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80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2" r:id="rId13"/>
    <p:sldId id="283" r:id="rId14"/>
    <p:sldId id="284" r:id="rId15"/>
    <p:sldId id="290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5" r:id="rId25"/>
    <p:sldId id="296" r:id="rId26"/>
    <p:sldId id="297" r:id="rId27"/>
    <p:sldId id="294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309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25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7CE0-7E7B-438F-8805-235BC84623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3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11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1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9.png"/><Relationship Id="rId3" Type="http://schemas.openxmlformats.org/officeDocument/2006/relationships/image" Target="../media/image79.png"/><Relationship Id="rId7" Type="http://schemas.openxmlformats.org/officeDocument/2006/relationships/image" Target="../media/image116.png"/><Relationship Id="rId12" Type="http://schemas.openxmlformats.org/officeDocument/2006/relationships/image" Target="../media/image11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1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114.png"/><Relationship Id="rId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90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23.png"/><Relationship Id="rId5" Type="http://schemas.openxmlformats.org/officeDocument/2006/relationships/image" Target="../media/image93.png"/><Relationship Id="rId15" Type="http://schemas.openxmlformats.org/officeDocument/2006/relationships/image" Target="../media/image127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122.png"/><Relationship Id="rId1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6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12" Type="http://schemas.openxmlformats.org/officeDocument/2006/relationships/image" Target="../media/image1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5" Type="http://schemas.openxmlformats.org/officeDocument/2006/relationships/image" Target="../media/image93.png"/><Relationship Id="rId10" Type="http://schemas.openxmlformats.org/officeDocument/2006/relationships/image" Target="../media/image133.png"/><Relationship Id="rId4" Type="http://schemas.openxmlformats.org/officeDocument/2006/relationships/image" Target="../media/image92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38.png"/><Relationship Id="rId21" Type="http://schemas.openxmlformats.org/officeDocument/2006/relationships/image" Target="../media/image156.png"/><Relationship Id="rId34" Type="http://schemas.openxmlformats.org/officeDocument/2006/relationships/image" Target="../media/image16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33" Type="http://schemas.openxmlformats.org/officeDocument/2006/relationships/image" Target="../media/image168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32" Type="http://schemas.openxmlformats.org/officeDocument/2006/relationships/image" Target="../media/image167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36" Type="http://schemas.openxmlformats.org/officeDocument/2006/relationships/image" Target="../media/image171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31" Type="http://schemas.openxmlformats.org/officeDocument/2006/relationships/image" Target="../media/image166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Relationship Id="rId35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" Type="http://schemas.openxmlformats.org/officeDocument/2006/relationships/image" Target="../media/image202.pn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5" Type="http://schemas.openxmlformats.org/officeDocument/2006/relationships/image" Target="../media/image24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63.png"/><Relationship Id="rId3" Type="http://schemas.openxmlformats.org/officeDocument/2006/relationships/image" Target="../media/image223.png"/><Relationship Id="rId7" Type="http://schemas.openxmlformats.org/officeDocument/2006/relationships/image" Target="../media/image259.png"/><Relationship Id="rId12" Type="http://schemas.openxmlformats.org/officeDocument/2006/relationships/image" Target="../media/image26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11" Type="http://schemas.openxmlformats.org/officeDocument/2006/relationships/image" Target="../media/image261.png"/><Relationship Id="rId5" Type="http://schemas.openxmlformats.org/officeDocument/2006/relationships/image" Target="../media/image257.png"/><Relationship Id="rId10" Type="http://schemas.openxmlformats.org/officeDocument/2006/relationships/image" Target="../media/image260.png"/><Relationship Id="rId4" Type="http://schemas.openxmlformats.org/officeDocument/2006/relationships/image" Target="../media/image256.png"/><Relationship Id="rId9" Type="http://schemas.openxmlformats.org/officeDocument/2006/relationships/image" Target="../media/image2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70.png"/><Relationship Id="rId3" Type="http://schemas.openxmlformats.org/officeDocument/2006/relationships/image" Target="../media/image223.png"/><Relationship Id="rId7" Type="http://schemas.openxmlformats.org/officeDocument/2006/relationships/image" Target="../media/image267.png"/><Relationship Id="rId12" Type="http://schemas.openxmlformats.org/officeDocument/2006/relationships/image" Target="../media/image26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69.png"/><Relationship Id="rId5" Type="http://schemas.openxmlformats.org/officeDocument/2006/relationships/image" Target="../media/image265.png"/><Relationship Id="rId10" Type="http://schemas.openxmlformats.org/officeDocument/2006/relationships/image" Target="../media/image268.png"/><Relationship Id="rId4" Type="http://schemas.openxmlformats.org/officeDocument/2006/relationships/image" Target="../media/image264.png"/><Relationship Id="rId9" Type="http://schemas.openxmlformats.org/officeDocument/2006/relationships/image" Target="../media/image2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image" Target="../media/image282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" Type="http://schemas.openxmlformats.org/officeDocument/2006/relationships/image" Target="../media/image271.png"/><Relationship Id="rId16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5" Type="http://schemas.openxmlformats.org/officeDocument/2006/relationships/image" Target="../media/image274.png"/><Relationship Id="rId15" Type="http://schemas.openxmlformats.org/officeDocument/2006/relationships/image" Target="../media/image284.png"/><Relationship Id="rId10" Type="http://schemas.openxmlformats.org/officeDocument/2006/relationships/image" Target="../media/image279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12" Type="http://schemas.openxmlformats.org/officeDocument/2006/relationships/image" Target="../media/image297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5" Type="http://schemas.openxmlformats.org/officeDocument/2006/relationships/image" Target="../media/image290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18" Type="http://schemas.openxmlformats.org/officeDocument/2006/relationships/image" Target="../media/image316.png"/><Relationship Id="rId26" Type="http://schemas.openxmlformats.org/officeDocument/2006/relationships/image" Target="../media/image324.png"/><Relationship Id="rId3" Type="http://schemas.openxmlformats.org/officeDocument/2006/relationships/image" Target="../media/image301.png"/><Relationship Id="rId21" Type="http://schemas.openxmlformats.org/officeDocument/2006/relationships/image" Target="../media/image319.png"/><Relationship Id="rId34" Type="http://schemas.openxmlformats.org/officeDocument/2006/relationships/image" Target="../media/image332.png"/><Relationship Id="rId7" Type="http://schemas.openxmlformats.org/officeDocument/2006/relationships/image" Target="../media/image305.png"/><Relationship Id="rId12" Type="http://schemas.openxmlformats.org/officeDocument/2006/relationships/image" Target="../media/image310.png"/><Relationship Id="rId17" Type="http://schemas.openxmlformats.org/officeDocument/2006/relationships/image" Target="../media/image315.png"/><Relationship Id="rId25" Type="http://schemas.openxmlformats.org/officeDocument/2006/relationships/image" Target="../media/image323.png"/><Relationship Id="rId33" Type="http://schemas.openxmlformats.org/officeDocument/2006/relationships/image" Target="../media/image331.png"/><Relationship Id="rId2" Type="http://schemas.openxmlformats.org/officeDocument/2006/relationships/image" Target="../media/image300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29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24" Type="http://schemas.openxmlformats.org/officeDocument/2006/relationships/image" Target="../media/image322.png"/><Relationship Id="rId32" Type="http://schemas.openxmlformats.org/officeDocument/2006/relationships/image" Target="../media/image330.png"/><Relationship Id="rId5" Type="http://schemas.openxmlformats.org/officeDocument/2006/relationships/image" Target="../media/image303.png"/><Relationship Id="rId15" Type="http://schemas.openxmlformats.org/officeDocument/2006/relationships/image" Target="../media/image313.png"/><Relationship Id="rId23" Type="http://schemas.openxmlformats.org/officeDocument/2006/relationships/image" Target="../media/image321.png"/><Relationship Id="rId28" Type="http://schemas.openxmlformats.org/officeDocument/2006/relationships/image" Target="../media/image326.png"/><Relationship Id="rId36" Type="http://schemas.openxmlformats.org/officeDocument/2006/relationships/image" Target="../media/image334.png"/><Relationship Id="rId10" Type="http://schemas.openxmlformats.org/officeDocument/2006/relationships/image" Target="../media/image308.png"/><Relationship Id="rId19" Type="http://schemas.openxmlformats.org/officeDocument/2006/relationships/image" Target="../media/image317.png"/><Relationship Id="rId31" Type="http://schemas.openxmlformats.org/officeDocument/2006/relationships/image" Target="../media/image329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Relationship Id="rId27" Type="http://schemas.openxmlformats.org/officeDocument/2006/relationships/image" Target="../media/image325.png"/><Relationship Id="rId30" Type="http://schemas.openxmlformats.org/officeDocument/2006/relationships/image" Target="../media/image328.png"/><Relationship Id="rId35" Type="http://schemas.openxmlformats.org/officeDocument/2006/relationships/image" Target="../media/image3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7" Type="http://schemas.openxmlformats.org/officeDocument/2006/relationships/image" Target="../media/image342.png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2.png"/><Relationship Id="rId5" Type="http://schemas.openxmlformats.org/officeDocument/2006/relationships/image" Target="../media/image346.png"/><Relationship Id="rId10" Type="http://schemas.openxmlformats.org/officeDocument/2006/relationships/image" Target="../media/image351.png"/><Relationship Id="rId4" Type="http://schemas.openxmlformats.org/officeDocument/2006/relationships/image" Target="../media/image3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4.png"/><Relationship Id="rId3" Type="http://schemas.openxmlformats.org/officeDocument/2006/relationships/image" Target="../media/image354.png"/><Relationship Id="rId7" Type="http://schemas.openxmlformats.org/officeDocument/2006/relationships/image" Target="../media/image358.png"/><Relationship Id="rId12" Type="http://schemas.openxmlformats.org/officeDocument/2006/relationships/image" Target="../media/image363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4.png"/><Relationship Id="rId18" Type="http://schemas.openxmlformats.org/officeDocument/2006/relationships/image" Target="../media/image370.png"/><Relationship Id="rId26" Type="http://schemas.openxmlformats.org/officeDocument/2006/relationships/image" Target="../media/image378.png"/><Relationship Id="rId3" Type="http://schemas.openxmlformats.org/officeDocument/2006/relationships/image" Target="../media/image354.png"/><Relationship Id="rId21" Type="http://schemas.openxmlformats.org/officeDocument/2006/relationships/image" Target="../media/image373.png"/><Relationship Id="rId7" Type="http://schemas.openxmlformats.org/officeDocument/2006/relationships/image" Target="../media/image358.png"/><Relationship Id="rId12" Type="http://schemas.openxmlformats.org/officeDocument/2006/relationships/image" Target="../media/image363.png"/><Relationship Id="rId17" Type="http://schemas.openxmlformats.org/officeDocument/2006/relationships/image" Target="../media/image369.png"/><Relationship Id="rId25" Type="http://schemas.openxmlformats.org/officeDocument/2006/relationships/image" Target="../media/image377.png"/><Relationship Id="rId2" Type="http://schemas.openxmlformats.org/officeDocument/2006/relationships/image" Target="../media/image353.png"/><Relationship Id="rId16" Type="http://schemas.openxmlformats.org/officeDocument/2006/relationships/image" Target="../media/image368.png"/><Relationship Id="rId20" Type="http://schemas.openxmlformats.org/officeDocument/2006/relationships/image" Target="../media/image372.png"/><Relationship Id="rId29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24" Type="http://schemas.openxmlformats.org/officeDocument/2006/relationships/image" Target="../media/image376.png"/><Relationship Id="rId32" Type="http://schemas.openxmlformats.org/officeDocument/2006/relationships/image" Target="../media/image384.png"/><Relationship Id="rId5" Type="http://schemas.openxmlformats.org/officeDocument/2006/relationships/image" Target="../media/image356.png"/><Relationship Id="rId15" Type="http://schemas.openxmlformats.org/officeDocument/2006/relationships/image" Target="../media/image367.png"/><Relationship Id="rId23" Type="http://schemas.openxmlformats.org/officeDocument/2006/relationships/image" Target="../media/image375.png"/><Relationship Id="rId28" Type="http://schemas.openxmlformats.org/officeDocument/2006/relationships/image" Target="../media/image380.png"/><Relationship Id="rId10" Type="http://schemas.openxmlformats.org/officeDocument/2006/relationships/image" Target="../media/image361.png"/><Relationship Id="rId19" Type="http://schemas.openxmlformats.org/officeDocument/2006/relationships/image" Target="../media/image371.png"/><Relationship Id="rId31" Type="http://schemas.openxmlformats.org/officeDocument/2006/relationships/image" Target="../media/image383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Relationship Id="rId14" Type="http://schemas.openxmlformats.org/officeDocument/2006/relationships/image" Target="../media/image366.png"/><Relationship Id="rId22" Type="http://schemas.openxmlformats.org/officeDocument/2006/relationships/image" Target="../media/image374.png"/><Relationship Id="rId27" Type="http://schemas.openxmlformats.org/officeDocument/2006/relationships/image" Target="../media/image379.png"/><Relationship Id="rId30" Type="http://schemas.openxmlformats.org/officeDocument/2006/relationships/image" Target="../media/image38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13" Type="http://schemas.openxmlformats.org/officeDocument/2006/relationships/image" Target="../media/image396.png"/><Relationship Id="rId3" Type="http://schemas.openxmlformats.org/officeDocument/2006/relationships/image" Target="../media/image386.png"/><Relationship Id="rId7" Type="http://schemas.openxmlformats.org/officeDocument/2006/relationships/image" Target="../media/image390.png"/><Relationship Id="rId12" Type="http://schemas.openxmlformats.org/officeDocument/2006/relationships/image" Target="../media/image395.png"/><Relationship Id="rId2" Type="http://schemas.openxmlformats.org/officeDocument/2006/relationships/image" Target="../media/image3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9.png"/><Relationship Id="rId11" Type="http://schemas.openxmlformats.org/officeDocument/2006/relationships/image" Target="../media/image394.png"/><Relationship Id="rId5" Type="http://schemas.openxmlformats.org/officeDocument/2006/relationships/image" Target="../media/image388.png"/><Relationship Id="rId15" Type="http://schemas.openxmlformats.org/officeDocument/2006/relationships/image" Target="../media/image398.png"/><Relationship Id="rId10" Type="http://schemas.openxmlformats.org/officeDocument/2006/relationships/image" Target="../media/image393.png"/><Relationship Id="rId4" Type="http://schemas.openxmlformats.org/officeDocument/2006/relationships/image" Target="../media/image387.png"/><Relationship Id="rId9" Type="http://schemas.openxmlformats.org/officeDocument/2006/relationships/image" Target="../media/image392.png"/><Relationship Id="rId14" Type="http://schemas.openxmlformats.org/officeDocument/2006/relationships/image" Target="../media/image39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13" Type="http://schemas.openxmlformats.org/officeDocument/2006/relationships/image" Target="../media/image404.png"/><Relationship Id="rId3" Type="http://schemas.openxmlformats.org/officeDocument/2006/relationships/image" Target="../media/image386.png"/><Relationship Id="rId7" Type="http://schemas.openxmlformats.org/officeDocument/2006/relationships/image" Target="../media/image400.png"/><Relationship Id="rId12" Type="http://schemas.openxmlformats.org/officeDocument/2006/relationships/image" Target="../media/image403.png"/><Relationship Id="rId17" Type="http://schemas.openxmlformats.org/officeDocument/2006/relationships/image" Target="../media/image408.png"/><Relationship Id="rId2" Type="http://schemas.openxmlformats.org/officeDocument/2006/relationships/image" Target="../media/image385.png"/><Relationship Id="rId16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9.png"/><Relationship Id="rId11" Type="http://schemas.openxmlformats.org/officeDocument/2006/relationships/image" Target="../media/image394.png"/><Relationship Id="rId5" Type="http://schemas.openxmlformats.org/officeDocument/2006/relationships/image" Target="../media/image388.png"/><Relationship Id="rId15" Type="http://schemas.openxmlformats.org/officeDocument/2006/relationships/image" Target="../media/image406.png"/><Relationship Id="rId10" Type="http://schemas.openxmlformats.org/officeDocument/2006/relationships/image" Target="../media/image393.png"/><Relationship Id="rId4" Type="http://schemas.openxmlformats.org/officeDocument/2006/relationships/image" Target="../media/image387.png"/><Relationship Id="rId9" Type="http://schemas.openxmlformats.org/officeDocument/2006/relationships/image" Target="../media/image402.png"/><Relationship Id="rId14" Type="http://schemas.openxmlformats.org/officeDocument/2006/relationships/image" Target="../media/image40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image" Target="../media/image420.png"/><Relationship Id="rId3" Type="http://schemas.openxmlformats.org/officeDocument/2006/relationships/image" Target="../media/image410.png"/><Relationship Id="rId7" Type="http://schemas.openxmlformats.org/officeDocument/2006/relationships/image" Target="../media/image414.png"/><Relationship Id="rId12" Type="http://schemas.openxmlformats.org/officeDocument/2006/relationships/image" Target="../media/image419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11" Type="http://schemas.openxmlformats.org/officeDocument/2006/relationships/image" Target="../media/image418.png"/><Relationship Id="rId5" Type="http://schemas.openxmlformats.org/officeDocument/2006/relationships/image" Target="../media/image412.png"/><Relationship Id="rId10" Type="http://schemas.openxmlformats.org/officeDocument/2006/relationships/image" Target="../media/image417.png"/><Relationship Id="rId4" Type="http://schemas.openxmlformats.org/officeDocument/2006/relationships/image" Target="../media/image411.png"/><Relationship Id="rId9" Type="http://schemas.openxmlformats.org/officeDocument/2006/relationships/image" Target="../media/image4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png"/><Relationship Id="rId13" Type="http://schemas.openxmlformats.org/officeDocument/2006/relationships/image" Target="../media/image432.png"/><Relationship Id="rId3" Type="http://schemas.openxmlformats.org/officeDocument/2006/relationships/image" Target="../media/image422.png"/><Relationship Id="rId7" Type="http://schemas.openxmlformats.org/officeDocument/2006/relationships/image" Target="../media/image426.png"/><Relationship Id="rId12" Type="http://schemas.openxmlformats.org/officeDocument/2006/relationships/image" Target="../media/image431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11" Type="http://schemas.openxmlformats.org/officeDocument/2006/relationships/image" Target="../media/image430.png"/><Relationship Id="rId5" Type="http://schemas.openxmlformats.org/officeDocument/2006/relationships/image" Target="../media/image424.png"/><Relationship Id="rId10" Type="http://schemas.openxmlformats.org/officeDocument/2006/relationships/image" Target="../media/image429.png"/><Relationship Id="rId4" Type="http://schemas.openxmlformats.org/officeDocument/2006/relationships/image" Target="../media/image423.png"/><Relationship Id="rId9" Type="http://schemas.openxmlformats.org/officeDocument/2006/relationships/image" Target="../media/image42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png"/><Relationship Id="rId3" Type="http://schemas.openxmlformats.org/officeDocument/2006/relationships/image" Target="../media/image434.png"/><Relationship Id="rId7" Type="http://schemas.openxmlformats.org/officeDocument/2006/relationships/image" Target="../media/image438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7.png"/><Relationship Id="rId5" Type="http://schemas.openxmlformats.org/officeDocument/2006/relationships/image" Target="../media/image436.png"/><Relationship Id="rId4" Type="http://schemas.openxmlformats.org/officeDocument/2006/relationships/image" Target="../media/image4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7" Type="http://schemas.openxmlformats.org/officeDocument/2006/relationships/image" Target="../media/image442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40.png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7" Type="http://schemas.openxmlformats.org/officeDocument/2006/relationships/image" Target="../media/image448.png"/><Relationship Id="rId2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7.png"/><Relationship Id="rId5" Type="http://schemas.openxmlformats.org/officeDocument/2006/relationships/image" Target="../media/image446.png"/><Relationship Id="rId4" Type="http://schemas.openxmlformats.org/officeDocument/2006/relationships/image" Target="../media/image4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png"/><Relationship Id="rId13" Type="http://schemas.openxmlformats.org/officeDocument/2006/relationships/image" Target="../media/image460.png"/><Relationship Id="rId3" Type="http://schemas.openxmlformats.org/officeDocument/2006/relationships/image" Target="../media/image450.png"/><Relationship Id="rId7" Type="http://schemas.openxmlformats.org/officeDocument/2006/relationships/image" Target="../media/image454.png"/><Relationship Id="rId12" Type="http://schemas.openxmlformats.org/officeDocument/2006/relationships/image" Target="../media/image459.png"/><Relationship Id="rId2" Type="http://schemas.openxmlformats.org/officeDocument/2006/relationships/image" Target="../media/image4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3.png"/><Relationship Id="rId11" Type="http://schemas.openxmlformats.org/officeDocument/2006/relationships/image" Target="../media/image458.png"/><Relationship Id="rId5" Type="http://schemas.openxmlformats.org/officeDocument/2006/relationships/image" Target="../media/image452.png"/><Relationship Id="rId10" Type="http://schemas.openxmlformats.org/officeDocument/2006/relationships/image" Target="../media/image457.png"/><Relationship Id="rId4" Type="http://schemas.openxmlformats.org/officeDocument/2006/relationships/image" Target="../media/image451.png"/><Relationship Id="rId9" Type="http://schemas.openxmlformats.org/officeDocument/2006/relationships/image" Target="../media/image45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41607"/>
            <a:ext cx="5162550" cy="75720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Decimation process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0075" y="1825625"/>
                <a:ext cx="10753725" cy="817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given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825625"/>
                <a:ext cx="10753725" cy="817563"/>
              </a:xfrm>
              <a:blipFill rotWithShape="0">
                <a:blip r:embed="rId2"/>
                <a:stretch>
                  <a:fillRect l="-1133" t="-1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43063" y="2887146"/>
                <a:ext cx="3224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63" y="2887146"/>
                <a:ext cx="322498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8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19925" y="2887146"/>
                <a:ext cx="3224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25" y="2887146"/>
                <a:ext cx="32249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0075" y="4096821"/>
                <a:ext cx="18010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4096821"/>
                <a:ext cx="180100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38" r="-67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55555" y="4096821"/>
                <a:ext cx="1868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55" y="4096821"/>
                <a:ext cx="186833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26" r="-6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76901" y="4052110"/>
                <a:ext cx="18010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01" y="4052110"/>
                <a:ext cx="180100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38" r="-67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30922" y="4052110"/>
                <a:ext cx="1868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22" y="4052110"/>
                <a:ext cx="186833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26" r="-65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4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36526"/>
            <a:ext cx="10515600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449" y="1068387"/>
                <a:ext cx="10677526" cy="7318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Find the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 −1, 1, −1}</m:t>
                    </m:r>
                  </m:oMath>
                </a14:m>
                <a:r>
                  <a:rPr lang="en-US" dirty="0" smtClean="0"/>
                  <a:t> using DIT-FFT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49" y="1068387"/>
                <a:ext cx="10677526" cy="731838"/>
              </a:xfrm>
              <a:blipFill rotWithShape="0">
                <a:blip r:embed="rId2"/>
                <a:stretch>
                  <a:fillRect l="-1028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7997" y="1615559"/>
            <a:ext cx="793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Ans</a:t>
            </a:r>
            <a:r>
              <a:rPr lang="en-US" sz="2400" b="1" dirty="0" smtClean="0">
                <a:solidFill>
                  <a:srgbClr val="00B0F0"/>
                </a:solidFill>
              </a:rPr>
              <a:t>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691" y="2160626"/>
            <a:ext cx="1614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Decimation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22671" y="2160626"/>
                <a:ext cx="1970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 −1, 1, −1}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71" y="2160626"/>
                <a:ext cx="197041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6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1368" y="2890359"/>
                <a:ext cx="94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{1, 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68" y="2890359"/>
                <a:ext cx="94448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35" r="-1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66491" y="2890359"/>
                <a:ext cx="1470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 −1, −1}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91" y="2890359"/>
                <a:ext cx="14702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73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21918" cy="5349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680012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1993" y="3872912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2140304" y="3213907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2129036" y="2082870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31993" y="1701792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1489" y="4961465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1993" y="2780505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2163452" y="3179154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2100979" y="2112694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99104" y="363971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04" y="3639713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577764" y="470650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64" y="470650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105901" y="5906851"/>
                <a:ext cx="1970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0, 0, 4, 0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01" y="5906851"/>
                <a:ext cx="197079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36526"/>
            <a:ext cx="10515600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449" y="1068387"/>
                <a:ext cx="10677526" cy="7318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the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 −1, −1,−1, 1, 1, 1−1}</m:t>
                    </m:r>
                  </m:oMath>
                </a14:m>
                <a:r>
                  <a:rPr lang="en-US" dirty="0" smtClean="0"/>
                  <a:t> using DIT-FFT.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49" y="1068387"/>
                <a:ext cx="10677526" cy="731838"/>
              </a:xfrm>
              <a:blipFill rotWithShape="0">
                <a:blip r:embed="rId2"/>
                <a:stretch>
                  <a:fillRect l="-1028" t="-16667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7997" y="1615559"/>
            <a:ext cx="793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Ans</a:t>
            </a:r>
            <a:r>
              <a:rPr lang="en-US" sz="2400" b="1" dirty="0" smtClean="0">
                <a:solidFill>
                  <a:srgbClr val="00B0F0"/>
                </a:solidFill>
              </a:rPr>
              <a:t>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691" y="2160626"/>
            <a:ext cx="1614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Decimation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56557" y="3320777"/>
                <a:ext cx="1741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 −1, 1, 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57" y="3320777"/>
                <a:ext cx="174118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5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2449" y="4436769"/>
                <a:ext cx="94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{1, 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4436769"/>
                <a:ext cx="94448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35" r="-1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01914" y="4436769"/>
                <a:ext cx="1241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 −1, 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14" y="4436769"/>
                <a:ext cx="12410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4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42320" y="2357055"/>
                <a:ext cx="35868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 −1, −1,−1, 1, 1, 1−1}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20" y="2357055"/>
                <a:ext cx="358681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3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29971" y="3298697"/>
                <a:ext cx="2199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1, −1, 1, −1}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71" y="3298697"/>
                <a:ext cx="219964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2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06945" y="4436769"/>
                <a:ext cx="117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1, 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45" y="4436769"/>
                <a:ext cx="117371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18" r="-10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85773" y="4436769"/>
                <a:ext cx="1470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{ −1,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73" y="4436769"/>
                <a:ext cx="147027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30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9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96185"/>
            <a:ext cx="1851212" cy="5627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62" y="242047"/>
            <a:ext cx="10295585" cy="65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680012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1993" y="3872912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2140304" y="3213907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2129036" y="2082870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31993" y="1701792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1489" y="4961465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1993" y="2780505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2163452" y="3179154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2100979" y="2112694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577764" y="470650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64" y="470650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920986" y="1812073"/>
                <a:ext cx="3019324" cy="37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=(−2)(−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986" y="1812073"/>
                <a:ext cx="3019324" cy="371705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150934" y="2414719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34" y="2414719"/>
                <a:ext cx="1213242" cy="3747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97192" y="3909785"/>
                <a:ext cx="3019324" cy="37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)=(−2)(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92" y="3909785"/>
                <a:ext cx="3019324" cy="371705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76440" y="45047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440" y="4504744"/>
                <a:ext cx="1213242" cy="3747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4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680012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1993" y="3872912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2140304" y="3213907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2129036" y="2082870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31993" y="1701792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1489" y="4961465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1993" y="2780505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2163452" y="3179154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2100979" y="2112694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577764" y="470650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64" y="4706505"/>
                <a:ext cx="6784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23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39" y="2090880"/>
            <a:ext cx="10515600" cy="169530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Fast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Fourier Transform </a:t>
            </a:r>
          </a:p>
        </p:txBody>
      </p:sp>
    </p:spTree>
    <p:extLst>
      <p:ext uri="{BB962C8B-B14F-4D97-AF65-F5344CB8AC3E}">
        <p14:creationId xmlns:p14="http://schemas.microsoft.com/office/powerpoint/2010/main" val="1928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3496" y="2247973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42992" y="535627"/>
            <a:ext cx="4625302" cy="4920"/>
            <a:chOff x="2171700" y="5041484"/>
            <a:chExt cx="4625302" cy="49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10347" y="75942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47" y="75942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10347" y="162958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47" y="162958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13496" y="3087185"/>
            <a:ext cx="4625302" cy="4920"/>
            <a:chOff x="2171700" y="5041484"/>
            <a:chExt cx="4625302" cy="492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20560" y="1442059"/>
            <a:ext cx="4625302" cy="4920"/>
            <a:chOff x="2171700" y="5041484"/>
            <a:chExt cx="4625302" cy="492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08969" y="2493413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69" y="2493413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9197" y="3274251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197" y="3274251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913496" y="5657375"/>
            <a:ext cx="4625302" cy="4920"/>
            <a:chOff x="2171700" y="5041484"/>
            <a:chExt cx="4625302" cy="492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3496" y="3930281"/>
            <a:ext cx="4625302" cy="4920"/>
            <a:chOff x="2171700" y="5041484"/>
            <a:chExt cx="4625302" cy="49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13496" y="6496587"/>
            <a:ext cx="4625302" cy="4920"/>
            <a:chOff x="2171700" y="5041484"/>
            <a:chExt cx="4625302" cy="492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05812" y="4836713"/>
            <a:ext cx="4625302" cy="4920"/>
            <a:chOff x="2171700" y="5041484"/>
            <a:chExt cx="4625302" cy="492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13496" y="3110161"/>
            <a:ext cx="4680769" cy="3356930"/>
            <a:chOff x="3992252" y="3256134"/>
            <a:chExt cx="4680769" cy="335693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88920" y="2274423"/>
            <a:ext cx="4680769" cy="3356930"/>
            <a:chOff x="3992252" y="3256134"/>
            <a:chExt cx="4680769" cy="335693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88917" y="1463257"/>
            <a:ext cx="4680769" cy="3356930"/>
            <a:chOff x="3992252" y="3256134"/>
            <a:chExt cx="4680769" cy="335693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903668" y="548862"/>
            <a:ext cx="4680769" cy="3356930"/>
            <a:chOff x="3992252" y="3256134"/>
            <a:chExt cx="4680769" cy="335693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03668" y="3087185"/>
            <a:ext cx="4627446" cy="3424150"/>
            <a:chOff x="3982424" y="3233158"/>
            <a:chExt cx="4627446" cy="342415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8084" y="2236694"/>
            <a:ext cx="4627446" cy="3424150"/>
            <a:chOff x="3982424" y="3233158"/>
            <a:chExt cx="4627446" cy="342415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3335" y="1425535"/>
            <a:ext cx="4627446" cy="3424150"/>
            <a:chOff x="3982424" y="3233158"/>
            <a:chExt cx="4627446" cy="342415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67578" y="525890"/>
            <a:ext cx="4627446" cy="3424150"/>
            <a:chOff x="3982424" y="3233158"/>
            <a:chExt cx="4627446" cy="342415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810869" y="396685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69" y="3966850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10869" y="48370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69" y="4837009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09491" y="570084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91" y="5700841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29719" y="6481679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9" y="6481679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104180" y="346780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80" y="346780"/>
                <a:ext cx="1213242" cy="3747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-135972" y="201809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72" y="2018095"/>
                <a:ext cx="1213242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-90190" y="1208647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90" y="1208647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131571" y="286832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2868324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-183968" y="3688240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968" y="3688240"/>
                <a:ext cx="1213242" cy="3747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104638" y="537052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638" y="5370525"/>
                <a:ext cx="1213242" cy="3747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140321" y="456635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321" y="4566353"/>
                <a:ext cx="1213242" cy="37478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-104638" y="6232478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638" y="6232478"/>
                <a:ext cx="1213242" cy="3747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402224" y="338498"/>
                <a:ext cx="927310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24" y="338498"/>
                <a:ext cx="927310" cy="37478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94996" y="-2762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573915" y="58302"/>
                <a:ext cx="401631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15" y="58302"/>
                <a:ext cx="4016311" cy="71468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9125640" y="838811"/>
                <a:ext cx="1634871" cy="396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+i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640" y="838811"/>
                <a:ext cx="1634871" cy="396327"/>
              </a:xfrm>
              <a:prstGeom prst="rect">
                <a:avLst/>
              </a:prstGeom>
              <a:blipFill rotWithShape="0">
                <a:blip r:embed="rId20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761740" y="1288732"/>
                <a:ext cx="1938416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740" y="1288732"/>
                <a:ext cx="1938416" cy="42421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887157" y="1424551"/>
                <a:ext cx="306728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=2+(2)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157" y="1424551"/>
                <a:ext cx="3067280" cy="374911"/>
              </a:xfrm>
              <a:prstGeom prst="rect">
                <a:avLst/>
              </a:prstGeom>
              <a:blipFill rotWithShape="0"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864047" y="2063307"/>
                <a:ext cx="85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7" y="2063307"/>
                <a:ext cx="850810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879977" y="2025622"/>
                <a:ext cx="426204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7" y="2025622"/>
                <a:ext cx="4262042" cy="71468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639594" y="2780435"/>
                <a:ext cx="224183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+(2)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594" y="2780435"/>
                <a:ext cx="2241832" cy="71468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9856513" y="3495118"/>
                <a:ext cx="1836144" cy="396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3" y="3495118"/>
                <a:ext cx="1836144" cy="396327"/>
              </a:xfrm>
              <a:prstGeom prst="rect">
                <a:avLst/>
              </a:prstGeom>
              <a:blipFill rotWithShape="0">
                <a:blip r:embed="rId26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755625" y="2854215"/>
                <a:ext cx="1938416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25" y="2854215"/>
                <a:ext cx="1938416" cy="424219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717176" y="3742889"/>
                <a:ext cx="53795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176" y="3742889"/>
                <a:ext cx="537958" cy="37478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002842" y="3891445"/>
                <a:ext cx="401631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42" y="3891445"/>
                <a:ext cx="4016311" cy="71468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9582070" y="4742972"/>
                <a:ext cx="1876219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70" y="4742972"/>
                <a:ext cx="1876219" cy="40197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5686224" y="4600181"/>
                <a:ext cx="1765290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24" y="4600181"/>
                <a:ext cx="1765290" cy="42421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713694" y="5264764"/>
                <a:ext cx="3385468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=2+(−2)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694" y="5264764"/>
                <a:ext cx="3385468" cy="374911"/>
              </a:xfrm>
              <a:prstGeom prst="rect">
                <a:avLst/>
              </a:prstGeom>
              <a:blipFill rotWithShape="0"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755625" y="5472709"/>
                <a:ext cx="85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25" y="5472709"/>
                <a:ext cx="85081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40253" y="5662235"/>
                <a:ext cx="457084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+(2)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53" y="5662235"/>
                <a:ext cx="4570843" cy="71468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9909492" y="6399478"/>
                <a:ext cx="2049344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492" y="6399478"/>
                <a:ext cx="2049344" cy="40197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709521" y="6239549"/>
                <a:ext cx="1938416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21" y="6239549"/>
                <a:ext cx="1938416" cy="424219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925"/>
            <a:ext cx="2348753" cy="84158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 put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4376" y="1213829"/>
                <a:ext cx="10334933" cy="41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−2+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4,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2+2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6" y="1213829"/>
                <a:ext cx="10334933" cy="418576"/>
              </a:xfrm>
              <a:prstGeom prst="rect">
                <a:avLst/>
              </a:prstGeom>
              <a:blipFill rotWithShape="0"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9987" y="2106645"/>
            <a:ext cx="5141259" cy="945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Problems for practice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638" y="3052482"/>
            <a:ext cx="10677526" cy="73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 the Discrete Fourier Transform for the following using DIT-FFT.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9810" y="3720677"/>
                <a:ext cx="2217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0" y="3720677"/>
                <a:ext cx="221727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79" t="-8197" r="-2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9810" y="4388872"/>
                <a:ext cx="2347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i)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1, 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0" y="4388872"/>
                <a:ext cx="23471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65" y="0"/>
            <a:ext cx="608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76867"/>
            <a:ext cx="4567518" cy="6299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for Inverse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17" y="1479386"/>
            <a:ext cx="10515600" cy="5242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Inverse formula differ in two aspects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8189" y="2491508"/>
            <a:ext cx="317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Negative power phase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68189" y="3244334"/>
                <a:ext cx="3473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Final answer to be divided by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89" y="3244334"/>
                <a:ext cx="347300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93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483" y="457360"/>
            <a:ext cx="8011699" cy="73501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DIT Algorithm for Inverse computation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83" y="1695351"/>
            <a:ext cx="2976563" cy="631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5026736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234049" flipV="1">
            <a:off x="2069064" y="4078297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65435" flipV="1">
            <a:off x="2000244" y="4053722"/>
            <a:ext cx="4955045" cy="9770"/>
            <a:chOff x="2345032" y="4411228"/>
            <a:chExt cx="4543126" cy="70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20860" y="3114371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27868" y="291189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68" y="291189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 r="-150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59233" y="485901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33" y="485901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222250"/>
            <a:ext cx="4219576" cy="7350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82688"/>
            <a:ext cx="2976563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4679735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99841" flipV="1">
            <a:off x="2153751" y="4020730"/>
            <a:ext cx="4992377" cy="1245413"/>
            <a:chOff x="2123742" y="4366103"/>
            <a:chExt cx="4577352" cy="90251"/>
          </a:xfrm>
        </p:grpSpPr>
        <p:cxnSp>
          <p:nvCxnSpPr>
            <p:cNvPr id="11" name="Straight Arrow Connector 10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494644" flipV="1">
            <a:off x="2142483" y="2889693"/>
            <a:ext cx="4950350" cy="1439787"/>
            <a:chOff x="2470585" y="4405979"/>
            <a:chExt cx="4427832" cy="11116"/>
          </a:xfrm>
        </p:grpSpPr>
        <p:cxnSp>
          <p:nvCxnSpPr>
            <p:cNvPr id="17" name="Straight Arrow Connector 16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45440" y="2508615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274936" y="5768288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45440" y="3587328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494644" flipV="1">
            <a:off x="2176899" y="3985977"/>
            <a:ext cx="4950350" cy="1439787"/>
            <a:chOff x="2470585" y="4405979"/>
            <a:chExt cx="4427832" cy="11116"/>
          </a:xfrm>
        </p:grpSpPr>
        <p:cxnSp>
          <p:nvCxnSpPr>
            <p:cNvPr id="31" name="Straight Arrow Connector 3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99841" flipV="1">
            <a:off x="2114426" y="2919517"/>
            <a:ext cx="4992377" cy="1245413"/>
            <a:chOff x="2123742" y="4366103"/>
            <a:chExt cx="4577352" cy="90251"/>
          </a:xfrm>
        </p:grpSpPr>
        <p:cxnSp>
          <p:nvCxnSpPr>
            <p:cNvPr id="34" name="Straight Arrow Connector 33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 r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90211" y="229839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11" y="2298397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12551" y="444653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51" y="4446536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5645" y="2292946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645" y="2292946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77514" y="4446536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14" y="4446536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68871" y="3365189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71" y="3365189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91211" y="551332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11" y="5513328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54305" y="3359738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305" y="3359738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 r="-1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6174" y="5513328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174" y="5513328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 r="-1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39" y="65066"/>
            <a:ext cx="3752965" cy="5090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Algorithm </a:t>
            </a:r>
            <a:r>
              <a:rPr lang="en-US" sz="3600" b="1" dirty="0" err="1">
                <a:solidFill>
                  <a:srgbClr val="C00000"/>
                </a:solidFill>
              </a:rPr>
              <a:t>contd</a:t>
            </a:r>
            <a:r>
              <a:rPr lang="en-US" sz="3600" b="1" dirty="0">
                <a:solidFill>
                  <a:srgbClr val="C00000"/>
                </a:solidFill>
              </a:rPr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82" y="603641"/>
            <a:ext cx="2976563" cy="42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Eight-point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1244" y="2069489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80740" y="357143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48095" y="58093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95" y="580938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48095" y="145109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95" y="1451097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051244" y="2908701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058308" y="1263575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46717" y="2314929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17" y="2314929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266945" y="3095767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45" y="3095767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4051244" y="5478891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051244" y="3751797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051244" y="6318103"/>
            <a:ext cx="4625302" cy="4920"/>
            <a:chOff x="2171700" y="5041484"/>
            <a:chExt cx="4625302" cy="4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043560" y="4658229"/>
            <a:ext cx="4625302" cy="4920"/>
            <a:chOff x="2171700" y="5041484"/>
            <a:chExt cx="4625302" cy="492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051244" y="2931677"/>
            <a:ext cx="4680769" cy="3356930"/>
            <a:chOff x="3992252" y="3256134"/>
            <a:chExt cx="4680769" cy="33569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26668" y="2095939"/>
            <a:ext cx="4680769" cy="3356930"/>
            <a:chOff x="3992252" y="3256134"/>
            <a:chExt cx="4680769" cy="335693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026665" y="1284773"/>
            <a:ext cx="4680769" cy="3356930"/>
            <a:chOff x="3992252" y="3256134"/>
            <a:chExt cx="4680769" cy="335693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041416" y="370378"/>
            <a:ext cx="4680769" cy="3356930"/>
            <a:chOff x="3992252" y="3256134"/>
            <a:chExt cx="4680769" cy="335693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041416" y="2908701"/>
            <a:ext cx="4627446" cy="3424150"/>
            <a:chOff x="3982424" y="3233158"/>
            <a:chExt cx="4627446" cy="342415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75832" y="2058210"/>
            <a:ext cx="4627446" cy="3424150"/>
            <a:chOff x="3982424" y="3233158"/>
            <a:chExt cx="4627446" cy="342415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061083" y="1247051"/>
            <a:ext cx="4627446" cy="3424150"/>
            <a:chOff x="3982424" y="3233158"/>
            <a:chExt cx="4627446" cy="342415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105326" y="347406"/>
            <a:ext cx="4627446" cy="3424150"/>
            <a:chOff x="3982424" y="3233158"/>
            <a:chExt cx="4627446" cy="342415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948617" y="378836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17" y="3788366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948617" y="465852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17" y="4658525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947239" y="5522357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39" y="5522357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 r="-1351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967467" y="6303195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7" y="6303195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9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82" grpId="0"/>
      <p:bldP spid="83" grpId="0"/>
      <p:bldP spid="84" grpId="0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1365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Computation of negative power phase factors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1293" y="1121951"/>
                <a:ext cx="1129540" cy="371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3" y="1121951"/>
                <a:ext cx="1129540" cy="371705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1293" y="1973598"/>
                <a:ext cx="130189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3" y="1973598"/>
                <a:ext cx="1301895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60299" y="2673878"/>
                <a:ext cx="893706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9" y="2673878"/>
                <a:ext cx="893706" cy="609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651" y="3580699"/>
                <a:ext cx="1083182" cy="371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1" y="3580699"/>
                <a:ext cx="1083182" cy="371705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6966" y="4282167"/>
                <a:ext cx="1360372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6" y="4282167"/>
                <a:ext cx="1360372" cy="664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6966" y="5163393"/>
                <a:ext cx="1487138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6" y="5163393"/>
                <a:ext cx="1487138" cy="6759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54289" y="5891942"/>
                <a:ext cx="1748107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89" y="5891942"/>
                <a:ext cx="1748107" cy="7481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38679" y="1184982"/>
                <a:ext cx="72257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79" y="1184982"/>
                <a:ext cx="722570" cy="6173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8679" y="2263701"/>
                <a:ext cx="17620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79" y="2263701"/>
                <a:ext cx="1762085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38678" y="3051868"/>
                <a:ext cx="154292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78" y="3051868"/>
                <a:ext cx="1542923" cy="7146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60911" y="3952404"/>
                <a:ext cx="1487137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911" y="3952404"/>
                <a:ext cx="1487137" cy="6646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37240" y="4802863"/>
                <a:ext cx="1134478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40" y="4802863"/>
                <a:ext cx="1134478" cy="37491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68548" y="5593160"/>
                <a:ext cx="1083182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48" y="5593160"/>
                <a:ext cx="1083182" cy="374911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81007" y="1614874"/>
                <a:ext cx="1928541" cy="3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07" y="1614874"/>
                <a:ext cx="1928541" cy="3763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85438" y="2298967"/>
                <a:ext cx="13441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38" y="2298967"/>
                <a:ext cx="1344151" cy="71468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66274" y="3204378"/>
                <a:ext cx="1660263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74" y="3204378"/>
                <a:ext cx="1660263" cy="66460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6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" y="123078"/>
            <a:ext cx="2093259" cy="6702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446" y="911225"/>
                <a:ext cx="10806953" cy="756210"/>
              </a:xfrm>
            </p:spPr>
            <p:txBody>
              <a:bodyPr>
                <a:normAutofit fontScale="92500" lnSpcReduction="10000"/>
              </a:bodyPr>
              <a:lstStyle/>
              <a:p>
                <a:pPr marL="349250" indent="-349250">
                  <a:buNone/>
                </a:pPr>
                <a:r>
                  <a:rPr lang="en-US" dirty="0" smtClean="0"/>
                  <a:t>1. Find the Inverse Discrete Fourier Transform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0, 0, 4, 0</m:t>
                        </m:r>
                      </m:e>
                    </m:d>
                  </m:oMath>
                </a14:m>
                <a:r>
                  <a:rPr lang="en-US" dirty="0" smtClean="0"/>
                  <a:t> using decimation in Time algorithm.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6" y="911225"/>
                <a:ext cx="10806953" cy="756210"/>
              </a:xfrm>
              <a:blipFill rotWithShape="0">
                <a:blip r:embed="rId2"/>
                <a:stretch>
                  <a:fillRect l="-1016" t="-16000" b="-1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00557" y="2114781"/>
                <a:ext cx="1188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0, 0, 4, 0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57" y="2114781"/>
                <a:ext cx="118897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2781" y="2773687"/>
                <a:ext cx="759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81" y="2773687"/>
                <a:ext cx="75937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01710" y="2773687"/>
                <a:ext cx="759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710" y="2773687"/>
                <a:ext cx="759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58483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584836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553471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553471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630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6308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599451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599451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150813"/>
            <a:ext cx="7477126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Fast Fourier Transform (FFT)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39849"/>
            <a:ext cx="7491413" cy="54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Fast Fourier Transform is an algorithm to compute the DFT.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5300" y="2039936"/>
                <a:ext cx="1016656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400" dirty="0" smtClean="0"/>
                  <a:t> is a finite sequence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number of operations.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039936"/>
                <a:ext cx="101665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9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5300" y="3045596"/>
                <a:ext cx="7929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In the same case, FFT requires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400" dirty="0" smtClean="0"/>
                  <a:t> number of operations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045596"/>
                <a:ext cx="7929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53" t="-10667" r="-2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2912" y="3681924"/>
                <a:ext cx="2289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" y="3681924"/>
                <a:ext cx="228992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2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48517" y="4394049"/>
                <a:ext cx="1548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" y="4394049"/>
                <a:ext cx="154895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39902" y="4394049"/>
                <a:ext cx="3113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02" y="4394049"/>
                <a:ext cx="311328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36961" y="5043036"/>
                <a:ext cx="1877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=16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1" y="5043036"/>
                <a:ext cx="187705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92378" y="5601480"/>
                <a:ext cx="2260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16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78" y="5601480"/>
                <a:ext cx="226081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67353" y="6249449"/>
                <a:ext cx="908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53" y="6249449"/>
                <a:ext cx="90813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6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02" y="268977"/>
            <a:ext cx="3948832" cy="611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33448" y="3645664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2141759" y="2986659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2130491" y="1855622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33448" y="1474544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5227" y="174196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27" y="1741961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10639" y="286152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39" y="2861523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2944" y="4734217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3448" y="2553257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2164907" y="2951906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2102434" y="1885446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6898" y="368253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98" y="3682537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2310" y="480209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10" y="4802099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 r="-1441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8219" y="126432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19" y="1264326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1241" y="3412465"/>
                <a:ext cx="568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41" y="3412465"/>
                <a:ext cx="5683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3653" y="1258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653" y="1258875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65522" y="341246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522" y="3412465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35856" y="233111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56" y="233111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579219" y="447925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19" y="4479257"/>
                <a:ext cx="6784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42313" y="2325667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13" y="2325667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44182" y="4479257"/>
                <a:ext cx="1008039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82" y="4479257"/>
                <a:ext cx="1008039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3598" y="5479677"/>
                <a:ext cx="19715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4,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98" y="5479677"/>
                <a:ext cx="1971565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351147" y="6049258"/>
                <a:ext cx="3012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47" y="6049258"/>
                <a:ext cx="3012427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" y="123078"/>
            <a:ext cx="2093259" cy="6702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445" y="911225"/>
                <a:ext cx="11654119" cy="904128"/>
              </a:xfrm>
            </p:spPr>
            <p:txBody>
              <a:bodyPr>
                <a:normAutofit fontScale="85000" lnSpcReduction="10000"/>
              </a:bodyPr>
              <a:lstStyle/>
              <a:p>
                <a:pPr marL="349250" indent="-349250">
                  <a:buNone/>
                </a:pPr>
                <a:r>
                  <a:rPr lang="en-US" dirty="0" smtClean="0"/>
                  <a:t>2. Find the Inverse Discrete Fourier Transform of </a:t>
                </a:r>
              </a:p>
              <a:p>
                <a:pPr marL="349250" indent="-34925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18,2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−10,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using decimation in Time algorithm.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5" y="911225"/>
                <a:ext cx="11654119" cy="904128"/>
              </a:xfrm>
              <a:blipFill rotWithShape="0">
                <a:blip r:embed="rId2"/>
                <a:stretch>
                  <a:fillRect l="-837" t="-12752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7685" y="2365151"/>
                <a:ext cx="5047857" cy="460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18,2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−10,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85" y="2365151"/>
                <a:ext cx="5047857" cy="460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5056" y="3230245"/>
                <a:ext cx="2148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18, 2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−10, −2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6" y="3230245"/>
                <a:ext cx="214853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2532" y="3230245"/>
                <a:ext cx="3287438" cy="460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32" y="3230245"/>
                <a:ext cx="3287438" cy="4603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974" y="4362749"/>
                <a:ext cx="1299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18, −10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4" y="4362749"/>
                <a:ext cx="129971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8860" y="4362749"/>
                <a:ext cx="11941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60" y="4362749"/>
                <a:ext cx="119417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66658" y="4307284"/>
                <a:ext cx="1872500" cy="460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58" y="4307284"/>
                <a:ext cx="1872500" cy="4603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935392" y="4308567"/>
                <a:ext cx="1872500" cy="460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−2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392" y="4308567"/>
                <a:ext cx="1872500" cy="4603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5938" y="1141736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38" y="1141736"/>
                <a:ext cx="678426" cy="4019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9055" y="3054101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5" y="3054101"/>
                <a:ext cx="678426" cy="401970"/>
              </a:xfrm>
              <a:prstGeom prst="rect">
                <a:avLst/>
              </a:prstGeom>
              <a:blipFill rotWithShape="0"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4019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4019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9018" y="5841875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8" y="5841875"/>
                <a:ext cx="678426" cy="401970"/>
              </a:xfrm>
              <a:prstGeom prst="rect">
                <a:avLst/>
              </a:prstGeom>
              <a:blipFill rotWithShape="0">
                <a:blip r:embed="rId11"/>
                <a:stretch>
                  <a:fillRect r="-2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4019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680012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1993" y="3872912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2140304" y="3213907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2129036" y="2082870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31993" y="1701792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72" y="1969209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84" y="308877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1489" y="4961465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1993" y="2780505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2163452" y="3179154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2100979" y="2112694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43" y="3909785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55" y="5029347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4" y="1491574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04" y="3639713"/>
                <a:ext cx="6784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98" y="1486123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67" y="3639713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24" y="2558366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577764" y="470650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64" y="4706505"/>
                <a:ext cx="6784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58" y="2552915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7" y="470650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510157" y="1812073"/>
                <a:ext cx="3430153" cy="37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=28+(4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157" y="1812073"/>
                <a:ext cx="3430153" cy="371705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150934" y="2414719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34" y="2414719"/>
                <a:ext cx="1213242" cy="3747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261179" y="3909785"/>
                <a:ext cx="3655337" cy="37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)=28+(4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9" y="3909785"/>
                <a:ext cx="3655337" cy="371705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76440" y="45047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440" y="4504744"/>
                <a:ext cx="1213242" cy="3747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8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680012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1722" y="4074618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1320033" y="3415613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1308765" y="2284576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411722" y="1903498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63501" y="217091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01" y="2170915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88913" y="329047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13" y="3290477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41218" y="5163171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11722" y="2982211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1343181" y="3380860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1280708" y="2314400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85172" y="411149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72" y="4111491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10584" y="523105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84" y="5231053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 r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6493" y="1693280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3" y="1693280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833" y="3841419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33" y="3841419"/>
                <a:ext cx="6784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1927" y="1687829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927" y="1687829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43796" y="3841419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96" y="3841419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35153" y="2760072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3" y="2760072"/>
                <a:ext cx="678426" cy="4019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7493" y="4908211"/>
                <a:ext cx="67842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93" y="4908211"/>
                <a:ext cx="678426" cy="4019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20587" y="2754621"/>
                <a:ext cx="166565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87" y="2754621"/>
                <a:ext cx="1665652" cy="40197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22455" y="4908211"/>
                <a:ext cx="18102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55" y="4908211"/>
                <a:ext cx="1810275" cy="4019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88849" y="1969930"/>
                <a:ext cx="3788615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849" y="1969930"/>
                <a:ext cx="3788615" cy="401970"/>
              </a:xfrm>
              <a:prstGeom prst="rect">
                <a:avLst/>
              </a:prstGeom>
              <a:blipFill rotWithShape="0"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45507" y="2161890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575003" y="449544"/>
            <a:ext cx="4625302" cy="4920"/>
            <a:chOff x="2171700" y="5041484"/>
            <a:chExt cx="4625302" cy="49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2358" y="67333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58" y="673339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2358" y="154349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58" y="1543498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545507" y="3001102"/>
            <a:ext cx="4625302" cy="4920"/>
            <a:chOff x="2171700" y="5041484"/>
            <a:chExt cx="4625302" cy="492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52571" y="1355976"/>
            <a:ext cx="4625302" cy="4920"/>
            <a:chOff x="2171700" y="5041484"/>
            <a:chExt cx="4625302" cy="492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40980" y="2407330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980" y="2407330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61208" y="3188168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08" y="3188168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45507" y="5571292"/>
            <a:ext cx="4625302" cy="4920"/>
            <a:chOff x="2171700" y="5041484"/>
            <a:chExt cx="4625302" cy="492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45507" y="3844198"/>
            <a:ext cx="4625302" cy="4920"/>
            <a:chOff x="2171700" y="5041484"/>
            <a:chExt cx="4625302" cy="49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545507" y="6410504"/>
            <a:ext cx="4625302" cy="4920"/>
            <a:chOff x="2171700" y="5041484"/>
            <a:chExt cx="4625302" cy="492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37823" y="4750630"/>
            <a:ext cx="4625302" cy="4920"/>
            <a:chOff x="2171700" y="5041484"/>
            <a:chExt cx="4625302" cy="492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45507" y="3024078"/>
            <a:ext cx="4680769" cy="3356930"/>
            <a:chOff x="3992252" y="3256134"/>
            <a:chExt cx="4680769" cy="335693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520931" y="2188340"/>
            <a:ext cx="4680769" cy="3356930"/>
            <a:chOff x="3992252" y="3256134"/>
            <a:chExt cx="4680769" cy="335693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520928" y="1377174"/>
            <a:ext cx="4680769" cy="3356930"/>
            <a:chOff x="3992252" y="3256134"/>
            <a:chExt cx="4680769" cy="335693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35679" y="462779"/>
            <a:ext cx="4680769" cy="3356930"/>
            <a:chOff x="3992252" y="3256134"/>
            <a:chExt cx="4680769" cy="335693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35679" y="3001102"/>
            <a:ext cx="4627446" cy="3424150"/>
            <a:chOff x="3982424" y="3233158"/>
            <a:chExt cx="4627446" cy="342415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570095" y="2150611"/>
            <a:ext cx="4627446" cy="3424150"/>
            <a:chOff x="3982424" y="3233158"/>
            <a:chExt cx="4627446" cy="342415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555346" y="1339452"/>
            <a:ext cx="4627446" cy="3424150"/>
            <a:chOff x="3982424" y="3233158"/>
            <a:chExt cx="4627446" cy="342415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599589" y="439807"/>
            <a:ext cx="4627446" cy="3424150"/>
            <a:chOff x="3982424" y="3233158"/>
            <a:chExt cx="4627446" cy="342415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42880" y="38807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0" y="3880767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42880" y="475092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0" y="4750926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41502" y="5614758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02" y="5614758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61730" y="6395596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30" y="6395596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27831" y="260697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1" y="260697"/>
                <a:ext cx="1213242" cy="3747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6039" y="193201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" y="1932012"/>
                <a:ext cx="1213242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1821" y="112256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21" y="1122564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0440" y="2782241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0" y="2782241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8043" y="3602157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3" y="3602157"/>
                <a:ext cx="1213242" cy="3747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930548" y="5381175"/>
            <a:ext cx="502703" cy="37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996" y="4480270"/>
                <a:ext cx="160993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" y="4480270"/>
                <a:ext cx="1609936" cy="40197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-147918" y="6146395"/>
                <a:ext cx="1888533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918" y="6146395"/>
                <a:ext cx="1888533" cy="40197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34235" y="252415"/>
                <a:ext cx="927310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35" y="252415"/>
                <a:ext cx="927310" cy="3747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94996" y="-2762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393751" y="1202649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51" y="1202649"/>
                <a:ext cx="49404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496058" y="1977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8" y="1977224"/>
                <a:ext cx="365806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387636" y="2768132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2768132"/>
                <a:ext cx="494046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49187" y="3656806"/>
                <a:ext cx="53795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87" y="3656806"/>
                <a:ext cx="537958" cy="3747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318235" y="4514098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35" y="4514098"/>
                <a:ext cx="494046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387636" y="538662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5386626"/>
                <a:ext cx="365806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6341532" y="6153466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32" y="6153466"/>
                <a:ext cx="494046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09139" y="289443"/>
                <a:ext cx="2804807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39" y="289443"/>
                <a:ext cx="2804807" cy="42421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76299" y="778430"/>
                <a:ext cx="317554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=24+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299" y="778430"/>
                <a:ext cx="3175549" cy="71468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953726" y="1562680"/>
                <a:ext cx="203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=24+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6" y="1562680"/>
                <a:ext cx="2031774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8035050" y="2106586"/>
                <a:ext cx="2902589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050" y="2106586"/>
                <a:ext cx="2902589" cy="42421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8902210" y="2595573"/>
                <a:ext cx="334867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0" y="2595573"/>
                <a:ext cx="3348674" cy="71468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9079637" y="3379823"/>
                <a:ext cx="203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637" y="3379823"/>
                <a:ext cx="2031774" cy="369332"/>
              </a:xfrm>
              <a:prstGeom prst="rect">
                <a:avLst/>
              </a:prstGeom>
              <a:blipFill rotWithShape="0"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8208805" y="3806353"/>
                <a:ext cx="2977931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05" y="3806353"/>
                <a:ext cx="2977931" cy="42421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8843327" y="4295340"/>
                <a:ext cx="334867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=24+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327" y="4295340"/>
                <a:ext cx="3348673" cy="714683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253392" y="5079590"/>
                <a:ext cx="2204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=24+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4(−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392" y="5079590"/>
                <a:ext cx="2204899" cy="369332"/>
              </a:xfrm>
              <a:prstGeom prst="rect">
                <a:avLst/>
              </a:prstGeom>
              <a:blipFill rotWithShape="0"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181499" y="5459080"/>
                <a:ext cx="2667077" cy="387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32+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99" y="5459080"/>
                <a:ext cx="2667077" cy="38735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8957506" y="5747602"/>
                <a:ext cx="2842060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506" y="5747602"/>
                <a:ext cx="2842060" cy="645561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9113806" y="6408408"/>
                <a:ext cx="1977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4(−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06" y="6408408"/>
                <a:ext cx="1977721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4" grpId="0"/>
      <p:bldP spid="76" grpId="0"/>
      <p:bldP spid="80" grpId="0"/>
      <p:bldP spid="81" grpId="0"/>
      <p:bldP spid="84" grpId="0"/>
      <p:bldP spid="86" grpId="0"/>
      <p:bldP spid="89" grpId="0"/>
      <p:bldP spid="2" grpId="0"/>
      <p:bldP spid="3" grpId="0"/>
      <p:bldP spid="60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90314"/>
            <a:ext cx="2779059" cy="68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Final output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31457" y="1848971"/>
                <a:ext cx="3327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8, 16, 8, 24, 8, 32, 8, 40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57" y="1848971"/>
                <a:ext cx="332770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0773" y="2929540"/>
                <a:ext cx="3688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3, 1, 4, 1, 5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73" y="2929540"/>
                <a:ext cx="36888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01" y="442477"/>
            <a:ext cx="3090863" cy="73501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DIF Algorithm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83" y="1695351"/>
            <a:ext cx="2976563" cy="631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5026736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234049" flipV="1">
            <a:off x="2069064" y="4078297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65435" flipV="1">
            <a:off x="2000244" y="4053722"/>
            <a:ext cx="4955045" cy="9770"/>
            <a:chOff x="2345032" y="4411228"/>
            <a:chExt cx="4543126" cy="70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20860" y="3114371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27868" y="2911894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68" y="2911894"/>
                <a:ext cx="121324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59233" y="4859012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33" y="4859012"/>
                <a:ext cx="121324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1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222250"/>
            <a:ext cx="4219576" cy="7350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82688"/>
            <a:ext cx="2976563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4679735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99841" flipV="1">
            <a:off x="2153751" y="4020730"/>
            <a:ext cx="4992377" cy="1245413"/>
            <a:chOff x="2123742" y="4366103"/>
            <a:chExt cx="4577352" cy="90251"/>
          </a:xfrm>
        </p:grpSpPr>
        <p:cxnSp>
          <p:nvCxnSpPr>
            <p:cNvPr id="11" name="Straight Arrow Connector 10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494644" flipV="1">
            <a:off x="2142483" y="2889693"/>
            <a:ext cx="4950350" cy="1439787"/>
            <a:chOff x="2470585" y="4405979"/>
            <a:chExt cx="4427832" cy="11116"/>
          </a:xfrm>
        </p:grpSpPr>
        <p:cxnSp>
          <p:nvCxnSpPr>
            <p:cNvPr id="17" name="Straight Arrow Connector 16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45440" y="2508615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274936" y="5768288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45440" y="3587328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494644" flipV="1">
            <a:off x="2176899" y="3985977"/>
            <a:ext cx="4950350" cy="1439787"/>
            <a:chOff x="2470585" y="4405979"/>
            <a:chExt cx="4427832" cy="11116"/>
          </a:xfrm>
        </p:grpSpPr>
        <p:cxnSp>
          <p:nvCxnSpPr>
            <p:cNvPr id="31" name="Straight Arrow Connector 3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99841" flipV="1">
            <a:off x="2114426" y="2919517"/>
            <a:ext cx="4992377" cy="1245413"/>
            <a:chOff x="2123742" y="4366103"/>
            <a:chExt cx="4577352" cy="90251"/>
          </a:xfrm>
        </p:grpSpPr>
        <p:cxnSp>
          <p:nvCxnSpPr>
            <p:cNvPr id="34" name="Straight Arrow Connector 33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859228" y="4678164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894963" y="5754507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465077" y="413664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077" y="4136645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566440" y="533909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40" y="533909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193675"/>
            <a:ext cx="3862388" cy="7207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FFT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2147094"/>
            <a:ext cx="6134100" cy="731838"/>
          </a:xfrm>
        </p:spPr>
        <p:txBody>
          <a:bodyPr/>
          <a:lstStyle/>
          <a:p>
            <a:r>
              <a:rPr lang="en-US" dirty="0" smtClean="0"/>
              <a:t>Decimation-in-Time (DIT)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875" y="3850016"/>
            <a:ext cx="6405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/>
              <a:t>Decimation-in-Frequency (DIF) </a:t>
            </a:r>
            <a:r>
              <a:rPr lang="en-US" sz="28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060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976563" cy="42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Eight-point formula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738" y="2247973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07234" y="535627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77738" y="3087185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84802" y="1442059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877738" y="5657375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77738" y="3930281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77738" y="6496587"/>
            <a:ext cx="4625302" cy="4920"/>
            <a:chOff x="2171700" y="5041484"/>
            <a:chExt cx="4625302" cy="4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70054" y="4836713"/>
            <a:ext cx="4625302" cy="4920"/>
            <a:chOff x="2171700" y="5041484"/>
            <a:chExt cx="4625302" cy="492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77738" y="3110161"/>
            <a:ext cx="4680769" cy="3356930"/>
            <a:chOff x="3992252" y="3256134"/>
            <a:chExt cx="4680769" cy="33569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53162" y="2274423"/>
            <a:ext cx="4680769" cy="3356930"/>
            <a:chOff x="3992252" y="3256134"/>
            <a:chExt cx="4680769" cy="335693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53159" y="1463257"/>
            <a:ext cx="4680769" cy="3356930"/>
            <a:chOff x="3992252" y="3256134"/>
            <a:chExt cx="4680769" cy="335693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67910" y="548862"/>
            <a:ext cx="4680769" cy="3356930"/>
            <a:chOff x="3992252" y="3256134"/>
            <a:chExt cx="4680769" cy="335693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67910" y="3087185"/>
            <a:ext cx="4627446" cy="3424150"/>
            <a:chOff x="3982424" y="3233158"/>
            <a:chExt cx="4627446" cy="342415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2326" y="2236694"/>
            <a:ext cx="4627446" cy="3424150"/>
            <a:chOff x="3982424" y="3233158"/>
            <a:chExt cx="4627446" cy="342415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87577" y="1425535"/>
            <a:ext cx="4627446" cy="3424150"/>
            <a:chOff x="3982424" y="3233158"/>
            <a:chExt cx="4627446" cy="342415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31820" y="525890"/>
            <a:ext cx="4627446" cy="3424150"/>
            <a:chOff x="3982424" y="3233158"/>
            <a:chExt cx="4627446" cy="342415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572258" y="3925361"/>
            <a:ext cx="4625302" cy="4920"/>
            <a:chOff x="2171700" y="5041484"/>
            <a:chExt cx="4625302" cy="49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512670" y="4839116"/>
            <a:ext cx="4625302" cy="4920"/>
            <a:chOff x="2171700" y="5041484"/>
            <a:chExt cx="4625302" cy="492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531613" y="5665902"/>
            <a:ext cx="4625302" cy="4920"/>
            <a:chOff x="2171700" y="5041484"/>
            <a:chExt cx="4625302" cy="492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499223" y="6503759"/>
            <a:ext cx="4625302" cy="4920"/>
            <a:chOff x="2171700" y="5041484"/>
            <a:chExt cx="4625302" cy="492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82" grpId="0"/>
      <p:bldP spid="83" grpId="0"/>
      <p:bldP spid="84" grpId="0"/>
      <p:bldP spid="85" grpId="0"/>
      <p:bldP spid="89" grpId="0"/>
      <p:bldP spid="96" grpId="0"/>
      <p:bldP spid="97" grpId="0"/>
      <p:bldP spid="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6"/>
            <a:ext cx="2308412" cy="76442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576" y="1398495"/>
                <a:ext cx="10515600" cy="6217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DFT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={2, 3, −1, −1, 4,−3,−2, 1}</m:t>
                    </m:r>
                  </m:oMath>
                </a14:m>
                <a:r>
                  <a:rPr lang="en-US" dirty="0" smtClean="0"/>
                  <a:t> using DIF-FFT.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76" y="1398495"/>
                <a:ext cx="10515600" cy="621740"/>
              </a:xfrm>
              <a:blipFill rotWithShape="0">
                <a:blip r:embed="rId2"/>
                <a:stretch>
                  <a:fillRect l="-1159" t="-1568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4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976563" cy="42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Eight-point formula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738" y="2247973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07234" y="535627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77738" y="3087185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84802" y="1442059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877738" y="5657375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77738" y="3930281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77738" y="6496587"/>
            <a:ext cx="4625302" cy="4920"/>
            <a:chOff x="2171700" y="5041484"/>
            <a:chExt cx="4625302" cy="4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70054" y="4836713"/>
            <a:ext cx="4625302" cy="4920"/>
            <a:chOff x="2171700" y="5041484"/>
            <a:chExt cx="4625302" cy="492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77738" y="3110161"/>
            <a:ext cx="4680769" cy="3356930"/>
            <a:chOff x="3992252" y="3256134"/>
            <a:chExt cx="4680769" cy="33569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53162" y="2274423"/>
            <a:ext cx="4680769" cy="3356930"/>
            <a:chOff x="3992252" y="3256134"/>
            <a:chExt cx="4680769" cy="335693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53159" y="1463257"/>
            <a:ext cx="4680769" cy="3356930"/>
            <a:chOff x="3992252" y="3256134"/>
            <a:chExt cx="4680769" cy="335693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67910" y="548862"/>
            <a:ext cx="4680769" cy="3356930"/>
            <a:chOff x="3992252" y="3256134"/>
            <a:chExt cx="4680769" cy="335693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67910" y="3087185"/>
            <a:ext cx="4627446" cy="3424150"/>
            <a:chOff x="3982424" y="3233158"/>
            <a:chExt cx="4627446" cy="342415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2326" y="2236694"/>
            <a:ext cx="4627446" cy="3424150"/>
            <a:chOff x="3982424" y="3233158"/>
            <a:chExt cx="4627446" cy="342415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87577" y="1425535"/>
            <a:ext cx="4627446" cy="3424150"/>
            <a:chOff x="3982424" y="3233158"/>
            <a:chExt cx="4627446" cy="342415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31820" y="525890"/>
            <a:ext cx="4627446" cy="3424150"/>
            <a:chOff x="3982424" y="3233158"/>
            <a:chExt cx="4627446" cy="342415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572258" y="3925361"/>
            <a:ext cx="4625302" cy="4920"/>
            <a:chOff x="2171700" y="5041484"/>
            <a:chExt cx="4625302" cy="49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512670" y="4839116"/>
            <a:ext cx="4625302" cy="4920"/>
            <a:chOff x="2171700" y="5041484"/>
            <a:chExt cx="4625302" cy="492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531613" y="5665902"/>
            <a:ext cx="4625302" cy="4920"/>
            <a:chOff x="2171700" y="5041484"/>
            <a:chExt cx="4625302" cy="492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499223" y="6503759"/>
            <a:ext cx="4625302" cy="4920"/>
            <a:chOff x="2171700" y="5041484"/>
            <a:chExt cx="4625302" cy="492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14061" y="39711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61" y="397111"/>
                <a:ext cx="678426" cy="3747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80239" y="125479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9" y="1254798"/>
                <a:ext cx="678426" cy="3747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77190" y="204075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0" y="2040751"/>
                <a:ext cx="678426" cy="37478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64199" y="285007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9" y="2850077"/>
                <a:ext cx="678426" cy="3747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50538" y="371840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" y="3718400"/>
                <a:ext cx="678426" cy="37478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7826" y="463279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6" y="4632795"/>
                <a:ext cx="678426" cy="37478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64199" y="551344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9" y="5513449"/>
                <a:ext cx="678426" cy="37478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77190" y="625114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0" y="6251145"/>
                <a:ext cx="678426" cy="3747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0197560" y="52589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0" y="525890"/>
                <a:ext cx="678426" cy="37478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0197560" y="125479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0" y="1254798"/>
                <a:ext cx="678426" cy="37478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0202523" y="203524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523" y="2035241"/>
                <a:ext cx="678426" cy="37478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0197560" y="284711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0" y="2847114"/>
                <a:ext cx="678426" cy="37478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0197560" y="368765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0" y="3687655"/>
                <a:ext cx="678426" cy="37478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201053" y="4622233"/>
                <a:ext cx="1726488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053" y="4622233"/>
                <a:ext cx="1726488" cy="40197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0193172" y="542389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172" y="5423890"/>
                <a:ext cx="678426" cy="37478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201053" y="6261887"/>
                <a:ext cx="15516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053" y="6261887"/>
                <a:ext cx="1551675" cy="40197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293776" y="64521"/>
                <a:ext cx="23764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76" y="64521"/>
                <a:ext cx="2376425" cy="714683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69448" y="835754"/>
                <a:ext cx="282834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48" y="835754"/>
                <a:ext cx="2828340" cy="37491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33974" y="1522278"/>
                <a:ext cx="244445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74" y="1522278"/>
                <a:ext cx="2444452" cy="714683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82" grpId="0"/>
      <p:bldP spid="83" grpId="0"/>
      <p:bldP spid="84" grpId="0"/>
      <p:bldP spid="85" grpId="0"/>
      <p:bldP spid="8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9" y="80615"/>
            <a:ext cx="5199529" cy="6723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Four point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44487" y="4088065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1252798" y="3429060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1241530" y="2298023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44487" y="1916945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6266" y="2184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66" y="218436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21678" y="330392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78" y="330392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373983" y="5176618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44487" y="2995658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1275946" y="3394307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1213473" y="2327847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17937" y="412493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7" y="412493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43349" y="524450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49" y="524450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9258" y="170672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8" y="1706727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1598" y="385486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8" y="3854866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7918" y="2773519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8" y="2773519"/>
                <a:ext cx="6784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0258" y="492165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8" y="4921658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5958275" y="4086494"/>
            <a:ext cx="4625302" cy="4920"/>
            <a:chOff x="2171700" y="5041484"/>
            <a:chExt cx="4625302" cy="492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994010" y="5162837"/>
            <a:ext cx="4625302" cy="4920"/>
            <a:chOff x="2171700" y="5041484"/>
            <a:chExt cx="4625302" cy="492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64124" y="35449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24" y="3544975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65487" y="474742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487" y="474742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0483199" y="1698506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1698506"/>
                <a:ext cx="6784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0483199" y="2698291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2698291"/>
                <a:ext cx="67842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483199" y="386031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3860317"/>
                <a:ext cx="67842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483199" y="483767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4837677"/>
                <a:ext cx="67842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25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42" grpId="0"/>
      <p:bldP spid="43" grpId="0"/>
      <p:bldP spid="84" grpId="0"/>
      <p:bldP spid="85" grpId="0"/>
      <p:bldP spid="86" grpId="0"/>
      <p:bldP spid="8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9" y="80615"/>
            <a:ext cx="5199529" cy="6723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Four point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44487" y="4088065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099841" flipV="1">
            <a:off x="1252798" y="3429060"/>
            <a:ext cx="4992377" cy="1245413"/>
            <a:chOff x="2123742" y="4366103"/>
            <a:chExt cx="4577352" cy="90251"/>
          </a:xfrm>
        </p:grpSpPr>
        <p:cxnSp>
          <p:nvCxnSpPr>
            <p:cNvPr id="8" name="Straight Arrow Connector 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94644" flipV="1">
            <a:off x="1241530" y="2298023"/>
            <a:ext cx="4950350" cy="1439787"/>
            <a:chOff x="2470585" y="4405979"/>
            <a:chExt cx="4427832" cy="11116"/>
          </a:xfrm>
        </p:grpSpPr>
        <p:cxnSp>
          <p:nvCxnSpPr>
            <p:cNvPr id="11" name="Straight Arrow Connector 1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44487" y="1916945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6266" y="2184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66" y="218436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21678" y="330392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78" y="330392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373983" y="5176618"/>
            <a:ext cx="4625302" cy="4920"/>
            <a:chOff x="2171700" y="5041484"/>
            <a:chExt cx="4625302" cy="49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44487" y="2995658"/>
            <a:ext cx="4625302" cy="4920"/>
            <a:chOff x="2171700" y="5041484"/>
            <a:chExt cx="4625302" cy="49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94644" flipV="1">
            <a:off x="1275946" y="3394307"/>
            <a:ext cx="4950350" cy="1439787"/>
            <a:chOff x="2470585" y="4405979"/>
            <a:chExt cx="4427832" cy="11116"/>
          </a:xfrm>
        </p:grpSpPr>
        <p:cxnSp>
          <p:nvCxnSpPr>
            <p:cNvPr id="25" name="Straight Arrow Connector 24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20099841" flipV="1">
            <a:off x="1213473" y="2327847"/>
            <a:ext cx="4992377" cy="1245413"/>
            <a:chOff x="2123742" y="4366103"/>
            <a:chExt cx="4577352" cy="90251"/>
          </a:xfrm>
        </p:grpSpPr>
        <p:cxnSp>
          <p:nvCxnSpPr>
            <p:cNvPr id="28" name="Straight Arrow Connector 27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17937" y="412493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7" y="412493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43349" y="524450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49" y="524450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9258" y="170672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8" y="1706727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1598" y="385486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8" y="3854866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2773519"/>
                <a:ext cx="144634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3519"/>
                <a:ext cx="1446344" cy="4019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4921658"/>
                <a:ext cx="136868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1658"/>
                <a:ext cx="1368684" cy="4019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5958275" y="4086494"/>
            <a:ext cx="4625302" cy="4920"/>
            <a:chOff x="2171700" y="5041484"/>
            <a:chExt cx="4625302" cy="492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994010" y="5162837"/>
            <a:ext cx="4625302" cy="4920"/>
            <a:chOff x="2171700" y="5041484"/>
            <a:chExt cx="4625302" cy="492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64124" y="35449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24" y="3544975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65487" y="474742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487" y="474742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583577" y="1790808"/>
                <a:ext cx="955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77" y="1790808"/>
                <a:ext cx="95530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483199" y="2773519"/>
                <a:ext cx="154641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2773519"/>
                <a:ext cx="1546412" cy="4019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483199" y="3940999"/>
                <a:ext cx="1309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9" y="3940999"/>
                <a:ext cx="130987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590774" y="4918359"/>
                <a:ext cx="160122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774" y="4918359"/>
                <a:ext cx="1601225" cy="40197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03137" y="752968"/>
                <a:ext cx="1939413" cy="424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37" y="752968"/>
                <a:ext cx="1939413" cy="42421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64124" y="1330818"/>
                <a:ext cx="2346412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24" y="1330818"/>
                <a:ext cx="2346412" cy="42421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1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3877" y="3255086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997501" y="2306647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928681" y="2282072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9297" y="1342721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1" y="179794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2" y="327475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1" y="114569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7" y="308736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05" y="114024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70" y="308736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2368" y="6009599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1085992" y="5061160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1017172" y="5036585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7788" y="4097234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2" y="4552456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53" y="6029267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900208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8" y="5841875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96" y="3894757"/>
                <a:ext cx="1213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61" y="5841875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36526"/>
            <a:ext cx="3881718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64795" y="3187850"/>
            <a:ext cx="4625302" cy="4920"/>
            <a:chOff x="2171700" y="5041484"/>
            <a:chExt cx="4625302" cy="49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0234049" flipV="1">
            <a:off x="2288419" y="2239411"/>
            <a:ext cx="4955045" cy="9770"/>
            <a:chOff x="2345032" y="4411228"/>
            <a:chExt cx="4543126" cy="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365435" flipV="1">
            <a:off x="2219599" y="2214836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40215" y="1275485"/>
            <a:ext cx="4625302" cy="4920"/>
            <a:chOff x="2171700" y="5041484"/>
            <a:chExt cx="4625302" cy="492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63369" y="173070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69" y="1730707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85580" y="320751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80" y="3207518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9871" y="1078459"/>
                <a:ext cx="1010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−2−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71" y="1078459"/>
                <a:ext cx="10103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22161" y="2992939"/>
                <a:ext cx="150607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61" y="2992939"/>
                <a:ext cx="1506071" cy="401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47223" y="1073008"/>
                <a:ext cx="3180118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223" y="1073008"/>
                <a:ext cx="3180118" cy="401970"/>
              </a:xfrm>
              <a:prstGeom prst="rect">
                <a:avLst/>
              </a:prstGeom>
              <a:blipFill rotWithShape="0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14764" y="3006533"/>
                <a:ext cx="2812577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64" y="3006533"/>
                <a:ext cx="2812577" cy="40197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2553286" y="5942363"/>
            <a:ext cx="4625302" cy="4920"/>
            <a:chOff x="2171700" y="5041484"/>
            <a:chExt cx="4625302" cy="49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0234049" flipV="1">
            <a:off x="2376910" y="4993924"/>
            <a:ext cx="4955045" cy="9770"/>
            <a:chOff x="2345032" y="4411228"/>
            <a:chExt cx="4543126" cy="70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5435" flipV="1">
            <a:off x="2308090" y="4969349"/>
            <a:ext cx="4955045" cy="9770"/>
            <a:chOff x="2345032" y="4411228"/>
            <a:chExt cx="4543126" cy="7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28706" y="4029998"/>
            <a:ext cx="4625302" cy="4920"/>
            <a:chOff x="2171700" y="5041484"/>
            <a:chExt cx="4625302" cy="49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51860" y="448522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60" y="4485220"/>
                <a:ext cx="678426" cy="3747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74071" y="596203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71" y="5962031"/>
                <a:ext cx="678426" cy="3747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17812" y="3832972"/>
                <a:ext cx="1210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2" y="3832972"/>
                <a:ext cx="12108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0986" y="5774639"/>
                <a:ext cx="177955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6" y="5774639"/>
                <a:ext cx="1779556" cy="4019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35714" y="3827521"/>
                <a:ext cx="333367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14" y="3827521"/>
                <a:ext cx="3333674" cy="401970"/>
              </a:xfrm>
              <a:prstGeom prst="rect">
                <a:avLst/>
              </a:prstGeom>
              <a:blipFill rotWithShape="0"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67079" y="5774639"/>
                <a:ext cx="306026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79" y="5774639"/>
                <a:ext cx="3060262" cy="40197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5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5" y="149973"/>
            <a:ext cx="2953871" cy="68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Final output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8461"/>
            <a:ext cx="5226424" cy="5007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requires decimation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5505" y="1946695"/>
                <a:ext cx="760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" y="1946695"/>
                <a:ext cx="7601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68070" y="1946695"/>
                <a:ext cx="760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{9, 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0" y="1946695"/>
                <a:ext cx="76014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8141" y="1913737"/>
                <a:ext cx="5342965" cy="40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1913737"/>
                <a:ext cx="5342965" cy="40229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22946" y="1913737"/>
                <a:ext cx="5269054" cy="40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46" y="1913737"/>
                <a:ext cx="5269054" cy="402290"/>
              </a:xfrm>
              <a:prstGeom prst="rect">
                <a:avLst/>
              </a:prstGeom>
              <a:blipFill rotWithShape="0">
                <a:blip r:embed="rId5"/>
                <a:stretch>
                  <a:fillRect l="-463" r="-46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8141" y="2704544"/>
                <a:ext cx="10480860" cy="40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),−2−4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),−2+4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704544"/>
                <a:ext cx="10480860" cy="402290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2431" y="2721023"/>
                <a:ext cx="11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9, 3,9}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1" y="2721023"/>
                <a:ext cx="115127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5505" y="4002186"/>
                <a:ext cx="11446274" cy="40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{3,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,9,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−2−4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" y="4002186"/>
                <a:ext cx="11446274" cy="40229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76867"/>
            <a:ext cx="4567518" cy="6299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for Inverse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17" y="1479386"/>
            <a:ext cx="10515600" cy="5242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Inverse formula differ in two aspects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8189" y="2491508"/>
            <a:ext cx="317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Negative power phase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68189" y="3244334"/>
                <a:ext cx="3473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Final answer to be divided by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89" y="3244334"/>
                <a:ext cx="347300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93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42477"/>
            <a:ext cx="9991165" cy="73501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DIF </a:t>
            </a:r>
            <a:r>
              <a:rPr lang="en-US" b="1" dirty="0" smtClean="0">
                <a:solidFill>
                  <a:srgbClr val="C00000"/>
                </a:solidFill>
              </a:rPr>
              <a:t>Algorithm for finding Inverse Transform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83" y="1695351"/>
            <a:ext cx="2976563" cy="631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5026736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234049" flipV="1">
            <a:off x="2069064" y="4078297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65435" flipV="1">
            <a:off x="2000244" y="4053722"/>
            <a:ext cx="4955045" cy="9770"/>
            <a:chOff x="2345032" y="4411228"/>
            <a:chExt cx="4543126" cy="70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20860" y="3114371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927868" y="2911894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68" y="2911894"/>
                <a:ext cx="121324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959233" y="4859012"/>
                <a:ext cx="1213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33" y="4859012"/>
                <a:ext cx="121324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09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01" y="442477"/>
            <a:ext cx="3090863" cy="73501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DIT Algorithm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83" y="1695351"/>
            <a:ext cx="2976563" cy="631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5026736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234049" flipV="1">
            <a:off x="2069064" y="4078297"/>
            <a:ext cx="4955045" cy="9770"/>
            <a:chOff x="2345032" y="4411228"/>
            <a:chExt cx="4543126" cy="70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65435" flipV="1">
            <a:off x="2000244" y="4053722"/>
            <a:ext cx="4955045" cy="9770"/>
            <a:chOff x="2345032" y="4411228"/>
            <a:chExt cx="4543126" cy="70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45032" y="4411228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73546" y="441193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20860" y="3114371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4" y="3569593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25" y="504640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34" y="2917345"/>
                <a:ext cx="6784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70" y="4859012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27868" y="2911894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68" y="2911894"/>
                <a:ext cx="1213242" cy="374783"/>
              </a:xfrm>
              <a:prstGeom prst="rect">
                <a:avLst/>
              </a:prstGeom>
              <a:blipFill rotWithShape="0">
                <a:blip r:embed="rId6"/>
                <a:stretch>
                  <a:fillRect r="-150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59233" y="4859012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33" y="4859012"/>
                <a:ext cx="1213242" cy="374783"/>
              </a:xfrm>
              <a:prstGeom prst="rect">
                <a:avLst/>
              </a:prstGeom>
              <a:blipFill rotWithShape="0">
                <a:blip r:embed="rId7"/>
                <a:stretch>
                  <a:fillRect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222250"/>
            <a:ext cx="4219576" cy="7350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82688"/>
            <a:ext cx="2976563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4679735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99841" flipV="1">
            <a:off x="2153751" y="4020730"/>
            <a:ext cx="4992377" cy="1245413"/>
            <a:chOff x="2123742" y="4366103"/>
            <a:chExt cx="4577352" cy="90251"/>
          </a:xfrm>
        </p:grpSpPr>
        <p:cxnSp>
          <p:nvCxnSpPr>
            <p:cNvPr id="11" name="Straight Arrow Connector 10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494644" flipV="1">
            <a:off x="2142483" y="2889693"/>
            <a:ext cx="4950350" cy="1439787"/>
            <a:chOff x="2470585" y="4405979"/>
            <a:chExt cx="4427832" cy="11116"/>
          </a:xfrm>
        </p:grpSpPr>
        <p:cxnSp>
          <p:nvCxnSpPr>
            <p:cNvPr id="17" name="Straight Arrow Connector 16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45440" y="2508615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274936" y="5768288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45440" y="3587328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494644" flipV="1">
            <a:off x="2176899" y="3985977"/>
            <a:ext cx="4950350" cy="1439787"/>
            <a:chOff x="2470585" y="4405979"/>
            <a:chExt cx="4427832" cy="11116"/>
          </a:xfrm>
        </p:grpSpPr>
        <p:cxnSp>
          <p:nvCxnSpPr>
            <p:cNvPr id="31" name="Straight Arrow Connector 3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99841" flipV="1">
            <a:off x="2114426" y="2919517"/>
            <a:ext cx="4992377" cy="1245413"/>
            <a:chOff x="2123742" y="4366103"/>
            <a:chExt cx="4577352" cy="90251"/>
          </a:xfrm>
        </p:grpSpPr>
        <p:cxnSp>
          <p:nvCxnSpPr>
            <p:cNvPr id="34" name="Straight Arrow Connector 33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859228" y="4678164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894963" y="5754507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465077" y="413664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077" y="4136645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8566440" y="533909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40" y="5339095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9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55" grpId="0"/>
      <p:bldP spid="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976563" cy="42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Eight-point formula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738" y="2247973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07234" y="535627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75942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9" y="1629581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77738" y="3087185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84802" y="1442059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11" y="2493413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39" y="3274251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877738" y="5657375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77738" y="3930281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77738" y="6496587"/>
            <a:ext cx="4625302" cy="4920"/>
            <a:chOff x="2171700" y="5041484"/>
            <a:chExt cx="4625302" cy="4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70054" y="4836713"/>
            <a:ext cx="4625302" cy="4920"/>
            <a:chOff x="2171700" y="5041484"/>
            <a:chExt cx="4625302" cy="492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77738" y="3110161"/>
            <a:ext cx="4680769" cy="3356930"/>
            <a:chOff x="3992252" y="3256134"/>
            <a:chExt cx="4680769" cy="33569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53162" y="2274423"/>
            <a:ext cx="4680769" cy="3356930"/>
            <a:chOff x="3992252" y="3256134"/>
            <a:chExt cx="4680769" cy="335693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53159" y="1463257"/>
            <a:ext cx="4680769" cy="3356930"/>
            <a:chOff x="3992252" y="3256134"/>
            <a:chExt cx="4680769" cy="335693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67910" y="548862"/>
            <a:ext cx="4680769" cy="3356930"/>
            <a:chOff x="3992252" y="3256134"/>
            <a:chExt cx="4680769" cy="335693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67910" y="3087185"/>
            <a:ext cx="4627446" cy="3424150"/>
            <a:chOff x="3982424" y="3233158"/>
            <a:chExt cx="4627446" cy="342415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2326" y="2236694"/>
            <a:ext cx="4627446" cy="3424150"/>
            <a:chOff x="3982424" y="3233158"/>
            <a:chExt cx="4627446" cy="342415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87577" y="1425535"/>
            <a:ext cx="4627446" cy="3424150"/>
            <a:chOff x="3982424" y="3233158"/>
            <a:chExt cx="4627446" cy="342415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31820" y="525890"/>
            <a:ext cx="4627446" cy="3424150"/>
            <a:chOff x="3982424" y="3233158"/>
            <a:chExt cx="4627446" cy="342415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3966850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1" y="4837009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33" y="5700841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61" y="6481679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572258" y="3925361"/>
            <a:ext cx="4625302" cy="4920"/>
            <a:chOff x="2171700" y="5041484"/>
            <a:chExt cx="4625302" cy="49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512670" y="4839116"/>
            <a:ext cx="4625302" cy="4920"/>
            <a:chOff x="2171700" y="5041484"/>
            <a:chExt cx="4625302" cy="492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48" y="3383842"/>
                <a:ext cx="678426" cy="374783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531613" y="5665902"/>
            <a:ext cx="4625302" cy="4920"/>
            <a:chOff x="2171700" y="5041484"/>
            <a:chExt cx="4625302" cy="492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499223" y="6503759"/>
            <a:ext cx="4625302" cy="4920"/>
            <a:chOff x="2171700" y="5041484"/>
            <a:chExt cx="4625302" cy="492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4344697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6" y="5199621"/>
                <a:ext cx="678426" cy="37491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012" y="6026406"/>
                <a:ext cx="678426" cy="37491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0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82" grpId="0"/>
      <p:bldP spid="83" grpId="0"/>
      <p:bldP spid="84" grpId="0"/>
      <p:bldP spid="85" grpId="0"/>
      <p:bldP spid="89" grpId="0"/>
      <p:bldP spid="96" grpId="0"/>
      <p:bldP spid="97" grpId="0"/>
      <p:bldP spid="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65" y="0"/>
            <a:ext cx="60868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694" y="1358153"/>
            <a:ext cx="32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32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222250"/>
            <a:ext cx="4219576" cy="7350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82688"/>
            <a:ext cx="2976563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440" y="4679735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99841" flipV="1">
            <a:off x="2153751" y="4020730"/>
            <a:ext cx="4992377" cy="1245413"/>
            <a:chOff x="2123742" y="4366103"/>
            <a:chExt cx="4577352" cy="90251"/>
          </a:xfrm>
        </p:grpSpPr>
        <p:cxnSp>
          <p:nvCxnSpPr>
            <p:cNvPr id="11" name="Straight Arrow Connector 10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494644" flipV="1">
            <a:off x="2142483" y="2889693"/>
            <a:ext cx="4950350" cy="1439787"/>
            <a:chOff x="2470585" y="4405979"/>
            <a:chExt cx="4427832" cy="11116"/>
          </a:xfrm>
        </p:grpSpPr>
        <p:cxnSp>
          <p:nvCxnSpPr>
            <p:cNvPr id="17" name="Straight Arrow Connector 16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45440" y="2508615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19" y="2776032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31" y="3895594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274936" y="5768288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45440" y="3587328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494644" flipV="1">
            <a:off x="2176899" y="3985977"/>
            <a:ext cx="4950350" cy="1439787"/>
            <a:chOff x="2470585" y="4405979"/>
            <a:chExt cx="4427832" cy="11116"/>
          </a:xfrm>
        </p:grpSpPr>
        <p:cxnSp>
          <p:nvCxnSpPr>
            <p:cNvPr id="31" name="Straight Arrow Connector 30"/>
            <p:cNvCxnSpPr/>
            <p:nvPr/>
          </p:nvCxnSpPr>
          <p:spPr>
            <a:xfrm rot="1494644" flipV="1">
              <a:off x="2470585" y="4405979"/>
              <a:ext cx="2772946" cy="111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83805" y="4411476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99841" flipV="1">
            <a:off x="2114426" y="2919517"/>
            <a:ext cx="4992377" cy="1245413"/>
            <a:chOff x="2123742" y="4366103"/>
            <a:chExt cx="4577352" cy="90251"/>
          </a:xfrm>
        </p:grpSpPr>
        <p:cxnSp>
          <p:nvCxnSpPr>
            <p:cNvPr id="34" name="Straight Arrow Connector 33"/>
            <p:cNvCxnSpPr/>
            <p:nvPr/>
          </p:nvCxnSpPr>
          <p:spPr>
            <a:xfrm rot="20234049">
              <a:off x="2123742" y="4366103"/>
              <a:ext cx="2720958" cy="902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86482" y="4410577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90" y="4716608"/>
                <a:ext cx="678426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02" y="5836170"/>
                <a:ext cx="678426" cy="374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90211" y="2298397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11" y="2298397"/>
                <a:ext cx="6784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12551" y="444653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51" y="4446536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5645" y="2292946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645" y="2292946"/>
                <a:ext cx="1213242" cy="374783"/>
              </a:xfrm>
              <a:prstGeom prst="rect">
                <a:avLst/>
              </a:prstGeom>
              <a:blipFill rotWithShape="0">
                <a:blip r:embed="rId8"/>
                <a:stretch>
                  <a:fillRect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77514" y="4446536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14" y="4446536"/>
                <a:ext cx="1213242" cy="374783"/>
              </a:xfrm>
              <a:prstGeom prst="rect">
                <a:avLst/>
              </a:prstGeom>
              <a:blipFill rotWithShape="0">
                <a:blip r:embed="rId9"/>
                <a:stretch>
                  <a:fillRect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68871" y="3365189"/>
                <a:ext cx="678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71" y="3365189"/>
                <a:ext cx="67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91211" y="551332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11" y="5513328"/>
                <a:ext cx="678426" cy="3747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54305" y="3359738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305" y="3359738"/>
                <a:ext cx="1213242" cy="374783"/>
              </a:xfrm>
              <a:prstGeom prst="rect">
                <a:avLst/>
              </a:prstGeom>
              <a:blipFill rotWithShape="0">
                <a:blip r:embed="rId12"/>
                <a:stretch>
                  <a:fillRect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6174" y="5513328"/>
                <a:ext cx="121324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174" y="5513328"/>
                <a:ext cx="1213242" cy="374783"/>
              </a:xfrm>
              <a:prstGeom prst="rect">
                <a:avLst/>
              </a:prstGeom>
              <a:blipFill rotWithShape="0">
                <a:blip r:embed="rId13"/>
                <a:stretch>
                  <a:fillRect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39" y="65066"/>
            <a:ext cx="3752965" cy="5090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Algorithm </a:t>
            </a:r>
            <a:r>
              <a:rPr lang="en-US" sz="3600" b="1" dirty="0" err="1">
                <a:solidFill>
                  <a:srgbClr val="C00000"/>
                </a:solidFill>
              </a:rPr>
              <a:t>contd</a:t>
            </a:r>
            <a:r>
              <a:rPr lang="en-US" sz="3600" b="1" dirty="0">
                <a:solidFill>
                  <a:srgbClr val="C00000"/>
                </a:solidFill>
              </a:rPr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82" y="603641"/>
            <a:ext cx="2976563" cy="42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Eight-point formula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1244" y="2069489"/>
            <a:ext cx="4625302" cy="4920"/>
            <a:chOff x="2171700" y="5041484"/>
            <a:chExt cx="4625302" cy="49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80740" y="357143"/>
            <a:ext cx="4625302" cy="4920"/>
            <a:chOff x="2171700" y="5041484"/>
            <a:chExt cx="4625302" cy="492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48095" y="580938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95" y="580938"/>
                <a:ext cx="678426" cy="374783"/>
              </a:xfrm>
              <a:prstGeom prst="rect">
                <a:avLst/>
              </a:prstGeom>
              <a:blipFill rotWithShape="0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48095" y="1451097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95" y="1451097"/>
                <a:ext cx="678426" cy="374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051244" y="2908701"/>
            <a:ext cx="4625302" cy="4920"/>
            <a:chOff x="2171700" y="5041484"/>
            <a:chExt cx="4625302" cy="492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058308" y="1263575"/>
            <a:ext cx="4625302" cy="4920"/>
            <a:chOff x="2171700" y="5041484"/>
            <a:chExt cx="4625302" cy="492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46717" y="2314929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17" y="2314929"/>
                <a:ext cx="678426" cy="374911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266945" y="3095767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45" y="3095767"/>
                <a:ext cx="678426" cy="3763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4051244" y="5478891"/>
            <a:ext cx="4625302" cy="4920"/>
            <a:chOff x="2171700" y="5041484"/>
            <a:chExt cx="4625302" cy="492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051244" y="3751797"/>
            <a:ext cx="4625302" cy="4920"/>
            <a:chOff x="2171700" y="5041484"/>
            <a:chExt cx="4625302" cy="49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051244" y="6318103"/>
            <a:ext cx="4625302" cy="4920"/>
            <a:chOff x="2171700" y="5041484"/>
            <a:chExt cx="4625302" cy="4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043560" y="4658229"/>
            <a:ext cx="4625302" cy="4920"/>
            <a:chOff x="2171700" y="5041484"/>
            <a:chExt cx="4625302" cy="492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171700" y="5041484"/>
              <a:ext cx="26146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182390" y="5046404"/>
              <a:ext cx="2614612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051244" y="2931677"/>
            <a:ext cx="4680769" cy="3356930"/>
            <a:chOff x="3992252" y="3256134"/>
            <a:chExt cx="4680769" cy="33569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26668" y="2095939"/>
            <a:ext cx="4680769" cy="3356930"/>
            <a:chOff x="3992252" y="3256134"/>
            <a:chExt cx="4680769" cy="335693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026665" y="1284773"/>
            <a:ext cx="4680769" cy="3356930"/>
            <a:chOff x="3992252" y="3256134"/>
            <a:chExt cx="4680769" cy="335693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041416" y="370378"/>
            <a:ext cx="4680769" cy="3356930"/>
            <a:chOff x="3992252" y="3256134"/>
            <a:chExt cx="4680769" cy="335693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92252" y="4208411"/>
              <a:ext cx="3381942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828092" y="3256134"/>
              <a:ext cx="1844929" cy="13453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041416" y="2908701"/>
            <a:ext cx="4627446" cy="3424150"/>
            <a:chOff x="3982424" y="3233158"/>
            <a:chExt cx="4627446" cy="342415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75832" y="2058210"/>
            <a:ext cx="4627446" cy="3424150"/>
            <a:chOff x="3982424" y="3233158"/>
            <a:chExt cx="4627446" cy="342415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061083" y="1247051"/>
            <a:ext cx="4627446" cy="3424150"/>
            <a:chOff x="3982424" y="3233158"/>
            <a:chExt cx="4627446" cy="342415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105326" y="347406"/>
            <a:ext cx="4627446" cy="3424150"/>
            <a:chOff x="3982424" y="3233158"/>
            <a:chExt cx="4627446" cy="342415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982424" y="3233158"/>
              <a:ext cx="3232268" cy="24046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06001" y="5401713"/>
              <a:ext cx="1703869" cy="1255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948617" y="3788366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17" y="3788366"/>
                <a:ext cx="678426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948617" y="4658525"/>
                <a:ext cx="678426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17" y="4658525"/>
                <a:ext cx="678426" cy="3747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947239" y="5522357"/>
                <a:ext cx="678426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39" y="5522357"/>
                <a:ext cx="678426" cy="374911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967467" y="6303195"/>
                <a:ext cx="678426" cy="37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7" y="6303195"/>
                <a:ext cx="678426" cy="3763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36" grpId="0"/>
      <p:bldP spid="37" grpId="0"/>
      <p:bldP spid="82" grpId="0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" y="122237"/>
            <a:ext cx="6334126" cy="6778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Computation of phase factors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77698" y="1023985"/>
                <a:ext cx="1852495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8" y="1023985"/>
                <a:ext cx="1852495" cy="6411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77697" y="1889008"/>
                <a:ext cx="1807161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7" y="1889008"/>
                <a:ext cx="1807161" cy="641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66613" y="3288643"/>
                <a:ext cx="1794016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613" y="3288643"/>
                <a:ext cx="1794016" cy="6608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77696" y="4834312"/>
                <a:ext cx="1807161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6" y="4834312"/>
                <a:ext cx="1807161" cy="6411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35821" y="2727758"/>
                <a:ext cx="1148648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21" y="2727758"/>
                <a:ext cx="1148648" cy="4735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76142" y="2024911"/>
                <a:ext cx="1965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42" y="2024911"/>
                <a:ext cx="196502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14260" y="2727758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60" y="2727758"/>
                <a:ext cx="77617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35821" y="4010085"/>
                <a:ext cx="1262782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21" y="4010085"/>
                <a:ext cx="1262782" cy="6411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76141" y="3430605"/>
                <a:ext cx="1894621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41" y="3430605"/>
                <a:ext cx="1894621" cy="5629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62859" y="4281891"/>
                <a:ext cx="728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59" y="4281891"/>
                <a:ext cx="72898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8792" y="5646903"/>
                <a:ext cx="1222706" cy="643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2" y="5646903"/>
                <a:ext cx="1222706" cy="64363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44530" y="4912475"/>
                <a:ext cx="1894621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30" y="4912475"/>
                <a:ext cx="1894621" cy="5629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076141" y="5784056"/>
                <a:ext cx="1310167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41" y="5784056"/>
                <a:ext cx="1310167" cy="66460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61259" y="5784056"/>
                <a:ext cx="959815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59" y="5784056"/>
                <a:ext cx="959815" cy="6646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582233" y="2727758"/>
                <a:ext cx="113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33" y="2727758"/>
                <a:ext cx="1136593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582233" y="3640753"/>
                <a:ext cx="10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33" y="3640753"/>
                <a:ext cx="107952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582233" y="4357280"/>
                <a:ext cx="1320233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33" y="4357280"/>
                <a:ext cx="1320233" cy="66460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9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365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Computation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81258" y="1284720"/>
                <a:ext cx="113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58" y="1284720"/>
                <a:ext cx="11365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1258" y="2197715"/>
                <a:ext cx="10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58" y="2197715"/>
                <a:ext cx="107952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1258" y="2914242"/>
                <a:ext cx="1320233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58" y="2914242"/>
                <a:ext cx="1320233" cy="6646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81508" y="1284720"/>
                <a:ext cx="1008546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08" y="1284720"/>
                <a:ext cx="1008546" cy="374783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08419" y="2833122"/>
                <a:ext cx="1129540" cy="371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19" y="2833122"/>
                <a:ext cx="1129540" cy="371705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81508" y="3411859"/>
                <a:ext cx="1360372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08" y="3411859"/>
                <a:ext cx="1360372" cy="6646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8322" y="2173860"/>
                <a:ext cx="1008546" cy="373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22" y="2173860"/>
                <a:ext cx="1008546" cy="373628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88322" y="4216612"/>
                <a:ext cx="166423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22" y="4216612"/>
                <a:ext cx="1664237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1479" y="5003090"/>
                <a:ext cx="15566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79" y="5003090"/>
                <a:ext cx="1556645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07402" y="5949712"/>
                <a:ext cx="1134478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2" y="5949712"/>
                <a:ext cx="1134478" cy="37491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2027" y="1391829"/>
                <a:ext cx="1558119" cy="3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27" y="1391829"/>
                <a:ext cx="1558119" cy="3763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2027" y="2058020"/>
                <a:ext cx="214164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27" y="2058020"/>
                <a:ext cx="2141643" cy="7146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54062" y="3061815"/>
                <a:ext cx="1197571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062" y="3061815"/>
                <a:ext cx="1197571" cy="700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61086" y="3990794"/>
                <a:ext cx="1132939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86" y="3990794"/>
                <a:ext cx="1132939" cy="6646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58338" y="4941200"/>
                <a:ext cx="1538434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38" y="4941200"/>
                <a:ext cx="1538434" cy="66460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1056</Words>
  <Application>Microsoft Office PowerPoint</Application>
  <PresentationFormat>Widescreen</PresentationFormat>
  <Paragraphs>594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Fast Fourier Transform </vt:lpstr>
      <vt:lpstr>Fast Fourier Transform (FFT)</vt:lpstr>
      <vt:lpstr>FFT Algorithms</vt:lpstr>
      <vt:lpstr>DIT Algorithm</vt:lpstr>
      <vt:lpstr>Algorithm contd…</vt:lpstr>
      <vt:lpstr>Algorithm contd…</vt:lpstr>
      <vt:lpstr>Computation of phase factors</vt:lpstr>
      <vt:lpstr>Computation contd…</vt:lpstr>
      <vt:lpstr>Decimation process</vt:lpstr>
      <vt:lpstr>Example</vt:lpstr>
      <vt:lpstr>Example contd…</vt:lpstr>
      <vt:lpstr>Example contd…</vt:lpstr>
      <vt:lpstr>Example</vt:lpstr>
      <vt:lpstr>Sample</vt:lpstr>
      <vt:lpstr>Example contd…</vt:lpstr>
      <vt:lpstr>Example contd…</vt:lpstr>
      <vt:lpstr>Example contd…</vt:lpstr>
      <vt:lpstr>Example contd…</vt:lpstr>
      <vt:lpstr>PowerPoint Presentation</vt:lpstr>
      <vt:lpstr>Out put</vt:lpstr>
      <vt:lpstr>PowerPoint Presentation</vt:lpstr>
      <vt:lpstr>Algorithm for Inverse </vt:lpstr>
      <vt:lpstr>DIT Algorithm for Inverse computation</vt:lpstr>
      <vt:lpstr>Algorithm contd…</vt:lpstr>
      <vt:lpstr>Algorithm contd…</vt:lpstr>
      <vt:lpstr>Computation of negative power phase factors</vt:lpstr>
      <vt:lpstr>Example </vt:lpstr>
      <vt:lpstr>Example contd…</vt:lpstr>
      <vt:lpstr>Example Contd…</vt:lpstr>
      <vt:lpstr>Example </vt:lpstr>
      <vt:lpstr>Example contd…</vt:lpstr>
      <vt:lpstr>Example contd…</vt:lpstr>
      <vt:lpstr>Example contd…</vt:lpstr>
      <vt:lpstr>Example contd…</vt:lpstr>
      <vt:lpstr>PowerPoint Presentation</vt:lpstr>
      <vt:lpstr>Final output</vt:lpstr>
      <vt:lpstr>DIF Algorithm</vt:lpstr>
      <vt:lpstr>Algorithm contd…</vt:lpstr>
      <vt:lpstr>PowerPoint Presentation</vt:lpstr>
      <vt:lpstr>Example</vt:lpstr>
      <vt:lpstr>PowerPoint Presentation</vt:lpstr>
      <vt:lpstr>Four point algorithms</vt:lpstr>
      <vt:lpstr>Four point algorithms</vt:lpstr>
      <vt:lpstr>Example contd…</vt:lpstr>
      <vt:lpstr>Example contd…</vt:lpstr>
      <vt:lpstr>Final output</vt:lpstr>
      <vt:lpstr>Algorithm for Inverse </vt:lpstr>
      <vt:lpstr>DIF Algorithm for finding Inverse Transform</vt:lpstr>
      <vt:lpstr>Algorithm contd…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WELCOME</cp:lastModifiedBy>
  <cp:revision>195</cp:revision>
  <dcterms:created xsi:type="dcterms:W3CDTF">2020-07-21T08:37:21Z</dcterms:created>
  <dcterms:modified xsi:type="dcterms:W3CDTF">2020-10-19T06:32:05Z</dcterms:modified>
</cp:coreProperties>
</file>