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5CA43-C3EB-4AEB-8C26-5F471ADB1917}" v="1413" dt="2020-09-15T14:56:4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P r o </a:t>
            </a:r>
            <a:r>
              <a:rPr lang="tr-TR" dirty="0" err="1">
                <a:cs typeface="Calibri Light"/>
              </a:rPr>
              <a:t>o</a:t>
            </a:r>
            <a:r>
              <a:rPr lang="tr-TR" dirty="0">
                <a:cs typeface="Calibri Light"/>
              </a:rPr>
              <a:t> f   m e t h o d 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9681-EAFA-411C-8CE8-8A0C71B6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 t a t e m e n 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3D48-C2BC-4350-8373-A0E25D7D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ea typeface="+mn-lt"/>
                <a:cs typeface="+mn-lt"/>
              </a:rPr>
              <a:t>If A, B and C are sets, then </a:t>
            </a:r>
          </a:p>
          <a:p>
            <a:r>
              <a:rPr lang="en-US" sz="2800">
                <a:ea typeface="+mn-lt"/>
                <a:cs typeface="+mn-lt"/>
              </a:rPr>
              <a:t>𝐴 − (𝐵 ∩ 𝐶) = (𝐴 − 𝐵) ∩ (𝐴 − 𝐶)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44B3-DCC4-4F8C-B983-32162F75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Proof by counter examples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370C-2362-4B66-912D-53B73361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proof by counter example is not technically a proof . It is merely a  way of showing that a given statement cannot be possibly correct by showing an instance that contradicts a universal statement.</a:t>
            </a:r>
          </a:p>
        </p:txBody>
      </p:sp>
    </p:spTree>
    <p:extLst>
      <p:ext uri="{BB962C8B-B14F-4D97-AF65-F5344CB8AC3E}">
        <p14:creationId xmlns:p14="http://schemas.microsoft.com/office/powerpoint/2010/main" val="20064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0E88-9031-4177-8261-F5962718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Counter </a:t>
            </a:r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2F59-E6BF-45DE-8A65-78669279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Considering </a:t>
            </a:r>
            <a:endParaRPr lang="en-US" dirty="0"/>
          </a:p>
          <a:p>
            <a:pPr marL="0" indent="0">
              <a:buNone/>
            </a:pPr>
            <a:r>
              <a:rPr lang="en-US"/>
              <a:t>Set A = { 1 , 2 , 3 , 4 , 5 , 6 , 7 , 8 }</a:t>
            </a:r>
            <a:endParaRPr lang="en-US" dirty="0"/>
          </a:p>
          <a:p>
            <a:pPr marL="0" indent="0">
              <a:buNone/>
            </a:pPr>
            <a:r>
              <a:rPr lang="en-US"/>
              <a:t>Set B = { 1 , 3 , 4 , 6 , 10 , 12 , 13 }</a:t>
            </a:r>
            <a:endParaRPr lang="en-US" dirty="0"/>
          </a:p>
          <a:p>
            <a:pPr marL="0" indent="0">
              <a:buNone/>
            </a:pPr>
            <a:r>
              <a:rPr lang="en-US"/>
              <a:t>Set C = { 2 , 3 , 5 , 6 , 12 , 13 , 17}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0378-3887-4767-BDF3-0833B2B7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454734" cy="1697224"/>
          </a:xfrm>
        </p:spPr>
        <p:txBody>
          <a:bodyPr/>
          <a:lstStyle/>
          <a:p>
            <a:r>
              <a:rPr lang="en-US">
                <a:cs typeface="Calibri Light"/>
              </a:rPr>
              <a:t>Counter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1796-1188-4851-9A5C-44D375A8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18" y="2596297"/>
            <a:ext cx="7520254" cy="52499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/>
              <a:t>LHS  =&gt; </a:t>
            </a:r>
            <a:r>
              <a:rPr lang="en-US" sz="1600">
                <a:ea typeface="+mn-lt"/>
                <a:cs typeface="+mn-lt"/>
              </a:rPr>
              <a:t>𝐴 − (𝐵 ∩ 𝐶)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𝐵 ∩ 𝐶   =&gt;  { 1 , 3 , 4 , 6 , 10 , 12 , 13 }  ∩  { 2 , 3 , 5 , 6 , 12 , 13 , 17  }</a:t>
            </a:r>
            <a:endParaRPr lang="en-US" sz="1600" dirty="0"/>
          </a:p>
          <a:p>
            <a:pPr marL="0" indent="0">
              <a:buNone/>
            </a:pPr>
            <a:r>
              <a:rPr lang="en-US" sz="1600"/>
              <a:t>             =&gt;  { 3 , 6 , 12 , 13 }</a:t>
            </a:r>
            <a:endParaRPr lang="en-US" sz="1600" dirty="0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𝐴 − (𝐵 ∩ 𝐶) =&gt; {1 , 2 , 3 , 4 , 5 , 6 , 7 , 8 } -  { 3 , 6 , 12 , 13 }</a:t>
            </a:r>
          </a:p>
          <a:p>
            <a:pPr marL="0" indent="0">
              <a:buNone/>
            </a:pPr>
            <a:r>
              <a:rPr lang="en-US" sz="1600"/>
              <a:t>                     =&gt; { 1 , 2 , 4 , 5 ,7 ,8 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/>
              <a:t>RHS  =&gt; </a:t>
            </a:r>
            <a:r>
              <a:rPr lang="en-US" sz="1600">
                <a:ea typeface="+mn-lt"/>
                <a:cs typeface="+mn-lt"/>
              </a:rPr>
              <a:t>(𝐴 − 𝐵) ∩ (𝐴 − 𝐶)</a:t>
            </a:r>
            <a:endParaRPr lang="en-US" sz="1600" dirty="0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𝐴 − 𝐵   =&gt;  {1 , 2 , 3 , 4 , 5 , 6 , 7 , 8 } - { 1 , 3 , 4 , 6 , 10 , 12 , 13 } </a:t>
            </a:r>
          </a:p>
          <a:p>
            <a:pPr marL="0" indent="0">
              <a:buNone/>
            </a:pPr>
            <a:r>
              <a:rPr lang="en-US" sz="1600"/>
              <a:t>             =&gt;  { 2 , 5 , 7 , 8 }</a:t>
            </a:r>
            <a:endParaRPr lang="en-US" sz="1600" dirty="0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𝐴 − 𝐶    =&gt; {1 , 2 , 3 , 4 , 5 , 6 , 7 , 8 } -  { 2 , 3 , 5 , 6 , 12 , 13 , 17  }</a:t>
            </a:r>
          </a:p>
          <a:p>
            <a:pPr marL="0" indent="0">
              <a:buNone/>
            </a:pPr>
            <a:r>
              <a:rPr lang="en-US" sz="1600"/>
              <a:t>             =&gt; { 1 , 4 , 7 , 8 }</a:t>
            </a:r>
            <a:endParaRPr lang="en-US" sz="1600" dirty="0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(𝐴 − 𝐵) ∩ (𝐴 − 𝐶)  =&gt;  { 2 , 5 , 7 , 8 } ∩ { 1 , 4 , 7 , 8 }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                               =&gt;  { 7 , 8 }</a:t>
            </a:r>
          </a:p>
          <a:p>
            <a:pPr marL="0" indent="0">
              <a:buNone/>
            </a:pPr>
            <a:endParaRPr lang="en-US" sz="1600" dirty="0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 { 1 , 2 , 4 , 5 ,7 ,8 }  ≠  { 7 , 8 } </a:t>
            </a:r>
          </a:p>
          <a:p>
            <a:pPr>
              <a:buNone/>
            </a:pPr>
            <a:r>
              <a:rPr lang="en-US" sz="1600"/>
              <a:t> LHS </a:t>
            </a:r>
            <a:r>
              <a:rPr lang="en-US" sz="1600">
                <a:ea typeface="+mn-lt"/>
                <a:cs typeface="+mn-lt"/>
              </a:rPr>
              <a:t>≠ RHS</a:t>
            </a:r>
            <a:r>
              <a:rPr lang="en-US" sz="1600" dirty="0"/>
              <a:t>  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170-E918-4C94-8316-B8FCA940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952248-80FF-49C6-893E-9AF72CD4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2" y="1003667"/>
            <a:ext cx="4581525" cy="4581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F281-E165-4C94-9D0A-16F71565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4F34BAE-A29E-4E10-941D-61C90B01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08" y="1003667"/>
            <a:ext cx="4581525" cy="4581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A42194-ABF2-4CF6-8AD8-C4C2740085B5}"/>
              </a:ext>
            </a:extLst>
          </p:cNvPr>
          <p:cNvSpPr txBox="1"/>
          <p:nvPr/>
        </p:nvSpPr>
        <p:spPr>
          <a:xfrm>
            <a:off x="390525" y="6667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B 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3A2B9-C23A-424B-93FB-9783FEC33611}"/>
              </a:ext>
            </a:extLst>
          </p:cNvPr>
          <p:cNvSpPr txBox="1"/>
          <p:nvPr/>
        </p:nvSpPr>
        <p:spPr>
          <a:xfrm>
            <a:off x="6870080" y="6667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– ( B </a:t>
            </a:r>
            <a:r>
              <a:rPr lang="en-US">
                <a:ea typeface="+mn-lt"/>
                <a:cs typeface="+mn-lt"/>
              </a:rPr>
              <a:t>∩ C )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D3611-C764-4ABE-AD77-B5A56012EFE0}"/>
              </a:ext>
            </a:extLst>
          </p:cNvPr>
          <p:cNvCxnSpPr/>
          <p:nvPr/>
        </p:nvCxnSpPr>
        <p:spPr>
          <a:xfrm>
            <a:off x="9124950" y="1343025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D63519-BCE8-4533-8A94-D65D56C1E143}"/>
              </a:ext>
            </a:extLst>
          </p:cNvPr>
          <p:cNvCxnSpPr/>
          <p:nvPr/>
        </p:nvCxnSpPr>
        <p:spPr>
          <a:xfrm>
            <a:off x="8772525" y="1343025"/>
            <a:ext cx="1266825" cy="12477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7E1228-C767-4E1F-9BAC-A951100AB250}"/>
              </a:ext>
            </a:extLst>
          </p:cNvPr>
          <p:cNvCxnSpPr>
            <a:cxnSpLocks/>
          </p:cNvCxnSpPr>
          <p:nvPr/>
        </p:nvCxnSpPr>
        <p:spPr>
          <a:xfrm>
            <a:off x="8486775" y="1381125"/>
            <a:ext cx="1466850" cy="14954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B7FC5E-24C1-4509-BBD9-3FA26EC165F9}"/>
              </a:ext>
            </a:extLst>
          </p:cNvPr>
          <p:cNvCxnSpPr>
            <a:cxnSpLocks/>
          </p:cNvCxnSpPr>
          <p:nvPr/>
        </p:nvCxnSpPr>
        <p:spPr>
          <a:xfrm>
            <a:off x="8172450" y="1504950"/>
            <a:ext cx="1685925" cy="1685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85A05-DCB8-4ABF-A65C-290CED61F2E2}"/>
              </a:ext>
            </a:extLst>
          </p:cNvPr>
          <p:cNvCxnSpPr>
            <a:cxnSpLocks/>
          </p:cNvCxnSpPr>
          <p:nvPr/>
        </p:nvCxnSpPr>
        <p:spPr>
          <a:xfrm>
            <a:off x="7943850" y="1752600"/>
            <a:ext cx="1743075" cy="1676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09EF8D-982F-44F6-AFDD-8AE73FDFAEDC}"/>
              </a:ext>
            </a:extLst>
          </p:cNvPr>
          <p:cNvCxnSpPr>
            <a:cxnSpLocks/>
          </p:cNvCxnSpPr>
          <p:nvPr/>
        </p:nvCxnSpPr>
        <p:spPr>
          <a:xfrm>
            <a:off x="7781925" y="1952625"/>
            <a:ext cx="1000125" cy="923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960486-A032-4D0C-8773-FB33B277C7E6}"/>
              </a:ext>
            </a:extLst>
          </p:cNvPr>
          <p:cNvCxnSpPr>
            <a:cxnSpLocks/>
          </p:cNvCxnSpPr>
          <p:nvPr/>
        </p:nvCxnSpPr>
        <p:spPr>
          <a:xfrm>
            <a:off x="7677150" y="2162175"/>
            <a:ext cx="895350" cy="9429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36A1C4-A5D2-4D22-83A5-C57AF01A6415}"/>
              </a:ext>
            </a:extLst>
          </p:cNvPr>
          <p:cNvCxnSpPr>
            <a:cxnSpLocks/>
          </p:cNvCxnSpPr>
          <p:nvPr/>
        </p:nvCxnSpPr>
        <p:spPr>
          <a:xfrm>
            <a:off x="7648575" y="2619375"/>
            <a:ext cx="771525" cy="8096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A87BC1-19BD-4563-AEC8-56CF02B1EEEF}"/>
              </a:ext>
            </a:extLst>
          </p:cNvPr>
          <p:cNvCxnSpPr>
            <a:cxnSpLocks/>
          </p:cNvCxnSpPr>
          <p:nvPr/>
        </p:nvCxnSpPr>
        <p:spPr>
          <a:xfrm>
            <a:off x="7715250" y="2943225"/>
            <a:ext cx="647700" cy="7239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2CCC03-5ED6-4E1A-A05F-B322EF1756C1}"/>
              </a:ext>
            </a:extLst>
          </p:cNvPr>
          <p:cNvCxnSpPr>
            <a:cxnSpLocks/>
          </p:cNvCxnSpPr>
          <p:nvPr/>
        </p:nvCxnSpPr>
        <p:spPr>
          <a:xfrm>
            <a:off x="9258300" y="3371850"/>
            <a:ext cx="142875" cy="1809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4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50D3-9408-41B7-B5BC-A16E14E3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9684-0619-4B1E-8F20-249B0E8E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0AA0-AE98-4EBA-A800-A27B5F94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27897EA-0E09-4371-8E00-42BDED6E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15" y="1226691"/>
            <a:ext cx="4581525" cy="458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052ABB-C57F-469D-9B4B-71214AEBDA68}"/>
              </a:ext>
            </a:extLst>
          </p:cNvPr>
          <p:cNvSpPr txBox="1"/>
          <p:nvPr/>
        </p:nvSpPr>
        <p:spPr>
          <a:xfrm>
            <a:off x="5151863" y="37542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 (𝐴 − 𝐵) ∩ (𝐴 − 𝐶)</a:t>
            </a:r>
          </a:p>
          <a:p>
            <a:pPr algn="l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87E5DA-5B93-45B7-BDCD-7778D685E869}"/>
              </a:ext>
            </a:extLst>
          </p:cNvPr>
          <p:cNvCxnSpPr/>
          <p:nvPr/>
        </p:nvCxnSpPr>
        <p:spPr>
          <a:xfrm>
            <a:off x="7497337" y="1605776"/>
            <a:ext cx="910682" cy="9106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294766-959D-48E5-AA2A-15D06F9E3428}"/>
              </a:ext>
            </a:extLst>
          </p:cNvPr>
          <p:cNvCxnSpPr>
            <a:cxnSpLocks/>
          </p:cNvCxnSpPr>
          <p:nvPr/>
        </p:nvCxnSpPr>
        <p:spPr>
          <a:xfrm>
            <a:off x="7060581" y="1559313"/>
            <a:ext cx="1347438" cy="13753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1272F8-5021-483B-A383-1D04DDD62F4D}"/>
              </a:ext>
            </a:extLst>
          </p:cNvPr>
          <p:cNvCxnSpPr>
            <a:cxnSpLocks/>
          </p:cNvCxnSpPr>
          <p:nvPr/>
        </p:nvCxnSpPr>
        <p:spPr>
          <a:xfrm>
            <a:off x="6707459" y="1652239"/>
            <a:ext cx="1105828" cy="11801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FC62-CAE3-4E80-927E-4760C859E5D0}"/>
              </a:ext>
            </a:extLst>
          </p:cNvPr>
          <p:cNvCxnSpPr>
            <a:cxnSpLocks/>
          </p:cNvCxnSpPr>
          <p:nvPr/>
        </p:nvCxnSpPr>
        <p:spPr>
          <a:xfrm>
            <a:off x="6410093" y="1819508"/>
            <a:ext cx="1022194" cy="10686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1A7C90-5960-4795-8AD5-F9D69B0DB36D}"/>
              </a:ext>
            </a:extLst>
          </p:cNvPr>
          <p:cNvCxnSpPr>
            <a:cxnSpLocks/>
          </p:cNvCxnSpPr>
          <p:nvPr/>
        </p:nvCxnSpPr>
        <p:spPr>
          <a:xfrm>
            <a:off x="6214947" y="2098288"/>
            <a:ext cx="910682" cy="9106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D0B6A2-AF3F-40B3-9CD9-ADEC6A532365}"/>
              </a:ext>
            </a:extLst>
          </p:cNvPr>
          <p:cNvCxnSpPr>
            <a:cxnSpLocks/>
          </p:cNvCxnSpPr>
          <p:nvPr/>
        </p:nvCxnSpPr>
        <p:spPr>
          <a:xfrm>
            <a:off x="6019800" y="2386361"/>
            <a:ext cx="325243" cy="4088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3589A8-E251-4606-8A8D-25F8830FEDC8}"/>
              </a:ext>
            </a:extLst>
          </p:cNvPr>
          <p:cNvCxnSpPr>
            <a:cxnSpLocks/>
          </p:cNvCxnSpPr>
          <p:nvPr/>
        </p:nvCxnSpPr>
        <p:spPr>
          <a:xfrm>
            <a:off x="5973337" y="2739483"/>
            <a:ext cx="120804" cy="1208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5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5A02-AB9C-40F7-BF3C-224A050F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5FCC-CA4C-41C2-A24B-5691AE07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594" y="803186"/>
            <a:ext cx="6848726" cy="5248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(A−B)∩(A−C) =  A−(B∪C)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(A−B)∩(A−C)</a:t>
            </a:r>
          </a:p>
          <a:p>
            <a:pPr marL="0" indent="0">
              <a:buNone/>
            </a:pPr>
            <a:r>
              <a:rPr lang="en-US"/>
              <a:t>=(A∩B′)∩(A∩C′)     (By def of difference of sets, A−B=A∩B′ )</a:t>
            </a:r>
          </a:p>
          <a:p>
            <a:pPr marL="0" indent="0">
              <a:buNone/>
            </a:pPr>
            <a:r>
              <a:rPr lang="en-US"/>
              <a:t>=A∩(B′∩C′)              (by associative property)</a:t>
            </a:r>
          </a:p>
          <a:p>
            <a:pPr marL="0" indent="0">
              <a:buNone/>
            </a:pPr>
            <a:r>
              <a:rPr lang="en-US"/>
              <a:t>=A∩(B∪C)′               (Demorgan's law , (A∪B)′=A′∩B′)</a:t>
            </a:r>
          </a:p>
          <a:p>
            <a:pPr marL="0" indent="0">
              <a:buNone/>
            </a:pPr>
            <a:r>
              <a:rPr lang="en-US"/>
              <a:t>=A−(B∪C)                (By def of difference of sets, A−B=A∩B′ )</a:t>
            </a:r>
            <a:br>
              <a:rPr lang="en-US" dirty="0"/>
            </a:br>
            <a:endParaRPr lang="en-US"/>
          </a:p>
          <a:p>
            <a:pPr marL="0" indent="0">
              <a:buNone/>
            </a:pPr>
            <a:r>
              <a:rPr lang="en-US"/>
              <a:t>Hence, proved.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695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P r o o f   m e t h o d s</vt:lpstr>
      <vt:lpstr>S t a t e m e n t</vt:lpstr>
      <vt:lpstr>Proof by counter examples</vt:lpstr>
      <vt:lpstr>Counter example</vt:lpstr>
      <vt:lpstr>Counter  example</vt:lpstr>
      <vt:lpstr>PowerPoint Presentation</vt:lpstr>
      <vt:lpstr>PowerPoint Presentation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372</cp:revision>
  <dcterms:created xsi:type="dcterms:W3CDTF">2020-09-15T12:42:50Z</dcterms:created>
  <dcterms:modified xsi:type="dcterms:W3CDTF">2020-09-15T14:58:45Z</dcterms:modified>
</cp:coreProperties>
</file>