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B68D0E-B6D4-499E-8F26-0CA10AA0F1AC}" type="datetimeFigureOut">
              <a:rPr lang="en-US" smtClean="0"/>
              <a:t>7/29/2011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68D0E-B6D4-499E-8F26-0CA10AA0F1AC}" type="datetimeFigureOut">
              <a:rPr lang="en-US" smtClean="0"/>
              <a:t>7/29/2011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68D0E-B6D4-499E-8F26-0CA10AA0F1AC}" type="datetimeFigureOut">
              <a:rPr lang="en-US" smtClean="0"/>
              <a:t>7/29/2011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68D0E-B6D4-499E-8F26-0CA10AA0F1AC}" type="datetimeFigureOut">
              <a:rPr lang="en-US" smtClean="0"/>
              <a:t>7/29/2011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68D0E-B6D4-499E-8F26-0CA10AA0F1AC}" type="datetimeFigureOut">
              <a:rPr lang="en-US" smtClean="0"/>
              <a:t>7/29/2011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B68D0E-B6D4-499E-8F26-0CA10AA0F1AC}" type="datetimeFigureOut">
              <a:rPr lang="en-US" smtClean="0"/>
              <a:t>7/29/2011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B68D0E-B6D4-499E-8F26-0CA10AA0F1AC}" type="datetimeFigureOut">
              <a:rPr lang="en-US" smtClean="0"/>
              <a:t>7/29/2011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B68D0E-B6D4-499E-8F26-0CA10AA0F1AC}" type="datetimeFigureOut">
              <a:rPr lang="en-US" smtClean="0"/>
              <a:t>7/29/2011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68D0E-B6D4-499E-8F26-0CA10AA0F1AC}" type="datetimeFigureOut">
              <a:rPr lang="en-US" smtClean="0"/>
              <a:t>7/29/2011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68D0E-B6D4-499E-8F26-0CA10AA0F1AC}" type="datetimeFigureOut">
              <a:rPr lang="en-US" smtClean="0"/>
              <a:t>7/29/2011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68D0E-B6D4-499E-8F26-0CA10AA0F1AC}" type="datetimeFigureOut">
              <a:rPr lang="en-US" smtClean="0"/>
              <a:t>7/29/2011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B10CF-E4AB-4CA6-A9E0-A436C95DA5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68D0E-B6D4-499E-8F26-0CA10AA0F1AC}" type="datetimeFigureOut">
              <a:rPr lang="en-US" smtClean="0"/>
              <a:t>7/29/2011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B10CF-E4AB-4CA6-A9E0-A436C95DA5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4.bp.blogspot.com/_xO-dVZY1Xk8/SYo3v-uU4JI/AAAAAAAAB6c/i1fgiWs5_VI/s1600-h/confused.jpg"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aceprojects.arc.nasa.gov/Space_Projects/pioneer/PNhome.html" TargetMode="External"/><Relationship Id="rId2" Type="http://schemas.openxmlformats.org/officeDocument/2006/relationships/hyperlink" Target="http://www.cedmagic.com/history/transistor-1947.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066800" y="2438400"/>
            <a:ext cx="6934200" cy="685800"/>
          </a:xfrm>
          <a:prstGeom prst="rect">
            <a:avLst/>
          </a:prstGeom>
          <a:noFill/>
          <a:ln w="9525" algn="ctr">
            <a:noFill/>
            <a:miter lim="800000"/>
            <a:headEnd/>
            <a:tailEnd/>
          </a:ln>
        </p:spPr>
        <p:txBody>
          <a:bodyPr anchor="ctr" anchorCtr="1"/>
          <a:lstStyle/>
          <a:p>
            <a:pPr algn="ctr">
              <a:spcBef>
                <a:spcPct val="50000"/>
              </a:spcBef>
            </a:pPr>
            <a:r>
              <a:rPr lang="en-US" sz="3200" b="1">
                <a:solidFill>
                  <a:srgbClr val="0000FF"/>
                </a:solidFill>
              </a:rPr>
              <a:t>Introduction to </a:t>
            </a:r>
          </a:p>
          <a:p>
            <a:pPr algn="ctr">
              <a:spcBef>
                <a:spcPct val="50000"/>
              </a:spcBef>
            </a:pPr>
            <a:r>
              <a:rPr lang="en-US" sz="3200" b="1">
                <a:solidFill>
                  <a:srgbClr val="0000FF"/>
                </a:solidFill>
              </a:rPr>
              <a:t>8086 and its Architecture</a:t>
            </a:r>
          </a:p>
        </p:txBody>
      </p:sp>
      <p:sp>
        <p:nvSpPr>
          <p:cNvPr id="5124" name="Text Box 4"/>
          <p:cNvSpPr txBox="1">
            <a:spLocks noChangeArrowheads="1"/>
          </p:cNvSpPr>
          <p:nvPr/>
        </p:nvSpPr>
        <p:spPr bwMode="auto">
          <a:xfrm>
            <a:off x="3162300" y="5410200"/>
            <a:ext cx="6096000" cy="685800"/>
          </a:xfrm>
          <a:prstGeom prst="rect">
            <a:avLst/>
          </a:prstGeom>
          <a:noFill/>
          <a:ln w="9525" algn="ctr">
            <a:noFill/>
            <a:miter lim="800000"/>
            <a:headEnd/>
            <a:tailEnd/>
          </a:ln>
        </p:spPr>
        <p:txBody>
          <a:bodyPr anchor="ctr" anchorCtr="1"/>
          <a:lstStyle/>
          <a:p>
            <a:pPr algn="r">
              <a:spcBef>
                <a:spcPct val="50000"/>
              </a:spcBef>
            </a:pPr>
            <a:r>
              <a:rPr lang="en-US" sz="1600" b="1">
                <a:solidFill>
                  <a:srgbClr val="800000"/>
                </a:solidFill>
              </a:rPr>
              <a:t>Dr. Suresh Balusamy</a:t>
            </a:r>
            <a:br>
              <a:rPr lang="en-US" sz="1600" b="1">
                <a:solidFill>
                  <a:srgbClr val="800000"/>
                </a:solidFill>
              </a:rPr>
            </a:br>
            <a:r>
              <a:rPr lang="en-US" sz="1600" b="1">
                <a:solidFill>
                  <a:srgbClr val="800000"/>
                </a:solidFill>
              </a:rPr>
              <a:t>Associate Professor</a:t>
            </a:r>
            <a:br>
              <a:rPr lang="en-US" sz="1600" b="1">
                <a:solidFill>
                  <a:srgbClr val="800000"/>
                </a:solidFill>
              </a:rPr>
            </a:br>
            <a:r>
              <a:rPr lang="en-US" sz="1600" b="1">
                <a:solidFill>
                  <a:srgbClr val="800000"/>
                </a:solidFill>
              </a:rPr>
              <a:t>Dept of Mathematics and Computer Applications</a:t>
            </a:r>
            <a:br>
              <a:rPr lang="en-US" sz="1600" b="1">
                <a:solidFill>
                  <a:srgbClr val="800000"/>
                </a:solidFill>
              </a:rPr>
            </a:br>
            <a:r>
              <a:rPr lang="en-US" sz="1600" b="1">
                <a:solidFill>
                  <a:srgbClr val="800000"/>
                </a:solidFill>
              </a:rPr>
              <a:t>PSG College of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anim calcmode="lin" valueType="num">
                                      <p:cBhvr>
                                        <p:cTn id="8" dur="500" fill="hold"/>
                                        <p:tgtEl>
                                          <p:spTgt spid="5122"/>
                                        </p:tgtEl>
                                        <p:attrNameLst>
                                          <p:attrName>ppt_x</p:attrName>
                                        </p:attrNameLst>
                                      </p:cBhvr>
                                      <p:tavLst>
                                        <p:tav tm="0">
                                          <p:val>
                                            <p:strVal val="#ppt_x-.1"/>
                                          </p:val>
                                        </p:tav>
                                        <p:tav tm="100000">
                                          <p:val>
                                            <p:strVal val="#ppt_x"/>
                                          </p:val>
                                        </p:tav>
                                      </p:tavLst>
                                    </p:anim>
                                    <p:anim calcmode="lin" valueType="num">
                                      <p:cBhvr>
                                        <p:cTn id="9" dur="500" fill="hold"/>
                                        <p:tgtEl>
                                          <p:spTgt spid="5122"/>
                                        </p:tgtEl>
                                        <p:attrNameLst>
                                          <p:attrName>ppt_y</p:attrName>
                                        </p:attrNameLst>
                                      </p:cBhvr>
                                      <p:tavLst>
                                        <p:tav tm="0">
                                          <p:val>
                                            <p:strVal val="#ppt_y"/>
                                          </p:val>
                                        </p:tav>
                                        <p:tav tm="100000">
                                          <p:val>
                                            <p:strVal val="#ppt_y"/>
                                          </p:val>
                                        </p:tav>
                                      </p:tavLst>
                                    </p:anim>
                                  </p:childTnLst>
                                </p:cTn>
                              </p:par>
                            </p:childTnLst>
                          </p:cTn>
                        </p:par>
                        <p:par>
                          <p:cTn id="10" fill="hold">
                            <p:stCondLst>
                              <p:cond delay="2250"/>
                            </p:stCondLst>
                            <p:childTnLst>
                              <p:par>
                                <p:cTn id="11" presetID="40" presetClass="entr" presetSubtype="0" fill="hold" grpId="0" nodeType="afterEffect">
                                  <p:stCondLst>
                                    <p:cond delay="0"/>
                                  </p:stCondLst>
                                  <p:iterate type="lt">
                                    <p:tmPct val="10000"/>
                                  </p:iterate>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anim calcmode="lin" valueType="num">
                                      <p:cBhvr>
                                        <p:cTn id="14" dur="500" fill="hold"/>
                                        <p:tgtEl>
                                          <p:spTgt spid="5124"/>
                                        </p:tgtEl>
                                        <p:attrNameLst>
                                          <p:attrName>ppt_x</p:attrName>
                                        </p:attrNameLst>
                                      </p:cBhvr>
                                      <p:tavLst>
                                        <p:tav tm="0">
                                          <p:val>
                                            <p:strVal val="#ppt_x-.1"/>
                                          </p:val>
                                        </p:tav>
                                        <p:tav tm="100000">
                                          <p:val>
                                            <p:strVal val="#ppt_x"/>
                                          </p:val>
                                        </p:tav>
                                      </p:tavLst>
                                    </p:anim>
                                    <p:anim calcmode="lin" valueType="num">
                                      <p:cBhvr>
                                        <p:cTn id="15"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57200"/>
            <a:ext cx="6321425" cy="400050"/>
          </a:xfrm>
          <a:prstGeom prst="rect">
            <a:avLst/>
          </a:prstGeom>
          <a:noFill/>
          <a:ln w="9525">
            <a:noFill/>
            <a:miter lim="800000"/>
            <a:headEnd/>
            <a:tailEnd/>
          </a:ln>
        </p:spPr>
        <p:txBody>
          <a:bodyPr wrap="none">
            <a:spAutoFit/>
          </a:bodyPr>
          <a:lstStyle/>
          <a:p>
            <a:r>
              <a:rPr lang="en-US" sz="2000" b="1">
                <a:solidFill>
                  <a:srgbClr val="CC3300"/>
                </a:solidFill>
              </a:rPr>
              <a:t>Why 8086 is so special…. ? An million $ question</a:t>
            </a:r>
          </a:p>
        </p:txBody>
      </p:sp>
      <p:sp>
        <p:nvSpPr>
          <p:cNvPr id="3" name="Rectangle 2"/>
          <p:cNvSpPr>
            <a:spLocks noChangeArrowheads="1"/>
          </p:cNvSpPr>
          <p:nvPr/>
        </p:nvSpPr>
        <p:spPr bwMode="auto">
          <a:xfrm>
            <a:off x="1905000" y="1828800"/>
            <a:ext cx="4668838" cy="508000"/>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It introduced instruction cache / queue</a:t>
            </a:r>
          </a:p>
        </p:txBody>
      </p:sp>
      <p:sp>
        <p:nvSpPr>
          <p:cNvPr id="4" name="Rectangle 3"/>
          <p:cNvSpPr>
            <a:spLocks noChangeArrowheads="1"/>
          </p:cNvSpPr>
          <p:nvPr/>
        </p:nvSpPr>
        <p:spPr bwMode="auto">
          <a:xfrm>
            <a:off x="1981200" y="2590800"/>
            <a:ext cx="5703888" cy="461963"/>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That leads the modern processor with huge cache</a:t>
            </a:r>
          </a:p>
        </p:txBody>
      </p:sp>
      <p:sp>
        <p:nvSpPr>
          <p:cNvPr id="5" name="Rectangle 4"/>
          <p:cNvSpPr>
            <a:spLocks noChangeArrowheads="1"/>
          </p:cNvSpPr>
          <p:nvPr/>
        </p:nvSpPr>
        <p:spPr bwMode="auto">
          <a:xfrm>
            <a:off x="1981200" y="3429000"/>
            <a:ext cx="3900488" cy="508000"/>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That leads to MIPS architecture</a:t>
            </a:r>
          </a:p>
        </p:txBody>
      </p:sp>
      <p:sp>
        <p:nvSpPr>
          <p:cNvPr id="6" name="Rectangle 5"/>
          <p:cNvSpPr>
            <a:spLocks noChangeArrowheads="1"/>
          </p:cNvSpPr>
          <p:nvPr/>
        </p:nvSpPr>
        <p:spPr bwMode="auto">
          <a:xfrm>
            <a:off x="2057400" y="4114800"/>
            <a:ext cx="1574800" cy="508000"/>
          </a:xfrm>
          <a:prstGeom prst="rect">
            <a:avLst/>
          </a:prstGeom>
          <a:noFill/>
          <a:ln w="9525">
            <a:noFill/>
            <a:miter lim="800000"/>
            <a:headEnd/>
            <a:tailEnd/>
          </a:ln>
        </p:spPr>
        <p:txBody>
          <a:bodyPr wrap="none">
            <a:spAutoFit/>
          </a:bodyPr>
          <a:lstStyle/>
          <a:p>
            <a:pPr>
              <a:lnSpc>
                <a:spcPct val="150000"/>
              </a:lnSpc>
              <a:buFontTx/>
              <a:buChar char="•"/>
            </a:pPr>
            <a:r>
              <a:rPr lang="en-US">
                <a:solidFill>
                  <a:srgbClr val="0000CC"/>
                </a:solidFill>
              </a:rPr>
              <a:t> and so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57200"/>
            <a:ext cx="3013075" cy="400050"/>
          </a:xfrm>
          <a:prstGeom prst="rect">
            <a:avLst/>
          </a:prstGeom>
          <a:noFill/>
          <a:ln w="9525">
            <a:noFill/>
            <a:miter lim="800000"/>
            <a:headEnd/>
            <a:tailEnd/>
          </a:ln>
        </p:spPr>
        <p:txBody>
          <a:bodyPr wrap="none">
            <a:spAutoFit/>
          </a:bodyPr>
          <a:lstStyle/>
          <a:p>
            <a:r>
              <a:rPr lang="en-US" sz="2000" b="1">
                <a:solidFill>
                  <a:srgbClr val="CC3300"/>
                </a:solidFill>
              </a:rPr>
              <a:t>Block diagram of 8086</a:t>
            </a:r>
          </a:p>
        </p:txBody>
      </p:sp>
      <p:pic>
        <p:nvPicPr>
          <p:cNvPr id="67586" name="Picture 2" descr="http://www.kollewin.com/EX/09-15-16/Image49.gif"/>
          <p:cNvPicPr>
            <a:picLocks noChangeAspect="1" noChangeArrowheads="1"/>
          </p:cNvPicPr>
          <p:nvPr/>
        </p:nvPicPr>
        <p:blipFill>
          <a:blip r:embed="rId2"/>
          <a:srcRect/>
          <a:stretch>
            <a:fillRect/>
          </a:stretch>
        </p:blipFill>
        <p:spPr bwMode="auto">
          <a:xfrm>
            <a:off x="1524000" y="914400"/>
            <a:ext cx="6343650" cy="5486400"/>
          </a:xfrm>
          <a:prstGeom prst="rect">
            <a:avLst/>
          </a:prstGeom>
          <a:noFill/>
          <a:ln w="9525">
            <a:noFill/>
            <a:miter lim="800000"/>
            <a:headEnd/>
            <a:tailEnd/>
          </a:ln>
        </p:spPr>
      </p:pic>
      <p:cxnSp>
        <p:nvCxnSpPr>
          <p:cNvPr id="5" name="Straight Connector 4"/>
          <p:cNvCxnSpPr/>
          <p:nvPr/>
        </p:nvCxnSpPr>
        <p:spPr>
          <a:xfrm rot="5400000">
            <a:off x="1866901" y="3695700"/>
            <a:ext cx="5867400" cy="317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a:spLocks noChangeArrowheads="1"/>
          </p:cNvSpPr>
          <p:nvPr/>
        </p:nvSpPr>
        <p:spPr bwMode="auto">
          <a:xfrm>
            <a:off x="304800" y="2895600"/>
            <a:ext cx="1219200" cy="738188"/>
          </a:xfrm>
          <a:prstGeom prst="rect">
            <a:avLst/>
          </a:prstGeom>
          <a:noFill/>
          <a:ln w="9525">
            <a:noFill/>
            <a:miter lim="800000"/>
            <a:headEnd/>
            <a:tailEnd/>
          </a:ln>
        </p:spPr>
        <p:txBody>
          <a:bodyPr>
            <a:spAutoFit/>
          </a:bodyPr>
          <a:lstStyle/>
          <a:p>
            <a:r>
              <a:rPr lang="en-US" sz="1400" b="1">
                <a:solidFill>
                  <a:srgbClr val="CC3300"/>
                </a:solidFill>
              </a:rPr>
              <a:t>EU – Execution unit</a:t>
            </a:r>
          </a:p>
        </p:txBody>
      </p:sp>
      <p:sp>
        <p:nvSpPr>
          <p:cNvPr id="7" name="Rectangle 6"/>
          <p:cNvSpPr>
            <a:spLocks noChangeArrowheads="1"/>
          </p:cNvSpPr>
          <p:nvPr/>
        </p:nvSpPr>
        <p:spPr bwMode="auto">
          <a:xfrm>
            <a:off x="7924800" y="2971800"/>
            <a:ext cx="1219200" cy="738188"/>
          </a:xfrm>
          <a:prstGeom prst="rect">
            <a:avLst/>
          </a:prstGeom>
          <a:noFill/>
          <a:ln w="9525">
            <a:noFill/>
            <a:miter lim="800000"/>
            <a:headEnd/>
            <a:tailEnd/>
          </a:ln>
        </p:spPr>
        <p:txBody>
          <a:bodyPr>
            <a:spAutoFit/>
          </a:bodyPr>
          <a:lstStyle/>
          <a:p>
            <a:r>
              <a:rPr lang="en-US" sz="1400" b="1">
                <a:solidFill>
                  <a:srgbClr val="CC3300"/>
                </a:solidFill>
              </a:rPr>
              <a:t>BIU – Bus interface unit</a:t>
            </a:r>
          </a:p>
        </p:txBody>
      </p:sp>
      <p:sp>
        <p:nvSpPr>
          <p:cNvPr id="8" name="Rectangle 7"/>
          <p:cNvSpPr>
            <a:spLocks noChangeArrowheads="1"/>
          </p:cNvSpPr>
          <p:nvPr/>
        </p:nvSpPr>
        <p:spPr bwMode="auto">
          <a:xfrm>
            <a:off x="3581400" y="3048000"/>
            <a:ext cx="609600" cy="276225"/>
          </a:xfrm>
          <a:prstGeom prst="rect">
            <a:avLst/>
          </a:prstGeom>
          <a:noFill/>
          <a:ln w="9525">
            <a:noFill/>
            <a:miter lim="800000"/>
            <a:headEnd/>
            <a:tailEnd/>
          </a:ln>
        </p:spPr>
        <p:txBody>
          <a:bodyPr>
            <a:spAutoFit/>
          </a:bodyPr>
          <a:lstStyle/>
          <a:p>
            <a:pPr algn="ctr"/>
            <a:r>
              <a:rPr lang="en-US" sz="1200" b="1">
                <a:solidFill>
                  <a:srgbClr val="CC3300"/>
                </a:solidFill>
              </a:rPr>
              <a:t>D(16)</a:t>
            </a:r>
          </a:p>
        </p:txBody>
      </p:sp>
      <p:sp>
        <p:nvSpPr>
          <p:cNvPr id="9" name="Rectangle 8"/>
          <p:cNvSpPr>
            <a:spLocks noChangeArrowheads="1"/>
          </p:cNvSpPr>
          <p:nvPr/>
        </p:nvSpPr>
        <p:spPr bwMode="auto">
          <a:xfrm>
            <a:off x="6096000" y="952500"/>
            <a:ext cx="609600" cy="277813"/>
          </a:xfrm>
          <a:prstGeom prst="rect">
            <a:avLst/>
          </a:prstGeom>
          <a:noFill/>
          <a:ln w="9525">
            <a:noFill/>
            <a:miter lim="800000"/>
            <a:headEnd/>
            <a:tailEnd/>
          </a:ln>
        </p:spPr>
        <p:txBody>
          <a:bodyPr>
            <a:spAutoFit/>
          </a:bodyPr>
          <a:lstStyle/>
          <a:p>
            <a:pPr algn="ctr"/>
            <a:r>
              <a:rPr lang="en-US" sz="1200" b="1">
                <a:solidFill>
                  <a:srgbClr val="CC3300"/>
                </a:solidFill>
              </a:rPr>
              <a:t>A(20)</a:t>
            </a:r>
          </a:p>
        </p:txBody>
      </p:sp>
      <p:sp>
        <p:nvSpPr>
          <p:cNvPr id="10" name="Rectangle 9"/>
          <p:cNvSpPr>
            <a:spLocks noChangeArrowheads="1"/>
          </p:cNvSpPr>
          <p:nvPr/>
        </p:nvSpPr>
        <p:spPr bwMode="auto">
          <a:xfrm>
            <a:off x="5867400" y="1905000"/>
            <a:ext cx="609600" cy="276225"/>
          </a:xfrm>
          <a:prstGeom prst="rect">
            <a:avLst/>
          </a:prstGeom>
          <a:noFill/>
          <a:ln w="9525">
            <a:noFill/>
            <a:miter lim="800000"/>
            <a:headEnd/>
            <a:tailEnd/>
          </a:ln>
        </p:spPr>
        <p:txBody>
          <a:bodyPr>
            <a:spAutoFit/>
          </a:bodyPr>
          <a:lstStyle/>
          <a:p>
            <a:pPr algn="ctr"/>
            <a:r>
              <a:rPr lang="en-US" sz="1200" b="1">
                <a:solidFill>
                  <a:srgbClr val="CC3300"/>
                </a:solidFill>
              </a:rPr>
              <a:t>D(8)</a:t>
            </a:r>
          </a:p>
        </p:txBody>
      </p:sp>
      <p:sp>
        <p:nvSpPr>
          <p:cNvPr id="11" name="Rectangle 10"/>
          <p:cNvSpPr>
            <a:spLocks noChangeArrowheads="1"/>
          </p:cNvSpPr>
          <p:nvPr/>
        </p:nvSpPr>
        <p:spPr bwMode="auto">
          <a:xfrm>
            <a:off x="4267200" y="5029200"/>
            <a:ext cx="609600" cy="276225"/>
          </a:xfrm>
          <a:prstGeom prst="rect">
            <a:avLst/>
          </a:prstGeom>
          <a:noFill/>
          <a:ln w="9525">
            <a:noFill/>
            <a:miter lim="800000"/>
            <a:headEnd/>
            <a:tailEnd/>
          </a:ln>
        </p:spPr>
        <p:txBody>
          <a:bodyPr>
            <a:spAutoFit/>
          </a:bodyPr>
          <a:lstStyle/>
          <a:p>
            <a:pPr algn="ctr"/>
            <a:r>
              <a:rPr lang="en-US" sz="1200" b="1">
                <a:solidFill>
                  <a:srgbClr val="CC3300"/>
                </a:solidFill>
              </a:rPr>
              <a:t>Q(8)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blinds(horizontal)">
                                      <p:cBhvr>
                                        <p:cTn id="12" dur="5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htmlimg4.scribdassets.com/74qif9b1nrtbrgg/images/8-4314e21987/000.jpg"/>
          <p:cNvPicPr>
            <a:picLocks noChangeAspect="1" noChangeArrowheads="1"/>
          </p:cNvPicPr>
          <p:nvPr/>
        </p:nvPicPr>
        <p:blipFill>
          <a:blip r:embed="rId2"/>
          <a:srcRect/>
          <a:stretch>
            <a:fillRect/>
          </a:stretch>
        </p:blipFill>
        <p:spPr bwMode="auto">
          <a:xfrm>
            <a:off x="609600" y="228600"/>
            <a:ext cx="8001000" cy="6291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electronics.dit.ie/staff/tscarff/8086_registers/cpu.jpg"/>
          <p:cNvPicPr>
            <a:picLocks noChangeAspect="1" noChangeArrowheads="1"/>
          </p:cNvPicPr>
          <p:nvPr/>
        </p:nvPicPr>
        <p:blipFill>
          <a:blip r:embed="rId2"/>
          <a:srcRect/>
          <a:stretch>
            <a:fillRect/>
          </a:stretch>
        </p:blipFill>
        <p:spPr bwMode="auto">
          <a:xfrm>
            <a:off x="914400" y="838200"/>
            <a:ext cx="7429500" cy="495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457200" y="762000"/>
            <a:ext cx="7086600" cy="2032000"/>
          </a:xfrm>
          <a:prstGeom prst="rect">
            <a:avLst/>
          </a:prstGeom>
          <a:noFill/>
          <a:ln w="9525">
            <a:noFill/>
            <a:miter lim="800000"/>
            <a:headEnd/>
            <a:tailEnd/>
          </a:ln>
        </p:spPr>
        <p:txBody>
          <a:bodyPr>
            <a:spAutoFit/>
          </a:bodyPr>
          <a:lstStyle/>
          <a:p>
            <a:r>
              <a:rPr lang="en-US" b="1">
                <a:solidFill>
                  <a:srgbClr val="FF0000"/>
                </a:solidFill>
              </a:rPr>
              <a:t>AX</a:t>
            </a:r>
            <a:r>
              <a:rPr lang="en-US">
                <a:solidFill>
                  <a:srgbClr val="FF0000"/>
                </a:solidFill>
              </a:rPr>
              <a:t> </a:t>
            </a:r>
            <a:r>
              <a:rPr lang="en-US"/>
              <a:t>- </a:t>
            </a:r>
            <a:r>
              <a:rPr lang="en-US">
                <a:solidFill>
                  <a:srgbClr val="FF0000"/>
                </a:solidFill>
              </a:rPr>
              <a:t>the accumulator register </a:t>
            </a:r>
            <a:r>
              <a:rPr lang="en-US"/>
              <a:t>(divided into </a:t>
            </a:r>
            <a:r>
              <a:rPr lang="en-US" b="1"/>
              <a:t>AH / AL</a:t>
            </a:r>
            <a:r>
              <a:rPr lang="en-US"/>
              <a:t>): </a:t>
            </a:r>
          </a:p>
          <a:p>
            <a:endParaRPr lang="en-US"/>
          </a:p>
          <a:p>
            <a:r>
              <a:rPr lang="en-US"/>
              <a:t>1. Generates shortest machine code </a:t>
            </a:r>
          </a:p>
          <a:p>
            <a:r>
              <a:rPr lang="en-US"/>
              <a:t>2. Arithmetic, logic and data transfer </a:t>
            </a:r>
          </a:p>
          <a:p>
            <a:r>
              <a:rPr lang="en-US"/>
              <a:t>3. One number must be in AL or AX </a:t>
            </a:r>
          </a:p>
          <a:p>
            <a:r>
              <a:rPr lang="en-US"/>
              <a:t>4. Multiplication &amp; Division </a:t>
            </a:r>
          </a:p>
          <a:p>
            <a:r>
              <a:rPr lang="en-US"/>
              <a:t>5. Input &amp; Output </a:t>
            </a:r>
          </a:p>
        </p:txBody>
      </p:sp>
      <p:sp>
        <p:nvSpPr>
          <p:cNvPr id="16387" name="Rectangle 2"/>
          <p:cNvSpPr>
            <a:spLocks noChangeArrowheads="1"/>
          </p:cNvSpPr>
          <p:nvPr/>
        </p:nvSpPr>
        <p:spPr bwMode="auto">
          <a:xfrm>
            <a:off x="609600" y="3429000"/>
            <a:ext cx="7467600" cy="369888"/>
          </a:xfrm>
          <a:prstGeom prst="rect">
            <a:avLst/>
          </a:prstGeom>
          <a:noFill/>
          <a:ln w="9525">
            <a:noFill/>
            <a:miter lim="800000"/>
            <a:headEnd/>
            <a:tailEnd/>
          </a:ln>
        </p:spPr>
        <p:txBody>
          <a:bodyPr>
            <a:spAutoFit/>
          </a:bodyPr>
          <a:lstStyle/>
          <a:p>
            <a:r>
              <a:rPr lang="en-US" b="1">
                <a:solidFill>
                  <a:srgbClr val="FF0000"/>
                </a:solidFill>
              </a:rPr>
              <a:t>BX</a:t>
            </a:r>
            <a:r>
              <a:rPr lang="en-US"/>
              <a:t> - </a:t>
            </a:r>
            <a:r>
              <a:rPr lang="en-US">
                <a:solidFill>
                  <a:srgbClr val="FF0000"/>
                </a:solidFill>
              </a:rPr>
              <a:t>the base address register </a:t>
            </a:r>
            <a:r>
              <a:rPr lang="en-US"/>
              <a:t>(divided into </a:t>
            </a:r>
            <a:r>
              <a:rPr lang="en-US" b="1"/>
              <a:t>BH / BL</a:t>
            </a:r>
            <a:r>
              <a:rPr lang="en-US"/>
              <a:t>). </a:t>
            </a:r>
          </a:p>
        </p:txBody>
      </p:sp>
      <p:sp>
        <p:nvSpPr>
          <p:cNvPr id="16388" name="Rectangle 3"/>
          <p:cNvSpPr>
            <a:spLocks noChangeArrowheads="1"/>
          </p:cNvSpPr>
          <p:nvPr/>
        </p:nvSpPr>
        <p:spPr bwMode="auto">
          <a:xfrm>
            <a:off x="533400" y="4343400"/>
            <a:ext cx="7772400" cy="1477963"/>
          </a:xfrm>
          <a:prstGeom prst="rect">
            <a:avLst/>
          </a:prstGeom>
          <a:noFill/>
          <a:ln w="9525">
            <a:noFill/>
            <a:miter lim="800000"/>
            <a:headEnd/>
            <a:tailEnd/>
          </a:ln>
        </p:spPr>
        <p:txBody>
          <a:bodyPr>
            <a:spAutoFit/>
          </a:bodyPr>
          <a:lstStyle/>
          <a:p>
            <a:r>
              <a:rPr lang="en-US" b="1">
                <a:solidFill>
                  <a:srgbClr val="FF0000"/>
                </a:solidFill>
              </a:rPr>
              <a:t>CX</a:t>
            </a:r>
            <a:r>
              <a:rPr lang="en-US">
                <a:solidFill>
                  <a:srgbClr val="FF0000"/>
                </a:solidFill>
              </a:rPr>
              <a:t> </a:t>
            </a:r>
            <a:r>
              <a:rPr lang="en-US"/>
              <a:t>- </a:t>
            </a:r>
            <a:r>
              <a:rPr lang="en-US">
                <a:solidFill>
                  <a:srgbClr val="FF0000"/>
                </a:solidFill>
              </a:rPr>
              <a:t>the count register </a:t>
            </a:r>
            <a:r>
              <a:rPr lang="en-US"/>
              <a:t>(divided into </a:t>
            </a:r>
            <a:r>
              <a:rPr lang="en-US" b="1"/>
              <a:t>CH / CL</a:t>
            </a:r>
            <a:r>
              <a:rPr lang="en-US"/>
              <a:t>): </a:t>
            </a:r>
          </a:p>
          <a:p>
            <a:endParaRPr lang="en-US"/>
          </a:p>
          <a:p>
            <a:r>
              <a:rPr lang="en-US"/>
              <a:t>1. Iterative code segments using the LOOP instruction </a:t>
            </a:r>
          </a:p>
          <a:p>
            <a:r>
              <a:rPr lang="en-US"/>
              <a:t>2. Repetitive operations on strings with the REP command </a:t>
            </a:r>
          </a:p>
          <a:p>
            <a:r>
              <a:rPr lang="en-US"/>
              <a:t>3. Count (in CL) of bits to shift and rotate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457200" y="457200"/>
            <a:ext cx="7696200" cy="1477963"/>
          </a:xfrm>
          <a:prstGeom prst="rect">
            <a:avLst/>
          </a:prstGeom>
          <a:noFill/>
          <a:ln w="9525">
            <a:noFill/>
            <a:miter lim="800000"/>
            <a:headEnd/>
            <a:tailEnd/>
          </a:ln>
        </p:spPr>
        <p:txBody>
          <a:bodyPr>
            <a:spAutoFit/>
          </a:bodyPr>
          <a:lstStyle/>
          <a:p>
            <a:r>
              <a:rPr lang="en-US" b="1">
                <a:solidFill>
                  <a:srgbClr val="FF0000"/>
                </a:solidFill>
              </a:rPr>
              <a:t>DX</a:t>
            </a:r>
            <a:r>
              <a:rPr lang="en-US">
                <a:solidFill>
                  <a:srgbClr val="FF0000"/>
                </a:solidFill>
              </a:rPr>
              <a:t> - the data register </a:t>
            </a:r>
            <a:r>
              <a:rPr lang="en-US"/>
              <a:t>(divided into </a:t>
            </a:r>
            <a:r>
              <a:rPr lang="en-US" b="1"/>
              <a:t>DH / DL</a:t>
            </a:r>
            <a:r>
              <a:rPr lang="en-US"/>
              <a:t>):</a:t>
            </a:r>
          </a:p>
          <a:p>
            <a:endParaRPr lang="en-US"/>
          </a:p>
          <a:p>
            <a:r>
              <a:rPr lang="en-US"/>
              <a:t>1.  DX:AX concatenated into 32-bit register for some MUL and DIV operations </a:t>
            </a:r>
          </a:p>
          <a:p>
            <a:r>
              <a:rPr lang="en-US"/>
              <a:t>2. Specifying ports in some IN and OUT operations </a:t>
            </a:r>
          </a:p>
        </p:txBody>
      </p:sp>
      <p:sp>
        <p:nvSpPr>
          <p:cNvPr id="17411" name="Rectangle 2"/>
          <p:cNvSpPr>
            <a:spLocks noChangeArrowheads="1"/>
          </p:cNvSpPr>
          <p:nvPr/>
        </p:nvSpPr>
        <p:spPr bwMode="auto">
          <a:xfrm>
            <a:off x="609600" y="2590800"/>
            <a:ext cx="7848600" cy="1477963"/>
          </a:xfrm>
          <a:prstGeom prst="rect">
            <a:avLst/>
          </a:prstGeom>
          <a:noFill/>
          <a:ln w="9525">
            <a:noFill/>
            <a:miter lim="800000"/>
            <a:headEnd/>
            <a:tailEnd/>
          </a:ln>
        </p:spPr>
        <p:txBody>
          <a:bodyPr>
            <a:spAutoFit/>
          </a:bodyPr>
          <a:lstStyle/>
          <a:p>
            <a:r>
              <a:rPr lang="en-US" b="1">
                <a:solidFill>
                  <a:srgbClr val="FF0000"/>
                </a:solidFill>
              </a:rPr>
              <a:t>SI</a:t>
            </a:r>
            <a:r>
              <a:rPr lang="en-US">
                <a:solidFill>
                  <a:srgbClr val="FF0000"/>
                </a:solidFill>
              </a:rPr>
              <a:t> - source index register: </a:t>
            </a:r>
          </a:p>
          <a:p>
            <a:endParaRPr lang="en-US"/>
          </a:p>
          <a:p>
            <a:r>
              <a:rPr lang="en-US"/>
              <a:t>1. Can be used for pointer addressing of data </a:t>
            </a:r>
          </a:p>
          <a:p>
            <a:r>
              <a:rPr lang="en-US"/>
              <a:t>2. Used as source in some string processing instructions </a:t>
            </a:r>
          </a:p>
          <a:p>
            <a:r>
              <a:rPr lang="en-US"/>
              <a:t>3. Offset address relative to DS </a:t>
            </a:r>
          </a:p>
        </p:txBody>
      </p:sp>
      <p:sp>
        <p:nvSpPr>
          <p:cNvPr id="17412" name="Rectangle 3"/>
          <p:cNvSpPr>
            <a:spLocks noChangeArrowheads="1"/>
          </p:cNvSpPr>
          <p:nvPr/>
        </p:nvSpPr>
        <p:spPr bwMode="auto">
          <a:xfrm>
            <a:off x="685800" y="4572000"/>
            <a:ext cx="7848600" cy="1477963"/>
          </a:xfrm>
          <a:prstGeom prst="rect">
            <a:avLst/>
          </a:prstGeom>
          <a:noFill/>
          <a:ln w="9525">
            <a:noFill/>
            <a:miter lim="800000"/>
            <a:headEnd/>
            <a:tailEnd/>
          </a:ln>
        </p:spPr>
        <p:txBody>
          <a:bodyPr>
            <a:spAutoFit/>
          </a:bodyPr>
          <a:lstStyle/>
          <a:p>
            <a:r>
              <a:rPr lang="en-US" b="1">
                <a:solidFill>
                  <a:srgbClr val="FF0000"/>
                </a:solidFill>
              </a:rPr>
              <a:t>DI</a:t>
            </a:r>
            <a:r>
              <a:rPr lang="en-US">
                <a:solidFill>
                  <a:srgbClr val="FF0000"/>
                </a:solidFill>
              </a:rPr>
              <a:t> - destination index register: </a:t>
            </a:r>
          </a:p>
          <a:p>
            <a:endParaRPr lang="en-US"/>
          </a:p>
          <a:p>
            <a:r>
              <a:rPr lang="en-US"/>
              <a:t>1. Can be used for pointer addressing of data </a:t>
            </a:r>
          </a:p>
          <a:p>
            <a:r>
              <a:rPr lang="en-US"/>
              <a:t>2. Used as destination in some string processing instructions </a:t>
            </a:r>
          </a:p>
          <a:p>
            <a:r>
              <a:rPr lang="en-US"/>
              <a:t>3. Offset address relative to 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609600" y="533400"/>
            <a:ext cx="7772400" cy="1200150"/>
          </a:xfrm>
          <a:prstGeom prst="rect">
            <a:avLst/>
          </a:prstGeom>
          <a:noFill/>
          <a:ln w="9525">
            <a:noFill/>
            <a:miter lim="800000"/>
            <a:headEnd/>
            <a:tailEnd/>
          </a:ln>
        </p:spPr>
        <p:txBody>
          <a:bodyPr>
            <a:spAutoFit/>
          </a:bodyPr>
          <a:lstStyle/>
          <a:p>
            <a:r>
              <a:rPr lang="en-US" b="1">
                <a:solidFill>
                  <a:srgbClr val="FF0000"/>
                </a:solidFill>
              </a:rPr>
              <a:t>BP</a:t>
            </a:r>
            <a:r>
              <a:rPr lang="en-US">
                <a:solidFill>
                  <a:srgbClr val="FF0000"/>
                </a:solidFill>
              </a:rPr>
              <a:t> - base pointer: </a:t>
            </a:r>
          </a:p>
          <a:p>
            <a:endParaRPr lang="en-US"/>
          </a:p>
          <a:p>
            <a:r>
              <a:rPr lang="en-US"/>
              <a:t>1. Primarily used to access parameters passed via the stack </a:t>
            </a:r>
          </a:p>
          <a:p>
            <a:r>
              <a:rPr lang="en-US"/>
              <a:t>2. Offset address relative to SS </a:t>
            </a:r>
          </a:p>
        </p:txBody>
      </p:sp>
      <p:sp>
        <p:nvSpPr>
          <p:cNvPr id="18435" name="Rectangle 2"/>
          <p:cNvSpPr>
            <a:spLocks noChangeArrowheads="1"/>
          </p:cNvSpPr>
          <p:nvPr/>
        </p:nvSpPr>
        <p:spPr bwMode="auto">
          <a:xfrm>
            <a:off x="685800" y="2438400"/>
            <a:ext cx="7162800" cy="1754188"/>
          </a:xfrm>
          <a:prstGeom prst="rect">
            <a:avLst/>
          </a:prstGeom>
          <a:noFill/>
          <a:ln w="9525">
            <a:noFill/>
            <a:miter lim="800000"/>
            <a:headEnd/>
            <a:tailEnd/>
          </a:ln>
        </p:spPr>
        <p:txBody>
          <a:bodyPr>
            <a:spAutoFit/>
          </a:bodyPr>
          <a:lstStyle/>
          <a:p>
            <a:r>
              <a:rPr lang="en-US" b="1">
                <a:solidFill>
                  <a:srgbClr val="FF0000"/>
                </a:solidFill>
              </a:rPr>
              <a:t>SP</a:t>
            </a:r>
            <a:r>
              <a:rPr lang="en-US">
                <a:solidFill>
                  <a:srgbClr val="FF0000"/>
                </a:solidFill>
              </a:rPr>
              <a:t> - stack pointer: </a:t>
            </a:r>
          </a:p>
          <a:p>
            <a:endParaRPr lang="en-US"/>
          </a:p>
          <a:p>
            <a:r>
              <a:rPr lang="en-US"/>
              <a:t>1. Always points to top item on the stack </a:t>
            </a:r>
          </a:p>
          <a:p>
            <a:r>
              <a:rPr lang="en-US"/>
              <a:t>2. Offset address relative to SS </a:t>
            </a:r>
          </a:p>
          <a:p>
            <a:r>
              <a:rPr lang="en-US"/>
              <a:t>3. Always points to word (byte at even address) </a:t>
            </a:r>
          </a:p>
          <a:p>
            <a:r>
              <a:rPr lang="en-US"/>
              <a:t>4. An empty stack will had SP = FFFEh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533400" y="609600"/>
            <a:ext cx="7467600" cy="1754188"/>
          </a:xfrm>
          <a:prstGeom prst="rect">
            <a:avLst/>
          </a:prstGeom>
          <a:noFill/>
          <a:ln w="9525">
            <a:noFill/>
            <a:miter lim="800000"/>
            <a:headEnd/>
            <a:tailEnd/>
          </a:ln>
        </p:spPr>
        <p:txBody>
          <a:bodyPr>
            <a:spAutoFit/>
          </a:bodyPr>
          <a:lstStyle/>
          <a:p>
            <a:r>
              <a:rPr lang="en-US" b="1">
                <a:solidFill>
                  <a:srgbClr val="FF0000"/>
                </a:solidFill>
              </a:rPr>
              <a:t>SEGMENT REGISTERS </a:t>
            </a:r>
          </a:p>
          <a:p>
            <a:endParaRPr lang="en-US" b="1"/>
          </a:p>
          <a:p>
            <a:r>
              <a:rPr lang="en-US" b="1">
                <a:solidFill>
                  <a:srgbClr val="FF0000"/>
                </a:solidFill>
              </a:rPr>
              <a:t>CS</a:t>
            </a:r>
            <a:r>
              <a:rPr lang="en-US">
                <a:solidFill>
                  <a:srgbClr val="FF0000"/>
                </a:solidFill>
              </a:rPr>
              <a:t> </a:t>
            </a:r>
            <a:r>
              <a:rPr lang="en-US"/>
              <a:t>- points at the segment containing the current program. </a:t>
            </a:r>
          </a:p>
          <a:p>
            <a:r>
              <a:rPr lang="en-US" b="1">
                <a:solidFill>
                  <a:srgbClr val="FF0000"/>
                </a:solidFill>
              </a:rPr>
              <a:t>DS</a:t>
            </a:r>
            <a:r>
              <a:rPr lang="en-US"/>
              <a:t> - generally points at segment where variables are defined. </a:t>
            </a:r>
          </a:p>
          <a:p>
            <a:r>
              <a:rPr lang="en-US" b="1">
                <a:solidFill>
                  <a:srgbClr val="FF0000"/>
                </a:solidFill>
              </a:rPr>
              <a:t>ES</a:t>
            </a:r>
            <a:r>
              <a:rPr lang="en-US"/>
              <a:t> - extra segment register, it's up to a coder to define its usage. </a:t>
            </a:r>
          </a:p>
          <a:p>
            <a:r>
              <a:rPr lang="en-US" b="1">
                <a:solidFill>
                  <a:srgbClr val="FF0000"/>
                </a:solidFill>
              </a:rPr>
              <a:t>SS</a:t>
            </a:r>
            <a:r>
              <a:rPr lang="en-US"/>
              <a:t> - points at the segment containing the stack</a:t>
            </a:r>
          </a:p>
        </p:txBody>
      </p:sp>
      <p:sp>
        <p:nvSpPr>
          <p:cNvPr id="19459" name="Rectangle 2"/>
          <p:cNvSpPr>
            <a:spLocks noChangeArrowheads="1"/>
          </p:cNvSpPr>
          <p:nvPr/>
        </p:nvSpPr>
        <p:spPr bwMode="auto">
          <a:xfrm>
            <a:off x="685800" y="2819400"/>
            <a:ext cx="7315200" cy="2032000"/>
          </a:xfrm>
          <a:prstGeom prst="rect">
            <a:avLst/>
          </a:prstGeom>
          <a:noFill/>
          <a:ln w="9525">
            <a:noFill/>
            <a:miter lim="800000"/>
            <a:headEnd/>
            <a:tailEnd/>
          </a:ln>
        </p:spPr>
        <p:txBody>
          <a:bodyPr>
            <a:spAutoFit/>
          </a:bodyPr>
          <a:lstStyle/>
          <a:p>
            <a:r>
              <a:rPr lang="en-US" b="1">
                <a:solidFill>
                  <a:srgbClr val="FF0000"/>
                </a:solidFill>
              </a:rPr>
              <a:t>IP</a:t>
            </a:r>
            <a:r>
              <a:rPr lang="en-US">
                <a:solidFill>
                  <a:srgbClr val="FF0000"/>
                </a:solidFill>
              </a:rPr>
              <a:t> </a:t>
            </a:r>
            <a:r>
              <a:rPr lang="en-US"/>
              <a:t>- the instruction pointer: Always points to next instruction to be executed </a:t>
            </a:r>
          </a:p>
          <a:p>
            <a:endParaRPr lang="en-US"/>
          </a:p>
          <a:p>
            <a:r>
              <a:rPr lang="en-US"/>
              <a:t>Offset address relative to CS </a:t>
            </a:r>
          </a:p>
          <a:p>
            <a:endParaRPr lang="en-US" b="1"/>
          </a:p>
          <a:p>
            <a:r>
              <a:rPr lang="en-US" b="1">
                <a:solidFill>
                  <a:srgbClr val="FF0000"/>
                </a:solidFill>
              </a:rPr>
              <a:t>IP</a:t>
            </a:r>
            <a:r>
              <a:rPr lang="en-US">
                <a:solidFill>
                  <a:srgbClr val="FF0000"/>
                </a:solidFill>
              </a:rPr>
              <a:t> </a:t>
            </a:r>
            <a:r>
              <a:rPr lang="en-US"/>
              <a:t>register always works together with </a:t>
            </a:r>
            <a:r>
              <a:rPr lang="en-US" b="1">
                <a:solidFill>
                  <a:srgbClr val="FF0000"/>
                </a:solidFill>
              </a:rPr>
              <a:t>CS</a:t>
            </a:r>
            <a:r>
              <a:rPr lang="en-US"/>
              <a:t> segment register and it points to currently executing instruction.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609600" y="685800"/>
            <a:ext cx="2998788" cy="369888"/>
          </a:xfrm>
          <a:prstGeom prst="rect">
            <a:avLst/>
          </a:prstGeom>
          <a:noFill/>
          <a:ln w="9525">
            <a:noFill/>
            <a:miter lim="800000"/>
            <a:headEnd/>
            <a:tailEnd/>
          </a:ln>
        </p:spPr>
        <p:txBody>
          <a:bodyPr wrap="none">
            <a:spAutoFit/>
          </a:bodyPr>
          <a:lstStyle/>
          <a:p>
            <a:r>
              <a:rPr lang="en-US" b="1">
                <a:solidFill>
                  <a:srgbClr val="FF0000"/>
                </a:solidFill>
              </a:rPr>
              <a:t>Association of Registers</a:t>
            </a:r>
          </a:p>
        </p:txBody>
      </p:sp>
      <p:sp>
        <p:nvSpPr>
          <p:cNvPr id="20483" name="Rectangle 2"/>
          <p:cNvSpPr>
            <a:spLocks noChangeArrowheads="1"/>
          </p:cNvSpPr>
          <p:nvPr/>
        </p:nvSpPr>
        <p:spPr bwMode="auto">
          <a:xfrm>
            <a:off x="685800" y="1447800"/>
            <a:ext cx="7315200" cy="1200150"/>
          </a:xfrm>
          <a:prstGeom prst="rect">
            <a:avLst/>
          </a:prstGeom>
          <a:noFill/>
          <a:ln w="9525">
            <a:noFill/>
            <a:miter lim="800000"/>
            <a:headEnd/>
            <a:tailEnd/>
          </a:ln>
        </p:spPr>
        <p:txBody>
          <a:bodyPr>
            <a:spAutoFit/>
          </a:bodyPr>
          <a:lstStyle/>
          <a:p>
            <a:r>
              <a:rPr lang="en-US" b="1">
                <a:solidFill>
                  <a:srgbClr val="FF0000"/>
                </a:solidFill>
              </a:rPr>
              <a:t>CS</a:t>
            </a:r>
            <a:r>
              <a:rPr lang="en-US">
                <a:solidFill>
                  <a:srgbClr val="FF0000"/>
                </a:solidFill>
              </a:rPr>
              <a:t> </a:t>
            </a:r>
            <a:r>
              <a:rPr lang="en-US"/>
              <a:t>- IP</a:t>
            </a:r>
          </a:p>
          <a:p>
            <a:r>
              <a:rPr lang="en-US" b="1">
                <a:solidFill>
                  <a:srgbClr val="FF0000"/>
                </a:solidFill>
              </a:rPr>
              <a:t>DS</a:t>
            </a:r>
            <a:r>
              <a:rPr lang="en-US"/>
              <a:t> – SI, BX</a:t>
            </a:r>
          </a:p>
          <a:p>
            <a:r>
              <a:rPr lang="en-US" b="1">
                <a:solidFill>
                  <a:srgbClr val="FF0000"/>
                </a:solidFill>
              </a:rPr>
              <a:t>ES</a:t>
            </a:r>
            <a:r>
              <a:rPr lang="en-US"/>
              <a:t> - DI</a:t>
            </a:r>
          </a:p>
          <a:p>
            <a:r>
              <a:rPr lang="en-US" b="1">
                <a:solidFill>
                  <a:srgbClr val="FF0000"/>
                </a:solidFill>
              </a:rPr>
              <a:t>SS</a:t>
            </a:r>
            <a:r>
              <a:rPr lang="en-US"/>
              <a:t> – BP, SP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electronics.dit.ie/staff/tscarff/8086_registers/flags.gif"/>
          <p:cNvPicPr>
            <a:picLocks noChangeAspect="1" noChangeArrowheads="1"/>
          </p:cNvPicPr>
          <p:nvPr/>
        </p:nvPicPr>
        <p:blipFill>
          <a:blip r:embed="rId2"/>
          <a:srcRect/>
          <a:stretch>
            <a:fillRect/>
          </a:stretch>
        </p:blipFill>
        <p:spPr bwMode="auto">
          <a:xfrm>
            <a:off x="838200" y="1371600"/>
            <a:ext cx="7696200" cy="5083175"/>
          </a:xfrm>
          <a:prstGeom prst="rect">
            <a:avLst/>
          </a:prstGeom>
          <a:noFill/>
          <a:ln w="9525">
            <a:noFill/>
            <a:miter lim="800000"/>
            <a:headEnd/>
            <a:tailEnd/>
          </a:ln>
        </p:spPr>
      </p:pic>
      <p:sp>
        <p:nvSpPr>
          <p:cNvPr id="21507" name="Rectangle 2"/>
          <p:cNvSpPr>
            <a:spLocks noChangeArrowheads="1"/>
          </p:cNvSpPr>
          <p:nvPr/>
        </p:nvSpPr>
        <p:spPr bwMode="auto">
          <a:xfrm>
            <a:off x="381000" y="381000"/>
            <a:ext cx="2162175" cy="369888"/>
          </a:xfrm>
          <a:prstGeom prst="rect">
            <a:avLst/>
          </a:prstGeom>
          <a:noFill/>
          <a:ln w="9525">
            <a:noFill/>
            <a:miter lim="800000"/>
            <a:headEnd/>
            <a:tailEnd/>
          </a:ln>
        </p:spPr>
        <p:txBody>
          <a:bodyPr wrap="none">
            <a:spAutoFit/>
          </a:bodyPr>
          <a:lstStyle/>
          <a:p>
            <a:r>
              <a:rPr lang="en-US" b="1">
                <a:solidFill>
                  <a:srgbClr val="FF0000"/>
                </a:solidFill>
              </a:rPr>
              <a:t>FLAG REGISTER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1"/>
          <p:cNvSpPr txBox="1">
            <a:spLocks noChangeArrowheads="1"/>
          </p:cNvSpPr>
          <p:nvPr/>
        </p:nvSpPr>
        <p:spPr bwMode="auto">
          <a:xfrm>
            <a:off x="517525" y="482600"/>
            <a:ext cx="1433513" cy="584200"/>
          </a:xfrm>
          <a:prstGeom prst="rect">
            <a:avLst/>
          </a:prstGeom>
          <a:noFill/>
          <a:ln w="9525">
            <a:noFill/>
            <a:miter lim="800000"/>
            <a:headEnd/>
            <a:tailEnd/>
          </a:ln>
        </p:spPr>
        <p:txBody>
          <a:bodyPr wrap="none">
            <a:spAutoFit/>
          </a:bodyPr>
          <a:lstStyle/>
          <a:p>
            <a:r>
              <a:rPr lang="en-US" sz="3200" b="1">
                <a:solidFill>
                  <a:srgbClr val="CC3300"/>
                </a:solidFill>
              </a:rPr>
              <a:t>Topics</a:t>
            </a:r>
          </a:p>
        </p:txBody>
      </p:sp>
      <p:sp>
        <p:nvSpPr>
          <p:cNvPr id="12310" name="Rectangle 22"/>
          <p:cNvSpPr>
            <a:spLocks noChangeArrowheads="1"/>
          </p:cNvSpPr>
          <p:nvPr/>
        </p:nvSpPr>
        <p:spPr bwMode="auto">
          <a:xfrm>
            <a:off x="1219200" y="2209800"/>
            <a:ext cx="7315200" cy="2606675"/>
          </a:xfrm>
          <a:prstGeom prst="rect">
            <a:avLst/>
          </a:prstGeom>
          <a:noFill/>
          <a:ln w="9525">
            <a:noFill/>
            <a:miter lim="800000"/>
            <a:headEnd/>
            <a:tailEnd/>
          </a:ln>
        </p:spPr>
        <p:txBody>
          <a:bodyPr anchor="ctr">
            <a:spAutoFit/>
          </a:bodyPr>
          <a:lstStyle/>
          <a:p>
            <a:pPr>
              <a:lnSpc>
                <a:spcPct val="150000"/>
              </a:lnSpc>
              <a:buFontTx/>
              <a:buChar char="•"/>
            </a:pPr>
            <a:r>
              <a:rPr lang="en-US" sz="2800">
                <a:solidFill>
                  <a:srgbClr val="0000CC"/>
                </a:solidFill>
              </a:rPr>
              <a:t> First micro processor by Intel</a:t>
            </a:r>
          </a:p>
          <a:p>
            <a:pPr>
              <a:lnSpc>
                <a:spcPct val="150000"/>
              </a:lnSpc>
              <a:buFontTx/>
              <a:buChar char="•"/>
            </a:pPr>
            <a:r>
              <a:rPr lang="en-US" sz="2800">
                <a:solidFill>
                  <a:srgbClr val="0000CC"/>
                </a:solidFill>
              </a:rPr>
              <a:t> 8086 micro processor</a:t>
            </a:r>
          </a:p>
          <a:p>
            <a:pPr>
              <a:lnSpc>
                <a:spcPct val="150000"/>
              </a:lnSpc>
              <a:buFontTx/>
              <a:buChar char="•"/>
            </a:pPr>
            <a:r>
              <a:rPr lang="en-US" sz="2800">
                <a:solidFill>
                  <a:srgbClr val="0000CC"/>
                </a:solidFill>
              </a:rPr>
              <a:t> Block diagram</a:t>
            </a:r>
          </a:p>
          <a:p>
            <a:pPr>
              <a:lnSpc>
                <a:spcPct val="150000"/>
              </a:lnSpc>
              <a:buFontTx/>
              <a:buChar char="•"/>
            </a:pPr>
            <a:r>
              <a:rPr lang="en-US" sz="2800">
                <a:solidFill>
                  <a:srgbClr val="0000CC"/>
                </a:solidFill>
              </a:rPr>
              <a:t> and so 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10"/>
                                        </p:tgtEl>
                                        <p:attrNameLst>
                                          <p:attrName>style.visibility</p:attrName>
                                        </p:attrNameLst>
                                      </p:cBhvr>
                                      <p:to>
                                        <p:strVal val="visible"/>
                                      </p:to>
                                    </p:set>
                                    <p:animEffect transition="in" filter="blinds(horizontal)">
                                      <p:cBhvr>
                                        <p:cTn id="1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123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457200" y="838200"/>
            <a:ext cx="8153400" cy="5078413"/>
          </a:xfrm>
          <a:prstGeom prst="rect">
            <a:avLst/>
          </a:prstGeom>
          <a:noFill/>
          <a:ln w="9525">
            <a:noFill/>
            <a:miter lim="800000"/>
            <a:headEnd/>
            <a:tailEnd/>
          </a:ln>
        </p:spPr>
        <p:txBody>
          <a:bodyPr>
            <a:spAutoFit/>
          </a:bodyPr>
          <a:lstStyle/>
          <a:p>
            <a:r>
              <a:rPr lang="en-US" b="1">
                <a:solidFill>
                  <a:srgbClr val="FF0000"/>
                </a:solidFill>
              </a:rPr>
              <a:t>Carry Flag (CF)</a:t>
            </a:r>
            <a:r>
              <a:rPr lang="en-US"/>
              <a:t> - this flag is set to </a:t>
            </a:r>
            <a:r>
              <a:rPr lang="en-US" b="1"/>
              <a:t>1</a:t>
            </a:r>
            <a:r>
              <a:rPr lang="en-US"/>
              <a:t> when there is an </a:t>
            </a:r>
            <a:r>
              <a:rPr lang="en-US" b="1"/>
              <a:t>unsigned overflow</a:t>
            </a:r>
            <a:r>
              <a:rPr lang="en-US"/>
              <a:t>. For example when you add bytes </a:t>
            </a:r>
            <a:r>
              <a:rPr lang="en-US" b="1"/>
              <a:t>255 + 1</a:t>
            </a:r>
            <a:r>
              <a:rPr lang="en-US"/>
              <a:t> (result is not in range 0...255). When there is no overflow this flag is set to </a:t>
            </a:r>
            <a:r>
              <a:rPr lang="en-US" b="1"/>
              <a:t>0</a:t>
            </a:r>
            <a:r>
              <a:rPr lang="en-US"/>
              <a:t>.</a:t>
            </a:r>
            <a:br>
              <a:rPr lang="en-US"/>
            </a:br>
            <a:endParaRPr lang="en-US"/>
          </a:p>
          <a:p>
            <a:r>
              <a:rPr lang="en-US" b="1">
                <a:solidFill>
                  <a:srgbClr val="FF0000"/>
                </a:solidFill>
              </a:rPr>
              <a:t>Parity Flag (PF)</a:t>
            </a:r>
            <a:r>
              <a:rPr lang="en-US">
                <a:solidFill>
                  <a:srgbClr val="FF0000"/>
                </a:solidFill>
              </a:rPr>
              <a:t> </a:t>
            </a:r>
            <a:r>
              <a:rPr lang="en-US"/>
              <a:t>- this flag is set to </a:t>
            </a:r>
            <a:r>
              <a:rPr lang="en-US" b="1"/>
              <a:t>1</a:t>
            </a:r>
            <a:r>
              <a:rPr lang="en-US"/>
              <a:t> when there is even number of one bits in result, and to </a:t>
            </a:r>
            <a:r>
              <a:rPr lang="en-US" b="1"/>
              <a:t>0</a:t>
            </a:r>
            <a:r>
              <a:rPr lang="en-US"/>
              <a:t> when there is odd number of one bits. </a:t>
            </a:r>
            <a:br>
              <a:rPr lang="en-US"/>
            </a:br>
            <a:endParaRPr lang="en-US"/>
          </a:p>
          <a:p>
            <a:r>
              <a:rPr lang="en-US" b="1">
                <a:solidFill>
                  <a:srgbClr val="FF0000"/>
                </a:solidFill>
              </a:rPr>
              <a:t>Auxiliary Flag (AF)</a:t>
            </a:r>
            <a:r>
              <a:rPr lang="en-US">
                <a:solidFill>
                  <a:srgbClr val="FF0000"/>
                </a:solidFill>
              </a:rPr>
              <a:t> </a:t>
            </a:r>
            <a:r>
              <a:rPr lang="en-US"/>
              <a:t>- set to </a:t>
            </a:r>
            <a:r>
              <a:rPr lang="en-US" b="1"/>
              <a:t>1</a:t>
            </a:r>
            <a:r>
              <a:rPr lang="en-US"/>
              <a:t> when there is an </a:t>
            </a:r>
            <a:r>
              <a:rPr lang="en-US" b="1"/>
              <a:t>unsigned overflow</a:t>
            </a:r>
            <a:r>
              <a:rPr lang="en-US"/>
              <a:t> for low nibble (4 bits). </a:t>
            </a:r>
            <a:br>
              <a:rPr lang="en-US"/>
            </a:br>
            <a:endParaRPr lang="en-US"/>
          </a:p>
          <a:p>
            <a:r>
              <a:rPr lang="en-US" b="1">
                <a:solidFill>
                  <a:srgbClr val="FF0000"/>
                </a:solidFill>
              </a:rPr>
              <a:t>Zero Flag (ZF)</a:t>
            </a:r>
            <a:r>
              <a:rPr lang="en-US">
                <a:solidFill>
                  <a:srgbClr val="FF0000"/>
                </a:solidFill>
              </a:rPr>
              <a:t> </a:t>
            </a:r>
            <a:r>
              <a:rPr lang="en-US"/>
              <a:t>- set to </a:t>
            </a:r>
            <a:r>
              <a:rPr lang="en-US" b="1"/>
              <a:t>1</a:t>
            </a:r>
            <a:r>
              <a:rPr lang="en-US"/>
              <a:t> when result is </a:t>
            </a:r>
            <a:r>
              <a:rPr lang="en-US" b="1"/>
              <a:t>zero</a:t>
            </a:r>
            <a:r>
              <a:rPr lang="en-US"/>
              <a:t>. For non-zero result this flag is set to </a:t>
            </a:r>
            <a:r>
              <a:rPr lang="en-US" b="1"/>
              <a:t>0</a:t>
            </a:r>
            <a:r>
              <a:rPr lang="en-US"/>
              <a:t>.</a:t>
            </a:r>
          </a:p>
          <a:p>
            <a:endParaRPr lang="en-US"/>
          </a:p>
          <a:p>
            <a:r>
              <a:rPr lang="en-US" b="1">
                <a:solidFill>
                  <a:srgbClr val="FF0000"/>
                </a:solidFill>
              </a:rPr>
              <a:t>Sign Flag (SF)</a:t>
            </a:r>
            <a:r>
              <a:rPr lang="en-US">
                <a:solidFill>
                  <a:srgbClr val="FF0000"/>
                </a:solidFill>
              </a:rPr>
              <a:t> </a:t>
            </a:r>
            <a:r>
              <a:rPr lang="en-US"/>
              <a:t>- set to </a:t>
            </a:r>
            <a:r>
              <a:rPr lang="en-US" b="1"/>
              <a:t>1</a:t>
            </a:r>
            <a:r>
              <a:rPr lang="en-US"/>
              <a:t> when result is </a:t>
            </a:r>
            <a:r>
              <a:rPr lang="en-US" b="1"/>
              <a:t>negative</a:t>
            </a:r>
            <a:r>
              <a:rPr lang="en-US"/>
              <a:t>. When result is </a:t>
            </a:r>
            <a:r>
              <a:rPr lang="en-US" b="1"/>
              <a:t>positive</a:t>
            </a:r>
            <a:r>
              <a:rPr lang="en-US"/>
              <a:t> it is set to </a:t>
            </a:r>
            <a:r>
              <a:rPr lang="en-US" b="1"/>
              <a:t>0</a:t>
            </a:r>
            <a:r>
              <a:rPr lang="en-US"/>
              <a:t>. (This flag takes the value of the most significant bit.) </a:t>
            </a:r>
            <a:br>
              <a:rPr lang="en-US"/>
            </a:br>
            <a:endParaRPr lang="en-US"/>
          </a:p>
          <a:p>
            <a:r>
              <a:rPr lang="en-US" b="1">
                <a:solidFill>
                  <a:srgbClr val="FF0000"/>
                </a:solidFill>
              </a:rPr>
              <a:t>Trap Flag (TF)</a:t>
            </a:r>
            <a:r>
              <a:rPr lang="en-US">
                <a:solidFill>
                  <a:srgbClr val="FF0000"/>
                </a:solidFill>
              </a:rPr>
              <a:t> </a:t>
            </a:r>
            <a:r>
              <a:rPr lang="en-US"/>
              <a:t>- Used for on-chip debugging.</a:t>
            </a:r>
            <a:br>
              <a:rPr lang="en-US"/>
            </a:b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685800" y="1304925"/>
            <a:ext cx="7924800" cy="2862263"/>
          </a:xfrm>
          <a:prstGeom prst="rect">
            <a:avLst/>
          </a:prstGeom>
          <a:noFill/>
          <a:ln w="9525">
            <a:noFill/>
            <a:miter lim="800000"/>
            <a:headEnd/>
            <a:tailEnd/>
          </a:ln>
        </p:spPr>
        <p:txBody>
          <a:bodyPr>
            <a:spAutoFit/>
          </a:bodyPr>
          <a:lstStyle/>
          <a:p>
            <a:r>
              <a:rPr lang="en-US" b="1">
                <a:solidFill>
                  <a:srgbClr val="FF0000"/>
                </a:solidFill>
              </a:rPr>
              <a:t>Interrupt enable Flag (IF)</a:t>
            </a:r>
            <a:r>
              <a:rPr lang="en-US"/>
              <a:t> - when this flag is set to </a:t>
            </a:r>
            <a:r>
              <a:rPr lang="en-US" b="1"/>
              <a:t>1</a:t>
            </a:r>
            <a:r>
              <a:rPr lang="en-US"/>
              <a:t> CPU reacts to interrupts from external devices.</a:t>
            </a:r>
            <a:br>
              <a:rPr lang="en-US"/>
            </a:br>
            <a:endParaRPr lang="en-US"/>
          </a:p>
          <a:p>
            <a:r>
              <a:rPr lang="en-US" b="1">
                <a:solidFill>
                  <a:srgbClr val="FF0000"/>
                </a:solidFill>
              </a:rPr>
              <a:t>Direction Flag (DF)</a:t>
            </a:r>
            <a:r>
              <a:rPr lang="en-US">
                <a:solidFill>
                  <a:srgbClr val="FF0000"/>
                </a:solidFill>
              </a:rPr>
              <a:t> </a:t>
            </a:r>
            <a:r>
              <a:rPr lang="en-US"/>
              <a:t>- this flag is used by some instructions to process data chains, when this flag is set to </a:t>
            </a:r>
            <a:r>
              <a:rPr lang="en-US" b="1"/>
              <a:t>0</a:t>
            </a:r>
            <a:r>
              <a:rPr lang="en-US"/>
              <a:t> - the processing is done forward, when this flag is set to </a:t>
            </a:r>
            <a:r>
              <a:rPr lang="en-US" b="1"/>
              <a:t>1</a:t>
            </a:r>
            <a:r>
              <a:rPr lang="en-US"/>
              <a:t> the processing is done backward.</a:t>
            </a:r>
            <a:br>
              <a:rPr lang="en-US"/>
            </a:br>
            <a:endParaRPr lang="en-US"/>
          </a:p>
          <a:p>
            <a:r>
              <a:rPr lang="en-US" b="1">
                <a:solidFill>
                  <a:srgbClr val="FF0000"/>
                </a:solidFill>
              </a:rPr>
              <a:t>Overflow Flag (OF</a:t>
            </a:r>
            <a:r>
              <a:rPr lang="en-US" b="1"/>
              <a:t>)</a:t>
            </a:r>
            <a:r>
              <a:rPr lang="en-US"/>
              <a:t> - set to </a:t>
            </a:r>
            <a:r>
              <a:rPr lang="en-US" b="1"/>
              <a:t>1</a:t>
            </a:r>
            <a:r>
              <a:rPr lang="en-US"/>
              <a:t> when there is a </a:t>
            </a:r>
            <a:r>
              <a:rPr lang="en-US" b="1"/>
              <a:t>signed overflow</a:t>
            </a:r>
            <a:r>
              <a:rPr lang="en-US"/>
              <a:t>. For example, when you add bytes </a:t>
            </a:r>
            <a:r>
              <a:rPr lang="en-US" b="1"/>
              <a:t>100 + 50</a:t>
            </a:r>
            <a:r>
              <a:rPr lang="en-US"/>
              <a:t> (result is not in range -128...127).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66800" y="2438400"/>
            <a:ext cx="6934200" cy="685800"/>
          </a:xfrm>
          <a:prstGeom prst="rect">
            <a:avLst/>
          </a:prstGeom>
          <a:noFill/>
          <a:ln w="9525" algn="ctr">
            <a:noFill/>
            <a:miter lim="800000"/>
            <a:headEnd/>
            <a:tailEnd/>
          </a:ln>
        </p:spPr>
        <p:txBody>
          <a:bodyPr anchor="ctr" anchorCtr="1"/>
          <a:lstStyle/>
          <a:p>
            <a:pPr algn="ctr">
              <a:spcBef>
                <a:spcPct val="50000"/>
              </a:spcBef>
            </a:pPr>
            <a:r>
              <a:rPr lang="en-US" sz="3200" b="1">
                <a:solidFill>
                  <a:srgbClr val="0000FF"/>
                </a:solidFill>
              </a:rPr>
              <a:t>Addressing Mode of 8086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1"/>
                                          </p:val>
                                        </p:tav>
                                        <p:tav tm="100000">
                                          <p:val>
                                            <p:strVal val="#ppt_x"/>
                                          </p:val>
                                        </p:tav>
                                      </p:tavLst>
                                    </p:anim>
                                    <p:anim calcmode="lin" valueType="num">
                                      <p:cBhvr>
                                        <p:cTn id="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57200"/>
            <a:ext cx="4141788" cy="461963"/>
          </a:xfrm>
          <a:prstGeom prst="rect">
            <a:avLst/>
          </a:prstGeom>
          <a:noFill/>
          <a:ln w="9525">
            <a:noFill/>
            <a:miter lim="800000"/>
            <a:headEnd/>
            <a:tailEnd/>
          </a:ln>
        </p:spPr>
        <p:txBody>
          <a:bodyPr wrap="none">
            <a:spAutoFit/>
          </a:bodyPr>
          <a:lstStyle/>
          <a:p>
            <a:r>
              <a:rPr lang="en-US" sz="2400" b="1">
                <a:solidFill>
                  <a:srgbClr val="CC3300"/>
                </a:solidFill>
              </a:rPr>
              <a:t>Types of Addressing mode</a:t>
            </a:r>
          </a:p>
        </p:txBody>
      </p:sp>
      <p:sp>
        <p:nvSpPr>
          <p:cNvPr id="3" name="Rectangle 2"/>
          <p:cNvSpPr>
            <a:spLocks noChangeArrowheads="1"/>
          </p:cNvSpPr>
          <p:nvPr/>
        </p:nvSpPr>
        <p:spPr bwMode="auto">
          <a:xfrm>
            <a:off x="1066800" y="1524000"/>
            <a:ext cx="7391400" cy="3970338"/>
          </a:xfrm>
          <a:prstGeom prst="rect">
            <a:avLst/>
          </a:prstGeom>
          <a:noFill/>
          <a:ln w="9525">
            <a:noFill/>
            <a:miter lim="800000"/>
            <a:headEnd/>
            <a:tailEnd/>
          </a:ln>
        </p:spPr>
        <p:txBody>
          <a:bodyPr>
            <a:spAutoFit/>
          </a:bodyPr>
          <a:lstStyle/>
          <a:p>
            <a:pPr>
              <a:lnSpc>
                <a:spcPct val="150000"/>
              </a:lnSpc>
              <a:buFont typeface="Arial" charset="0"/>
              <a:buChar char="•"/>
            </a:pPr>
            <a:r>
              <a:rPr lang="en-US" sz="2400" i="1"/>
              <a:t> </a:t>
            </a:r>
            <a:r>
              <a:rPr lang="en-US" sz="2400" i="1">
                <a:solidFill>
                  <a:srgbClr val="0000CC"/>
                </a:solidFill>
              </a:rPr>
              <a:t>Register </a:t>
            </a:r>
            <a:r>
              <a:rPr lang="en-US" sz="2400"/>
              <a:t>addressing mode</a:t>
            </a:r>
          </a:p>
          <a:p>
            <a:pPr>
              <a:lnSpc>
                <a:spcPct val="150000"/>
              </a:lnSpc>
              <a:buFont typeface="Arial" charset="0"/>
              <a:buChar char="•"/>
            </a:pPr>
            <a:r>
              <a:rPr lang="en-US" sz="2400"/>
              <a:t> </a:t>
            </a:r>
            <a:r>
              <a:rPr lang="en-US" sz="2400">
                <a:solidFill>
                  <a:srgbClr val="0000CC"/>
                </a:solidFill>
              </a:rPr>
              <a:t>I</a:t>
            </a:r>
            <a:r>
              <a:rPr lang="en-US" sz="2400" i="1">
                <a:solidFill>
                  <a:srgbClr val="0000CC"/>
                </a:solidFill>
              </a:rPr>
              <a:t>mmediate</a:t>
            </a:r>
            <a:r>
              <a:rPr lang="en-US" sz="2400" i="1"/>
              <a:t> </a:t>
            </a:r>
            <a:r>
              <a:rPr lang="en-US" sz="2400"/>
              <a:t>addressing mode</a:t>
            </a:r>
          </a:p>
          <a:p>
            <a:pPr>
              <a:lnSpc>
                <a:spcPct val="150000"/>
              </a:lnSpc>
              <a:buFont typeface="Arial" charset="0"/>
              <a:buChar char="•"/>
            </a:pPr>
            <a:r>
              <a:rPr lang="en-US" sz="2400" i="1"/>
              <a:t> </a:t>
            </a:r>
            <a:r>
              <a:rPr lang="en-US" sz="2400" i="1">
                <a:solidFill>
                  <a:srgbClr val="0000CC"/>
                </a:solidFill>
              </a:rPr>
              <a:t>Direct</a:t>
            </a:r>
            <a:r>
              <a:rPr lang="en-US" sz="2400" i="1"/>
              <a:t> </a:t>
            </a:r>
            <a:r>
              <a:rPr lang="en-US" sz="2400"/>
              <a:t>addressing mode / displacement</a:t>
            </a:r>
          </a:p>
          <a:p>
            <a:pPr>
              <a:lnSpc>
                <a:spcPct val="150000"/>
              </a:lnSpc>
              <a:buFont typeface="Arial" charset="0"/>
              <a:buChar char="•"/>
            </a:pPr>
            <a:r>
              <a:rPr lang="en-US" sz="2400" i="1"/>
              <a:t> </a:t>
            </a:r>
            <a:r>
              <a:rPr lang="en-US" sz="2400" i="1">
                <a:solidFill>
                  <a:srgbClr val="0000CC"/>
                </a:solidFill>
              </a:rPr>
              <a:t>Indirect</a:t>
            </a:r>
            <a:r>
              <a:rPr lang="en-US" sz="2400" i="1"/>
              <a:t> </a:t>
            </a:r>
            <a:r>
              <a:rPr lang="en-US" sz="2400"/>
              <a:t>addressing mode</a:t>
            </a:r>
          </a:p>
          <a:p>
            <a:pPr>
              <a:lnSpc>
                <a:spcPct val="150000"/>
              </a:lnSpc>
              <a:buFont typeface="Arial" charset="0"/>
              <a:buChar char="•"/>
            </a:pPr>
            <a:r>
              <a:rPr lang="en-US" sz="2400" i="1"/>
              <a:t> </a:t>
            </a:r>
            <a:r>
              <a:rPr lang="en-US" sz="2400" i="1">
                <a:solidFill>
                  <a:srgbClr val="0000CC"/>
                </a:solidFill>
              </a:rPr>
              <a:t>Indexed  </a:t>
            </a:r>
            <a:r>
              <a:rPr lang="en-US" sz="2400"/>
              <a:t>addressing mode / index AM</a:t>
            </a:r>
          </a:p>
          <a:p>
            <a:pPr>
              <a:lnSpc>
                <a:spcPct val="150000"/>
              </a:lnSpc>
              <a:buFont typeface="Arial" charset="0"/>
              <a:buChar char="•"/>
            </a:pPr>
            <a:r>
              <a:rPr lang="en-US" sz="2400" i="1"/>
              <a:t> </a:t>
            </a:r>
            <a:r>
              <a:rPr lang="en-US" sz="2400" i="1">
                <a:solidFill>
                  <a:srgbClr val="0000CC"/>
                </a:solidFill>
              </a:rPr>
              <a:t>Based Indexed </a:t>
            </a:r>
            <a:r>
              <a:rPr lang="en-US" sz="2400"/>
              <a:t>addressing mode</a:t>
            </a:r>
          </a:p>
          <a:p>
            <a:pPr>
              <a:lnSpc>
                <a:spcPct val="150000"/>
              </a:lnSpc>
              <a:buFont typeface="Arial" charset="0"/>
              <a:buChar char="•"/>
            </a:pPr>
            <a:r>
              <a:rPr lang="en-US" sz="2400" i="1"/>
              <a:t> </a:t>
            </a:r>
            <a:r>
              <a:rPr lang="en-US" sz="2400" i="1">
                <a:solidFill>
                  <a:srgbClr val="0000CC"/>
                </a:solidFill>
              </a:rPr>
              <a:t>Base indexed displacement </a:t>
            </a:r>
            <a:r>
              <a:rPr lang="en-US" sz="2400"/>
              <a:t>addressing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rot="10800000" flipV="1">
            <a:off x="304800" y="1028700"/>
            <a:ext cx="8458200" cy="923925"/>
          </a:xfrm>
          <a:prstGeom prst="rect">
            <a:avLst/>
          </a:prstGeom>
          <a:noFill/>
          <a:ln w="9525">
            <a:noFill/>
            <a:miter lim="800000"/>
            <a:headEnd/>
            <a:tailEnd/>
          </a:ln>
        </p:spPr>
        <p:txBody>
          <a:bodyPr anchor="ctr">
            <a:spAutoFit/>
          </a:bodyPr>
          <a:lstStyle/>
          <a:p>
            <a:pPr algn="just" eaLnBrk="0" hangingPunct="0"/>
            <a:r>
              <a:rPr lang="en-US"/>
              <a:t>Most 8086 instructions can operate on the 8086's general purpose register set. By specifying the name of the register as an operand to the instruction, you may access the contents of that register. Consider the 8086</a:t>
            </a:r>
          </a:p>
        </p:txBody>
      </p:sp>
      <p:sp>
        <p:nvSpPr>
          <p:cNvPr id="26627" name="Rectangle 2"/>
          <p:cNvSpPr>
            <a:spLocks noChangeArrowheads="1"/>
          </p:cNvSpPr>
          <p:nvPr/>
        </p:nvSpPr>
        <p:spPr bwMode="auto">
          <a:xfrm>
            <a:off x="2362200" y="3048000"/>
            <a:ext cx="4572000" cy="461963"/>
          </a:xfrm>
          <a:prstGeom prst="rect">
            <a:avLst/>
          </a:prstGeom>
          <a:noFill/>
          <a:ln w="9525">
            <a:noFill/>
            <a:miter lim="800000"/>
            <a:headEnd/>
            <a:tailEnd/>
          </a:ln>
        </p:spPr>
        <p:txBody>
          <a:bodyPr>
            <a:spAutoFit/>
          </a:bodyPr>
          <a:lstStyle/>
          <a:p>
            <a:r>
              <a:rPr lang="en-US" sz="2400" b="1">
                <a:latin typeface="Courier New" pitchFamily="49" charset="0"/>
                <a:cs typeface="Courier New" pitchFamily="49" charset="0"/>
              </a:rPr>
              <a:t>mov</a:t>
            </a:r>
            <a:r>
              <a:rPr lang="en-US" sz="2400" b="1">
                <a:solidFill>
                  <a:srgbClr val="C00000"/>
                </a:solidFill>
                <a:latin typeface="Courier New" pitchFamily="49" charset="0"/>
                <a:cs typeface="Courier New" pitchFamily="49" charset="0"/>
              </a:rPr>
              <a:t> destination, </a:t>
            </a:r>
            <a:r>
              <a:rPr lang="en-US" sz="2400" b="1">
                <a:solidFill>
                  <a:srgbClr val="00B050"/>
                </a:solidFill>
                <a:latin typeface="Courier New" pitchFamily="49" charset="0"/>
                <a:cs typeface="Courier New" pitchFamily="49" charset="0"/>
              </a:rPr>
              <a:t>source</a:t>
            </a:r>
            <a:r>
              <a:rPr lang="en-US" sz="2400" b="1">
                <a:solidFill>
                  <a:srgbClr val="C00000"/>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533400"/>
            <a:ext cx="3998913" cy="461963"/>
          </a:xfrm>
          <a:prstGeom prst="rect">
            <a:avLst/>
          </a:prstGeom>
          <a:noFill/>
          <a:ln w="9525">
            <a:noFill/>
            <a:miter lim="800000"/>
            <a:headEnd/>
            <a:tailEnd/>
          </a:ln>
        </p:spPr>
        <p:txBody>
          <a:bodyPr wrap="none">
            <a:spAutoFit/>
          </a:bodyPr>
          <a:lstStyle/>
          <a:p>
            <a:r>
              <a:rPr lang="en-US" sz="2400" b="1">
                <a:solidFill>
                  <a:srgbClr val="C00000"/>
                </a:solidFill>
              </a:rPr>
              <a:t>Register addressing mode</a:t>
            </a:r>
          </a:p>
        </p:txBody>
      </p:sp>
      <p:sp>
        <p:nvSpPr>
          <p:cNvPr id="3" name="Rectangle 2"/>
          <p:cNvSpPr>
            <a:spLocks noChangeArrowheads="1"/>
          </p:cNvSpPr>
          <p:nvPr/>
        </p:nvSpPr>
        <p:spPr bwMode="auto">
          <a:xfrm>
            <a:off x="228600" y="1371600"/>
            <a:ext cx="5029200" cy="1754188"/>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mov ax, bx ;</a:t>
            </a:r>
            <a:r>
              <a:rPr lang="en-US" sz="1200">
                <a:latin typeface="Courier New" pitchFamily="49" charset="0"/>
                <a:cs typeface="Courier New" pitchFamily="49" charset="0"/>
              </a:rPr>
              <a:t>Copies the value from BX into AX </a:t>
            </a:r>
            <a:endParaRPr lang="en-US">
              <a:latin typeface="Courier New" pitchFamily="49" charset="0"/>
              <a:cs typeface="Courier New" pitchFamily="49" charset="0"/>
            </a:endParaRPr>
          </a:p>
          <a:p>
            <a:r>
              <a:rPr lang="en-US" b="1">
                <a:latin typeface="Courier New" pitchFamily="49" charset="0"/>
                <a:cs typeface="Courier New" pitchFamily="49" charset="0"/>
              </a:rPr>
              <a:t>mov dl, al ;</a:t>
            </a:r>
            <a:r>
              <a:rPr lang="en-US" sz="1200">
                <a:latin typeface="Courier New" pitchFamily="49" charset="0"/>
                <a:cs typeface="Courier New" pitchFamily="49" charset="0"/>
              </a:rPr>
              <a:t>Copies the value from AL into DL </a:t>
            </a:r>
            <a:endParaRPr lang="en-US">
              <a:latin typeface="Courier New" pitchFamily="49" charset="0"/>
              <a:cs typeface="Courier New" pitchFamily="49" charset="0"/>
            </a:endParaRPr>
          </a:p>
          <a:p>
            <a:r>
              <a:rPr lang="en-US" b="1">
                <a:latin typeface="Courier New" pitchFamily="49" charset="0"/>
                <a:cs typeface="Courier New" pitchFamily="49" charset="0"/>
              </a:rPr>
              <a:t>mov si, dx ;</a:t>
            </a:r>
            <a:r>
              <a:rPr lang="en-US" sz="1200">
                <a:latin typeface="Courier New" pitchFamily="49" charset="0"/>
                <a:cs typeface="Courier New" pitchFamily="49" charset="0"/>
              </a:rPr>
              <a:t>Copies the value from DX into SI </a:t>
            </a:r>
            <a:endParaRPr lang="en-US">
              <a:latin typeface="Courier New" pitchFamily="49" charset="0"/>
              <a:cs typeface="Courier New" pitchFamily="49" charset="0"/>
            </a:endParaRPr>
          </a:p>
          <a:p>
            <a:r>
              <a:rPr lang="en-US" b="1">
                <a:latin typeface="Courier New" pitchFamily="49" charset="0"/>
                <a:cs typeface="Courier New" pitchFamily="49" charset="0"/>
              </a:rPr>
              <a:t>mov sp, bp ;</a:t>
            </a:r>
            <a:r>
              <a:rPr lang="en-US" sz="1200">
                <a:latin typeface="Courier New" pitchFamily="49" charset="0"/>
                <a:cs typeface="Courier New" pitchFamily="49" charset="0"/>
              </a:rPr>
              <a:t>Copies the value from BP into SP </a:t>
            </a:r>
            <a:endParaRPr lang="en-US">
              <a:latin typeface="Courier New" pitchFamily="49" charset="0"/>
              <a:cs typeface="Courier New" pitchFamily="49" charset="0"/>
            </a:endParaRPr>
          </a:p>
          <a:p>
            <a:r>
              <a:rPr lang="en-US" b="1">
                <a:latin typeface="Courier New" pitchFamily="49" charset="0"/>
                <a:cs typeface="Courier New" pitchFamily="49" charset="0"/>
              </a:rPr>
              <a:t>mov dh, cl ;</a:t>
            </a:r>
            <a:r>
              <a:rPr lang="en-US" sz="1200">
                <a:latin typeface="Courier New" pitchFamily="49" charset="0"/>
                <a:cs typeface="Courier New" pitchFamily="49" charset="0"/>
              </a:rPr>
              <a:t>Copies the value from CL into DH </a:t>
            </a:r>
            <a:endParaRPr lang="en-US">
              <a:latin typeface="Courier New" pitchFamily="49" charset="0"/>
              <a:cs typeface="Courier New" pitchFamily="49" charset="0"/>
            </a:endParaRPr>
          </a:p>
          <a:p>
            <a:r>
              <a:rPr lang="en-US" b="1">
                <a:latin typeface="Courier New" pitchFamily="49" charset="0"/>
                <a:cs typeface="Courier New" pitchFamily="49" charset="0"/>
              </a:rPr>
              <a:t>mov ax, ax ;</a:t>
            </a:r>
            <a:r>
              <a:rPr lang="en-US" b="1">
                <a:solidFill>
                  <a:srgbClr val="C00000"/>
                </a:solidFill>
                <a:latin typeface="Courier New" pitchFamily="49" charset="0"/>
                <a:cs typeface="Courier New" pitchFamily="49" charset="0"/>
              </a:rPr>
              <a:t>Yes, this is legal!</a:t>
            </a:r>
          </a:p>
        </p:txBody>
      </p:sp>
      <p:sp>
        <p:nvSpPr>
          <p:cNvPr id="4" name="Rectangle 3"/>
          <p:cNvSpPr>
            <a:spLocks noChangeArrowheads="1"/>
          </p:cNvSpPr>
          <p:nvPr/>
        </p:nvSpPr>
        <p:spPr bwMode="auto">
          <a:xfrm>
            <a:off x="381000" y="3505200"/>
            <a:ext cx="4340225" cy="461963"/>
          </a:xfrm>
          <a:prstGeom prst="rect">
            <a:avLst/>
          </a:prstGeom>
          <a:noFill/>
          <a:ln w="9525">
            <a:noFill/>
            <a:miter lim="800000"/>
            <a:headEnd/>
            <a:tailEnd/>
          </a:ln>
        </p:spPr>
        <p:txBody>
          <a:bodyPr wrap="none">
            <a:spAutoFit/>
          </a:bodyPr>
          <a:lstStyle/>
          <a:p>
            <a:r>
              <a:rPr lang="en-US" sz="2400" b="1">
                <a:solidFill>
                  <a:srgbClr val="C00000"/>
                </a:solidFill>
              </a:rPr>
              <a:t>Immediate addressing mode</a:t>
            </a:r>
          </a:p>
        </p:txBody>
      </p:sp>
      <p:sp>
        <p:nvSpPr>
          <p:cNvPr id="5" name="Rectangle 4"/>
          <p:cNvSpPr>
            <a:spLocks noChangeArrowheads="1"/>
          </p:cNvSpPr>
          <p:nvPr/>
        </p:nvSpPr>
        <p:spPr bwMode="auto">
          <a:xfrm>
            <a:off x="1752600" y="4648200"/>
            <a:ext cx="3124200" cy="1754188"/>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mov ax, 10H ; </a:t>
            </a:r>
          </a:p>
          <a:p>
            <a:r>
              <a:rPr lang="en-US" b="1">
                <a:latin typeface="Courier New" pitchFamily="49" charset="0"/>
                <a:cs typeface="Courier New" pitchFamily="49" charset="0"/>
              </a:rPr>
              <a:t>mov dl, FFH ;</a:t>
            </a:r>
          </a:p>
          <a:p>
            <a:r>
              <a:rPr lang="en-US" b="1">
                <a:latin typeface="Courier New" pitchFamily="49" charset="0"/>
                <a:cs typeface="Courier New" pitchFamily="49" charset="0"/>
              </a:rPr>
              <a:t>mov si, ADH ;</a:t>
            </a:r>
          </a:p>
          <a:p>
            <a:r>
              <a:rPr lang="en-US" b="1">
                <a:latin typeface="Courier New" pitchFamily="49" charset="0"/>
                <a:cs typeface="Courier New" pitchFamily="49" charset="0"/>
              </a:rPr>
              <a:t>mov sp, 123H;</a:t>
            </a:r>
          </a:p>
          <a:p>
            <a:r>
              <a:rPr lang="en-US" b="1">
                <a:latin typeface="Courier New" pitchFamily="49" charset="0"/>
                <a:cs typeface="Courier New" pitchFamily="49" charset="0"/>
              </a:rPr>
              <a:t>mov dh, AH;</a:t>
            </a:r>
          </a:p>
          <a:p>
            <a:endParaRPr lang="en-US" b="1">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762000"/>
            <a:ext cx="3698875" cy="461963"/>
          </a:xfrm>
          <a:prstGeom prst="rect">
            <a:avLst/>
          </a:prstGeom>
          <a:noFill/>
          <a:ln w="9525">
            <a:noFill/>
            <a:miter lim="800000"/>
            <a:headEnd/>
            <a:tailEnd/>
          </a:ln>
        </p:spPr>
        <p:txBody>
          <a:bodyPr wrap="none">
            <a:spAutoFit/>
          </a:bodyPr>
          <a:lstStyle/>
          <a:p>
            <a:r>
              <a:rPr lang="en-US" sz="2400" b="1">
                <a:solidFill>
                  <a:srgbClr val="C00000"/>
                </a:solidFill>
              </a:rPr>
              <a:t>Direct addressing mode</a:t>
            </a:r>
          </a:p>
        </p:txBody>
      </p:sp>
      <p:sp>
        <p:nvSpPr>
          <p:cNvPr id="4" name="Rectangle 3"/>
          <p:cNvSpPr>
            <a:spLocks noChangeArrowheads="1"/>
          </p:cNvSpPr>
          <p:nvPr/>
        </p:nvSpPr>
        <p:spPr bwMode="auto">
          <a:xfrm>
            <a:off x="762000" y="1600200"/>
            <a:ext cx="3124200" cy="923925"/>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mov AL, DS:[8080h];</a:t>
            </a:r>
            <a:r>
              <a:rPr lang="en-US">
                <a:latin typeface="Courier New" pitchFamily="49" charset="0"/>
                <a:cs typeface="Courier New" pitchFamily="49" charset="0"/>
              </a:rPr>
              <a:t> </a:t>
            </a:r>
          </a:p>
          <a:p>
            <a:r>
              <a:rPr lang="en-US" b="1">
                <a:latin typeface="Courier New" pitchFamily="49" charset="0"/>
                <a:cs typeface="Courier New" pitchFamily="49" charset="0"/>
              </a:rPr>
              <a:t>mov DS:[1234h], DL;</a:t>
            </a:r>
          </a:p>
          <a:p>
            <a:endParaRPr lang="en-US" b="1">
              <a:solidFill>
                <a:srgbClr val="C00000"/>
              </a:solidFill>
              <a:latin typeface="Courier New" pitchFamily="49" charset="0"/>
              <a:cs typeface="Courier New" pitchFamily="49" charset="0"/>
            </a:endParaRPr>
          </a:p>
        </p:txBody>
      </p:sp>
      <p:sp>
        <p:nvSpPr>
          <p:cNvPr id="5" name="Rectangle 4"/>
          <p:cNvSpPr>
            <a:spLocks noChangeArrowheads="1"/>
          </p:cNvSpPr>
          <p:nvPr/>
        </p:nvSpPr>
        <p:spPr bwMode="auto">
          <a:xfrm>
            <a:off x="685800" y="2438400"/>
            <a:ext cx="3124200" cy="923925"/>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ES:[1000h];</a:t>
            </a:r>
            <a:r>
              <a:rPr lang="en-US">
                <a:latin typeface="Courier New" pitchFamily="49" charset="0"/>
                <a:cs typeface="Courier New" pitchFamily="49" charset="0"/>
              </a:rPr>
              <a:t> </a:t>
            </a:r>
          </a:p>
          <a:p>
            <a:r>
              <a:rPr lang="en-US" b="1">
                <a:latin typeface="Courier New" pitchFamily="49" charset="0"/>
                <a:cs typeface="Courier New" pitchFamily="49" charset="0"/>
              </a:rPr>
              <a:t>CS:[ACh];</a:t>
            </a:r>
          </a:p>
          <a:p>
            <a:endParaRPr lang="en-US" b="1">
              <a:solidFill>
                <a:srgbClr val="C00000"/>
              </a:solidFill>
              <a:latin typeface="Courier New" pitchFamily="49" charset="0"/>
              <a:cs typeface="Courier New" pitchFamily="49" charset="0"/>
            </a:endParaRPr>
          </a:p>
        </p:txBody>
      </p:sp>
      <p:pic>
        <p:nvPicPr>
          <p:cNvPr id="9" name="Picture 2" descr="http://www.ic.unicamp.br/~celio/mc404s2-03/addr_modes/ch04a7.gif"/>
          <p:cNvPicPr>
            <a:picLocks noChangeAspect="1" noChangeArrowheads="1"/>
          </p:cNvPicPr>
          <p:nvPr/>
        </p:nvPicPr>
        <p:blipFill>
          <a:blip r:embed="rId2"/>
          <a:srcRect/>
          <a:stretch>
            <a:fillRect/>
          </a:stretch>
        </p:blipFill>
        <p:spPr bwMode="auto">
          <a:xfrm>
            <a:off x="4724400" y="1066800"/>
            <a:ext cx="3662363" cy="2133600"/>
          </a:xfrm>
          <a:prstGeom prst="rect">
            <a:avLst/>
          </a:prstGeom>
          <a:noFill/>
          <a:ln w="9525">
            <a:noFill/>
            <a:miter lim="800000"/>
            <a:headEnd/>
            <a:tailEnd/>
          </a:ln>
        </p:spPr>
      </p:pic>
      <p:pic>
        <p:nvPicPr>
          <p:cNvPr id="63492" name="Picture 4" descr="http://www.ic.unicamp.br/~celio/mc404s2-03/addr_modes/ch04a8.gif"/>
          <p:cNvPicPr>
            <a:picLocks noChangeAspect="1" noChangeArrowheads="1"/>
          </p:cNvPicPr>
          <p:nvPr/>
        </p:nvPicPr>
        <p:blipFill>
          <a:blip r:embed="rId3"/>
          <a:srcRect/>
          <a:stretch>
            <a:fillRect/>
          </a:stretch>
        </p:blipFill>
        <p:spPr bwMode="auto">
          <a:xfrm>
            <a:off x="4648200" y="3962400"/>
            <a:ext cx="37719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492"/>
                                        </p:tgtEl>
                                        <p:attrNameLst>
                                          <p:attrName>style.visibility</p:attrName>
                                        </p:attrNameLst>
                                      </p:cBhvr>
                                      <p:to>
                                        <p:strVal val="visible"/>
                                      </p:to>
                                    </p:set>
                                    <p:animEffect transition="in" filter="blinds(horizontal)">
                                      <p:cBhvr>
                                        <p:cTn id="2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81000" y="457200"/>
            <a:ext cx="3986213" cy="461963"/>
          </a:xfrm>
          <a:prstGeom prst="rect">
            <a:avLst/>
          </a:prstGeom>
          <a:noFill/>
          <a:ln w="9525">
            <a:noFill/>
            <a:miter lim="800000"/>
            <a:headEnd/>
            <a:tailEnd/>
          </a:ln>
        </p:spPr>
        <p:txBody>
          <a:bodyPr wrap="none">
            <a:spAutoFit/>
          </a:bodyPr>
          <a:lstStyle/>
          <a:p>
            <a:r>
              <a:rPr lang="en-US" sz="2400" b="1">
                <a:solidFill>
                  <a:srgbClr val="C00000"/>
                </a:solidFill>
              </a:rPr>
              <a:t>Indirect addressing mode</a:t>
            </a:r>
          </a:p>
        </p:txBody>
      </p:sp>
      <p:sp>
        <p:nvSpPr>
          <p:cNvPr id="4" name="Rectangle 3"/>
          <p:cNvSpPr>
            <a:spLocks noChangeArrowheads="1"/>
          </p:cNvSpPr>
          <p:nvPr/>
        </p:nvSpPr>
        <p:spPr bwMode="auto">
          <a:xfrm>
            <a:off x="1066800" y="1295400"/>
            <a:ext cx="2209800" cy="1200150"/>
          </a:xfrm>
          <a:prstGeom prst="rect">
            <a:avLst/>
          </a:prstGeom>
          <a:noFill/>
          <a:ln w="9525">
            <a:noFill/>
            <a:miter lim="800000"/>
            <a:headEnd/>
            <a:tailEnd/>
          </a:ln>
        </p:spPr>
        <p:txBody>
          <a:bodyPr>
            <a:spAutoFit/>
          </a:bodyPr>
          <a:lstStyle/>
          <a:p>
            <a:r>
              <a:rPr lang="it-IT" b="1">
                <a:latin typeface="Courier New" pitchFamily="49" charset="0"/>
                <a:cs typeface="Courier New" pitchFamily="49" charset="0"/>
              </a:rPr>
              <a:t>mov al, [bx] </a:t>
            </a:r>
          </a:p>
          <a:p>
            <a:r>
              <a:rPr lang="it-IT" b="1">
                <a:latin typeface="Courier New" pitchFamily="49" charset="0"/>
                <a:cs typeface="Courier New" pitchFamily="49" charset="0"/>
              </a:rPr>
              <a:t>mov al, [bp] </a:t>
            </a:r>
          </a:p>
          <a:p>
            <a:r>
              <a:rPr lang="it-IT" b="1">
                <a:latin typeface="Courier New" pitchFamily="49" charset="0"/>
                <a:cs typeface="Courier New" pitchFamily="49" charset="0"/>
              </a:rPr>
              <a:t>mov al, [si] </a:t>
            </a:r>
          </a:p>
          <a:p>
            <a:r>
              <a:rPr lang="it-IT" b="1">
                <a:latin typeface="Courier New" pitchFamily="49" charset="0"/>
                <a:cs typeface="Courier New" pitchFamily="49" charset="0"/>
              </a:rPr>
              <a:t>mov al, [di]</a:t>
            </a:r>
            <a:endParaRPr lang="en-US" b="1">
              <a:latin typeface="Courier New" pitchFamily="49" charset="0"/>
              <a:cs typeface="Courier New" pitchFamily="49" charset="0"/>
            </a:endParaRPr>
          </a:p>
        </p:txBody>
      </p:sp>
      <p:sp>
        <p:nvSpPr>
          <p:cNvPr id="5" name="Rectangle 4"/>
          <p:cNvSpPr>
            <a:spLocks noChangeArrowheads="1"/>
          </p:cNvSpPr>
          <p:nvPr/>
        </p:nvSpPr>
        <p:spPr bwMode="auto">
          <a:xfrm>
            <a:off x="4038600" y="1295400"/>
            <a:ext cx="4572000" cy="1200150"/>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mov al, cs:[bx] </a:t>
            </a:r>
          </a:p>
          <a:p>
            <a:r>
              <a:rPr lang="en-US" b="1">
                <a:latin typeface="Courier New" pitchFamily="49" charset="0"/>
                <a:cs typeface="Courier New" pitchFamily="49" charset="0"/>
              </a:rPr>
              <a:t>mov al, ds:[bp] </a:t>
            </a:r>
          </a:p>
          <a:p>
            <a:r>
              <a:rPr lang="en-US" b="1">
                <a:latin typeface="Courier New" pitchFamily="49" charset="0"/>
                <a:cs typeface="Courier New" pitchFamily="49" charset="0"/>
              </a:rPr>
              <a:t>mov al, ss:[si] </a:t>
            </a:r>
          </a:p>
          <a:p>
            <a:r>
              <a:rPr lang="en-US" b="1">
                <a:latin typeface="Courier New" pitchFamily="49" charset="0"/>
                <a:cs typeface="Courier New" pitchFamily="49" charset="0"/>
              </a:rPr>
              <a:t>mov al, es:[di]</a:t>
            </a:r>
          </a:p>
        </p:txBody>
      </p:sp>
      <p:pic>
        <p:nvPicPr>
          <p:cNvPr id="66562" name="Picture 2" descr="http://www.ic.unicamp.br/~celio/mc404s2-03/addr_modes/ch04a9.gif"/>
          <p:cNvPicPr>
            <a:picLocks noChangeAspect="1" noChangeArrowheads="1"/>
          </p:cNvPicPr>
          <p:nvPr/>
        </p:nvPicPr>
        <p:blipFill>
          <a:blip r:embed="rId2"/>
          <a:srcRect/>
          <a:stretch>
            <a:fillRect/>
          </a:stretch>
        </p:blipFill>
        <p:spPr bwMode="auto">
          <a:xfrm>
            <a:off x="609600" y="3200400"/>
            <a:ext cx="3505200" cy="2438400"/>
          </a:xfrm>
          <a:prstGeom prst="rect">
            <a:avLst/>
          </a:prstGeom>
          <a:noFill/>
          <a:ln w="9525">
            <a:noFill/>
            <a:miter lim="800000"/>
            <a:headEnd/>
            <a:tailEnd/>
          </a:ln>
        </p:spPr>
      </p:pic>
      <p:pic>
        <p:nvPicPr>
          <p:cNvPr id="66564" name="Picture 4" descr="http://www.ic.unicamp.br/~celio/mc404s2-03/addr_modes/ch04a10.gif"/>
          <p:cNvPicPr>
            <a:picLocks noChangeAspect="1" noChangeArrowheads="1"/>
          </p:cNvPicPr>
          <p:nvPr/>
        </p:nvPicPr>
        <p:blipFill>
          <a:blip r:embed="rId3"/>
          <a:srcRect/>
          <a:stretch>
            <a:fillRect/>
          </a:stretch>
        </p:blipFill>
        <p:spPr bwMode="auto">
          <a:xfrm>
            <a:off x="4724400" y="3048000"/>
            <a:ext cx="3810000" cy="259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animEffect transition="in" filter="blinds(horizontal)">
                                      <p:cBhvr>
                                        <p:cTn id="17" dur="500"/>
                                        <p:tgtEl>
                                          <p:spTgt spid="665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64"/>
                                        </p:tgtEl>
                                        <p:attrNameLst>
                                          <p:attrName>style.visibility</p:attrName>
                                        </p:attrNameLst>
                                      </p:cBhvr>
                                      <p:to>
                                        <p:strVal val="visible"/>
                                      </p:to>
                                    </p:set>
                                    <p:animEffect transition="in" filter="blinds(horizontal)">
                                      <p:cBhvr>
                                        <p:cTn id="2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81000"/>
            <a:ext cx="3983038" cy="461963"/>
          </a:xfrm>
          <a:prstGeom prst="rect">
            <a:avLst/>
          </a:prstGeom>
          <a:noFill/>
          <a:ln w="9525">
            <a:noFill/>
            <a:miter lim="800000"/>
            <a:headEnd/>
            <a:tailEnd/>
          </a:ln>
        </p:spPr>
        <p:txBody>
          <a:bodyPr wrap="none">
            <a:spAutoFit/>
          </a:bodyPr>
          <a:lstStyle/>
          <a:p>
            <a:r>
              <a:rPr lang="en-US" sz="2400" b="1">
                <a:solidFill>
                  <a:srgbClr val="C00000"/>
                </a:solidFill>
              </a:rPr>
              <a:t>Indexed addressing mode</a:t>
            </a:r>
          </a:p>
        </p:txBody>
      </p:sp>
      <p:sp>
        <p:nvSpPr>
          <p:cNvPr id="3" name="Rectangle 2"/>
          <p:cNvSpPr>
            <a:spLocks noChangeArrowheads="1"/>
          </p:cNvSpPr>
          <p:nvPr/>
        </p:nvSpPr>
        <p:spPr bwMode="auto">
          <a:xfrm>
            <a:off x="457200" y="1219200"/>
            <a:ext cx="2819400" cy="1200150"/>
          </a:xfrm>
          <a:prstGeom prst="rect">
            <a:avLst/>
          </a:prstGeom>
          <a:noFill/>
          <a:ln w="9525">
            <a:noFill/>
            <a:miter lim="800000"/>
            <a:headEnd/>
            <a:tailEnd/>
          </a:ln>
        </p:spPr>
        <p:txBody>
          <a:bodyPr>
            <a:spAutoFit/>
          </a:bodyPr>
          <a:lstStyle/>
          <a:p>
            <a:r>
              <a:rPr lang="it-IT" b="1">
                <a:latin typeface="Courier New" pitchFamily="49" charset="0"/>
                <a:cs typeface="Courier New" pitchFamily="49" charset="0"/>
              </a:rPr>
              <a:t>mov al, disp[bx] </a:t>
            </a:r>
          </a:p>
          <a:p>
            <a:r>
              <a:rPr lang="it-IT" b="1">
                <a:latin typeface="Courier New" pitchFamily="49" charset="0"/>
                <a:cs typeface="Courier New" pitchFamily="49" charset="0"/>
              </a:rPr>
              <a:t>mov al, disp[bp] </a:t>
            </a:r>
          </a:p>
          <a:p>
            <a:r>
              <a:rPr lang="it-IT" b="1">
                <a:latin typeface="Courier New" pitchFamily="49" charset="0"/>
                <a:cs typeface="Courier New" pitchFamily="49" charset="0"/>
              </a:rPr>
              <a:t>mov al, disp[si] </a:t>
            </a:r>
          </a:p>
          <a:p>
            <a:r>
              <a:rPr lang="it-IT" b="1">
                <a:latin typeface="Courier New" pitchFamily="49" charset="0"/>
                <a:cs typeface="Courier New" pitchFamily="49" charset="0"/>
              </a:rPr>
              <a:t>mov al, disp[di]</a:t>
            </a:r>
            <a:endParaRPr lang="en-US" b="1">
              <a:latin typeface="Courier New" pitchFamily="49" charset="0"/>
              <a:cs typeface="Courier New" pitchFamily="49" charset="0"/>
            </a:endParaRPr>
          </a:p>
        </p:txBody>
      </p:sp>
      <p:sp>
        <p:nvSpPr>
          <p:cNvPr id="4" name="Rectangle 3"/>
          <p:cNvSpPr>
            <a:spLocks noChangeArrowheads="1"/>
          </p:cNvSpPr>
          <p:nvPr/>
        </p:nvSpPr>
        <p:spPr bwMode="auto">
          <a:xfrm>
            <a:off x="381000" y="4495800"/>
            <a:ext cx="3429000" cy="1200150"/>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mov al, ss:disp[bx] </a:t>
            </a:r>
          </a:p>
          <a:p>
            <a:r>
              <a:rPr lang="en-US" b="1">
                <a:latin typeface="Courier New" pitchFamily="49" charset="0"/>
                <a:cs typeface="Courier New" pitchFamily="49" charset="0"/>
              </a:rPr>
              <a:t>mov al, es:disp[bp] </a:t>
            </a:r>
          </a:p>
          <a:p>
            <a:r>
              <a:rPr lang="en-US" b="1">
                <a:latin typeface="Courier New" pitchFamily="49" charset="0"/>
                <a:cs typeface="Courier New" pitchFamily="49" charset="0"/>
              </a:rPr>
              <a:t>mov al, cs:disp[si] </a:t>
            </a:r>
          </a:p>
          <a:p>
            <a:r>
              <a:rPr lang="en-US" b="1">
                <a:latin typeface="Courier New" pitchFamily="49" charset="0"/>
                <a:cs typeface="Courier New" pitchFamily="49" charset="0"/>
              </a:rPr>
              <a:t>mov al, ss:disp[di] </a:t>
            </a:r>
          </a:p>
        </p:txBody>
      </p:sp>
      <p:sp>
        <p:nvSpPr>
          <p:cNvPr id="30725" name="AutoShape 2" descr="http://www.ic.unicamp.br/~celio/mc404s2-03/addr_modes/ch04a11.gif"/>
          <p:cNvSpPr>
            <a:spLocks noChangeAspect="1" noChangeArrowheads="1"/>
          </p:cNvSpPr>
          <p:nvPr/>
        </p:nvSpPr>
        <p:spPr bwMode="auto">
          <a:xfrm>
            <a:off x="160338" y="-411163"/>
            <a:ext cx="2771775" cy="981076"/>
          </a:xfrm>
          <a:prstGeom prst="rect">
            <a:avLst/>
          </a:prstGeom>
          <a:noFill/>
          <a:ln w="9525">
            <a:noFill/>
            <a:miter lim="800000"/>
            <a:headEnd/>
            <a:tailEnd/>
          </a:ln>
        </p:spPr>
        <p:txBody>
          <a:bodyPr/>
          <a:lstStyle/>
          <a:p>
            <a:endParaRPr lang="en-US"/>
          </a:p>
        </p:txBody>
      </p:sp>
      <p:sp>
        <p:nvSpPr>
          <p:cNvPr id="30726" name="AutoShape 4" descr="http://www.ic.unicamp.br/~celio/mc404s2-03/addr_modes/ch04a12.gif"/>
          <p:cNvSpPr>
            <a:spLocks noChangeAspect="1" noChangeArrowheads="1"/>
          </p:cNvSpPr>
          <p:nvPr/>
        </p:nvSpPr>
        <p:spPr bwMode="auto">
          <a:xfrm>
            <a:off x="160338" y="-411163"/>
            <a:ext cx="2771775" cy="981076"/>
          </a:xfrm>
          <a:prstGeom prst="rect">
            <a:avLst/>
          </a:prstGeom>
          <a:noFill/>
          <a:ln w="9525">
            <a:noFill/>
            <a:miter lim="800000"/>
            <a:headEnd/>
            <a:tailEnd/>
          </a:ln>
        </p:spPr>
        <p:txBody>
          <a:bodyPr/>
          <a:lstStyle/>
          <a:p>
            <a:endParaRPr lang="en-US"/>
          </a:p>
        </p:txBody>
      </p:sp>
      <p:sp>
        <p:nvSpPr>
          <p:cNvPr id="67589" name="Rectangle 5"/>
          <p:cNvSpPr>
            <a:spLocks noChangeArrowheads="1"/>
          </p:cNvSpPr>
          <p:nvPr/>
        </p:nvSpPr>
        <p:spPr bwMode="auto">
          <a:xfrm>
            <a:off x="228600" y="2895600"/>
            <a:ext cx="8686800" cy="1508125"/>
          </a:xfrm>
          <a:prstGeom prst="rect">
            <a:avLst/>
          </a:prstGeom>
          <a:noFill/>
          <a:ln w="9525">
            <a:noFill/>
            <a:miter lim="800000"/>
            <a:headEnd/>
            <a:tailEnd/>
          </a:ln>
        </p:spPr>
        <p:txBody>
          <a:bodyPr anchor="ctr">
            <a:spAutoFit/>
          </a:bodyPr>
          <a:lstStyle/>
          <a:p>
            <a:pPr algn="just" eaLnBrk="0" hangingPunct="0"/>
            <a:r>
              <a:rPr lang="en-US"/>
              <a:t>If </a:t>
            </a:r>
            <a:r>
              <a:rPr lang="en-US">
                <a:latin typeface="Arial Unicode MS" pitchFamily="34" charset="-128"/>
              </a:rPr>
              <a:t>bx</a:t>
            </a:r>
            <a:r>
              <a:rPr lang="en-US"/>
              <a:t> contains 1000h, then the instruction</a:t>
            </a:r>
            <a:r>
              <a:rPr lang="en-US">
                <a:latin typeface="Arial Unicode MS" pitchFamily="34" charset="-128"/>
              </a:rPr>
              <a:t> </a:t>
            </a:r>
            <a:r>
              <a:rPr lang="en-US">
                <a:solidFill>
                  <a:srgbClr val="C00000"/>
                </a:solidFill>
                <a:latin typeface="Arial Unicode MS" pitchFamily="34" charset="-128"/>
              </a:rPr>
              <a:t>mov cl, 20h[bx] </a:t>
            </a:r>
            <a:r>
              <a:rPr lang="en-US"/>
              <a:t>will load </a:t>
            </a:r>
            <a:r>
              <a:rPr lang="en-US">
                <a:latin typeface="Arial Unicode MS" pitchFamily="34" charset="-128"/>
              </a:rPr>
              <a:t>cl</a:t>
            </a:r>
            <a:r>
              <a:rPr lang="en-US"/>
              <a:t> from memory location ds:1020h. </a:t>
            </a:r>
          </a:p>
          <a:p>
            <a:pPr algn="just" eaLnBrk="0" hangingPunct="0"/>
            <a:endParaRPr lang="en-US"/>
          </a:p>
          <a:p>
            <a:pPr eaLnBrk="0" hangingPunct="0"/>
            <a:r>
              <a:rPr lang="en-US"/>
              <a:t>Likewise, if </a:t>
            </a:r>
            <a:r>
              <a:rPr lang="en-US">
                <a:latin typeface="Arial Unicode MS" pitchFamily="34" charset="-128"/>
              </a:rPr>
              <a:t>bp</a:t>
            </a:r>
            <a:r>
              <a:rPr lang="en-US"/>
              <a:t> contains 2020h,</a:t>
            </a:r>
            <a:r>
              <a:rPr lang="en-US">
                <a:latin typeface="Arial Unicode MS" pitchFamily="34" charset="-128"/>
              </a:rPr>
              <a:t> </a:t>
            </a:r>
            <a:r>
              <a:rPr lang="en-US">
                <a:solidFill>
                  <a:srgbClr val="C00000"/>
                </a:solidFill>
                <a:latin typeface="Arial Unicode MS" pitchFamily="34" charset="-128"/>
              </a:rPr>
              <a:t>mov dh,1000h[bp]</a:t>
            </a:r>
            <a:r>
              <a:rPr lang="en-US">
                <a:solidFill>
                  <a:srgbClr val="C00000"/>
                </a:solidFill>
              </a:rPr>
              <a:t> </a:t>
            </a:r>
            <a:r>
              <a:rPr lang="en-US"/>
              <a:t>will load </a:t>
            </a:r>
            <a:r>
              <a:rPr lang="en-US">
                <a:latin typeface="Arial Unicode MS" pitchFamily="34" charset="-128"/>
              </a:rPr>
              <a:t>dh</a:t>
            </a:r>
            <a:r>
              <a:rPr lang="en-US"/>
              <a:t> from location ss:3020.</a:t>
            </a:r>
            <a:endParaRPr lang="en-US" sz="2000"/>
          </a:p>
        </p:txBody>
      </p:sp>
      <p:sp>
        <p:nvSpPr>
          <p:cNvPr id="30728" name="AutoShape 7" descr="http://www.ic.unicamp.br/~celio/mc404s2-03/addr_modes/ch04a11.gif"/>
          <p:cNvSpPr>
            <a:spLocks noChangeAspect="1" noChangeArrowheads="1"/>
          </p:cNvSpPr>
          <p:nvPr/>
        </p:nvSpPr>
        <p:spPr bwMode="auto">
          <a:xfrm>
            <a:off x="160338" y="-411163"/>
            <a:ext cx="2771775" cy="981076"/>
          </a:xfrm>
          <a:prstGeom prst="rect">
            <a:avLst/>
          </a:prstGeom>
          <a:noFill/>
          <a:ln w="9525">
            <a:noFill/>
            <a:miter lim="800000"/>
            <a:headEnd/>
            <a:tailEnd/>
          </a:ln>
        </p:spPr>
        <p:txBody>
          <a:bodyPr/>
          <a:lstStyle/>
          <a:p>
            <a:endParaRPr lang="en-US"/>
          </a:p>
        </p:txBody>
      </p:sp>
      <p:pic>
        <p:nvPicPr>
          <p:cNvPr id="30729" name="Picture 10" descr="http://www.ic.unicamp.br/~celio/mc404s2-03/addr_modes/ch04a11.gif"/>
          <p:cNvPicPr>
            <a:picLocks noChangeAspect="1" noChangeArrowheads="1"/>
          </p:cNvPicPr>
          <p:nvPr/>
        </p:nvPicPr>
        <p:blipFill>
          <a:blip r:embed="rId2"/>
          <a:srcRect/>
          <a:stretch>
            <a:fillRect/>
          </a:stretch>
        </p:blipFill>
        <p:spPr bwMode="auto">
          <a:xfrm>
            <a:off x="4800600" y="457200"/>
            <a:ext cx="3048000" cy="2362200"/>
          </a:xfrm>
          <a:prstGeom prst="rect">
            <a:avLst/>
          </a:prstGeom>
          <a:noFill/>
          <a:ln w="9525">
            <a:noFill/>
            <a:miter lim="800000"/>
            <a:headEnd/>
            <a:tailEnd/>
          </a:ln>
        </p:spPr>
      </p:pic>
      <p:pic>
        <p:nvPicPr>
          <p:cNvPr id="20492" name="Picture 12" descr="http://www.ic.unicamp.br/~celio/mc404s2-03/addr_modes/ch04a12.gif"/>
          <p:cNvPicPr>
            <a:picLocks noChangeAspect="1" noChangeArrowheads="1"/>
          </p:cNvPicPr>
          <p:nvPr/>
        </p:nvPicPr>
        <p:blipFill>
          <a:blip r:embed="rId3"/>
          <a:srcRect/>
          <a:stretch>
            <a:fillRect/>
          </a:stretch>
        </p:blipFill>
        <p:spPr bwMode="auto">
          <a:xfrm>
            <a:off x="5105400" y="4191000"/>
            <a:ext cx="3276600" cy="2286000"/>
          </a:xfrm>
          <a:prstGeom prst="rect">
            <a:avLst/>
          </a:prstGeom>
          <a:noFill/>
          <a:ln w="9525">
            <a:noFill/>
            <a:miter lim="800000"/>
            <a:headEnd/>
            <a:tailEnd/>
          </a:ln>
        </p:spPr>
      </p:pic>
      <p:sp>
        <p:nvSpPr>
          <p:cNvPr id="20493" name="Rectangle 13"/>
          <p:cNvSpPr>
            <a:spLocks noChangeArrowheads="1"/>
          </p:cNvSpPr>
          <p:nvPr/>
        </p:nvSpPr>
        <p:spPr bwMode="auto">
          <a:xfrm>
            <a:off x="228600" y="5867400"/>
            <a:ext cx="4648200" cy="954088"/>
          </a:xfrm>
          <a:prstGeom prst="rect">
            <a:avLst/>
          </a:prstGeom>
          <a:noFill/>
          <a:ln w="9525">
            <a:noFill/>
            <a:miter lim="800000"/>
            <a:headEnd/>
            <a:tailEnd/>
          </a:ln>
        </p:spPr>
        <p:txBody>
          <a:bodyPr anchor="ctr">
            <a:spAutoFit/>
          </a:bodyPr>
          <a:lstStyle/>
          <a:p>
            <a:pPr eaLnBrk="0" hangingPunct="0"/>
            <a:r>
              <a:rPr lang="en-US" sz="1400"/>
              <a:t>You may substitute </a:t>
            </a:r>
            <a:r>
              <a:rPr lang="en-US" sz="1400">
                <a:latin typeface="Arial Unicode MS" pitchFamily="34" charset="-128"/>
              </a:rPr>
              <a:t>si</a:t>
            </a:r>
            <a:r>
              <a:rPr lang="en-US" sz="1400"/>
              <a:t> or </a:t>
            </a:r>
            <a:r>
              <a:rPr lang="en-US" sz="1400">
                <a:latin typeface="Arial Unicode MS" pitchFamily="34" charset="-128"/>
              </a:rPr>
              <a:t>di</a:t>
            </a:r>
            <a:r>
              <a:rPr lang="en-US" sz="1400"/>
              <a:t> in the figure above to obtain the </a:t>
            </a:r>
            <a:r>
              <a:rPr lang="en-US" sz="1400">
                <a:latin typeface="Arial Unicode MS" pitchFamily="34" charset="-128"/>
              </a:rPr>
              <a:t>[si+disp] </a:t>
            </a:r>
            <a:r>
              <a:rPr lang="en-US" sz="1400"/>
              <a:t>and</a:t>
            </a:r>
            <a:r>
              <a:rPr lang="en-US" sz="1400">
                <a:latin typeface="Arial Unicode MS" pitchFamily="34" charset="-128"/>
              </a:rPr>
              <a:t> [di+disp]</a:t>
            </a:r>
            <a:r>
              <a:rPr lang="en-US" sz="1400"/>
              <a:t> addressing modes.</a:t>
            </a:r>
            <a:br>
              <a:rPr lang="en-US" sz="1400"/>
            </a:br>
            <a:r>
              <a:rPr lang="en-US" sz="1400"/>
              <a:t/>
            </a:r>
            <a:br>
              <a:rPr lang="en-US" sz="1400"/>
            </a:b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blinds(horizontal)">
                                      <p:cBhvr>
                                        <p:cTn id="17" dur="5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blinds(horizontal)">
                                      <p:cBhvr>
                                        <p:cTn id="27" dur="500"/>
                                        <p:tgtEl>
                                          <p:spTgt spid="20493"/>
                                        </p:tgtEl>
                                      </p:cBhvr>
                                    </p:animEffect>
                                  </p:childTnLst>
                                </p:cTn>
                              </p:par>
                              <p:par>
                                <p:cTn id="28" presetID="3" presetClass="entr" presetSubtype="10" fill="hold" nodeType="withEffect">
                                  <p:stCondLst>
                                    <p:cond delay="0"/>
                                  </p:stCondLst>
                                  <p:childTnLst>
                                    <p:set>
                                      <p:cBhvr>
                                        <p:cTn id="29" dur="1" fill="hold">
                                          <p:stCondLst>
                                            <p:cond delay="0"/>
                                          </p:stCondLst>
                                        </p:cTn>
                                        <p:tgtEl>
                                          <p:spTgt spid="20492"/>
                                        </p:tgtEl>
                                        <p:attrNameLst>
                                          <p:attrName>style.visibility</p:attrName>
                                        </p:attrNameLst>
                                      </p:cBhvr>
                                      <p:to>
                                        <p:strVal val="visible"/>
                                      </p:to>
                                    </p:set>
                                    <p:animEffect transition="in" filter="blinds(horizontal)">
                                      <p:cBhvr>
                                        <p:cTn id="30"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67589" grpId="0" autoUpdateAnimBg="0"/>
      <p:bldP spid="204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33400" y="1371600"/>
            <a:ext cx="2667000" cy="1200150"/>
          </a:xfrm>
          <a:prstGeom prst="rect">
            <a:avLst/>
          </a:prstGeom>
          <a:noFill/>
          <a:ln w="9525">
            <a:noFill/>
            <a:miter lim="800000"/>
            <a:headEnd/>
            <a:tailEnd/>
          </a:ln>
        </p:spPr>
        <p:txBody>
          <a:bodyPr>
            <a:spAutoFit/>
          </a:bodyPr>
          <a:lstStyle/>
          <a:p>
            <a:r>
              <a:rPr lang="it-IT" b="1">
                <a:latin typeface="Courier New" pitchFamily="49" charset="0"/>
                <a:cs typeface="Courier New" pitchFamily="49" charset="0"/>
              </a:rPr>
              <a:t>mov al, [bx][si] </a:t>
            </a:r>
          </a:p>
          <a:p>
            <a:r>
              <a:rPr lang="it-IT" b="1">
                <a:latin typeface="Courier New" pitchFamily="49" charset="0"/>
                <a:cs typeface="Courier New" pitchFamily="49" charset="0"/>
              </a:rPr>
              <a:t>mov al, [bx][di] </a:t>
            </a:r>
          </a:p>
          <a:p>
            <a:r>
              <a:rPr lang="it-IT" b="1">
                <a:latin typeface="Courier New" pitchFamily="49" charset="0"/>
                <a:cs typeface="Courier New" pitchFamily="49" charset="0"/>
              </a:rPr>
              <a:t>mov al, [bp][si] </a:t>
            </a:r>
          </a:p>
          <a:p>
            <a:r>
              <a:rPr lang="it-IT" b="1">
                <a:latin typeface="Courier New" pitchFamily="49" charset="0"/>
                <a:cs typeface="Courier New" pitchFamily="49" charset="0"/>
              </a:rPr>
              <a:t>mov al, [bp][di]</a:t>
            </a:r>
            <a:endParaRPr lang="en-US" b="1">
              <a:latin typeface="Courier New" pitchFamily="49" charset="0"/>
              <a:cs typeface="Courier New" pitchFamily="49" charset="0"/>
            </a:endParaRPr>
          </a:p>
        </p:txBody>
      </p:sp>
      <p:sp>
        <p:nvSpPr>
          <p:cNvPr id="3" name="Rectangle 2"/>
          <p:cNvSpPr>
            <a:spLocks noChangeArrowheads="1"/>
          </p:cNvSpPr>
          <p:nvPr/>
        </p:nvSpPr>
        <p:spPr bwMode="auto">
          <a:xfrm>
            <a:off x="381000" y="457200"/>
            <a:ext cx="4181475" cy="400050"/>
          </a:xfrm>
          <a:prstGeom prst="rect">
            <a:avLst/>
          </a:prstGeom>
          <a:noFill/>
          <a:ln w="9525">
            <a:noFill/>
            <a:miter lim="800000"/>
            <a:headEnd/>
            <a:tailEnd/>
          </a:ln>
        </p:spPr>
        <p:txBody>
          <a:bodyPr wrap="none">
            <a:spAutoFit/>
          </a:bodyPr>
          <a:lstStyle/>
          <a:p>
            <a:r>
              <a:rPr lang="en-US" sz="2000" b="1">
                <a:solidFill>
                  <a:srgbClr val="C00000"/>
                </a:solidFill>
              </a:rPr>
              <a:t>Based Indexed addressing mode</a:t>
            </a:r>
          </a:p>
        </p:txBody>
      </p:sp>
      <p:sp>
        <p:nvSpPr>
          <p:cNvPr id="31748" name="Rectangle 4"/>
          <p:cNvSpPr>
            <a:spLocks noChangeArrowheads="1"/>
          </p:cNvSpPr>
          <p:nvPr/>
        </p:nvSpPr>
        <p:spPr bwMode="auto">
          <a:xfrm>
            <a:off x="381000" y="2895600"/>
            <a:ext cx="8077200" cy="1816100"/>
          </a:xfrm>
          <a:prstGeom prst="rect">
            <a:avLst/>
          </a:prstGeom>
          <a:noFill/>
          <a:ln w="9525">
            <a:noFill/>
            <a:miter lim="800000"/>
            <a:headEnd/>
            <a:tailEnd/>
          </a:ln>
        </p:spPr>
        <p:txBody>
          <a:bodyPr anchor="ctr">
            <a:spAutoFit/>
          </a:bodyPr>
          <a:lstStyle/>
          <a:p>
            <a:pPr eaLnBrk="0" hangingPunct="0"/>
            <a:r>
              <a:rPr lang="en-US" sz="1600"/>
              <a:t>Suppose that </a:t>
            </a:r>
            <a:r>
              <a:rPr lang="en-US" sz="1600">
                <a:latin typeface="Arial Unicode MS" pitchFamily="34" charset="-128"/>
              </a:rPr>
              <a:t>bx</a:t>
            </a:r>
            <a:r>
              <a:rPr lang="en-US" sz="1600"/>
              <a:t> contains 1000h and </a:t>
            </a:r>
            <a:r>
              <a:rPr lang="en-US" sz="1600">
                <a:latin typeface="Arial Unicode MS" pitchFamily="34" charset="-128"/>
              </a:rPr>
              <a:t>si</a:t>
            </a:r>
            <a:r>
              <a:rPr lang="en-US" sz="1600"/>
              <a:t> contains 880h. Then the instruction </a:t>
            </a:r>
          </a:p>
          <a:p>
            <a:pPr eaLnBrk="0" hangingPunct="0"/>
            <a:endParaRPr lang="en-US" sz="1600"/>
          </a:p>
          <a:p>
            <a:pPr eaLnBrk="0" hangingPunct="0"/>
            <a:r>
              <a:rPr lang="en-US" sz="1600">
                <a:latin typeface="Arial Unicode MS" pitchFamily="34" charset="-128"/>
              </a:rPr>
              <a:t>	</a:t>
            </a:r>
            <a:r>
              <a:rPr lang="en-US" sz="1600" b="1">
                <a:solidFill>
                  <a:srgbClr val="FF0000"/>
                </a:solidFill>
                <a:latin typeface="Courier New" pitchFamily="49" charset="0"/>
                <a:cs typeface="Courier New" pitchFamily="49" charset="0"/>
              </a:rPr>
              <a:t>mov al,[bx][si] </a:t>
            </a:r>
          </a:p>
          <a:p>
            <a:pPr eaLnBrk="0" hangingPunct="0"/>
            <a:endParaRPr lang="en-US" sz="1600">
              <a:latin typeface="Arial Unicode MS" pitchFamily="34" charset="-128"/>
            </a:endParaRPr>
          </a:p>
          <a:p>
            <a:pPr eaLnBrk="0" hangingPunct="0"/>
            <a:r>
              <a:rPr lang="en-US" sz="1600"/>
              <a:t>would load </a:t>
            </a:r>
            <a:r>
              <a:rPr lang="en-US" sz="1600">
                <a:latin typeface="Arial Unicode MS" pitchFamily="34" charset="-128"/>
              </a:rPr>
              <a:t>al</a:t>
            </a:r>
            <a:r>
              <a:rPr lang="en-US" sz="1600"/>
              <a:t> from location DS:1880h.   Likewise, if </a:t>
            </a:r>
            <a:r>
              <a:rPr lang="en-US" sz="1600">
                <a:latin typeface="Arial Unicode MS" pitchFamily="34" charset="-128"/>
              </a:rPr>
              <a:t>bp</a:t>
            </a:r>
            <a:r>
              <a:rPr lang="en-US" sz="1600"/>
              <a:t> contains 1598h and </a:t>
            </a:r>
            <a:r>
              <a:rPr lang="en-US" sz="1600">
                <a:latin typeface="Arial Unicode MS" pitchFamily="34" charset="-128"/>
              </a:rPr>
              <a:t>di</a:t>
            </a:r>
            <a:r>
              <a:rPr lang="en-US" sz="1600"/>
              <a:t> contains 1004</a:t>
            </a:r>
            <a:r>
              <a:rPr lang="en-US" sz="1600" b="1">
                <a:solidFill>
                  <a:srgbClr val="FF0000"/>
                </a:solidFill>
                <a:latin typeface="Courier New" pitchFamily="49" charset="0"/>
                <a:cs typeface="Courier New" pitchFamily="49" charset="0"/>
              </a:rPr>
              <a:t>, mov ax,[bp+di] </a:t>
            </a:r>
            <a:r>
              <a:rPr lang="en-US" sz="1600"/>
              <a:t>will load the 16 bits in </a:t>
            </a:r>
            <a:r>
              <a:rPr lang="en-US" sz="1600">
                <a:latin typeface="Arial Unicode MS" pitchFamily="34" charset="-128"/>
              </a:rPr>
              <a:t>ax</a:t>
            </a:r>
            <a:r>
              <a:rPr lang="en-US" sz="1600"/>
              <a:t> from locations SS:259C and SS:259D.</a:t>
            </a:r>
          </a:p>
        </p:txBody>
      </p:sp>
      <p:pic>
        <p:nvPicPr>
          <p:cNvPr id="31749" name="Picture 6" descr="http://www.ic.unicamp.br/~celio/mc404s2-03/addr_modes/ch04a13.gif"/>
          <p:cNvPicPr>
            <a:picLocks noChangeAspect="1" noChangeArrowheads="1"/>
          </p:cNvPicPr>
          <p:nvPr/>
        </p:nvPicPr>
        <p:blipFill>
          <a:blip r:embed="rId2"/>
          <a:srcRect/>
          <a:stretch>
            <a:fillRect/>
          </a:stretch>
        </p:blipFill>
        <p:spPr bwMode="auto">
          <a:xfrm>
            <a:off x="4800600" y="609600"/>
            <a:ext cx="3200400" cy="2133600"/>
          </a:xfrm>
          <a:prstGeom prst="rect">
            <a:avLst/>
          </a:prstGeom>
          <a:noFill/>
          <a:ln w="9525">
            <a:noFill/>
            <a:miter lim="800000"/>
            <a:headEnd/>
            <a:tailEnd/>
          </a:ln>
        </p:spPr>
      </p:pic>
      <p:pic>
        <p:nvPicPr>
          <p:cNvPr id="31750" name="Picture 8" descr="http://www.ic.unicamp.br/~celio/mc404s2-03/addr_modes/ch04a14.gif"/>
          <p:cNvPicPr>
            <a:picLocks noChangeAspect="1" noChangeArrowheads="1"/>
          </p:cNvPicPr>
          <p:nvPr/>
        </p:nvPicPr>
        <p:blipFill>
          <a:blip r:embed="rId3"/>
          <a:srcRect/>
          <a:stretch>
            <a:fillRect/>
          </a:stretch>
        </p:blipFill>
        <p:spPr bwMode="auto">
          <a:xfrm>
            <a:off x="5029200" y="4495800"/>
            <a:ext cx="312420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p:cNvSpPr txBox="1">
            <a:spLocks noChangeArrowheads="1"/>
          </p:cNvSpPr>
          <p:nvPr/>
        </p:nvSpPr>
        <p:spPr bwMode="auto">
          <a:xfrm>
            <a:off x="517525" y="482600"/>
            <a:ext cx="6253163" cy="461963"/>
          </a:xfrm>
          <a:prstGeom prst="rect">
            <a:avLst/>
          </a:prstGeom>
          <a:noFill/>
          <a:ln w="9525">
            <a:noFill/>
            <a:miter lim="800000"/>
            <a:headEnd/>
            <a:tailEnd/>
          </a:ln>
        </p:spPr>
        <p:txBody>
          <a:bodyPr wrap="none">
            <a:spAutoFit/>
          </a:bodyPr>
          <a:lstStyle/>
          <a:p>
            <a:r>
              <a:rPr lang="en-US" sz="2400" b="1">
                <a:solidFill>
                  <a:srgbClr val="CC3300"/>
                </a:solidFill>
              </a:rPr>
              <a:t>1971: Intel’s First Microprocessor 4004</a:t>
            </a:r>
          </a:p>
        </p:txBody>
      </p:sp>
      <p:pic>
        <p:nvPicPr>
          <p:cNvPr id="16388" name="Picture 4" descr="Intel 4004 Microprocessor"/>
          <p:cNvPicPr>
            <a:picLocks noChangeAspect="1" noChangeArrowheads="1"/>
          </p:cNvPicPr>
          <p:nvPr/>
        </p:nvPicPr>
        <p:blipFill>
          <a:blip r:embed="rId2"/>
          <a:srcRect/>
          <a:stretch>
            <a:fillRect/>
          </a:stretch>
        </p:blipFill>
        <p:spPr bwMode="auto">
          <a:xfrm>
            <a:off x="3429000" y="990600"/>
            <a:ext cx="5562600" cy="5410200"/>
          </a:xfrm>
          <a:prstGeom prst="rect">
            <a:avLst/>
          </a:prstGeom>
          <a:noFill/>
          <a:ln w="9525">
            <a:noFill/>
            <a:miter lim="800000"/>
            <a:headEnd/>
            <a:tailEnd/>
          </a:ln>
        </p:spPr>
      </p:pic>
      <p:pic>
        <p:nvPicPr>
          <p:cNvPr id="16390" name="Picture 6" descr="The 4004 microprocessor circa 1971."/>
          <p:cNvPicPr>
            <a:picLocks noChangeAspect="1" noChangeArrowheads="1"/>
          </p:cNvPicPr>
          <p:nvPr/>
        </p:nvPicPr>
        <p:blipFill>
          <a:blip r:embed="rId3"/>
          <a:srcRect/>
          <a:stretch>
            <a:fillRect/>
          </a:stretch>
        </p:blipFill>
        <p:spPr bwMode="auto">
          <a:xfrm>
            <a:off x="228600" y="2362200"/>
            <a:ext cx="29908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blinds(horizontal)">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linds(horizontal)">
                                      <p:cBhvr>
                                        <p:cTn id="1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228600"/>
            <a:ext cx="5715000" cy="508000"/>
          </a:xfrm>
          <a:prstGeom prst="rect">
            <a:avLst/>
          </a:prstGeom>
          <a:noFill/>
          <a:ln w="9525">
            <a:noFill/>
            <a:miter lim="800000"/>
            <a:headEnd/>
            <a:tailEnd/>
          </a:ln>
        </p:spPr>
        <p:txBody>
          <a:bodyPr>
            <a:spAutoFit/>
          </a:bodyPr>
          <a:lstStyle/>
          <a:p>
            <a:pPr>
              <a:lnSpc>
                <a:spcPct val="150000"/>
              </a:lnSpc>
            </a:pPr>
            <a:r>
              <a:rPr lang="en-US" sz="2000" b="1">
                <a:solidFill>
                  <a:srgbClr val="FF0000"/>
                </a:solidFill>
              </a:rPr>
              <a:t>Base indexed displacement addressing mode</a:t>
            </a:r>
          </a:p>
        </p:txBody>
      </p:sp>
      <p:sp>
        <p:nvSpPr>
          <p:cNvPr id="3" name="Rectangle 2"/>
          <p:cNvSpPr>
            <a:spLocks noChangeArrowheads="1"/>
          </p:cNvSpPr>
          <p:nvPr/>
        </p:nvSpPr>
        <p:spPr bwMode="auto">
          <a:xfrm>
            <a:off x="381000" y="1066800"/>
            <a:ext cx="3505200" cy="1200150"/>
          </a:xfrm>
          <a:prstGeom prst="rect">
            <a:avLst/>
          </a:prstGeom>
          <a:noFill/>
          <a:ln w="9525">
            <a:noFill/>
            <a:miter lim="800000"/>
            <a:headEnd/>
            <a:tailEnd/>
          </a:ln>
        </p:spPr>
        <p:txBody>
          <a:bodyPr>
            <a:spAutoFit/>
          </a:bodyPr>
          <a:lstStyle/>
          <a:p>
            <a:r>
              <a:rPr lang="it-IT" b="1">
                <a:latin typeface="Courier New" pitchFamily="49" charset="0"/>
                <a:cs typeface="Courier New" pitchFamily="49" charset="0"/>
              </a:rPr>
              <a:t>mov al, disp[bx][si] </a:t>
            </a:r>
          </a:p>
          <a:p>
            <a:r>
              <a:rPr lang="it-IT" b="1">
                <a:latin typeface="Courier New" pitchFamily="49" charset="0"/>
                <a:cs typeface="Courier New" pitchFamily="49" charset="0"/>
              </a:rPr>
              <a:t>mov al, disp[bx+di] </a:t>
            </a:r>
          </a:p>
          <a:p>
            <a:r>
              <a:rPr lang="it-IT" b="1">
                <a:latin typeface="Courier New" pitchFamily="49" charset="0"/>
                <a:cs typeface="Courier New" pitchFamily="49" charset="0"/>
              </a:rPr>
              <a:t>mov al, [bp+si+disp] </a:t>
            </a:r>
          </a:p>
          <a:p>
            <a:r>
              <a:rPr lang="it-IT" b="1">
                <a:latin typeface="Courier New" pitchFamily="49" charset="0"/>
                <a:cs typeface="Courier New" pitchFamily="49" charset="0"/>
              </a:rPr>
              <a:t>mov al, [bp][di][disp]</a:t>
            </a:r>
            <a:endParaRPr lang="en-US" b="1">
              <a:latin typeface="Courier New" pitchFamily="49" charset="0"/>
              <a:cs typeface="Courier New" pitchFamily="49" charset="0"/>
            </a:endParaRPr>
          </a:p>
        </p:txBody>
      </p:sp>
      <p:pic>
        <p:nvPicPr>
          <p:cNvPr id="68610" name="Picture 2" descr="http://www.ic.unicamp.br/~celio/mc404s2-03/addr_modes/ch04a15.gif"/>
          <p:cNvPicPr>
            <a:picLocks noChangeAspect="1" noChangeArrowheads="1"/>
          </p:cNvPicPr>
          <p:nvPr/>
        </p:nvPicPr>
        <p:blipFill>
          <a:blip r:embed="rId2"/>
          <a:srcRect/>
          <a:stretch>
            <a:fillRect/>
          </a:stretch>
        </p:blipFill>
        <p:spPr bwMode="auto">
          <a:xfrm>
            <a:off x="5715000" y="990600"/>
            <a:ext cx="2819400" cy="2057400"/>
          </a:xfrm>
          <a:prstGeom prst="rect">
            <a:avLst/>
          </a:prstGeom>
          <a:noFill/>
          <a:ln w="9525">
            <a:noFill/>
            <a:miter lim="800000"/>
            <a:headEnd/>
            <a:tailEnd/>
          </a:ln>
        </p:spPr>
      </p:pic>
      <p:sp>
        <p:nvSpPr>
          <p:cNvPr id="68611" name="Rectangle 3"/>
          <p:cNvSpPr>
            <a:spLocks noChangeArrowheads="1"/>
          </p:cNvSpPr>
          <p:nvPr/>
        </p:nvSpPr>
        <p:spPr bwMode="auto">
          <a:xfrm>
            <a:off x="457200" y="3124200"/>
            <a:ext cx="8382000" cy="584200"/>
          </a:xfrm>
          <a:prstGeom prst="rect">
            <a:avLst/>
          </a:prstGeom>
          <a:noFill/>
          <a:ln w="9525">
            <a:noFill/>
            <a:miter lim="800000"/>
            <a:headEnd/>
            <a:tailEnd/>
          </a:ln>
        </p:spPr>
        <p:txBody>
          <a:bodyPr anchor="ctr">
            <a:spAutoFit/>
          </a:bodyPr>
          <a:lstStyle/>
          <a:p>
            <a:pPr eaLnBrk="0" hangingPunct="0"/>
            <a:r>
              <a:rPr lang="en-US" sz="1600"/>
              <a:t>You may substitute </a:t>
            </a:r>
            <a:r>
              <a:rPr lang="en-US" sz="1600">
                <a:latin typeface="Arial Unicode MS" pitchFamily="34" charset="-128"/>
              </a:rPr>
              <a:t>di</a:t>
            </a:r>
            <a:r>
              <a:rPr lang="en-US" sz="1600"/>
              <a:t> in the figure above to produce the</a:t>
            </a:r>
            <a:r>
              <a:rPr lang="en-US" sz="1600">
                <a:latin typeface="Arial Unicode MS" pitchFamily="34" charset="-128"/>
              </a:rPr>
              <a:t> [bx+di+disp] </a:t>
            </a:r>
            <a:r>
              <a:rPr lang="en-US" sz="1600"/>
              <a:t>addressing mode.</a:t>
            </a:r>
            <a:br>
              <a:rPr lang="en-US" sz="1600"/>
            </a:br>
            <a:endParaRPr lang="en-US" sz="1600"/>
          </a:p>
        </p:txBody>
      </p:sp>
      <p:pic>
        <p:nvPicPr>
          <p:cNvPr id="68614" name="Picture 6" descr="http://www.ic.unicamp.br/~celio/mc404s2-03/addr_modes/ch04a16.gif"/>
          <p:cNvPicPr>
            <a:picLocks noChangeAspect="1" noChangeArrowheads="1"/>
          </p:cNvPicPr>
          <p:nvPr/>
        </p:nvPicPr>
        <p:blipFill>
          <a:blip r:embed="rId3"/>
          <a:srcRect/>
          <a:stretch>
            <a:fillRect/>
          </a:stretch>
        </p:blipFill>
        <p:spPr bwMode="auto">
          <a:xfrm>
            <a:off x="5715000" y="3962400"/>
            <a:ext cx="3048000" cy="2362200"/>
          </a:xfrm>
          <a:prstGeom prst="rect">
            <a:avLst/>
          </a:prstGeom>
          <a:noFill/>
          <a:ln w="9525">
            <a:noFill/>
            <a:miter lim="800000"/>
            <a:headEnd/>
            <a:tailEnd/>
          </a:ln>
        </p:spPr>
      </p:pic>
      <p:sp>
        <p:nvSpPr>
          <p:cNvPr id="68615" name="Rectangle 7"/>
          <p:cNvSpPr>
            <a:spLocks noChangeArrowheads="1"/>
          </p:cNvSpPr>
          <p:nvPr/>
        </p:nvSpPr>
        <p:spPr bwMode="auto">
          <a:xfrm>
            <a:off x="76200" y="4092575"/>
            <a:ext cx="5791200" cy="2308225"/>
          </a:xfrm>
          <a:prstGeom prst="rect">
            <a:avLst/>
          </a:prstGeom>
          <a:noFill/>
          <a:ln w="9525">
            <a:noFill/>
            <a:miter lim="800000"/>
            <a:headEnd/>
            <a:tailEnd/>
          </a:ln>
        </p:spPr>
        <p:txBody>
          <a:bodyPr anchor="ctr">
            <a:spAutoFit/>
          </a:bodyPr>
          <a:lstStyle/>
          <a:p>
            <a:pPr eaLnBrk="0" hangingPunct="0"/>
            <a:r>
              <a:rPr lang="en-US" sz="1600"/>
              <a:t>You may substitute </a:t>
            </a:r>
            <a:r>
              <a:rPr lang="en-US" sz="1600">
                <a:latin typeface="Arial Unicode MS" pitchFamily="34" charset="-128"/>
              </a:rPr>
              <a:t>di</a:t>
            </a:r>
            <a:r>
              <a:rPr lang="en-US" sz="1600"/>
              <a:t> in the figure above to produce the</a:t>
            </a:r>
            <a:r>
              <a:rPr lang="en-US" sz="1600">
                <a:latin typeface="Arial Unicode MS" pitchFamily="34" charset="-128"/>
              </a:rPr>
              <a:t> [bp+di+disp] </a:t>
            </a:r>
            <a:r>
              <a:rPr lang="en-US" sz="1600"/>
              <a:t>addressing mode.</a:t>
            </a:r>
            <a:br>
              <a:rPr lang="en-US" sz="1600"/>
            </a:br>
            <a:r>
              <a:rPr lang="en-US" sz="1600"/>
              <a:t/>
            </a:r>
            <a:br>
              <a:rPr lang="en-US" sz="1600"/>
            </a:br>
            <a:r>
              <a:rPr lang="en-US" sz="1600"/>
              <a:t>Suppose </a:t>
            </a:r>
            <a:r>
              <a:rPr lang="en-US" sz="1600">
                <a:latin typeface="Arial Unicode MS" pitchFamily="34" charset="-128"/>
              </a:rPr>
              <a:t>bp</a:t>
            </a:r>
            <a:r>
              <a:rPr lang="en-US" sz="1600"/>
              <a:t> contains 1000h, </a:t>
            </a:r>
            <a:r>
              <a:rPr lang="en-US" sz="1600">
                <a:latin typeface="Arial Unicode MS" pitchFamily="34" charset="-128"/>
              </a:rPr>
              <a:t>bx</a:t>
            </a:r>
            <a:r>
              <a:rPr lang="en-US" sz="1600"/>
              <a:t> contains 2000h, </a:t>
            </a:r>
            <a:r>
              <a:rPr lang="en-US" sz="1600">
                <a:latin typeface="Arial Unicode MS" pitchFamily="34" charset="-128"/>
              </a:rPr>
              <a:t>si</a:t>
            </a:r>
            <a:r>
              <a:rPr lang="en-US" sz="1600"/>
              <a:t> contains 120h, and </a:t>
            </a:r>
            <a:r>
              <a:rPr lang="en-US" sz="1600">
                <a:latin typeface="Arial Unicode MS" pitchFamily="34" charset="-128"/>
              </a:rPr>
              <a:t>di</a:t>
            </a:r>
            <a:r>
              <a:rPr lang="en-US" sz="1600"/>
              <a:t> contains 5. Then </a:t>
            </a:r>
            <a:r>
              <a:rPr lang="en-US" sz="1600">
                <a:solidFill>
                  <a:srgbClr val="FF0000"/>
                </a:solidFill>
                <a:latin typeface="Courier New" pitchFamily="49" charset="0"/>
                <a:cs typeface="Courier New" pitchFamily="49" charset="0"/>
              </a:rPr>
              <a:t>mov al,10h[bx+si] </a:t>
            </a:r>
            <a:r>
              <a:rPr lang="en-US" sz="1600"/>
              <a:t>loads </a:t>
            </a:r>
            <a:r>
              <a:rPr lang="en-US" sz="1600">
                <a:latin typeface="Arial Unicode MS" pitchFamily="34" charset="-128"/>
              </a:rPr>
              <a:t>al </a:t>
            </a:r>
            <a:r>
              <a:rPr lang="en-US" sz="1600"/>
              <a:t>from address DS:2130;</a:t>
            </a:r>
            <a:r>
              <a:rPr lang="en-US" sz="1600">
                <a:latin typeface="Arial Unicode MS" pitchFamily="34" charset="-128"/>
              </a:rPr>
              <a:t> </a:t>
            </a:r>
            <a:r>
              <a:rPr lang="en-US" sz="1600">
                <a:solidFill>
                  <a:srgbClr val="FF0000"/>
                </a:solidFill>
                <a:latin typeface="Courier New" pitchFamily="49" charset="0"/>
                <a:cs typeface="Courier New" pitchFamily="49" charset="0"/>
              </a:rPr>
              <a:t>mov ch,125h[bp+di] </a:t>
            </a:r>
            <a:r>
              <a:rPr lang="en-US" sz="1600"/>
              <a:t>loads </a:t>
            </a:r>
            <a:r>
              <a:rPr lang="en-US" sz="1600">
                <a:latin typeface="Arial Unicode MS" pitchFamily="34" charset="-128"/>
              </a:rPr>
              <a:t>ch</a:t>
            </a:r>
            <a:r>
              <a:rPr lang="en-US" sz="1600"/>
              <a:t> from location SS:112A; and</a:t>
            </a:r>
            <a:r>
              <a:rPr lang="en-US" sz="1600">
                <a:latin typeface="Arial Unicode MS" pitchFamily="34" charset="-128"/>
              </a:rPr>
              <a:t> </a:t>
            </a:r>
            <a:r>
              <a:rPr lang="en-US" sz="1600">
                <a:solidFill>
                  <a:srgbClr val="FF0000"/>
                </a:solidFill>
                <a:latin typeface="Courier New" pitchFamily="49" charset="0"/>
                <a:cs typeface="Courier New" pitchFamily="49" charset="0"/>
              </a:rPr>
              <a:t>mov bx,cs:2[bx][di] </a:t>
            </a:r>
            <a:r>
              <a:rPr lang="en-US" sz="1600"/>
              <a:t>loads </a:t>
            </a:r>
            <a:r>
              <a:rPr lang="en-US" sz="1600">
                <a:latin typeface="Arial Unicode MS" pitchFamily="34" charset="-128"/>
              </a:rPr>
              <a:t>bx</a:t>
            </a:r>
            <a:r>
              <a:rPr lang="en-US" sz="1600"/>
              <a:t> from location CS:2007.</a:t>
            </a:r>
            <a:br>
              <a:rPr lang="en-US" sz="1600"/>
            </a:b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gtEl>
                                        <p:attrNameLst>
                                          <p:attrName>style.visibility</p:attrName>
                                        </p:attrNameLst>
                                      </p:cBhvr>
                                      <p:to>
                                        <p:strVal val="visible"/>
                                      </p:to>
                                    </p:set>
                                    <p:animEffect transition="in" filter="blinds(horizontal)">
                                      <p:cBhvr>
                                        <p:cTn id="17" dur="500"/>
                                        <p:tgtEl>
                                          <p:spTgt spid="686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8611"/>
                                        </p:tgtEl>
                                        <p:attrNameLst>
                                          <p:attrName>style.visibility</p:attrName>
                                        </p:attrNameLst>
                                      </p:cBhvr>
                                      <p:to>
                                        <p:strVal val="visible"/>
                                      </p:to>
                                    </p:set>
                                    <p:animEffect transition="in" filter="blinds(horizontal)">
                                      <p:cBhvr>
                                        <p:cTn id="20" dur="500"/>
                                        <p:tgtEl>
                                          <p:spTgt spid="686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8614"/>
                                        </p:tgtEl>
                                        <p:attrNameLst>
                                          <p:attrName>style.visibility</p:attrName>
                                        </p:attrNameLst>
                                      </p:cBhvr>
                                      <p:to>
                                        <p:strVal val="visible"/>
                                      </p:to>
                                    </p:set>
                                    <p:animEffect transition="in" filter="blinds(horizontal)">
                                      <p:cBhvr>
                                        <p:cTn id="25" dur="500"/>
                                        <p:tgtEl>
                                          <p:spTgt spid="686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615"/>
                                        </p:tgtEl>
                                        <p:attrNameLst>
                                          <p:attrName>style.visibility</p:attrName>
                                        </p:attrNameLst>
                                      </p:cBhvr>
                                      <p:to>
                                        <p:strVal val="visible"/>
                                      </p:to>
                                    </p:set>
                                    <p:animEffect transition="in" filter="blinds(horizontal)">
                                      <p:cBhvr>
                                        <p:cTn id="30"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8611" grpId="0"/>
      <p:bldP spid="686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4.bp.blogspot.com/_xO-dVZY1Xk8/SYo3v-uU4JI/AAAAAAAAB6c/i1fgiWs5_VI/s400/confused.jpg">
            <a:hlinkClick r:id="rId2"/>
          </p:cNvPr>
          <p:cNvPicPr>
            <a:picLocks noChangeAspect="1" noChangeArrowheads="1"/>
          </p:cNvPicPr>
          <p:nvPr/>
        </p:nvPicPr>
        <p:blipFill>
          <a:blip r:embed="rId3"/>
          <a:srcRect/>
          <a:stretch>
            <a:fillRect/>
          </a:stretch>
        </p:blipFill>
        <p:spPr bwMode="auto">
          <a:xfrm>
            <a:off x="2667000" y="838200"/>
            <a:ext cx="3733800" cy="4572000"/>
          </a:xfrm>
          <a:prstGeom prst="rect">
            <a:avLst/>
          </a:prstGeom>
          <a:noFill/>
          <a:ln w="9525">
            <a:noFill/>
            <a:miter lim="800000"/>
            <a:headEnd/>
            <a:tailEnd/>
          </a:ln>
        </p:spPr>
      </p:pic>
      <p:sp>
        <p:nvSpPr>
          <p:cNvPr id="3" name="Rectangle 4"/>
          <p:cNvSpPr txBox="1">
            <a:spLocks noChangeArrowheads="1"/>
          </p:cNvSpPr>
          <p:nvPr/>
        </p:nvSpPr>
        <p:spPr>
          <a:xfrm>
            <a:off x="990600" y="5715000"/>
            <a:ext cx="7772400" cy="784225"/>
          </a:xfrm>
          <a:prstGeom prst="rect">
            <a:avLst/>
          </a:prstGeom>
        </p:spPr>
        <p:txBody>
          <a:bodyPr/>
          <a:lstStyle/>
          <a:p>
            <a:pPr algn="ctr">
              <a:defRPr/>
            </a:pPr>
            <a:r>
              <a:rPr lang="en-US" sz="4400" kern="0" dirty="0">
                <a:solidFill>
                  <a:srgbClr val="CC3300"/>
                </a:solidFill>
                <a:ea typeface="+mj-ea"/>
                <a:cs typeface="+mj-cs"/>
              </a:rPr>
              <a:t>Don’t worry </a:t>
            </a:r>
            <a:r>
              <a:rPr lang="en-US" sz="4400" kern="0" dirty="0">
                <a:solidFill>
                  <a:srgbClr val="CC3300"/>
                </a:solidFill>
                <a:ea typeface="+mj-ea"/>
                <a:cs typeface="+mj-cs"/>
                <a:sym typeface="Wingdings" pitchFamily="2" charset="2"/>
              </a:rPr>
              <a:t></a:t>
            </a:r>
            <a:endParaRPr lang="en-US" sz="4400" kern="0" dirty="0">
              <a:solidFill>
                <a:srgbClr val="CC3300"/>
              </a:solidFill>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www.ic.unicamp.br/~celio/mc404s2-03/addr_modes/ch04a17.gif"/>
          <p:cNvPicPr>
            <a:picLocks noChangeAspect="1" noChangeArrowheads="1"/>
          </p:cNvPicPr>
          <p:nvPr/>
        </p:nvPicPr>
        <p:blipFill>
          <a:blip r:embed="rId2"/>
          <a:srcRect/>
          <a:stretch>
            <a:fillRect/>
          </a:stretch>
        </p:blipFill>
        <p:spPr bwMode="auto">
          <a:xfrm>
            <a:off x="2895600" y="381000"/>
            <a:ext cx="2905125" cy="1504950"/>
          </a:xfrm>
          <a:prstGeom prst="rect">
            <a:avLst/>
          </a:prstGeom>
          <a:noFill/>
          <a:ln w="9525">
            <a:noFill/>
            <a:miter lim="800000"/>
            <a:headEnd/>
            <a:tailEnd/>
          </a:ln>
        </p:spPr>
      </p:pic>
      <p:sp>
        <p:nvSpPr>
          <p:cNvPr id="4" name="Rectangle 3"/>
          <p:cNvSpPr>
            <a:spLocks noChangeArrowheads="1"/>
          </p:cNvSpPr>
          <p:nvPr/>
        </p:nvSpPr>
        <p:spPr bwMode="auto">
          <a:xfrm>
            <a:off x="457200" y="2057400"/>
            <a:ext cx="8686800" cy="923925"/>
          </a:xfrm>
          <a:prstGeom prst="rect">
            <a:avLst/>
          </a:prstGeom>
          <a:noFill/>
          <a:ln w="9525">
            <a:noFill/>
            <a:miter lim="800000"/>
            <a:headEnd/>
            <a:tailEnd/>
          </a:ln>
        </p:spPr>
        <p:txBody>
          <a:bodyPr>
            <a:spAutoFit/>
          </a:bodyPr>
          <a:lstStyle/>
          <a:p>
            <a:r>
              <a:rPr lang="en-US"/>
              <a:t>If you choose zero or one items from each of the columns and wind up with at least one item, you've got a valid 8086 memory addressing mode. Some examples: </a:t>
            </a:r>
          </a:p>
        </p:txBody>
      </p:sp>
      <p:sp>
        <p:nvSpPr>
          <p:cNvPr id="70660" name="Rectangle 4"/>
          <p:cNvSpPr>
            <a:spLocks noChangeArrowheads="1"/>
          </p:cNvSpPr>
          <p:nvPr/>
        </p:nvSpPr>
        <p:spPr bwMode="auto">
          <a:xfrm>
            <a:off x="533400" y="3049588"/>
            <a:ext cx="8382000" cy="2308225"/>
          </a:xfrm>
          <a:prstGeom prst="rect">
            <a:avLst/>
          </a:prstGeom>
          <a:noFill/>
          <a:ln w="9525">
            <a:noFill/>
            <a:miter lim="800000"/>
            <a:headEnd/>
            <a:tailEnd/>
          </a:ln>
        </p:spPr>
        <p:txBody>
          <a:bodyPr anchor="ctr">
            <a:spAutoFit/>
          </a:bodyPr>
          <a:lstStyle/>
          <a:p>
            <a:pPr eaLnBrk="0" hangingPunct="0"/>
            <a:endParaRPr lang="en-US" sz="1600"/>
          </a:p>
          <a:p>
            <a:pPr eaLnBrk="0" hangingPunct="0">
              <a:buFontTx/>
              <a:buChar char="•"/>
            </a:pPr>
            <a:r>
              <a:rPr lang="en-US" sz="1600"/>
              <a:t>Choose disp from column one, nothing from column two, [di] from column 3, you get disp[di]. </a:t>
            </a:r>
            <a:br>
              <a:rPr lang="en-US" sz="1600"/>
            </a:br>
            <a:endParaRPr lang="en-US" sz="1600"/>
          </a:p>
          <a:p>
            <a:pPr eaLnBrk="0" hangingPunct="0">
              <a:buFontTx/>
              <a:buChar char="•"/>
            </a:pPr>
            <a:r>
              <a:rPr lang="en-US" sz="1600"/>
              <a:t>Choose disp, [bx], and [di]. You get disp[bx][di]. </a:t>
            </a:r>
            <a:br>
              <a:rPr lang="en-US" sz="1600"/>
            </a:br>
            <a:endParaRPr lang="en-US" sz="1600"/>
          </a:p>
          <a:p>
            <a:pPr eaLnBrk="0" hangingPunct="0">
              <a:buFontTx/>
              <a:buChar char="•"/>
            </a:pPr>
            <a:r>
              <a:rPr lang="en-US" sz="1600"/>
              <a:t>Skip column one &amp; two, choose [si]. You get [si] </a:t>
            </a:r>
            <a:br>
              <a:rPr lang="en-US" sz="1600"/>
            </a:br>
            <a:endParaRPr lang="en-US" sz="1600"/>
          </a:p>
          <a:p>
            <a:pPr eaLnBrk="0" hangingPunct="0">
              <a:buFontTx/>
              <a:buChar char="•"/>
            </a:pPr>
            <a:r>
              <a:rPr lang="en-US" sz="1600"/>
              <a:t>Skip column one, choose [bx], then choose [di]. You get [bx][di] </a:t>
            </a:r>
          </a:p>
        </p:txBody>
      </p:sp>
      <p:sp>
        <p:nvSpPr>
          <p:cNvPr id="70662" name="Rectangle 6"/>
          <p:cNvSpPr>
            <a:spLocks noChangeArrowheads="1"/>
          </p:cNvSpPr>
          <p:nvPr/>
        </p:nvSpPr>
        <p:spPr bwMode="auto">
          <a:xfrm>
            <a:off x="3124200" y="5791200"/>
            <a:ext cx="3124200" cy="461963"/>
          </a:xfrm>
          <a:prstGeom prst="rect">
            <a:avLst/>
          </a:prstGeom>
          <a:noFill/>
          <a:ln w="9525">
            <a:noFill/>
            <a:miter lim="800000"/>
            <a:headEnd/>
            <a:tailEnd/>
          </a:ln>
        </p:spPr>
        <p:txBody>
          <a:bodyPr anchor="ctr">
            <a:spAutoFit/>
          </a:bodyPr>
          <a:lstStyle/>
          <a:p>
            <a:pPr eaLnBrk="0" hangingPunct="0"/>
            <a:r>
              <a:rPr lang="en-US" sz="2400" b="1">
                <a:solidFill>
                  <a:srgbClr val="FF0000"/>
                </a:solidFill>
                <a:latin typeface="Courier New" pitchFamily="49" charset="0"/>
                <a:cs typeface="Courier New" pitchFamily="49" charset="0"/>
              </a:rPr>
              <a:t>disp[dx][si]</a:t>
            </a:r>
            <a:r>
              <a:rPr lang="en-US" sz="2000" b="1">
                <a:solidFill>
                  <a:srgbClr val="FF0000"/>
                </a:solidFill>
                <a:latin typeface="Courier New" pitchFamily="49" charset="0"/>
                <a:cs typeface="Courier New" pitchFamily="49" charset="0"/>
              </a:rPr>
              <a:t> </a:t>
            </a:r>
            <a:endParaRPr lang="en-US" sz="4800" b="1">
              <a:solidFill>
                <a:srgbClr val="FF000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blinds(horizontal)">
                                      <p:cBhvr>
                                        <p:cTn id="17" dur="500"/>
                                        <p:tgtEl>
                                          <p:spTgt spid="706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blinds(horizontal)">
                                      <p:cBhvr>
                                        <p:cTn id="22"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0660" grpId="0"/>
      <p:bldP spid="706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www.electronics.dit.ie/staff/tscarff/8086_registers/flags.gif"/>
          <p:cNvPicPr>
            <a:picLocks noChangeAspect="1" noChangeArrowheads="1"/>
          </p:cNvPicPr>
          <p:nvPr/>
        </p:nvPicPr>
        <p:blipFill>
          <a:blip r:embed="rId2"/>
          <a:srcRect/>
          <a:stretch>
            <a:fillRect/>
          </a:stretch>
        </p:blipFill>
        <p:spPr bwMode="auto">
          <a:xfrm>
            <a:off x="1371600" y="990600"/>
            <a:ext cx="6815138" cy="5181600"/>
          </a:xfrm>
          <a:prstGeom prst="rect">
            <a:avLst/>
          </a:prstGeom>
          <a:noFill/>
          <a:ln w="9525">
            <a:noFill/>
            <a:miter lim="800000"/>
            <a:headEnd/>
            <a:tailEnd/>
          </a:ln>
        </p:spPr>
      </p:pic>
      <p:sp>
        <p:nvSpPr>
          <p:cNvPr id="3" name="Rectangle 2"/>
          <p:cNvSpPr>
            <a:spLocks noChangeArrowheads="1"/>
          </p:cNvSpPr>
          <p:nvPr/>
        </p:nvSpPr>
        <p:spPr bwMode="auto">
          <a:xfrm>
            <a:off x="304800" y="228600"/>
            <a:ext cx="5715000" cy="503238"/>
          </a:xfrm>
          <a:prstGeom prst="rect">
            <a:avLst/>
          </a:prstGeom>
          <a:noFill/>
          <a:ln w="9525">
            <a:noFill/>
            <a:miter lim="800000"/>
            <a:headEnd/>
            <a:tailEnd/>
          </a:ln>
        </p:spPr>
        <p:txBody>
          <a:bodyPr>
            <a:spAutoFit/>
          </a:bodyPr>
          <a:lstStyle/>
          <a:p>
            <a:pPr>
              <a:lnSpc>
                <a:spcPct val="150000"/>
              </a:lnSpc>
            </a:pPr>
            <a:r>
              <a:rPr lang="en-US" sz="2000" b="1">
                <a:solidFill>
                  <a:srgbClr val="FF0000"/>
                </a:solidFill>
              </a:rPr>
              <a:t>Flag Register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152400" y="685800"/>
            <a:ext cx="8763000" cy="5632450"/>
          </a:xfrm>
          <a:prstGeom prst="rect">
            <a:avLst/>
          </a:prstGeom>
          <a:noFill/>
          <a:ln w="9525">
            <a:noFill/>
            <a:miter lim="800000"/>
            <a:headEnd/>
            <a:tailEnd/>
          </a:ln>
        </p:spPr>
        <p:txBody>
          <a:bodyPr>
            <a:spAutoFit/>
          </a:bodyPr>
          <a:lstStyle/>
          <a:p>
            <a:r>
              <a:rPr lang="en-US" b="1"/>
              <a:t>Carry Flag (CF)</a:t>
            </a:r>
            <a:r>
              <a:rPr lang="en-US"/>
              <a:t> - this flag is set to </a:t>
            </a:r>
            <a:r>
              <a:rPr lang="en-US" b="1"/>
              <a:t>1</a:t>
            </a:r>
            <a:r>
              <a:rPr lang="en-US"/>
              <a:t> when there is an </a:t>
            </a:r>
            <a:r>
              <a:rPr lang="en-US" b="1"/>
              <a:t>unsigned overflow</a:t>
            </a:r>
            <a:r>
              <a:rPr lang="en-US"/>
              <a:t>. For example when you add bytes </a:t>
            </a:r>
            <a:r>
              <a:rPr lang="en-US" b="1"/>
              <a:t>255 + 1</a:t>
            </a:r>
            <a:r>
              <a:rPr lang="en-US"/>
              <a:t> (result is not in range 0...255). When there is no overflow this flag is set to </a:t>
            </a:r>
            <a:r>
              <a:rPr lang="en-US" b="1"/>
              <a:t>0</a:t>
            </a:r>
            <a:r>
              <a:rPr lang="en-US"/>
              <a:t>.</a:t>
            </a:r>
            <a:br>
              <a:rPr lang="en-US"/>
            </a:br>
            <a:endParaRPr lang="en-US"/>
          </a:p>
          <a:p>
            <a:r>
              <a:rPr lang="en-US" b="1"/>
              <a:t>Parity Flag (PF)</a:t>
            </a:r>
            <a:r>
              <a:rPr lang="en-US"/>
              <a:t> - this flag is set to </a:t>
            </a:r>
            <a:r>
              <a:rPr lang="en-US" b="1"/>
              <a:t>1</a:t>
            </a:r>
            <a:r>
              <a:rPr lang="en-US"/>
              <a:t> when there is even number of one bits in result, and to </a:t>
            </a:r>
            <a:r>
              <a:rPr lang="en-US" b="1"/>
              <a:t>0</a:t>
            </a:r>
            <a:r>
              <a:rPr lang="en-US"/>
              <a:t> when there is odd number of one bits.  </a:t>
            </a:r>
            <a:br>
              <a:rPr lang="en-US"/>
            </a:br>
            <a:endParaRPr lang="en-US"/>
          </a:p>
          <a:p>
            <a:r>
              <a:rPr lang="en-US" b="1"/>
              <a:t>Auxiliary Flag (AF)</a:t>
            </a:r>
            <a:r>
              <a:rPr lang="en-US"/>
              <a:t> - set to </a:t>
            </a:r>
            <a:r>
              <a:rPr lang="en-US" b="1"/>
              <a:t>1</a:t>
            </a:r>
            <a:r>
              <a:rPr lang="en-US"/>
              <a:t> when there is an </a:t>
            </a:r>
            <a:r>
              <a:rPr lang="en-US" b="1"/>
              <a:t>unsigned overflow</a:t>
            </a:r>
            <a:r>
              <a:rPr lang="en-US"/>
              <a:t> for low nibble (4 bits). </a:t>
            </a:r>
            <a:br>
              <a:rPr lang="en-US"/>
            </a:br>
            <a:endParaRPr lang="en-US"/>
          </a:p>
          <a:p>
            <a:r>
              <a:rPr lang="en-US" b="1"/>
              <a:t>Zero Flag (ZF)</a:t>
            </a:r>
            <a:r>
              <a:rPr lang="en-US"/>
              <a:t> - set to </a:t>
            </a:r>
            <a:r>
              <a:rPr lang="en-US" b="1"/>
              <a:t>1</a:t>
            </a:r>
            <a:r>
              <a:rPr lang="en-US"/>
              <a:t> when result is </a:t>
            </a:r>
            <a:r>
              <a:rPr lang="en-US" b="1"/>
              <a:t>zero</a:t>
            </a:r>
            <a:r>
              <a:rPr lang="en-US"/>
              <a:t>. For non-zero result this flag is set to </a:t>
            </a:r>
            <a:r>
              <a:rPr lang="en-US" b="1"/>
              <a:t>0</a:t>
            </a:r>
            <a:r>
              <a:rPr lang="en-US"/>
              <a:t>.</a:t>
            </a:r>
            <a:br>
              <a:rPr lang="en-US"/>
            </a:br>
            <a:endParaRPr lang="en-US"/>
          </a:p>
          <a:p>
            <a:r>
              <a:rPr lang="en-US" b="1"/>
              <a:t>Sign Flag (SF)</a:t>
            </a:r>
            <a:r>
              <a:rPr lang="en-US"/>
              <a:t> - set to </a:t>
            </a:r>
            <a:r>
              <a:rPr lang="en-US" b="1"/>
              <a:t>1</a:t>
            </a:r>
            <a:r>
              <a:rPr lang="en-US"/>
              <a:t> when result is </a:t>
            </a:r>
            <a:r>
              <a:rPr lang="en-US" b="1"/>
              <a:t>negative</a:t>
            </a:r>
            <a:r>
              <a:rPr lang="en-US"/>
              <a:t>. When result is </a:t>
            </a:r>
            <a:r>
              <a:rPr lang="en-US" b="1"/>
              <a:t>positive</a:t>
            </a:r>
            <a:r>
              <a:rPr lang="en-US"/>
              <a:t> it is set to </a:t>
            </a:r>
            <a:r>
              <a:rPr lang="en-US" b="1"/>
              <a:t>0</a:t>
            </a:r>
            <a:r>
              <a:rPr lang="en-US"/>
              <a:t>. (This flag takes the value of the most significant bit.) </a:t>
            </a:r>
            <a:br>
              <a:rPr lang="en-US"/>
            </a:br>
            <a:endParaRPr lang="en-US"/>
          </a:p>
          <a:p>
            <a:r>
              <a:rPr lang="en-US" b="1"/>
              <a:t>Trap Flag (TF)</a:t>
            </a:r>
            <a:r>
              <a:rPr lang="en-US"/>
              <a:t> - Used for on-chip debugging.</a:t>
            </a:r>
            <a:br>
              <a:rPr lang="en-US"/>
            </a:br>
            <a:endParaRPr lang="en-US"/>
          </a:p>
          <a:p>
            <a:r>
              <a:rPr lang="en-US"/>
              <a:t/>
            </a:r>
            <a:br>
              <a:rPr lang="en-US"/>
            </a:b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304800" y="685800"/>
            <a:ext cx="8305800" cy="2586038"/>
          </a:xfrm>
          <a:prstGeom prst="rect">
            <a:avLst/>
          </a:prstGeom>
          <a:noFill/>
          <a:ln w="9525">
            <a:noFill/>
            <a:miter lim="800000"/>
            <a:headEnd/>
            <a:tailEnd/>
          </a:ln>
        </p:spPr>
        <p:txBody>
          <a:bodyPr>
            <a:spAutoFit/>
          </a:bodyPr>
          <a:lstStyle/>
          <a:p>
            <a:r>
              <a:rPr lang="en-US" b="1"/>
              <a:t>Interrupt enable Flag (IF)</a:t>
            </a:r>
            <a:r>
              <a:rPr lang="en-US"/>
              <a:t> - when this flag is set to </a:t>
            </a:r>
            <a:r>
              <a:rPr lang="en-US" b="1"/>
              <a:t>1</a:t>
            </a:r>
            <a:r>
              <a:rPr lang="en-US"/>
              <a:t> CPU reacts to interrupts from external devices.</a:t>
            </a:r>
            <a:br>
              <a:rPr lang="en-US"/>
            </a:br>
            <a:endParaRPr lang="en-US"/>
          </a:p>
          <a:p>
            <a:r>
              <a:rPr lang="en-US" b="1"/>
              <a:t>Direction Flag (DF)</a:t>
            </a:r>
            <a:r>
              <a:rPr lang="en-US"/>
              <a:t> - this flag is used by some instructions to process data chains, when this flag is set to </a:t>
            </a:r>
            <a:r>
              <a:rPr lang="en-US" b="1"/>
              <a:t>0</a:t>
            </a:r>
            <a:r>
              <a:rPr lang="en-US"/>
              <a:t> - the processing is done forward, when this flag is set to </a:t>
            </a:r>
            <a:r>
              <a:rPr lang="en-US" b="1"/>
              <a:t>1</a:t>
            </a:r>
            <a:r>
              <a:rPr lang="en-US"/>
              <a:t> the processing is done backward.</a:t>
            </a:r>
            <a:br>
              <a:rPr lang="en-US"/>
            </a:br>
            <a:endParaRPr lang="en-US"/>
          </a:p>
          <a:p>
            <a:r>
              <a:rPr lang="en-US" b="1"/>
              <a:t>Overflow Flag (OF)</a:t>
            </a:r>
            <a:r>
              <a:rPr lang="en-US"/>
              <a:t> - set to </a:t>
            </a:r>
            <a:r>
              <a:rPr lang="en-US" b="1"/>
              <a:t>1</a:t>
            </a:r>
            <a:r>
              <a:rPr lang="en-US"/>
              <a:t> when there is a </a:t>
            </a:r>
            <a:r>
              <a:rPr lang="en-US" b="1"/>
              <a:t>signed overflow</a:t>
            </a:r>
            <a:r>
              <a:rPr lang="en-US"/>
              <a:t>. For example, when you add bytes </a:t>
            </a:r>
            <a:r>
              <a:rPr lang="en-US" b="1"/>
              <a:t>100 + 50</a:t>
            </a:r>
            <a:r>
              <a:rPr lang="en-US"/>
              <a:t> (result is not in range -128...127).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219200"/>
          <a:ext cx="7391401" cy="5105395"/>
        </p:xfrm>
        <a:graphic>
          <a:graphicData uri="http://schemas.openxmlformats.org/drawingml/2006/table">
            <a:tbl>
              <a:tblPr/>
              <a:tblGrid>
                <a:gridCol w="2565591"/>
                <a:gridCol w="2168842"/>
                <a:gridCol w="2656968"/>
              </a:tblGrid>
              <a:tr h="268705">
                <a:tc>
                  <a:txBody>
                    <a:bodyPr/>
                    <a:lstStyle/>
                    <a:p>
                      <a:pPr marL="0" marR="0" algn="just">
                        <a:spcBef>
                          <a:spcPts val="0"/>
                        </a:spcBef>
                        <a:spcAft>
                          <a:spcPts val="0"/>
                        </a:spcAft>
                      </a:pP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64 K</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dirty="0">
                          <a:latin typeface="Times New Roman"/>
                          <a:ea typeface="Times New Roman"/>
                          <a:cs typeface="Times New Roman"/>
                        </a:rPr>
                        <a:t>ROM BIOS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F0000H - FFFFFH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r>
                        <a:rPr lang="en-US" sz="1200" dirty="0">
                          <a:latin typeface="Times New Roman"/>
                          <a:ea typeface="Times New Roman"/>
                          <a:cs typeface="Times New Roman"/>
                        </a:rPr>
                        <a:t>                  </a:t>
                      </a:r>
                      <a:r>
                        <a:rPr lang="en-US" sz="1200" dirty="0">
                          <a:latin typeface="Times New Roman"/>
                          <a:ea typeface="Times New Roman"/>
                          <a:cs typeface="Times New Roman"/>
                          <a:sym typeface="Symbol"/>
                        </a:rPr>
                        <a:t></a:t>
                      </a:r>
                      <a:endParaRPr lang="en-US" sz="1200" dirty="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384 K   ROM</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ROM BASIC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  Present in older computers</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Reserved ROM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Times New Roman"/>
                        </a:rPr>
                        <a:t>Video BIOS ROM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C0000H - C7FFFH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A0000H</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Video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A0000H - BFFFFH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User 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640 K   RAM</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Resident portion of DOS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Varies between 12 K to 40 K</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endParaRPr lang="en-US" sz="1200">
                        <a:latin typeface="Times New Roman"/>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BIOS and DOS data 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a:latin typeface="Times New Roman"/>
                          <a:ea typeface="Times New Roman"/>
                          <a:cs typeface="Times New Roman"/>
                        </a:rPr>
                        <a:t>00400H - 005FFH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268705">
                <a:tc>
                  <a:txBody>
                    <a:bodyPr/>
                    <a:lstStyle/>
                    <a:p>
                      <a:pPr marL="0" marR="0" algn="just">
                        <a:spcBef>
                          <a:spcPts val="0"/>
                        </a:spcBef>
                        <a:spcAft>
                          <a:spcPts val="0"/>
                        </a:spcAft>
                      </a:pPr>
                      <a:r>
                        <a:rPr lang="en-US" sz="1200">
                          <a:latin typeface="Times New Roman"/>
                          <a:ea typeface="Times New Roman"/>
                          <a:cs typeface="Times New Roman"/>
                        </a:rPr>
                        <a:t>                        </a:t>
                      </a:r>
                      <a:r>
                        <a:rPr lang="en-US" sz="1200">
                          <a:latin typeface="Times New Roman"/>
                          <a:ea typeface="Times New Roman"/>
                          <a:cs typeface="Times New Roman"/>
                          <a:sym typeface="Symbol"/>
                        </a:rPr>
                        <a:t></a:t>
                      </a:r>
                      <a:r>
                        <a:rPr lang="en-US" sz="1200">
                          <a:latin typeface="Times New Roman"/>
                          <a:ea typeface="Times New Roman"/>
                          <a:cs typeface="Times New Roman"/>
                        </a:rPr>
                        <a:t>              1 K</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200">
                          <a:latin typeface="Times New Roman"/>
                          <a:ea typeface="Times New Roman"/>
                          <a:cs typeface="Times New Roman"/>
                        </a:rPr>
                        <a:t>Interrupt Vector 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0" algn="just">
                        <a:spcBef>
                          <a:spcPts val="0"/>
                        </a:spcBef>
                        <a:spcAft>
                          <a:spcPts val="0"/>
                        </a:spcAft>
                      </a:pPr>
                      <a:r>
                        <a:rPr lang="en-US" sz="1200" dirty="0">
                          <a:latin typeface="Times New Roman"/>
                          <a:ea typeface="Times New Roman"/>
                          <a:cs typeface="Times New Roman"/>
                        </a:rPr>
                        <a:t>00000H - 003FFH</a:t>
                      </a: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3" name="Rectangle 2"/>
          <p:cNvSpPr>
            <a:spLocks noChangeArrowheads="1"/>
          </p:cNvSpPr>
          <p:nvPr/>
        </p:nvSpPr>
        <p:spPr bwMode="auto">
          <a:xfrm>
            <a:off x="304800" y="228600"/>
            <a:ext cx="5715000" cy="503238"/>
          </a:xfrm>
          <a:prstGeom prst="rect">
            <a:avLst/>
          </a:prstGeom>
          <a:noFill/>
          <a:ln w="9525">
            <a:noFill/>
            <a:miter lim="800000"/>
            <a:headEnd/>
            <a:tailEnd/>
          </a:ln>
        </p:spPr>
        <p:txBody>
          <a:bodyPr>
            <a:spAutoFit/>
          </a:bodyPr>
          <a:lstStyle/>
          <a:p>
            <a:pPr>
              <a:lnSpc>
                <a:spcPct val="150000"/>
              </a:lnSpc>
            </a:pPr>
            <a:r>
              <a:rPr lang="en-US" sz="2000" b="1">
                <a:solidFill>
                  <a:srgbClr val="FF0000"/>
                </a:solidFill>
              </a:rPr>
              <a:t>Memory Map of 8086 (for PC)</a:t>
            </a:r>
          </a:p>
        </p:txBody>
      </p:sp>
      <p:sp>
        <p:nvSpPr>
          <p:cNvPr id="38986" name="Rectangle 7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en-US" sz="1000">
                <a:latin typeface="Courier New" pitchFamily="49" charset="0"/>
                <a:cs typeface="Courier New" pitchFamily="49" charset="0"/>
              </a:rPr>
              <a:t>SimpleISR proc far mov ax, 0 iret SimpleISR endp</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This calculator from Busicom first used the microprocessor."/>
          <p:cNvPicPr>
            <a:picLocks noChangeAspect="1" noChangeArrowheads="1"/>
          </p:cNvPicPr>
          <p:nvPr/>
        </p:nvPicPr>
        <p:blipFill>
          <a:blip r:embed="rId2"/>
          <a:srcRect/>
          <a:stretch>
            <a:fillRect/>
          </a:stretch>
        </p:blipFill>
        <p:spPr bwMode="auto">
          <a:xfrm>
            <a:off x="2286000" y="1295400"/>
            <a:ext cx="4114800" cy="3657600"/>
          </a:xfrm>
          <a:prstGeom prst="rect">
            <a:avLst/>
          </a:prstGeom>
          <a:noFill/>
          <a:ln w="9525">
            <a:noFill/>
            <a:miter lim="800000"/>
            <a:headEnd/>
            <a:tailEnd/>
          </a:ln>
        </p:spPr>
      </p:pic>
      <p:sp>
        <p:nvSpPr>
          <p:cNvPr id="3" name="Rectangle 2"/>
          <p:cNvSpPr>
            <a:spLocks noChangeArrowheads="1"/>
          </p:cNvSpPr>
          <p:nvPr/>
        </p:nvSpPr>
        <p:spPr bwMode="auto">
          <a:xfrm>
            <a:off x="2133600" y="5257800"/>
            <a:ext cx="4572000" cy="646113"/>
          </a:xfrm>
          <a:prstGeom prst="rect">
            <a:avLst/>
          </a:prstGeom>
          <a:noFill/>
          <a:ln w="9525">
            <a:noFill/>
            <a:miter lim="800000"/>
            <a:headEnd/>
            <a:tailEnd/>
          </a:ln>
        </p:spPr>
        <p:txBody>
          <a:bodyPr>
            <a:spAutoFit/>
          </a:bodyPr>
          <a:lstStyle/>
          <a:p>
            <a:pPr algn="ctr"/>
            <a:r>
              <a:rPr lang="en-US">
                <a:solidFill>
                  <a:srgbClr val="CC3300"/>
                </a:solidFill>
              </a:rPr>
              <a:t>This calculator from Busicom first used the microprocessor.</a:t>
            </a:r>
          </a:p>
        </p:txBody>
      </p:sp>
      <p:sp>
        <p:nvSpPr>
          <p:cNvPr id="5" name="Text Box 21"/>
          <p:cNvSpPr txBox="1">
            <a:spLocks noChangeArrowheads="1"/>
          </p:cNvSpPr>
          <p:nvPr/>
        </p:nvSpPr>
        <p:spPr bwMode="auto">
          <a:xfrm>
            <a:off x="517525" y="482600"/>
            <a:ext cx="6351588" cy="461963"/>
          </a:xfrm>
          <a:prstGeom prst="rect">
            <a:avLst/>
          </a:prstGeom>
          <a:noFill/>
          <a:ln w="9525">
            <a:noFill/>
            <a:miter lim="800000"/>
            <a:headEnd/>
            <a:tailEnd/>
          </a:ln>
        </p:spPr>
        <p:txBody>
          <a:bodyPr wrap="none">
            <a:spAutoFit/>
          </a:bodyPr>
          <a:lstStyle/>
          <a:p>
            <a:r>
              <a:rPr lang="en-US" sz="2400" b="1">
                <a:solidFill>
                  <a:srgbClr val="CC3300"/>
                </a:solidFill>
              </a:rPr>
              <a:t>Application of First Microprocessor 4004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5029200"/>
            <a:ext cx="8229600" cy="1200150"/>
          </a:xfrm>
          <a:prstGeom prst="rect">
            <a:avLst/>
          </a:prstGeom>
          <a:noFill/>
          <a:ln w="9525">
            <a:noFill/>
            <a:miter lim="800000"/>
            <a:headEnd/>
            <a:tailEnd/>
          </a:ln>
        </p:spPr>
        <p:txBody>
          <a:bodyPr>
            <a:spAutoFit/>
          </a:bodyPr>
          <a:lstStyle/>
          <a:p>
            <a:pPr algn="just">
              <a:buFont typeface="Arial" charset="0"/>
              <a:buChar char="•"/>
            </a:pPr>
            <a:r>
              <a:rPr lang="en-US" b="1"/>
              <a:t> For many years Pioneer 10 held the record as the most distant man-made object, until it was surpassed by Voyager 1 in 1998. Pioneer 10 continued to transmit data back to Earth until its radioisotope power source died in 2003.</a:t>
            </a:r>
            <a:endParaRPr lang="en-US"/>
          </a:p>
        </p:txBody>
      </p:sp>
      <p:sp>
        <p:nvSpPr>
          <p:cNvPr id="3" name="Rectangle 2"/>
          <p:cNvSpPr>
            <a:spLocks noChangeArrowheads="1"/>
          </p:cNvSpPr>
          <p:nvPr/>
        </p:nvSpPr>
        <p:spPr bwMode="auto">
          <a:xfrm>
            <a:off x="228600" y="228600"/>
            <a:ext cx="2335213" cy="400050"/>
          </a:xfrm>
          <a:prstGeom prst="rect">
            <a:avLst/>
          </a:prstGeom>
          <a:noFill/>
          <a:ln w="9525">
            <a:noFill/>
            <a:miter lim="800000"/>
            <a:headEnd/>
            <a:tailEnd/>
          </a:ln>
        </p:spPr>
        <p:txBody>
          <a:bodyPr wrap="none">
            <a:spAutoFit/>
          </a:bodyPr>
          <a:lstStyle/>
          <a:p>
            <a:r>
              <a:rPr lang="en-US" sz="2000" b="1">
                <a:solidFill>
                  <a:srgbClr val="CC3300"/>
                </a:solidFill>
              </a:rPr>
              <a:t>Interesting facts</a:t>
            </a:r>
          </a:p>
        </p:txBody>
      </p:sp>
      <p:sp>
        <p:nvSpPr>
          <p:cNvPr id="4" name="Rectangle 3"/>
          <p:cNvSpPr>
            <a:spLocks noChangeArrowheads="1"/>
          </p:cNvSpPr>
          <p:nvPr/>
        </p:nvSpPr>
        <p:spPr bwMode="auto">
          <a:xfrm>
            <a:off x="381000" y="914400"/>
            <a:ext cx="8458200" cy="923925"/>
          </a:xfrm>
          <a:prstGeom prst="rect">
            <a:avLst/>
          </a:prstGeom>
          <a:noFill/>
          <a:ln w="9525">
            <a:noFill/>
            <a:miter lim="800000"/>
            <a:headEnd/>
            <a:tailEnd/>
          </a:ln>
        </p:spPr>
        <p:txBody>
          <a:bodyPr>
            <a:spAutoFit/>
          </a:bodyPr>
          <a:lstStyle/>
          <a:p>
            <a:pPr algn="just">
              <a:buFont typeface="Arial" charset="0"/>
              <a:buChar char="•"/>
            </a:pPr>
            <a:r>
              <a:rPr lang="en-US" b="1"/>
              <a:t> The Intel 4004 was originally designed for use in a Busicom scientific calculator, but Intel engineers realized the design of the chip afforded multi-purpose use - thus the microprocessor was born. </a:t>
            </a:r>
          </a:p>
        </p:txBody>
      </p:sp>
      <p:sp>
        <p:nvSpPr>
          <p:cNvPr id="5" name="Rectangle 4"/>
          <p:cNvSpPr>
            <a:spLocks noChangeArrowheads="1"/>
          </p:cNvSpPr>
          <p:nvPr/>
        </p:nvSpPr>
        <p:spPr bwMode="auto">
          <a:xfrm>
            <a:off x="457200" y="2133600"/>
            <a:ext cx="8229600" cy="923925"/>
          </a:xfrm>
          <a:prstGeom prst="rect">
            <a:avLst/>
          </a:prstGeom>
          <a:noFill/>
          <a:ln w="9525">
            <a:noFill/>
            <a:miter lim="800000"/>
            <a:headEnd/>
            <a:tailEnd/>
          </a:ln>
        </p:spPr>
        <p:txBody>
          <a:bodyPr>
            <a:spAutoFit/>
          </a:bodyPr>
          <a:lstStyle/>
          <a:p>
            <a:pPr algn="just">
              <a:buFont typeface="Arial" charset="0"/>
              <a:buChar char="•"/>
            </a:pPr>
            <a:r>
              <a:rPr lang="en-US" b="1"/>
              <a:t> The 4004 contains 2000 </a:t>
            </a:r>
            <a:r>
              <a:rPr lang="en-US" b="1">
                <a:hlinkClick r:id="rId2" action="ppaction://hlinkfile"/>
              </a:rPr>
              <a:t>transistors</a:t>
            </a:r>
            <a:r>
              <a:rPr lang="en-US" b="1"/>
              <a:t> and is a 4-bit microprocessor capable of processing 4 bits of information at a time at a rate of about 0.06 MHz. </a:t>
            </a:r>
          </a:p>
        </p:txBody>
      </p:sp>
      <p:sp>
        <p:nvSpPr>
          <p:cNvPr id="6" name="Rectangle 5"/>
          <p:cNvSpPr>
            <a:spLocks noChangeArrowheads="1"/>
          </p:cNvSpPr>
          <p:nvPr/>
        </p:nvSpPr>
        <p:spPr bwMode="auto">
          <a:xfrm>
            <a:off x="533400" y="3429000"/>
            <a:ext cx="8077200" cy="1200150"/>
          </a:xfrm>
          <a:prstGeom prst="rect">
            <a:avLst/>
          </a:prstGeom>
          <a:noFill/>
          <a:ln w="9525">
            <a:noFill/>
            <a:miter lim="800000"/>
            <a:headEnd/>
            <a:tailEnd/>
          </a:ln>
        </p:spPr>
        <p:txBody>
          <a:bodyPr>
            <a:spAutoFit/>
          </a:bodyPr>
          <a:lstStyle/>
          <a:p>
            <a:pPr algn="just">
              <a:buFont typeface="Arial" charset="0"/>
              <a:buChar char="•"/>
            </a:pPr>
            <a:r>
              <a:rPr lang="en-US" b="1"/>
              <a:t> Compare this to current microprocessors that contain many millions of transistors and whose clock speed is measured in GHz. But the 4004 found widespread use in many applications, including being used on the </a:t>
            </a:r>
            <a:r>
              <a:rPr lang="en-US" b="1">
                <a:hlinkClick r:id="rId3"/>
              </a:rPr>
              <a:t>Pioneer 10</a:t>
            </a:r>
            <a:r>
              <a:rPr lang="en-US" b="1"/>
              <a:t> spacecraft launched in 1972.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college\suresh\8086\Pioneer_10_on_its_kickmotor.jpg"/>
          <p:cNvPicPr>
            <a:picLocks noChangeAspect="1" noChangeArrowheads="1"/>
          </p:cNvPicPr>
          <p:nvPr/>
        </p:nvPicPr>
        <p:blipFill>
          <a:blip r:embed="rId2"/>
          <a:srcRect/>
          <a:stretch>
            <a:fillRect/>
          </a:stretch>
        </p:blipFill>
        <p:spPr bwMode="auto">
          <a:xfrm>
            <a:off x="1447800" y="239713"/>
            <a:ext cx="6248400" cy="637698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57200"/>
            <a:ext cx="4240213" cy="400050"/>
          </a:xfrm>
          <a:prstGeom prst="rect">
            <a:avLst/>
          </a:prstGeom>
          <a:noFill/>
          <a:ln w="9525">
            <a:noFill/>
            <a:miter lim="800000"/>
            <a:headEnd/>
            <a:tailEnd/>
          </a:ln>
        </p:spPr>
        <p:txBody>
          <a:bodyPr wrap="none">
            <a:spAutoFit/>
          </a:bodyPr>
          <a:lstStyle/>
          <a:p>
            <a:r>
              <a:rPr lang="en-US" sz="2000" b="1">
                <a:solidFill>
                  <a:srgbClr val="CC3300"/>
                </a:solidFill>
              </a:rPr>
              <a:t>Evolution of the microprocessor</a:t>
            </a:r>
          </a:p>
        </p:txBody>
      </p:sp>
      <p:sp>
        <p:nvSpPr>
          <p:cNvPr id="3" name="Rounded Rectangle 2"/>
          <p:cNvSpPr/>
          <p:nvPr/>
        </p:nvSpPr>
        <p:spPr>
          <a:xfrm>
            <a:off x="990600" y="18288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4004</a:t>
            </a:r>
          </a:p>
        </p:txBody>
      </p:sp>
      <p:sp>
        <p:nvSpPr>
          <p:cNvPr id="4" name="Rounded Rectangle 3"/>
          <p:cNvSpPr/>
          <p:nvPr/>
        </p:nvSpPr>
        <p:spPr>
          <a:xfrm>
            <a:off x="2667000" y="2514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4040</a:t>
            </a:r>
          </a:p>
        </p:txBody>
      </p:sp>
      <p:sp>
        <p:nvSpPr>
          <p:cNvPr id="5" name="Rounded Rectangle 4"/>
          <p:cNvSpPr/>
          <p:nvPr/>
        </p:nvSpPr>
        <p:spPr>
          <a:xfrm>
            <a:off x="4267200" y="3276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8008</a:t>
            </a:r>
          </a:p>
        </p:txBody>
      </p:sp>
      <p:sp>
        <p:nvSpPr>
          <p:cNvPr id="6" name="Rounded Rectangle 5"/>
          <p:cNvSpPr/>
          <p:nvPr/>
        </p:nvSpPr>
        <p:spPr>
          <a:xfrm>
            <a:off x="5638800" y="41148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8080</a:t>
            </a:r>
          </a:p>
        </p:txBody>
      </p:sp>
      <p:sp>
        <p:nvSpPr>
          <p:cNvPr id="7" name="Rounded Rectangle 6"/>
          <p:cNvSpPr/>
          <p:nvPr/>
        </p:nvSpPr>
        <p:spPr>
          <a:xfrm>
            <a:off x="7162800" y="50292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8085</a:t>
            </a:r>
          </a:p>
        </p:txBody>
      </p:sp>
      <p:cxnSp>
        <p:nvCxnSpPr>
          <p:cNvPr id="11" name="Elbow Connector 10"/>
          <p:cNvCxnSpPr>
            <a:stCxn id="3" idx="3"/>
            <a:endCxn id="4" idx="0"/>
          </p:cNvCxnSpPr>
          <p:nvPr/>
        </p:nvCxnSpPr>
        <p:spPr>
          <a:xfrm>
            <a:off x="2286000" y="2095500"/>
            <a:ext cx="1028700" cy="4191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hape 14"/>
          <p:cNvCxnSpPr>
            <a:stCxn id="4" idx="3"/>
            <a:endCxn id="5" idx="0"/>
          </p:cNvCxnSpPr>
          <p:nvPr/>
        </p:nvCxnSpPr>
        <p:spPr>
          <a:xfrm>
            <a:off x="3962400" y="2781300"/>
            <a:ext cx="952500" cy="4953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5" idx="3"/>
            <a:endCxn id="6" idx="0"/>
          </p:cNvCxnSpPr>
          <p:nvPr/>
        </p:nvCxnSpPr>
        <p:spPr>
          <a:xfrm>
            <a:off x="5562600" y="3543300"/>
            <a:ext cx="723900" cy="5715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6" idx="3"/>
            <a:endCxn id="7" idx="0"/>
          </p:cNvCxnSpPr>
          <p:nvPr/>
        </p:nvCxnSpPr>
        <p:spPr>
          <a:xfrm>
            <a:off x="6934200" y="4381500"/>
            <a:ext cx="876300" cy="6477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457200"/>
            <a:ext cx="2979738" cy="400050"/>
          </a:xfrm>
          <a:prstGeom prst="rect">
            <a:avLst/>
          </a:prstGeom>
          <a:noFill/>
          <a:ln w="9525">
            <a:noFill/>
            <a:miter lim="800000"/>
            <a:headEnd/>
            <a:tailEnd/>
          </a:ln>
        </p:spPr>
        <p:txBody>
          <a:bodyPr wrap="none">
            <a:spAutoFit/>
          </a:bodyPr>
          <a:lstStyle/>
          <a:p>
            <a:r>
              <a:rPr lang="en-US" sz="2000" b="1">
                <a:solidFill>
                  <a:srgbClr val="CC3300"/>
                </a:solidFill>
              </a:rPr>
              <a:t>Birth of 8086 in 1978</a:t>
            </a:r>
          </a:p>
        </p:txBody>
      </p:sp>
      <p:sp>
        <p:nvSpPr>
          <p:cNvPr id="3" name="Rectangle 2"/>
          <p:cNvSpPr>
            <a:spLocks noChangeArrowheads="1"/>
          </p:cNvSpPr>
          <p:nvPr/>
        </p:nvSpPr>
        <p:spPr bwMode="auto">
          <a:xfrm>
            <a:off x="4800600" y="6324600"/>
            <a:ext cx="3892550" cy="369888"/>
          </a:xfrm>
          <a:prstGeom prst="rect">
            <a:avLst/>
          </a:prstGeom>
          <a:noFill/>
          <a:ln w="9525">
            <a:noFill/>
            <a:miter lim="800000"/>
            <a:headEnd/>
            <a:tailEnd/>
          </a:ln>
        </p:spPr>
        <p:txBody>
          <a:bodyPr wrap="none">
            <a:spAutoFit/>
          </a:bodyPr>
          <a:lstStyle/>
          <a:p>
            <a:r>
              <a:rPr lang="en-US" b="1">
                <a:solidFill>
                  <a:srgbClr val="CC3300"/>
                </a:solidFill>
              </a:rPr>
              <a:t>and later 8088 … 80286… 80386</a:t>
            </a:r>
            <a:endParaRPr lang="en-US"/>
          </a:p>
        </p:txBody>
      </p:sp>
      <p:pic>
        <p:nvPicPr>
          <p:cNvPr id="62466" name="Picture 2" descr="8086 microprocessor"/>
          <p:cNvPicPr>
            <a:picLocks noChangeAspect="1" noChangeArrowheads="1"/>
          </p:cNvPicPr>
          <p:nvPr/>
        </p:nvPicPr>
        <p:blipFill>
          <a:blip r:embed="rId2"/>
          <a:srcRect/>
          <a:stretch>
            <a:fillRect/>
          </a:stretch>
        </p:blipFill>
        <p:spPr bwMode="auto">
          <a:xfrm>
            <a:off x="228600" y="990600"/>
            <a:ext cx="3600450" cy="2133600"/>
          </a:xfrm>
          <a:prstGeom prst="rect">
            <a:avLst/>
          </a:prstGeom>
          <a:noFill/>
          <a:ln w="9525">
            <a:noFill/>
            <a:miter lim="800000"/>
            <a:headEnd/>
            <a:tailEnd/>
          </a:ln>
        </p:spPr>
      </p:pic>
      <p:pic>
        <p:nvPicPr>
          <p:cNvPr id="62468" name="Picture 4" descr="8086 microprocessor"/>
          <p:cNvPicPr>
            <a:picLocks noChangeAspect="1" noChangeArrowheads="1"/>
          </p:cNvPicPr>
          <p:nvPr/>
        </p:nvPicPr>
        <p:blipFill>
          <a:blip r:embed="rId3"/>
          <a:srcRect/>
          <a:stretch>
            <a:fillRect/>
          </a:stretch>
        </p:blipFill>
        <p:spPr bwMode="auto">
          <a:xfrm>
            <a:off x="4038600" y="990600"/>
            <a:ext cx="4829175" cy="4772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transition="in" filter="blinds(horizontal)">
                                      <p:cBhvr>
                                        <p:cTn id="12" dur="500"/>
                                        <p:tgtEl>
                                          <p:spTgt spid="624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blinds(horizontal)">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8086 microprocessor"/>
          <p:cNvPicPr>
            <a:picLocks noChangeAspect="1" noChangeArrowheads="1"/>
          </p:cNvPicPr>
          <p:nvPr/>
        </p:nvPicPr>
        <p:blipFill>
          <a:blip r:embed="rId2"/>
          <a:srcRect/>
          <a:stretch>
            <a:fillRect/>
          </a:stretch>
        </p:blipFill>
        <p:spPr bwMode="auto">
          <a:xfrm>
            <a:off x="2438400" y="609600"/>
            <a:ext cx="4495800" cy="5730875"/>
          </a:xfrm>
          <a:prstGeom prst="rect">
            <a:avLst/>
          </a:prstGeom>
          <a:noFill/>
          <a:ln w="9525">
            <a:noFill/>
            <a:miter lim="800000"/>
            <a:headEnd/>
            <a:tailEnd/>
          </a:ln>
        </p:spPr>
      </p:pic>
      <p:sp>
        <p:nvSpPr>
          <p:cNvPr id="3" name="Rectangle 2"/>
          <p:cNvSpPr>
            <a:spLocks noChangeArrowheads="1"/>
          </p:cNvSpPr>
          <p:nvPr/>
        </p:nvSpPr>
        <p:spPr bwMode="auto">
          <a:xfrm>
            <a:off x="304800" y="457200"/>
            <a:ext cx="2860675" cy="400050"/>
          </a:xfrm>
          <a:prstGeom prst="rect">
            <a:avLst/>
          </a:prstGeom>
          <a:noFill/>
          <a:ln w="9525">
            <a:noFill/>
            <a:miter lim="800000"/>
            <a:headEnd/>
            <a:tailEnd/>
          </a:ln>
        </p:spPr>
        <p:txBody>
          <a:bodyPr wrap="none">
            <a:spAutoFit/>
          </a:bodyPr>
          <a:lstStyle/>
          <a:p>
            <a:r>
              <a:rPr lang="en-US" sz="2000" b="1">
                <a:solidFill>
                  <a:srgbClr val="CC3300"/>
                </a:solidFill>
              </a:rPr>
              <a:t>PIN diagram of 8086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blinds(horizontal)">
                                      <p:cBhvr>
                                        <p:cTn id="12"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On-screen Show (4:3)</PresentationFormat>
  <Paragraphs>225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suresh</cp:lastModifiedBy>
  <cp:revision>1</cp:revision>
  <dcterms:created xsi:type="dcterms:W3CDTF">2011-07-29T04:05:56Z</dcterms:created>
  <dcterms:modified xsi:type="dcterms:W3CDTF">2011-07-29T04:06:31Z</dcterms:modified>
</cp:coreProperties>
</file>