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7" r:id="rId13"/>
    <p:sldId id="269" r:id="rId14"/>
    <p:sldId id="270" r:id="rId15"/>
    <p:sldId id="271" r:id="rId16"/>
    <p:sldId id="272" r:id="rId17"/>
    <p:sldId id="275" r:id="rId18"/>
    <p:sldId id="273" r:id="rId19"/>
    <p:sldId id="276" r:id="rId20"/>
    <p:sldId id="274" r:id="rId21"/>
    <p:sldId id="277" r:id="rId22"/>
    <p:sldId id="278" r:id="rId23"/>
    <p:sldId id="279" r:id="rId24"/>
    <p:sldId id="280" r:id="rId25"/>
    <p:sldId id="258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66" d="100"/>
          <a:sy n="66" d="100"/>
        </p:scale>
        <p:origin x="102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96617-E8BC-4658-B6C6-2D6B8DA3D69C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234CA-15D7-41D3-B1B5-408DB6B5F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505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96617-E8BC-4658-B6C6-2D6B8DA3D69C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234CA-15D7-41D3-B1B5-408DB6B5F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913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96617-E8BC-4658-B6C6-2D6B8DA3D69C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234CA-15D7-41D3-B1B5-408DB6B5F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193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96617-E8BC-4658-B6C6-2D6B8DA3D69C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234CA-15D7-41D3-B1B5-408DB6B5F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034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96617-E8BC-4658-B6C6-2D6B8DA3D69C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234CA-15D7-41D3-B1B5-408DB6B5F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175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96617-E8BC-4658-B6C6-2D6B8DA3D69C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234CA-15D7-41D3-B1B5-408DB6B5F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520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96617-E8BC-4658-B6C6-2D6B8DA3D69C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234CA-15D7-41D3-B1B5-408DB6B5F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682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96617-E8BC-4658-B6C6-2D6B8DA3D69C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234CA-15D7-41D3-B1B5-408DB6B5F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347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96617-E8BC-4658-B6C6-2D6B8DA3D69C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234CA-15D7-41D3-B1B5-408DB6B5F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143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96617-E8BC-4658-B6C6-2D6B8DA3D69C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234CA-15D7-41D3-B1B5-408DB6B5F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403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96617-E8BC-4658-B6C6-2D6B8DA3D69C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234CA-15D7-41D3-B1B5-408DB6B5F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871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96617-E8BC-4658-B6C6-2D6B8DA3D69C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D234CA-15D7-41D3-B1B5-408DB6B5F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093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image" Target="../media/image63.png"/><Relationship Id="rId7" Type="http://schemas.openxmlformats.org/officeDocument/2006/relationships/image" Target="../media/image67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10" Type="http://schemas.openxmlformats.org/officeDocument/2006/relationships/image" Target="../media/image70.png"/><Relationship Id="rId4" Type="http://schemas.openxmlformats.org/officeDocument/2006/relationships/image" Target="../media/image64.png"/><Relationship Id="rId9" Type="http://schemas.openxmlformats.org/officeDocument/2006/relationships/image" Target="../media/image6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7" Type="http://schemas.openxmlformats.org/officeDocument/2006/relationships/image" Target="../media/image76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3" Type="http://schemas.openxmlformats.org/officeDocument/2006/relationships/image" Target="../media/image78.png"/><Relationship Id="rId7" Type="http://schemas.openxmlformats.org/officeDocument/2006/relationships/image" Target="../media/image82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.png"/><Relationship Id="rId5" Type="http://schemas.openxmlformats.org/officeDocument/2006/relationships/image" Target="../media/image80.png"/><Relationship Id="rId10" Type="http://schemas.openxmlformats.org/officeDocument/2006/relationships/image" Target="../media/image85.png"/><Relationship Id="rId4" Type="http://schemas.openxmlformats.org/officeDocument/2006/relationships/image" Target="../media/image79.png"/><Relationship Id="rId9" Type="http://schemas.openxmlformats.org/officeDocument/2006/relationships/image" Target="../media/image8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3" Type="http://schemas.openxmlformats.org/officeDocument/2006/relationships/image" Target="../media/image78.png"/><Relationship Id="rId7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.png"/><Relationship Id="rId5" Type="http://schemas.openxmlformats.org/officeDocument/2006/relationships/image" Target="../media/image80.png"/><Relationship Id="rId10" Type="http://schemas.openxmlformats.org/officeDocument/2006/relationships/image" Target="../media/image90.png"/><Relationship Id="rId4" Type="http://schemas.openxmlformats.org/officeDocument/2006/relationships/image" Target="../media/image79.png"/><Relationship Id="rId9" Type="http://schemas.openxmlformats.org/officeDocument/2006/relationships/image" Target="../media/image8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png"/><Relationship Id="rId3" Type="http://schemas.openxmlformats.org/officeDocument/2006/relationships/image" Target="../media/image92.png"/><Relationship Id="rId7" Type="http://schemas.openxmlformats.org/officeDocument/2006/relationships/image" Target="../media/image96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.png"/><Relationship Id="rId5" Type="http://schemas.openxmlformats.org/officeDocument/2006/relationships/image" Target="../media/image94.png"/><Relationship Id="rId4" Type="http://schemas.openxmlformats.org/officeDocument/2006/relationships/image" Target="../media/image93.png"/><Relationship Id="rId9" Type="http://schemas.openxmlformats.org/officeDocument/2006/relationships/image" Target="../media/image9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png"/><Relationship Id="rId3" Type="http://schemas.openxmlformats.org/officeDocument/2006/relationships/image" Target="../media/image92.png"/><Relationship Id="rId7" Type="http://schemas.openxmlformats.org/officeDocument/2006/relationships/image" Target="../media/image103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2.png"/><Relationship Id="rId5" Type="http://schemas.openxmlformats.org/officeDocument/2006/relationships/image" Target="../media/image101.png"/><Relationship Id="rId4" Type="http://schemas.openxmlformats.org/officeDocument/2006/relationships/image" Target="../media/image100.png"/><Relationship Id="rId9" Type="http://schemas.openxmlformats.org/officeDocument/2006/relationships/image" Target="../media/image10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png"/><Relationship Id="rId3" Type="http://schemas.openxmlformats.org/officeDocument/2006/relationships/image" Target="../media/image92.png"/><Relationship Id="rId7" Type="http://schemas.openxmlformats.org/officeDocument/2006/relationships/image" Target="../media/image112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1.png"/><Relationship Id="rId5" Type="http://schemas.openxmlformats.org/officeDocument/2006/relationships/image" Target="../media/image110.png"/><Relationship Id="rId10" Type="http://schemas.openxmlformats.org/officeDocument/2006/relationships/image" Target="../media/image115.png"/><Relationship Id="rId4" Type="http://schemas.openxmlformats.org/officeDocument/2006/relationships/image" Target="../media/image109.png"/><Relationship Id="rId9" Type="http://schemas.openxmlformats.org/officeDocument/2006/relationships/image" Target="../media/image11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0.png"/><Relationship Id="rId3" Type="http://schemas.openxmlformats.org/officeDocument/2006/relationships/image" Target="../media/image117.png"/><Relationship Id="rId7" Type="http://schemas.openxmlformats.org/officeDocument/2006/relationships/image" Target="../media/image1130.png"/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20.png"/><Relationship Id="rId5" Type="http://schemas.openxmlformats.org/officeDocument/2006/relationships/image" Target="../media/image1110.png"/><Relationship Id="rId4" Type="http://schemas.openxmlformats.org/officeDocument/2006/relationships/image" Target="../media/image118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5.png"/><Relationship Id="rId3" Type="http://schemas.openxmlformats.org/officeDocument/2006/relationships/image" Target="../media/image120.png"/><Relationship Id="rId7" Type="http://schemas.openxmlformats.org/officeDocument/2006/relationships/image" Target="../media/image124.png"/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3.png"/><Relationship Id="rId5" Type="http://schemas.openxmlformats.org/officeDocument/2006/relationships/image" Target="../media/image122.png"/><Relationship Id="rId4" Type="http://schemas.openxmlformats.org/officeDocument/2006/relationships/image" Target="../media/image1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2.png"/><Relationship Id="rId3" Type="http://schemas.openxmlformats.org/officeDocument/2006/relationships/image" Target="../media/image127.png"/><Relationship Id="rId7" Type="http://schemas.openxmlformats.org/officeDocument/2006/relationships/image" Target="../media/image131.png"/><Relationship Id="rId2" Type="http://schemas.openxmlformats.org/officeDocument/2006/relationships/image" Target="../media/image1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.png"/><Relationship Id="rId5" Type="http://schemas.openxmlformats.org/officeDocument/2006/relationships/image" Target="../media/image129.png"/><Relationship Id="rId10" Type="http://schemas.openxmlformats.org/officeDocument/2006/relationships/image" Target="../media/image134.png"/><Relationship Id="rId4" Type="http://schemas.openxmlformats.org/officeDocument/2006/relationships/image" Target="../media/image128.png"/><Relationship Id="rId9" Type="http://schemas.openxmlformats.org/officeDocument/2006/relationships/image" Target="../media/image133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1.png"/><Relationship Id="rId3" Type="http://schemas.openxmlformats.org/officeDocument/2006/relationships/image" Target="../media/image136.png"/><Relationship Id="rId7" Type="http://schemas.openxmlformats.org/officeDocument/2006/relationships/image" Target="../media/image140.png"/><Relationship Id="rId2" Type="http://schemas.openxmlformats.org/officeDocument/2006/relationships/image" Target="../media/image1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9.png"/><Relationship Id="rId5" Type="http://schemas.openxmlformats.org/officeDocument/2006/relationships/image" Target="../media/image138.png"/><Relationship Id="rId4" Type="http://schemas.openxmlformats.org/officeDocument/2006/relationships/image" Target="../media/image137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8.png"/><Relationship Id="rId3" Type="http://schemas.openxmlformats.org/officeDocument/2006/relationships/image" Target="../media/image143.png"/><Relationship Id="rId7" Type="http://schemas.openxmlformats.org/officeDocument/2006/relationships/image" Target="../media/image147.png"/><Relationship Id="rId2" Type="http://schemas.openxmlformats.org/officeDocument/2006/relationships/image" Target="../media/image1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6.png"/><Relationship Id="rId11" Type="http://schemas.openxmlformats.org/officeDocument/2006/relationships/image" Target="../media/image151.png"/><Relationship Id="rId5" Type="http://schemas.openxmlformats.org/officeDocument/2006/relationships/image" Target="../media/image145.png"/><Relationship Id="rId10" Type="http://schemas.openxmlformats.org/officeDocument/2006/relationships/image" Target="../media/image150.png"/><Relationship Id="rId4" Type="http://schemas.openxmlformats.org/officeDocument/2006/relationships/image" Target="../media/image144.png"/><Relationship Id="rId9" Type="http://schemas.openxmlformats.org/officeDocument/2006/relationships/image" Target="../media/image149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8.png"/><Relationship Id="rId3" Type="http://schemas.openxmlformats.org/officeDocument/2006/relationships/image" Target="../media/image153.png"/><Relationship Id="rId7" Type="http://schemas.openxmlformats.org/officeDocument/2006/relationships/image" Target="../media/image157.png"/><Relationship Id="rId2" Type="http://schemas.openxmlformats.org/officeDocument/2006/relationships/image" Target="../media/image1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6.png"/><Relationship Id="rId5" Type="http://schemas.openxmlformats.org/officeDocument/2006/relationships/image" Target="../media/image155.png"/><Relationship Id="rId4" Type="http://schemas.openxmlformats.org/officeDocument/2006/relationships/image" Target="../media/image154.png"/><Relationship Id="rId9" Type="http://schemas.openxmlformats.org/officeDocument/2006/relationships/image" Target="../media/image159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6.png"/><Relationship Id="rId3" Type="http://schemas.openxmlformats.org/officeDocument/2006/relationships/image" Target="../media/image161.png"/><Relationship Id="rId7" Type="http://schemas.openxmlformats.org/officeDocument/2006/relationships/image" Target="../media/image165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4.png"/><Relationship Id="rId11" Type="http://schemas.openxmlformats.org/officeDocument/2006/relationships/image" Target="../media/image169.png"/><Relationship Id="rId5" Type="http://schemas.openxmlformats.org/officeDocument/2006/relationships/image" Target="../media/image163.png"/><Relationship Id="rId10" Type="http://schemas.openxmlformats.org/officeDocument/2006/relationships/image" Target="../media/image168.png"/><Relationship Id="rId4" Type="http://schemas.openxmlformats.org/officeDocument/2006/relationships/image" Target="../media/image162.png"/><Relationship Id="rId9" Type="http://schemas.openxmlformats.org/officeDocument/2006/relationships/image" Target="../media/image167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png"/><Relationship Id="rId18" Type="http://schemas.openxmlformats.org/officeDocument/2006/relationships/image" Target="../media/image39.png"/><Relationship Id="rId3" Type="http://schemas.openxmlformats.org/officeDocument/2006/relationships/image" Target="../media/image4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17" Type="http://schemas.openxmlformats.org/officeDocument/2006/relationships/image" Target="../media/image38.png"/><Relationship Id="rId2" Type="http://schemas.openxmlformats.org/officeDocument/2006/relationships/image" Target="../media/image24.png"/><Relationship Id="rId16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5" Type="http://schemas.openxmlformats.org/officeDocument/2006/relationships/image" Target="../media/image3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Relationship Id="rId14" Type="http://schemas.openxmlformats.org/officeDocument/2006/relationships/image" Target="../media/image3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.png"/><Relationship Id="rId7" Type="http://schemas.openxmlformats.org/officeDocument/2006/relationships/image" Target="../media/image44.png"/><Relationship Id="rId12" Type="http://schemas.openxmlformats.org/officeDocument/2006/relationships/image" Target="../media/image49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11" Type="http://schemas.openxmlformats.org/officeDocument/2006/relationships/image" Target="../media/image48.png"/><Relationship Id="rId5" Type="http://schemas.openxmlformats.org/officeDocument/2006/relationships/image" Target="../media/image42.png"/><Relationship Id="rId10" Type="http://schemas.openxmlformats.org/officeDocument/2006/relationships/image" Target="../media/image47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21" y="191069"/>
            <a:ext cx="12014579" cy="170597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6"/>
                </a:solidFill>
              </a:rPr>
              <a:t>Department of Applied Mathematics and Computational Sciences</a:t>
            </a:r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82639" y="2715904"/>
            <a:ext cx="9685361" cy="1514902"/>
          </a:xfrm>
        </p:spPr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III </a:t>
            </a:r>
            <a:r>
              <a:rPr lang="en-US" b="1" dirty="0" err="1" smtClean="0">
                <a:solidFill>
                  <a:srgbClr val="C00000"/>
                </a:solidFill>
              </a:rPr>
              <a:t>Sem</a:t>
            </a:r>
            <a:r>
              <a:rPr lang="en-US" b="1" dirty="0" smtClean="0">
                <a:solidFill>
                  <a:srgbClr val="C00000"/>
                </a:solidFill>
              </a:rPr>
              <a:t> </a:t>
            </a:r>
            <a:r>
              <a:rPr lang="en-US" b="1" dirty="0" err="1" smtClean="0">
                <a:solidFill>
                  <a:srgbClr val="C00000"/>
                </a:solidFill>
              </a:rPr>
              <a:t>M.Sc.Software</a:t>
            </a:r>
            <a:r>
              <a:rPr lang="en-US" b="1" dirty="0" smtClean="0">
                <a:solidFill>
                  <a:srgbClr val="C00000"/>
                </a:solidFill>
              </a:rPr>
              <a:t> Systems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Transform Techniques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Dr. V. Suresh </a:t>
            </a:r>
            <a:r>
              <a:rPr lang="en-US" b="1" dirty="0" err="1" smtClean="0">
                <a:solidFill>
                  <a:srgbClr val="C00000"/>
                </a:solidFill>
              </a:rPr>
              <a:t>kumar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6054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439" y="173395"/>
            <a:ext cx="5916561" cy="829495"/>
          </a:xfrm>
        </p:spPr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Change of scale property</a:t>
            </a:r>
            <a:endParaRPr lang="en-US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79439" y="1082568"/>
                <a:ext cx="10515600" cy="902827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𝒵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then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𝒵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439" y="1082568"/>
                <a:ext cx="10515600" cy="902827"/>
              </a:xfrm>
              <a:blipFill rotWithShape="0">
                <a:blip r:embed="rId2"/>
                <a:stretch>
                  <a:fillRect l="-1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166120" y="2065073"/>
            <a:ext cx="7512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00B0F0"/>
                </a:solidFill>
              </a:rPr>
              <a:t>Proof</a:t>
            </a:r>
            <a:endParaRPr lang="en-US" sz="2000" dirty="0">
              <a:solidFill>
                <a:srgbClr val="00B0F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917351" y="2265128"/>
                <a:ext cx="2276584" cy="7639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𝒵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sSup>
                            <m:s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351" y="2265128"/>
                <a:ext cx="2276584" cy="76392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748587" y="3397041"/>
                <a:ext cx="3369833" cy="9318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𝒵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587" y="3397041"/>
                <a:ext cx="3369833" cy="93185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1976889" y="4528954"/>
                <a:ext cx="2086212" cy="8478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6889" y="4528954"/>
                <a:ext cx="2086212" cy="84786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1976889" y="5576870"/>
                <a:ext cx="1719445" cy="8478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6889" y="5576870"/>
                <a:ext cx="1719445" cy="847861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3676825" y="2506552"/>
                <a:ext cx="8831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6825" y="2506552"/>
                <a:ext cx="883190" cy="369332"/>
              </a:xfrm>
              <a:prstGeom prst="rect">
                <a:avLst/>
              </a:prstGeom>
              <a:blipFill rotWithShape="0">
                <a:blip r:embed="rId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6096000" y="2973110"/>
                <a:ext cx="1945789" cy="8478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nary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2973110"/>
                <a:ext cx="1945789" cy="847861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6319304" y="4046514"/>
                <a:ext cx="1028230" cy="5647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9304" y="4046514"/>
                <a:ext cx="1028230" cy="56477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5650813" y="5048463"/>
                <a:ext cx="2129237" cy="5068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𝒵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0813" y="5048463"/>
                <a:ext cx="2129237" cy="50687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6932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774" y="173397"/>
            <a:ext cx="4308987" cy="873740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Example problems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9774" y="1176696"/>
                <a:ext cx="10515600" cy="607859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1. </a:t>
                </a:r>
                <a:r>
                  <a:rPr lang="en-US" dirty="0"/>
                  <a:t>Find the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𝒵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9774" y="1176696"/>
                <a:ext cx="10515600" cy="607859"/>
              </a:xfrm>
              <a:blipFill rotWithShape="0">
                <a:blip r:embed="rId2"/>
                <a:stretch>
                  <a:fillRect l="-1159" t="-16000" b="-7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180975" y="1860150"/>
            <a:ext cx="5918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srgbClr val="00B0F0"/>
                </a:solidFill>
              </a:rPr>
              <a:t>Ans</a:t>
            </a:r>
            <a:r>
              <a:rPr lang="en-US" dirty="0" smtClean="0">
                <a:solidFill>
                  <a:srgbClr val="00B0F0"/>
                </a:solidFill>
              </a:rPr>
              <a:t>: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08562" y="2229482"/>
            <a:ext cx="10485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We have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957119" y="2026862"/>
                <a:ext cx="2385781" cy="7745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𝒵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7119" y="2026862"/>
                <a:ext cx="2385781" cy="77457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4988285" y="2229481"/>
            <a:ext cx="5389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and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5874797" y="2131762"/>
                <a:ext cx="2153218" cy="5647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𝒵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4797" y="2131762"/>
                <a:ext cx="2153218" cy="56477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2833282" y="3131658"/>
                <a:ext cx="2562176" cy="91800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𝒵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type m:val="skw"/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num>
                        <m:den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skw"/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num>
                                    <m:den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3282" y="3131658"/>
                <a:ext cx="2562176" cy="91800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3721191" y="4328980"/>
                <a:ext cx="1453924" cy="10432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type m:val="skw"/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num>
                        <m:den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−2</m:t>
                                      </m:r>
                                    </m:num>
                                    <m:den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1191" y="4328980"/>
                <a:ext cx="1453924" cy="1043299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3297293" y="5651594"/>
                <a:ext cx="2301720" cy="7140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𝒵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7293" y="5651594"/>
                <a:ext cx="2301720" cy="71404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5071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271" y="173397"/>
            <a:ext cx="4382729" cy="755752"/>
          </a:xfrm>
        </p:spPr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Problems </a:t>
            </a:r>
            <a:r>
              <a:rPr lang="en-US" b="1" dirty="0" err="1" smtClean="0">
                <a:solidFill>
                  <a:srgbClr val="C00000"/>
                </a:solidFill>
              </a:rPr>
              <a:t>contd</a:t>
            </a:r>
            <a:r>
              <a:rPr lang="en-US" b="1" dirty="0" smtClean="0">
                <a:solidFill>
                  <a:srgbClr val="C00000"/>
                </a:solidFill>
              </a:rPr>
              <a:t>…</a:t>
            </a:r>
            <a:endParaRPr lang="en-US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66252" y="1120879"/>
                <a:ext cx="10515600" cy="52535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2</a:t>
                </a:r>
                <a:r>
                  <a:rPr lang="en-US" dirty="0" smtClean="0"/>
                  <a:t>. </a:t>
                </a:r>
                <a:r>
                  <a:rPr lang="en-US" dirty="0"/>
                  <a:t>Find the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𝒵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6252" y="1120879"/>
                <a:ext cx="10515600" cy="525358"/>
              </a:xfrm>
              <a:blipFill rotWithShape="0">
                <a:blip r:embed="rId2"/>
                <a:stretch>
                  <a:fillRect l="-1159" t="-19767" b="-244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180975" y="1860150"/>
            <a:ext cx="5918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srgbClr val="00B0F0"/>
                </a:solidFill>
              </a:rPr>
              <a:t>Ans</a:t>
            </a:r>
            <a:r>
              <a:rPr lang="en-US" dirty="0" smtClean="0">
                <a:solidFill>
                  <a:srgbClr val="00B0F0"/>
                </a:solidFill>
              </a:rPr>
              <a:t>: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08562" y="2229482"/>
            <a:ext cx="10485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We have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1957119" y="2026862"/>
                <a:ext cx="2023374" cy="6608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𝒵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7119" y="2026862"/>
                <a:ext cx="2023374" cy="66082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908562" y="3185153"/>
            <a:ext cx="5389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and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1821826" y="3182056"/>
                <a:ext cx="1829925" cy="6173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𝒵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1826" y="3182056"/>
                <a:ext cx="1829925" cy="61734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1821826" y="4285056"/>
                <a:ext cx="1681679" cy="6152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𝒵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1826" y="4285056"/>
                <a:ext cx="1681679" cy="61529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921515" y="5264642"/>
                <a:ext cx="409458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𝒵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515" y="5264642"/>
                <a:ext cx="4094582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1312161" y="6032553"/>
                <a:ext cx="244720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𝒵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𝒵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 smtClean="0"/>
                  <a:t>+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𝒵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2161" y="6032553"/>
                <a:ext cx="2447208" cy="369332"/>
              </a:xfrm>
              <a:prstGeom prst="rect">
                <a:avLst/>
              </a:prstGeom>
              <a:blipFill rotWithShape="0">
                <a:blip r:embed="rId7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6760810" y="1454010"/>
                <a:ext cx="2150845" cy="6160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0810" y="1454010"/>
                <a:ext cx="2150845" cy="61600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6864905" y="2296808"/>
                <a:ext cx="1695401" cy="6591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4905" y="2296808"/>
                <a:ext cx="1695401" cy="659155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6835409" y="3210801"/>
                <a:ext cx="2245487" cy="6873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𝒵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409" y="3210801"/>
                <a:ext cx="2245487" cy="687368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/>
          <p:cNvSpPr/>
          <p:nvPr/>
        </p:nvSpPr>
        <p:spPr>
          <a:xfrm>
            <a:off x="6961240" y="3182056"/>
            <a:ext cx="2227006" cy="687368"/>
          </a:xfrm>
          <a:prstGeom prst="rect">
            <a:avLst/>
          </a:prstGeom>
          <a:noFill/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425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271" y="173397"/>
            <a:ext cx="4382729" cy="755752"/>
          </a:xfrm>
        </p:spPr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Problems </a:t>
            </a:r>
            <a:r>
              <a:rPr lang="en-US" b="1" dirty="0" err="1" smtClean="0">
                <a:solidFill>
                  <a:srgbClr val="C00000"/>
                </a:solidFill>
              </a:rPr>
              <a:t>contd</a:t>
            </a:r>
            <a:r>
              <a:rPr lang="en-US" b="1" dirty="0" smtClean="0">
                <a:solidFill>
                  <a:srgbClr val="C00000"/>
                </a:solidFill>
              </a:rPr>
              <a:t>…</a:t>
            </a:r>
            <a:endParaRPr lang="en-US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66252" y="1120879"/>
                <a:ext cx="10515600" cy="52535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3. </a:t>
                </a:r>
                <a:r>
                  <a:rPr lang="en-US" dirty="0"/>
                  <a:t>Find the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𝒵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6252" y="1120879"/>
                <a:ext cx="10515600" cy="525358"/>
              </a:xfrm>
              <a:blipFill rotWithShape="0">
                <a:blip r:embed="rId2"/>
                <a:stretch>
                  <a:fillRect l="-1159" t="-19767" b="-244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180975" y="1860150"/>
            <a:ext cx="5918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srgbClr val="00B0F0"/>
                </a:solidFill>
              </a:rPr>
              <a:t>Ans</a:t>
            </a:r>
            <a:r>
              <a:rPr lang="en-US" dirty="0" smtClean="0">
                <a:solidFill>
                  <a:srgbClr val="00B0F0"/>
                </a:solidFill>
              </a:rPr>
              <a:t>: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08562" y="2229482"/>
            <a:ext cx="10485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We have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1957119" y="2026862"/>
                <a:ext cx="2023374" cy="6608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𝒵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7119" y="2026862"/>
                <a:ext cx="2023374" cy="66082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908562" y="3185153"/>
            <a:ext cx="5389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and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1821826" y="3182056"/>
                <a:ext cx="1829925" cy="6173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𝒵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1826" y="3182056"/>
                <a:ext cx="1829925" cy="61734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1821826" y="4285056"/>
                <a:ext cx="1681679" cy="6152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𝒵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1826" y="4285056"/>
                <a:ext cx="1681679" cy="61529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921515" y="5264642"/>
                <a:ext cx="409458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𝒵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515" y="5264642"/>
                <a:ext cx="4094582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1312161" y="6032553"/>
                <a:ext cx="266040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𝒵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𝒵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𝒵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2161" y="6032553"/>
                <a:ext cx="2660408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6760810" y="1454010"/>
                <a:ext cx="2089739" cy="60401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0810" y="1454010"/>
                <a:ext cx="2089739" cy="60401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6864905" y="2296808"/>
                <a:ext cx="1695401" cy="6591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4905" y="2296808"/>
                <a:ext cx="1695401" cy="659155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6835409" y="3210801"/>
                <a:ext cx="2245487" cy="6873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𝒵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409" y="3210801"/>
                <a:ext cx="2245487" cy="687368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/>
          <p:cNvSpPr/>
          <p:nvPr/>
        </p:nvSpPr>
        <p:spPr>
          <a:xfrm>
            <a:off x="6961240" y="3182056"/>
            <a:ext cx="2227006" cy="687368"/>
          </a:xfrm>
          <a:prstGeom prst="rect">
            <a:avLst/>
          </a:prstGeom>
          <a:noFill/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775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529" y="114403"/>
            <a:ext cx="10515600" cy="755752"/>
          </a:xfrm>
        </p:spPr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Shifting property</a:t>
            </a:r>
            <a:endParaRPr lang="en-US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972314" y="1046825"/>
                <a:ext cx="3825791" cy="4682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𝒵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𝒵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314" y="1046825"/>
                <a:ext cx="3825791" cy="46820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221083" y="1691700"/>
            <a:ext cx="7512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00B0F0"/>
                </a:solidFill>
              </a:rPr>
              <a:t>Proof</a:t>
            </a:r>
            <a:endParaRPr lang="en-US" sz="2000" dirty="0">
              <a:solidFill>
                <a:srgbClr val="00B0F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972314" y="1891755"/>
                <a:ext cx="2800575" cy="9318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𝒵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314" y="1891755"/>
                <a:ext cx="2800575" cy="93185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972314" y="2879784"/>
                <a:ext cx="3710439" cy="9318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𝒵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314" y="2879784"/>
                <a:ext cx="3710439" cy="93185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2055865" y="4626501"/>
                <a:ext cx="2564805" cy="9316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−(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5865" y="4626501"/>
                <a:ext cx="2564805" cy="93160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2055865" y="3991799"/>
                <a:ext cx="140314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5865" y="3991799"/>
                <a:ext cx="1403141" cy="40011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1224117" y="3991799"/>
            <a:ext cx="6489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put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6332897" y="2091810"/>
                <a:ext cx="3873561" cy="9318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𝒵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nary>
                        <m:naryPr>
                          <m:chr m:val="∑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2897" y="2091810"/>
                <a:ext cx="3873561" cy="931858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2208265" y="5808198"/>
                <a:ext cx="2410916" cy="9318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8265" y="5808198"/>
                <a:ext cx="2410916" cy="931858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6332897" y="3604822"/>
                <a:ext cx="3221716" cy="4056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𝒵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𝒵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2897" y="3604822"/>
                <a:ext cx="3221716" cy="405624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9109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529" y="114403"/>
            <a:ext cx="10515600" cy="755752"/>
          </a:xfrm>
        </p:spPr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Shifting property</a:t>
            </a:r>
            <a:endParaRPr lang="en-US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972314" y="1046825"/>
                <a:ext cx="459696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𝒵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𝒵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𝑧𝑥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(0)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314" y="1046825"/>
                <a:ext cx="4596964" cy="461665"/>
              </a:xfrm>
              <a:prstGeom prst="rect">
                <a:avLst/>
              </a:prstGeom>
              <a:blipFill rotWithShape="0">
                <a:blip r:embed="rId2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221083" y="1691700"/>
            <a:ext cx="7512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00B0F0"/>
                </a:solidFill>
              </a:rPr>
              <a:t>Proof</a:t>
            </a:r>
            <a:endParaRPr lang="en-US" sz="2000" dirty="0">
              <a:solidFill>
                <a:srgbClr val="00B0F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972314" y="1891755"/>
                <a:ext cx="2800575" cy="9318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𝒵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314" y="1891755"/>
                <a:ext cx="2800575" cy="93185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972314" y="2879784"/>
                <a:ext cx="3698641" cy="9318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𝒵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314" y="2879784"/>
                <a:ext cx="3698641" cy="93185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2055865" y="4626501"/>
                <a:ext cx="2407902" cy="9315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−(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−1)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5865" y="4626501"/>
                <a:ext cx="2407902" cy="93153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2055865" y="3991799"/>
                <a:ext cx="139724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5865" y="3991799"/>
                <a:ext cx="1397242" cy="40011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1224117" y="3991799"/>
            <a:ext cx="6489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put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6332897" y="2091810"/>
                <a:ext cx="4643644" cy="9318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𝒵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nary>
                        <m:naryPr>
                          <m:chr m:val="∑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p>
                        </m:e>
                      </m:nary>
                      <m:r>
                        <a:rPr lang="en-US" sz="20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𝑧𝑥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(0)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2897" y="2091810"/>
                <a:ext cx="4643644" cy="931858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2208265" y="5808198"/>
                <a:ext cx="3186898" cy="9318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e>
                      </m:nary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𝑧𝑥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(0)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8265" y="5808198"/>
                <a:ext cx="3186898" cy="931858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6765968" y="3406518"/>
                <a:ext cx="386516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𝒵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𝒵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𝑧𝑥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(0)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5968" y="3406518"/>
                <a:ext cx="3865161" cy="400110"/>
              </a:xfrm>
              <a:prstGeom prst="rect">
                <a:avLst/>
              </a:prstGeom>
              <a:blipFill rotWithShape="0">
                <a:blip r:embed="rId9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2014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112" y="122238"/>
            <a:ext cx="10515600" cy="806450"/>
          </a:xfrm>
        </p:spPr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Property </a:t>
            </a:r>
            <a:r>
              <a:rPr lang="en-US" b="1" dirty="0" err="1" smtClean="0">
                <a:solidFill>
                  <a:srgbClr val="C00000"/>
                </a:solidFill>
              </a:rPr>
              <a:t>contd</a:t>
            </a:r>
            <a:r>
              <a:rPr lang="en-US" b="1" dirty="0" smtClean="0">
                <a:solidFill>
                  <a:srgbClr val="C00000"/>
                </a:solidFill>
              </a:rPr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1068388"/>
            <a:ext cx="1762125" cy="5461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Similarly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204912" y="1657351"/>
                <a:ext cx="602549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𝒵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</m:e>
                          </m:d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𝒵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𝑧𝑥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4912" y="1657351"/>
                <a:ext cx="6025496" cy="461665"/>
              </a:xfrm>
              <a:prstGeom prst="rect">
                <a:avLst/>
              </a:prstGeom>
              <a:blipFill rotWithShape="0">
                <a:blip r:embed="rId2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204912" y="2457452"/>
                <a:ext cx="729642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𝒵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+3</m:t>
                              </m:r>
                            </m:e>
                          </m:d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𝒵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𝑧𝑥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(2)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4912" y="2457452"/>
                <a:ext cx="7296420" cy="461665"/>
              </a:xfrm>
              <a:prstGeom prst="rect">
                <a:avLst/>
              </a:prstGeom>
              <a:blipFill rotWithShape="0">
                <a:blip r:embed="rId3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/>
          <p:cNvSpPr txBox="1">
            <a:spLocks/>
          </p:cNvSpPr>
          <p:nvPr/>
        </p:nvSpPr>
        <p:spPr>
          <a:xfrm>
            <a:off x="704850" y="3374730"/>
            <a:ext cx="1762125" cy="54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So on…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939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113" y="107951"/>
            <a:ext cx="5891212" cy="649287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Derivative of Transform</a:t>
            </a:r>
            <a:endParaRPr lang="en-US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68682" y="883530"/>
                <a:ext cx="10515600" cy="71651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𝒵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then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𝒵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𝑑𝑧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8682" y="883530"/>
                <a:ext cx="10515600" cy="716517"/>
              </a:xfrm>
              <a:blipFill rotWithShape="0">
                <a:blip r:embed="rId2"/>
                <a:stretch>
                  <a:fillRect l="-1217" t="-855" b="-5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1363791" y="2999436"/>
            <a:ext cx="33536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Differentiate both sides w.r.t. z</a:t>
            </a:r>
          </a:p>
        </p:txBody>
      </p:sp>
      <p:sp>
        <p:nvSpPr>
          <p:cNvPr id="5" name="Rectangle 4"/>
          <p:cNvSpPr/>
          <p:nvPr/>
        </p:nvSpPr>
        <p:spPr>
          <a:xfrm>
            <a:off x="212896" y="1622621"/>
            <a:ext cx="7512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00B0F0"/>
                </a:solidFill>
              </a:rPr>
              <a:t>Proof</a:t>
            </a:r>
            <a:endParaRPr lang="en-US" sz="2000" dirty="0">
              <a:solidFill>
                <a:srgbClr val="00B0F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972314" y="1891755"/>
                <a:ext cx="2800575" cy="9318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𝒵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314" y="1891755"/>
                <a:ext cx="2800575" cy="93185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3943469" y="2173018"/>
                <a:ext cx="101675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</a:t>
                </a: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3469" y="2173018"/>
                <a:ext cx="1016753" cy="400110"/>
              </a:xfrm>
              <a:prstGeom prst="rect">
                <a:avLst/>
              </a:prstGeom>
              <a:blipFill rotWithShape="0">
                <a:blip r:embed="rId4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2065652" y="3456853"/>
                <a:ext cx="3056927" cy="9318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𝑑𝑧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𝑑𝑧</m:t>
                          </m:r>
                        </m:den>
                      </m:f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5652" y="3456853"/>
                <a:ext cx="3056927" cy="93185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2242427" y="4680419"/>
                <a:ext cx="3495572" cy="9318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</m:nary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𝑑𝑧</m:t>
                          </m:r>
                        </m:den>
                      </m:f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2427" y="4680419"/>
                <a:ext cx="3495572" cy="931858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2157371" y="5779588"/>
                <a:ext cx="3572196" cy="9318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nary>
                        <m:naryPr>
                          <m:chr m:val="∑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𝑑𝑧</m:t>
                          </m:r>
                        </m:den>
                      </m:f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7371" y="5779588"/>
                <a:ext cx="3572196" cy="931858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7624092" y="4469688"/>
                <a:ext cx="2928302" cy="6766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𝒵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𝑑𝑧</m:t>
                          </m:r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4092" y="4469688"/>
                <a:ext cx="2928302" cy="67666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7253542" y="3211567"/>
                <a:ext cx="3308150" cy="9318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𝑧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𝑑𝑧</m:t>
                          </m:r>
                        </m:den>
                      </m:f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3542" y="3211567"/>
                <a:ext cx="3308150" cy="931858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7186601" y="1876642"/>
                <a:ext cx="3365793" cy="9318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𝑑𝑧</m:t>
                          </m:r>
                        </m:den>
                      </m:f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6601" y="1876642"/>
                <a:ext cx="3365793" cy="931858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1087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3" grpId="0"/>
      <p:bldP spid="1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550" y="136526"/>
            <a:ext cx="2890838" cy="749300"/>
          </a:xfrm>
        </p:spPr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Example</a:t>
            </a:r>
            <a:endParaRPr lang="en-US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09550" y="811182"/>
                <a:ext cx="10515600" cy="83185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1. </a:t>
                </a:r>
                <a:r>
                  <a:rPr lang="en-US" dirty="0"/>
                  <a:t>Find the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𝒵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09550" y="811182"/>
                <a:ext cx="10515600" cy="831850"/>
              </a:xfrm>
              <a:blipFill rotWithShape="0">
                <a:blip r:embed="rId2"/>
                <a:stretch>
                  <a:fillRect l="-1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380943" y="2126221"/>
                <a:ext cx="1970861" cy="6158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 smtClean="0"/>
                  <a:t>Take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sz="2400" i="1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0943" y="2126221"/>
                <a:ext cx="1970861" cy="615874"/>
              </a:xfrm>
              <a:prstGeom prst="rect">
                <a:avLst/>
              </a:prstGeom>
              <a:blipFill rotWithShape="0">
                <a:blip r:embed="rId3"/>
                <a:stretch>
                  <a:fillRect l="-4954" b="-99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477335" y="3018034"/>
                <a:ext cx="2517164" cy="7862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7335" y="3018034"/>
                <a:ext cx="2517164" cy="78624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994875" y="4117097"/>
                <a:ext cx="3825791" cy="4682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𝒵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𝒵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875" y="4117097"/>
                <a:ext cx="3825791" cy="46820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994875" y="5204488"/>
                <a:ext cx="380373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𝒵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𝒵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875" y="5204488"/>
                <a:ext cx="3803734" cy="46166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6378844" y="2056734"/>
                <a:ext cx="2791213" cy="7967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𝒵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8844" y="2056734"/>
                <a:ext cx="2791213" cy="79675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7192689" y="3313459"/>
                <a:ext cx="3848682" cy="7967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𝒵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den>
                          </m:f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2689" y="3313459"/>
                <a:ext cx="3848682" cy="796757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209550" y="1753526"/>
            <a:ext cx="947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B0F0"/>
                </a:solidFill>
              </a:rPr>
              <a:t>Ans</a:t>
            </a:r>
            <a:r>
              <a:rPr lang="en-US" dirty="0" smtClean="0">
                <a:solidFill>
                  <a:srgbClr val="00B0F0"/>
                </a:solidFill>
              </a:rPr>
              <a:t>: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5462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6" grpId="0"/>
      <p:bldP spid="7" grpId="0"/>
      <p:bldP spid="8" grpId="0"/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550" y="136526"/>
            <a:ext cx="4419600" cy="7493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Examples contd...</a:t>
            </a:r>
            <a:endParaRPr lang="en-US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09550" y="885826"/>
                <a:ext cx="3794644" cy="814387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2. </a:t>
                </a:r>
                <a:r>
                  <a:rPr lang="en-US" dirty="0"/>
                  <a:t>Find the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𝒵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den>
                        </m:f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09550" y="885826"/>
                <a:ext cx="3794644" cy="814387"/>
              </a:xfrm>
              <a:blipFill rotWithShape="0">
                <a:blip r:embed="rId2"/>
                <a:stretch>
                  <a:fillRect l="-32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380943" y="1994615"/>
                <a:ext cx="1970861" cy="6158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 smtClean="0"/>
                  <a:t>Take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sz="2400" i="1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0943" y="1994615"/>
                <a:ext cx="1970861" cy="615874"/>
              </a:xfrm>
              <a:prstGeom prst="rect">
                <a:avLst/>
              </a:prstGeom>
              <a:blipFill rotWithShape="0">
                <a:blip r:embed="rId3"/>
                <a:stretch>
                  <a:fillRect l="-4954" b="-99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487030" y="2892727"/>
                <a:ext cx="2517164" cy="7923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7030" y="2892727"/>
                <a:ext cx="2517164" cy="79239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001296" y="4019582"/>
                <a:ext cx="459696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𝒵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𝒵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𝑧𝑥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(0)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296" y="4019582"/>
                <a:ext cx="4596963" cy="461665"/>
              </a:xfrm>
              <a:prstGeom prst="rect">
                <a:avLst/>
              </a:prstGeom>
              <a:blipFill rotWithShape="0">
                <a:blip r:embed="rId5"/>
                <a:stretch>
                  <a:fillRect r="-133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1487030" y="5733964"/>
                <a:ext cx="2791213" cy="7967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𝒵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7030" y="5733964"/>
                <a:ext cx="2791213" cy="79675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7192324" y="3584829"/>
                <a:ext cx="3532826" cy="7967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𝒵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den>
                          </m:f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𝑧</m:t>
                      </m:r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2324" y="3584829"/>
                <a:ext cx="3532826" cy="79675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1487030" y="4990061"/>
                <a:ext cx="142186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7030" y="4990061"/>
                <a:ext cx="1421864" cy="46166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209550" y="1885950"/>
            <a:ext cx="947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B0F0"/>
                </a:solidFill>
              </a:rPr>
              <a:t>Ans</a:t>
            </a:r>
            <a:r>
              <a:rPr lang="en-US" dirty="0" smtClean="0">
                <a:solidFill>
                  <a:srgbClr val="00B0F0"/>
                </a:solidFill>
              </a:rPr>
              <a:t>: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2429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6" grpId="0"/>
      <p:bldP spid="8" grpId="0"/>
      <p:bldP spid="9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09675" y="2022475"/>
            <a:ext cx="9144000" cy="2387600"/>
          </a:xfrm>
        </p:spPr>
        <p:txBody>
          <a:bodyPr>
            <a:normAutofit/>
          </a:bodyPr>
          <a:lstStyle/>
          <a:p>
            <a:r>
              <a:rPr lang="en-US" sz="9600" b="1" dirty="0" smtClean="0">
                <a:solidFill>
                  <a:srgbClr val="00B050"/>
                </a:solidFill>
              </a:rPr>
              <a:t>Z Transform</a:t>
            </a:r>
            <a:endParaRPr lang="en-US" sz="96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3169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113" y="107950"/>
            <a:ext cx="4019550" cy="663575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Examples </a:t>
            </a:r>
            <a:r>
              <a:rPr lang="en-US" b="1" dirty="0" err="1" smtClean="0">
                <a:solidFill>
                  <a:srgbClr val="C00000"/>
                </a:solidFill>
              </a:rPr>
              <a:t>contd</a:t>
            </a:r>
            <a:r>
              <a:rPr lang="en-US" b="1" dirty="0" smtClean="0">
                <a:solidFill>
                  <a:srgbClr val="C00000"/>
                </a:solidFill>
              </a:rPr>
              <a:t>…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95312" y="885826"/>
                <a:ext cx="3794644" cy="585787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3</a:t>
                </a:r>
                <a:r>
                  <a:rPr lang="en-US" dirty="0" smtClean="0"/>
                  <a:t>. </a:t>
                </a:r>
                <a:r>
                  <a:rPr lang="en-US" dirty="0"/>
                  <a:t>Find the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𝒵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5312" y="885826"/>
                <a:ext cx="3794644" cy="585787"/>
              </a:xfrm>
              <a:blipFill rotWithShape="0">
                <a:blip r:embed="rId2"/>
                <a:stretch>
                  <a:fillRect l="-3376" t="-16667" b="-114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480955" y="1694579"/>
                <a:ext cx="200272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 smtClean="0"/>
                  <a:t>Take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2400" i="1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0955" y="1694579"/>
                <a:ext cx="2002728" cy="461665"/>
              </a:xfrm>
              <a:prstGeom prst="rect">
                <a:avLst/>
              </a:prstGeom>
              <a:blipFill rotWithShape="0">
                <a:blip r:embed="rId3"/>
                <a:stretch>
                  <a:fillRect l="-4878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309562" y="1585914"/>
            <a:ext cx="947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B0F0"/>
                </a:solidFill>
              </a:rPr>
              <a:t>Ans</a:t>
            </a:r>
            <a:r>
              <a:rPr lang="en-US" dirty="0" smtClean="0">
                <a:solidFill>
                  <a:srgbClr val="00B0F0"/>
                </a:solidFill>
              </a:rPr>
              <a:t>: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08743" y="2628818"/>
            <a:ext cx="10485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We have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1257300" y="2426198"/>
                <a:ext cx="2023374" cy="6608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𝒵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7300" y="2426198"/>
                <a:ext cx="2023374" cy="66082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711676" y="3367652"/>
                <a:ext cx="2928302" cy="6766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𝒵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𝑑𝑧</m:t>
                          </m:r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676" y="3367652"/>
                <a:ext cx="2928302" cy="67666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683737" y="4270741"/>
                <a:ext cx="3260060" cy="7201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𝒵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 .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𝑑𝑧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737" y="4270741"/>
                <a:ext cx="3260060" cy="72019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683737" y="5165951"/>
                <a:ext cx="4692567" cy="78669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𝒵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(2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737" y="5165951"/>
                <a:ext cx="4692567" cy="78669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6699173" y="1112957"/>
                <a:ext cx="2315056" cy="7087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−1) −2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9173" y="1112957"/>
                <a:ext cx="2315056" cy="70872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6837285" y="2201563"/>
                <a:ext cx="1901611" cy="6519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7285" y="2201563"/>
                <a:ext cx="1901611" cy="651973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7241481" y="3393555"/>
                <a:ext cx="1958485" cy="6591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𝒵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1481" y="3393555"/>
                <a:ext cx="1958485" cy="659155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9621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/>
      <p:bldP spid="7" grpId="0"/>
      <p:bldP spid="8" grpId="0"/>
      <p:bldP spid="9" grpId="0"/>
      <p:bldP spid="10" grpId="0"/>
      <p:bldP spid="1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38113" y="107950"/>
            <a:ext cx="4019550" cy="663575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Examples </a:t>
            </a:r>
            <a:r>
              <a:rPr lang="en-US" b="1" dirty="0" err="1" smtClean="0">
                <a:solidFill>
                  <a:srgbClr val="C00000"/>
                </a:solidFill>
              </a:rPr>
              <a:t>contd</a:t>
            </a:r>
            <a:r>
              <a:rPr lang="en-US" b="1" dirty="0" smtClean="0">
                <a:solidFill>
                  <a:srgbClr val="C00000"/>
                </a:solidFill>
              </a:rPr>
              <a:t>…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95312" y="885826"/>
                <a:ext cx="3794644" cy="585787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4. </a:t>
                </a:r>
                <a:r>
                  <a:rPr lang="en-US" dirty="0"/>
                  <a:t>Find the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𝒵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+1)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5312" y="885826"/>
                <a:ext cx="3794644" cy="585787"/>
              </a:xfrm>
              <a:blipFill rotWithShape="0">
                <a:blip r:embed="rId2"/>
                <a:stretch>
                  <a:fillRect l="-3376" t="-16667" b="-114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138113" y="1471613"/>
            <a:ext cx="9477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rgbClr val="00B0F0"/>
                </a:solidFill>
              </a:rPr>
              <a:t>Ans</a:t>
            </a:r>
            <a:r>
              <a:rPr lang="en-US" sz="2400" dirty="0" smtClean="0">
                <a:solidFill>
                  <a:srgbClr val="00B0F0"/>
                </a:solidFill>
              </a:rPr>
              <a:t>:</a:t>
            </a:r>
            <a:endParaRPr lang="en-US" sz="2400" dirty="0">
              <a:solidFill>
                <a:srgbClr val="00B0F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825357" y="2057400"/>
                <a:ext cx="360534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𝒵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+1)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𝒵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357" y="2057400"/>
                <a:ext cx="3605346" cy="461665"/>
              </a:xfrm>
              <a:prstGeom prst="rect">
                <a:avLst/>
              </a:prstGeom>
              <a:blipFill rotWithShape="0">
                <a:blip r:embed="rId3"/>
                <a:stretch>
                  <a:fillRect b="-17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2147888" y="2828201"/>
                <a:ext cx="236423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𝒵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𝒵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7888" y="2828201"/>
                <a:ext cx="2364237" cy="46166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1926557" y="3689015"/>
                <a:ext cx="3123868" cy="84805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+1)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6557" y="3689015"/>
                <a:ext cx="3123868" cy="84805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1868011" y="4895374"/>
                <a:ext cx="3135602" cy="8613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8011" y="4895374"/>
                <a:ext cx="3135602" cy="86132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2205062" y="5892586"/>
                <a:ext cx="1656672" cy="8856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5062" y="5892586"/>
                <a:ext cx="1656672" cy="88569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6428442" y="4949611"/>
                <a:ext cx="3359831" cy="8856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𝒵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+1)</m:t>
                          </m:r>
                        </m:e>
                      </m:d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8442" y="4949611"/>
                <a:ext cx="3359831" cy="88569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3996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09550" y="69291"/>
            <a:ext cx="4029278" cy="7493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Examples </a:t>
            </a:r>
            <a:r>
              <a:rPr lang="en-US" b="1" dirty="0" err="1" smtClean="0">
                <a:solidFill>
                  <a:srgbClr val="C00000"/>
                </a:solidFill>
              </a:rPr>
              <a:t>contd</a:t>
            </a:r>
            <a:r>
              <a:rPr lang="en-US" b="1" dirty="0" smtClean="0">
                <a:solidFill>
                  <a:srgbClr val="C00000"/>
                </a:solidFill>
              </a:rPr>
              <a:t>…</a:t>
            </a:r>
            <a:endParaRPr lang="en-US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09550" y="811182"/>
                <a:ext cx="4266270" cy="83185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5</a:t>
                </a:r>
                <a:r>
                  <a:rPr lang="en-US" dirty="0" smtClean="0"/>
                  <a:t>. </a:t>
                </a:r>
                <a:r>
                  <a:rPr lang="en-US" dirty="0"/>
                  <a:t>Find the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𝒵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−1)</m:t>
                            </m:r>
                          </m:den>
                        </m:f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5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09550" y="811182"/>
                <a:ext cx="4266270" cy="831850"/>
              </a:xfrm>
              <a:blipFill rotWithShape="0">
                <a:blip r:embed="rId2"/>
                <a:stretch>
                  <a:fillRect l="-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209550" y="1753526"/>
            <a:ext cx="9477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rgbClr val="00B0F0"/>
                </a:solidFill>
              </a:rPr>
              <a:t>Ans</a:t>
            </a:r>
            <a:r>
              <a:rPr lang="en-US" sz="2400" dirty="0" smtClean="0">
                <a:solidFill>
                  <a:srgbClr val="00B0F0"/>
                </a:solidFill>
              </a:rPr>
              <a:t>:</a:t>
            </a:r>
            <a:endParaRPr lang="en-US" sz="2400" dirty="0">
              <a:solidFill>
                <a:srgbClr val="00B0F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157288" y="2090343"/>
                <a:ext cx="3091616" cy="85170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−1)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7288" y="2090343"/>
                <a:ext cx="3091616" cy="85170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1493909" y="3323300"/>
                <a:ext cx="274491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𝐵𝑛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3909" y="3323300"/>
                <a:ext cx="2744919" cy="46166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1654969" y="4036332"/>
                <a:ext cx="125149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4969" y="4036332"/>
                <a:ext cx="1251496" cy="46166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1795792" y="4749364"/>
                <a:ext cx="103393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792" y="4749364"/>
                <a:ext cx="1033937" cy="46166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1183637" y="5462396"/>
                <a:ext cx="3292183" cy="85170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−1)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3637" y="5462396"/>
                <a:ext cx="3292183" cy="851708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6295511" y="1600049"/>
                <a:ext cx="5225148" cy="9161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𝒵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−1)</m:t>
                              </m:r>
                            </m:den>
                          </m:f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𝒵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𝒵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−1)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5511" y="1600049"/>
                <a:ext cx="5225148" cy="916148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7090805" y="3000344"/>
                <a:ext cx="4604274" cy="7199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den>
                              </m:f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e>
                      </m:func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0805" y="3000344"/>
                <a:ext cx="4604274" cy="719941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7519191" y="4149608"/>
                <a:ext cx="3350404" cy="9221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den>
                              </m:f>
                            </m:e>
                          </m:d>
                          <m:d>
                            <m:d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−1+</m:t>
                              </m:r>
                              <m:f>
                                <m:f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9191" y="4149608"/>
                <a:ext cx="3350404" cy="922176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7004352" y="5229611"/>
                <a:ext cx="4928272" cy="9221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𝒵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−1)</m:t>
                                  </m:r>
                                </m:den>
                              </m:f>
                            </m:e>
                          </m:d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den>
                              </m:f>
                            </m:e>
                          </m:d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4352" y="5229611"/>
                <a:ext cx="4928272" cy="922176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06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09549" y="136526"/>
            <a:ext cx="4495803" cy="7493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Examples </a:t>
            </a:r>
            <a:r>
              <a:rPr lang="en-US" b="1" dirty="0" err="1" smtClean="0">
                <a:solidFill>
                  <a:srgbClr val="C00000"/>
                </a:solidFill>
              </a:rPr>
              <a:t>contd</a:t>
            </a:r>
            <a:r>
              <a:rPr lang="en-US" b="1" dirty="0" smtClean="0">
                <a:solidFill>
                  <a:srgbClr val="C00000"/>
                </a:solidFill>
              </a:rPr>
              <a:t>…</a:t>
            </a:r>
            <a:endParaRPr lang="en-US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09550" y="885826"/>
                <a:ext cx="7172885" cy="83185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6</a:t>
                </a:r>
                <a:r>
                  <a:rPr lang="en-US" dirty="0" smtClean="0"/>
                  <a:t>. </a:t>
                </a:r>
                <a:r>
                  <a:rPr lang="en-US" dirty="0"/>
                  <a:t>Find the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𝒵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</m:d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𝒵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𝑐𝑜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5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09550" y="885826"/>
                <a:ext cx="7172885" cy="831850"/>
              </a:xfrm>
              <a:blipFill rotWithShape="0">
                <a:blip r:embed="rId2"/>
                <a:stretch>
                  <a:fillRect l="-16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209550" y="1753526"/>
            <a:ext cx="9477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rgbClr val="00B0F0"/>
                </a:solidFill>
              </a:rPr>
              <a:t>Ans</a:t>
            </a:r>
            <a:r>
              <a:rPr lang="en-US" sz="2400" dirty="0" smtClean="0">
                <a:solidFill>
                  <a:srgbClr val="00B0F0"/>
                </a:solidFill>
              </a:rPr>
              <a:t>:</a:t>
            </a:r>
            <a:endParaRPr lang="en-US" sz="2400" dirty="0">
              <a:solidFill>
                <a:srgbClr val="00B0F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63778" y="2215191"/>
            <a:ext cx="10118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Consider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/>
              <p:cNvSpPr/>
              <p:nvPr/>
            </p:nvSpPr>
            <p:spPr>
              <a:xfrm>
                <a:off x="2080019" y="2184527"/>
                <a:ext cx="2625334" cy="4036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𝒵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𝒵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0019" y="2184527"/>
                <a:ext cx="2625334" cy="403637"/>
              </a:xfrm>
              <a:prstGeom prst="rect">
                <a:avLst/>
              </a:prstGeom>
              <a:blipFill rotWithShape="0">
                <a:blip r:embed="rId3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/>
              <p:cNvSpPr/>
              <p:nvPr/>
            </p:nvSpPr>
            <p:spPr>
              <a:xfrm>
                <a:off x="8086580" y="1984358"/>
                <a:ext cx="2156744" cy="7223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𝒵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6580" y="1984358"/>
                <a:ext cx="2156744" cy="72237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/>
              <p:cNvSpPr/>
              <p:nvPr/>
            </p:nvSpPr>
            <p:spPr>
              <a:xfrm>
                <a:off x="3100388" y="2772630"/>
                <a:ext cx="1288173" cy="5700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0388" y="2772630"/>
                <a:ext cx="1288173" cy="57009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/>
              <p:cNvSpPr/>
              <p:nvPr/>
            </p:nvSpPr>
            <p:spPr>
              <a:xfrm>
                <a:off x="3160368" y="3585035"/>
                <a:ext cx="2487219" cy="6139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𝑐𝑜𝑠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0368" y="3585035"/>
                <a:ext cx="2487219" cy="613951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/>
              <p:cNvSpPr/>
              <p:nvPr/>
            </p:nvSpPr>
            <p:spPr>
              <a:xfrm>
                <a:off x="3160368" y="4339593"/>
                <a:ext cx="2611549" cy="60401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𝑟𝑐𝑜𝑠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0368" y="4339593"/>
                <a:ext cx="2611549" cy="60401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/>
              <p:cNvSpPr/>
              <p:nvPr/>
            </p:nvSpPr>
            <p:spPr>
              <a:xfrm>
                <a:off x="3177017" y="6079792"/>
                <a:ext cx="3056671" cy="6758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𝑟𝑐𝑜𝑠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𝑟𝑐𝑜𝑠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sin</m:t>
                                  </m:r>
                                </m:e>
                                <m:sup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7017" y="6079792"/>
                <a:ext cx="3056671" cy="675826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13"/>
              <p:cNvSpPr/>
              <p:nvPr/>
            </p:nvSpPr>
            <p:spPr>
              <a:xfrm>
                <a:off x="3121823" y="5096611"/>
                <a:ext cx="4964757" cy="7087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𝑟𝑐𝑜𝑠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𝑟𝑐𝑜𝑠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𝑟𝑐𝑜𝑠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1823" y="5096611"/>
                <a:ext cx="4964757" cy="70872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6068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953" y="163420"/>
            <a:ext cx="10515600" cy="629957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Example </a:t>
            </a:r>
            <a:r>
              <a:rPr lang="en-US" b="1" dirty="0" err="1">
                <a:solidFill>
                  <a:srgbClr val="C00000"/>
                </a:solidFill>
              </a:rPr>
              <a:t>contd</a:t>
            </a:r>
            <a:r>
              <a:rPr lang="en-US" b="1" dirty="0">
                <a:solidFill>
                  <a:srgbClr val="C00000"/>
                </a:solidFill>
              </a:rPr>
              <a:t>…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662417" y="1064040"/>
                <a:ext cx="4125425" cy="6696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𝒵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p>
                          </m:sSup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𝑟𝑐𝑜𝑠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𝑟𝑐𝑜𝑠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sin</m:t>
                                  </m:r>
                                </m:e>
                                <m:sup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417" y="1064040"/>
                <a:ext cx="4125425" cy="66967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662417" y="2017821"/>
                <a:ext cx="5310813" cy="6591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𝒵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𝑟𝑐𝑜𝑠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𝑟𝑐𝑜𝑠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sin</m:t>
                                  </m:r>
                                </m:e>
                                <m:sup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417" y="2017821"/>
                <a:ext cx="5310813" cy="65915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326240" y="2949412"/>
                <a:ext cx="6900928" cy="6527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𝒵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𝑟𝑐𝑜𝑠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𝑧𝑟𝑐𝑜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cos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sin</m:t>
                                  </m:r>
                                </m:e>
                                <m:sup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240" y="2949412"/>
                <a:ext cx="6900928" cy="65274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/>
              <p:cNvSpPr/>
              <p:nvPr/>
            </p:nvSpPr>
            <p:spPr>
              <a:xfrm>
                <a:off x="420370" y="3901420"/>
                <a:ext cx="7797391" cy="6527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𝒵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𝒵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𝑟𝑐𝑜𝑠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𝑧𝑟𝑐𝑜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𝑧𝑟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𝑧𝑟𝑐𝑜𝑠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370" y="3901420"/>
                <a:ext cx="7797391" cy="65274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/>
              <p:cNvSpPr/>
              <p:nvPr/>
            </p:nvSpPr>
            <p:spPr>
              <a:xfrm>
                <a:off x="552229" y="4853428"/>
                <a:ext cx="3782382" cy="6527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𝒵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𝑟𝑐𝑜𝑠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𝑧𝑟𝑐𝑜𝑠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229" y="4853428"/>
                <a:ext cx="3782382" cy="65274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/>
              <p:cNvSpPr/>
              <p:nvPr/>
            </p:nvSpPr>
            <p:spPr>
              <a:xfrm>
                <a:off x="662417" y="5805436"/>
                <a:ext cx="3751925" cy="6196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𝒵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𝑧𝑟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𝑧𝑟𝑐𝑜𝑠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417" y="5805436"/>
                <a:ext cx="3751925" cy="61965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/>
              <p:cNvSpPr/>
              <p:nvPr/>
            </p:nvSpPr>
            <p:spPr>
              <a:xfrm>
                <a:off x="5572465" y="4853428"/>
                <a:ext cx="2816476" cy="6527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𝒵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2465" y="4853428"/>
                <a:ext cx="2816476" cy="652743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/>
              <p:cNvSpPr/>
              <p:nvPr/>
            </p:nvSpPr>
            <p:spPr>
              <a:xfrm>
                <a:off x="5682653" y="5805436"/>
                <a:ext cx="2747547" cy="5713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𝒵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𝑧𝑟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2653" y="5805436"/>
                <a:ext cx="2747547" cy="57131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/>
              <p:cNvSpPr/>
              <p:nvPr/>
            </p:nvSpPr>
            <p:spPr>
              <a:xfrm>
                <a:off x="8193862" y="932996"/>
                <a:ext cx="2779928" cy="6527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𝒵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3862" y="932996"/>
                <a:ext cx="2779928" cy="652743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/>
              <p:cNvSpPr/>
              <p:nvPr/>
            </p:nvSpPr>
            <p:spPr>
              <a:xfrm>
                <a:off x="8304050" y="1885004"/>
                <a:ext cx="2598788" cy="5713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𝒵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4050" y="1885004"/>
                <a:ext cx="2598788" cy="57131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/>
          <p:cNvSpPr/>
          <p:nvPr/>
        </p:nvSpPr>
        <p:spPr>
          <a:xfrm>
            <a:off x="8304050" y="793377"/>
            <a:ext cx="2669740" cy="166293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8304050" y="1733711"/>
            <a:ext cx="266974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5924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lh5.googleusercontent.com/proxy/NIBhc1H3cZp8iqNOh-8D5kVSbfQ5c0GETiWqNKaAlol_hG5grvLS00bMiFMP8vXjN3K_KnBdXkfcQALso1gTPyJ8fIopbfT0wiPhaAOcDkmT9RMzlz60PUcm5-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6405" y="1146833"/>
            <a:ext cx="6976745" cy="4646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5401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137" y="150813"/>
            <a:ext cx="2562226" cy="806450"/>
          </a:xfrm>
        </p:spPr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Definition</a:t>
            </a:r>
            <a:endParaRPr lang="en-US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391654"/>
                <a:ext cx="10515600" cy="10461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Suppose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 smtClean="0"/>
                  <a:t> is a sequence of infinite duration then the Z Transform of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 smtClean="0"/>
                  <a:t> denoted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𝒵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 smtClean="0"/>
                  <a:t> and defined as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391654"/>
                <a:ext cx="10515600" cy="1046163"/>
              </a:xfrm>
              <a:blipFill rotWithShape="0">
                <a:blip r:embed="rId2"/>
                <a:stretch>
                  <a:fillRect l="-1159" t="-9302" r="-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4825876" y="3005070"/>
                <a:ext cx="3319948" cy="10996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𝒵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5876" y="3005070"/>
                <a:ext cx="3319948" cy="109966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5055774" y="4330184"/>
                <a:ext cx="234275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𝒵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5774" y="4330184"/>
                <a:ext cx="2342757" cy="461665"/>
              </a:xfrm>
              <a:prstGeom prst="rect">
                <a:avLst/>
              </a:prstGeom>
              <a:blipFill rotWithShape="0">
                <a:blip r:embed="rId4"/>
                <a:stretch>
                  <a:fillRect r="-260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5932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975" y="107950"/>
            <a:ext cx="10515600" cy="792163"/>
          </a:xfrm>
        </p:spPr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Transform of standard functions</a:t>
            </a:r>
            <a:endParaRPr lang="en-US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23900" y="1182688"/>
                <a:ext cx="2947988" cy="760412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1. Find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𝒵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23900" y="1182688"/>
                <a:ext cx="2947988" cy="760412"/>
              </a:xfrm>
              <a:blipFill rotWithShape="0">
                <a:blip r:embed="rId2"/>
                <a:stretch>
                  <a:fillRect l="-4348" t="-12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426915" y="1952785"/>
                <a:ext cx="3319948" cy="10996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𝒵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6915" y="1952785"/>
                <a:ext cx="3319948" cy="109966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426915" y="3191192"/>
                <a:ext cx="2783262" cy="10996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𝒵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6915" y="3191192"/>
                <a:ext cx="2783262" cy="109966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426915" y="4697374"/>
                <a:ext cx="2671051" cy="10996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𝒵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6915" y="4697374"/>
                <a:ext cx="2671051" cy="109966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5279778" y="1767205"/>
                <a:ext cx="2278251" cy="10996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𝒵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9778" y="1767205"/>
                <a:ext cx="2278251" cy="109966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5279777" y="3034030"/>
                <a:ext cx="2594941" cy="10996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𝒵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</m:t>
                                      </m:r>
                                    </m:num>
                                    <m:den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𝑧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9777" y="3034030"/>
                <a:ext cx="2594941" cy="109966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5533467" y="4530527"/>
                <a:ext cx="4363502" cy="7954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=1+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den>
                          </m:f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num>
                                <m:den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num>
                                <m:den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+….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3467" y="4530527"/>
                <a:ext cx="4363502" cy="795411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/>
          <p:cNvSpPr/>
          <p:nvPr/>
        </p:nvSpPr>
        <p:spPr>
          <a:xfrm>
            <a:off x="180975" y="1860150"/>
            <a:ext cx="5918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srgbClr val="00B0F0"/>
                </a:solidFill>
              </a:rPr>
              <a:t>Ans</a:t>
            </a:r>
            <a:r>
              <a:rPr lang="en-US" dirty="0" smtClean="0">
                <a:solidFill>
                  <a:srgbClr val="00B0F0"/>
                </a:solidFill>
              </a:rPr>
              <a:t>:</a:t>
            </a:r>
            <a:endParaRPr lang="en-US" dirty="0">
              <a:solidFill>
                <a:srgbClr val="00B0F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5533467" y="5722775"/>
                <a:ext cx="303942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3467" y="5722775"/>
                <a:ext cx="3039422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9425141" y="6238969"/>
                <a:ext cx="94365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5141" y="6238969"/>
                <a:ext cx="943656" cy="36933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9110903" y="5624992"/>
                <a:ext cx="803232" cy="5648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0903" y="5624992"/>
                <a:ext cx="803232" cy="564898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5533467" y="6225244"/>
                <a:ext cx="14299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3467" y="6225244"/>
                <a:ext cx="1429943" cy="369332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8898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6" grpId="0"/>
      <p:bldP spid="7" grpId="0"/>
      <p:bldP spid="8" grpId="0"/>
      <p:bldP spid="9" grpId="0"/>
      <p:bldP spid="12" grpId="0"/>
      <p:bldP spid="13" grpId="0"/>
      <p:bldP spid="14" grpId="0"/>
      <p:bldP spid="15" grpId="0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5626511" y="2778988"/>
            <a:ext cx="4793223" cy="374594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975" y="165100"/>
            <a:ext cx="2233613" cy="777875"/>
          </a:xfrm>
        </p:spPr>
        <p:txBody>
          <a:bodyPr/>
          <a:lstStyle/>
          <a:p>
            <a:r>
              <a:rPr lang="en-US" b="1" dirty="0" err="1" smtClean="0">
                <a:solidFill>
                  <a:srgbClr val="C00000"/>
                </a:solidFill>
              </a:rPr>
              <a:t>Contd</a:t>
            </a:r>
            <a:r>
              <a:rPr lang="en-US" b="1" dirty="0" smtClean="0">
                <a:solidFill>
                  <a:srgbClr val="C00000"/>
                </a:solidFill>
              </a:rPr>
              <a:t>…</a:t>
            </a:r>
            <a:endParaRPr lang="en-US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929653" y="2342787"/>
                <a:ext cx="1875577" cy="7946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num>
                                <m:den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653" y="2342787"/>
                <a:ext cx="1875577" cy="79464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3608319" y="2614316"/>
                <a:ext cx="137986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|&lt;|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8319" y="2614316"/>
                <a:ext cx="1379865" cy="461665"/>
              </a:xfrm>
              <a:prstGeom prst="rect">
                <a:avLst/>
              </a:prstGeom>
              <a:blipFill rotWithShape="0">
                <a:blip r:embed="rId3"/>
                <a:stretch>
                  <a:fillRect l="-885" r="-885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341074" y="3523899"/>
                <a:ext cx="2156744" cy="7223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𝒵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074" y="3523899"/>
                <a:ext cx="2156744" cy="72237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3347702" y="3806284"/>
                <a:ext cx="137909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&gt;|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7702" y="3806284"/>
                <a:ext cx="1379095" cy="461665"/>
              </a:xfrm>
              <a:prstGeom prst="rect">
                <a:avLst/>
              </a:prstGeom>
              <a:blipFill rotWithShape="0">
                <a:blip r:embed="rId5"/>
                <a:stretch>
                  <a:fillRect r="-1327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341074" y="3402803"/>
            <a:ext cx="2300445" cy="97155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7978877" y="2675194"/>
            <a:ext cx="44246" cy="3696109"/>
          </a:xfrm>
          <a:prstGeom prst="line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501150" y="4498258"/>
            <a:ext cx="4970207" cy="0"/>
          </a:xfrm>
          <a:prstGeom prst="straightConnector1">
            <a:avLst/>
          </a:prstGeom>
          <a:ln>
            <a:headEnd type="arrow" w="sm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7344697" y="3834581"/>
            <a:ext cx="1312606" cy="1194619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8023123" y="3338278"/>
                <a:ext cx="62818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3123" y="3338278"/>
                <a:ext cx="628185" cy="461665"/>
              </a:xfrm>
              <a:prstGeom prst="rect">
                <a:avLst/>
              </a:prstGeom>
              <a:blipFill rotWithShape="0">
                <a:blip r:embed="rId6"/>
                <a:stretch>
                  <a:fillRect l="-1942" r="-2913"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8511484" y="4567535"/>
                <a:ext cx="62818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1484" y="4567535"/>
                <a:ext cx="628185" cy="461665"/>
              </a:xfrm>
              <a:prstGeom prst="rect">
                <a:avLst/>
              </a:prstGeom>
              <a:blipFill rotWithShape="0">
                <a:blip r:embed="rId7"/>
                <a:stretch>
                  <a:fillRect l="-1942" r="-2913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10375489" y="4567535"/>
                <a:ext cx="42639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5489" y="4567535"/>
                <a:ext cx="426399" cy="46166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8122028" y="2240753"/>
                <a:ext cx="43037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2028" y="2240753"/>
                <a:ext cx="430374" cy="461665"/>
              </a:xfrm>
              <a:prstGeom prst="rect">
                <a:avLst/>
              </a:prstGeom>
              <a:blipFill rotWithShape="0">
                <a:blip r:embed="rId9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/>
          <p:cNvSpPr/>
          <p:nvPr/>
        </p:nvSpPr>
        <p:spPr>
          <a:xfrm>
            <a:off x="3842773" y="5432546"/>
            <a:ext cx="85999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/>
              <a:t>ROC</a:t>
            </a:r>
            <a:endParaRPr lang="en-US" sz="2800" b="1" dirty="0"/>
          </a:p>
        </p:txBody>
      </p:sp>
      <p:cxnSp>
        <p:nvCxnSpPr>
          <p:cNvPr id="21" name="Straight Arrow Connector 20"/>
          <p:cNvCxnSpPr>
            <a:stCxn id="19" idx="3"/>
          </p:cNvCxnSpPr>
          <p:nvPr/>
        </p:nvCxnSpPr>
        <p:spPr>
          <a:xfrm flipV="1">
            <a:off x="4702764" y="5029200"/>
            <a:ext cx="1669935" cy="664956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341074" y="1208350"/>
                <a:ext cx="2780185" cy="7946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𝒵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num>
                                <m:den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074" y="1208350"/>
                <a:ext cx="2780185" cy="794641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3240986" y="1254724"/>
                <a:ext cx="1201804" cy="7224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den>
                          </m:f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0986" y="1254724"/>
                <a:ext cx="1201804" cy="722442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417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4" grpId="0"/>
      <p:bldP spid="5" grpId="0"/>
      <p:bldP spid="6" grpId="0"/>
      <p:bldP spid="7" grpId="0"/>
      <p:bldP spid="8" grpId="0" animBg="1"/>
      <p:bldP spid="13" grpId="0" animBg="1"/>
      <p:bldP spid="14" grpId="0"/>
      <p:bldP spid="15" grpId="0"/>
      <p:bldP spid="16" grpId="0"/>
      <p:bldP spid="17" grpId="0"/>
      <p:bldP spid="19" grpId="0"/>
      <p:bldP spid="22" grpId="0"/>
      <p:bldP spid="2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774" y="247138"/>
            <a:ext cx="5267632" cy="6672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Transformation </a:t>
            </a:r>
            <a:r>
              <a:rPr lang="en-US" b="1" dirty="0" err="1" smtClean="0">
                <a:solidFill>
                  <a:srgbClr val="C00000"/>
                </a:solidFill>
              </a:rPr>
              <a:t>contd</a:t>
            </a:r>
            <a:r>
              <a:rPr lang="en-US" b="1" dirty="0" smtClean="0">
                <a:solidFill>
                  <a:srgbClr val="C00000"/>
                </a:solidFill>
              </a:rPr>
              <a:t>…</a:t>
            </a:r>
            <a:endParaRPr lang="en-US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25246" y="1102954"/>
                <a:ext cx="2716161" cy="71109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2. </a:t>
                </a:r>
                <a:r>
                  <a:rPr lang="en-US" dirty="0"/>
                  <a:t>Find the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𝒵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5246" y="1102954"/>
                <a:ext cx="2716161" cy="711098"/>
              </a:xfrm>
              <a:blipFill rotWithShape="0">
                <a:blip r:embed="rId2"/>
                <a:stretch>
                  <a:fillRect l="-4719" t="-145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180975" y="1860150"/>
            <a:ext cx="5918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srgbClr val="00B0F0"/>
                </a:solidFill>
              </a:rPr>
              <a:t>Ans</a:t>
            </a:r>
            <a:r>
              <a:rPr lang="en-US" dirty="0" smtClean="0">
                <a:solidFill>
                  <a:srgbClr val="00B0F0"/>
                </a:solidFill>
              </a:rPr>
              <a:t>:</a:t>
            </a:r>
            <a:endParaRPr lang="en-US" dirty="0">
              <a:solidFill>
                <a:srgbClr val="00B0F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426915" y="1952785"/>
                <a:ext cx="3319948" cy="10996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𝒵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6915" y="1952785"/>
                <a:ext cx="3319948" cy="109966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426915" y="3191192"/>
                <a:ext cx="2463431" cy="10996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𝒵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6915" y="3191192"/>
                <a:ext cx="2463431" cy="109966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221570" y="4542192"/>
                <a:ext cx="522194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0+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+2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+3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+4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−4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+…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1570" y="4542192"/>
                <a:ext cx="5221942" cy="46166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1221570" y="5162864"/>
                <a:ext cx="394672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+2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+3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+4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+…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1570" y="5162864"/>
                <a:ext cx="3946721" cy="46166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5195735" y="5162864"/>
                <a:ext cx="129676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5735" y="5162864"/>
                <a:ext cx="1296765" cy="46166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1221570" y="5780585"/>
                <a:ext cx="341542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(1+2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+3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+…)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1570" y="5780585"/>
                <a:ext cx="3415422" cy="461665"/>
              </a:xfrm>
              <a:prstGeom prst="rect">
                <a:avLst/>
              </a:prstGeom>
              <a:blipFill rotWithShape="0">
                <a:blip r:embed="rId8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1221570" y="6310905"/>
                <a:ext cx="201144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𝑥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1570" y="6310905"/>
                <a:ext cx="2011448" cy="461665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8330108" y="887120"/>
                <a:ext cx="1675138" cy="7770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0108" y="887120"/>
                <a:ext cx="1675138" cy="77707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8330108" y="1802114"/>
                <a:ext cx="1972528" cy="8849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p>
                                    <m:sSup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0108" y="1802114"/>
                <a:ext cx="1972528" cy="884922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8379767" y="2675357"/>
                <a:ext cx="1967846" cy="11133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type m:val="skw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den>
                          </m:f>
                        </m:num>
                        <m:den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f>
                                    <m:fPr>
                                      <m:type m:val="skw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9767" y="2675357"/>
                <a:ext cx="1967846" cy="1113382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8379766" y="3661193"/>
                <a:ext cx="2083583" cy="11805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type m:val="skw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den>
                          </m:f>
                        </m:num>
                        <m:den>
                          <m:f>
                            <m:fPr>
                              <m:type m:val="skw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9766" y="3661193"/>
                <a:ext cx="2083583" cy="1180580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7876362" y="4861471"/>
                <a:ext cx="2385781" cy="7745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𝒵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6362" y="4861471"/>
                <a:ext cx="2385781" cy="774571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/>
          <p:cNvSpPr/>
          <p:nvPr/>
        </p:nvSpPr>
        <p:spPr>
          <a:xfrm>
            <a:off x="7934634" y="4841773"/>
            <a:ext cx="2353987" cy="938812"/>
          </a:xfrm>
          <a:prstGeom prst="rect">
            <a:avLst/>
          </a:prstGeom>
          <a:noFill/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4552257" y="6310905"/>
                <a:ext cx="119289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&lt;1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2257" y="6310905"/>
                <a:ext cx="1192891" cy="461665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10625168" y="1998649"/>
                <a:ext cx="149028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&lt;1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25168" y="1998649"/>
                <a:ext cx="1490280" cy="461665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10773382" y="3113449"/>
                <a:ext cx="1193853" cy="7961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den>
                          </m:f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&lt;1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73382" y="3113449"/>
                <a:ext cx="1193853" cy="796115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10752036" y="4932031"/>
                <a:ext cx="117442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&gt;1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2036" y="4932031"/>
                <a:ext cx="1174424" cy="461665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7702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7" grpId="0"/>
      <p:bldP spid="18" grpId="0" animBg="1"/>
      <p:bldP spid="19" grpId="0"/>
      <p:bldP spid="20" grpId="0"/>
      <p:bldP spid="21" grpId="0"/>
      <p:bldP spid="2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643" y="200234"/>
            <a:ext cx="4977983" cy="639216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Transformation </a:t>
            </a:r>
            <a:r>
              <a:rPr lang="en-US" b="1" dirty="0" err="1">
                <a:solidFill>
                  <a:srgbClr val="C00000"/>
                </a:solidFill>
              </a:rPr>
              <a:t>contd</a:t>
            </a:r>
            <a:r>
              <a:rPr lang="en-US" b="1" dirty="0">
                <a:solidFill>
                  <a:srgbClr val="C00000"/>
                </a:solidFill>
              </a:rPr>
              <a:t>…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28534" y="1001166"/>
                <a:ext cx="3029263" cy="602782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3. </a:t>
                </a:r>
                <a:r>
                  <a:rPr lang="en-US" dirty="0"/>
                  <a:t>Find the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𝒵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8534" y="1001166"/>
                <a:ext cx="3029263" cy="602782"/>
              </a:xfrm>
              <a:blipFill rotWithShape="0">
                <a:blip r:embed="rId2"/>
                <a:stretch>
                  <a:fillRect l="-3622" t="-6061" b="-10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180975" y="1860150"/>
            <a:ext cx="5918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srgbClr val="00B0F0"/>
                </a:solidFill>
              </a:rPr>
              <a:t>Ans</a:t>
            </a:r>
            <a:r>
              <a:rPr lang="en-US" dirty="0" smtClean="0">
                <a:solidFill>
                  <a:srgbClr val="00B0F0"/>
                </a:solidFill>
              </a:rPr>
              <a:t>:</a:t>
            </a:r>
            <a:endParaRPr lang="en-US" dirty="0">
              <a:solidFill>
                <a:srgbClr val="00B0F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426915" y="1952785"/>
                <a:ext cx="3319948" cy="10996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𝒵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6915" y="1952785"/>
                <a:ext cx="3319948" cy="109966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426914" y="3191192"/>
                <a:ext cx="2875263" cy="109934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𝒵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6914" y="3191192"/>
                <a:ext cx="2875263" cy="109934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432475" y="4639689"/>
                <a:ext cx="4833414" cy="7861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−4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+…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2475" y="4639689"/>
                <a:ext cx="4833414" cy="78617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5920808" y="5775023"/>
                <a:ext cx="129676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0808" y="5775023"/>
                <a:ext cx="1296765" cy="46166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1456895" y="5571410"/>
                <a:ext cx="3190425" cy="7861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+…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6895" y="5571410"/>
                <a:ext cx="3190425" cy="78617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5776560" y="1603948"/>
                <a:ext cx="4196854" cy="83343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−…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6560" y="1603948"/>
                <a:ext cx="4196854" cy="833433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5776560" y="2705101"/>
                <a:ext cx="4426083" cy="83343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−…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6560" y="2705101"/>
                <a:ext cx="4426083" cy="833433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10406665" y="1860150"/>
                <a:ext cx="119289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&lt;1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06665" y="1860150"/>
                <a:ext cx="1192891" cy="461665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5920808" y="3568319"/>
                <a:ext cx="4477380" cy="83343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+…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0808" y="3568319"/>
                <a:ext cx="4477380" cy="833433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10649006" y="3719856"/>
                <a:ext cx="119289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&lt;1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9006" y="3719856"/>
                <a:ext cx="1192891" cy="461665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7271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944380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Transformation </a:t>
            </a:r>
            <a:r>
              <a:rPr lang="en-US" b="1" dirty="0" err="1">
                <a:solidFill>
                  <a:srgbClr val="C00000"/>
                </a:solidFill>
              </a:rPr>
              <a:t>contd</a:t>
            </a:r>
            <a:r>
              <a:rPr lang="en-US" b="1" dirty="0">
                <a:solidFill>
                  <a:srgbClr val="C00000"/>
                </a:solidFill>
              </a:rPr>
              <a:t>…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160506" y="1259879"/>
                <a:ext cx="3290003" cy="7967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𝒵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=−</m:t>
                      </m:r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506" y="1259879"/>
                <a:ext cx="3290003" cy="79675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026650" y="2187468"/>
                <a:ext cx="2358338" cy="9221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=−</m:t>
                      </m:r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6650" y="2187468"/>
                <a:ext cx="2358338" cy="92217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5612311" y="1427424"/>
                <a:ext cx="149028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&lt;1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2311" y="1427424"/>
                <a:ext cx="1490280" cy="46166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5612311" y="2095135"/>
                <a:ext cx="1193853" cy="7961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den>
                          </m:f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&lt;1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2311" y="2095135"/>
                <a:ext cx="1193853" cy="79611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2053620" y="3240476"/>
                <a:ext cx="2342757" cy="9221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=−</m:t>
                      </m:r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3620" y="3240476"/>
                <a:ext cx="2342757" cy="92217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1435370" y="4351196"/>
                <a:ext cx="2791213" cy="7967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𝒵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5370" y="4351196"/>
                <a:ext cx="2791213" cy="79675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5597950" y="4553453"/>
                <a:ext cx="117442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7950" y="4553453"/>
                <a:ext cx="1174424" cy="46166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/>
          <p:cNvSpPr/>
          <p:nvPr/>
        </p:nvSpPr>
        <p:spPr>
          <a:xfrm>
            <a:off x="1354958" y="4192365"/>
            <a:ext cx="2826011" cy="118384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541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026" y="158649"/>
            <a:ext cx="5370871" cy="741004"/>
          </a:xfrm>
        </p:spPr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Linear property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66251" y="1117703"/>
                <a:ext cx="10515600" cy="105031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𝒵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𝒵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then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𝒵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6251" y="1117703"/>
                <a:ext cx="10515600" cy="1050310"/>
              </a:xfrm>
              <a:blipFill rotWithShape="0">
                <a:blip r:embed="rId2"/>
                <a:stretch>
                  <a:fillRect l="-1159" t="-92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166120" y="2065073"/>
            <a:ext cx="7512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00B0F0"/>
                </a:solidFill>
              </a:rPr>
              <a:t>Proof</a:t>
            </a:r>
            <a:endParaRPr lang="en-US" sz="2000" dirty="0">
              <a:solidFill>
                <a:srgbClr val="00B0F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274707" y="2168013"/>
                <a:ext cx="2800574" cy="9318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𝒵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4707" y="2168013"/>
                <a:ext cx="2800574" cy="93185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366251" y="3164674"/>
                <a:ext cx="5509329" cy="9318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𝒵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251" y="3164674"/>
                <a:ext cx="5509329" cy="93185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2399519" y="4330094"/>
                <a:ext cx="4019818" cy="9318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nary>
                        <m:naryPr>
                          <m:chr m:val="∑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nary>
                        <m:naryPr>
                          <m:chr m:val="∑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9519" y="4330094"/>
                <a:ext cx="4019818" cy="93185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2399519" y="5495514"/>
                <a:ext cx="228197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9519" y="5495514"/>
                <a:ext cx="2281971" cy="400110"/>
              </a:xfrm>
              <a:prstGeom prst="rect">
                <a:avLst/>
              </a:prstGeom>
              <a:blipFill rotWithShape="0">
                <a:blip r:embed="rId6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4808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6" grpId="0"/>
      <p:bldP spid="7" grpId="0"/>
      <p:bldP spid="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458</TotalTime>
  <Words>509</Words>
  <Application>Microsoft Office PowerPoint</Application>
  <PresentationFormat>Widescreen</PresentationFormat>
  <Paragraphs>241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Cambria Math</vt:lpstr>
      <vt:lpstr>Office Theme</vt:lpstr>
      <vt:lpstr>Department of Applied Mathematics and Computational Sciences</vt:lpstr>
      <vt:lpstr>Z Transform</vt:lpstr>
      <vt:lpstr>Definition</vt:lpstr>
      <vt:lpstr>Transform of standard functions</vt:lpstr>
      <vt:lpstr>Contd…</vt:lpstr>
      <vt:lpstr>Transformation contd…</vt:lpstr>
      <vt:lpstr>Transformation contd…</vt:lpstr>
      <vt:lpstr>Transformation contd…</vt:lpstr>
      <vt:lpstr>Linear property</vt:lpstr>
      <vt:lpstr>Change of scale property</vt:lpstr>
      <vt:lpstr>Example problems</vt:lpstr>
      <vt:lpstr>Problems contd…</vt:lpstr>
      <vt:lpstr>Problems contd…</vt:lpstr>
      <vt:lpstr>Shifting property</vt:lpstr>
      <vt:lpstr>Shifting property</vt:lpstr>
      <vt:lpstr>Property contd…</vt:lpstr>
      <vt:lpstr>Derivative of Transform</vt:lpstr>
      <vt:lpstr>Example</vt:lpstr>
      <vt:lpstr>Examples contd...</vt:lpstr>
      <vt:lpstr>Examples contd…</vt:lpstr>
      <vt:lpstr>Examples contd…</vt:lpstr>
      <vt:lpstr>Examples contd…</vt:lpstr>
      <vt:lpstr>Examples contd…</vt:lpstr>
      <vt:lpstr>Example contd…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Department of Applied Mathematics and Computational Sciences</dc:title>
  <dc:creator>WELCOME</dc:creator>
  <cp:lastModifiedBy>WELCOME</cp:lastModifiedBy>
  <cp:revision>55</cp:revision>
  <dcterms:created xsi:type="dcterms:W3CDTF">2020-10-19T05:20:12Z</dcterms:created>
  <dcterms:modified xsi:type="dcterms:W3CDTF">2020-10-22T13:14:05Z</dcterms:modified>
</cp:coreProperties>
</file>