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mtClean="0">
                <a:latin typeface="Calibri" pitchFamily="32" charset="0"/>
                <a:ea typeface="DejaVu Sans" charset="0"/>
                <a:cs typeface="DejaVu Sans" charset="0"/>
              </a:rPr>
              <a:t>In 1975 he wrote the book Algorithms + Data Structures = Programs</a:t>
            </a:r>
            <a:r>
              <a:rPr lang="en-US" i="1" smtClean="0">
                <a:latin typeface="Calibri" pitchFamily="32" charset="0"/>
                <a:ea typeface="DejaVu Sans" charset="0"/>
                <a:cs typeface="DejaVu Sans" charset="0"/>
              </a:rPr>
              <a:t>,</a:t>
            </a:r>
            <a:r>
              <a:rPr lang="en-US" smtClean="0">
                <a:latin typeface="Calibri" pitchFamily="32" charset="0"/>
                <a:ea typeface="DejaVu Sans" charset="0"/>
                <a:cs typeface="DejaVu Sans" charset="0"/>
              </a:rPr>
              <a:t> which gained wide recognition and is still useful today.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85C5A4-FA34-44D5-8467-65CA26333BCC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1043D-A186-4BD9-AAF8-8933AF294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ED5A2-1376-4EDD-ABC5-009C854B3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3050"/>
            <a:ext cx="2055812" cy="6048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8213" cy="6048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E6A4B-2D41-40E0-B14B-ABD81AD3E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50119-4854-4F0F-B638-9EAE57369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9B768-B68E-4FD3-AD6B-D444DA7D6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E0135-456B-4F5E-9D23-C33DD076E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701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35163"/>
            <a:ext cx="4037012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A8FDF-9D68-4188-B589-B195A96F4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175-ECBD-4284-BDC2-18B4CDB65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67D96-E3F5-41FC-84AF-B4A98BD37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E8D91-3865-473F-BDE2-F66544689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7C54-A6EE-43DF-B747-417563F92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E615C-94BB-4918-BAAB-D84F023E4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EBF8"/>
              </a:gs>
              <a:gs pos="100000">
                <a:srgbClr val="0079AF">
                  <a:alpha val="4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9BE5"/>
              </a:gs>
              <a:gs pos="100000">
                <a:srgbClr val="00ADB6">
                  <a:alpha val="4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6425" cy="156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6425" cy="438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8825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E41B1BF0-DE8F-4C84-A92C-7C9FF2EB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8"/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-12" y="128"/>
              <a:ext cx="5770" cy="407"/>
              <a:chOff x="-12" y="128"/>
              <a:chExt cx="5770" cy="407"/>
            </a:xfrm>
          </p:grpSpPr>
          <p:pic>
            <p:nvPicPr>
              <p:cNvPr id="3" name="Picture 10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2" y="128"/>
                <a:ext cx="5757" cy="4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4" name="Text Box 11"/>
              <p:cNvSpPr txBox="1">
                <a:spLocks noChangeArrowheads="1"/>
              </p:cNvSpPr>
              <p:nvPr/>
            </p:nvSpPr>
            <p:spPr bwMode="auto">
              <a:xfrm rot="21420000">
                <a:off x="-12" y="302"/>
                <a:ext cx="1" cy="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1036" name="Picture 13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-2" y="156"/>
                <a:ext cx="5773" cy="35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038" name="Text Box 14"/>
              <p:cNvSpPr txBox="1">
                <a:spLocks noChangeArrowheads="1"/>
              </p:cNvSpPr>
              <p:nvPr/>
            </p:nvSpPr>
            <p:spPr bwMode="auto">
              <a:xfrm rot="21420000">
                <a:off x="-12" y="330"/>
                <a:ext cx="1" cy="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ptel.iitm.ac.i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30188"/>
            <a:ext cx="8229600" cy="161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5000" dirty="0" smtClean="0">
                <a:solidFill>
                  <a:srgbClr val="04617B"/>
                </a:solidFill>
                <a:latin typeface="Calibri" pitchFamily="32" charset="0"/>
              </a:rPr>
              <a:t>Algorithms</a:t>
            </a:r>
            <a:endParaRPr lang="en-US" sz="5000" dirty="0">
              <a:solidFill>
                <a:srgbClr val="04617B"/>
              </a:solidFill>
              <a:latin typeface="Calibri" pitchFamily="32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ts val="650"/>
              </a:spcBef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>
              <a:solidFill>
                <a:srgbClr val="000000"/>
              </a:solidFill>
              <a:latin typeface="Constantia" pitchFamily="16" charset="0"/>
            </a:endParaRPr>
          </a:p>
          <a:p>
            <a:pPr algn="ctr">
              <a:spcBef>
                <a:spcPts val="650"/>
              </a:spcBef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>
              <a:solidFill>
                <a:srgbClr val="000000"/>
              </a:solidFill>
              <a:latin typeface="Constantia" pitchFamily="16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276225"/>
            <a:ext cx="8229600" cy="6046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ts val="650"/>
              </a:spcBef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200">
              <a:solidFill>
                <a:srgbClr val="000000"/>
              </a:solidFill>
              <a:latin typeface="Constantia" pitchFamily="16" charset="0"/>
            </a:endParaRPr>
          </a:p>
          <a:p>
            <a:pPr algn="ctr">
              <a:spcBef>
                <a:spcPts val="650"/>
              </a:spcBef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200">
              <a:solidFill>
                <a:srgbClr val="000000"/>
              </a:solidFill>
              <a:latin typeface="Constantia" pitchFamily="16" charset="0"/>
            </a:endParaRPr>
          </a:p>
          <a:p>
            <a:pPr algn="ctr">
              <a:spcBef>
                <a:spcPts val="650"/>
              </a:spcBef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200">
              <a:solidFill>
                <a:srgbClr val="000000"/>
              </a:solidFill>
              <a:latin typeface="Constantia" pitchFamily="16" charset="0"/>
            </a:endParaRPr>
          </a:p>
          <a:p>
            <a:pPr algn="ctr">
              <a:spcBef>
                <a:spcPts val="650"/>
              </a:spcBef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Constantia" pitchFamily="16" charset="0"/>
              </a:rPr>
              <a:t>Muralidhara V N</a:t>
            </a:r>
          </a:p>
          <a:p>
            <a:pPr algn="ctr">
              <a:spcBef>
                <a:spcPts val="650"/>
              </a:spcBef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solidFill>
                  <a:srgbClr val="000000"/>
                </a:solidFill>
                <a:latin typeface="Constantia" pitchFamily="16" charset="0"/>
              </a:rPr>
              <a:t>IIIT Bangalore</a:t>
            </a:r>
          </a:p>
          <a:p>
            <a:pPr algn="ctr">
              <a:spcBef>
                <a:spcPts val="650"/>
              </a:spcBef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solidFill>
                  <a:srgbClr val="000000"/>
                </a:solidFill>
                <a:latin typeface="Constantia" pitchFamily="16" charset="0"/>
              </a:rPr>
              <a:t>murali@iiitb.ac.in</a:t>
            </a:r>
          </a:p>
          <a:p>
            <a:pPr algn="ctr">
              <a:spcBef>
                <a:spcPts val="650"/>
              </a:spcBef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solidFill>
                  <a:srgbClr val="000000"/>
                </a:solidFill>
                <a:latin typeface="Constantia" pitchFamily="16" charset="0"/>
              </a:rPr>
              <a:t>Office No 111</a:t>
            </a:r>
          </a:p>
          <a:p>
            <a:pPr algn="ctr">
              <a:spcBef>
                <a:spcPts val="650"/>
              </a:spcBef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>
              <a:solidFill>
                <a:srgbClr val="000000"/>
              </a:solidFill>
              <a:latin typeface="Constantia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192213" y="457200"/>
            <a:ext cx="7424737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Program = Algorithms + Data Structures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2514600" cy="344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282950" y="2898775"/>
            <a:ext cx="55372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solidFill>
                  <a:srgbClr val="000000"/>
                </a:solidFill>
              </a:rPr>
              <a:t>In 1975, Nicklaus Wirth wrote the book,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solidFill>
                  <a:srgbClr val="000000"/>
                </a:solidFill>
              </a:rPr>
              <a:t> Algorithm + Data Structures =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5000">
                <a:solidFill>
                  <a:srgbClr val="04617B"/>
                </a:solidFill>
                <a:latin typeface="Calibri" pitchFamily="32" charset="0"/>
              </a:rPr>
              <a:t>BOOK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69875" indent="-269875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6" charset="2"/>
              <a:buChar char="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nstantia" pitchFamily="16" charset="0"/>
              </a:rPr>
              <a:t>Introduction to Algorithms by Thomas H. </a:t>
            </a:r>
            <a:r>
              <a:rPr lang="en-US" sz="2600" b="1" dirty="0" err="1">
                <a:solidFill>
                  <a:srgbClr val="000000"/>
                </a:solidFill>
                <a:latin typeface="Constantia" pitchFamily="16" charset="0"/>
              </a:rPr>
              <a:t>Cormen</a:t>
            </a:r>
            <a:r>
              <a:rPr lang="en-US" sz="2600" b="1" dirty="0">
                <a:solidFill>
                  <a:srgbClr val="000000"/>
                </a:solidFill>
                <a:latin typeface="Constantia" pitchFamily="16" charset="0"/>
              </a:rPr>
              <a:t>, Charles E. </a:t>
            </a:r>
            <a:r>
              <a:rPr lang="en-US" sz="2600" b="1" dirty="0" err="1">
                <a:solidFill>
                  <a:srgbClr val="000000"/>
                </a:solidFill>
                <a:latin typeface="Constantia" pitchFamily="16" charset="0"/>
              </a:rPr>
              <a:t>Leiserson</a:t>
            </a:r>
            <a:r>
              <a:rPr lang="en-US" sz="2600" b="1" dirty="0">
                <a:solidFill>
                  <a:srgbClr val="000000"/>
                </a:solidFill>
                <a:latin typeface="Constantia" pitchFamily="16" charset="0"/>
              </a:rPr>
              <a:t>, Ronald L. </a:t>
            </a:r>
            <a:r>
              <a:rPr lang="en-US" sz="2600" b="1" dirty="0" err="1">
                <a:solidFill>
                  <a:srgbClr val="000000"/>
                </a:solidFill>
                <a:latin typeface="Constantia" pitchFamily="16" charset="0"/>
              </a:rPr>
              <a:t>Rivest</a:t>
            </a:r>
            <a:r>
              <a:rPr lang="en-US" sz="2600" b="1" dirty="0">
                <a:solidFill>
                  <a:srgbClr val="000000"/>
                </a:solidFill>
                <a:latin typeface="Constantia" pitchFamily="16" charset="0"/>
              </a:rPr>
              <a:t>, and Clifford Stein.</a:t>
            </a:r>
          </a:p>
          <a:p>
            <a:pPr marL="269875" indent="-269875">
              <a:spcBef>
                <a:spcPts val="650"/>
              </a:spcBef>
              <a:buClrTx/>
              <a:buSzPct val="95000"/>
              <a:buFontTx/>
              <a:buNone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endParaRPr lang="en-US" sz="2600" b="1" dirty="0">
              <a:solidFill>
                <a:srgbClr val="000000"/>
              </a:solidFill>
              <a:latin typeface="Constantia" pitchFamily="16" charset="0"/>
            </a:endParaRPr>
          </a:p>
          <a:p>
            <a:pPr marL="269875" indent="-269875">
              <a:spcBef>
                <a:spcPts val="650"/>
              </a:spcBef>
              <a:buClrTx/>
              <a:buSzPct val="95000"/>
              <a:buFontTx/>
              <a:buNone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endParaRPr lang="en-US" sz="2600" b="1" dirty="0">
              <a:solidFill>
                <a:srgbClr val="000000"/>
              </a:solidFill>
              <a:latin typeface="Constantia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Videos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 anchor="t"/>
          <a:lstStyle/>
          <a:p>
            <a:pPr marL="515937" indent="-514350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Data </a:t>
            </a:r>
            <a:r>
              <a:rPr lang="en-IN" dirty="0" err="1" smtClean="0"/>
              <a:t>Sturcures</a:t>
            </a:r>
            <a:r>
              <a:rPr lang="en-IN" dirty="0" smtClean="0"/>
              <a:t> and Algorithms by Professor </a:t>
            </a:r>
            <a:r>
              <a:rPr lang="en-IN" dirty="0" err="1" smtClean="0"/>
              <a:t>Naveen</a:t>
            </a:r>
            <a:r>
              <a:rPr lang="en-IN" dirty="0" smtClean="0"/>
              <a:t> </a:t>
            </a:r>
            <a:r>
              <a:rPr lang="en-IN" dirty="0" err="1" smtClean="0"/>
              <a:t>Garg</a:t>
            </a:r>
            <a:r>
              <a:rPr lang="en-IN" dirty="0" smtClean="0"/>
              <a:t>, IIT Delhi at </a:t>
            </a:r>
            <a:r>
              <a:rPr lang="en-IN" dirty="0" smtClean="0">
                <a:hlinkClick r:id="rId3"/>
              </a:rPr>
              <a:t>http://nptel.iitm.ac.in</a:t>
            </a:r>
            <a:endParaRPr lang="en-IN" dirty="0" smtClean="0"/>
          </a:p>
          <a:p>
            <a:pPr marL="515937" indent="-514350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  <a:p>
            <a:pPr marL="515937" indent="-514350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Few courses at coursera.org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5000">
                <a:solidFill>
                  <a:srgbClr val="04617B"/>
                </a:solidFill>
                <a:latin typeface="Calibri" pitchFamily="32" charset="0"/>
              </a:rPr>
              <a:t>Evaluation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3050" indent="-2698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</a:rPr>
              <a:t>All the exams are open book and notes.</a:t>
            </a:r>
          </a:p>
          <a:p>
            <a:pPr marL="273050" indent="-2698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endParaRPr lang="en-US" sz="2600" dirty="0" smtClean="0">
              <a:solidFill>
                <a:srgbClr val="000000"/>
              </a:solidFill>
              <a:latin typeface="Constantia" pitchFamily="16" charset="0"/>
            </a:endParaRPr>
          </a:p>
          <a:p>
            <a:pPr marL="273050" indent="-2698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</a:rPr>
              <a:t>Mid </a:t>
            </a:r>
            <a:r>
              <a:rPr lang="en-US" sz="2600" dirty="0">
                <a:solidFill>
                  <a:srgbClr val="000000"/>
                </a:solidFill>
                <a:latin typeface="Constantia" pitchFamily="16" charset="0"/>
              </a:rPr>
              <a:t>Term 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</a:rPr>
              <a:t>20%</a:t>
            </a:r>
            <a:endParaRPr lang="en-US" sz="2600" dirty="0">
              <a:solidFill>
                <a:srgbClr val="000000"/>
              </a:solidFill>
              <a:latin typeface="Constantia" pitchFamily="16" charset="0"/>
            </a:endParaRPr>
          </a:p>
          <a:p>
            <a:pPr marL="273050" indent="-2698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</a:rPr>
              <a:t>End </a:t>
            </a:r>
            <a:r>
              <a:rPr lang="en-US" sz="2600" dirty="0">
                <a:solidFill>
                  <a:srgbClr val="000000"/>
                </a:solidFill>
                <a:latin typeface="Constantia" pitchFamily="16" charset="0"/>
              </a:rPr>
              <a:t>Term 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</a:rPr>
              <a:t>20%</a:t>
            </a:r>
          </a:p>
          <a:p>
            <a:pPr marL="273050" indent="-2698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</a:rPr>
              <a:t>2 Quizzes 20%</a:t>
            </a:r>
            <a:endParaRPr lang="en-US" sz="2600" dirty="0">
              <a:solidFill>
                <a:srgbClr val="000000"/>
              </a:solidFill>
              <a:latin typeface="Constantia" pitchFamily="16" charset="0"/>
            </a:endParaRPr>
          </a:p>
          <a:p>
            <a:pPr marL="273050" indent="-2698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</a:rPr>
              <a:t>2 Tests 20%</a:t>
            </a:r>
          </a:p>
          <a:p>
            <a:pPr marL="273050" indent="-2698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</a:rPr>
              <a:t>2 Programming Tests 20%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Plagiarism is defined as “the deliberate or</a:t>
            </a:r>
          </a:p>
          <a:p>
            <a:r>
              <a:rPr lang="en-US" dirty="0" smtClean="0"/>
              <a:t>reckless representation of another's words,</a:t>
            </a:r>
          </a:p>
          <a:p>
            <a:r>
              <a:rPr lang="en-US" dirty="0" smtClean="0"/>
              <a:t>thoughts, or ideas as one's own without</a:t>
            </a:r>
          </a:p>
          <a:p>
            <a:r>
              <a:rPr lang="en-US" dirty="0" smtClean="0"/>
              <a:t>attribution in connection with submission of</a:t>
            </a:r>
          </a:p>
          <a:p>
            <a:r>
              <a:rPr lang="en-US" dirty="0" smtClean="0"/>
              <a:t>academic work”.</a:t>
            </a:r>
          </a:p>
          <a:p>
            <a:endParaRPr lang="en-US" dirty="0" smtClean="0"/>
          </a:p>
          <a:p>
            <a:r>
              <a:rPr lang="en-US" dirty="0" smtClean="0"/>
              <a:t>In the academic world, plagiarism by students</a:t>
            </a:r>
          </a:p>
          <a:p>
            <a:r>
              <a:rPr lang="en-US" dirty="0" smtClean="0"/>
              <a:t>is a very serious offense that can result in</a:t>
            </a:r>
          </a:p>
          <a:p>
            <a:r>
              <a:rPr lang="en-US" dirty="0" smtClean="0"/>
              <a:t>punishments !!!!.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182</Words>
  <PresentationFormat>On-screen Show (4:3)</PresentationFormat>
  <Paragraphs>37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Videos</vt:lpstr>
      <vt:lpstr>Slide 5</vt:lpstr>
      <vt:lpstr>Plagiarism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Algorithms</dc:title>
  <dc:creator>manju</dc:creator>
  <cp:lastModifiedBy>Prof.Murali</cp:lastModifiedBy>
  <cp:revision>25</cp:revision>
  <cp:lastPrinted>1601-01-01T00:00:00Z</cp:lastPrinted>
  <dcterms:created xsi:type="dcterms:W3CDTF">2010-08-06T13:38:50Z</dcterms:created>
  <dcterms:modified xsi:type="dcterms:W3CDTF">2019-08-01T03:32:27Z</dcterms:modified>
</cp:coreProperties>
</file>