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7"/>
  </p:notes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278" r:id="rId17"/>
    <p:sldId id="270" r:id="rId18"/>
    <p:sldId id="271" r:id="rId19"/>
    <p:sldId id="277" r:id="rId20"/>
    <p:sldId id="272" r:id="rId21"/>
    <p:sldId id="273" r:id="rId22"/>
    <p:sldId id="274" r:id="rId23"/>
    <p:sldId id="275" r:id="rId24"/>
    <p:sldId id="276" r:id="rId25"/>
    <p:sldId id="279" r:id="rId26"/>
  </p:sldIdLst>
  <p:sldSz cx="7772400" cy="10058400"/>
  <p:notesSz cx="6858000" cy="9144000"/>
  <p:embeddedFontLst>
    <p:embeddedFont>
      <p:font typeface="Calibri" panose="020F0502020204030204" pitchFamily="34" charset="0"/>
      <p:regular r:id="rId28"/>
      <p:bold r:id="rId29"/>
      <p:italic r:id="rId30"/>
      <p:boldItalic r:id="rId31"/>
    </p:embeddedFont>
    <p:embeddedFont>
      <p:font typeface="Helvetica Neue" panose="02000503000000020004"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Open Sans Light" panose="020B0306030504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41"/>
    <p:restoredTop sz="94694"/>
  </p:normalViewPr>
  <p:slideViewPr>
    <p:cSldViewPr snapToGrid="0">
      <p:cViewPr varScale="1">
        <p:scale>
          <a:sx n="82" d="100"/>
          <a:sy n="82" d="100"/>
        </p:scale>
        <p:origin x="2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4.fntdata"/></Relationships>
</file>

<file path=ppt/charts/_rels/chart1.xml.rels><?xml version="1.0" encoding="UTF-8" standalone="yes"?>
<Relationships xmlns="http://schemas.openxmlformats.org/package/2006/relationships"><Relationship Id="rId3" Type="http://schemas.openxmlformats.org/officeDocument/2006/relationships/oleObject" Target="file:///C:\project_Data_Architect\MDM\MDM_Project\sneakerpark-templat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project_Data_Architect\MDM\MDM_Project\sneakerpark-templat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project_Data_Architect\MDM\MDM_Project\sneakerpark-templat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project_Data_Architect\MDM\MDM_Project\sneakerpark-templat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project_Data_Architect\MDM\MDM_Project\sneakerpark-templat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GB"/>
              <a:t>Missing End Date values in Listings </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graphs!$F$26</c:f>
              <c:strCache>
                <c:ptCount val="1"/>
                <c:pt idx="0">
                  <c:v>Listing End Date from listings' table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B3F-BF4A-B68F-3B6B3C4F1B1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B3F-BF4A-B68F-3B6B3C4F1B1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graphs!$G$25:$H$25</c:f>
              <c:strCache>
                <c:ptCount val="2"/>
                <c:pt idx="0">
                  <c:v>Not null values</c:v>
                </c:pt>
                <c:pt idx="1">
                  <c:v>Missing Values</c:v>
                </c:pt>
              </c:strCache>
            </c:strRef>
          </c:cat>
          <c:val>
            <c:numRef>
              <c:f>graphs!$G$26:$H$26</c:f>
              <c:numCache>
                <c:formatCode>General</c:formatCode>
                <c:ptCount val="2"/>
                <c:pt idx="0">
                  <c:v>122</c:v>
                </c:pt>
                <c:pt idx="1">
                  <c:v>308</c:v>
                </c:pt>
              </c:numCache>
            </c:numRef>
          </c:val>
          <c:extLst>
            <c:ext xmlns:c16="http://schemas.microsoft.com/office/drawing/2014/chart" uri="{C3380CC4-5D6E-409C-BE32-E72D297353CC}">
              <c16:uniqueId val="{00000004-BB3F-BF4A-B68F-3B6B3C4F1B1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GB"/>
              <a:t>Number of records without contact information</a:t>
            </a:r>
          </a:p>
        </c:rich>
      </c:tx>
      <c:layout>
        <c:manualLayout>
          <c:xMode val="edge"/>
          <c:yMode val="edge"/>
          <c:x val="0.19557633420822398"/>
          <c:y val="3.2407407407407406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graphs!$F$35</c:f>
              <c:strCache>
                <c:ptCount val="1"/>
                <c:pt idx="0">
                  <c:v>phone and email from the table of customer service requests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E32-C345-8A03-DA0D05676AB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E32-C345-8A03-DA0D05676AB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graphs!$G$34:$H$34</c:f>
              <c:strCache>
                <c:ptCount val="2"/>
                <c:pt idx="0">
                  <c:v>With at least one contact info</c:v>
                </c:pt>
                <c:pt idx="1">
                  <c:v>No Email and No phone</c:v>
                </c:pt>
              </c:strCache>
            </c:strRef>
          </c:cat>
          <c:val>
            <c:numRef>
              <c:f>graphs!$G$35:$H$35</c:f>
              <c:numCache>
                <c:formatCode>General</c:formatCode>
                <c:ptCount val="2"/>
                <c:pt idx="0">
                  <c:v>25</c:v>
                </c:pt>
                <c:pt idx="1">
                  <c:v>4</c:v>
                </c:pt>
              </c:numCache>
            </c:numRef>
          </c:val>
          <c:extLst>
            <c:ext xmlns:c16="http://schemas.microsoft.com/office/drawing/2014/chart" uri="{C3380CC4-5D6E-409C-BE32-E72D297353CC}">
              <c16:uniqueId val="{00000004-DE32-C345-8A03-DA0D05676AB8}"/>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GB"/>
              <a:t>Number of Size in Listings equal to zero</a:t>
            </a:r>
          </a:p>
        </c:rich>
      </c:tx>
      <c:layout>
        <c:manualLayout>
          <c:xMode val="edge"/>
          <c:yMode val="edge"/>
          <c:x val="0.1330067559724189"/>
          <c:y val="0"/>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graphs!$F$31</c:f>
              <c:strCache>
                <c:ptCount val="1"/>
                <c:pt idx="0">
                  <c:v>Size from listings' table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3F4-F240-AFBF-56BFCBE5B8A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3F4-F240-AFBF-56BFCBE5B8A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graphs!$G$30:$H$30</c:f>
              <c:strCache>
                <c:ptCount val="2"/>
                <c:pt idx="0">
                  <c:v>Size greater than zero</c:v>
                </c:pt>
                <c:pt idx="1">
                  <c:v>Size equal to zero</c:v>
                </c:pt>
              </c:strCache>
            </c:strRef>
          </c:cat>
          <c:val>
            <c:numRef>
              <c:f>graphs!$G$31:$H$31</c:f>
              <c:numCache>
                <c:formatCode>General</c:formatCode>
                <c:ptCount val="2"/>
                <c:pt idx="0">
                  <c:v>405</c:v>
                </c:pt>
                <c:pt idx="1">
                  <c:v>25</c:v>
                </c:pt>
              </c:numCache>
            </c:numRef>
          </c:val>
          <c:extLst>
            <c:ext xmlns:c16="http://schemas.microsoft.com/office/drawing/2014/chart" uri="{C3380CC4-5D6E-409C-BE32-E72D297353CC}">
              <c16:uniqueId val="{00000004-C3F4-F240-AFBF-56BFCBE5B8A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Invalid First Name in Users</a:t>
            </a:r>
          </a:p>
        </c:rich>
      </c:tx>
      <c:layout>
        <c:manualLayout>
          <c:xMode val="edge"/>
          <c:yMode val="edge"/>
          <c:x val="0.21664566929133858"/>
          <c:y val="4.6481539807524057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graphs!$F$9</c:f>
              <c:strCache>
                <c:ptCount val="1"/>
                <c:pt idx="0">
                  <c:v>First Name</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E983-5945-90F8-241827E87163}"/>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E983-5945-90F8-241827E87163}"/>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graphs!$G$8:$H$8</c:f>
              <c:strCache>
                <c:ptCount val="2"/>
                <c:pt idx="0">
                  <c:v>Valid records</c:v>
                </c:pt>
                <c:pt idx="1">
                  <c:v>Problem records</c:v>
                </c:pt>
              </c:strCache>
            </c:strRef>
          </c:cat>
          <c:val>
            <c:numRef>
              <c:f>graphs!$G$9:$H$9</c:f>
              <c:numCache>
                <c:formatCode>0</c:formatCode>
                <c:ptCount val="2"/>
                <c:pt idx="0">
                  <c:v>398</c:v>
                </c:pt>
                <c:pt idx="1">
                  <c:v>2</c:v>
                </c:pt>
              </c:numCache>
            </c:numRef>
          </c:val>
          <c:extLst>
            <c:ext xmlns:c16="http://schemas.microsoft.com/office/drawing/2014/chart" uri="{C3380CC4-5D6E-409C-BE32-E72D297353CC}">
              <c16:uniqueId val="{00000004-E983-5945-90F8-241827E87163}"/>
            </c:ext>
          </c:extLst>
        </c:ser>
        <c:dLbls>
          <c:dLblPos val="inEnd"/>
          <c:showLegendKey val="0"/>
          <c:showVal val="0"/>
          <c:showCatName val="0"/>
          <c:showSerName val="0"/>
          <c:showPercent val="1"/>
          <c:showBubbleSize val="0"/>
          <c:showLeaderLines val="1"/>
        </c:dLbls>
      </c:pie3DChart>
      <c:spPr>
        <a:noFill/>
        <a:ln>
          <a:noFill/>
        </a:ln>
        <a:effectLst/>
      </c:spPr>
    </c:plotArea>
    <c:legend>
      <c:legendPos val="b"/>
      <c:layout>
        <c:manualLayout>
          <c:xMode val="edge"/>
          <c:yMode val="edge"/>
          <c:x val="0.19715485564304461"/>
          <c:y val="0.78887498651709631"/>
          <c:w val="0.61957917760279968"/>
          <c:h val="0.18372775320893109"/>
        </c:manualLayout>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Number of unique Email in Users</a:t>
            </a:r>
          </a:p>
        </c:rich>
      </c:tx>
      <c:layout>
        <c:manualLayout>
          <c:xMode val="edge"/>
          <c:yMode val="edge"/>
          <c:x val="0.10106933508311462"/>
          <c:y val="7.4041811207165534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graphs!$F$21</c:f>
              <c:strCache>
                <c:ptCount val="1"/>
                <c:pt idx="0">
                  <c:v>Email</c:v>
                </c:pt>
              </c:strCache>
            </c:strRef>
          </c:tx>
          <c:dPt>
            <c:idx val="0"/>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64AA-C847-95D0-83A0C6CF20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graphs!$G$20</c:f>
              <c:strCache>
                <c:ptCount val="1"/>
                <c:pt idx="0">
                  <c:v>Number of unique values</c:v>
                </c:pt>
              </c:strCache>
            </c:strRef>
          </c:cat>
          <c:val>
            <c:numRef>
              <c:f>graphs!$G$21</c:f>
              <c:numCache>
                <c:formatCode>0</c:formatCode>
                <c:ptCount val="1"/>
                <c:pt idx="0">
                  <c:v>400</c:v>
                </c:pt>
              </c:numCache>
            </c:numRef>
          </c:val>
          <c:extLst>
            <c:ext xmlns:c16="http://schemas.microsoft.com/office/drawing/2014/chart" uri="{C3380CC4-5D6E-409C-BE32-E72D297353CC}">
              <c16:uniqueId val="{00000002-64AA-C847-95D0-83A0C6CF200E}"/>
            </c:ext>
          </c:extLst>
        </c:ser>
        <c:dLbls>
          <c:dLblPos val="inEnd"/>
          <c:showLegendKey val="0"/>
          <c:showVal val="0"/>
          <c:showCatName val="0"/>
          <c:showSerName val="0"/>
          <c:showPercent val="1"/>
          <c:showBubbleSize val="0"/>
          <c:showLeaderLines val="1"/>
        </c:dLbls>
      </c:pie3DChart>
      <c:spPr>
        <a:noFill/>
        <a:ln>
          <a:noFill/>
        </a:ln>
        <a:effectLst/>
      </c:spPr>
    </c:plotArea>
    <c:legend>
      <c:legendPos val="b"/>
      <c:layout>
        <c:manualLayout>
          <c:xMode val="edge"/>
          <c:yMode val="edge"/>
          <c:x val="0.26964904545765195"/>
          <c:y val="0.82323872728484282"/>
          <c:w val="0.51362554402996385"/>
          <c:h val="0.15223175182305523"/>
        </c:manualLayout>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Mohit Bansal</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a:t>
            </a:r>
            <a:r>
              <a:rPr lang="en" i="1">
                <a:solidFill>
                  <a:srgbClr val="EEEEEE"/>
                </a:solidFill>
                <a:latin typeface="Open Sans"/>
                <a:ea typeface="Open Sans"/>
                <a:cs typeface="Open Sans"/>
                <a:sym typeface="Open Sans"/>
              </a:rPr>
              <a:t>on:2023-02-18</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lang="en" sz="1600" b="1">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lang="en" sz="1600" b="1">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lang="en" sz="1600" b="1">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525C65"/>
                </a:solidFill>
                <a:highlight>
                  <a:srgbClr val="FFFFFF"/>
                </a:highlight>
                <a:latin typeface="Open Sans"/>
                <a:ea typeface="Open Sans"/>
                <a:cs typeface="Open Sans"/>
                <a:sym typeface="Open Sans"/>
              </a:rPr>
              <a:t>monitoring dashboard</a:t>
            </a:r>
            <a:r>
              <a:rPr lang="en" sz="1600" dirty="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dirty="0">
                <a:solidFill>
                  <a:srgbClr val="525C65"/>
                </a:solidFill>
                <a:highlight>
                  <a:srgbClr val="FFFFFF"/>
                </a:highlight>
                <a:latin typeface="Open Sans"/>
                <a:ea typeface="Open Sans"/>
                <a:cs typeface="Open Sans"/>
                <a:sym typeface="Open Sans"/>
              </a:rPr>
              <a:t>Please </a:t>
            </a:r>
            <a:r>
              <a:rPr lang="en" sz="1600" b="1" dirty="0">
                <a:solidFill>
                  <a:srgbClr val="525C65"/>
                </a:solidFill>
                <a:highlight>
                  <a:srgbClr val="FFFFFF"/>
                </a:highlight>
                <a:latin typeface="Open Sans"/>
                <a:ea typeface="Open Sans"/>
                <a:cs typeface="Open Sans"/>
                <a:sym typeface="Open Sans"/>
              </a:rPr>
              <a:t>make sure to label your metrics clearly</a:t>
            </a:r>
            <a:r>
              <a:rPr lang="en" sz="1600" dirty="0">
                <a:solidFill>
                  <a:srgbClr val="525C65"/>
                </a:solidFill>
                <a:highlight>
                  <a:srgbClr val="FFFFFF"/>
                </a:highlight>
                <a:latin typeface="Open Sans"/>
                <a:ea typeface="Open Sans"/>
                <a:cs typeface="Open Sans"/>
                <a:sym typeface="Open Sans"/>
              </a:rPr>
              <a:t> on your mock-up.</a:t>
            </a:r>
            <a:endParaRPr sz="1600" dirty="0">
              <a:solidFill>
                <a:srgbClr val="525C65"/>
              </a:solidFill>
              <a:highlight>
                <a:srgbClr val="FFFFFF"/>
              </a:highlight>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28270E4F-DD58-719A-1BCA-D21C87431EE4}"/>
              </a:ext>
            </a:extLst>
          </p:cNvPr>
          <p:cNvGraphicFramePr>
            <a:graphicFrameLocks/>
          </p:cNvGraphicFramePr>
          <p:nvPr>
            <p:extLst>
              <p:ext uri="{D42A27DB-BD31-4B8C-83A1-F6EECF244321}">
                <p14:modId xmlns:p14="http://schemas.microsoft.com/office/powerpoint/2010/main" val="4134962438"/>
              </p:ext>
            </p:extLst>
          </p:nvPr>
        </p:nvGraphicFramePr>
        <p:xfrm>
          <a:off x="4222654" y="3034145"/>
          <a:ext cx="3227284" cy="30481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FF5E0B1B-B035-B294-330E-D74865A884BC}"/>
              </a:ext>
            </a:extLst>
          </p:cNvPr>
          <p:cNvGraphicFramePr>
            <a:graphicFrameLocks/>
          </p:cNvGraphicFramePr>
          <p:nvPr>
            <p:extLst>
              <p:ext uri="{D42A27DB-BD31-4B8C-83A1-F6EECF244321}">
                <p14:modId xmlns:p14="http://schemas.microsoft.com/office/powerpoint/2010/main" val="1088531310"/>
              </p:ext>
            </p:extLst>
          </p:nvPr>
        </p:nvGraphicFramePr>
        <p:xfrm>
          <a:off x="369675" y="3034144"/>
          <a:ext cx="3390005" cy="30481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CC91A872-E6B1-F4C8-8646-CF342E0018C2}"/>
              </a:ext>
            </a:extLst>
          </p:cNvPr>
          <p:cNvGraphicFramePr>
            <a:graphicFrameLocks/>
          </p:cNvGraphicFramePr>
          <p:nvPr>
            <p:extLst>
              <p:ext uri="{D42A27DB-BD31-4B8C-83A1-F6EECF244321}">
                <p14:modId xmlns:p14="http://schemas.microsoft.com/office/powerpoint/2010/main" val="3701303676"/>
              </p:ext>
            </p:extLst>
          </p:nvPr>
        </p:nvGraphicFramePr>
        <p:xfrm>
          <a:off x="1589464" y="6927099"/>
          <a:ext cx="5125687" cy="3048173"/>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59898F6-D2E5-551D-82F2-10F0332CA742}"/>
              </a:ext>
            </a:extLst>
          </p:cNvPr>
          <p:cNvGraphicFramePr>
            <a:graphicFrameLocks/>
          </p:cNvGraphicFramePr>
          <p:nvPr>
            <p:extLst>
              <p:ext uri="{D42A27DB-BD31-4B8C-83A1-F6EECF244321}">
                <p14:modId xmlns:p14="http://schemas.microsoft.com/office/powerpoint/2010/main" val="3681373365"/>
              </p:ext>
            </p:extLst>
          </p:nvPr>
        </p:nvGraphicFramePr>
        <p:xfrm>
          <a:off x="182583" y="1401535"/>
          <a:ext cx="4572000" cy="2781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039EBDA-F4C4-99E3-DA5C-600856F3F743}"/>
              </a:ext>
            </a:extLst>
          </p:cNvPr>
          <p:cNvGraphicFramePr>
            <a:graphicFrameLocks/>
          </p:cNvGraphicFramePr>
          <p:nvPr>
            <p:extLst>
              <p:ext uri="{D42A27DB-BD31-4B8C-83A1-F6EECF244321}">
                <p14:modId xmlns:p14="http://schemas.microsoft.com/office/powerpoint/2010/main" val="196772753"/>
              </p:ext>
            </p:extLst>
          </p:nvPr>
        </p:nvGraphicFramePr>
        <p:xfrm>
          <a:off x="2747401" y="4571999"/>
          <a:ext cx="4799368" cy="31064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2622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380010"/>
            <a:ext cx="6907500" cy="1520042"/>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200" dirty="0">
                <a:solidFill>
                  <a:srgbClr val="525C65"/>
                </a:solidFill>
                <a:highlight>
                  <a:srgbClr val="FFFFFF"/>
                </a:highlight>
                <a:latin typeface="Open Sans"/>
                <a:ea typeface="Open Sans"/>
                <a:cs typeface="Open Sans"/>
                <a:sym typeface="Open Sans"/>
              </a:rPr>
              <a:t>Based on what you’ve read about </a:t>
            </a:r>
            <a:r>
              <a:rPr lang="en" sz="1200" dirty="0" err="1">
                <a:solidFill>
                  <a:srgbClr val="525C65"/>
                </a:solidFill>
                <a:highlight>
                  <a:srgbClr val="FFFFFF"/>
                </a:highlight>
                <a:latin typeface="Open Sans"/>
                <a:ea typeface="Open Sans"/>
                <a:cs typeface="Open Sans"/>
                <a:sym typeface="Open Sans"/>
              </a:rPr>
              <a:t>SneakerPark’s</a:t>
            </a:r>
            <a:r>
              <a:rPr lang="en" sz="1200" dirty="0">
                <a:solidFill>
                  <a:srgbClr val="525C65"/>
                </a:solidFill>
                <a:highlight>
                  <a:srgbClr val="FFFFFF"/>
                </a:highlight>
                <a:latin typeface="Open Sans"/>
                <a:ea typeface="Open Sans"/>
                <a:cs typeface="Open Sans"/>
                <a:sym typeface="Open Sans"/>
              </a:rPr>
              <a:t> systems and business model, sketch out a proposed </a:t>
            </a:r>
            <a:r>
              <a:rPr lang="en" sz="1200" b="1" dirty="0">
                <a:solidFill>
                  <a:srgbClr val="525C65"/>
                </a:solidFill>
                <a:highlight>
                  <a:srgbClr val="FFFFFF"/>
                </a:highlight>
                <a:latin typeface="Open Sans"/>
                <a:ea typeface="Open Sans"/>
                <a:cs typeface="Open Sans"/>
                <a:sym typeface="Open Sans"/>
              </a:rPr>
              <a:t>MDM implementation architecture</a:t>
            </a:r>
            <a:r>
              <a:rPr lang="en" sz="1200" dirty="0">
                <a:solidFill>
                  <a:srgbClr val="525C65"/>
                </a:solidFill>
                <a:highlight>
                  <a:srgbClr val="FFFFFF"/>
                </a:highlight>
                <a:latin typeface="Open Sans"/>
                <a:ea typeface="Open Sans"/>
                <a:cs typeface="Open Sans"/>
                <a:sym typeface="Open Sans"/>
              </a:rPr>
              <a:t>, and write a </a:t>
            </a:r>
            <a:r>
              <a:rPr lang="en" sz="1200" b="1" dirty="0">
                <a:solidFill>
                  <a:srgbClr val="525C65"/>
                </a:solidFill>
                <a:highlight>
                  <a:srgbClr val="FFFFFF"/>
                </a:highlight>
                <a:latin typeface="Open Sans"/>
                <a:ea typeface="Open Sans"/>
                <a:cs typeface="Open Sans"/>
                <a:sym typeface="Open Sans"/>
              </a:rPr>
              <a:t>detailed explanation</a:t>
            </a:r>
            <a:r>
              <a:rPr lang="en" sz="1200" dirty="0">
                <a:solidFill>
                  <a:srgbClr val="525C65"/>
                </a:solidFill>
                <a:highlight>
                  <a:srgbClr val="FFFFFF"/>
                </a:highlight>
                <a:latin typeface="Open Sans"/>
                <a:ea typeface="Open Sans"/>
                <a:cs typeface="Open Sans"/>
                <a:sym typeface="Open Sans"/>
              </a:rPr>
              <a:t> of </a:t>
            </a:r>
            <a:r>
              <a:rPr lang="en" sz="1200" b="1" dirty="0">
                <a:solidFill>
                  <a:srgbClr val="525C65"/>
                </a:solidFill>
                <a:highlight>
                  <a:srgbClr val="FFFFFF"/>
                </a:highlight>
                <a:latin typeface="Open Sans"/>
                <a:ea typeface="Open Sans"/>
                <a:cs typeface="Open Sans"/>
                <a:sym typeface="Open Sans"/>
              </a:rPr>
              <a:t>why</a:t>
            </a:r>
            <a:r>
              <a:rPr lang="en" sz="1200" dirty="0">
                <a:solidFill>
                  <a:srgbClr val="525C65"/>
                </a:solidFill>
                <a:highlight>
                  <a:srgbClr val="FFFFFF"/>
                </a:highlight>
                <a:latin typeface="Open Sans"/>
                <a:ea typeface="Open Sans"/>
                <a:cs typeface="Open Sans"/>
                <a:sym typeface="Open Sans"/>
              </a:rPr>
              <a:t> you chose this specific approach.</a:t>
            </a:r>
            <a:endParaRPr sz="12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r>
              <a:rPr lang="en-IN" sz="1050" b="1" i="0" dirty="0">
                <a:solidFill>
                  <a:srgbClr val="1A202C"/>
                </a:solidFill>
                <a:effectLst/>
                <a:latin typeface="Open Sans" panose="020B0606030504020204" pitchFamily="34" charset="0"/>
              </a:rPr>
              <a:t>Registry MDM</a:t>
            </a:r>
            <a:r>
              <a:rPr lang="en-IN" sz="1050" b="0" i="0" dirty="0">
                <a:solidFill>
                  <a:srgbClr val="1A202C"/>
                </a:solidFill>
                <a:effectLst/>
                <a:latin typeface="Open Sans" panose="020B0606030504020204" pitchFamily="34" charset="0"/>
              </a:rPr>
              <a:t> has a central database that contains a list of primary keys for the master records along with a list of the available attributes and the source systems where these records can be found. This central database essentially serves as the “registry” for all the master records and their locations, hence the name, Registry MDM. The master data remains in the source systems and the user has to query and join this data manually using the keys provided. This architecture is simple to implement, has low cost, and causes minimal intrusion to existing systems. A more advanced version of this style uses some form of an automated mechanism to both retrieve and join data at runtime.</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2" name="Picture 1">
            <a:extLst>
              <a:ext uri="{FF2B5EF4-FFF2-40B4-BE49-F238E27FC236}">
                <a16:creationId xmlns:a16="http://schemas.microsoft.com/office/drawing/2014/main" id="{1B4E62E0-57A6-99FD-2308-DE0AB038312D}"/>
              </a:ext>
            </a:extLst>
          </p:cNvPr>
          <p:cNvPicPr>
            <a:picLocks noChangeAspect="1"/>
          </p:cNvPicPr>
          <p:nvPr/>
        </p:nvPicPr>
        <p:blipFill>
          <a:blip r:embed="rId3"/>
          <a:stretch>
            <a:fillRect/>
          </a:stretch>
        </p:blipFill>
        <p:spPr>
          <a:xfrm>
            <a:off x="264284" y="4644797"/>
            <a:ext cx="7082441" cy="487921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7D52-6ABF-5C66-1E90-C29CFDEFC892}"/>
              </a:ext>
            </a:extLst>
          </p:cNvPr>
          <p:cNvSpPr>
            <a:spLocks noGrp="1"/>
          </p:cNvSpPr>
          <p:nvPr>
            <p:ph type="title"/>
          </p:nvPr>
        </p:nvSpPr>
        <p:spPr>
          <a:xfrm>
            <a:off x="264945" y="870271"/>
            <a:ext cx="7242600" cy="471641"/>
          </a:xfrm>
        </p:spPr>
        <p:txBody>
          <a:bodyPr/>
          <a:lstStyle/>
          <a:p>
            <a:r>
              <a:rPr lang="en-US" sz="1600" b="1" dirty="0"/>
              <a:t>Registry MDM Table</a:t>
            </a:r>
          </a:p>
        </p:txBody>
      </p:sp>
      <p:graphicFrame>
        <p:nvGraphicFramePr>
          <p:cNvPr id="4" name="Table 3">
            <a:extLst>
              <a:ext uri="{FF2B5EF4-FFF2-40B4-BE49-F238E27FC236}">
                <a16:creationId xmlns:a16="http://schemas.microsoft.com/office/drawing/2014/main" id="{03D839C0-4E35-5212-4078-0A04AB86EEAF}"/>
              </a:ext>
            </a:extLst>
          </p:cNvPr>
          <p:cNvGraphicFramePr>
            <a:graphicFrameLocks noGrp="1"/>
          </p:cNvGraphicFramePr>
          <p:nvPr>
            <p:extLst>
              <p:ext uri="{D42A27DB-BD31-4B8C-83A1-F6EECF244321}">
                <p14:modId xmlns:p14="http://schemas.microsoft.com/office/powerpoint/2010/main" val="3769467852"/>
              </p:ext>
            </p:extLst>
          </p:nvPr>
        </p:nvGraphicFramePr>
        <p:xfrm>
          <a:off x="178131" y="1864427"/>
          <a:ext cx="7329157" cy="6016551"/>
        </p:xfrm>
        <a:graphic>
          <a:graphicData uri="http://schemas.openxmlformats.org/drawingml/2006/table">
            <a:tbl>
              <a:tblPr/>
              <a:tblGrid>
                <a:gridCol w="890648">
                  <a:extLst>
                    <a:ext uri="{9D8B030D-6E8A-4147-A177-3AD203B41FA5}">
                      <a16:colId xmlns:a16="http://schemas.microsoft.com/office/drawing/2014/main" val="3484494734"/>
                    </a:ext>
                  </a:extLst>
                </a:gridCol>
                <a:gridCol w="3241964">
                  <a:extLst>
                    <a:ext uri="{9D8B030D-6E8A-4147-A177-3AD203B41FA5}">
                      <a16:colId xmlns:a16="http://schemas.microsoft.com/office/drawing/2014/main" val="2403279593"/>
                    </a:ext>
                  </a:extLst>
                </a:gridCol>
                <a:gridCol w="1508166">
                  <a:extLst>
                    <a:ext uri="{9D8B030D-6E8A-4147-A177-3AD203B41FA5}">
                      <a16:colId xmlns:a16="http://schemas.microsoft.com/office/drawing/2014/main" val="2703771241"/>
                    </a:ext>
                  </a:extLst>
                </a:gridCol>
                <a:gridCol w="1688379">
                  <a:extLst>
                    <a:ext uri="{9D8B030D-6E8A-4147-A177-3AD203B41FA5}">
                      <a16:colId xmlns:a16="http://schemas.microsoft.com/office/drawing/2014/main" val="4233428169"/>
                    </a:ext>
                  </a:extLst>
                </a:gridCol>
              </a:tblGrid>
              <a:tr h="227718">
                <a:tc>
                  <a:txBody>
                    <a:bodyPr/>
                    <a:lstStyle/>
                    <a:p>
                      <a:pPr algn="ctr" fontAlgn="ctr"/>
                      <a:r>
                        <a:rPr lang="en-IN" sz="1100" b="1" i="0" u="none" strike="noStrike">
                          <a:solidFill>
                            <a:srgbClr val="000000"/>
                          </a:solidFill>
                          <a:effectLst/>
                          <a:latin typeface="Calibri" panose="020F0502020204030204" pitchFamily="34" charset="0"/>
                        </a:rPr>
                        <a:t>KEY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100" b="1" i="0" u="none" strike="noStrike">
                          <a:solidFill>
                            <a:srgbClr val="000000"/>
                          </a:solidFill>
                          <a:effectLst/>
                          <a:latin typeface="Calibri" panose="020F0502020204030204" pitchFamily="34" charset="0"/>
                        </a:rPr>
                        <a:t>Attributes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100" b="1" i="0" u="none" strike="noStrike" dirty="0">
                          <a:solidFill>
                            <a:srgbClr val="000000"/>
                          </a:solidFill>
                          <a:effectLst/>
                          <a:latin typeface="Calibri" panose="020F0502020204030204" pitchFamily="34" charset="0"/>
                        </a:rPr>
                        <a:t>Source System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100" b="1" i="0" u="none" strike="noStrike">
                          <a:solidFill>
                            <a:srgbClr val="000000"/>
                          </a:solidFill>
                          <a:effectLst/>
                          <a:latin typeface="Calibri" panose="020F0502020204030204" pitchFamily="34" charset="0"/>
                        </a:rPr>
                        <a:t>Identifiers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46205622"/>
                  </a:ext>
                </a:extLst>
              </a:tr>
              <a:tr h="359555">
                <a:tc>
                  <a:txBody>
                    <a:bodyPr/>
                    <a:lstStyle/>
                    <a:p>
                      <a:pPr algn="ctr" fontAlgn="ctr"/>
                      <a:r>
                        <a:rPr lang="en-IN" sz="900" b="0" i="0" u="none" strike="noStrike">
                          <a:solidFill>
                            <a:srgbClr val="000000"/>
                          </a:solidFill>
                          <a:effectLst/>
                          <a:latin typeface="Calibri" panose="020F0502020204030204" pitchFamily="34" charset="0"/>
                        </a:rPr>
                        <a:t>UserID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Arial" panose="020B0604020202020204" pitchFamily="34" charset="0"/>
                        </a:rPr>
                        <a:t>FirstName, LastName, Email, Address, ZipCode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User Service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FirstName, LastName, Email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4268"/>
                  </a:ext>
                </a:extLst>
              </a:tr>
              <a:tr h="539332">
                <a:tc>
                  <a:txBody>
                    <a:bodyPr/>
                    <a:lstStyle/>
                    <a:p>
                      <a:pPr algn="ctr" fontAlgn="ctr"/>
                      <a:r>
                        <a:rPr lang="en-IN" sz="900" b="0" i="0" u="none" strike="noStrike">
                          <a:solidFill>
                            <a:srgbClr val="000000"/>
                          </a:solidFill>
                          <a:effectLst/>
                          <a:latin typeface="Calibri" panose="020F0502020204030204" pitchFamily="34" charset="0"/>
                        </a:rPr>
                        <a:t>CreditCardID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Arial" panose="020B0604020202020204" pitchFamily="34" charset="0"/>
                        </a:rPr>
                        <a:t>CreditCardNumber, CreditCardExpirationDate, UserID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User Service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CreditCardNumbe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041453"/>
                  </a:ext>
                </a:extLst>
              </a:tr>
              <a:tr h="1078665">
                <a:tc>
                  <a:txBody>
                    <a:bodyPr/>
                    <a:lstStyle/>
                    <a:p>
                      <a:pPr algn="ctr" fontAlgn="ctr"/>
                      <a:r>
                        <a:rPr lang="en-IN" sz="900" b="0" i="0" u="none" strike="noStrike">
                          <a:solidFill>
                            <a:srgbClr val="000000"/>
                          </a:solidFill>
                          <a:effectLst/>
                          <a:latin typeface="Calibri" panose="020F0502020204030204" pitchFamily="34" charset="0"/>
                        </a:rPr>
                        <a:t>ListingID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Arial" panose="020B0604020202020204" pitchFamily="34" charset="0"/>
                        </a:rPr>
                        <a:t>SellerID, ProductID, ShoeType, Brand, Color, Gender, Size, Condition, ListingPrice, ListingType, ListingCreateDate, ListingEndDate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Listing Service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SellerID, ProductID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1869482"/>
                  </a:ext>
                </a:extLst>
              </a:tr>
              <a:tr h="1438220">
                <a:tc>
                  <a:txBody>
                    <a:bodyPr/>
                    <a:lstStyle/>
                    <a:p>
                      <a:pPr algn="ctr" fontAlgn="ctr"/>
                      <a:r>
                        <a:rPr lang="en-IN" sz="900" b="0" i="0" u="none" strike="noStrike">
                          <a:solidFill>
                            <a:srgbClr val="000000"/>
                          </a:solidFill>
                          <a:effectLst/>
                          <a:latin typeface="Calibri" panose="020F0502020204030204" pitchFamily="34" charset="0"/>
                        </a:rPr>
                        <a:t>OrderID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Arial" panose="020B0604020202020204" pitchFamily="34" charset="0"/>
                        </a:rPr>
                        <a:t>BuyerID, CreditCardID, ShippingCost, TaxRatePercent, TotalAmount, ShippingAddress, ShippingAddress, ShippingZipCode, OrderDate, Status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Order Processing Service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BuyerID, CreditCardID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1865683"/>
                  </a:ext>
                </a:extLst>
              </a:tr>
              <a:tr h="539332">
                <a:tc>
                  <a:txBody>
                    <a:bodyPr/>
                    <a:lstStyle/>
                    <a:p>
                      <a:pPr algn="ctr" fontAlgn="ctr"/>
                      <a:r>
                        <a:rPr lang="en-IN" sz="900" b="0" i="0" u="none" strike="noStrike">
                          <a:solidFill>
                            <a:srgbClr val="000000"/>
                          </a:solidFill>
                          <a:effectLst/>
                          <a:latin typeface="Calibri" panose="020F0502020204030204" pitchFamily="34" charset="0"/>
                        </a:rPr>
                        <a:t>ShipmentID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Arial" panose="020B0604020202020204" pitchFamily="34" charset="0"/>
                        </a:rPr>
                        <a:t>OrderID, Carrier, TrackingNumber, OrderShipDate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Order Processing Service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TrackingNumber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9174554"/>
                  </a:ext>
                </a:extLst>
              </a:tr>
              <a:tr h="719109">
                <a:tc>
                  <a:txBody>
                    <a:bodyPr/>
                    <a:lstStyle/>
                    <a:p>
                      <a:pPr algn="ctr" fontAlgn="ctr"/>
                      <a:r>
                        <a:rPr lang="en-IN" sz="900" b="0" i="0" u="none" strike="noStrike">
                          <a:solidFill>
                            <a:srgbClr val="000000"/>
                          </a:solidFill>
                          <a:effectLst/>
                          <a:latin typeface="Calibri" panose="020F0502020204030204" pitchFamily="34" charset="0"/>
                        </a:rPr>
                        <a:t>ItemID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Arial" panose="020B0604020202020204" pitchFamily="34" charset="0"/>
                        </a:rPr>
                        <a:t>ItemName, SellerID, Type, BrandName, Color, Size, Sex, Condition, ItemStatus, ArrivalDate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Inventory Management System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ItemName, SellerID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7192779"/>
                  </a:ext>
                </a:extLst>
              </a:tr>
              <a:tr h="1114620">
                <a:tc>
                  <a:txBody>
                    <a:bodyPr/>
                    <a:lstStyle/>
                    <a:p>
                      <a:pPr algn="ctr" fontAlgn="ctr"/>
                      <a:r>
                        <a:rPr lang="en-IN" sz="900" b="0" i="0" u="none" strike="noStrike">
                          <a:solidFill>
                            <a:srgbClr val="000000"/>
                          </a:solidFill>
                          <a:effectLst/>
                          <a:latin typeface="Calibri" panose="020F0502020204030204" pitchFamily="34" charset="0"/>
                        </a:rPr>
                        <a:t>ID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900" b="0" i="0" u="none" strike="noStrike">
                          <a:solidFill>
                            <a:srgbClr val="000000"/>
                          </a:solidFill>
                          <a:effectLst/>
                          <a:latin typeface="Arial" panose="020B0604020202020204" pitchFamily="34" charset="0"/>
                        </a:rPr>
                        <a:t>UserID, FirstName, LastName, ContactReason, Email, Phone, OrderID, Resolution, ContactMethod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Customer Service Application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dirty="0" err="1">
                          <a:solidFill>
                            <a:srgbClr val="000000"/>
                          </a:solidFill>
                          <a:effectLst/>
                          <a:latin typeface="Calibri" panose="020F0502020204030204" pitchFamily="34" charset="0"/>
                        </a:rPr>
                        <a:t>UserID</a:t>
                      </a:r>
                      <a:r>
                        <a:rPr lang="en-IN" sz="900" b="0" i="0" u="none" strike="noStrike" dirty="0">
                          <a:solidFill>
                            <a:srgbClr val="000000"/>
                          </a:solidFill>
                          <a:effectLst/>
                          <a:latin typeface="Calibri" panose="020F0502020204030204" pitchFamily="34" charset="0"/>
                        </a:rPr>
                        <a:t>, FirstName, </a:t>
                      </a:r>
                      <a:r>
                        <a:rPr lang="en-IN" sz="900" b="0" i="0" u="none" strike="noStrike" dirty="0" err="1">
                          <a:solidFill>
                            <a:srgbClr val="000000"/>
                          </a:solidFill>
                          <a:effectLst/>
                          <a:latin typeface="Calibri" panose="020F0502020204030204" pitchFamily="34" charset="0"/>
                        </a:rPr>
                        <a:t>LastName</a:t>
                      </a:r>
                      <a:endParaRPr lang="en-IN" sz="9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2282133"/>
                  </a:ext>
                </a:extLst>
              </a:tr>
            </a:tbl>
          </a:graphicData>
        </a:graphic>
      </p:graphicFrame>
    </p:spTree>
    <p:extLst>
      <p:ext uri="{BB962C8B-B14F-4D97-AF65-F5344CB8AC3E}">
        <p14:creationId xmlns:p14="http://schemas.microsoft.com/office/powerpoint/2010/main" val="3222888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67518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a:t>
            </a:r>
            <a:endParaRPr sz="2200" dirty="0">
              <a:solidFill>
                <a:srgbClr val="525C65"/>
              </a:solidFill>
              <a:highlight>
                <a:srgbClr val="FFFFFF"/>
              </a:highlight>
              <a:latin typeface="Open Sans"/>
              <a:ea typeface="Open Sans"/>
              <a:cs typeface="Open Sans"/>
              <a:sym typeface="Open Sans"/>
            </a:endParaRPr>
          </a:p>
        </p:txBody>
      </p:sp>
      <p:sp>
        <p:nvSpPr>
          <p:cNvPr id="3" name="TextBox 2">
            <a:extLst>
              <a:ext uri="{FF2B5EF4-FFF2-40B4-BE49-F238E27FC236}">
                <a16:creationId xmlns:a16="http://schemas.microsoft.com/office/drawing/2014/main" id="{F5824E95-840A-9934-E55F-E4F5C97F3EE4}"/>
              </a:ext>
            </a:extLst>
          </p:cNvPr>
          <p:cNvSpPr txBox="1"/>
          <p:nvPr/>
        </p:nvSpPr>
        <p:spPr>
          <a:xfrm>
            <a:off x="617517" y="1485145"/>
            <a:ext cx="6543304" cy="3257110"/>
          </a:xfrm>
          <a:prstGeom prst="rect">
            <a:avLst/>
          </a:prstGeom>
          <a:noFill/>
        </p:spPr>
        <p:txBody>
          <a:bodyPr wrap="square" rtlCol="0">
            <a:spAutoFit/>
          </a:bodyPr>
          <a:lstStyle/>
          <a:p>
            <a:endParaRPr lang="en-US" dirty="0"/>
          </a:p>
          <a:p>
            <a:pPr>
              <a:lnSpc>
                <a:spcPct val="200000"/>
              </a:lnSpc>
            </a:pPr>
            <a:r>
              <a:rPr lang="en-US" dirty="0"/>
              <a:t>I chose Registry MDM architecture because it </a:t>
            </a:r>
            <a:r>
              <a:rPr lang="en-IN" dirty="0"/>
              <a:t>is simple to implement, has low cost, and causes minimal intrusion to existing systems. </a:t>
            </a:r>
          </a:p>
          <a:p>
            <a:pPr>
              <a:lnSpc>
                <a:spcPct val="200000"/>
              </a:lnSpc>
            </a:pPr>
            <a:r>
              <a:rPr lang="en-US" dirty="0"/>
              <a:t>It is the first time that the company decide to invest in an Enterprise Data Management Program and Registry MDM is the most suitable architecture.</a:t>
            </a:r>
          </a:p>
          <a:p>
            <a:pPr>
              <a:lnSpc>
                <a:spcPct val="200000"/>
              </a:lnSpc>
            </a:pPr>
            <a:r>
              <a:rPr lang="en-US" dirty="0"/>
              <a:t>Company has simple database and less number of table so it can easily manage by Registry MDM. In Less time it can easily implemented without making lot of changes in system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791538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endParaRPr sz="1600" dirty="0">
              <a:solidFill>
                <a:srgbClr val="525C65"/>
              </a:solidFill>
              <a:highlight>
                <a:srgbClr val="FFFFFF"/>
              </a:highlight>
              <a:latin typeface="Open Sans"/>
              <a:ea typeface="Open Sans"/>
              <a:cs typeface="Open Sans"/>
              <a:sym typeface="Open Sans"/>
            </a:endParaRPr>
          </a:p>
          <a:p>
            <a:pPr marL="237744" marR="237744" indent="0" algn="just" rtl="0">
              <a:lnSpc>
                <a:spcPct val="170000"/>
              </a:lnSpc>
              <a:spcBef>
                <a:spcPts val="3800"/>
              </a:spcBef>
              <a:spcAft>
                <a:spcPts val="0"/>
              </a:spcAft>
              <a:buNone/>
            </a:pP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1 – Item: same </a:t>
            </a:r>
            <a:r>
              <a:rPr lang="en-GB" sz="1200" b="1"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ItemName</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and </a:t>
            </a:r>
            <a:r>
              <a:rPr lang="en-GB" sz="1200" b="1"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sellerID</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 Match the </a:t>
            </a:r>
            <a:r>
              <a:rPr lang="en-GB" sz="1200" b="0"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ItemID</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records on the Item Name from Item and the </a:t>
            </a:r>
            <a:r>
              <a:rPr lang="en-GB" sz="1200" b="0"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SellerID</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from Listings.</a:t>
            </a:r>
            <a:endParaRPr lang="en-IN" sz="1200" dirty="0">
              <a:effectLst/>
              <a:latin typeface="+mn-lt"/>
            </a:endParaRPr>
          </a:p>
          <a:p>
            <a:pPr marL="237744" marR="237744" indent="0" algn="just" rtl="0">
              <a:lnSpc>
                <a:spcPct val="170000"/>
              </a:lnSpc>
              <a:spcBef>
                <a:spcPts val="3800"/>
              </a:spcBef>
              <a:spcAft>
                <a:spcPts val="0"/>
              </a:spcAft>
              <a:buNone/>
            </a:pP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2 – Item: same </a:t>
            </a:r>
            <a:r>
              <a:rPr lang="en-GB" sz="1200" b="0"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BrandName</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a:t>
            </a:r>
            <a:r>
              <a:rPr lang="en-GB" sz="1200" b="0"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ArrivalDate</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and </a:t>
            </a:r>
            <a:r>
              <a:rPr lang="en-GB" sz="1200" b="0"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SellerID</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Match the </a:t>
            </a:r>
            <a:r>
              <a:rPr lang="en-GB" sz="1200" b="0"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ItemID</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records on the Brand Name and Arrival Date from Item and Seller ID from Listings.</a:t>
            </a:r>
            <a:endParaRPr lang="en-IN" sz="1200" dirty="0">
              <a:effectLst/>
              <a:latin typeface="+mn-lt"/>
            </a:endParaRPr>
          </a:p>
          <a:p>
            <a:pPr marL="237744" marR="237744" indent="0" algn="just" rtl="0">
              <a:lnSpc>
                <a:spcPct val="170000"/>
              </a:lnSpc>
              <a:spcBef>
                <a:spcPts val="3800"/>
              </a:spcBef>
              <a:spcAft>
                <a:spcPts val="0"/>
              </a:spcAft>
              <a:buNone/>
            </a:pP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3 – Customer: same </a:t>
            </a:r>
            <a:r>
              <a:rPr lang="en-GB" sz="1200" b="1"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LastName</a:t>
            </a:r>
            <a:r>
              <a:rPr lang="en-GB" sz="1200" b="1" i="0" dirty="0">
                <a:solidFill>
                  <a:srgbClr val="525C65"/>
                </a:solidFill>
                <a:effectLst/>
                <a:highlight>
                  <a:srgbClr val="FFFFFF"/>
                </a:highlight>
                <a:latin typeface="+mn-lt"/>
                <a:ea typeface="Open Sans" panose="020B0606030504020204" pitchFamily="34" charset="0"/>
                <a:cs typeface="Open Sans" panose="020B0606030504020204" pitchFamily="34" charset="0"/>
              </a:rPr>
              <a:t>, </a:t>
            </a:r>
            <a:r>
              <a:rPr lang="en-GB" sz="1200" b="1"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CreditCardNumber</a:t>
            </a:r>
            <a:r>
              <a:rPr lang="en-GB" sz="1200" b="1" i="0" dirty="0">
                <a:solidFill>
                  <a:srgbClr val="525C65"/>
                </a:solidFill>
                <a:effectLst/>
                <a:highlight>
                  <a:srgbClr val="FFFFFF"/>
                </a:highlight>
                <a:latin typeface="+mn-lt"/>
                <a:ea typeface="Open Sans" panose="020B0606030504020204" pitchFamily="34" charset="0"/>
                <a:cs typeface="Open Sans" panose="020B0606030504020204" pitchFamily="34" charset="0"/>
              </a:rPr>
              <a:t> </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and</a:t>
            </a:r>
            <a:r>
              <a:rPr lang="en-GB" sz="1200" b="1" i="0" dirty="0">
                <a:solidFill>
                  <a:srgbClr val="525C65"/>
                </a:solidFill>
                <a:effectLst/>
                <a:highlight>
                  <a:srgbClr val="FFFFFF"/>
                </a:highlight>
                <a:latin typeface="+mn-lt"/>
                <a:ea typeface="Open Sans" panose="020B0606030504020204" pitchFamily="34" charset="0"/>
                <a:cs typeface="Open Sans" panose="020B0606030504020204" pitchFamily="34" charset="0"/>
              </a:rPr>
              <a:t> </a:t>
            </a:r>
            <a:r>
              <a:rPr lang="en-GB" sz="1200" b="1"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CreditCardExpirationDate</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Match the </a:t>
            </a:r>
            <a:r>
              <a:rPr lang="en-GB" sz="1200" b="0"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UserID</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records on the </a:t>
            </a:r>
            <a:r>
              <a:rPr lang="en-GB" sz="1200" b="0"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LastName</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of Users and the Credit Card Number and  Credit Card </a:t>
            </a:r>
            <a:r>
              <a:rPr lang="en-GB" sz="1200" b="0"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ExpirationDate</a:t>
            </a:r>
            <a:r>
              <a:rPr lang="en-GB" sz="1200" b="1" i="0" dirty="0">
                <a:solidFill>
                  <a:srgbClr val="525C65"/>
                </a:solidFill>
                <a:effectLst/>
                <a:highlight>
                  <a:srgbClr val="FFFFFF"/>
                </a:highlight>
                <a:latin typeface="+mn-lt"/>
                <a:ea typeface="Open Sans" panose="020B0606030504020204" pitchFamily="34" charset="0"/>
                <a:cs typeface="Open Sans" panose="020B0606030504020204" pitchFamily="34" charset="0"/>
              </a:rPr>
              <a:t> </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from Credit cards.</a:t>
            </a:r>
            <a:endParaRPr lang="en-IN" sz="1200" dirty="0">
              <a:effectLst/>
              <a:latin typeface="+mn-lt"/>
            </a:endParaRPr>
          </a:p>
          <a:p>
            <a:pPr marL="237744" marR="237744" indent="0" algn="just" rtl="0">
              <a:lnSpc>
                <a:spcPct val="170000"/>
              </a:lnSpc>
              <a:spcBef>
                <a:spcPts val="3800"/>
              </a:spcBef>
              <a:spcAft>
                <a:spcPts val="0"/>
              </a:spcAft>
              <a:buNone/>
            </a:pP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4 – Customer: Same </a:t>
            </a:r>
            <a:r>
              <a:rPr lang="en-GB" sz="1200" b="1" i="0" dirty="0">
                <a:solidFill>
                  <a:srgbClr val="525C65"/>
                </a:solidFill>
                <a:effectLst/>
                <a:highlight>
                  <a:srgbClr val="FFFFFF"/>
                </a:highlight>
                <a:latin typeface="+mn-lt"/>
                <a:ea typeface="Open Sans" panose="020B0606030504020204" pitchFamily="34" charset="0"/>
                <a:cs typeface="Open Sans" panose="020B0606030504020204" pitchFamily="34" charset="0"/>
              </a:rPr>
              <a:t>Email </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and</a:t>
            </a:r>
            <a:r>
              <a:rPr lang="en-GB" sz="1200" b="1" i="0" dirty="0">
                <a:solidFill>
                  <a:srgbClr val="525C65"/>
                </a:solidFill>
                <a:effectLst/>
                <a:highlight>
                  <a:srgbClr val="FFFFFF"/>
                </a:highlight>
                <a:latin typeface="+mn-lt"/>
                <a:ea typeface="Open Sans" panose="020B0606030504020204" pitchFamily="34" charset="0"/>
                <a:cs typeface="Open Sans" panose="020B0606030504020204" pitchFamily="34" charset="0"/>
              </a:rPr>
              <a:t> </a:t>
            </a:r>
            <a:r>
              <a:rPr lang="en-GB" sz="1200" b="1"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OrderID</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Match the </a:t>
            </a:r>
            <a:r>
              <a:rPr lang="en-GB" sz="1200" b="0"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UserID</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records on the Email from Users and </a:t>
            </a:r>
            <a:r>
              <a:rPr lang="en-GB" sz="1200" b="0" i="0" dirty="0" err="1">
                <a:solidFill>
                  <a:srgbClr val="525C65"/>
                </a:solidFill>
                <a:effectLst/>
                <a:highlight>
                  <a:srgbClr val="FFFFFF"/>
                </a:highlight>
                <a:latin typeface="+mn-lt"/>
                <a:ea typeface="Open Sans" panose="020B0606030504020204" pitchFamily="34" charset="0"/>
                <a:cs typeface="Open Sans" panose="020B0606030504020204" pitchFamily="34" charset="0"/>
              </a:rPr>
              <a:t>OrderID</a:t>
            </a:r>
            <a:r>
              <a:rPr lang="en-GB" sz="1200" b="0" i="0" dirty="0">
                <a:solidFill>
                  <a:srgbClr val="525C65"/>
                </a:solidFill>
                <a:effectLst/>
                <a:highlight>
                  <a:srgbClr val="FFFFFF"/>
                </a:highlight>
                <a:latin typeface="+mn-lt"/>
                <a:ea typeface="Open Sans" panose="020B0606030504020204" pitchFamily="34" charset="0"/>
                <a:cs typeface="Open Sans" panose="020B0606030504020204" pitchFamily="34" charset="0"/>
              </a:rPr>
              <a:t> from Customer Service Requests</a:t>
            </a:r>
            <a:endParaRPr lang="en-IN" sz="1200" dirty="0">
              <a:effectLst/>
              <a:latin typeface="+mn-lt"/>
            </a:endParaRPr>
          </a:p>
          <a:p>
            <a:pPr marL="241300" marR="241300" indent="0" algn="just">
              <a:lnSpc>
                <a:spcPct val="170000"/>
              </a:lnSpc>
              <a:spcBef>
                <a:spcPts val="3800"/>
              </a:spcBef>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4"/>
            <a:ext cx="6842100" cy="9515723"/>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200" dirty="0">
                <a:solidFill>
                  <a:srgbClr val="525C65"/>
                </a:solidFill>
                <a:highlight>
                  <a:srgbClr val="FFFFFF"/>
                </a:highlight>
                <a:latin typeface="Open Sans"/>
                <a:ea typeface="Open Sans"/>
                <a:cs typeface="Open Sans"/>
                <a:sym typeface="Open Sans"/>
              </a:rPr>
              <a:t>Write 1-2 paragraphs discussing what </a:t>
            </a:r>
            <a:r>
              <a:rPr lang="en" sz="1200" b="1" dirty="0">
                <a:solidFill>
                  <a:srgbClr val="525C65"/>
                </a:solidFill>
                <a:highlight>
                  <a:srgbClr val="FFFFFF"/>
                </a:highlight>
                <a:latin typeface="Open Sans"/>
                <a:ea typeface="Open Sans"/>
                <a:cs typeface="Open Sans"/>
                <a:sym typeface="Open Sans"/>
              </a:rPr>
              <a:t>data governance roles and responsibilities</a:t>
            </a:r>
            <a:r>
              <a:rPr lang="en" sz="12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200" b="1" dirty="0">
                <a:solidFill>
                  <a:srgbClr val="525C65"/>
                </a:solidFill>
                <a:highlight>
                  <a:srgbClr val="FFFFFF"/>
                </a:highlight>
                <a:latin typeface="Open Sans"/>
                <a:ea typeface="Open Sans"/>
                <a:cs typeface="Open Sans"/>
                <a:sym typeface="Open Sans"/>
              </a:rPr>
              <a:t>least 3 different aspects </a:t>
            </a:r>
            <a:r>
              <a:rPr lang="en" sz="1200" dirty="0">
                <a:solidFill>
                  <a:srgbClr val="525C65"/>
                </a:solidFill>
                <a:highlight>
                  <a:srgbClr val="FFFFFF"/>
                </a:highlight>
                <a:latin typeface="Open Sans"/>
                <a:ea typeface="Open Sans"/>
                <a:cs typeface="Open Sans"/>
                <a:sym typeface="Open Sans"/>
              </a:rPr>
              <a:t>of Data Governance (such as Data Quality Management, Metadata Management, MDM, </a:t>
            </a:r>
            <a:r>
              <a:rPr lang="en" sz="1200" dirty="0" err="1">
                <a:solidFill>
                  <a:srgbClr val="525C65"/>
                </a:solidFill>
                <a:highlight>
                  <a:srgbClr val="FFFFFF"/>
                </a:highlight>
                <a:latin typeface="Open Sans"/>
                <a:ea typeface="Open Sans"/>
                <a:cs typeface="Open Sans"/>
                <a:sym typeface="Open Sans"/>
              </a:rPr>
              <a:t>etc</a:t>
            </a:r>
            <a:r>
              <a:rPr lang="en" sz="1200" dirty="0">
                <a:solidFill>
                  <a:srgbClr val="525C65"/>
                </a:solidFill>
                <a:highlight>
                  <a:srgbClr val="FFFFFF"/>
                </a:highlight>
                <a:latin typeface="Open Sans"/>
                <a:ea typeface="Open Sans"/>
                <a:cs typeface="Open Sans"/>
                <a:sym typeface="Open Sans"/>
              </a:rPr>
              <a:t>). Based on what you know, do </a:t>
            </a:r>
            <a:r>
              <a:rPr lang="en" sz="1200" dirty="0" err="1">
                <a:solidFill>
                  <a:srgbClr val="525C65"/>
                </a:solidFill>
                <a:highlight>
                  <a:srgbClr val="FFFFFF"/>
                </a:highlight>
                <a:latin typeface="Open Sans"/>
                <a:ea typeface="Open Sans"/>
                <a:cs typeface="Open Sans"/>
                <a:sym typeface="Open Sans"/>
              </a:rPr>
              <a:t>SneakerPark's</a:t>
            </a:r>
            <a:r>
              <a:rPr lang="en" sz="1200" dirty="0">
                <a:solidFill>
                  <a:srgbClr val="525C65"/>
                </a:solidFill>
                <a:highlight>
                  <a:srgbClr val="FFFFFF"/>
                </a:highlight>
                <a:latin typeface="Open Sans"/>
                <a:ea typeface="Open Sans"/>
                <a:cs typeface="Open Sans"/>
                <a:sym typeface="Open Sans"/>
              </a:rPr>
              <a:t> </a:t>
            </a:r>
            <a:r>
              <a:rPr lang="en" sz="1200" b="1" dirty="0">
                <a:solidFill>
                  <a:srgbClr val="525C65"/>
                </a:solidFill>
                <a:highlight>
                  <a:srgbClr val="FFFFFF"/>
                </a:highlight>
                <a:latin typeface="Open Sans"/>
                <a:ea typeface="Open Sans"/>
                <a:cs typeface="Open Sans"/>
                <a:sym typeface="Open Sans"/>
              </a:rPr>
              <a:t>current employees have the necessary skills</a:t>
            </a:r>
            <a:r>
              <a:rPr lang="en" sz="1200" dirty="0">
                <a:solidFill>
                  <a:srgbClr val="525C65"/>
                </a:solidFill>
                <a:highlight>
                  <a:srgbClr val="FFFFFF"/>
                </a:highlight>
                <a:latin typeface="Open Sans"/>
                <a:ea typeface="Open Sans"/>
                <a:cs typeface="Open Sans"/>
                <a:sym typeface="Open Sans"/>
              </a:rPr>
              <a:t> for these roles or should the company </a:t>
            </a:r>
            <a:r>
              <a:rPr lang="en" sz="1200" b="1" dirty="0">
                <a:solidFill>
                  <a:srgbClr val="525C65"/>
                </a:solidFill>
                <a:highlight>
                  <a:srgbClr val="FFFFFF"/>
                </a:highlight>
                <a:latin typeface="Open Sans"/>
                <a:ea typeface="Open Sans"/>
                <a:cs typeface="Open Sans"/>
                <a:sym typeface="Open Sans"/>
              </a:rPr>
              <a:t>make new hires</a:t>
            </a:r>
            <a:r>
              <a:rPr lang="en"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a:p>
            <a:pPr marL="285750" lvl="0" indent="-285750" algn="just" rtl="0">
              <a:lnSpc>
                <a:spcPct val="170000"/>
              </a:lnSpc>
              <a:spcBef>
                <a:spcPts val="1100"/>
              </a:spcBef>
              <a:spcAft>
                <a:spcPts val="0"/>
              </a:spcAft>
              <a:buFont typeface="Arial" panose="020B0604020202020204" pitchFamily="34" charset="0"/>
              <a:buChar char="•"/>
            </a:pPr>
            <a:r>
              <a:rPr lang="en-US" dirty="0">
                <a:solidFill>
                  <a:srgbClr val="525C65"/>
                </a:solidFill>
                <a:highlight>
                  <a:srgbClr val="FFFFFF"/>
                </a:highlight>
                <a:latin typeface="Open Sans"/>
                <a:ea typeface="Open Sans"/>
                <a:cs typeface="Open Sans"/>
                <a:sym typeface="Open Sans"/>
              </a:rPr>
              <a:t>Data Quality Management :</a:t>
            </a:r>
          </a:p>
          <a:p>
            <a:pPr lvl="4" algn="just">
              <a:lnSpc>
                <a:spcPct val="170000"/>
              </a:lnSpc>
              <a:spcBef>
                <a:spcPts val="1100"/>
              </a:spcBef>
            </a:pPr>
            <a:r>
              <a:rPr lang="en-GB" dirty="0">
                <a:solidFill>
                  <a:srgbClr val="525C65"/>
                </a:solidFill>
                <a:highlight>
                  <a:srgbClr val="FFFFFF"/>
                </a:highlight>
                <a:latin typeface="+mn-lt"/>
                <a:ea typeface="Open Sans" panose="020B0606030504020204" pitchFamily="34" charset="0"/>
                <a:cs typeface="Open Sans" panose="020B0606030504020204" pitchFamily="34" charset="0"/>
              </a:rPr>
              <a:t>I</a:t>
            </a:r>
            <a:r>
              <a:rPr lang="en-US" dirty="0">
                <a:solidFill>
                  <a:srgbClr val="525C65"/>
                </a:solidFill>
                <a:highlight>
                  <a:srgbClr val="FFFFFF"/>
                </a:highlight>
                <a:latin typeface="+mn-lt"/>
                <a:ea typeface="Open Sans" panose="020B0606030504020204" pitchFamily="34" charset="0"/>
                <a:cs typeface="Open Sans" panose="020B0606030504020204" pitchFamily="34" charset="0"/>
              </a:rPr>
              <a:t> think it is very important to take care about the process of Data Quality by performing data profiling, </a:t>
            </a:r>
            <a:r>
              <a:rPr lang="en-US" dirty="0" err="1">
                <a:solidFill>
                  <a:srgbClr val="525C65"/>
                </a:solidFill>
                <a:highlight>
                  <a:srgbClr val="FFFFFF"/>
                </a:highlight>
                <a:latin typeface="+mn-lt"/>
                <a:ea typeface="Open Sans" panose="020B0606030504020204" pitchFamily="34" charset="0"/>
                <a:cs typeface="Open Sans" panose="020B0606030504020204" pitchFamily="34" charset="0"/>
              </a:rPr>
              <a:t>identifing</a:t>
            </a:r>
            <a:r>
              <a:rPr lang="en-US" dirty="0">
                <a:solidFill>
                  <a:srgbClr val="525C65"/>
                </a:solidFill>
                <a:highlight>
                  <a:srgbClr val="FFFFFF"/>
                </a:highlight>
                <a:latin typeface="+mn-lt"/>
                <a:ea typeface="Open Sans" panose="020B0606030504020204" pitchFamily="34" charset="0"/>
                <a:cs typeface="Open Sans" panose="020B0606030504020204" pitchFamily="34" charset="0"/>
              </a:rPr>
              <a:t> the issues, computing the data quality scores and data quality thresholds.</a:t>
            </a:r>
            <a:r>
              <a:rPr lang="en-IN" dirty="0">
                <a:solidFill>
                  <a:srgbClr val="525C65"/>
                </a:solidFill>
                <a:highlight>
                  <a:srgbClr val="FFFFFF"/>
                </a:highlight>
                <a:latin typeface="+mn-lt"/>
                <a:ea typeface="Open Sans" panose="020B0606030504020204" pitchFamily="34" charset="0"/>
                <a:cs typeface="Open Sans" panose="020B0606030504020204" pitchFamily="34" charset="0"/>
              </a:rPr>
              <a:t> Jake spends more and more time fire-fighting and trying to fix all the data issues that have come up</a:t>
            </a:r>
            <a:r>
              <a:rPr lang="en-IN" b="0" i="0" dirty="0">
                <a:solidFill>
                  <a:srgbClr val="525C65"/>
                </a:solidFill>
                <a:effectLst/>
                <a:latin typeface="Open Sans" panose="020B0606030504020204" pitchFamily="34" charset="0"/>
              </a:rPr>
              <a:t>. </a:t>
            </a:r>
            <a:r>
              <a:rPr lang="en-IN" b="0" i="0" dirty="0">
                <a:solidFill>
                  <a:srgbClr val="525C65"/>
                </a:solidFill>
                <a:effectLst/>
                <a:latin typeface="+mn-lt"/>
              </a:rPr>
              <a:t>He can easily handle this Management at starting.</a:t>
            </a:r>
          </a:p>
          <a:p>
            <a:pPr marL="285750" lvl="4" indent="-285750" algn="just">
              <a:lnSpc>
                <a:spcPct val="170000"/>
              </a:lnSpc>
              <a:spcBef>
                <a:spcPts val="1100"/>
              </a:spcBef>
              <a:buFont typeface="Arial" panose="020B0604020202020204" pitchFamily="34" charset="0"/>
              <a:buChar char="•"/>
            </a:pPr>
            <a:r>
              <a:rPr lang="en-IN" dirty="0">
                <a:solidFill>
                  <a:srgbClr val="525C65"/>
                </a:solidFill>
                <a:highlight>
                  <a:srgbClr val="FFFFFF"/>
                </a:highlight>
                <a:latin typeface="+mn-lt"/>
                <a:ea typeface="Open Sans" panose="020B0606030504020204" pitchFamily="34" charset="0"/>
                <a:cs typeface="Open Sans" panose="020B0606030504020204" pitchFamily="34" charset="0"/>
              </a:rPr>
              <a:t>Metadata Management:</a:t>
            </a:r>
          </a:p>
          <a:p>
            <a:pPr algn="l">
              <a:lnSpc>
                <a:spcPct val="150000"/>
              </a:lnSpc>
            </a:pPr>
            <a:r>
              <a:rPr lang="en-IN" dirty="0">
                <a:solidFill>
                  <a:srgbClr val="525C65"/>
                </a:solidFill>
                <a:highlight>
                  <a:srgbClr val="FFFFFF"/>
                </a:highlight>
                <a:latin typeface="+mn-lt"/>
                <a:ea typeface="Open Sans" panose="020B0606030504020204" pitchFamily="34" charset="0"/>
                <a:cs typeface="Open Sans" panose="020B0606030504020204" pitchFamily="34" charset="0"/>
              </a:rPr>
              <a:t>Metadata management is critical to enabling good data governance.</a:t>
            </a:r>
            <a:r>
              <a:rPr lang="en-IN" b="0" i="0" dirty="0">
                <a:solidFill>
                  <a:srgbClr val="1A202C"/>
                </a:solidFill>
                <a:effectLst/>
                <a:latin typeface="Open Sans" panose="020B0606030504020204" pitchFamily="34" charset="0"/>
              </a:rPr>
              <a:t> </a:t>
            </a:r>
            <a:r>
              <a:rPr lang="en-IN" dirty="0">
                <a:solidFill>
                  <a:srgbClr val="525C65"/>
                </a:solidFill>
                <a:highlight>
                  <a:srgbClr val="FFFFFF"/>
                </a:highlight>
                <a:latin typeface="+mn-lt"/>
                <a:ea typeface="Open Sans" panose="020B0606030504020204" pitchFamily="34" charset="0"/>
                <a:cs typeface="Open Sans" panose="020B0606030504020204" pitchFamily="34" charset="0"/>
              </a:rPr>
              <a:t>With proper metadata management, companies reduce the reliance on subject matter experts/IT personnel to identify the location of the </a:t>
            </a:r>
            <a:r>
              <a:rPr lang="en-IN" dirty="0" err="1">
                <a:solidFill>
                  <a:srgbClr val="525C65"/>
                </a:solidFill>
                <a:highlight>
                  <a:srgbClr val="FFFFFF"/>
                </a:highlight>
                <a:latin typeface="+mn-lt"/>
                <a:ea typeface="Open Sans" panose="020B0606030504020204" pitchFamily="34" charset="0"/>
                <a:cs typeface="Open Sans" panose="020B0606030504020204" pitchFamily="34" charset="0"/>
              </a:rPr>
              <a:t>information.Metadata</a:t>
            </a:r>
            <a:r>
              <a:rPr lang="en-IN" dirty="0">
                <a:solidFill>
                  <a:srgbClr val="525C65"/>
                </a:solidFill>
                <a:highlight>
                  <a:srgbClr val="FFFFFF"/>
                </a:highlight>
                <a:latin typeface="+mn-lt"/>
                <a:ea typeface="Open Sans" panose="020B0606030504020204" pitchFamily="34" charset="0"/>
                <a:cs typeface="Open Sans" panose="020B0606030504020204" pitchFamily="34" charset="0"/>
              </a:rPr>
              <a:t> management enables the creation of enterprise-level data definitions, proper documentation of business rules, usage, and policies.</a:t>
            </a:r>
          </a:p>
          <a:p>
            <a:pPr algn="l">
              <a:lnSpc>
                <a:spcPct val="150000"/>
              </a:lnSpc>
            </a:pPr>
            <a:r>
              <a:rPr lang="en-IN" dirty="0">
                <a:solidFill>
                  <a:srgbClr val="525C65"/>
                </a:solidFill>
                <a:highlight>
                  <a:srgbClr val="FFFFFF"/>
                </a:highlight>
                <a:latin typeface="+mn-lt"/>
                <a:ea typeface="Open Sans" panose="020B0606030504020204" pitchFamily="34" charset="0"/>
                <a:cs typeface="Open Sans" panose="020B0606030504020204" pitchFamily="34" charset="0"/>
              </a:rPr>
              <a:t>Responsibility: </a:t>
            </a:r>
          </a:p>
          <a:p>
            <a:pPr marL="342900" indent="-342900" algn="l">
              <a:lnSpc>
                <a:spcPct val="150000"/>
              </a:lnSpc>
              <a:buFont typeface="+mj-lt"/>
              <a:buAutoNum type="arabicPeriod"/>
            </a:pPr>
            <a:r>
              <a:rPr lang="en-IN" dirty="0">
                <a:solidFill>
                  <a:srgbClr val="525C65"/>
                </a:solidFill>
                <a:highlight>
                  <a:srgbClr val="FFFFFF"/>
                </a:highlight>
                <a:latin typeface="+mn-lt"/>
                <a:ea typeface="Open Sans" panose="020B0606030504020204" pitchFamily="34" charset="0"/>
                <a:cs typeface="Open Sans" panose="020B0606030504020204" pitchFamily="34" charset="0"/>
              </a:rPr>
              <a:t>Business subject matter experts create business metadata. Jessica, a senior business analyst who is a company veteran and a subject-matter-expert  can help us in this work.</a:t>
            </a:r>
          </a:p>
          <a:p>
            <a:pPr marL="342900" indent="-342900" algn="l">
              <a:lnSpc>
                <a:spcPct val="150000"/>
              </a:lnSpc>
              <a:buFont typeface="+mj-lt"/>
              <a:buAutoNum type="arabicPeriod"/>
            </a:pPr>
            <a:r>
              <a:rPr lang="en-IN" dirty="0">
                <a:solidFill>
                  <a:srgbClr val="525C65"/>
                </a:solidFill>
                <a:highlight>
                  <a:srgbClr val="FFFFFF"/>
                </a:highlight>
                <a:latin typeface="+mn-lt"/>
                <a:ea typeface="Open Sans" panose="020B0606030504020204" pitchFamily="34" charset="0"/>
                <a:cs typeface="Open Sans" panose="020B0606030504020204" pitchFamily="34" charset="0"/>
              </a:rPr>
              <a:t>Technical developers and architects create technical and operational metadata and create automated processes to ingest existing metadata into the Metadata Management System. I can help to created this architect system to enable functionality</a:t>
            </a:r>
          </a:p>
          <a:p>
            <a:pPr marL="0" marR="0" indent="0" algn="just" rtl="0">
              <a:lnSpc>
                <a:spcPct val="170000"/>
              </a:lnSpc>
              <a:spcBef>
                <a:spcPts val="0"/>
              </a:spcBef>
              <a:spcAft>
                <a:spcPts val="0"/>
              </a:spcAft>
            </a:pPr>
            <a:endParaRPr lang="en-US" dirty="0">
              <a:solidFill>
                <a:srgbClr val="525C65"/>
              </a:solidFill>
              <a:highlight>
                <a:srgbClr val="FFFFFF"/>
              </a:highlight>
              <a:latin typeface="+mn-lt"/>
              <a:ea typeface="Open Sans" panose="020B0606030504020204" pitchFamily="34" charset="0"/>
              <a:cs typeface="Open Sans" panose="020B0606030504020204" pitchFamily="34" charset="0"/>
            </a:endParaRPr>
          </a:p>
          <a:p>
            <a:pPr marL="0" marR="0" indent="0" algn="just" rtl="0">
              <a:lnSpc>
                <a:spcPct val="170000"/>
              </a:lnSpc>
              <a:spcBef>
                <a:spcPts val="0"/>
              </a:spcBef>
              <a:spcAft>
                <a:spcPts val="0"/>
              </a:spcAft>
            </a:pPr>
            <a:endParaRPr lang="en-US" dirty="0">
              <a:solidFill>
                <a:srgbClr val="525C65"/>
              </a:solidFill>
              <a:highlight>
                <a:srgbClr val="FFFFFF"/>
              </a:highlight>
              <a:latin typeface="+mn-lt"/>
              <a:ea typeface="Open Sans" panose="020B0606030504020204" pitchFamily="34" charset="0"/>
              <a:cs typeface="Open Sans" panose="020B0606030504020204" pitchFamily="34" charset="0"/>
            </a:endParaRPr>
          </a:p>
          <a:p>
            <a:pPr algn="just">
              <a:lnSpc>
                <a:spcPct val="170000"/>
              </a:lnSpc>
              <a:spcBef>
                <a:spcPts val="1100"/>
              </a:spcBef>
              <a:spcAft>
                <a:spcPts val="1100"/>
              </a:spcAft>
            </a:pPr>
            <a:endParaRPr lang="en-IN" dirty="0">
              <a:solidFill>
                <a:srgbClr val="525C65"/>
              </a:solidFill>
              <a:highlight>
                <a:srgbClr val="FFFFFF"/>
              </a:highlight>
              <a:latin typeface="+mn-lt"/>
              <a:ea typeface="Open Sans" panose="020B0606030504020204" pitchFamily="34" charset="0"/>
              <a:cs typeface="Open Sans" panose="020B0606030504020204" pitchFamily="34" charset="0"/>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CFC91A-FDFF-57F9-0637-F72F0005D784}"/>
              </a:ext>
            </a:extLst>
          </p:cNvPr>
          <p:cNvSpPr txBox="1"/>
          <p:nvPr/>
        </p:nvSpPr>
        <p:spPr>
          <a:xfrm>
            <a:off x="783771" y="902525"/>
            <a:ext cx="6555180" cy="6324808"/>
          </a:xfrm>
          <a:prstGeom prst="rect">
            <a:avLst/>
          </a:prstGeom>
          <a:noFill/>
        </p:spPr>
        <p:txBody>
          <a:bodyPr wrap="square" rtlCol="0">
            <a:spAutoFit/>
          </a:bodyPr>
          <a:lstStyle/>
          <a:p>
            <a:pPr marR="0" algn="just" rtl="0">
              <a:lnSpc>
                <a:spcPct val="170000"/>
              </a:lnSpc>
              <a:spcBef>
                <a:spcPts val="0"/>
              </a:spcBef>
              <a:spcAft>
                <a:spcPts val="0"/>
              </a:spcAft>
            </a:pPr>
            <a:r>
              <a:rPr lang="en-US" b="0" i="0" dirty="0">
                <a:solidFill>
                  <a:srgbClr val="525C65"/>
                </a:solidFill>
                <a:effectLst/>
                <a:highlight>
                  <a:srgbClr val="FFFFFF"/>
                </a:highlight>
                <a:latin typeface="+mn-lt"/>
                <a:ea typeface="Open Sans" panose="020B0606030504020204" pitchFamily="34" charset="0"/>
                <a:cs typeface="Open Sans" panose="020B0606030504020204" pitchFamily="34" charset="0"/>
              </a:rPr>
              <a:t>3. Master Data Management:</a:t>
            </a:r>
          </a:p>
          <a:p>
            <a:pPr marL="0" marR="0" indent="0" algn="just" rtl="0">
              <a:lnSpc>
                <a:spcPct val="170000"/>
              </a:lnSpc>
              <a:spcBef>
                <a:spcPts val="0"/>
              </a:spcBef>
              <a:spcAft>
                <a:spcPts val="0"/>
              </a:spcAft>
            </a:pPr>
            <a:r>
              <a:rPr lang="en-US" b="0" i="0" dirty="0">
                <a:solidFill>
                  <a:srgbClr val="525C65"/>
                </a:solidFill>
                <a:effectLst/>
                <a:highlight>
                  <a:srgbClr val="FFFFFF"/>
                </a:highlight>
                <a:latin typeface="+mn-lt"/>
                <a:ea typeface="Open Sans" panose="020B0606030504020204" pitchFamily="34" charset="0"/>
                <a:cs typeface="Open Sans" panose="020B0606030504020204" pitchFamily="34" charset="0"/>
              </a:rPr>
              <a:t>the MDM is a good idea to focus on remediating the actual Enterprise Data Warehouse in order to improve the data quality and have a centralize business information across the company for analytics and decision making.</a:t>
            </a:r>
            <a:r>
              <a:rPr lang="en-IN" b="0" i="0" dirty="0">
                <a:solidFill>
                  <a:srgbClr val="1A202C"/>
                </a:solidFill>
                <a:effectLst/>
                <a:latin typeface="+mn-lt"/>
                <a:ea typeface="Arial" panose="020B0604020202020204" pitchFamily="34" charset="0"/>
                <a:cs typeface="Arial" panose="020B0604020202020204" pitchFamily="34" charset="0"/>
              </a:rPr>
              <a:t> </a:t>
            </a:r>
            <a:r>
              <a:rPr lang="en-IN" b="0" i="0" dirty="0">
                <a:solidFill>
                  <a:srgbClr val="525C65"/>
                </a:solidFill>
                <a:effectLst/>
                <a:highlight>
                  <a:srgbClr val="FFFFFF"/>
                </a:highlight>
                <a:latin typeface="+mn-lt"/>
                <a:ea typeface="Open Sans" panose="020B0606030504020204" pitchFamily="34" charset="0"/>
                <a:cs typeface="Open Sans" panose="020B0606030504020204" pitchFamily="34" charset="0"/>
              </a:rPr>
              <a:t>Master data management system serves as a foundation and greatly improves the data quality of the Enterprise Data Warehouse, enabling accurate reporting and analytics. </a:t>
            </a:r>
          </a:p>
          <a:p>
            <a:pPr marL="285750" marR="0" indent="-285750" algn="just" rtl="0">
              <a:lnSpc>
                <a:spcPct val="170000"/>
              </a:lnSpc>
              <a:spcBef>
                <a:spcPts val="0"/>
              </a:spcBef>
              <a:spcAft>
                <a:spcPts val="0"/>
              </a:spcAft>
              <a:buFont typeface="Arial" panose="020B0604020202020204" pitchFamily="34" charset="0"/>
              <a:buChar char="•"/>
            </a:pPr>
            <a:r>
              <a:rPr lang="en-IN" dirty="0">
                <a:solidFill>
                  <a:srgbClr val="525C65"/>
                </a:solidFill>
                <a:highlight>
                  <a:srgbClr val="FFFFFF"/>
                </a:highlight>
                <a:latin typeface="+mn-lt"/>
                <a:ea typeface="Open Sans" panose="020B0606030504020204" pitchFamily="34" charset="0"/>
                <a:cs typeface="Open Sans" panose="020B0606030504020204" pitchFamily="34" charset="0"/>
              </a:rPr>
              <a:t>For Warehouse Architecture and flow creation I can help in this part</a:t>
            </a:r>
          </a:p>
          <a:p>
            <a:pPr marL="285750" marR="0" indent="-285750" algn="just" rtl="0">
              <a:lnSpc>
                <a:spcPct val="170000"/>
              </a:lnSpc>
              <a:spcBef>
                <a:spcPts val="0"/>
              </a:spcBef>
              <a:spcAft>
                <a:spcPts val="0"/>
              </a:spcAft>
              <a:buFont typeface="Arial" panose="020B0604020202020204" pitchFamily="34" charset="0"/>
              <a:buChar char="•"/>
            </a:pPr>
            <a:r>
              <a:rPr lang="en-IN" dirty="0">
                <a:solidFill>
                  <a:srgbClr val="525C65"/>
                </a:solidFill>
                <a:effectLst/>
                <a:highlight>
                  <a:srgbClr val="FFFFFF"/>
                </a:highlight>
                <a:latin typeface="+mn-lt"/>
                <a:ea typeface="Open Sans" panose="020B0606030504020204" pitchFamily="34" charset="0"/>
                <a:cs typeface="Open Sans" panose="020B0606030504020204" pitchFamily="34" charset="0"/>
              </a:rPr>
              <a:t>For Managing data and database Jake can h</a:t>
            </a:r>
            <a:r>
              <a:rPr lang="en-IN" dirty="0">
                <a:solidFill>
                  <a:srgbClr val="525C65"/>
                </a:solidFill>
                <a:highlight>
                  <a:srgbClr val="FFFFFF"/>
                </a:highlight>
                <a:latin typeface="+mn-lt"/>
                <a:ea typeface="Open Sans" panose="020B0606030504020204" pitchFamily="34" charset="0"/>
                <a:cs typeface="Open Sans" panose="020B0606030504020204" pitchFamily="34" charset="0"/>
              </a:rPr>
              <a:t>elp this part</a:t>
            </a:r>
          </a:p>
          <a:p>
            <a:pPr marL="285750" marR="0" indent="-285750" algn="just" rtl="0">
              <a:lnSpc>
                <a:spcPct val="170000"/>
              </a:lnSpc>
              <a:spcBef>
                <a:spcPts val="0"/>
              </a:spcBef>
              <a:spcAft>
                <a:spcPts val="0"/>
              </a:spcAft>
              <a:buFont typeface="Arial" panose="020B0604020202020204" pitchFamily="34" charset="0"/>
              <a:buChar char="•"/>
            </a:pPr>
            <a:r>
              <a:rPr lang="en-IN" dirty="0">
                <a:solidFill>
                  <a:srgbClr val="525C65"/>
                </a:solidFill>
                <a:effectLst/>
                <a:highlight>
                  <a:srgbClr val="FFFFFF"/>
                </a:highlight>
                <a:latin typeface="+mn-lt"/>
                <a:ea typeface="Open Sans" panose="020B0606030504020204" pitchFamily="34" charset="0"/>
                <a:cs typeface="Open Sans" panose="020B0606030504020204" pitchFamily="34" charset="0"/>
              </a:rPr>
              <a:t>For Master record and Mapping of data Jessica </a:t>
            </a:r>
            <a:r>
              <a:rPr lang="en-IN" dirty="0">
                <a:solidFill>
                  <a:srgbClr val="525C65"/>
                </a:solidFill>
                <a:highlight>
                  <a:srgbClr val="FFFFFF"/>
                </a:highlight>
                <a:latin typeface="+mn-lt"/>
                <a:ea typeface="Open Sans" panose="020B0606030504020204" pitchFamily="34" charset="0"/>
                <a:cs typeface="Open Sans" panose="020B0606030504020204" pitchFamily="34" charset="0"/>
              </a:rPr>
              <a:t>can use her expertise.</a:t>
            </a:r>
          </a:p>
          <a:p>
            <a:pPr marR="0" algn="just" rtl="0">
              <a:lnSpc>
                <a:spcPct val="170000"/>
              </a:lnSpc>
              <a:spcBef>
                <a:spcPts val="0"/>
              </a:spcBef>
              <a:spcAft>
                <a:spcPts val="0"/>
              </a:spcAft>
            </a:pPr>
            <a:r>
              <a:rPr lang="en-IN" sz="1600" dirty="0">
                <a:solidFill>
                  <a:srgbClr val="525C65"/>
                </a:solidFill>
                <a:highlight>
                  <a:srgbClr val="FFFFFF"/>
                </a:highlight>
                <a:latin typeface="+mn-lt"/>
                <a:ea typeface="Open Sans" panose="020B0606030504020204" pitchFamily="34" charset="0"/>
                <a:cs typeface="Open Sans" panose="020B0606030504020204" pitchFamily="34" charset="0"/>
              </a:rPr>
              <a:t>4.Data steward</a:t>
            </a:r>
          </a:p>
          <a:p>
            <a:pPr marR="0" algn="just" rtl="0">
              <a:lnSpc>
                <a:spcPct val="170000"/>
              </a:lnSpc>
              <a:spcBef>
                <a:spcPts val="0"/>
              </a:spcBef>
              <a:spcAft>
                <a:spcPts val="0"/>
              </a:spcAft>
            </a:pPr>
            <a:r>
              <a:rPr lang="en-IN" dirty="0">
                <a:solidFill>
                  <a:srgbClr val="525C65"/>
                </a:solidFill>
                <a:highlight>
                  <a:srgbClr val="FFFFFF"/>
                </a:highlight>
                <a:latin typeface="+mn-lt"/>
                <a:ea typeface="Open Sans" panose="020B0606030504020204" pitchFamily="34" charset="0"/>
                <a:cs typeface="Open Sans" panose="020B0606030504020204" pitchFamily="34" charset="0"/>
              </a:rPr>
              <a:t>This role essentially is to support the user community. This individual is responsible for collecting, collating, and evaluating issues and problems with data. For </a:t>
            </a:r>
            <a:r>
              <a:rPr lang="en-IN">
                <a:solidFill>
                  <a:srgbClr val="525C65"/>
                </a:solidFill>
                <a:highlight>
                  <a:srgbClr val="FFFFFF"/>
                </a:highlight>
                <a:latin typeface="+mn-lt"/>
                <a:ea typeface="Open Sans" panose="020B0606030504020204" pitchFamily="34" charset="0"/>
                <a:cs typeface="Open Sans" panose="020B0606030504020204" pitchFamily="34" charset="0"/>
              </a:rPr>
              <a:t>this role </a:t>
            </a:r>
            <a:r>
              <a:rPr lang="en-IN" dirty="0">
                <a:solidFill>
                  <a:srgbClr val="525C65"/>
                </a:solidFill>
                <a:highlight>
                  <a:srgbClr val="FFFFFF"/>
                </a:highlight>
                <a:latin typeface="+mn-lt"/>
                <a:ea typeface="Open Sans" panose="020B0606030504020204" pitchFamily="34" charset="0"/>
                <a:cs typeface="Open Sans" panose="020B0606030504020204" pitchFamily="34" charset="0"/>
              </a:rPr>
              <a:t>Jessica</a:t>
            </a:r>
            <a:r>
              <a:rPr lang="en-IN" sz="1800" b="0" i="0" dirty="0">
                <a:solidFill>
                  <a:srgbClr val="525C65"/>
                </a:solidFill>
                <a:effectLst/>
                <a:highlight>
                  <a:srgbClr val="FFFFFF"/>
                </a:highlight>
                <a:latin typeface="Arial" panose="020B0604020202020204" pitchFamily="34" charset="0"/>
                <a:ea typeface="Open Sans" panose="020B0606030504020204" pitchFamily="34" charset="0"/>
                <a:cs typeface="Open Sans" panose="020B0606030504020204" pitchFamily="34" charset="0"/>
              </a:rPr>
              <a:t>, </a:t>
            </a:r>
            <a:r>
              <a:rPr lang="en-IN" dirty="0">
                <a:solidFill>
                  <a:srgbClr val="525C65"/>
                </a:solidFill>
                <a:highlight>
                  <a:srgbClr val="FFFFFF"/>
                </a:highlight>
                <a:latin typeface="+mn-lt"/>
                <a:ea typeface="Open Sans" panose="020B0606030504020204" pitchFamily="34" charset="0"/>
                <a:cs typeface="Open Sans" panose="020B0606030504020204" pitchFamily="34" charset="0"/>
              </a:rPr>
              <a:t>a senior business analyst who is a company veteran and a subject-matter-expert  can help us in this work. Because she know about data.</a:t>
            </a:r>
          </a:p>
          <a:p>
            <a:endParaRPr lang="en-US" dirty="0"/>
          </a:p>
        </p:txBody>
      </p:sp>
    </p:spTree>
    <p:extLst>
      <p:ext uri="{BB962C8B-B14F-4D97-AF65-F5344CB8AC3E}">
        <p14:creationId xmlns:p14="http://schemas.microsoft.com/office/powerpoint/2010/main" val="86777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1</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Enterprise Data Catalog          Part 1: Enterprise Data Model</a:t>
            </a:r>
            <a:endParaRPr sz="3000" dirty="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1100"/>
              </a:spcBef>
              <a:spcAft>
                <a:spcPts val="1100"/>
              </a:spcAft>
              <a:buNone/>
            </a:pPr>
            <a:r>
              <a:rPr lang="en-US" sz="18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Enterprise Data Model</a:t>
            </a:r>
            <a:endParaRPr lang="en-IN" b="1" dirty="0">
              <a:solidFill>
                <a:schemeClr val="tx1"/>
              </a:solidFill>
              <a:highlight>
                <a:schemeClr val="lt1"/>
              </a:highlight>
              <a:latin typeface="Open Sans"/>
              <a:ea typeface="Open Sans"/>
              <a:cs typeface="Open Sans"/>
              <a:sym typeface="Open Sans"/>
            </a:endParaRPr>
          </a:p>
        </p:txBody>
      </p:sp>
      <p:pic>
        <p:nvPicPr>
          <p:cNvPr id="3" name="Picture 2" descr="Diagram&#10;&#10;Description automatically generated">
            <a:extLst>
              <a:ext uri="{FF2B5EF4-FFF2-40B4-BE49-F238E27FC236}">
                <a16:creationId xmlns:a16="http://schemas.microsoft.com/office/drawing/2014/main" id="{BD520B61-8DE7-30E4-E5F4-5B13F9894C13}"/>
              </a:ext>
            </a:extLst>
          </p:cNvPr>
          <p:cNvPicPr>
            <a:picLocks noChangeAspect="1"/>
          </p:cNvPicPr>
          <p:nvPr/>
        </p:nvPicPr>
        <p:blipFill>
          <a:blip r:embed="rId3"/>
          <a:stretch>
            <a:fillRect/>
          </a:stretch>
        </p:blipFill>
        <p:spPr>
          <a:xfrm>
            <a:off x="0" y="2842578"/>
            <a:ext cx="7772400" cy="43732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1661</Words>
  <Application>Microsoft Macintosh PowerPoint</Application>
  <PresentationFormat>Custom</PresentationFormat>
  <Paragraphs>124</Paragraphs>
  <Slides>22</Slides>
  <Notes>19</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22</vt:i4>
      </vt:variant>
    </vt:vector>
  </HeadingPairs>
  <TitlesOfParts>
    <vt:vector size="31" baseType="lpstr">
      <vt:lpstr>Arial</vt:lpstr>
      <vt:lpstr>Open Sans Light</vt:lpstr>
      <vt:lpstr>Open Sans</vt:lpstr>
      <vt:lpstr>Helvetica Neue</vt:lpstr>
      <vt:lpstr>Calibri</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Registry MDM Table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Mohit Bansal</cp:lastModifiedBy>
  <cp:revision>4</cp:revision>
  <dcterms:modified xsi:type="dcterms:W3CDTF">2023-02-19T05:06:21Z</dcterms:modified>
</cp:coreProperties>
</file>