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7"/>
  </p:notesMasterIdLst>
  <p:sldIdLst>
    <p:sldId id="256"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87" r:id="rId21"/>
    <p:sldId id="288"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7772400" cy="10058400"/>
  <p:notesSz cx="6858000" cy="9144000"/>
  <p:embeddedFontLst>
    <p:embeddedFont>
      <p:font typeface="Helvetica Neue" panose="02000503000000020004" pitchFamily="2" charset="0"/>
      <p:regular r:id="rId38"/>
      <p:bold r:id="rId39"/>
      <p:italic r:id="rId40"/>
      <p:boldItalic r:id="rId41"/>
    </p:embeddedFont>
    <p:embeddedFont>
      <p:font typeface="Open Sans" panose="020B0606030504020204" pitchFamily="34" charset="0"/>
      <p:regular r:id="rId42"/>
      <p:bold r:id="rId43"/>
      <p:italic r:id="rId44"/>
      <p:boldItalic r:id="rId45"/>
    </p:embeddedFont>
    <p:embeddedFont>
      <p:font typeface="Open Sans Light" panose="020F050202020403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18"/>
    <p:restoredTop sz="94694"/>
  </p:normalViewPr>
  <p:slideViewPr>
    <p:cSldViewPr snapToGrid="0" snapToObjects="1">
      <p:cViewPr varScale="1">
        <p:scale>
          <a:sx n="82" d="100"/>
          <a:sy n="82" d="100"/>
        </p:scale>
        <p:origin x="34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7.fntdata"/><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6.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3204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45596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5.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5.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4.xml"/></Relationships>
</file>

<file path=ppt/slides/_rels/slide32.xml.rels><?xml version="1.0" encoding="UTF-8" standalone="yes"?>
<Relationships xmlns="http://schemas.openxmlformats.org/package/2006/relationships"><Relationship Id="rId3" Type="http://schemas.openxmlformats.org/officeDocument/2006/relationships/hyperlink" Target="https://lucid.app/lucidchart/8ed5dd2c-9d5b-4ad7-9edc-3cdd93e30036/edit?view_items=kxR8VAtS9T33&amp;invitationId=inv_3c168e59-931c-4660-a388-bedc15f92438" TargetMode="External"/><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[Mohit Bansal &amp; 12 Nov 2022]</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dirty="0">
                <a:solidFill>
                  <a:srgbClr val="525C65"/>
                </a:solidFill>
                <a:highlight>
                  <a:srgbClr val="FFFFFF"/>
                </a:highlight>
                <a:latin typeface="Open Sans"/>
                <a:ea typeface="Open Sans"/>
                <a:cs typeface="Open Sans"/>
                <a:sym typeface="Open Sans"/>
              </a:rPr>
              <a:t>Use </a:t>
            </a:r>
            <a:r>
              <a:rPr lang="en" sz="1200" dirty="0" err="1">
                <a:solidFill>
                  <a:srgbClr val="525C65"/>
                </a:solidFill>
                <a:highlight>
                  <a:srgbClr val="FFFFFF"/>
                </a:highlight>
                <a:latin typeface="Open Sans"/>
                <a:ea typeface="Open Sans"/>
                <a:cs typeface="Open Sans"/>
                <a:sym typeface="Open Sans"/>
              </a:rPr>
              <a:t>Lucidchart’s</a:t>
            </a:r>
            <a:r>
              <a:rPr lang="en" sz="1200" dirty="0">
                <a:solidFill>
                  <a:srgbClr val="525C65"/>
                </a:solidFill>
                <a:highlight>
                  <a:srgbClr val="FFFFFF"/>
                </a:highlight>
                <a:latin typeface="Open Sans"/>
                <a:ea typeface="Open Sans"/>
                <a:cs typeface="Open Sans"/>
                <a:sym typeface="Open Sans"/>
              </a:rPr>
              <a:t> built-in template for DBMS ER Diagram UML.</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3" name="Picture 2" descr="Graphical user interface, diagram&#10;&#10;Description automatically generated">
            <a:extLst>
              <a:ext uri="{FF2B5EF4-FFF2-40B4-BE49-F238E27FC236}">
                <a16:creationId xmlns:a16="http://schemas.microsoft.com/office/drawing/2014/main" id="{2976FA4D-AB15-78C6-EEDB-9D3856F511ED}"/>
              </a:ext>
            </a:extLst>
          </p:cNvPr>
          <p:cNvPicPr>
            <a:picLocks noChangeAspect="1"/>
          </p:cNvPicPr>
          <p:nvPr/>
        </p:nvPicPr>
        <p:blipFill>
          <a:blip r:embed="rId3"/>
          <a:stretch>
            <a:fillRect/>
          </a:stretch>
        </p:blipFill>
        <p:spPr>
          <a:xfrm>
            <a:off x="0" y="4922831"/>
            <a:ext cx="7772400" cy="3897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dirty="0">
                <a:solidFill>
                  <a:srgbClr val="525C65"/>
                </a:solidFill>
                <a:highlight>
                  <a:srgbClr val="FFFFFF"/>
                </a:highlight>
                <a:latin typeface="Open Sans"/>
                <a:ea typeface="Open Sans"/>
                <a:cs typeface="Open Sans"/>
                <a:sym typeface="Open Sans"/>
              </a:rPr>
              <a:t>Use </a:t>
            </a:r>
            <a:r>
              <a:rPr lang="en" sz="1400" dirty="0" err="1">
                <a:solidFill>
                  <a:srgbClr val="525C65"/>
                </a:solidFill>
                <a:highlight>
                  <a:srgbClr val="FFFFFF"/>
                </a:highlight>
                <a:latin typeface="Open Sans"/>
                <a:ea typeface="Open Sans"/>
                <a:cs typeface="Open Sans"/>
                <a:sym typeface="Open Sans"/>
              </a:rPr>
              <a:t>Lucidchart’s</a:t>
            </a:r>
            <a:r>
              <a:rPr lang="en" sz="1400" dirty="0">
                <a:solidFill>
                  <a:srgbClr val="525C65"/>
                </a:solidFill>
                <a:highlight>
                  <a:srgbClr val="FFFFFF"/>
                </a:highlight>
                <a:latin typeface="Open Sans"/>
                <a:ea typeface="Open Sans"/>
                <a:cs typeface="Open Sans"/>
                <a:sym typeface="Open Sans"/>
              </a:rPr>
              <a:t> built-in template for DBMS ER Diagram UML.</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3" name="Picture 2" descr="Diagram&#10;&#10;Description automatically generated">
            <a:extLst>
              <a:ext uri="{FF2B5EF4-FFF2-40B4-BE49-F238E27FC236}">
                <a16:creationId xmlns:a16="http://schemas.microsoft.com/office/drawing/2014/main" id="{7541CD04-865D-435E-CC11-B1660FFC3948}"/>
              </a:ext>
            </a:extLst>
          </p:cNvPr>
          <p:cNvPicPr>
            <a:picLocks noChangeAspect="1"/>
          </p:cNvPicPr>
          <p:nvPr/>
        </p:nvPicPr>
        <p:blipFill>
          <a:blip r:embed="rId3"/>
          <a:stretch>
            <a:fillRect/>
          </a:stretch>
        </p:blipFill>
        <p:spPr>
          <a:xfrm>
            <a:off x="0" y="5357883"/>
            <a:ext cx="7772400" cy="43777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3" name="Picture 2" descr="Diagram&#10;&#10;Description automatically generated">
            <a:extLst>
              <a:ext uri="{FF2B5EF4-FFF2-40B4-BE49-F238E27FC236}">
                <a16:creationId xmlns:a16="http://schemas.microsoft.com/office/drawing/2014/main" id="{9E347BF4-AA6C-45C8-487B-E560692DA402}"/>
              </a:ext>
            </a:extLst>
          </p:cNvPr>
          <p:cNvPicPr>
            <a:picLocks noChangeAspect="1"/>
          </p:cNvPicPr>
          <p:nvPr/>
        </p:nvPicPr>
        <p:blipFill>
          <a:blip r:embed="rId3"/>
          <a:stretch>
            <a:fillRect/>
          </a:stretch>
        </p:blipFill>
        <p:spPr>
          <a:xfrm>
            <a:off x="0" y="5641575"/>
            <a:ext cx="7772400" cy="335912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You will:</a:t>
            </a:r>
            <a:endParaRPr sz="1550" b="1"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Create the database using SQL DDL commands</a:t>
            </a:r>
            <a:endParaRPr sz="1550"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Load the data into your database, utilizing flat file ETL</a:t>
            </a:r>
            <a:endParaRPr sz="1550" dirty="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dirty="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dirty="0">
                <a:solidFill>
                  <a:srgbClr val="525C65"/>
                </a:solidFill>
                <a:highlight>
                  <a:srgbClr val="FFFFFF"/>
                </a:highlight>
                <a:latin typeface="Open Sans"/>
                <a:ea typeface="Open Sans"/>
                <a:cs typeface="Open Sans"/>
                <a:sym typeface="Open Sans"/>
              </a:rPr>
              <a:t>Submission</a:t>
            </a:r>
            <a:endParaRPr sz="1550" b="1"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dirty="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solidFill>
                <a:srgbClr val="525C6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dirty="0">
              <a:solidFill>
                <a:srgbClr val="525C65"/>
              </a:solidFill>
              <a:highlight>
                <a:srgbClr val="FFFFFF"/>
              </a:highlight>
              <a:latin typeface="Open Sans"/>
              <a:ea typeface="Open Sans"/>
              <a:cs typeface="Open Sans"/>
              <a:sym typeface="Open Sans"/>
            </a:endParaRPr>
          </a:p>
          <a:p>
            <a:pPr indent="0">
              <a:buNone/>
            </a:pPr>
            <a:endParaRPr lang="en-US" sz="1350" dirty="0">
              <a:solidFill>
                <a:srgbClr val="2E3D49"/>
              </a:solidFill>
              <a:highlight>
                <a:srgbClr val="FFFFFF"/>
              </a:highlight>
              <a:latin typeface="Open Sans"/>
              <a:ea typeface="Open Sans"/>
              <a:cs typeface="Open Sans"/>
              <a:sym typeface="Open Sans"/>
            </a:endParaRPr>
          </a:p>
          <a:p>
            <a:pPr marL="742950" indent="-285750">
              <a:buSzPct val="100000"/>
            </a:pPr>
            <a:r>
              <a:rPr lang="en-US" sz="1350" dirty="0">
                <a:solidFill>
                  <a:srgbClr val="2E3D49"/>
                </a:solidFill>
                <a:highlight>
                  <a:srgbClr val="FFFFFF"/>
                </a:highlight>
                <a:latin typeface="Open Sans"/>
                <a:ea typeface="Open Sans"/>
                <a:cs typeface="Open Sans"/>
                <a:sym typeface="Open Sans"/>
              </a:rPr>
              <a:t>Education Table</a:t>
            </a:r>
          </a:p>
          <a:p>
            <a:pPr marL="1200150" lvl="1" indent="-285750">
              <a:buSzPct val="100000"/>
            </a:pPr>
            <a:endParaRPr lang="en-US" sz="1900" dirty="0"/>
          </a:p>
          <a:p>
            <a:pPr marL="1200150" lvl="1" indent="-285750">
              <a:buSzPct val="100000"/>
            </a:pPr>
            <a:endParaRPr lang="en-IN" sz="1900" dirty="0"/>
          </a:p>
          <a:p>
            <a:pPr marL="1200150" lvl="1" indent="-285750">
              <a:buSzPct val="100000"/>
            </a:pPr>
            <a:endParaRPr lang="en-IN" sz="1900" dirty="0"/>
          </a:p>
          <a:p>
            <a:pPr marL="1200150" lvl="1" indent="-285750">
              <a:buSzPct val="100000"/>
            </a:pPr>
            <a:endParaRPr lang="en-IN" sz="1900" dirty="0"/>
          </a:p>
          <a:p>
            <a:pPr marL="742950" indent="-285750">
              <a:buSzPct val="100000"/>
            </a:pPr>
            <a:r>
              <a:rPr lang="en-IN" sz="1350" dirty="0">
                <a:solidFill>
                  <a:srgbClr val="2E3D49"/>
                </a:solidFill>
                <a:highlight>
                  <a:srgbClr val="FFFFFF"/>
                </a:highlight>
                <a:latin typeface="Open Sans"/>
                <a:ea typeface="Open Sans"/>
                <a:cs typeface="Open Sans"/>
              </a:rPr>
              <a:t>Employee Table</a:t>
            </a: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p:txBody>
      </p:sp>
      <p:pic>
        <p:nvPicPr>
          <p:cNvPr id="17" name="Picture 16" descr="A picture containing text&#10;&#10;Description automatically generated">
            <a:extLst>
              <a:ext uri="{FF2B5EF4-FFF2-40B4-BE49-F238E27FC236}">
                <a16:creationId xmlns:a16="http://schemas.microsoft.com/office/drawing/2014/main" id="{8BC7675A-0AFF-8E4F-4628-1B57CB7FD93C}"/>
              </a:ext>
            </a:extLst>
          </p:cNvPr>
          <p:cNvPicPr>
            <a:picLocks noChangeAspect="1"/>
          </p:cNvPicPr>
          <p:nvPr/>
        </p:nvPicPr>
        <p:blipFill>
          <a:blip r:embed="rId3"/>
          <a:stretch>
            <a:fillRect/>
          </a:stretch>
        </p:blipFill>
        <p:spPr>
          <a:xfrm>
            <a:off x="869950" y="5314950"/>
            <a:ext cx="6032500" cy="1739900"/>
          </a:xfrm>
          <a:prstGeom prst="rect">
            <a:avLst/>
          </a:prstGeom>
        </p:spPr>
      </p:pic>
      <p:pic>
        <p:nvPicPr>
          <p:cNvPr id="19" name="Picture 18">
            <a:extLst>
              <a:ext uri="{FF2B5EF4-FFF2-40B4-BE49-F238E27FC236}">
                <a16:creationId xmlns:a16="http://schemas.microsoft.com/office/drawing/2014/main" id="{4788A1E5-34FE-1087-9A68-BB34C43CB902}"/>
              </a:ext>
            </a:extLst>
          </p:cNvPr>
          <p:cNvPicPr>
            <a:picLocks noChangeAspect="1"/>
          </p:cNvPicPr>
          <p:nvPr/>
        </p:nvPicPr>
        <p:blipFill>
          <a:blip r:embed="rId4"/>
          <a:stretch>
            <a:fillRect/>
          </a:stretch>
        </p:blipFill>
        <p:spPr>
          <a:xfrm>
            <a:off x="701675" y="7615115"/>
            <a:ext cx="6369050" cy="209256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742950" indent="-285750">
              <a:buSzPct val="100000"/>
            </a:pPr>
            <a:r>
              <a:rPr lang="en-US" sz="1350" dirty="0">
                <a:solidFill>
                  <a:srgbClr val="2E3D49"/>
                </a:solidFill>
                <a:highlight>
                  <a:srgbClr val="FFFFFF"/>
                </a:highlight>
                <a:latin typeface="Open Sans"/>
                <a:ea typeface="Open Sans"/>
                <a:cs typeface="Open Sans"/>
                <a:sym typeface="Open Sans"/>
              </a:rPr>
              <a:t>Salary Table</a:t>
            </a:r>
          </a:p>
          <a:p>
            <a:pPr marL="1200150" lvl="1" indent="-285750">
              <a:buSzPct val="100000"/>
            </a:pPr>
            <a:endParaRPr lang="en-US" sz="1900" dirty="0"/>
          </a:p>
          <a:p>
            <a:pPr marL="1200150" lvl="1" indent="-285750">
              <a:buSzPct val="100000"/>
            </a:pPr>
            <a:endParaRPr lang="en-IN" sz="1900" dirty="0"/>
          </a:p>
          <a:p>
            <a:pPr marL="1200150" lvl="1" indent="-285750">
              <a:buSzPct val="100000"/>
            </a:pPr>
            <a:endParaRPr lang="en-IN" sz="1900" dirty="0"/>
          </a:p>
          <a:p>
            <a:pPr marL="1200150" lvl="1" indent="-285750">
              <a:buSzPct val="100000"/>
            </a:pPr>
            <a:endParaRPr lang="en-IN" sz="1900" dirty="0"/>
          </a:p>
          <a:p>
            <a:pPr marL="742950" indent="-285750">
              <a:buSzPct val="100000"/>
            </a:pPr>
            <a:r>
              <a:rPr lang="en-IN" sz="1350" dirty="0">
                <a:solidFill>
                  <a:srgbClr val="2E3D49"/>
                </a:solidFill>
                <a:highlight>
                  <a:srgbClr val="FFFFFF"/>
                </a:highlight>
                <a:latin typeface="Open Sans"/>
                <a:ea typeface="Open Sans"/>
                <a:cs typeface="Open Sans"/>
              </a:rPr>
              <a:t>Location Table</a:t>
            </a: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r>
              <a:rPr lang="en-IN" sz="1350" dirty="0">
                <a:solidFill>
                  <a:srgbClr val="2E3D49"/>
                </a:solidFill>
                <a:highlight>
                  <a:srgbClr val="FFFFFF"/>
                </a:highlight>
                <a:latin typeface="Open Sans"/>
                <a:ea typeface="Open Sans"/>
                <a:cs typeface="Open Sans"/>
              </a:rPr>
              <a:t>Department Table</a:t>
            </a: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p:txBody>
      </p:sp>
      <p:pic>
        <p:nvPicPr>
          <p:cNvPr id="3" name="Picture 2" descr="Text&#10;&#10;Description automatically generated with medium confidence">
            <a:extLst>
              <a:ext uri="{FF2B5EF4-FFF2-40B4-BE49-F238E27FC236}">
                <a16:creationId xmlns:a16="http://schemas.microsoft.com/office/drawing/2014/main" id="{42844542-FECF-DD53-2DBE-8CF8B0BC3E20}"/>
              </a:ext>
            </a:extLst>
          </p:cNvPr>
          <p:cNvPicPr>
            <a:picLocks noChangeAspect="1"/>
          </p:cNvPicPr>
          <p:nvPr/>
        </p:nvPicPr>
        <p:blipFill>
          <a:blip r:embed="rId3"/>
          <a:stretch>
            <a:fillRect/>
          </a:stretch>
        </p:blipFill>
        <p:spPr>
          <a:xfrm>
            <a:off x="812800" y="2698750"/>
            <a:ext cx="6146800" cy="1892300"/>
          </a:xfrm>
          <a:prstGeom prst="rect">
            <a:avLst/>
          </a:prstGeom>
        </p:spPr>
      </p:pic>
      <p:pic>
        <p:nvPicPr>
          <p:cNvPr id="5" name="Picture 4">
            <a:extLst>
              <a:ext uri="{FF2B5EF4-FFF2-40B4-BE49-F238E27FC236}">
                <a16:creationId xmlns:a16="http://schemas.microsoft.com/office/drawing/2014/main" id="{DF840A3F-A9A6-6E2F-5FD9-090183351F71}"/>
              </a:ext>
            </a:extLst>
          </p:cNvPr>
          <p:cNvPicPr>
            <a:picLocks noChangeAspect="1"/>
          </p:cNvPicPr>
          <p:nvPr/>
        </p:nvPicPr>
        <p:blipFill>
          <a:blip r:embed="rId4"/>
          <a:stretch>
            <a:fillRect/>
          </a:stretch>
        </p:blipFill>
        <p:spPr>
          <a:xfrm>
            <a:off x="603250" y="5130800"/>
            <a:ext cx="6769100" cy="2540000"/>
          </a:xfrm>
          <a:prstGeom prst="rect">
            <a:avLst/>
          </a:prstGeom>
        </p:spPr>
      </p:pic>
      <p:pic>
        <p:nvPicPr>
          <p:cNvPr id="7" name="Picture 6">
            <a:extLst>
              <a:ext uri="{FF2B5EF4-FFF2-40B4-BE49-F238E27FC236}">
                <a16:creationId xmlns:a16="http://schemas.microsoft.com/office/drawing/2014/main" id="{3EA1B038-EBAA-AA00-515F-C4F81C5B56E3}"/>
              </a:ext>
            </a:extLst>
          </p:cNvPr>
          <p:cNvPicPr>
            <a:picLocks noChangeAspect="1"/>
          </p:cNvPicPr>
          <p:nvPr/>
        </p:nvPicPr>
        <p:blipFill>
          <a:blip r:embed="rId5"/>
          <a:stretch>
            <a:fillRect/>
          </a:stretch>
        </p:blipFill>
        <p:spPr>
          <a:xfrm>
            <a:off x="736600" y="8131424"/>
            <a:ext cx="6223000" cy="1854200"/>
          </a:xfrm>
          <a:prstGeom prst="rect">
            <a:avLst/>
          </a:prstGeom>
        </p:spPr>
      </p:pic>
    </p:spTree>
    <p:extLst>
      <p:ext uri="{BB962C8B-B14F-4D97-AF65-F5344CB8AC3E}">
        <p14:creationId xmlns:p14="http://schemas.microsoft.com/office/powerpoint/2010/main" val="3636761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742950" indent="-285750">
              <a:buSzPct val="100000"/>
            </a:pPr>
            <a:r>
              <a:rPr lang="en-US" sz="1350" dirty="0">
                <a:solidFill>
                  <a:srgbClr val="2E3D49"/>
                </a:solidFill>
                <a:highlight>
                  <a:srgbClr val="FFFFFF"/>
                </a:highlight>
                <a:latin typeface="Open Sans"/>
                <a:ea typeface="Open Sans"/>
                <a:cs typeface="Open Sans"/>
                <a:sym typeface="Open Sans"/>
              </a:rPr>
              <a:t>Employment Table</a:t>
            </a:r>
          </a:p>
          <a:p>
            <a:pPr marL="742950" indent="-285750">
              <a:buSzPct val="100000"/>
            </a:pPr>
            <a:endParaRPr lang="en-US" sz="1350" dirty="0">
              <a:solidFill>
                <a:srgbClr val="2E3D49"/>
              </a:solidFill>
              <a:highlight>
                <a:srgbClr val="FFFFFF"/>
              </a:highlight>
              <a:latin typeface="Open Sans"/>
              <a:ea typeface="Open Sans"/>
              <a:cs typeface="Open Sans"/>
              <a:sym typeface="Open Sans"/>
            </a:endParaRPr>
          </a:p>
          <a:p>
            <a:pPr marL="1200150" lvl="1" indent="-285750">
              <a:buSzPct val="100000"/>
            </a:pPr>
            <a:endParaRPr lang="en-US" sz="1900" dirty="0"/>
          </a:p>
          <a:p>
            <a:pPr marL="1200150" lvl="1" indent="-285750">
              <a:buSzPct val="100000"/>
            </a:pPr>
            <a:endParaRPr lang="en-IN" sz="1900" dirty="0"/>
          </a:p>
          <a:p>
            <a:pPr indent="0">
              <a:buSzPct val="100000"/>
              <a:buNone/>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a:p>
            <a:pPr marL="742950" indent="-285750">
              <a:buSzPct val="100000"/>
            </a:pPr>
            <a:endParaRPr lang="en-IN" sz="1350" dirty="0">
              <a:solidFill>
                <a:srgbClr val="2E3D49"/>
              </a:solidFill>
              <a:highlight>
                <a:srgbClr val="FFFFFF"/>
              </a:highlight>
              <a:latin typeface="Open Sans"/>
              <a:ea typeface="Open Sans"/>
              <a:cs typeface="Open Sans"/>
            </a:endParaRPr>
          </a:p>
        </p:txBody>
      </p:sp>
      <p:pic>
        <p:nvPicPr>
          <p:cNvPr id="4" name="Picture 3">
            <a:extLst>
              <a:ext uri="{FF2B5EF4-FFF2-40B4-BE49-F238E27FC236}">
                <a16:creationId xmlns:a16="http://schemas.microsoft.com/office/drawing/2014/main" id="{46882969-7B5F-38A8-8E36-7804DBA15382}"/>
              </a:ext>
            </a:extLst>
          </p:cNvPr>
          <p:cNvPicPr>
            <a:picLocks noChangeAspect="1"/>
          </p:cNvPicPr>
          <p:nvPr/>
        </p:nvPicPr>
        <p:blipFill>
          <a:blip r:embed="rId3"/>
          <a:stretch>
            <a:fillRect/>
          </a:stretch>
        </p:blipFill>
        <p:spPr>
          <a:xfrm>
            <a:off x="438150" y="2940050"/>
            <a:ext cx="6896100" cy="4178300"/>
          </a:xfrm>
          <a:prstGeom prst="rect">
            <a:avLst/>
          </a:prstGeom>
        </p:spPr>
      </p:pic>
    </p:spTree>
    <p:extLst>
      <p:ext uri="{BB962C8B-B14F-4D97-AF65-F5344CB8AC3E}">
        <p14:creationId xmlns:p14="http://schemas.microsoft.com/office/powerpoint/2010/main" val="2284069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A picture containing text&#10;&#10;Description automatically generated">
            <a:extLst>
              <a:ext uri="{FF2B5EF4-FFF2-40B4-BE49-F238E27FC236}">
                <a16:creationId xmlns:a16="http://schemas.microsoft.com/office/drawing/2014/main" id="{64FA2483-C427-5C70-D744-31120337A7D2}"/>
              </a:ext>
            </a:extLst>
          </p:cNvPr>
          <p:cNvPicPr>
            <a:picLocks noChangeAspect="1"/>
          </p:cNvPicPr>
          <p:nvPr/>
        </p:nvPicPr>
        <p:blipFill>
          <a:blip r:embed="rId3"/>
          <a:stretch>
            <a:fillRect/>
          </a:stretch>
        </p:blipFill>
        <p:spPr>
          <a:xfrm>
            <a:off x="399125" y="3543986"/>
            <a:ext cx="6974150" cy="63447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205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F690903D-E5AF-B9EA-D112-E1B49712CB62}"/>
              </a:ext>
            </a:extLst>
          </p:cNvPr>
          <p:cNvPicPr>
            <a:picLocks noChangeAspect="1"/>
          </p:cNvPicPr>
          <p:nvPr/>
        </p:nvPicPr>
        <p:blipFill>
          <a:blip r:embed="rId3"/>
          <a:stretch>
            <a:fillRect/>
          </a:stretch>
        </p:blipFill>
        <p:spPr>
          <a:xfrm>
            <a:off x="1358900" y="3689350"/>
            <a:ext cx="5054600" cy="43815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6E867AA9-16A8-D983-B1A1-A536E08DB6B8}"/>
              </a:ext>
            </a:extLst>
          </p:cNvPr>
          <p:cNvPicPr>
            <a:picLocks noChangeAspect="1"/>
          </p:cNvPicPr>
          <p:nvPr/>
        </p:nvPicPr>
        <p:blipFill>
          <a:blip r:embed="rId3"/>
          <a:stretch>
            <a:fillRect/>
          </a:stretch>
        </p:blipFill>
        <p:spPr>
          <a:xfrm>
            <a:off x="1054100" y="3869449"/>
            <a:ext cx="5461000" cy="42291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23515B86-DA47-3B37-5E18-0D1D660A1358}"/>
              </a:ext>
            </a:extLst>
          </p:cNvPr>
          <p:cNvPicPr>
            <a:picLocks noChangeAspect="1"/>
          </p:cNvPicPr>
          <p:nvPr/>
        </p:nvPicPr>
        <p:blipFill>
          <a:blip r:embed="rId3"/>
          <a:stretch>
            <a:fillRect/>
          </a:stretch>
        </p:blipFill>
        <p:spPr>
          <a:xfrm>
            <a:off x="1308100" y="4152900"/>
            <a:ext cx="4953000" cy="40132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p>
          <a:p>
            <a:pPr marL="457200" lvl="0" indent="-349250" algn="l" rtl="0">
              <a:spcBef>
                <a:spcPts val="1600"/>
              </a:spcBef>
              <a:spcAft>
                <a:spcPts val="0"/>
              </a:spcAft>
              <a:buSzPts val="1900"/>
              <a:buFont typeface="Open Sans"/>
              <a:buChar char="●"/>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descr="Text&#10;&#10;Description automatically generated">
            <a:extLst>
              <a:ext uri="{FF2B5EF4-FFF2-40B4-BE49-F238E27FC236}">
                <a16:creationId xmlns:a16="http://schemas.microsoft.com/office/drawing/2014/main" id="{6B1D2C8F-3AC7-0FC4-6FF4-C5AEF9AF74C8}"/>
              </a:ext>
            </a:extLst>
          </p:cNvPr>
          <p:cNvPicPr>
            <a:picLocks noChangeAspect="1"/>
          </p:cNvPicPr>
          <p:nvPr/>
        </p:nvPicPr>
        <p:blipFill>
          <a:blip r:embed="rId3"/>
          <a:stretch>
            <a:fillRect/>
          </a:stretch>
        </p:blipFill>
        <p:spPr>
          <a:xfrm>
            <a:off x="1058620" y="4064430"/>
            <a:ext cx="5283200" cy="32004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a:t>
            </a:r>
            <a:r>
              <a:rPr lang="en" sz="1900" b="1" dirty="0" err="1">
                <a:latin typeface="Open Sans"/>
                <a:ea typeface="Open Sans"/>
                <a:cs typeface="Open Sans"/>
                <a:sym typeface="Open Sans"/>
              </a:rPr>
              <a:t>Lembeck</a:t>
            </a:r>
            <a:r>
              <a:rPr lang="en" sz="1900" b="1" dirty="0">
                <a:latin typeface="Open Sans"/>
                <a:ea typeface="Open Sans"/>
                <a:cs typeface="Open Sans"/>
                <a:sym typeface="Open Sans"/>
              </a:rPr>
              <a:t>.</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Graphical user interface, text&#10;&#10;Description automatically generated">
            <a:extLst>
              <a:ext uri="{FF2B5EF4-FFF2-40B4-BE49-F238E27FC236}">
                <a16:creationId xmlns:a16="http://schemas.microsoft.com/office/drawing/2014/main" id="{E5FD367D-5910-CA6C-8F75-9983FAE4E24F}"/>
              </a:ext>
            </a:extLst>
          </p:cNvPr>
          <p:cNvPicPr>
            <a:picLocks noChangeAspect="1"/>
          </p:cNvPicPr>
          <p:nvPr/>
        </p:nvPicPr>
        <p:blipFill>
          <a:blip r:embed="rId3"/>
          <a:stretch>
            <a:fillRect/>
          </a:stretch>
        </p:blipFill>
        <p:spPr>
          <a:xfrm>
            <a:off x="264850" y="5029200"/>
            <a:ext cx="7380550" cy="265273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0" lvl="0" indent="0" algn="l" rtl="0">
              <a:spcBef>
                <a:spcPts val="1600"/>
              </a:spcBef>
              <a:spcAft>
                <a:spcPts val="0"/>
              </a:spcAft>
              <a:buNone/>
            </a:pPr>
            <a:r>
              <a:rPr lang="en" sz="1900" b="1" dirty="0">
                <a:solidFill>
                  <a:srgbClr val="FF0000"/>
                </a:solidFill>
                <a:latin typeface="Open Sans"/>
                <a:ea typeface="Open Sans"/>
                <a:cs typeface="Open Sans"/>
                <a:sym typeface="Open Sans"/>
              </a:rPr>
              <a:t>** answer in a short paragraph, how you would apply table security to restrict access to employee salaries</a:t>
            </a:r>
          </a:p>
          <a:p>
            <a:pPr marL="742950" lvl="1" indent="-285750">
              <a:buSzPct val="100000"/>
            </a:pPr>
            <a:r>
              <a:rPr lang="en-IN" sz="1600" b="1" dirty="0"/>
              <a:t>We can restrict employees from accessing the employee salaries by </a:t>
            </a:r>
            <a:r>
              <a:rPr lang="en-IN" sz="1600" dirty="0">
                <a:solidFill>
                  <a:schemeClr val="tx1">
                    <a:lumMod val="95000"/>
                    <a:lumOff val="5000"/>
                  </a:schemeClr>
                </a:solidFill>
              </a:rPr>
              <a:t>revoking employees access to the Salary </a:t>
            </a:r>
            <a:r>
              <a:rPr lang="en-IN" sz="1600" b="1" dirty="0"/>
              <a:t>table and that can be done at user level.</a:t>
            </a:r>
            <a:endParaRPr lang="en-IN" sz="1600" b="1" dirty="0">
              <a:solidFill>
                <a:srgbClr val="FF0000"/>
              </a:solidFill>
              <a:latin typeface="Open Sans"/>
              <a:ea typeface="Open Sans"/>
              <a:cs typeface="Open Sans"/>
              <a:sym typeface="Open Sans"/>
            </a:endParaRPr>
          </a:p>
          <a:p>
            <a:pPr marL="742950" lvl="1" indent="-285750">
              <a:buSzPct val="100000"/>
            </a:pPr>
            <a:r>
              <a:rPr lang="en-IN" sz="1600" b="1" dirty="0">
                <a:sym typeface="Open Sans"/>
              </a:rPr>
              <a:t>Create view on any table with some constraint like excluding salary column and give access to employee.</a:t>
            </a:r>
            <a:endParaRPr sz="1600" b="1" dirty="0">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view that returns all employee attributes; results should resemble initial Excel file</a:t>
            </a:r>
            <a:endParaRPr sz="2000" b="1" dirty="0">
              <a:latin typeface="Open Sans"/>
              <a:ea typeface="Open Sans"/>
              <a:cs typeface="Open Sans"/>
              <a:sym typeface="Open Sans"/>
            </a:endParaRPr>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50698031-CFED-0D79-E5AA-69A3F246B0CB}"/>
              </a:ext>
            </a:extLst>
          </p:cNvPr>
          <p:cNvPicPr>
            <a:picLocks noChangeAspect="1"/>
          </p:cNvPicPr>
          <p:nvPr/>
        </p:nvPicPr>
        <p:blipFill>
          <a:blip r:embed="rId3"/>
          <a:stretch>
            <a:fillRect/>
          </a:stretch>
        </p:blipFill>
        <p:spPr>
          <a:xfrm>
            <a:off x="228943" y="3873450"/>
            <a:ext cx="7278507" cy="425455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p>
          <a:p>
            <a:pPr marL="0" lvl="0" indent="0" algn="l" rtl="0">
              <a:spcBef>
                <a:spcPts val="0"/>
              </a:spcBef>
              <a:spcAft>
                <a:spcPts val="0"/>
              </a:spcAft>
              <a:buNone/>
            </a:pPr>
            <a:endParaRPr lang="en" sz="2000" b="1" dirty="0">
              <a:latin typeface="Open Sans"/>
              <a:ea typeface="Open Sans"/>
              <a:cs typeface="Open Sans"/>
              <a:sym typeface="Open Sans"/>
            </a:endParaRPr>
          </a:p>
          <a:p>
            <a:pPr marL="0" lvl="0" indent="0" algn="l" rtl="0">
              <a:spcBef>
                <a:spcPts val="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B8410DB8-55B5-C4A2-EE5F-62631CAC6CC8}"/>
              </a:ext>
            </a:extLst>
          </p:cNvPr>
          <p:cNvPicPr>
            <a:picLocks noChangeAspect="1"/>
          </p:cNvPicPr>
          <p:nvPr/>
        </p:nvPicPr>
        <p:blipFill>
          <a:blip r:embed="rId3"/>
          <a:stretch>
            <a:fillRect/>
          </a:stretch>
        </p:blipFill>
        <p:spPr>
          <a:xfrm>
            <a:off x="395450" y="4329653"/>
            <a:ext cx="7112000" cy="279609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Implement user security on the restricted salary attribute.</a:t>
            </a:r>
            <a:endParaRPr sz="2000" b="1" dirty="0">
              <a:latin typeface="Open Sans"/>
              <a:ea typeface="Open Sans"/>
              <a:cs typeface="Open Sans"/>
              <a:sym typeface="Open Sans"/>
            </a:endParaRPr>
          </a:p>
          <a:p>
            <a:pPr marL="457200" lvl="0" indent="0" algn="l" rtl="0">
              <a:spcBef>
                <a:spcPts val="1600"/>
              </a:spcBef>
              <a:spcAft>
                <a:spcPts val="1600"/>
              </a:spcAft>
              <a:buNone/>
            </a:pPr>
            <a:endParaRPr sz="1900" dirty="0"/>
          </a:p>
        </p:txBody>
      </p:sp>
      <p:pic>
        <p:nvPicPr>
          <p:cNvPr id="3" name="Picture 2" descr="Text&#10;&#10;Description automatically generated">
            <a:extLst>
              <a:ext uri="{FF2B5EF4-FFF2-40B4-BE49-F238E27FC236}">
                <a16:creationId xmlns:a16="http://schemas.microsoft.com/office/drawing/2014/main" id="{AD36E62E-DC94-3ED6-959A-ED0242CCA7EF}"/>
              </a:ext>
            </a:extLst>
          </p:cNvPr>
          <p:cNvPicPr>
            <a:picLocks noChangeAspect="1"/>
          </p:cNvPicPr>
          <p:nvPr/>
        </p:nvPicPr>
        <p:blipFill>
          <a:blip r:embed="rId3"/>
          <a:stretch>
            <a:fillRect/>
          </a:stretch>
        </p:blipFill>
        <p:spPr>
          <a:xfrm>
            <a:off x="264850" y="3964569"/>
            <a:ext cx="7255210" cy="139483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800100" indent="-342900">
              <a:spcBef>
                <a:spcPts val="1600"/>
              </a:spcBef>
              <a:buSzPct val="100000"/>
            </a:pPr>
            <a:r>
              <a:rPr lang="en-IN" sz="1600" dirty="0"/>
              <a:t>Link to the </a:t>
            </a:r>
            <a:r>
              <a:rPr lang="en-IN" sz="1600" dirty="0" err="1"/>
              <a:t>Lucidchart</a:t>
            </a:r>
            <a:r>
              <a:rPr lang="en-IN" sz="1600" dirty="0"/>
              <a:t>:</a:t>
            </a:r>
          </a:p>
          <a:p>
            <a:pPr marL="1257300" lvl="1" indent="-342900">
              <a:buSzPct val="100000"/>
            </a:pPr>
            <a:r>
              <a:rPr lang="en-US" sz="1600" dirty="0"/>
              <a:t> [</a:t>
            </a:r>
            <a:r>
              <a:rPr lang="en-US" sz="1600" dirty="0">
                <a:hlinkClick r:id="rId3"/>
              </a:rPr>
              <a:t>https://lucid.app/lucidchart/8ed5dd2c-9d5b-4ad7-9edc-3cdd93e30036/edit?view_items=kxR8VAtS9T33&amp;invitationId=inv_</a:t>
            </a:r>
            <a:r>
              <a:rPr lang="en-US" sz="1600">
                <a:hlinkClick r:id="rId3"/>
              </a:rPr>
              <a:t>3c168e59-931c-4660-a388-bedc15f92438</a:t>
            </a:r>
            <a:r>
              <a:rPr lang="en-US" sz="1600"/>
              <a:t>]</a:t>
            </a:r>
          </a:p>
          <a:p>
            <a:pPr marL="800100" indent="-342900">
              <a:buSzPct val="100000"/>
            </a:pPr>
            <a:endParaRPr sz="2200" dirty="0"/>
          </a:p>
          <a:p>
            <a:pPr marL="457200" lvl="0" indent="0" algn="l" rtl="0">
              <a:spcBef>
                <a:spcPts val="1600"/>
              </a:spcBef>
              <a:spcAft>
                <a:spcPts val="1600"/>
              </a:spcAft>
              <a:buNone/>
            </a:pPr>
            <a:endParaRPr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solidFill>
                  <a:schemeClr val="tx1"/>
                </a:solidFill>
                <a:latin typeface="Open Sans"/>
                <a:ea typeface="Open Sans"/>
                <a:cs typeface="Open Sans"/>
                <a:sym typeface="Open Sans"/>
              </a:rPr>
              <a:t>Purpose of the new database</a:t>
            </a:r>
            <a:r>
              <a:rPr lang="en" sz="1900" b="1" dirty="0">
                <a:latin typeface="Open Sans"/>
                <a:ea typeface="Open Sans"/>
                <a:cs typeface="Open Sans"/>
                <a:sym typeface="Open Sans"/>
              </a:rPr>
              <a:t>:</a:t>
            </a:r>
            <a:r>
              <a:rPr lang="en" sz="1600" b="1" dirty="0">
                <a:latin typeface="Open Sans"/>
                <a:ea typeface="Open Sans"/>
                <a:cs typeface="Open Sans"/>
                <a:sym typeface="Open Sans"/>
              </a:rPr>
              <a:t> </a:t>
            </a:r>
            <a:r>
              <a:rPr lang="en" sz="1600" dirty="0">
                <a:solidFill>
                  <a:schemeClr val="tx1"/>
                </a:solidFill>
                <a:latin typeface="Open Sans"/>
                <a:ea typeface="Open Sans"/>
                <a:cs typeface="Open Sans"/>
                <a:sym typeface="Open Sans"/>
              </a:rPr>
              <a:t>Employee data is keep growing so its hard to maintain in Excel sheet and maintain to </a:t>
            </a:r>
            <a:r>
              <a:rPr lang="en-IN" sz="1600" b="0" i="0" dirty="0">
                <a:solidFill>
                  <a:schemeClr val="tx1"/>
                </a:solidFill>
                <a:effectLst/>
                <a:latin typeface="Open Sans" panose="020B0606030504020204" pitchFamily="34" charset="0"/>
              </a:rPr>
              <a:t>data integrity and data security data should be store in database system.</a:t>
            </a:r>
            <a:endParaRPr sz="1600" dirty="0">
              <a:solidFill>
                <a:schemeClr val="tx1"/>
              </a:solidFill>
            </a:endParaRPr>
          </a:p>
          <a:p>
            <a:pPr marL="457200" lvl="0" indent="-349250" algn="l" rtl="0">
              <a:spcBef>
                <a:spcPts val="1200"/>
              </a:spcBef>
              <a:spcAft>
                <a:spcPts val="0"/>
              </a:spcAft>
              <a:buSzPts val="1900"/>
              <a:buFont typeface="Open Sans"/>
              <a:buChar char="●"/>
            </a:pPr>
            <a:r>
              <a:rPr lang="en" sz="1900" b="1" dirty="0">
                <a:solidFill>
                  <a:schemeClr val="tx1"/>
                </a:solidFill>
                <a:latin typeface="Open Sans"/>
                <a:ea typeface="Open Sans"/>
                <a:cs typeface="Open Sans"/>
                <a:sym typeface="Open Sans"/>
              </a:rPr>
              <a:t>Describe current data management solution: </a:t>
            </a:r>
            <a:r>
              <a:rPr lang="en" sz="1600" dirty="0">
                <a:solidFill>
                  <a:schemeClr val="tx1"/>
                </a:solidFill>
                <a:latin typeface="Open Sans"/>
                <a:ea typeface="Open Sans"/>
                <a:cs typeface="Open Sans"/>
                <a:sym typeface="Open Sans"/>
              </a:rPr>
              <a:t>Currently they are storing data in </a:t>
            </a:r>
            <a:r>
              <a:rPr lang="en-IN" sz="1600" b="0" i="0" dirty="0">
                <a:solidFill>
                  <a:schemeClr val="tx1"/>
                </a:solidFill>
                <a:effectLst/>
                <a:latin typeface="Open Sans" panose="020B0606030504020204" pitchFamily="34" charset="0"/>
              </a:rPr>
              <a:t>Excel workbook with eleven columns. The data is in human-readable format and has not been normalized at all.</a:t>
            </a:r>
            <a:endParaRPr sz="1600" dirty="0">
              <a:solidFill>
                <a:schemeClr val="tx1"/>
              </a:solidFill>
              <a:latin typeface="Arial"/>
              <a:ea typeface="Arial"/>
              <a:cs typeface="Arial"/>
              <a:sym typeface="Arial"/>
            </a:endParaRPr>
          </a:p>
          <a:p>
            <a:pPr marL="457200" lvl="0" indent="-349250" algn="l" rtl="0">
              <a:spcBef>
                <a:spcPts val="1200"/>
              </a:spcBef>
              <a:spcAft>
                <a:spcPts val="0"/>
              </a:spcAft>
              <a:buSzPts val="1900"/>
              <a:buFont typeface="Open Sans"/>
              <a:buChar char="●"/>
            </a:pPr>
            <a:r>
              <a:rPr lang="en" sz="1900" b="1" dirty="0">
                <a:solidFill>
                  <a:schemeClr val="tx1"/>
                </a:solidFill>
                <a:latin typeface="Open Sans"/>
                <a:ea typeface="Open Sans"/>
                <a:cs typeface="Open Sans"/>
                <a:sym typeface="Open Sans"/>
              </a:rPr>
              <a:t>Describe current data available: </a:t>
            </a:r>
            <a:r>
              <a:rPr lang="en" sz="1600" dirty="0">
                <a:solidFill>
                  <a:schemeClr val="tx1"/>
                </a:solidFill>
                <a:latin typeface="Open Sans"/>
                <a:ea typeface="Open Sans"/>
                <a:cs typeface="Open Sans"/>
                <a:sym typeface="Open Sans"/>
              </a:rPr>
              <a:t>Currently excel sheet consist 205 records with eleven columns. </a:t>
            </a:r>
            <a:r>
              <a:rPr lang="en-IN" sz="1600" b="0" i="0" dirty="0">
                <a:solidFill>
                  <a:schemeClr val="tx1"/>
                </a:solidFill>
                <a:effectLst/>
                <a:latin typeface="Open Sans" panose="020B0606030504020204" pitchFamily="34" charset="0"/>
              </a:rPr>
              <a:t>The data lists the names of employees at Tech ABC Corp, as </a:t>
            </a:r>
            <a:r>
              <a:rPr lang="en-IN" sz="1600" dirty="0">
                <a:solidFill>
                  <a:schemeClr val="tx1"/>
                </a:solidFill>
                <a:latin typeface="Open Sans" panose="020B0606030504020204" pitchFamily="34" charset="0"/>
              </a:rPr>
              <a:t>well</a:t>
            </a:r>
            <a:r>
              <a:rPr lang="en-IN" sz="1600" b="0" i="0" dirty="0">
                <a:solidFill>
                  <a:schemeClr val="tx1"/>
                </a:solidFill>
                <a:effectLst/>
                <a:latin typeface="Open Sans" panose="020B0606030504020204" pitchFamily="34" charset="0"/>
              </a:rPr>
              <a:t> as information such as </a:t>
            </a:r>
            <a:r>
              <a:rPr lang="en-IN" sz="1600" dirty="0">
                <a:solidFill>
                  <a:schemeClr val="tx1"/>
                </a:solidFill>
                <a:latin typeface="Open Sans" panose="020B0606030504020204" pitchFamily="34" charset="0"/>
              </a:rPr>
              <a:t>email, hire date, job title, salary, department, manager name, start date, end date, location, address, city, state, education level.</a:t>
            </a:r>
          </a:p>
          <a:p>
            <a:pPr marL="457200" lvl="0" indent="-349250" algn="l" rtl="0">
              <a:spcBef>
                <a:spcPts val="1200"/>
              </a:spcBef>
              <a:spcAft>
                <a:spcPts val="0"/>
              </a:spcAft>
              <a:buSzPts val="1900"/>
              <a:buFont typeface="Open Sans"/>
              <a:buChar char="●"/>
            </a:pPr>
            <a:r>
              <a:rPr lang="en-IN" sz="1900" b="1" dirty="0">
                <a:solidFill>
                  <a:schemeClr val="tx1"/>
                </a:solidFill>
                <a:latin typeface="Open Sans"/>
                <a:ea typeface="Open Sans"/>
                <a:cs typeface="Open Sans"/>
                <a:sym typeface="Open Sans"/>
              </a:rPr>
              <a:t>Additional data requests:</a:t>
            </a:r>
            <a:r>
              <a:rPr lang="en-IN" sz="1600" dirty="0">
                <a:solidFill>
                  <a:schemeClr val="tx1"/>
                </a:solidFill>
                <a:latin typeface="Open Sans"/>
                <a:ea typeface="Open Sans"/>
                <a:cs typeface="Open Sans"/>
                <a:sym typeface="Open Sans"/>
              </a:rPr>
              <a:t> Maintain data at least 7 year for </a:t>
            </a:r>
            <a:r>
              <a:rPr lang="en-IN" sz="1600" b="0" i="0" dirty="0">
                <a:solidFill>
                  <a:schemeClr val="tx1"/>
                </a:solidFill>
                <a:effectLst/>
                <a:latin typeface="Open Sans" panose="020B0606030504020204" pitchFamily="34" charset="0"/>
              </a:rPr>
              <a:t>federal regulation and they want to make sure it gets backed up properly. In future they want to connect this database with payroll department's system.</a:t>
            </a:r>
            <a:endParaRPr sz="1600" dirty="0">
              <a:solidFill>
                <a:schemeClr val="tx1"/>
              </a:solidFill>
            </a:endParaRPr>
          </a:p>
          <a:p>
            <a:pPr marL="457200" lvl="0" indent="-349250" algn="l" rtl="0">
              <a:spcBef>
                <a:spcPts val="1600"/>
              </a:spcBef>
              <a:spcAft>
                <a:spcPts val="0"/>
              </a:spcAft>
              <a:buSzPts val="1900"/>
              <a:buFont typeface="Open Sans"/>
              <a:buChar char="●"/>
            </a:pPr>
            <a:r>
              <a:rPr lang="en" sz="1900" b="1" dirty="0">
                <a:solidFill>
                  <a:schemeClr val="tx1"/>
                </a:solidFill>
                <a:latin typeface="Open Sans"/>
                <a:ea typeface="Open Sans"/>
                <a:cs typeface="Open Sans"/>
                <a:sym typeface="Open Sans"/>
              </a:rPr>
              <a:t>Who will own/manage data</a:t>
            </a:r>
            <a:endParaRPr sz="1900" b="1" dirty="0">
              <a:solidFill>
                <a:schemeClr val="tx1"/>
              </a:solidFill>
              <a:latin typeface="Open Sans"/>
              <a:ea typeface="Open Sans"/>
              <a:cs typeface="Open Sans"/>
              <a:sym typeface="Open Sans"/>
            </a:endParaRPr>
          </a:p>
          <a:p>
            <a:pPr marL="457200" lvl="0" indent="0" algn="l" rtl="0">
              <a:lnSpc>
                <a:spcPct val="100000"/>
              </a:lnSpc>
              <a:spcBef>
                <a:spcPts val="0"/>
              </a:spcBef>
              <a:spcAft>
                <a:spcPts val="0"/>
              </a:spcAft>
              <a:buNone/>
            </a:pPr>
            <a:r>
              <a:rPr lang="en-IN" sz="1600" b="0" i="0" dirty="0">
                <a:solidFill>
                  <a:schemeClr val="tx1"/>
                </a:solidFill>
                <a:effectLst/>
                <a:latin typeface="Open Sans" panose="020B0606030504020204" pitchFamily="34" charset="0"/>
              </a:rPr>
              <a:t>Management and HR employees</a:t>
            </a:r>
          </a:p>
          <a:p>
            <a:pPr marL="457200" lvl="0" indent="0" algn="l" rtl="0">
              <a:lnSpc>
                <a:spcPct val="100000"/>
              </a:lnSpc>
              <a:spcBef>
                <a:spcPts val="0"/>
              </a:spcBef>
              <a:spcAft>
                <a:spcPts val="0"/>
              </a:spcAft>
              <a:buNone/>
            </a:pPr>
            <a:endParaRPr sz="16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Who will have access to database</a:t>
            </a:r>
          </a:p>
          <a:p>
            <a:pPr lvl="1" indent="-349250">
              <a:spcBef>
                <a:spcPts val="0"/>
              </a:spcBef>
              <a:buSzPts val="1900"/>
              <a:buFont typeface="Open Sans"/>
              <a:buChar char="●"/>
            </a:pPr>
            <a:r>
              <a:rPr lang="en-IN" sz="1600" dirty="0">
                <a:solidFill>
                  <a:schemeClr val="tx1"/>
                </a:solidFill>
                <a:latin typeface="Open Sans" panose="020B0606030504020204" pitchFamily="34" charset="0"/>
              </a:rPr>
              <a:t>Any employee with a domain login to be have read only access the database.</a:t>
            </a:r>
          </a:p>
          <a:p>
            <a:pPr lvl="1" indent="-349250">
              <a:spcBef>
                <a:spcPts val="0"/>
              </a:spcBef>
              <a:buSzPts val="1900"/>
              <a:buFont typeface="Open Sans"/>
              <a:buChar char="●"/>
            </a:pPr>
            <a:r>
              <a:rPr lang="en-IN" sz="1600" dirty="0">
                <a:solidFill>
                  <a:schemeClr val="tx1"/>
                </a:solidFill>
                <a:latin typeface="Open Sans" panose="020B0606030504020204" pitchFamily="34" charset="0"/>
              </a:rPr>
              <a:t>No employee will have access to salary information</a:t>
            </a:r>
          </a:p>
          <a:p>
            <a:pPr lvl="1" indent="-349250">
              <a:spcBef>
                <a:spcPts val="0"/>
              </a:spcBef>
              <a:buSzPts val="1900"/>
              <a:buFont typeface="Open Sans"/>
              <a:buChar char="●"/>
            </a:pPr>
            <a:r>
              <a:rPr lang="en-IN" sz="1600" dirty="0">
                <a:solidFill>
                  <a:schemeClr val="tx1"/>
                </a:solidFill>
                <a:latin typeface="Open Sans" panose="020B0606030504020204" pitchFamily="34" charset="0"/>
              </a:rPr>
              <a:t>Management and HR employees will have only read and write access on complete database.</a:t>
            </a:r>
            <a:endParaRPr sz="1600" dirty="0">
              <a:solidFill>
                <a:schemeClr val="tx1"/>
              </a:solidFill>
              <a:latin typeface="Open Sans" panose="020B0606030504020204" pitchFamily="34" charset="0"/>
            </a:endParaRPr>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0" lvl="0" indent="0" algn="l" rtl="0">
              <a:spcBef>
                <a:spcPts val="0"/>
              </a:spcBef>
              <a:spcAft>
                <a:spcPts val="0"/>
              </a:spcAft>
              <a:buNone/>
            </a:pPr>
            <a:r>
              <a:rPr lang="en-US" sz="1900" dirty="0"/>
              <a:t>	</a:t>
            </a:r>
            <a:r>
              <a:rPr lang="en-US" sz="1600" dirty="0">
                <a:solidFill>
                  <a:schemeClr val="tx1"/>
                </a:solidFill>
                <a:latin typeface="Open Sans"/>
                <a:ea typeface="Open Sans"/>
                <a:cs typeface="Open Sans"/>
              </a:rPr>
              <a:t>Number of Rows =205</a:t>
            </a:r>
          </a:p>
          <a:p>
            <a:pPr marL="0" lvl="0" indent="0" algn="l" rtl="0">
              <a:spcBef>
                <a:spcPts val="0"/>
              </a:spcBef>
              <a:spcAft>
                <a:spcPts val="0"/>
              </a:spcAft>
              <a:buNone/>
            </a:pPr>
            <a:r>
              <a:rPr lang="en-US" sz="1600" dirty="0">
                <a:solidFill>
                  <a:schemeClr val="tx1"/>
                </a:solidFill>
                <a:latin typeface="Open Sans"/>
                <a:ea typeface="Open Sans"/>
                <a:cs typeface="Open Sans"/>
              </a:rPr>
              <a:t>	Number of columns=11</a:t>
            </a:r>
            <a:endParaRPr sz="1600" dirty="0">
              <a:solidFill>
                <a:schemeClr val="tx1"/>
              </a:solidFill>
              <a:latin typeface="Open Sans"/>
              <a:ea typeface="Open Sans"/>
              <a:cs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IN" sz="1600" dirty="0">
                <a:solidFill>
                  <a:schemeClr val="tx1"/>
                </a:solidFill>
                <a:latin typeface="Open Sans"/>
                <a:ea typeface="Open Sans"/>
                <a:cs typeface="Open Sans"/>
              </a:rPr>
              <a:t>20% growth a year for the next 5 years</a:t>
            </a:r>
            <a:endParaRPr sz="1600" dirty="0">
              <a:solidFill>
                <a:schemeClr val="tx1"/>
              </a:solidFill>
              <a:latin typeface="Open Sans"/>
              <a:ea typeface="Open Sans"/>
              <a:cs typeface="Open Sans"/>
              <a:sym typeface="Open Sans"/>
            </a:endParaRPr>
          </a:p>
          <a:p>
            <a:pPr marL="450850" indent="-342900">
              <a:spcBef>
                <a:spcPts val="1600"/>
              </a:spcBef>
              <a:buSzPts val="1900"/>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600" dirty="0">
                <a:solidFill>
                  <a:schemeClr val="tx1"/>
                </a:solidFill>
                <a:latin typeface="Open Sans"/>
                <a:ea typeface="Open Sans"/>
                <a:cs typeface="Open Sans"/>
              </a:rPr>
              <a:t>Salary information are restricted for employee who are not in management and HR team.</a:t>
            </a:r>
          </a:p>
          <a:p>
            <a:pPr marL="452628" indent="-342900">
              <a:buSzPct val="100000"/>
            </a:pPr>
            <a:r>
              <a:rPr lang="en-US" sz="1900" b="1" dirty="0">
                <a:latin typeface="Open Sans"/>
                <a:ea typeface="Open Sans"/>
                <a:cs typeface="Open Sans"/>
              </a:rPr>
              <a:t>Justification for the new database</a:t>
            </a:r>
            <a:endParaRPr lang="en-IN" sz="1900" b="1" dirty="0">
              <a:latin typeface="Open Sans"/>
              <a:ea typeface="Open Sans"/>
              <a:cs typeface="Open Sans"/>
            </a:endParaRPr>
          </a:p>
          <a:p>
            <a:pPr marL="909828" lvl="1" indent="-342900">
              <a:buSzPct val="100000"/>
            </a:pPr>
            <a:r>
              <a:rPr lang="en-IN" sz="1400" dirty="0">
                <a:solidFill>
                  <a:schemeClr val="tx1"/>
                </a:solidFill>
                <a:latin typeface="Open Sans"/>
                <a:ea typeface="Open Sans"/>
                <a:cs typeface="Open Sans"/>
              </a:rPr>
              <a:t>Expected growth of 20% a year for the next 5 years, therefore, it is a necessity to move the data from spreadsheet to more manageable database.</a:t>
            </a:r>
          </a:p>
          <a:p>
            <a:pPr marL="909828" lvl="1" indent="-342900">
              <a:buSzPct val="100000"/>
            </a:pPr>
            <a:r>
              <a:rPr lang="en-US" sz="14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Maintaining data integrity and data security</a:t>
            </a:r>
            <a:endParaRPr lang="en-IN" sz="1400" dirty="0">
              <a:effectLst/>
            </a:endParaRPr>
          </a:p>
          <a:p>
            <a:pPr marL="566928" lvl="1" indent="0">
              <a:buSzPct val="100000"/>
              <a:buNone/>
            </a:pPr>
            <a:endParaRPr lang="en-IN" sz="1400" dirty="0">
              <a:solidFill>
                <a:schemeClr val="tx1"/>
              </a:solidFill>
              <a:latin typeface="Open Sans"/>
              <a:ea typeface="Open Sans"/>
              <a:cs typeface="Open Sans"/>
            </a:endParaRPr>
          </a:p>
          <a:p>
            <a:pPr marL="909828" lvl="1" indent="-342900">
              <a:buSzPct val="100000"/>
            </a:pPr>
            <a:endParaRPr lang="en-IN" sz="1400" dirty="0">
              <a:solidFill>
                <a:schemeClr val="tx1"/>
              </a:solidFill>
              <a:latin typeface="Open Sans"/>
              <a:ea typeface="Open Sans"/>
              <a:cs typeface="Open Sans"/>
            </a:endParaRPr>
          </a:p>
          <a:p>
            <a:pPr marL="457200" lvl="0" indent="0" algn="l" rtl="0">
              <a:lnSpc>
                <a:spcPct val="100000"/>
              </a:lnSpc>
              <a:spcBef>
                <a:spcPts val="1600"/>
              </a:spcBef>
              <a:spcAft>
                <a:spcPts val="0"/>
              </a:spcAft>
              <a:buNone/>
            </a:pPr>
            <a:endParaRPr lang="en-IN" sz="1600" dirty="0">
              <a:solidFill>
                <a:schemeClr val="tx1"/>
              </a:solidFill>
              <a:latin typeface="Open Sans"/>
              <a:ea typeface="Open Sans"/>
              <a:cs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16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p>
          <a:p>
            <a:pPr lvl="1" indent="-349250">
              <a:buSzPts val="1900"/>
              <a:buFont typeface="Open Sans"/>
              <a:buChar char="●"/>
            </a:pPr>
            <a:r>
              <a:rPr lang="en-IN" sz="1200" b="1" dirty="0">
                <a:latin typeface="Open Sans"/>
                <a:ea typeface="Open Sans"/>
                <a:cs typeface="Open Sans"/>
              </a:rPr>
              <a:t>The </a:t>
            </a:r>
            <a:r>
              <a:rPr lang="en-IN" sz="1200" b="1" dirty="0" err="1">
                <a:latin typeface="Open Sans"/>
                <a:ea typeface="Open Sans"/>
                <a:cs typeface="Open Sans"/>
              </a:rPr>
              <a:t>denormalised</a:t>
            </a:r>
            <a:r>
              <a:rPr lang="en-IN" sz="1200" b="1" dirty="0">
                <a:latin typeface="Open Sans"/>
                <a:ea typeface="Open Sans"/>
                <a:cs typeface="Open Sans"/>
              </a:rPr>
              <a:t> data </a:t>
            </a:r>
            <a:r>
              <a:rPr lang="en-IN" sz="1200" dirty="0">
                <a:latin typeface="Open Sans"/>
                <a:ea typeface="Open Sans"/>
                <a:cs typeface="Open Sans"/>
              </a:rPr>
              <a:t>which is provide by business contains: (Employee ID, Employee Name, Email, Hire Date, Job Title, Salary, Department, Manager, Start Date, End Date, Location, Address, City, State, Education Level)</a:t>
            </a:r>
          </a:p>
          <a:p>
            <a:pPr lvl="1" indent="-349250">
              <a:buSzPts val="1900"/>
              <a:buFont typeface="Open Sans"/>
              <a:buChar char="●"/>
            </a:pPr>
            <a:r>
              <a:rPr lang="en-IN" sz="1800" b="1" dirty="0">
                <a:latin typeface="Open Sans"/>
                <a:ea typeface="Open Sans"/>
                <a:cs typeface="Open Sans"/>
              </a:rPr>
              <a:t>3NF Normalised form tables </a:t>
            </a:r>
          </a:p>
          <a:p>
            <a:pPr lvl="2" indent="-349250">
              <a:buSzPts val="1900"/>
              <a:buFont typeface="Open Sans"/>
              <a:buChar char="●"/>
            </a:pPr>
            <a:r>
              <a:rPr lang="en-IN" sz="1200" b="1" dirty="0">
                <a:latin typeface="Open Sans"/>
                <a:ea typeface="Open Sans"/>
                <a:cs typeface="Open Sans"/>
              </a:rPr>
              <a:t>Table</a:t>
            </a:r>
            <a:r>
              <a:rPr lang="en-IN" sz="1200" dirty="0">
                <a:latin typeface="Open Sans"/>
                <a:ea typeface="Open Sans"/>
                <a:cs typeface="Open Sans"/>
              </a:rPr>
              <a:t> → Education Table, Employee Table, Location Table , Department Table, Job Table, Salary Table, Employment Table</a:t>
            </a:r>
          </a:p>
          <a:p>
            <a:pPr lvl="1" indent="-349250">
              <a:buSzPts val="1900"/>
              <a:buFont typeface="Open Sans"/>
              <a:buChar char="●"/>
            </a:pPr>
            <a:r>
              <a:rPr lang="en-IN" sz="1800" b="1" dirty="0">
                <a:latin typeface="Open Sans"/>
                <a:ea typeface="Open Sans"/>
                <a:cs typeface="Open Sans"/>
              </a:rPr>
              <a:t>Data Element</a:t>
            </a:r>
          </a:p>
          <a:p>
            <a:pPr indent="0">
              <a:buNone/>
            </a:pPr>
            <a:r>
              <a:rPr lang="en-IN" sz="1400" b="1" dirty="0">
                <a:latin typeface="Open Sans"/>
                <a:ea typeface="Open Sans"/>
                <a:cs typeface="Open Sans"/>
              </a:rPr>
              <a:t>	1. </a:t>
            </a:r>
            <a:r>
              <a:rPr lang="en-IN" sz="1400" dirty="0">
                <a:latin typeface="Open Sans"/>
                <a:ea typeface="Open Sans"/>
                <a:cs typeface="Open Sans"/>
              </a:rPr>
              <a:t>Education Table - (</a:t>
            </a:r>
            <a:r>
              <a:rPr lang="en-IN" sz="1400" dirty="0" err="1">
                <a:latin typeface="Open Sans"/>
                <a:ea typeface="Open Sans"/>
                <a:cs typeface="Open Sans"/>
              </a:rPr>
              <a:t>Education_id</a:t>
            </a:r>
            <a:r>
              <a:rPr lang="en-IN" sz="1400" dirty="0">
                <a:latin typeface="Open Sans"/>
                <a:ea typeface="Open Sans"/>
                <a:cs typeface="Open Sans"/>
              </a:rPr>
              <a:t>, Education Level)</a:t>
            </a:r>
          </a:p>
          <a:p>
            <a:pPr indent="0">
              <a:buNone/>
            </a:pPr>
            <a:r>
              <a:rPr lang="en-IN" sz="1400" b="1" dirty="0">
                <a:latin typeface="Open Sans"/>
                <a:ea typeface="Open Sans"/>
                <a:cs typeface="Open Sans"/>
              </a:rPr>
              <a:t>	2. </a:t>
            </a:r>
            <a:r>
              <a:rPr lang="en-IN" sz="1400" dirty="0">
                <a:latin typeface="Open Sans"/>
                <a:ea typeface="Open Sans"/>
                <a:cs typeface="Open Sans"/>
              </a:rPr>
              <a:t>Employee Table - (Employee</a:t>
            </a:r>
            <a:r>
              <a:rPr lang="en-IN" sz="1400" dirty="0"/>
              <a:t> </a:t>
            </a:r>
            <a:r>
              <a:rPr lang="en-IN" sz="1400" dirty="0">
                <a:latin typeface="Open Sans"/>
                <a:ea typeface="Open Sans"/>
                <a:cs typeface="Open Sans"/>
              </a:rPr>
              <a:t>ID, Employee Name, Email, Hire Date, Education ID)</a:t>
            </a:r>
          </a:p>
          <a:p>
            <a:pPr indent="0">
              <a:buNone/>
            </a:pPr>
            <a:r>
              <a:rPr lang="en-IN" sz="1400" dirty="0">
                <a:latin typeface="Open Sans"/>
                <a:ea typeface="Open Sans"/>
                <a:cs typeface="Open Sans"/>
              </a:rPr>
              <a:t>	</a:t>
            </a:r>
            <a:r>
              <a:rPr lang="en-IN" sz="1400" b="1" dirty="0">
                <a:latin typeface="Open Sans"/>
                <a:ea typeface="Open Sans"/>
                <a:cs typeface="Open Sans"/>
              </a:rPr>
              <a:t>3. </a:t>
            </a:r>
            <a:r>
              <a:rPr lang="en-IN" sz="1400" dirty="0">
                <a:latin typeface="Open Sans"/>
                <a:ea typeface="Open Sans"/>
                <a:cs typeface="Open Sans"/>
              </a:rPr>
              <a:t>Location Table - (Location ID , Location, City, State, Address)</a:t>
            </a:r>
          </a:p>
          <a:p>
            <a:pPr indent="0">
              <a:buNone/>
            </a:pPr>
            <a:r>
              <a:rPr lang="en-IN" sz="1400" dirty="0">
                <a:latin typeface="Open Sans"/>
                <a:ea typeface="Open Sans"/>
                <a:cs typeface="Open Sans"/>
              </a:rPr>
              <a:t>	</a:t>
            </a:r>
            <a:r>
              <a:rPr lang="en-IN" sz="1400" b="1" dirty="0">
                <a:latin typeface="Open Sans"/>
                <a:ea typeface="Open Sans"/>
                <a:cs typeface="Open Sans"/>
              </a:rPr>
              <a:t>4. </a:t>
            </a:r>
            <a:r>
              <a:rPr lang="en-IN" sz="1400" dirty="0">
                <a:latin typeface="Open Sans"/>
                <a:ea typeface="Open Sans"/>
                <a:cs typeface="Open Sans"/>
              </a:rPr>
              <a:t>Department Table – (Department ID, Department Name)</a:t>
            </a:r>
          </a:p>
          <a:p>
            <a:pPr indent="0">
              <a:buNone/>
            </a:pPr>
            <a:r>
              <a:rPr lang="en-IN" sz="1400" dirty="0">
                <a:latin typeface="Open Sans"/>
                <a:ea typeface="Open Sans"/>
                <a:cs typeface="Open Sans"/>
              </a:rPr>
              <a:t>	</a:t>
            </a:r>
            <a:r>
              <a:rPr lang="en-IN" sz="1400" b="1" dirty="0">
                <a:latin typeface="Open Sans"/>
                <a:ea typeface="Open Sans"/>
                <a:cs typeface="Open Sans"/>
              </a:rPr>
              <a:t>5. </a:t>
            </a:r>
            <a:r>
              <a:rPr lang="en-IN" sz="1400" dirty="0">
                <a:latin typeface="Open Sans"/>
                <a:ea typeface="Open Sans"/>
                <a:cs typeface="Open Sans"/>
              </a:rPr>
              <a:t>Job Table – (Job ID, Job Name)</a:t>
            </a:r>
          </a:p>
          <a:p>
            <a:pPr indent="0">
              <a:buNone/>
            </a:pPr>
            <a:r>
              <a:rPr lang="en-IN" sz="1400" dirty="0">
                <a:latin typeface="Open Sans"/>
                <a:ea typeface="Open Sans"/>
                <a:cs typeface="Open Sans"/>
              </a:rPr>
              <a:t>	</a:t>
            </a:r>
            <a:r>
              <a:rPr lang="en-IN" sz="1400" b="1" dirty="0">
                <a:latin typeface="Open Sans"/>
                <a:ea typeface="Open Sans"/>
                <a:cs typeface="Open Sans"/>
              </a:rPr>
              <a:t>6. </a:t>
            </a:r>
            <a:r>
              <a:rPr lang="en-IN" sz="1400" dirty="0">
                <a:latin typeface="Open Sans"/>
                <a:ea typeface="Open Sans"/>
                <a:cs typeface="Open Sans"/>
              </a:rPr>
              <a:t>Salary Table – (Salary ID, Salary)</a:t>
            </a:r>
          </a:p>
          <a:p>
            <a:pPr indent="0">
              <a:buNone/>
            </a:pPr>
            <a:r>
              <a:rPr lang="en-IN" sz="1400" dirty="0">
                <a:latin typeface="Open Sans"/>
                <a:ea typeface="Open Sans"/>
                <a:cs typeface="Open Sans"/>
              </a:rPr>
              <a:t>	</a:t>
            </a:r>
            <a:r>
              <a:rPr lang="en-IN" sz="1400" b="1" dirty="0">
                <a:latin typeface="Open Sans"/>
                <a:ea typeface="Open Sans"/>
                <a:cs typeface="Open Sans"/>
              </a:rPr>
              <a:t>7. </a:t>
            </a:r>
            <a:r>
              <a:rPr lang="en-IN" sz="1400" b="0" i="0" dirty="0">
                <a:solidFill>
                  <a:srgbClr val="595959"/>
                </a:solidFill>
                <a:effectLst/>
                <a:latin typeface="Open Sans" panose="020B0606030504020204" pitchFamily="34" charset="0"/>
                <a:ea typeface="Open Sans" panose="020B0606030504020204" pitchFamily="34" charset="0"/>
                <a:cs typeface="Open Sans" panose="020B0606030504020204" pitchFamily="34" charset="0"/>
              </a:rPr>
              <a:t>Employment Table -</a:t>
            </a:r>
            <a:r>
              <a:rPr lang="en-IN" sz="1400" dirty="0">
                <a:solidFill>
                  <a:srgbClr val="595959"/>
                </a:solidFill>
                <a:latin typeface="Open Sans" panose="020B0606030504020204" pitchFamily="34" charset="0"/>
                <a:ea typeface="Open Sans" panose="020B0606030504020204" pitchFamily="34" charset="0"/>
                <a:cs typeface="Open Sans" panose="020B0606030504020204" pitchFamily="34" charset="0"/>
              </a:rPr>
              <a:t> </a:t>
            </a:r>
            <a:r>
              <a:rPr lang="en-IN" sz="1400" dirty="0"/>
              <a:t>(</a:t>
            </a:r>
            <a:r>
              <a:rPr lang="en-IN" sz="1400" dirty="0">
                <a:solidFill>
                  <a:srgbClr val="595959"/>
                </a:solidFill>
                <a:latin typeface="Open Sans" panose="020B0606030504020204" pitchFamily="34" charset="0"/>
                <a:ea typeface="Open Sans" panose="020B0606030504020204" pitchFamily="34" charset="0"/>
                <a:cs typeface="Open Sans" panose="020B0606030504020204" pitchFamily="34" charset="0"/>
              </a:rPr>
              <a:t>Employee ID, Job ID, Department ID, Manager ID, Start Date, End Date, Location ID, Salary ID)</a:t>
            </a:r>
          </a:p>
          <a:p>
            <a:pPr marL="448056" marR="0" indent="-347472" algn="l" rtl="0">
              <a:spcBef>
                <a:spcPts val="0"/>
              </a:spcBef>
              <a:spcAft>
                <a:spcPts val="0"/>
              </a:spcAft>
              <a:buClr>
                <a:schemeClr val="dk2"/>
              </a:buClr>
              <a:buSzPts val="1900"/>
              <a:buFont typeface="Open Sans Light" panose="020F0502020204030204" pitchFamily="34" charset="0"/>
              <a:buChar char="●"/>
            </a:pPr>
            <a:endParaRPr lang="en-US" sz="1800" b="1" i="0" dirty="0">
              <a:solidFill>
                <a:srgbClr val="595959"/>
              </a:solidFill>
              <a:effectLst/>
              <a:latin typeface="Open Sans" panose="020B0606030504020204" pitchFamily="34" charset="0"/>
              <a:ea typeface="Open Sans" panose="020B0606030504020204" pitchFamily="34" charset="0"/>
              <a:cs typeface="Open Sans" panose="020B0606030504020204" pitchFamily="34" charset="0"/>
            </a:endParaRPr>
          </a:p>
          <a:p>
            <a:pPr marL="448056" marR="0" indent="-347472" algn="l" rtl="0">
              <a:spcBef>
                <a:spcPts val="0"/>
              </a:spcBef>
              <a:spcAft>
                <a:spcPts val="0"/>
              </a:spcAft>
              <a:buClr>
                <a:schemeClr val="dk2"/>
              </a:buClr>
              <a:buSzPts val="1900"/>
              <a:buFont typeface="Open Sans Light" panose="020F0502020204030204" pitchFamily="34" charset="0"/>
              <a:buChar char="●"/>
            </a:pPr>
            <a:r>
              <a:rPr lang="en-US" sz="1800" b="1" i="0" dirty="0">
                <a:solidFill>
                  <a:srgbClr val="595959"/>
                </a:solidFill>
                <a:effectLst/>
                <a:latin typeface="Open Sans" panose="020B0606030504020204" pitchFamily="34" charset="0"/>
                <a:ea typeface="Open Sans" panose="020B0606030504020204" pitchFamily="34" charset="0"/>
                <a:cs typeface="Open Sans" panose="020B0606030504020204" pitchFamily="34" charset="0"/>
              </a:rPr>
              <a:t>Data ingestion</a:t>
            </a:r>
            <a:endParaRPr lang="en-IN" sz="1800" dirty="0">
              <a:ea typeface="Open Sans" panose="020B0606030504020204" pitchFamily="34" charset="0"/>
            </a:endParaRPr>
          </a:p>
          <a:p>
            <a:pPr marL="557784" lvl="1" indent="0">
              <a:spcBef>
                <a:spcPts val="0"/>
              </a:spcBef>
              <a:buSzPts val="1900"/>
              <a:buNone/>
            </a:pPr>
            <a:r>
              <a:rPr lang="en-IN" sz="1400"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ETL is the appropriate ingestion technique here as we are provided with flat files (excel file)</a:t>
            </a:r>
            <a:endParaRPr lang="en-IN" sz="1400" dirty="0">
              <a:effectLst/>
            </a:endParaRPr>
          </a:p>
          <a:p>
            <a:pPr indent="0">
              <a:buNone/>
            </a:pPr>
            <a:endParaRPr lang="en-IN" sz="1400" dirty="0">
              <a:solidFill>
                <a:srgbClr val="595959"/>
              </a:solidFill>
              <a:latin typeface="Open Sans" panose="020B0606030504020204" pitchFamily="34" charset="0"/>
              <a:ea typeface="Open Sans" panose="020B0606030504020204" pitchFamily="34" charset="0"/>
              <a:cs typeface="Open Sans" panose="020B0606030504020204" pitchFamily="34" charset="0"/>
            </a:endParaRPr>
          </a:p>
          <a:p>
            <a:pPr indent="0">
              <a:buNone/>
            </a:pPr>
            <a:endParaRPr lang="en" sz="1900" b="1" dirty="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IN" sz="1400" dirty="0">
                <a:solidFill>
                  <a:schemeClr val="tx1"/>
                </a:solidFill>
                <a:latin typeface="Open Sans"/>
                <a:ea typeface="Open Sans"/>
                <a:cs typeface="Open Sans"/>
              </a:rPr>
              <a:t>HR and Management</a:t>
            </a:r>
            <a:endParaRPr sz="1400" dirty="0">
              <a:solidFill>
                <a:schemeClr val="tx1"/>
              </a:solidFill>
              <a:latin typeface="Open Sans"/>
              <a:ea typeface="Open Sans"/>
              <a:cs typeface="Open Sans"/>
            </a:endParaRPr>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a:t>
            </a:r>
            <a:r>
              <a:rPr lang="en-IN" sz="1100" b="1" dirty="0">
                <a:latin typeface="Open Sans"/>
                <a:ea typeface="Open Sans"/>
                <a:cs typeface="Open Sans"/>
                <a:sym typeface="Open Sans"/>
              </a:rPr>
              <a:t> </a:t>
            </a:r>
          </a:p>
          <a:p>
            <a:pPr lvl="0" indent="0" algn="l" rtl="0">
              <a:lnSpc>
                <a:spcPct val="100000"/>
              </a:lnSpc>
              <a:spcBef>
                <a:spcPts val="0"/>
              </a:spcBef>
              <a:spcAft>
                <a:spcPts val="0"/>
              </a:spcAft>
              <a:buNone/>
            </a:pPr>
            <a:r>
              <a:rPr lang="en-IN" sz="1100" b="1" dirty="0">
                <a:latin typeface="Open Sans"/>
                <a:ea typeface="Open Sans"/>
                <a:cs typeface="Open Sans"/>
                <a:sym typeface="Open Sans"/>
              </a:rPr>
              <a:t>               </a:t>
            </a:r>
            <a:r>
              <a:rPr lang="en-IN" sz="1400" dirty="0">
                <a:latin typeface="Open Sans"/>
                <a:ea typeface="Open Sans"/>
                <a:cs typeface="Open Sans"/>
                <a:sym typeface="Open Sans"/>
              </a:rPr>
              <a:t>1. </a:t>
            </a:r>
            <a:r>
              <a:rPr lang="en-IN" sz="1400" dirty="0">
                <a:solidFill>
                  <a:schemeClr val="tx1"/>
                </a:solidFill>
                <a:latin typeface="Open Sans"/>
                <a:ea typeface="Open Sans"/>
                <a:cs typeface="Open Sans"/>
                <a:sym typeface="Open Sans"/>
              </a:rPr>
              <a:t>Employee - </a:t>
            </a:r>
            <a:r>
              <a:rPr lang="en-IN" sz="1400" dirty="0">
                <a:solidFill>
                  <a:schemeClr val="tx1"/>
                </a:solidFill>
                <a:latin typeface="Open Sans"/>
                <a:ea typeface="Open Sans"/>
                <a:cs typeface="Open Sans"/>
              </a:rPr>
              <a:t>Read only access to database No access to salary table</a:t>
            </a:r>
          </a:p>
          <a:p>
            <a:pPr lvl="0" indent="0" algn="l" rtl="0">
              <a:lnSpc>
                <a:spcPct val="100000"/>
              </a:lnSpc>
              <a:spcBef>
                <a:spcPts val="0"/>
              </a:spcBef>
              <a:spcAft>
                <a:spcPts val="0"/>
              </a:spcAft>
              <a:buNone/>
            </a:pPr>
            <a:r>
              <a:rPr lang="en-IN" sz="1400" dirty="0">
                <a:solidFill>
                  <a:schemeClr val="tx1"/>
                </a:solidFill>
                <a:latin typeface="Open Sans"/>
                <a:ea typeface="Open Sans"/>
                <a:cs typeface="Open Sans"/>
              </a:rPr>
              <a:t>            2. HR and Management – All access (read and write)</a:t>
            </a:r>
            <a:endParaRPr sz="1400" dirty="0">
              <a:solidFill>
                <a:schemeClr val="tx1"/>
              </a:solidFill>
              <a:latin typeface="Open Sans"/>
              <a:ea typeface="Open Sans"/>
              <a:cs typeface="Open Sans"/>
            </a:endParaRPr>
          </a:p>
          <a:p>
            <a:pPr lvl="0" indent="-349250">
              <a:buSzPts val="1900"/>
              <a:buFont typeface="Open Sans"/>
              <a:buChar char="●"/>
            </a:pPr>
            <a:r>
              <a:rPr lang="en-IN" sz="1400" b="1" dirty="0">
                <a:latin typeface="Open Sans"/>
                <a:ea typeface="Open Sans"/>
                <a:cs typeface="Open Sans"/>
                <a:sym typeface="Open Sans"/>
              </a:rPr>
              <a:t>Scalability </a:t>
            </a:r>
          </a:p>
          <a:p>
            <a:pPr lvl="0" indent="0">
              <a:spcBef>
                <a:spcPts val="1600"/>
              </a:spcBef>
              <a:buNone/>
            </a:pPr>
            <a:r>
              <a:rPr lang="en-IN" sz="1050" dirty="0">
                <a:solidFill>
                  <a:schemeClr val="tx1"/>
                </a:solidFill>
                <a:latin typeface="Open Sans"/>
                <a:ea typeface="Open Sans"/>
                <a:cs typeface="Open Sans"/>
              </a:rPr>
              <a:t>Replication </a:t>
            </a:r>
            <a:endParaRPr sz="1400" dirty="0">
              <a:latin typeface="Open Sans"/>
              <a:ea typeface="Open Sans"/>
              <a:cs typeface="Open Sans"/>
            </a:endParaRPr>
          </a:p>
          <a:p>
            <a:pPr marL="457200" lvl="0" indent="-349250" algn="l" rtl="0">
              <a:spcBef>
                <a:spcPts val="0"/>
              </a:spcBef>
              <a:spcAft>
                <a:spcPts val="0"/>
              </a:spcAft>
              <a:buSzPts val="1900"/>
              <a:buFont typeface="Open Sans"/>
              <a:buChar char="●"/>
            </a:pPr>
            <a:r>
              <a:rPr lang="en-IN" sz="1400" dirty="0">
                <a:solidFill>
                  <a:schemeClr val="tx1"/>
                </a:solidFill>
                <a:latin typeface="Open Sans"/>
                <a:ea typeface="Open Sans"/>
                <a:cs typeface="Open Sans"/>
              </a:rPr>
              <a:t>should be used. As the company grows, the number of employees joining the company will increase and this will increase the load on database and will degrade the performance. So we need to replicate the database in order to distribute the load on different databases</a:t>
            </a:r>
            <a:r>
              <a:rPr lang="en-IN" sz="1400" dirty="0"/>
              <a:t>.</a:t>
            </a:r>
          </a:p>
          <a:p>
            <a:pPr marL="457200" lvl="0" indent="-349250" algn="l" rtl="0">
              <a:spcBef>
                <a:spcPts val="1600"/>
              </a:spcBef>
              <a:spcAft>
                <a:spcPts val="0"/>
              </a:spcAft>
              <a:buSzPts val="1900"/>
              <a:buFont typeface="Open Sans"/>
              <a:buChar char="●"/>
            </a:pPr>
            <a:r>
              <a:rPr lang="en-IN" sz="1900" b="1" dirty="0">
                <a:latin typeface="Open Sans"/>
                <a:ea typeface="Open Sans"/>
                <a:cs typeface="Open Sans"/>
                <a:sym typeface="Open Sans"/>
              </a:rPr>
              <a:t>Flexibility</a:t>
            </a:r>
            <a:endParaRPr lang="en-IN" sz="1900" dirty="0"/>
          </a:p>
          <a:p>
            <a:pPr marL="457200" lvl="0" indent="0" algn="l" rtl="0">
              <a:spcBef>
                <a:spcPts val="1600"/>
              </a:spcBef>
              <a:spcAft>
                <a:spcPts val="0"/>
              </a:spcAft>
              <a:buNone/>
            </a:pPr>
            <a:r>
              <a:rPr lang="en-IN" sz="1400" dirty="0">
                <a:solidFill>
                  <a:schemeClr val="tx1"/>
                </a:solidFill>
                <a:latin typeface="Open Sans"/>
                <a:ea typeface="Open Sans"/>
                <a:cs typeface="Open Sans"/>
              </a:rPr>
              <a:t>A direct feed could be very useful in the future in order to connect the actual DB with the payroll system.</a:t>
            </a:r>
          </a:p>
          <a:p>
            <a:pPr marL="457200" lvl="0" indent="-349250" algn="l" rtl="0">
              <a:spcBef>
                <a:spcPts val="1600"/>
              </a:spcBef>
              <a:spcAft>
                <a:spcPts val="0"/>
              </a:spcAft>
              <a:buSzPts val="1900"/>
              <a:buFont typeface="Open Sans"/>
              <a:buChar char="●"/>
            </a:pPr>
            <a:r>
              <a:rPr lang="en-IN" sz="1900" b="1" dirty="0">
                <a:latin typeface="Open Sans"/>
                <a:ea typeface="Open Sans"/>
                <a:cs typeface="Open Sans"/>
                <a:sym typeface="Open Sans"/>
              </a:rPr>
              <a:t>Storage &amp; retention</a:t>
            </a:r>
          </a:p>
          <a:p>
            <a:pPr marL="457200" lvl="0" indent="0" algn="l" rtl="0">
              <a:lnSpc>
                <a:spcPct val="100000"/>
              </a:lnSpc>
              <a:spcBef>
                <a:spcPts val="1600"/>
              </a:spcBef>
              <a:spcAft>
                <a:spcPts val="0"/>
              </a:spcAft>
              <a:buNone/>
            </a:pPr>
            <a:r>
              <a:rPr lang="en-IN" sz="1700" b="1" dirty="0">
                <a:latin typeface="Open Sans"/>
                <a:ea typeface="Open Sans"/>
                <a:cs typeface="Open Sans"/>
                <a:sym typeface="Open Sans"/>
              </a:rPr>
              <a:t>Storage (disk or in-memory): </a:t>
            </a:r>
            <a:r>
              <a:rPr lang="en-IN" sz="1400" dirty="0">
                <a:solidFill>
                  <a:schemeClr val="tx1"/>
                </a:solidFill>
                <a:latin typeface="Open Sans"/>
                <a:ea typeface="Open Sans"/>
                <a:cs typeface="Open Sans"/>
              </a:rPr>
              <a:t>Disk based storage should be used</a:t>
            </a:r>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IN" sz="1400" dirty="0">
                <a:solidFill>
                  <a:schemeClr val="tx1"/>
                </a:solidFill>
                <a:latin typeface="Open Sans"/>
                <a:ea typeface="Open Sans"/>
                <a:cs typeface="Open Sans"/>
              </a:rPr>
              <a:t>As per the federal regulations, it is to be kept for 7 years.</a:t>
            </a:r>
            <a:endParaRPr sz="1400" dirty="0">
              <a:solidFill>
                <a:schemeClr val="tx1"/>
              </a:solidFill>
              <a:latin typeface="Open Sans"/>
              <a:ea typeface="Open Sans"/>
              <a:cs typeface="Open Sans"/>
            </a:endParaRPr>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 </a:t>
            </a:r>
            <a:r>
              <a:rPr lang="en-IN" sz="1400" dirty="0">
                <a:solidFill>
                  <a:schemeClr val="tx1"/>
                </a:solidFill>
                <a:latin typeface="Open Sans"/>
                <a:ea typeface="Open Sans"/>
                <a:cs typeface="Open Sans"/>
              </a:rPr>
              <a:t>We have to opt for Critical Backup option. We need to schedule full backup 1x per week, incremental backup daily as the Head of HR stated that she needs a live database where she can often input and edit information. </a:t>
            </a:r>
            <a:endParaRPr sz="1400" dirty="0">
              <a:solidFill>
                <a:schemeClr val="tx1"/>
              </a:solidFill>
              <a:latin typeface="Open Sans"/>
              <a:ea typeface="Open Sans"/>
              <a:cs typeface="Open Sans"/>
            </a:endParaRPr>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1228</TotalTime>
  <Words>2603</Words>
  <Application>Microsoft Macintosh PowerPoint</Application>
  <PresentationFormat>Custom</PresentationFormat>
  <Paragraphs>286</Paragraphs>
  <Slides>32</Slides>
  <Notes>32</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32</vt:i4>
      </vt:variant>
    </vt:vector>
  </HeadingPairs>
  <TitlesOfParts>
    <vt:vector size="40" baseType="lpstr">
      <vt:lpstr>Arial</vt:lpstr>
      <vt:lpstr>Open Sans</vt:lpstr>
      <vt:lpstr>Open Sans Light</vt:lpstr>
      <vt:lpstr>Helvetica Neue</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DDL</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lastModifiedBy>Mohit Bansal</cp:lastModifiedBy>
  <cp:revision>7</cp:revision>
  <dcterms:modified xsi:type="dcterms:W3CDTF">2022-11-12T14:05:07Z</dcterms:modified>
</cp:coreProperties>
</file>