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94" r:id="rId2"/>
    <p:sldId id="300" r:id="rId3"/>
    <p:sldId id="257" r:id="rId4"/>
    <p:sldId id="285" r:id="rId5"/>
    <p:sldId id="301" r:id="rId6"/>
    <p:sldId id="302" r:id="rId7"/>
    <p:sldId id="303" r:id="rId8"/>
    <p:sldId id="304" r:id="rId9"/>
    <p:sldId id="305" r:id="rId10"/>
    <p:sldId id="319" r:id="rId11"/>
    <p:sldId id="306" r:id="rId12"/>
    <p:sldId id="308" r:id="rId13"/>
    <p:sldId id="307" r:id="rId14"/>
    <p:sldId id="310" r:id="rId15"/>
    <p:sldId id="324" r:id="rId16"/>
    <p:sldId id="311" r:id="rId17"/>
    <p:sldId id="312" r:id="rId18"/>
    <p:sldId id="313" r:id="rId19"/>
    <p:sldId id="327" r:id="rId20"/>
    <p:sldId id="314" r:id="rId21"/>
    <p:sldId id="315" r:id="rId22"/>
    <p:sldId id="336" r:id="rId23"/>
    <p:sldId id="353" r:id="rId24"/>
    <p:sldId id="354" r:id="rId25"/>
    <p:sldId id="317" r:id="rId26"/>
    <p:sldId id="316" r:id="rId27"/>
    <p:sldId id="330" r:id="rId28"/>
    <p:sldId id="331" r:id="rId29"/>
    <p:sldId id="332" r:id="rId30"/>
    <p:sldId id="363" r:id="rId31"/>
    <p:sldId id="364" r:id="rId32"/>
    <p:sldId id="365" r:id="rId33"/>
    <p:sldId id="335" r:id="rId34"/>
    <p:sldId id="318" r:id="rId35"/>
    <p:sldId id="355" r:id="rId36"/>
    <p:sldId id="329" r:id="rId37"/>
    <p:sldId id="367" r:id="rId38"/>
    <p:sldId id="366" r:id="rId39"/>
    <p:sldId id="323" r:id="rId40"/>
    <p:sldId id="325" r:id="rId41"/>
    <p:sldId id="348" r:id="rId42"/>
    <p:sldId id="356" r:id="rId43"/>
    <p:sldId id="357" r:id="rId44"/>
    <p:sldId id="346" r:id="rId45"/>
    <p:sldId id="349" r:id="rId46"/>
    <p:sldId id="350" r:id="rId47"/>
    <p:sldId id="351" r:id="rId48"/>
    <p:sldId id="352" r:id="rId49"/>
    <p:sldId id="320" r:id="rId50"/>
    <p:sldId id="321" r:id="rId51"/>
    <p:sldId id="326" r:id="rId52"/>
    <p:sldId id="358" r:id="rId53"/>
    <p:sldId id="337" r:id="rId54"/>
    <p:sldId id="339" r:id="rId55"/>
    <p:sldId id="263" r:id="rId56"/>
    <p:sldId id="264" r:id="rId57"/>
    <p:sldId id="265" r:id="rId58"/>
    <p:sldId id="368" r:id="rId59"/>
    <p:sldId id="369" r:id="rId60"/>
    <p:sldId id="266" r:id="rId61"/>
    <p:sldId id="299" r:id="rId62"/>
    <p:sldId id="340" r:id="rId63"/>
    <p:sldId id="289" r:id="rId64"/>
    <p:sldId id="270" r:id="rId65"/>
    <p:sldId id="338" r:id="rId66"/>
    <p:sldId id="345" r:id="rId67"/>
    <p:sldId id="341" r:id="rId68"/>
    <p:sldId id="342" r:id="rId69"/>
    <p:sldId id="343" r:id="rId70"/>
    <p:sldId id="344" r:id="rId71"/>
    <p:sldId id="334" r:id="rId72"/>
    <p:sldId id="362" r:id="rId73"/>
    <p:sldId id="333" r:id="rId74"/>
    <p:sldId id="361" r:id="rId75"/>
  </p:sldIdLst>
  <p:sldSz cx="12192000" cy="6858000"/>
  <p:notesSz cx="6797675" cy="9929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70" autoAdjust="0"/>
  </p:normalViewPr>
  <p:slideViewPr>
    <p:cSldViewPr snapToGrid="0">
      <p:cViewPr varScale="1">
        <p:scale>
          <a:sx n="58" d="100"/>
          <a:sy n="58" d="100"/>
        </p:scale>
        <p:origin x="9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FD8EF2AE-7082-4747-A001-A5927B5FD133}" type="datetimeFigureOut">
              <a:rPr lang="ru-RU" smtClean="0"/>
              <a:t>08.06.2023</a:t>
            </a:fld>
            <a:endParaRPr lang="ru-RU"/>
          </a:p>
        </p:txBody>
      </p:sp>
      <p:sp>
        <p:nvSpPr>
          <p:cNvPr id="4" name="Образ слайда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F9800033-7589-4356-9116-273B5B2638B7}" type="slidenum">
              <a:rPr lang="ru-RU" smtClean="0"/>
              <a:t>‹#›</a:t>
            </a:fld>
            <a:endParaRPr lang="ru-RU"/>
          </a:p>
        </p:txBody>
      </p:sp>
    </p:spTree>
    <p:extLst>
      <p:ext uri="{BB962C8B-B14F-4D97-AF65-F5344CB8AC3E}">
        <p14:creationId xmlns:p14="http://schemas.microsoft.com/office/powerpoint/2010/main" val="253303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Всем привет. Меня зовут Никита Маслов. Сегодня у нас доклад про архитектуру приложений. Я скромно назвал его «Простая архитектура: разработка и тестирование приложений по Маслову»</a:t>
            </a:r>
          </a:p>
        </p:txBody>
      </p:sp>
      <p:sp>
        <p:nvSpPr>
          <p:cNvPr id="4" name="Номер слайда 3"/>
          <p:cNvSpPr>
            <a:spLocks noGrp="1"/>
          </p:cNvSpPr>
          <p:nvPr>
            <p:ph type="sldNum" sz="quarter" idx="5"/>
          </p:nvPr>
        </p:nvSpPr>
        <p:spPr/>
        <p:txBody>
          <a:bodyPr/>
          <a:lstStyle/>
          <a:p>
            <a:fld id="{F9800033-7589-4356-9116-273B5B2638B7}" type="slidenum">
              <a:rPr lang="ru-RU" smtClean="0"/>
              <a:t>1</a:t>
            </a:fld>
            <a:endParaRPr lang="ru-RU"/>
          </a:p>
        </p:txBody>
      </p:sp>
    </p:spTree>
    <p:extLst>
      <p:ext uri="{BB962C8B-B14F-4D97-AF65-F5344CB8AC3E}">
        <p14:creationId xmlns:p14="http://schemas.microsoft.com/office/powerpoint/2010/main" val="125184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Дальше. Не обобщать код, пока на это нет серьезных причин. </a:t>
            </a:r>
          </a:p>
        </p:txBody>
      </p:sp>
      <p:sp>
        <p:nvSpPr>
          <p:cNvPr id="4" name="Номер слайда 3"/>
          <p:cNvSpPr>
            <a:spLocks noGrp="1"/>
          </p:cNvSpPr>
          <p:nvPr>
            <p:ph type="sldNum" sz="quarter" idx="5"/>
          </p:nvPr>
        </p:nvSpPr>
        <p:spPr/>
        <p:txBody>
          <a:bodyPr/>
          <a:lstStyle/>
          <a:p>
            <a:fld id="{F9800033-7589-4356-9116-273B5B2638B7}" type="slidenum">
              <a:rPr lang="ru-RU" smtClean="0"/>
              <a:t>10</a:t>
            </a:fld>
            <a:endParaRPr lang="ru-RU"/>
          </a:p>
        </p:txBody>
      </p:sp>
    </p:spTree>
    <p:extLst>
      <p:ext uri="{BB962C8B-B14F-4D97-AF65-F5344CB8AC3E}">
        <p14:creationId xmlns:p14="http://schemas.microsoft.com/office/powerpoint/2010/main" val="386808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последний – явно обрабатывать ошибки приложения, об этом у нас будет целый раздел.</a:t>
            </a:r>
          </a:p>
        </p:txBody>
      </p:sp>
      <p:sp>
        <p:nvSpPr>
          <p:cNvPr id="4" name="Номер слайда 3"/>
          <p:cNvSpPr>
            <a:spLocks noGrp="1"/>
          </p:cNvSpPr>
          <p:nvPr>
            <p:ph type="sldNum" sz="quarter" idx="5"/>
          </p:nvPr>
        </p:nvSpPr>
        <p:spPr/>
        <p:txBody>
          <a:bodyPr/>
          <a:lstStyle/>
          <a:p>
            <a:fld id="{F9800033-7589-4356-9116-273B5B2638B7}" type="slidenum">
              <a:rPr lang="ru-RU" smtClean="0"/>
              <a:t>11</a:t>
            </a:fld>
            <a:endParaRPr lang="ru-RU"/>
          </a:p>
        </p:txBody>
      </p:sp>
    </p:spTree>
    <p:extLst>
      <p:ext uri="{BB962C8B-B14F-4D97-AF65-F5344CB8AC3E}">
        <p14:creationId xmlns:p14="http://schemas.microsoft.com/office/powerpoint/2010/main" val="15795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II</a:t>
            </a:r>
            <a:r>
              <a:rPr lang="ru-RU" dirty="0"/>
              <a:t>. Начнем с архитектуры приложений</a:t>
            </a:r>
          </a:p>
        </p:txBody>
      </p:sp>
      <p:sp>
        <p:nvSpPr>
          <p:cNvPr id="4" name="Номер слайда 3"/>
          <p:cNvSpPr>
            <a:spLocks noGrp="1"/>
          </p:cNvSpPr>
          <p:nvPr>
            <p:ph type="sldNum" sz="quarter" idx="5"/>
          </p:nvPr>
        </p:nvSpPr>
        <p:spPr/>
        <p:txBody>
          <a:bodyPr/>
          <a:lstStyle/>
          <a:p>
            <a:fld id="{F9800033-7589-4356-9116-273B5B2638B7}" type="slidenum">
              <a:rPr lang="ru-RU" smtClean="0"/>
              <a:t>12</a:t>
            </a:fld>
            <a:endParaRPr lang="ru-RU"/>
          </a:p>
        </p:txBody>
      </p:sp>
    </p:spTree>
    <p:extLst>
      <p:ext uri="{BB962C8B-B14F-4D97-AF65-F5344CB8AC3E}">
        <p14:creationId xmlns:p14="http://schemas.microsoft.com/office/powerpoint/2010/main" val="139348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Сейчас самая популярная архитектура – это чистая архитектура. О ней уже было много докладов, в том числе у нас на </a:t>
            </a:r>
            <a:r>
              <a:rPr lang="en-US" dirty="0" err="1"/>
              <a:t>SbpDotNet</a:t>
            </a:r>
            <a:r>
              <a:rPr lang="en-US" dirty="0"/>
              <a:t>, </a:t>
            </a:r>
            <a:r>
              <a:rPr lang="ru-RU" dirty="0"/>
              <a:t>подробно останавливаться не будем.</a:t>
            </a:r>
          </a:p>
          <a:p>
            <a:r>
              <a:rPr lang="ru-RU" dirty="0"/>
              <a:t>Основная идея – в центре находятся сущности (</a:t>
            </a:r>
            <a:r>
              <a:rPr lang="en-US" dirty="0"/>
              <a:t>entities)</a:t>
            </a:r>
            <a:r>
              <a:rPr lang="ru-RU" dirty="0"/>
              <a:t>, на основе них уже варианты использования </a:t>
            </a:r>
            <a:r>
              <a:rPr lang="en-US" dirty="0"/>
              <a:t>(use cases)</a:t>
            </a:r>
            <a:r>
              <a:rPr lang="ru-RU" dirty="0"/>
              <a:t>, и так дальше по слоям.</a:t>
            </a:r>
          </a:p>
        </p:txBody>
      </p:sp>
      <p:sp>
        <p:nvSpPr>
          <p:cNvPr id="4" name="Номер слайда 3"/>
          <p:cNvSpPr>
            <a:spLocks noGrp="1"/>
          </p:cNvSpPr>
          <p:nvPr>
            <p:ph type="sldNum" sz="quarter" idx="5"/>
          </p:nvPr>
        </p:nvSpPr>
        <p:spPr/>
        <p:txBody>
          <a:bodyPr/>
          <a:lstStyle/>
          <a:p>
            <a:fld id="{F9800033-7589-4356-9116-273B5B2638B7}" type="slidenum">
              <a:rPr lang="ru-RU" smtClean="0"/>
              <a:t>13</a:t>
            </a:fld>
            <a:endParaRPr lang="ru-RU"/>
          </a:p>
        </p:txBody>
      </p:sp>
    </p:spTree>
    <p:extLst>
      <p:ext uri="{BB962C8B-B14F-4D97-AF65-F5344CB8AC3E}">
        <p14:creationId xmlns:p14="http://schemas.microsoft.com/office/powerpoint/2010/main" val="304776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a:t>
            </a:r>
            <a:r>
              <a:rPr lang="en-US" dirty="0"/>
              <a:t>C# </a:t>
            </a:r>
            <a:r>
              <a:rPr lang="ru-RU" dirty="0"/>
              <a:t>один из самых популярных примеров – </a:t>
            </a:r>
            <a:r>
              <a:rPr lang="en-US" dirty="0" err="1"/>
              <a:t>eShopOnWeb</a:t>
            </a:r>
            <a:r>
              <a:rPr lang="en-US" dirty="0"/>
              <a:t>.</a:t>
            </a:r>
            <a:r>
              <a:rPr lang="ru-RU" dirty="0"/>
              <a:t> В приложении реализован онлайн-магазин.</a:t>
            </a:r>
          </a:p>
          <a:p>
            <a:r>
              <a:rPr lang="ru-RU" dirty="0"/>
              <a:t>Расположен в репозитории </a:t>
            </a:r>
            <a:r>
              <a:rPr lang="en-US" dirty="0"/>
              <a:t>dotnet-architecture, </a:t>
            </a:r>
            <a:r>
              <a:rPr lang="ru-RU" dirty="0"/>
              <a:t>по нему есть даже книжка от Майкрософта. Т.е. они предлагают ориентироваться на него при разработке своих приложений.</a:t>
            </a:r>
          </a:p>
        </p:txBody>
      </p:sp>
      <p:sp>
        <p:nvSpPr>
          <p:cNvPr id="4" name="Номер слайда 3"/>
          <p:cNvSpPr>
            <a:spLocks noGrp="1"/>
          </p:cNvSpPr>
          <p:nvPr>
            <p:ph type="sldNum" sz="quarter" idx="5"/>
          </p:nvPr>
        </p:nvSpPr>
        <p:spPr/>
        <p:txBody>
          <a:bodyPr/>
          <a:lstStyle/>
          <a:p>
            <a:fld id="{F9800033-7589-4356-9116-273B5B2638B7}" type="slidenum">
              <a:rPr lang="ru-RU" smtClean="0"/>
              <a:t>14</a:t>
            </a:fld>
            <a:endParaRPr lang="ru-RU"/>
          </a:p>
        </p:txBody>
      </p:sp>
    </p:spTree>
    <p:extLst>
      <p:ext uri="{BB962C8B-B14F-4D97-AF65-F5344CB8AC3E}">
        <p14:creationId xmlns:p14="http://schemas.microsoft.com/office/powerpoint/2010/main" val="8609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У вас может появиться резонный вопрос – если чистая архитектура самая популярная, то чем она не устраивает?</a:t>
            </a:r>
          </a:p>
          <a:p>
            <a:pPr marL="0" indent="0">
              <a:buNone/>
            </a:pPr>
            <a:r>
              <a:rPr lang="ru-RU" dirty="0"/>
              <a:t>У меня есть претензии к реализациям на </a:t>
            </a:r>
            <a:r>
              <a:rPr lang="en-US" dirty="0"/>
              <a:t>C#. </a:t>
            </a:r>
            <a:r>
              <a:rPr lang="ru-RU" dirty="0"/>
              <a:t>Все реализации, которые я видел – они трактуют сущности как модели для базы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15</a:t>
            </a:fld>
            <a:endParaRPr lang="ru-RU"/>
          </a:p>
        </p:txBody>
      </p:sp>
    </p:spTree>
    <p:extLst>
      <p:ext uri="{BB962C8B-B14F-4D97-AF65-F5344CB8AC3E}">
        <p14:creationId xmlns:p14="http://schemas.microsoft.com/office/powerpoint/2010/main" val="7732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примере </a:t>
            </a:r>
            <a:r>
              <a:rPr lang="en-US" dirty="0" err="1"/>
              <a:t>eShopOnWeb</a:t>
            </a:r>
            <a:r>
              <a:rPr lang="en-US" dirty="0"/>
              <a:t>. </a:t>
            </a:r>
            <a:r>
              <a:rPr lang="ru-RU" dirty="0"/>
              <a:t>Там есть класс заказа – базовая сущность доменной области, видно по пространству имен. Но уже здесь видим, что есть приватный конструктор, который нужен для </a:t>
            </a:r>
            <a:r>
              <a:rPr lang="ru-RU" dirty="0" err="1"/>
              <a:t>ентити</a:t>
            </a:r>
            <a:r>
              <a:rPr lang="ru-RU" dirty="0"/>
              <a:t> фреймворка.</a:t>
            </a:r>
          </a:p>
        </p:txBody>
      </p:sp>
      <p:sp>
        <p:nvSpPr>
          <p:cNvPr id="4" name="Номер слайда 3"/>
          <p:cNvSpPr>
            <a:spLocks noGrp="1"/>
          </p:cNvSpPr>
          <p:nvPr>
            <p:ph type="sldNum" sz="quarter" idx="5"/>
          </p:nvPr>
        </p:nvSpPr>
        <p:spPr/>
        <p:txBody>
          <a:bodyPr/>
          <a:lstStyle/>
          <a:p>
            <a:fld id="{F9800033-7589-4356-9116-273B5B2638B7}" type="slidenum">
              <a:rPr lang="ru-RU" smtClean="0"/>
              <a:t>16</a:t>
            </a:fld>
            <a:endParaRPr lang="ru-RU"/>
          </a:p>
        </p:txBody>
      </p:sp>
    </p:spTree>
    <p:extLst>
      <p:ext uri="{BB962C8B-B14F-4D97-AF65-F5344CB8AC3E}">
        <p14:creationId xmlns:p14="http://schemas.microsoft.com/office/powerpoint/2010/main" val="1336285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Он же является классом для </a:t>
            </a:r>
            <a:r>
              <a:rPr lang="en-US" dirty="0"/>
              <a:t>ORM. </a:t>
            </a:r>
            <a:r>
              <a:rPr lang="ru-RU" dirty="0"/>
              <a:t>Из-за этого могут возникнуть неприятные нюансы. Например, тяжело соблюсти все инварианты, если сущность имеет несколько представлений. Подробнее расскажу про это позднее.</a:t>
            </a:r>
          </a:p>
        </p:txBody>
      </p:sp>
      <p:sp>
        <p:nvSpPr>
          <p:cNvPr id="4" name="Номер слайда 3"/>
          <p:cNvSpPr>
            <a:spLocks noGrp="1"/>
          </p:cNvSpPr>
          <p:nvPr>
            <p:ph type="sldNum" sz="quarter" idx="5"/>
          </p:nvPr>
        </p:nvSpPr>
        <p:spPr/>
        <p:txBody>
          <a:bodyPr/>
          <a:lstStyle/>
          <a:p>
            <a:fld id="{F9800033-7589-4356-9116-273B5B2638B7}" type="slidenum">
              <a:rPr lang="ru-RU" smtClean="0"/>
              <a:t>17</a:t>
            </a:fld>
            <a:endParaRPr lang="ru-RU"/>
          </a:p>
        </p:txBody>
      </p:sp>
    </p:spTree>
    <p:extLst>
      <p:ext uri="{BB962C8B-B14F-4D97-AF65-F5344CB8AC3E}">
        <p14:creationId xmlns:p14="http://schemas.microsoft.com/office/powerpoint/2010/main" val="1098984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немного критики </a:t>
            </a:r>
            <a:r>
              <a:rPr lang="en-US" dirty="0" err="1"/>
              <a:t>eShopOnWeb</a:t>
            </a:r>
            <a:r>
              <a:rPr lang="en-US" dirty="0"/>
              <a:t>.</a:t>
            </a:r>
            <a:r>
              <a:rPr lang="ru-RU" dirty="0"/>
              <a:t> Примеры в нём очень примитивные. Когда начнешь делать что-то своё, то сразу возникают вопросы. Например, чтобы посчитать сумму заказа, то нужно загрузить из базы в память весь агрегат заказа. Что делать, если нам нужно будет показывать сумму заказа без информации по составу – лично мне не очень понятно, что нужно будет делать. Если мы загружаем весь заказ из базы, только для того, чтобы посчитать сумму, то мы получаем лишнюю нагрузку как на базу, так и на приложение. </a:t>
            </a:r>
          </a:p>
          <a:p>
            <a:r>
              <a:rPr lang="ru-RU" dirty="0"/>
              <a:t>Я бы предложил в таком случае загружать из базы не весь агрегат, а только ту информацию, которая действительно необходима. Кажется, что для суммы заказа адрес доставки не нужен.</a:t>
            </a:r>
          </a:p>
        </p:txBody>
      </p:sp>
      <p:sp>
        <p:nvSpPr>
          <p:cNvPr id="4" name="Номер слайда 3"/>
          <p:cNvSpPr>
            <a:spLocks noGrp="1"/>
          </p:cNvSpPr>
          <p:nvPr>
            <p:ph type="sldNum" sz="quarter" idx="5"/>
          </p:nvPr>
        </p:nvSpPr>
        <p:spPr/>
        <p:txBody>
          <a:bodyPr/>
          <a:lstStyle/>
          <a:p>
            <a:fld id="{F9800033-7589-4356-9116-273B5B2638B7}" type="slidenum">
              <a:rPr lang="ru-RU" smtClean="0"/>
              <a:t>18</a:t>
            </a:fld>
            <a:endParaRPr lang="ru-RU"/>
          </a:p>
        </p:txBody>
      </p:sp>
    </p:spTree>
    <p:extLst>
      <p:ext uri="{BB962C8B-B14F-4D97-AF65-F5344CB8AC3E}">
        <p14:creationId xmlns:p14="http://schemas.microsoft.com/office/powerpoint/2010/main" val="62327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доклад был поинтересней, я сделал свой пример. Это приложение с иерархичным списком пользователей. У каждого пользователя может быть родитель (если его нет – значит пользователь корневой) и дочерние пользователи. Каждый пользователь может хранить определенное количество файлов в </a:t>
            </a:r>
            <a:r>
              <a:rPr lang="en-US" dirty="0"/>
              <a:t>S3, </a:t>
            </a:r>
            <a:r>
              <a:rPr lang="ru-RU" dirty="0"/>
              <a:t>я взял </a:t>
            </a:r>
            <a:r>
              <a:rPr lang="en-US" dirty="0" err="1"/>
              <a:t>minio</a:t>
            </a:r>
            <a:r>
              <a:rPr lang="en-US" dirty="0"/>
              <a:t>.</a:t>
            </a:r>
            <a:endParaRPr lang="ru-RU" dirty="0"/>
          </a:p>
          <a:p>
            <a:endParaRPr lang="ru-RU" dirty="0"/>
          </a:p>
          <a:p>
            <a:r>
              <a:rPr lang="ru-RU" dirty="0"/>
              <a:t>В моём приложении есть дополнительная сложность – внешняя зависимость не только база данных, но и хранилище файлов. Обычно в примерах рассматривают приложение только с одной внешней зависимостью - база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19</a:t>
            </a:fld>
            <a:endParaRPr lang="ru-RU"/>
          </a:p>
        </p:txBody>
      </p:sp>
    </p:spTree>
    <p:extLst>
      <p:ext uri="{BB962C8B-B14F-4D97-AF65-F5344CB8AC3E}">
        <p14:creationId xmlns:p14="http://schemas.microsoft.com/office/powerpoint/2010/main" val="254353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Сначала обо мне. Сейчас работаю в системно значимом банке. 10й год получаю деньги за работу разработчиком. Успел поработать на разных проектах, как на больших, так и маленьких.</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2</a:t>
            </a:fld>
            <a:endParaRPr lang="en-US"/>
          </a:p>
        </p:txBody>
      </p:sp>
    </p:spTree>
    <p:extLst>
      <p:ext uri="{BB962C8B-B14F-4D97-AF65-F5344CB8AC3E}">
        <p14:creationId xmlns:p14="http://schemas.microsoft.com/office/powerpoint/2010/main" val="4053986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Диаграмма с моей «простой» архитектурой. Она во много похожа на «чистую», но у них есть небольшие различия. Я вдохновлялся «функциональной» архитектурой.</a:t>
            </a:r>
          </a:p>
          <a:p>
            <a:r>
              <a:rPr lang="ru-RU" dirty="0"/>
              <a:t>Есть сборка </a:t>
            </a:r>
            <a:r>
              <a:rPr lang="en-US" dirty="0"/>
              <a:t>Core – </a:t>
            </a:r>
            <a:r>
              <a:rPr lang="ru-RU" dirty="0"/>
              <a:t>в ней определены все модели, сервисы. От неё зависят другие сборки – </a:t>
            </a:r>
            <a:r>
              <a:rPr lang="en-US" dirty="0"/>
              <a:t>DAL, </a:t>
            </a:r>
            <a:r>
              <a:rPr lang="ru-RU" dirty="0"/>
              <a:t>бизнес-логика, любые другие зависимости. Хост всё собирает и запускает. </a:t>
            </a:r>
          </a:p>
        </p:txBody>
      </p:sp>
      <p:sp>
        <p:nvSpPr>
          <p:cNvPr id="4" name="Номер слайда 3"/>
          <p:cNvSpPr>
            <a:spLocks noGrp="1"/>
          </p:cNvSpPr>
          <p:nvPr>
            <p:ph type="sldNum" sz="quarter" idx="5"/>
          </p:nvPr>
        </p:nvSpPr>
        <p:spPr/>
        <p:txBody>
          <a:bodyPr/>
          <a:lstStyle/>
          <a:p>
            <a:fld id="{F9800033-7589-4356-9116-273B5B2638B7}" type="slidenum">
              <a:rPr lang="ru-RU" smtClean="0"/>
              <a:t>20</a:t>
            </a:fld>
            <a:endParaRPr lang="ru-RU"/>
          </a:p>
        </p:txBody>
      </p:sp>
    </p:spTree>
    <p:extLst>
      <p:ext uri="{BB962C8B-B14F-4D97-AF65-F5344CB8AC3E}">
        <p14:creationId xmlns:p14="http://schemas.microsoft.com/office/powerpoint/2010/main" val="309584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Пройдемся по базису, можно сказать по столпам простой архитектуры. На каждом пункте дальше остановимся поподробнее. Ядро – это все доменные модели, декларация сервисов. Доменные модели – неизменяемые, т.к. современные </a:t>
            </a:r>
            <a:r>
              <a:rPr lang="en-US" dirty="0"/>
              <a:t>enterprise</a:t>
            </a:r>
            <a:r>
              <a:rPr lang="ru-RU" dirty="0"/>
              <a:t>-приложения для возможности масштабирования должны быть без состояния. Состояние же</a:t>
            </a:r>
            <a:r>
              <a:rPr lang="en-US" dirty="0"/>
              <a:t> </a:t>
            </a:r>
            <a:r>
              <a:rPr lang="ru-RU" dirty="0"/>
              <a:t>обычно хранится в базе данных. Если же у приложения нет базы данных, то этот доклад не подойдёт для такого типа приложений. БД я считаю частью бизнес-логики. Также в ядре мы определяем только минимально необходимые абстракции и контрактов, необходимых для приложения. Например, интерфейсы репозиториев, чтобы реализации сервисов зависели от абстракций, а не реализаций. Т.е. принцип инверсии зависимостей.</a:t>
            </a:r>
          </a:p>
          <a:p>
            <a:r>
              <a:rPr lang="ru-RU" dirty="0"/>
              <a:t>Рассмотрим каждый пункт поподробнее, чтобы было понятнее.</a:t>
            </a:r>
          </a:p>
        </p:txBody>
      </p:sp>
      <p:sp>
        <p:nvSpPr>
          <p:cNvPr id="4" name="Номер слайда 3"/>
          <p:cNvSpPr>
            <a:spLocks noGrp="1"/>
          </p:cNvSpPr>
          <p:nvPr>
            <p:ph type="sldNum" sz="quarter" idx="5"/>
          </p:nvPr>
        </p:nvSpPr>
        <p:spPr/>
        <p:txBody>
          <a:bodyPr/>
          <a:lstStyle/>
          <a:p>
            <a:fld id="{F9800033-7589-4356-9116-273B5B2638B7}" type="slidenum">
              <a:rPr lang="ru-RU" smtClean="0"/>
              <a:t>21</a:t>
            </a:fld>
            <a:endParaRPr lang="ru-RU"/>
          </a:p>
        </p:txBody>
      </p:sp>
    </p:spTree>
    <p:extLst>
      <p:ext uri="{BB962C8B-B14F-4D97-AF65-F5344CB8AC3E}">
        <p14:creationId xmlns:p14="http://schemas.microsoft.com/office/powerpoint/2010/main" val="365937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мы уже посмотрели, в реализациях чистой архитектуры сущности используют в качестве моделей базы данных. Почему у меня возникают с этим проблемы?</a:t>
            </a:r>
          </a:p>
          <a:p>
            <a:r>
              <a:rPr lang="ru-RU" dirty="0"/>
              <a:t>Во первых, </a:t>
            </a:r>
            <a:r>
              <a:rPr lang="en-US" dirty="0"/>
              <a:t>ORM </a:t>
            </a:r>
            <a:r>
              <a:rPr lang="ru-RU" dirty="0"/>
              <a:t>накладывает свои ограничения на классы. Например, </a:t>
            </a:r>
            <a:r>
              <a:rPr lang="en-US" dirty="0"/>
              <a:t>EF </a:t>
            </a:r>
            <a:r>
              <a:rPr lang="ru-RU" dirty="0"/>
              <a:t>требует наличие пустого конструктора и сеттеров, хотя бы приватных.</a:t>
            </a:r>
          </a:p>
          <a:p>
            <a:r>
              <a:rPr lang="ru-RU" dirty="0"/>
              <a:t>Вторая причина, гораздо более серьёзная - одна и та же модель базы данных может иметь два или более доменных представления. </a:t>
            </a:r>
          </a:p>
          <a:p>
            <a:r>
              <a:rPr lang="ru-RU" dirty="0"/>
              <a:t>На примере пользователя. На слайде – модель базы данных.</a:t>
            </a:r>
          </a:p>
        </p:txBody>
      </p:sp>
      <p:sp>
        <p:nvSpPr>
          <p:cNvPr id="4" name="Номер слайда 3"/>
          <p:cNvSpPr>
            <a:spLocks noGrp="1"/>
          </p:cNvSpPr>
          <p:nvPr>
            <p:ph type="sldNum" sz="quarter" idx="5"/>
          </p:nvPr>
        </p:nvSpPr>
        <p:spPr/>
        <p:txBody>
          <a:bodyPr/>
          <a:lstStyle/>
          <a:p>
            <a:fld id="{F9800033-7589-4356-9116-273B5B2638B7}" type="slidenum">
              <a:rPr lang="ru-RU" smtClean="0"/>
              <a:t>22</a:t>
            </a:fld>
            <a:endParaRPr lang="ru-RU"/>
          </a:p>
        </p:txBody>
      </p:sp>
    </p:spTree>
    <p:extLst>
      <p:ext uri="{BB962C8B-B14F-4D97-AF65-F5344CB8AC3E}">
        <p14:creationId xmlns:p14="http://schemas.microsoft.com/office/powerpoint/2010/main" val="3760351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это – доменные модели. Есть два представления. Одно представление для плоского списка, и второе - для дерева. Причем здесь мы можем любые возможности языка – например рекорды, если они уместны. Мы не ограничены никаким фреймворком.</a:t>
            </a:r>
          </a:p>
        </p:txBody>
      </p:sp>
      <p:sp>
        <p:nvSpPr>
          <p:cNvPr id="4" name="Номер слайда 3"/>
          <p:cNvSpPr>
            <a:spLocks noGrp="1"/>
          </p:cNvSpPr>
          <p:nvPr>
            <p:ph type="sldNum" sz="quarter" idx="5"/>
          </p:nvPr>
        </p:nvSpPr>
        <p:spPr/>
        <p:txBody>
          <a:bodyPr/>
          <a:lstStyle/>
          <a:p>
            <a:fld id="{F9800033-7589-4356-9116-273B5B2638B7}" type="slidenum">
              <a:rPr lang="ru-RU" smtClean="0"/>
              <a:t>23</a:t>
            </a:fld>
            <a:endParaRPr lang="ru-RU"/>
          </a:p>
        </p:txBody>
      </p:sp>
    </p:spTree>
    <p:extLst>
      <p:ext uri="{BB962C8B-B14F-4D97-AF65-F5344CB8AC3E}">
        <p14:creationId xmlns:p14="http://schemas.microsoft.com/office/powerpoint/2010/main" val="1816338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Вторая часть базовой сборки, ядра приложения – это сервисы. В них определены методы, которые приложение предоставляет для потребителя. Потребитель – это может быть </a:t>
            </a:r>
            <a:r>
              <a:rPr lang="en-US" dirty="0" err="1"/>
              <a:t>WebApi</a:t>
            </a:r>
            <a:r>
              <a:rPr lang="en-US" dirty="0"/>
              <a:t>, </a:t>
            </a:r>
            <a:r>
              <a:rPr lang="en-US" dirty="0" err="1"/>
              <a:t>gRPC</a:t>
            </a:r>
            <a:r>
              <a:rPr lang="en-US" dirty="0"/>
              <a:t>, </a:t>
            </a:r>
            <a:r>
              <a:rPr lang="ru-RU" dirty="0"/>
              <a:t>любая другая технология. На примере пользователей – можно создать пользователя, получить пользователя по идентификатору, получить плоский список пользователей по фильтру, получить дерево пользователей. Как видно, здесь используются разные доменные модели, т.к. пользователь может быть представлен в разных видах.</a:t>
            </a:r>
          </a:p>
          <a:p>
            <a:r>
              <a:rPr lang="ru-RU" dirty="0"/>
              <a:t>В моём примере хост даёт возможность вызывать сервисы как через </a:t>
            </a:r>
            <a:r>
              <a:rPr lang="en-US" dirty="0" err="1"/>
              <a:t>WebApi</a:t>
            </a:r>
            <a:r>
              <a:rPr lang="en-US" dirty="0"/>
              <a:t>, </a:t>
            </a:r>
            <a:r>
              <a:rPr lang="ru-RU" dirty="0"/>
              <a:t>так и через </a:t>
            </a:r>
            <a:r>
              <a:rPr lang="en-US" dirty="0" err="1"/>
              <a:t>gRPC</a:t>
            </a:r>
            <a:r>
              <a:rPr lang="en-US" dirty="0"/>
              <a:t>. </a:t>
            </a:r>
            <a:r>
              <a:rPr lang="ru-RU" dirty="0"/>
              <a:t>Данные и методы одинаковые, отличается лишь формат коммуникации. Немного похоже на архитектуру «порты и адаптеры».</a:t>
            </a:r>
          </a:p>
        </p:txBody>
      </p:sp>
      <p:sp>
        <p:nvSpPr>
          <p:cNvPr id="4" name="Номер слайда 3"/>
          <p:cNvSpPr>
            <a:spLocks noGrp="1"/>
          </p:cNvSpPr>
          <p:nvPr>
            <p:ph type="sldNum" sz="quarter" idx="5"/>
          </p:nvPr>
        </p:nvSpPr>
        <p:spPr/>
        <p:txBody>
          <a:bodyPr/>
          <a:lstStyle/>
          <a:p>
            <a:fld id="{F9800033-7589-4356-9116-273B5B2638B7}" type="slidenum">
              <a:rPr lang="ru-RU" smtClean="0"/>
              <a:t>24</a:t>
            </a:fld>
            <a:endParaRPr lang="ru-RU"/>
          </a:p>
        </p:txBody>
      </p:sp>
    </p:spTree>
    <p:extLst>
      <p:ext uri="{BB962C8B-B14F-4D97-AF65-F5344CB8AC3E}">
        <p14:creationId xmlns:p14="http://schemas.microsoft.com/office/powerpoint/2010/main" val="145141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считаю, что база данных – это часть доменной модели. Пару лет назад я сформулировал такую дилемму: если база данных достаточно мощная (а в любой РСУБД есть много разных возможностей – ограничения, соединения, индексы и так далее), то либо хранилище протекает в бизнес-логику, либо бизнес-логика протекает в хранилище. В моей архитектуре бизнес-логика протекает в хранилище.</a:t>
            </a:r>
          </a:p>
          <a:p>
            <a:r>
              <a:rPr lang="ru-RU" dirty="0"/>
              <a:t>В моём понимании чистой архитектуры – там такого заявления нет, но всё строится вокруг базы данных, хотя заявляется, что база данных - это деталь. Но мой опыт говорит, что нельзя так просто отказаться, например, от </a:t>
            </a:r>
            <a:r>
              <a:rPr lang="en-US" dirty="0"/>
              <a:t>SQL-</a:t>
            </a:r>
            <a:r>
              <a:rPr lang="ru-RU" dirty="0"/>
              <a:t>базы в пользу </a:t>
            </a:r>
            <a:r>
              <a:rPr lang="en-US" dirty="0"/>
              <a:t>NoSQL, </a:t>
            </a:r>
            <a:r>
              <a:rPr lang="ru-RU" dirty="0"/>
              <a:t>если это не закладывалось с самого начала.</a:t>
            </a:r>
          </a:p>
          <a:p>
            <a:r>
              <a:rPr lang="ru-RU" dirty="0"/>
              <a:t>В своём мнении я не одинок. У Владимира </a:t>
            </a:r>
            <a:r>
              <a:rPr lang="ru-RU" dirty="0" err="1"/>
              <a:t>Хорикова</a:t>
            </a:r>
            <a:r>
              <a:rPr lang="ru-RU" dirty="0"/>
              <a:t>, известный докладчик, есть статья о том, что база данных – часть доменной области. </a:t>
            </a:r>
          </a:p>
        </p:txBody>
      </p:sp>
      <p:sp>
        <p:nvSpPr>
          <p:cNvPr id="4" name="Номер слайда 3"/>
          <p:cNvSpPr>
            <a:spLocks noGrp="1"/>
          </p:cNvSpPr>
          <p:nvPr>
            <p:ph type="sldNum" sz="quarter" idx="5"/>
          </p:nvPr>
        </p:nvSpPr>
        <p:spPr/>
        <p:txBody>
          <a:bodyPr/>
          <a:lstStyle/>
          <a:p>
            <a:fld id="{F9800033-7589-4356-9116-273B5B2638B7}" type="slidenum">
              <a:rPr lang="ru-RU" smtClean="0"/>
              <a:t>25</a:t>
            </a:fld>
            <a:endParaRPr lang="ru-RU"/>
          </a:p>
        </p:txBody>
      </p:sp>
    </p:spTree>
    <p:extLst>
      <p:ext uri="{BB962C8B-B14F-4D97-AF65-F5344CB8AC3E}">
        <p14:creationId xmlns:p14="http://schemas.microsoft.com/office/powerpoint/2010/main" val="252467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err="1"/>
              <a:t>Хориков</a:t>
            </a:r>
            <a:r>
              <a:rPr lang="ru-RU" dirty="0"/>
              <a:t> – апологет </a:t>
            </a:r>
            <a:r>
              <a:rPr lang="en-US" dirty="0"/>
              <a:t>DDD</a:t>
            </a:r>
            <a:r>
              <a:rPr lang="ru-RU" dirty="0"/>
              <a:t>, </a:t>
            </a:r>
            <a:r>
              <a:rPr lang="en-US" dirty="0"/>
              <a:t>domain driven design, </a:t>
            </a:r>
            <a:r>
              <a:rPr lang="ru-RU" dirty="0"/>
              <a:t>и он поднял эту проблему для </a:t>
            </a:r>
            <a:r>
              <a:rPr lang="en-US" dirty="0"/>
              <a:t>DDD</a:t>
            </a:r>
            <a:r>
              <a:rPr lang="ru-RU" dirty="0"/>
              <a:t>. Невозможно получить три свойства системы одновременно:</a:t>
            </a:r>
          </a:p>
          <a:p>
            <a:r>
              <a:rPr lang="ru-RU" dirty="0"/>
              <a:t>Полнота доменной модели, чистота доменной модели, производительность</a:t>
            </a:r>
          </a:p>
          <a:p>
            <a:endParaRPr lang="ru-RU" dirty="0"/>
          </a:p>
          <a:p>
            <a:r>
              <a:rPr lang="ru-RU" dirty="0"/>
              <a:t>Подробно на этом останавливаться не будем, привожу эту статью как пример того, что проблема не надумана мной.</a:t>
            </a:r>
          </a:p>
        </p:txBody>
      </p:sp>
      <p:sp>
        <p:nvSpPr>
          <p:cNvPr id="4" name="Номер слайда 3"/>
          <p:cNvSpPr>
            <a:spLocks noGrp="1"/>
          </p:cNvSpPr>
          <p:nvPr>
            <p:ph type="sldNum" sz="quarter" idx="5"/>
          </p:nvPr>
        </p:nvSpPr>
        <p:spPr/>
        <p:txBody>
          <a:bodyPr/>
          <a:lstStyle/>
          <a:p>
            <a:fld id="{F9800033-7589-4356-9116-273B5B2638B7}" type="slidenum">
              <a:rPr lang="ru-RU" smtClean="0"/>
              <a:t>26</a:t>
            </a:fld>
            <a:endParaRPr lang="ru-RU"/>
          </a:p>
        </p:txBody>
      </p:sp>
    </p:spTree>
    <p:extLst>
      <p:ext uri="{BB962C8B-B14F-4D97-AF65-F5344CB8AC3E}">
        <p14:creationId xmlns:p14="http://schemas.microsoft.com/office/powerpoint/2010/main" val="2430014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Вернемся к сервисам. Я сторонник того, чтобы не делать абстракции над абстракциями. </a:t>
            </a:r>
          </a:p>
          <a:p>
            <a:r>
              <a:rPr lang="ru-RU" dirty="0"/>
              <a:t>Есть много программистов, которые начинают проект с введения своих абстракций репозитория, единицы работы, спецификации. Эти интерфейсы считаются частью доменной модели, или сценариев использования.</a:t>
            </a:r>
          </a:p>
          <a:p>
            <a:r>
              <a:rPr lang="ru-RU" dirty="0"/>
              <a:t>Всё это делается под предлогом того, что мы избавляемся от базы данных в доменной модели.</a:t>
            </a:r>
          </a:p>
        </p:txBody>
      </p:sp>
      <p:sp>
        <p:nvSpPr>
          <p:cNvPr id="4" name="Номер слайда 3"/>
          <p:cNvSpPr>
            <a:spLocks noGrp="1"/>
          </p:cNvSpPr>
          <p:nvPr>
            <p:ph type="sldNum" sz="quarter" idx="5"/>
          </p:nvPr>
        </p:nvSpPr>
        <p:spPr/>
        <p:txBody>
          <a:bodyPr/>
          <a:lstStyle/>
          <a:p>
            <a:fld id="{F9800033-7589-4356-9116-273B5B2638B7}" type="slidenum">
              <a:rPr lang="ru-RU" smtClean="0"/>
              <a:t>27</a:t>
            </a:fld>
            <a:endParaRPr lang="ru-RU"/>
          </a:p>
        </p:txBody>
      </p:sp>
    </p:spTree>
    <p:extLst>
      <p:ext uri="{BB962C8B-B14F-4D97-AF65-F5344CB8AC3E}">
        <p14:creationId xmlns:p14="http://schemas.microsoft.com/office/powerpoint/2010/main" val="962081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на этих же проектах используется </a:t>
            </a:r>
            <a:r>
              <a:rPr lang="en-US" dirty="0"/>
              <a:t>Entity Framework </a:t>
            </a:r>
            <a:r>
              <a:rPr lang="ru-RU" dirty="0"/>
              <a:t>для абстракции над базой данных. И </a:t>
            </a:r>
            <a:r>
              <a:rPr lang="en-US" dirty="0" err="1"/>
              <a:t>DbContext</a:t>
            </a:r>
            <a:r>
              <a:rPr lang="en-US" dirty="0"/>
              <a:t> </a:t>
            </a:r>
            <a:r>
              <a:rPr lang="ru-RU" dirty="0"/>
              <a:t>уже является реализацией паттернов репозиторий и единицы работы, это написано в комментариях к классу. </a:t>
            </a:r>
          </a:p>
          <a:p>
            <a:r>
              <a:rPr lang="ru-RU" dirty="0"/>
              <a:t>По итогу все эти абстракции заканчиваются тем, что в репозитории наружу выставляется </a:t>
            </a:r>
            <a:r>
              <a:rPr lang="en-US" dirty="0" err="1"/>
              <a:t>IQuerable</a:t>
            </a:r>
            <a:r>
              <a:rPr lang="en-US" dirty="0"/>
              <a:t>,</a:t>
            </a:r>
            <a:r>
              <a:rPr lang="ru-RU" dirty="0"/>
              <a:t> и абстракция протекает. Т.к. </a:t>
            </a:r>
            <a:r>
              <a:rPr lang="en-US" dirty="0" err="1"/>
              <a:t>IQuerable</a:t>
            </a:r>
            <a:r>
              <a:rPr lang="ru-RU" dirty="0"/>
              <a:t> – слишком общая сущность, тяжело представить, что она имеет что-то общее с бизнес-логикой.</a:t>
            </a:r>
          </a:p>
          <a:p>
            <a:r>
              <a:rPr lang="ru-RU" dirty="0"/>
              <a:t>При этом, я не предлагаю отказаться от репозиториев – но предлагаю объявлять их как интерфейсы доступа к конкретным данным. </a:t>
            </a:r>
          </a:p>
        </p:txBody>
      </p:sp>
      <p:sp>
        <p:nvSpPr>
          <p:cNvPr id="4" name="Номер слайда 3"/>
          <p:cNvSpPr>
            <a:spLocks noGrp="1"/>
          </p:cNvSpPr>
          <p:nvPr>
            <p:ph type="sldNum" sz="quarter" idx="5"/>
          </p:nvPr>
        </p:nvSpPr>
        <p:spPr/>
        <p:txBody>
          <a:bodyPr/>
          <a:lstStyle/>
          <a:p>
            <a:fld id="{F9800033-7589-4356-9116-273B5B2638B7}" type="slidenum">
              <a:rPr lang="ru-RU" smtClean="0"/>
              <a:t>28</a:t>
            </a:fld>
            <a:endParaRPr lang="ru-RU"/>
          </a:p>
        </p:txBody>
      </p:sp>
    </p:spTree>
    <p:extLst>
      <p:ext uri="{BB962C8B-B14F-4D97-AF65-F5344CB8AC3E}">
        <p14:creationId xmlns:p14="http://schemas.microsoft.com/office/powerpoint/2010/main" val="1635276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 спецификацию. Хотя паттерн сам по себе очень хороший, но он выливается в то, что используется ради того, чтобы абстрагироваться от даже не от базы данных, а от </a:t>
            </a:r>
            <a:r>
              <a:rPr lang="en-US" dirty="0" err="1"/>
              <a:t>ORMa</a:t>
            </a:r>
            <a:r>
              <a:rPr lang="ru-RU" dirty="0"/>
              <a:t>. Всё ради абстракций. </a:t>
            </a:r>
          </a:p>
          <a:p>
            <a:r>
              <a:rPr lang="ru-RU" dirty="0"/>
              <a:t>В </a:t>
            </a:r>
            <a:r>
              <a:rPr lang="en-US" dirty="0" err="1"/>
              <a:t>eShopOnWeb</a:t>
            </a:r>
            <a:r>
              <a:rPr lang="ru-RU" dirty="0"/>
              <a:t> используется библиотека </a:t>
            </a:r>
            <a:r>
              <a:rPr lang="en-US" dirty="0"/>
              <a:t>Specification</a:t>
            </a:r>
            <a:r>
              <a:rPr lang="ru-RU" dirty="0"/>
              <a:t>. По моему мнению – это повторение фильтров </a:t>
            </a:r>
            <a:r>
              <a:rPr lang="ru-RU" dirty="0" err="1"/>
              <a:t>ентити</a:t>
            </a:r>
            <a:r>
              <a:rPr lang="ru-RU" dirty="0"/>
              <a:t> фреймворка.</a:t>
            </a:r>
          </a:p>
          <a:p>
            <a:endParaRPr lang="ru-RU" dirty="0"/>
          </a:p>
          <a:p>
            <a:r>
              <a:rPr lang="ru-RU" dirty="0"/>
              <a:t>Чтобы можно было </a:t>
            </a:r>
            <a:r>
              <a:rPr lang="ru-RU" dirty="0" err="1"/>
              <a:t>переиспользовать</a:t>
            </a:r>
            <a:r>
              <a:rPr lang="ru-RU" dirty="0"/>
              <a:t> бизнес-логику в </a:t>
            </a:r>
            <a:r>
              <a:rPr lang="en-US" dirty="0" err="1"/>
              <a:t>linq</a:t>
            </a:r>
            <a:r>
              <a:rPr lang="en-US" dirty="0"/>
              <a:t>-</a:t>
            </a:r>
            <a:r>
              <a:rPr lang="ru-RU" dirty="0"/>
              <a:t>запросах </a:t>
            </a:r>
            <a:r>
              <a:rPr lang="en-US" dirty="0" err="1"/>
              <a:t>EFa</a:t>
            </a:r>
            <a:r>
              <a:rPr lang="en-US" dirty="0"/>
              <a:t>,</a:t>
            </a:r>
            <a:r>
              <a:rPr lang="ru-RU" dirty="0"/>
              <a:t> можно посмотреть на библиотеку </a:t>
            </a:r>
            <a:r>
              <a:rPr lang="en-US" dirty="0" err="1"/>
              <a:t>nein</a:t>
            </a:r>
            <a:r>
              <a:rPr lang="en-US" dirty="0"/>
              <a:t> </a:t>
            </a:r>
            <a:r>
              <a:rPr lang="en-US" dirty="0" err="1"/>
              <a:t>linq</a:t>
            </a:r>
            <a:r>
              <a:rPr lang="en-US" dirty="0"/>
              <a:t>. </a:t>
            </a:r>
            <a:r>
              <a:rPr lang="ru-RU" dirty="0"/>
              <a:t>Она позволяет использовать стандартные и свои методы в </a:t>
            </a:r>
            <a:r>
              <a:rPr lang="en-US" dirty="0" err="1"/>
              <a:t>linq</a:t>
            </a:r>
            <a:r>
              <a:rPr lang="ru-RU" dirty="0"/>
              <a:t>-запросах. </a:t>
            </a:r>
            <a:r>
              <a:rPr lang="en-US" dirty="0"/>
              <a:t>EF </a:t>
            </a:r>
            <a:r>
              <a:rPr lang="ru-RU" dirty="0"/>
              <a:t>из коробки это не позволяет делать.</a:t>
            </a:r>
          </a:p>
        </p:txBody>
      </p:sp>
      <p:sp>
        <p:nvSpPr>
          <p:cNvPr id="4" name="Номер слайда 3"/>
          <p:cNvSpPr>
            <a:spLocks noGrp="1"/>
          </p:cNvSpPr>
          <p:nvPr>
            <p:ph type="sldNum" sz="quarter" idx="5"/>
          </p:nvPr>
        </p:nvSpPr>
        <p:spPr/>
        <p:txBody>
          <a:bodyPr/>
          <a:lstStyle/>
          <a:p>
            <a:fld id="{F9800033-7589-4356-9116-273B5B2638B7}" type="slidenum">
              <a:rPr lang="ru-RU" smtClean="0"/>
              <a:t>29</a:t>
            </a:fld>
            <a:endParaRPr lang="ru-RU"/>
          </a:p>
        </p:txBody>
      </p:sp>
    </p:spTree>
    <p:extLst>
      <p:ext uri="{BB962C8B-B14F-4D97-AF65-F5344CB8AC3E}">
        <p14:creationId xmlns:p14="http://schemas.microsoft.com/office/powerpoint/2010/main" val="374774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a:t>Небольшое предупреждение перед докладом. Сегодня я буду рассказывать о своём опыте. Большинство идей – не новы, но компиляция их в одно место – авторская</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3</a:t>
            </a:fld>
            <a:endParaRPr lang="en-US"/>
          </a:p>
        </p:txBody>
      </p:sp>
    </p:spTree>
    <p:extLst>
      <p:ext uri="{BB962C8B-B14F-4D97-AF65-F5344CB8AC3E}">
        <p14:creationId xmlns:p14="http://schemas.microsoft.com/office/powerpoint/2010/main" val="3160493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это выглядит. Пишем расширяющий метод для модели базы и выражение, ставим над методом атрибут.</a:t>
            </a:r>
          </a:p>
        </p:txBody>
      </p:sp>
      <p:sp>
        <p:nvSpPr>
          <p:cNvPr id="4" name="Номер слайда 3"/>
          <p:cNvSpPr>
            <a:spLocks noGrp="1"/>
          </p:cNvSpPr>
          <p:nvPr>
            <p:ph type="sldNum" sz="quarter" idx="5"/>
          </p:nvPr>
        </p:nvSpPr>
        <p:spPr/>
        <p:txBody>
          <a:bodyPr/>
          <a:lstStyle/>
          <a:p>
            <a:fld id="{F9800033-7589-4356-9116-273B5B2638B7}" type="slidenum">
              <a:rPr lang="ru-RU" smtClean="0"/>
              <a:t>30</a:t>
            </a:fld>
            <a:endParaRPr lang="ru-RU"/>
          </a:p>
        </p:txBody>
      </p:sp>
    </p:spTree>
    <p:extLst>
      <p:ext uri="{BB962C8B-B14F-4D97-AF65-F5344CB8AC3E}">
        <p14:creationId xmlns:p14="http://schemas.microsoft.com/office/powerpoint/2010/main" val="4126218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можем использовать спецификацию в запрос. Ещё их можно комбинировать.</a:t>
            </a:r>
            <a:endParaRPr lang="en-US" dirty="0"/>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31</a:t>
            </a:fld>
            <a:endParaRPr lang="ru-RU"/>
          </a:p>
        </p:txBody>
      </p:sp>
    </p:spTree>
    <p:extLst>
      <p:ext uri="{BB962C8B-B14F-4D97-AF65-F5344CB8AC3E}">
        <p14:creationId xmlns:p14="http://schemas.microsoft.com/office/powerpoint/2010/main" val="2596662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вот такой генерируется </a:t>
            </a:r>
            <a:r>
              <a:rPr lang="en-US" dirty="0"/>
              <a:t>SQL</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32</a:t>
            </a:fld>
            <a:endParaRPr lang="ru-RU"/>
          </a:p>
        </p:txBody>
      </p:sp>
    </p:spTree>
    <p:extLst>
      <p:ext uri="{BB962C8B-B14F-4D97-AF65-F5344CB8AC3E}">
        <p14:creationId xmlns:p14="http://schemas.microsoft.com/office/powerpoint/2010/main" val="1768289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Подведя итог того, что БД как часть доменной модели – это хорошо:</a:t>
            </a:r>
          </a:p>
          <a:p>
            <a:r>
              <a:rPr lang="ru-RU" dirty="0"/>
              <a:t>Мы изолируем обращение к БД в рамках одного запроса в один файл. Можно легко оптимизировать запрос, если он начал тормозить, опустившись вплоть до чистого </a:t>
            </a:r>
            <a:r>
              <a:rPr lang="en-US" dirty="0"/>
              <a:t>SQL. </a:t>
            </a:r>
            <a:r>
              <a:rPr lang="ru-RU" dirty="0"/>
              <a:t>Использовать любые возможности базы, в том числе </a:t>
            </a:r>
            <a:r>
              <a:rPr lang="ru-RU" dirty="0" err="1"/>
              <a:t>хинты</a:t>
            </a:r>
            <a:r>
              <a:rPr lang="ru-RU" dirty="0"/>
              <a:t>.</a:t>
            </a:r>
          </a:p>
        </p:txBody>
      </p:sp>
      <p:sp>
        <p:nvSpPr>
          <p:cNvPr id="4" name="Номер слайда 3"/>
          <p:cNvSpPr>
            <a:spLocks noGrp="1"/>
          </p:cNvSpPr>
          <p:nvPr>
            <p:ph type="sldNum" sz="quarter" idx="5"/>
          </p:nvPr>
        </p:nvSpPr>
        <p:spPr/>
        <p:txBody>
          <a:bodyPr/>
          <a:lstStyle/>
          <a:p>
            <a:fld id="{F9800033-7589-4356-9116-273B5B2638B7}" type="slidenum">
              <a:rPr lang="ru-RU" smtClean="0"/>
              <a:t>33</a:t>
            </a:fld>
            <a:endParaRPr lang="ru-RU"/>
          </a:p>
        </p:txBody>
      </p:sp>
    </p:spTree>
    <p:extLst>
      <p:ext uri="{BB962C8B-B14F-4D97-AF65-F5344CB8AC3E}">
        <p14:creationId xmlns:p14="http://schemas.microsoft.com/office/powerpoint/2010/main" val="3864406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придумал хороший пример для иллюстрации того, что база данных в составе доменной модели – это хорошо. Задача: у пользователя в системе должен быть уникальный адрес электронной почты. Можно пойти двумя путями: </a:t>
            </a:r>
            <a:r>
              <a:rPr lang="ru-RU" dirty="0" err="1"/>
              <a:t>повешать</a:t>
            </a:r>
            <a:r>
              <a:rPr lang="ru-RU" dirty="0"/>
              <a:t> ограничение на колонку в БД, либо же писать свою проверку, даже на основе реляционной СУБД. Но, как мне кажется, второй путь не имеет смысла – это дольше, сложнее и легко ошибиться.</a:t>
            </a:r>
          </a:p>
          <a:p>
            <a:endParaRPr lang="ru-RU" dirty="0"/>
          </a:p>
          <a:p>
            <a:r>
              <a:rPr lang="ru-RU" dirty="0"/>
              <a:t>При этом, ограничение в БД не означает, что со стороны самого приложения делать ничего не надо. Как минимум, </a:t>
            </a:r>
            <a:r>
              <a:rPr lang="en-US" dirty="0"/>
              <a:t>email </a:t>
            </a:r>
            <a:r>
              <a:rPr lang="ru-RU" dirty="0"/>
              <a:t>нужно привести к одному регистру, учесть кириллические домены и т.д..</a:t>
            </a:r>
          </a:p>
        </p:txBody>
      </p:sp>
      <p:sp>
        <p:nvSpPr>
          <p:cNvPr id="4" name="Номер слайда 3"/>
          <p:cNvSpPr>
            <a:spLocks noGrp="1"/>
          </p:cNvSpPr>
          <p:nvPr>
            <p:ph type="sldNum" sz="quarter" idx="5"/>
          </p:nvPr>
        </p:nvSpPr>
        <p:spPr/>
        <p:txBody>
          <a:bodyPr/>
          <a:lstStyle/>
          <a:p>
            <a:fld id="{F9800033-7589-4356-9116-273B5B2638B7}" type="slidenum">
              <a:rPr lang="ru-RU" smtClean="0"/>
              <a:t>34</a:t>
            </a:fld>
            <a:endParaRPr lang="ru-RU"/>
          </a:p>
        </p:txBody>
      </p:sp>
    </p:spTree>
    <p:extLst>
      <p:ext uri="{BB962C8B-B14F-4D97-AF65-F5344CB8AC3E}">
        <p14:creationId xmlns:p14="http://schemas.microsoft.com/office/powerpoint/2010/main" val="190626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solidFill>
                  <a:srgbClr val="000000"/>
                </a:solidFill>
                <a:effectLst/>
                <a:latin typeface="Consolas" panose="020B0609020204030204" pitchFamily="49" charset="0"/>
              </a:rPr>
              <a:t>И ещё один пример, что </a:t>
            </a:r>
            <a:r>
              <a:rPr lang="en-US" b="0" dirty="0">
                <a:solidFill>
                  <a:srgbClr val="000000"/>
                </a:solidFill>
                <a:effectLst/>
                <a:latin typeface="Consolas" panose="020B0609020204030204" pitchFamily="49" charset="0"/>
              </a:rPr>
              <a:t>ORM – </a:t>
            </a:r>
            <a:r>
              <a:rPr lang="ru-RU" b="0" dirty="0">
                <a:solidFill>
                  <a:srgbClr val="000000"/>
                </a:solidFill>
                <a:effectLst/>
                <a:latin typeface="Consolas" panose="020B0609020204030204" pitchFamily="49" charset="0"/>
              </a:rPr>
              <a:t>не решение всех проблем. У нас на проекте используется </a:t>
            </a:r>
            <a:r>
              <a:rPr lang="en-US" b="0" dirty="0">
                <a:solidFill>
                  <a:srgbClr val="000000"/>
                </a:solidFill>
                <a:effectLst/>
                <a:latin typeface="Consolas" panose="020B0609020204030204" pitchFamily="49" charset="0"/>
              </a:rPr>
              <a:t>linq2db.</a:t>
            </a:r>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У меня возникла ситуация, что по коду делается </a:t>
            </a:r>
            <a:r>
              <a:rPr lang="en-US" b="0" dirty="0">
                <a:solidFill>
                  <a:srgbClr val="000000"/>
                </a:solidFill>
                <a:effectLst/>
                <a:latin typeface="Consolas" panose="020B0609020204030204" pitchFamily="49" charset="0"/>
              </a:rPr>
              <a:t>select, </a:t>
            </a:r>
            <a:r>
              <a:rPr lang="ru-RU" b="0" dirty="0">
                <a:solidFill>
                  <a:srgbClr val="000000"/>
                </a:solidFill>
                <a:effectLst/>
                <a:latin typeface="Consolas" panose="020B0609020204030204" pitchFamily="49" charset="0"/>
              </a:rPr>
              <a:t>но возникает </a:t>
            </a:r>
            <a:r>
              <a:rPr lang="en-US" b="0" dirty="0">
                <a:solidFill>
                  <a:srgbClr val="000000"/>
                </a:solidFill>
                <a:effectLst/>
                <a:latin typeface="Consolas" panose="020B0609020204030204" pitchFamily="49" charset="0"/>
              </a:rPr>
              <a:t>deadlock. </a:t>
            </a:r>
            <a:r>
              <a:rPr lang="ru-RU" b="0" dirty="0">
                <a:solidFill>
                  <a:srgbClr val="000000"/>
                </a:solidFill>
                <a:effectLst/>
                <a:latin typeface="Consolas" panose="020B0609020204030204" pitchFamily="49" charset="0"/>
              </a:rPr>
              <a:t>Я долго разбирался, что же такое, и выяснил, что </a:t>
            </a:r>
            <a:r>
              <a:rPr lang="en-US" b="0" dirty="0">
                <a:solidFill>
                  <a:srgbClr val="000000"/>
                </a:solidFill>
                <a:effectLst/>
                <a:latin typeface="Consolas" panose="020B0609020204030204" pitchFamily="49" charset="0"/>
              </a:rPr>
              <a:t>linq2db </a:t>
            </a:r>
            <a:r>
              <a:rPr lang="ru-RU" b="0" dirty="0">
                <a:solidFill>
                  <a:srgbClr val="000000"/>
                </a:solidFill>
                <a:effectLst/>
                <a:latin typeface="Consolas" panose="020B0609020204030204" pitchFamily="49" charset="0"/>
              </a:rPr>
              <a:t>некоторые </a:t>
            </a:r>
            <a:r>
              <a:rPr lang="en-US" b="0" dirty="0" err="1">
                <a:solidFill>
                  <a:srgbClr val="000000"/>
                </a:solidFill>
                <a:effectLst/>
                <a:latin typeface="Consolas" panose="020B0609020204030204" pitchFamily="49" charset="0"/>
              </a:rPr>
              <a:t>linq</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запросы разбивает на два </a:t>
            </a:r>
            <a:r>
              <a:rPr lang="en-US" b="0" dirty="0" err="1">
                <a:solidFill>
                  <a:srgbClr val="000000"/>
                </a:solidFill>
                <a:effectLst/>
                <a:latin typeface="Consolas" panose="020B0609020204030204" pitchFamily="49" charset="0"/>
              </a:rPr>
              <a:t>sql</a:t>
            </a:r>
            <a:r>
              <a:rPr lang="ru-RU" b="0" dirty="0">
                <a:solidFill>
                  <a:srgbClr val="000000"/>
                </a:solidFill>
                <a:effectLst/>
                <a:latin typeface="Consolas" panose="020B0609020204030204" pitchFamily="49" charset="0"/>
              </a:rPr>
              <a:t>-запроса, которые выполняет в транзакции с уровнем изоляции </a:t>
            </a:r>
            <a:r>
              <a:rPr lang="ru-RU" b="0" dirty="0" err="1">
                <a:solidFill>
                  <a:srgbClr val="000000"/>
                </a:solidFill>
                <a:effectLst/>
                <a:latin typeface="Consolas" panose="020B0609020204030204" pitchFamily="49" charset="0"/>
              </a:rPr>
              <a:t>repeatable</a:t>
            </a:r>
            <a:r>
              <a:rPr lang="ru-RU" b="0" dirty="0">
                <a:solidFill>
                  <a:srgbClr val="000000"/>
                </a:solidFill>
                <a:effectLst/>
                <a:latin typeface="Consolas" panose="020B0609020204030204" pitchFamily="49" charset="0"/>
              </a:rPr>
              <a:t> </a:t>
            </a:r>
            <a:r>
              <a:rPr lang="ru-RU" b="0" dirty="0" err="1">
                <a:solidFill>
                  <a:srgbClr val="000000"/>
                </a:solidFill>
                <a:effectLst/>
                <a:latin typeface="Consolas" panose="020B0609020204030204" pitchFamily="49" charset="0"/>
              </a:rPr>
              <a:t>read</a:t>
            </a:r>
            <a:r>
              <a:rPr lang="ru-RU" b="0" dirty="0">
                <a:solidFill>
                  <a:srgbClr val="000000"/>
                </a:solidFill>
                <a:effectLst/>
                <a:latin typeface="Consolas" panose="020B0609020204030204" pitchFamily="49" charset="0"/>
              </a:rPr>
              <a:t>. Уровень изоляции можно изменить, но от транзакций отказаться нельзя. В случае, если такой запрос изолирован в одном файле – то его достаточно легко переписать на другой </a:t>
            </a:r>
            <a:r>
              <a:rPr lang="en-US" b="0" dirty="0">
                <a:solidFill>
                  <a:srgbClr val="000000"/>
                </a:solidFill>
                <a:effectLst/>
                <a:latin typeface="Consolas" panose="020B0609020204030204" pitchFamily="49" charset="0"/>
              </a:rPr>
              <a:t>ORM, </a:t>
            </a:r>
            <a:r>
              <a:rPr lang="ru-RU" b="0" dirty="0">
                <a:solidFill>
                  <a:srgbClr val="000000"/>
                </a:solidFill>
                <a:effectLst/>
                <a:latin typeface="Consolas" panose="020B0609020204030204" pitchFamily="49" charset="0"/>
              </a:rPr>
              <a:t>или перегруппировать на два. И, мне кажется, будет легко объяснить, почему так сделано. В случае, если этот </a:t>
            </a:r>
            <a:r>
              <a:rPr lang="en-US" b="0" dirty="0" err="1">
                <a:solidFill>
                  <a:srgbClr val="000000"/>
                </a:solidFill>
                <a:effectLst/>
                <a:latin typeface="Consolas" panose="020B0609020204030204" pitchFamily="49" charset="0"/>
              </a:rPr>
              <a:t>linq</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запрос написан на абстракции над </a:t>
            </a:r>
            <a:r>
              <a:rPr lang="en-US" b="0" dirty="0">
                <a:solidFill>
                  <a:srgbClr val="000000"/>
                </a:solidFill>
                <a:effectLst/>
                <a:latin typeface="Consolas" panose="020B0609020204030204" pitchFamily="49" charset="0"/>
              </a:rPr>
              <a:t>ORM, </a:t>
            </a:r>
            <a:r>
              <a:rPr lang="ru-RU" b="0" dirty="0">
                <a:solidFill>
                  <a:srgbClr val="000000"/>
                </a:solidFill>
                <a:effectLst/>
                <a:latin typeface="Consolas" panose="020B0609020204030204" pitchFamily="49" charset="0"/>
              </a:rPr>
              <a:t>то непонятно, зачем так сделано. Можно же в одном сделать. Либо же детали </a:t>
            </a:r>
            <a:r>
              <a:rPr lang="en-US" b="0" dirty="0">
                <a:solidFill>
                  <a:srgbClr val="000000"/>
                </a:solidFill>
                <a:effectLst/>
                <a:latin typeface="Consolas" panose="020B0609020204030204" pitchFamily="49" charset="0"/>
              </a:rPr>
              <a:t>ORM</a:t>
            </a:r>
            <a:r>
              <a:rPr lang="ru-RU" b="0" dirty="0">
                <a:solidFill>
                  <a:srgbClr val="000000"/>
                </a:solidFill>
                <a:effectLst/>
                <a:latin typeface="Consolas" panose="020B0609020204030204" pitchFamily="49" charset="0"/>
              </a:rPr>
              <a:t> неявно протекли в бизнес-логику.</a:t>
            </a:r>
          </a:p>
        </p:txBody>
      </p:sp>
      <p:sp>
        <p:nvSpPr>
          <p:cNvPr id="4" name="Номер слайда 3"/>
          <p:cNvSpPr>
            <a:spLocks noGrp="1"/>
          </p:cNvSpPr>
          <p:nvPr>
            <p:ph type="sldNum" sz="quarter" idx="5"/>
          </p:nvPr>
        </p:nvSpPr>
        <p:spPr/>
        <p:txBody>
          <a:bodyPr/>
          <a:lstStyle/>
          <a:p>
            <a:fld id="{F9800033-7589-4356-9116-273B5B2638B7}" type="slidenum">
              <a:rPr lang="ru-RU" smtClean="0"/>
              <a:t>35</a:t>
            </a:fld>
            <a:endParaRPr lang="ru-RU"/>
          </a:p>
        </p:txBody>
      </p:sp>
    </p:spTree>
    <p:extLst>
      <p:ext uri="{BB962C8B-B14F-4D97-AF65-F5344CB8AC3E}">
        <p14:creationId xmlns:p14="http://schemas.microsoft.com/office/powerpoint/2010/main" val="3065560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я предлагаю использовать защитные интерфейсы, тоже довольно известный паттерн. Например, если нам надо отправлять сообщения в </a:t>
            </a:r>
            <a:r>
              <a:rPr lang="ru-RU" dirty="0" err="1"/>
              <a:t>реббит</a:t>
            </a:r>
            <a:r>
              <a:rPr lang="ru-RU" dirty="0"/>
              <a:t>, то можно сделать интерфейс для общения с ним. Условный производитель-потребитель.</a:t>
            </a:r>
          </a:p>
          <a:p>
            <a:r>
              <a:rPr lang="ru-RU" dirty="0"/>
              <a:t>Но, если какая-то внешняя зависимость является ключевой для нашего приложения (т.е. является частью бизнес логики, как, например, ключи </a:t>
            </a:r>
            <a:r>
              <a:rPr lang="ru-RU" dirty="0" err="1"/>
              <a:t>партиционирования</a:t>
            </a:r>
            <a:r>
              <a:rPr lang="ru-RU" dirty="0"/>
              <a:t> в </a:t>
            </a:r>
            <a:r>
              <a:rPr lang="ru-RU" dirty="0" err="1"/>
              <a:t>кафке</a:t>
            </a:r>
            <a:r>
              <a:rPr lang="ru-RU" dirty="0"/>
              <a:t>), то, возможно, сервис проще реализовать прямо в сборке с этой зависимость, или внести её в бизнес-логику.</a:t>
            </a:r>
          </a:p>
        </p:txBody>
      </p:sp>
      <p:sp>
        <p:nvSpPr>
          <p:cNvPr id="4" name="Номер слайда 3"/>
          <p:cNvSpPr>
            <a:spLocks noGrp="1"/>
          </p:cNvSpPr>
          <p:nvPr>
            <p:ph type="sldNum" sz="quarter" idx="5"/>
          </p:nvPr>
        </p:nvSpPr>
        <p:spPr/>
        <p:txBody>
          <a:bodyPr/>
          <a:lstStyle/>
          <a:p>
            <a:fld id="{F9800033-7589-4356-9116-273B5B2638B7}" type="slidenum">
              <a:rPr lang="ru-RU" smtClean="0"/>
              <a:t>36</a:t>
            </a:fld>
            <a:endParaRPr lang="ru-RU"/>
          </a:p>
        </p:txBody>
      </p:sp>
    </p:spTree>
    <p:extLst>
      <p:ext uri="{BB962C8B-B14F-4D97-AF65-F5344CB8AC3E}">
        <p14:creationId xmlns:p14="http://schemas.microsoft.com/office/powerpoint/2010/main" val="231104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Посмотрим на пример с </a:t>
            </a:r>
            <a:r>
              <a:rPr lang="en-US" dirty="0"/>
              <a:t>S3. </a:t>
            </a:r>
            <a:r>
              <a:rPr lang="ru-RU" dirty="0"/>
              <a:t>В </a:t>
            </a:r>
            <a:r>
              <a:rPr lang="en-US" dirty="0"/>
              <a:t>S3 SDK </a:t>
            </a:r>
            <a:r>
              <a:rPr lang="ru-RU" dirty="0"/>
              <a:t>есть свой интерфейс с методом получения файла, но для наших целей он слишком избыточен. Поэтому мы можем добавить свой защитный интерфейс, где будут только необходимые нам параметры и сущности.</a:t>
            </a:r>
          </a:p>
        </p:txBody>
      </p:sp>
      <p:sp>
        <p:nvSpPr>
          <p:cNvPr id="4" name="Номер слайда 3"/>
          <p:cNvSpPr>
            <a:spLocks noGrp="1"/>
          </p:cNvSpPr>
          <p:nvPr>
            <p:ph type="sldNum" sz="quarter" idx="5"/>
          </p:nvPr>
        </p:nvSpPr>
        <p:spPr/>
        <p:txBody>
          <a:bodyPr/>
          <a:lstStyle/>
          <a:p>
            <a:fld id="{F9800033-7589-4356-9116-273B5B2638B7}" type="slidenum">
              <a:rPr lang="ru-RU" smtClean="0"/>
              <a:t>37</a:t>
            </a:fld>
            <a:endParaRPr lang="ru-RU"/>
          </a:p>
        </p:txBody>
      </p:sp>
    </p:spTree>
    <p:extLst>
      <p:ext uri="{BB962C8B-B14F-4D97-AF65-F5344CB8AC3E}">
        <p14:creationId xmlns:p14="http://schemas.microsoft.com/office/powerpoint/2010/main" val="855259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схеме своей простой архитектуры я выделил сборки с базой данной, бизнес логики. Основная идея разбивки – возможность выделять защитные интерфейсы, и не давать распространяться деталям реализации (например, моделям базы данных) вовне. </a:t>
            </a:r>
          </a:p>
          <a:p>
            <a:r>
              <a:rPr lang="ru-RU" dirty="0"/>
              <a:t>Ещё можно файлы группировать по фичам, т.е., например, всё, что относится к пользователям – в одной папке.</a:t>
            </a:r>
          </a:p>
        </p:txBody>
      </p:sp>
      <p:sp>
        <p:nvSpPr>
          <p:cNvPr id="4" name="Номер слайда 3"/>
          <p:cNvSpPr>
            <a:spLocks noGrp="1"/>
          </p:cNvSpPr>
          <p:nvPr>
            <p:ph type="sldNum" sz="quarter" idx="5"/>
          </p:nvPr>
        </p:nvSpPr>
        <p:spPr/>
        <p:txBody>
          <a:bodyPr/>
          <a:lstStyle/>
          <a:p>
            <a:fld id="{F9800033-7589-4356-9116-273B5B2638B7}" type="slidenum">
              <a:rPr lang="ru-RU" smtClean="0"/>
              <a:t>38</a:t>
            </a:fld>
            <a:endParaRPr lang="ru-RU"/>
          </a:p>
        </p:txBody>
      </p:sp>
    </p:spTree>
    <p:extLst>
      <p:ext uri="{BB962C8B-B14F-4D97-AF65-F5344CB8AC3E}">
        <p14:creationId xmlns:p14="http://schemas.microsoft.com/office/powerpoint/2010/main" val="898301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ДЕМО</a:t>
            </a:r>
          </a:p>
        </p:txBody>
      </p:sp>
      <p:sp>
        <p:nvSpPr>
          <p:cNvPr id="4" name="Номер слайда 3"/>
          <p:cNvSpPr>
            <a:spLocks noGrp="1"/>
          </p:cNvSpPr>
          <p:nvPr>
            <p:ph type="sldNum" sz="quarter" idx="5"/>
          </p:nvPr>
        </p:nvSpPr>
        <p:spPr/>
        <p:txBody>
          <a:bodyPr/>
          <a:lstStyle/>
          <a:p>
            <a:fld id="{F9800033-7589-4356-9116-273B5B2638B7}" type="slidenum">
              <a:rPr lang="ru-RU" smtClean="0"/>
              <a:t>39</a:t>
            </a:fld>
            <a:endParaRPr lang="ru-RU"/>
          </a:p>
        </p:txBody>
      </p:sp>
    </p:spTree>
    <p:extLst>
      <p:ext uri="{BB962C8B-B14F-4D97-AF65-F5344CB8AC3E}">
        <p14:creationId xmlns:p14="http://schemas.microsoft.com/office/powerpoint/2010/main" val="403175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a:t>
            </a:r>
            <a:r>
              <a:rPr lang="ru-RU" dirty="0"/>
              <a:t>. О чем поговорим</a:t>
            </a:r>
          </a:p>
        </p:txBody>
      </p:sp>
      <p:sp>
        <p:nvSpPr>
          <p:cNvPr id="4" name="Номер слайда 3"/>
          <p:cNvSpPr>
            <a:spLocks noGrp="1"/>
          </p:cNvSpPr>
          <p:nvPr>
            <p:ph type="sldNum" sz="quarter" idx="5"/>
          </p:nvPr>
        </p:nvSpPr>
        <p:spPr/>
        <p:txBody>
          <a:bodyPr/>
          <a:lstStyle/>
          <a:p>
            <a:fld id="{F9800033-7589-4356-9116-273B5B2638B7}" type="slidenum">
              <a:rPr lang="ru-RU" smtClean="0"/>
              <a:t>4</a:t>
            </a:fld>
            <a:endParaRPr lang="ru-RU"/>
          </a:p>
        </p:txBody>
      </p:sp>
    </p:spTree>
    <p:extLst>
      <p:ext uri="{BB962C8B-B14F-4D97-AF65-F5344CB8AC3E}">
        <p14:creationId xmlns:p14="http://schemas.microsoft.com/office/powerpoint/2010/main" val="529876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III</a:t>
            </a:r>
            <a:r>
              <a:rPr lang="ru-RU" dirty="0"/>
              <a:t>. Принципы простой архитектуры</a:t>
            </a:r>
          </a:p>
        </p:txBody>
      </p:sp>
      <p:sp>
        <p:nvSpPr>
          <p:cNvPr id="4" name="Номер слайда 3"/>
          <p:cNvSpPr>
            <a:spLocks noGrp="1"/>
          </p:cNvSpPr>
          <p:nvPr>
            <p:ph type="sldNum" sz="quarter" idx="5"/>
          </p:nvPr>
        </p:nvSpPr>
        <p:spPr/>
        <p:txBody>
          <a:bodyPr/>
          <a:lstStyle/>
          <a:p>
            <a:fld id="{F9800033-7589-4356-9116-273B5B2638B7}" type="slidenum">
              <a:rPr lang="ru-RU" smtClean="0"/>
              <a:t>40</a:t>
            </a:fld>
            <a:endParaRPr lang="ru-RU"/>
          </a:p>
        </p:txBody>
      </p:sp>
    </p:spTree>
    <p:extLst>
      <p:ext uri="{BB962C8B-B14F-4D97-AF65-F5344CB8AC3E}">
        <p14:creationId xmlns:p14="http://schemas.microsoft.com/office/powerpoint/2010/main" val="2494097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Возвращаемся к презентации. Обсудим принципы простой архитектуры.</a:t>
            </a:r>
          </a:p>
          <a:p>
            <a:r>
              <a:rPr lang="ru-RU" dirty="0"/>
              <a:t>Самое главное – нужно делать проще, как уже говорили в начале.</a:t>
            </a:r>
          </a:p>
          <a:p>
            <a:r>
              <a:rPr lang="ru-RU" dirty="0"/>
              <a:t>Не нужно делать </a:t>
            </a:r>
            <a:r>
              <a:rPr lang="en-US" dirty="0" err="1"/>
              <a:t>IRepository</a:t>
            </a:r>
            <a:r>
              <a:rPr lang="en-US" dirty="0"/>
              <a:t> </a:t>
            </a:r>
            <a:r>
              <a:rPr lang="ru-RU" dirty="0"/>
              <a:t>над </a:t>
            </a:r>
            <a:r>
              <a:rPr lang="ru-RU" dirty="0" err="1"/>
              <a:t>энтити</a:t>
            </a:r>
            <a:r>
              <a:rPr lang="ru-RU" dirty="0"/>
              <a:t> фреймворком, нужно абстрагировать саму операцию.</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41</a:t>
            </a:fld>
            <a:endParaRPr lang="ru-RU"/>
          </a:p>
        </p:txBody>
      </p:sp>
    </p:spTree>
    <p:extLst>
      <p:ext uri="{BB962C8B-B14F-4D97-AF65-F5344CB8AC3E}">
        <p14:creationId xmlns:p14="http://schemas.microsoft.com/office/powerpoint/2010/main" val="1413991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Бизнес-требования должны быть изоморфны коду. Т.е. простыми словами должна быть возможность как восстановить бизнес-требования из кода, так и бизнес-требования однозначно сопоставить с кодом.</a:t>
            </a:r>
          </a:p>
          <a:p>
            <a:r>
              <a:rPr lang="ru-RU" dirty="0"/>
              <a:t>Например, если вам пришла какая-то задача, то не нужно решать за заказчика, что дальше развитие проекта пойдет в каком-то направлении. Очень часто бывает, что пойдём в другом направлении, либо вообще ни в каком направлении.</a:t>
            </a:r>
          </a:p>
          <a:p>
            <a:endParaRPr lang="ru-RU" dirty="0"/>
          </a:p>
          <a:p>
            <a:r>
              <a:rPr lang="en-US" dirty="0"/>
              <a:t>TODO </a:t>
            </a:r>
            <a:r>
              <a:rPr lang="ru-RU" dirty="0"/>
              <a:t>тут ещё </a:t>
            </a:r>
            <a:r>
              <a:rPr lang="ru-RU" dirty="0" err="1"/>
              <a:t>чето</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42</a:t>
            </a:fld>
            <a:endParaRPr lang="ru-RU"/>
          </a:p>
        </p:txBody>
      </p:sp>
    </p:spTree>
    <p:extLst>
      <p:ext uri="{BB962C8B-B14F-4D97-AF65-F5344CB8AC3E}">
        <p14:creationId xmlns:p14="http://schemas.microsoft.com/office/powerpoint/2010/main" val="1821432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 преждевременное обобщение. Чтобы что-то обобщить, нужно как минимум два примера. Если в обобщенном коде получается </a:t>
            </a:r>
            <a:r>
              <a:rPr lang="en-US" dirty="0"/>
              <a:t>if </a:t>
            </a:r>
            <a:r>
              <a:rPr lang="ru-RU" dirty="0"/>
              <a:t>с частным условием, касты (каст – это тоже </a:t>
            </a:r>
            <a:r>
              <a:rPr lang="en-US" dirty="0"/>
              <a:t>if)</a:t>
            </a:r>
            <a:r>
              <a:rPr lang="ru-RU" dirty="0"/>
              <a:t>, то, возможно, так обобщать не стоит.</a:t>
            </a:r>
            <a:r>
              <a:rPr lang="en-US" dirty="0"/>
              <a:t> </a:t>
            </a:r>
            <a:r>
              <a:rPr lang="ru-RU" dirty="0"/>
              <a:t>Можно попробовать использовать, например, композицию. И стоит помнить, что каждый </a:t>
            </a:r>
            <a:r>
              <a:rPr lang="en-US" dirty="0"/>
              <a:t>if </a:t>
            </a:r>
            <a:r>
              <a:rPr lang="ru-RU" dirty="0"/>
              <a:t>повышает </a:t>
            </a:r>
            <a:r>
              <a:rPr lang="ru-RU" dirty="0" err="1"/>
              <a:t>цикломатичность</a:t>
            </a:r>
            <a:r>
              <a:rPr lang="ru-RU" dirty="0"/>
              <a:t> и сложность кода, ухудшает читаемость.</a:t>
            </a:r>
          </a:p>
        </p:txBody>
      </p:sp>
      <p:sp>
        <p:nvSpPr>
          <p:cNvPr id="4" name="Номер слайда 3"/>
          <p:cNvSpPr>
            <a:spLocks noGrp="1"/>
          </p:cNvSpPr>
          <p:nvPr>
            <p:ph type="sldNum" sz="quarter" idx="5"/>
          </p:nvPr>
        </p:nvSpPr>
        <p:spPr/>
        <p:txBody>
          <a:bodyPr/>
          <a:lstStyle/>
          <a:p>
            <a:fld id="{F9800033-7589-4356-9116-273B5B2638B7}" type="slidenum">
              <a:rPr lang="ru-RU" smtClean="0"/>
              <a:t>43</a:t>
            </a:fld>
            <a:endParaRPr lang="ru-RU"/>
          </a:p>
        </p:txBody>
      </p:sp>
    </p:spTree>
    <p:extLst>
      <p:ext uri="{BB962C8B-B14F-4D97-AF65-F5344CB8AC3E}">
        <p14:creationId xmlns:p14="http://schemas.microsoft.com/office/powerpoint/2010/main" val="960511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Ещё один очень важный принцип - явное всегда лучше неявного. Во первых, лучше не придумывать специфичных конвенций для проекта, как например регистрация в </a:t>
            </a:r>
            <a:r>
              <a:rPr lang="en-US" dirty="0"/>
              <a:t>IoC </a:t>
            </a:r>
            <a:r>
              <a:rPr lang="ru-RU" dirty="0"/>
              <a:t>контейнере по имени. Это увеличивает затраты, которые нужны для каждого нового члена команды, чтобы он погрузился в проект. Свои конвенции не поддерживаются </a:t>
            </a:r>
            <a:r>
              <a:rPr lang="ru-RU" dirty="0" err="1"/>
              <a:t>тулингом</a:t>
            </a:r>
            <a:r>
              <a:rPr lang="ru-RU" dirty="0"/>
              <a:t>, из-за этого страдает навигация. Ещё их можно легко забыть, и придётся вспоминать заново.</a:t>
            </a:r>
          </a:p>
          <a:p>
            <a:r>
              <a:rPr lang="ru-RU" dirty="0"/>
              <a:t>Также стоит избегать </a:t>
            </a:r>
            <a:r>
              <a:rPr lang="en-US" dirty="0"/>
              <a:t>ambient-</a:t>
            </a:r>
            <a:r>
              <a:rPr lang="ru-RU" dirty="0"/>
              <a:t>контекстов. Например, их очень много в </a:t>
            </a:r>
            <a:r>
              <a:rPr lang="ru-RU" dirty="0" err="1"/>
              <a:t>асп</a:t>
            </a:r>
            <a:r>
              <a:rPr lang="ru-RU" dirty="0"/>
              <a:t> </a:t>
            </a:r>
            <a:r>
              <a:rPr lang="ru-RU" dirty="0" err="1"/>
              <a:t>нете</a:t>
            </a:r>
            <a:r>
              <a:rPr lang="ru-RU" dirty="0"/>
              <a:t>. Можно где-то в глубине бизнес-логики попросить </a:t>
            </a:r>
            <a:r>
              <a:rPr lang="en-US" dirty="0" err="1"/>
              <a:t>IHttpAccessor</a:t>
            </a:r>
            <a:r>
              <a:rPr lang="en-US" dirty="0"/>
              <a:t>, </a:t>
            </a:r>
            <a:r>
              <a:rPr lang="ru-RU" dirty="0"/>
              <a:t>и из него взять авторизацию пользователя. Лучше взять эти данные в контроллере, и дальше пробросить явно в бизнес-логику. Это будет понятнее, и проще тестировать.</a:t>
            </a:r>
          </a:p>
        </p:txBody>
      </p:sp>
      <p:sp>
        <p:nvSpPr>
          <p:cNvPr id="4" name="Номер слайда 3"/>
          <p:cNvSpPr>
            <a:spLocks noGrp="1"/>
          </p:cNvSpPr>
          <p:nvPr>
            <p:ph type="sldNum" sz="quarter" idx="5"/>
          </p:nvPr>
        </p:nvSpPr>
        <p:spPr/>
        <p:txBody>
          <a:bodyPr/>
          <a:lstStyle/>
          <a:p>
            <a:fld id="{F9800033-7589-4356-9116-273B5B2638B7}" type="slidenum">
              <a:rPr lang="ru-RU" smtClean="0"/>
              <a:t>44</a:t>
            </a:fld>
            <a:endParaRPr lang="ru-RU"/>
          </a:p>
        </p:txBody>
      </p:sp>
    </p:spTree>
    <p:extLst>
      <p:ext uri="{BB962C8B-B14F-4D97-AF65-F5344CB8AC3E}">
        <p14:creationId xmlns:p14="http://schemas.microsoft.com/office/powerpoint/2010/main" val="3943799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Ну и стараться избегать рефлексии. Рассмотрим очень часто встречающийся пример. У нас есть </a:t>
            </a:r>
            <a:r>
              <a:rPr lang="en-US" dirty="0" err="1"/>
              <a:t>enum</a:t>
            </a:r>
            <a:r>
              <a:rPr lang="en-US" dirty="0"/>
              <a:t>, </a:t>
            </a:r>
            <a:r>
              <a:rPr lang="ru-RU" dirty="0"/>
              <a:t>и надо получить текстовое представление из этого перечисления.</a:t>
            </a:r>
          </a:p>
        </p:txBody>
      </p:sp>
      <p:sp>
        <p:nvSpPr>
          <p:cNvPr id="4" name="Номер слайда 3"/>
          <p:cNvSpPr>
            <a:spLocks noGrp="1"/>
          </p:cNvSpPr>
          <p:nvPr>
            <p:ph type="sldNum" sz="quarter" idx="5"/>
          </p:nvPr>
        </p:nvSpPr>
        <p:spPr/>
        <p:txBody>
          <a:bodyPr/>
          <a:lstStyle/>
          <a:p>
            <a:fld id="{F9800033-7589-4356-9116-273B5B2638B7}" type="slidenum">
              <a:rPr lang="ru-RU" smtClean="0"/>
              <a:t>45</a:t>
            </a:fld>
            <a:endParaRPr lang="ru-RU"/>
          </a:p>
        </p:txBody>
      </p:sp>
    </p:spTree>
    <p:extLst>
      <p:ext uri="{BB962C8B-B14F-4D97-AF65-F5344CB8AC3E}">
        <p14:creationId xmlns:p14="http://schemas.microsoft.com/office/powerpoint/2010/main" val="2314271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зайти с этим вопросом в интернет, то первым решением на </a:t>
            </a:r>
            <a:r>
              <a:rPr lang="ru-RU" dirty="0" err="1"/>
              <a:t>стековерфлоу</a:t>
            </a:r>
            <a:r>
              <a:rPr lang="ru-RU" dirty="0"/>
              <a:t> будет предложение поставить атрибут </a:t>
            </a:r>
            <a:r>
              <a:rPr lang="en-US" dirty="0"/>
              <a:t>Display, </a:t>
            </a:r>
            <a:r>
              <a:rPr lang="ru-RU" dirty="0"/>
              <a:t>указать там имя.</a:t>
            </a:r>
          </a:p>
        </p:txBody>
      </p:sp>
      <p:sp>
        <p:nvSpPr>
          <p:cNvPr id="4" name="Номер слайда 3"/>
          <p:cNvSpPr>
            <a:spLocks noGrp="1"/>
          </p:cNvSpPr>
          <p:nvPr>
            <p:ph type="sldNum" sz="quarter" idx="5"/>
          </p:nvPr>
        </p:nvSpPr>
        <p:spPr/>
        <p:txBody>
          <a:bodyPr/>
          <a:lstStyle/>
          <a:p>
            <a:fld id="{F9800033-7589-4356-9116-273B5B2638B7}" type="slidenum">
              <a:rPr lang="ru-RU" smtClean="0"/>
              <a:t>46</a:t>
            </a:fld>
            <a:endParaRPr lang="ru-RU"/>
          </a:p>
        </p:txBody>
      </p:sp>
    </p:spTree>
    <p:extLst>
      <p:ext uri="{BB962C8B-B14F-4D97-AF65-F5344CB8AC3E}">
        <p14:creationId xmlns:p14="http://schemas.microsoft.com/office/powerpoint/2010/main" val="32503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сделать расширяющий метод к типу </a:t>
            </a:r>
            <a:r>
              <a:rPr lang="en-US" dirty="0"/>
              <a:t>Enum.</a:t>
            </a:r>
            <a:r>
              <a:rPr lang="ru-RU" dirty="0"/>
              <a:t> У этого решения есть несколько проблем. Во-первых, он не </a:t>
            </a:r>
            <a:r>
              <a:rPr lang="ru-RU" dirty="0" err="1"/>
              <a:t>типобезопасный</a:t>
            </a:r>
            <a:r>
              <a:rPr lang="ru-RU" dirty="0"/>
              <a:t>. Например, если я сделаю другое перечисление, то я смогу использовать этот метод и для него. Во-вторых, он выделяет память и дольше работает из-за рефлексии.</a:t>
            </a:r>
          </a:p>
        </p:txBody>
      </p:sp>
      <p:sp>
        <p:nvSpPr>
          <p:cNvPr id="4" name="Номер слайда 3"/>
          <p:cNvSpPr>
            <a:spLocks noGrp="1"/>
          </p:cNvSpPr>
          <p:nvPr>
            <p:ph type="sldNum" sz="quarter" idx="5"/>
          </p:nvPr>
        </p:nvSpPr>
        <p:spPr/>
        <p:txBody>
          <a:bodyPr/>
          <a:lstStyle/>
          <a:p>
            <a:fld id="{F9800033-7589-4356-9116-273B5B2638B7}" type="slidenum">
              <a:rPr lang="ru-RU" smtClean="0"/>
              <a:t>47</a:t>
            </a:fld>
            <a:endParaRPr lang="ru-RU"/>
          </a:p>
        </p:txBody>
      </p:sp>
    </p:spTree>
    <p:extLst>
      <p:ext uri="{BB962C8B-B14F-4D97-AF65-F5344CB8AC3E}">
        <p14:creationId xmlns:p14="http://schemas.microsoft.com/office/powerpoint/2010/main" val="7954371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такой задачи можно предложить простое частное решение без рефлексии. Сделать расширяющий метод к конкретному типу </a:t>
            </a:r>
            <a:r>
              <a:rPr lang="en-US" dirty="0"/>
              <a:t>Color</a:t>
            </a:r>
            <a:r>
              <a:rPr lang="ru-RU" dirty="0"/>
              <a:t>, и сделать </a:t>
            </a:r>
            <a:r>
              <a:rPr lang="en-US" dirty="0"/>
              <a:t>switch </a:t>
            </a:r>
            <a:r>
              <a:rPr lang="ru-RU" dirty="0"/>
              <a:t>по значению. Так будет проще использовать навигацию по типу </a:t>
            </a:r>
            <a:r>
              <a:rPr lang="en-US" dirty="0"/>
              <a:t>Color. </a:t>
            </a:r>
            <a:r>
              <a:rPr lang="ru-RU" dirty="0"/>
              <a:t>Появится новый цвет – добавить текст в одном месте и не парится. Если надо, то можно расширить поддержкой разных языков.</a:t>
            </a:r>
          </a:p>
        </p:txBody>
      </p:sp>
      <p:sp>
        <p:nvSpPr>
          <p:cNvPr id="4" name="Номер слайда 3"/>
          <p:cNvSpPr>
            <a:spLocks noGrp="1"/>
          </p:cNvSpPr>
          <p:nvPr>
            <p:ph type="sldNum" sz="quarter" idx="5"/>
          </p:nvPr>
        </p:nvSpPr>
        <p:spPr/>
        <p:txBody>
          <a:bodyPr/>
          <a:lstStyle/>
          <a:p>
            <a:fld id="{F9800033-7589-4356-9116-273B5B2638B7}" type="slidenum">
              <a:rPr lang="ru-RU" smtClean="0"/>
              <a:t>48</a:t>
            </a:fld>
            <a:endParaRPr lang="ru-RU"/>
          </a:p>
        </p:txBody>
      </p:sp>
    </p:spTree>
    <p:extLst>
      <p:ext uri="{BB962C8B-B14F-4D97-AF65-F5344CB8AC3E}">
        <p14:creationId xmlns:p14="http://schemas.microsoft.com/office/powerpoint/2010/main" val="4179962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Отдельно вынес две боли, которые принесли кучу страданий не только мне, но и огромной куче разработчиков. Первая – это </a:t>
            </a:r>
            <a:r>
              <a:rPr lang="ru-RU" dirty="0" err="1"/>
              <a:t>автомаппер</a:t>
            </a:r>
            <a:r>
              <a:rPr lang="ru-RU" dirty="0"/>
              <a:t>. Самая главная проблема – ошибки маппинга переходят из времени компиляции во время исполнения. Из-за этого ломается навигация в </a:t>
            </a:r>
            <a:r>
              <a:rPr lang="en-US" dirty="0"/>
              <a:t>IDE</a:t>
            </a:r>
            <a:r>
              <a:rPr lang="ru-RU" dirty="0"/>
              <a:t>. Ну и работает это медленнее, чем обычный статический маппинг.</a:t>
            </a:r>
          </a:p>
          <a:p>
            <a:r>
              <a:rPr lang="ru-RU" dirty="0"/>
              <a:t>Есть пара статей, где можно прочитать про недостатке </a:t>
            </a:r>
            <a:r>
              <a:rPr lang="ru-RU" dirty="0" err="1"/>
              <a:t>автомаппера</a:t>
            </a:r>
            <a:r>
              <a:rPr lang="ru-RU" dirty="0"/>
              <a:t> подробнее.</a:t>
            </a:r>
          </a:p>
        </p:txBody>
      </p:sp>
      <p:sp>
        <p:nvSpPr>
          <p:cNvPr id="4" name="Номер слайда 3"/>
          <p:cNvSpPr>
            <a:spLocks noGrp="1"/>
          </p:cNvSpPr>
          <p:nvPr>
            <p:ph type="sldNum" sz="quarter" idx="5"/>
          </p:nvPr>
        </p:nvSpPr>
        <p:spPr/>
        <p:txBody>
          <a:bodyPr/>
          <a:lstStyle/>
          <a:p>
            <a:fld id="{F9800033-7589-4356-9116-273B5B2638B7}" type="slidenum">
              <a:rPr lang="ru-RU" smtClean="0"/>
              <a:t>49</a:t>
            </a:fld>
            <a:endParaRPr lang="ru-RU"/>
          </a:p>
        </p:txBody>
      </p:sp>
    </p:spTree>
    <p:extLst>
      <p:ext uri="{BB962C8B-B14F-4D97-AF65-F5344CB8AC3E}">
        <p14:creationId xmlns:p14="http://schemas.microsoft.com/office/powerpoint/2010/main" val="353243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Этот доклад я решил сделать, чтобы поделиться своим опытом. Очень часто вижу на проектах код, который можно сделать проще и лучше. Поэтому сегодня будем говорить про </a:t>
            </a:r>
            <a:r>
              <a:rPr lang="en-US" dirty="0"/>
              <a:t>enterprise</a:t>
            </a:r>
            <a:r>
              <a:rPr lang="ru-RU" dirty="0"/>
              <a:t>-приложения. Расскажу про свой подход к архитектуре, о том, как можно применять давно знакомые паттерны. Поговорим как можно обрабатывать ошибки и тестировать </a:t>
            </a:r>
            <a:r>
              <a:rPr lang="en-US" dirty="0"/>
              <a:t>enterprise</a:t>
            </a:r>
            <a:r>
              <a:rPr lang="ru-RU" dirty="0"/>
              <a:t>-приложения</a:t>
            </a:r>
          </a:p>
        </p:txBody>
      </p:sp>
      <p:sp>
        <p:nvSpPr>
          <p:cNvPr id="4" name="Номер слайда 3"/>
          <p:cNvSpPr>
            <a:spLocks noGrp="1"/>
          </p:cNvSpPr>
          <p:nvPr>
            <p:ph type="sldNum" sz="quarter" idx="5"/>
          </p:nvPr>
        </p:nvSpPr>
        <p:spPr/>
        <p:txBody>
          <a:bodyPr/>
          <a:lstStyle/>
          <a:p>
            <a:fld id="{F9800033-7589-4356-9116-273B5B2638B7}" type="slidenum">
              <a:rPr lang="ru-RU" smtClean="0"/>
              <a:t>5</a:t>
            </a:fld>
            <a:endParaRPr lang="ru-RU"/>
          </a:p>
        </p:txBody>
      </p:sp>
    </p:spTree>
    <p:extLst>
      <p:ext uri="{BB962C8B-B14F-4D97-AF65-F5344CB8AC3E}">
        <p14:creationId xmlns:p14="http://schemas.microsoft.com/office/powerpoint/2010/main" val="3689227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Вторая библиотека от этого же автора – Джимми </a:t>
            </a:r>
            <a:r>
              <a:rPr lang="ru-RU" dirty="0" err="1"/>
              <a:t>Богард</a:t>
            </a:r>
            <a:r>
              <a:rPr lang="ru-RU" dirty="0"/>
              <a:t> – </a:t>
            </a:r>
            <a:r>
              <a:rPr lang="ru-RU" dirty="0" err="1"/>
              <a:t>Медиатр</a:t>
            </a:r>
            <a:r>
              <a:rPr lang="ru-RU" dirty="0"/>
              <a:t>. На мой взгляд она вообще бессмысленна, в статьях со слайда про это расписано подробнее. Но, даже если её использовать, то она ломает навигацию – переход от объявления к реализации становится гораздо сложнее.</a:t>
            </a:r>
          </a:p>
          <a:p>
            <a:r>
              <a:rPr lang="ru-RU" dirty="0"/>
              <a:t>А если используется </a:t>
            </a:r>
            <a:r>
              <a:rPr lang="ru-RU" dirty="0" err="1"/>
              <a:t>авторегистрация</a:t>
            </a:r>
            <a:r>
              <a:rPr lang="ru-RU" dirty="0"/>
              <a:t> обработчиков – то компилятор не видит их использование, можно случайно удалить.</a:t>
            </a:r>
          </a:p>
        </p:txBody>
      </p:sp>
      <p:sp>
        <p:nvSpPr>
          <p:cNvPr id="4" name="Номер слайда 3"/>
          <p:cNvSpPr>
            <a:spLocks noGrp="1"/>
          </p:cNvSpPr>
          <p:nvPr>
            <p:ph type="sldNum" sz="quarter" idx="5"/>
          </p:nvPr>
        </p:nvSpPr>
        <p:spPr/>
        <p:txBody>
          <a:bodyPr/>
          <a:lstStyle/>
          <a:p>
            <a:fld id="{F9800033-7589-4356-9116-273B5B2638B7}" type="slidenum">
              <a:rPr lang="ru-RU" smtClean="0"/>
              <a:t>50</a:t>
            </a:fld>
            <a:endParaRPr lang="ru-RU"/>
          </a:p>
        </p:txBody>
      </p:sp>
    </p:spTree>
    <p:extLst>
      <p:ext uri="{BB962C8B-B14F-4D97-AF65-F5344CB8AC3E}">
        <p14:creationId xmlns:p14="http://schemas.microsoft.com/office/powerpoint/2010/main" val="1965499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этом есть исключения в использовании библиотек с рефлексией – это библиотеки от Майкрософта. Например, </a:t>
            </a:r>
            <a:r>
              <a:rPr lang="ru-RU" dirty="0" err="1"/>
              <a:t>асп.нет</a:t>
            </a:r>
            <a:r>
              <a:rPr lang="ru-RU" dirty="0"/>
              <a:t>, </a:t>
            </a:r>
            <a:r>
              <a:rPr lang="ru-RU" dirty="0" err="1"/>
              <a:t>ентити</a:t>
            </a:r>
            <a:r>
              <a:rPr lang="ru-RU" dirty="0"/>
              <a:t> фреймворк. Почему – это библиотеки от вендора платформы, что каждый разработчик под </a:t>
            </a:r>
            <a:r>
              <a:rPr lang="en-US" dirty="0"/>
              <a:t>.NET </a:t>
            </a:r>
            <a:r>
              <a:rPr lang="ru-RU" dirty="0"/>
              <a:t>должен быть с ними знаком. Их поведение хорошо задокументировано, легко найти ответ на свой вопрос.</a:t>
            </a:r>
          </a:p>
          <a:p>
            <a:r>
              <a:rPr lang="ru-RU" dirty="0"/>
              <a:t>Но, при этом, сейчас Майкрософт смотрит в сторону производительности, и они используют всё меньше и меньше рефлексии. Потому что рефлексия не дружит с </a:t>
            </a:r>
            <a:r>
              <a:rPr lang="en-US" dirty="0"/>
              <a:t>ahead of time </a:t>
            </a:r>
            <a:r>
              <a:rPr lang="ru-RU" dirty="0"/>
              <a:t>компиляцией, она медленная, ухудшается запуск приложения. Вместо этого всё чаще используются </a:t>
            </a:r>
            <a:r>
              <a:rPr lang="ru-RU" dirty="0" err="1"/>
              <a:t>сорц</a:t>
            </a:r>
            <a:r>
              <a:rPr lang="ru-RU" dirty="0"/>
              <a:t> генераторы, о них ещё сегодня поговорим.</a:t>
            </a:r>
          </a:p>
        </p:txBody>
      </p:sp>
      <p:sp>
        <p:nvSpPr>
          <p:cNvPr id="4" name="Номер слайда 3"/>
          <p:cNvSpPr>
            <a:spLocks noGrp="1"/>
          </p:cNvSpPr>
          <p:nvPr>
            <p:ph type="sldNum" sz="quarter" idx="5"/>
          </p:nvPr>
        </p:nvSpPr>
        <p:spPr/>
        <p:txBody>
          <a:bodyPr/>
          <a:lstStyle/>
          <a:p>
            <a:fld id="{F9800033-7589-4356-9116-273B5B2638B7}" type="slidenum">
              <a:rPr lang="ru-RU" smtClean="0"/>
              <a:t>51</a:t>
            </a:fld>
            <a:endParaRPr lang="ru-RU"/>
          </a:p>
        </p:txBody>
      </p:sp>
    </p:spTree>
    <p:extLst>
      <p:ext uri="{BB962C8B-B14F-4D97-AF65-F5344CB8AC3E}">
        <p14:creationId xmlns:p14="http://schemas.microsoft.com/office/powerpoint/2010/main" val="565552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ДЕМО</a:t>
            </a:r>
            <a:endParaRPr lang="en-US" dirty="0"/>
          </a:p>
          <a:p>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52</a:t>
            </a:fld>
            <a:endParaRPr lang="en-US"/>
          </a:p>
        </p:txBody>
      </p:sp>
    </p:spTree>
    <p:extLst>
      <p:ext uri="{BB962C8B-B14F-4D97-AF65-F5344CB8AC3E}">
        <p14:creationId xmlns:p14="http://schemas.microsoft.com/office/powerpoint/2010/main" val="2094289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IV</a:t>
            </a:r>
            <a:r>
              <a:rPr lang="ru-RU" dirty="0"/>
              <a:t>. Отдельный блок у нас низкоуровневый, хотя он очень сильно влияет на архитектуру приложений. Это явная обработка ошибок</a:t>
            </a:r>
          </a:p>
        </p:txBody>
      </p:sp>
      <p:sp>
        <p:nvSpPr>
          <p:cNvPr id="4" name="Номер слайда 3"/>
          <p:cNvSpPr>
            <a:spLocks noGrp="1"/>
          </p:cNvSpPr>
          <p:nvPr>
            <p:ph type="sldNum" sz="quarter" idx="5"/>
          </p:nvPr>
        </p:nvSpPr>
        <p:spPr/>
        <p:txBody>
          <a:bodyPr/>
          <a:lstStyle/>
          <a:p>
            <a:fld id="{F9800033-7589-4356-9116-273B5B2638B7}" type="slidenum">
              <a:rPr lang="ru-RU" smtClean="0"/>
              <a:t>53</a:t>
            </a:fld>
            <a:endParaRPr lang="ru-RU"/>
          </a:p>
        </p:txBody>
      </p:sp>
    </p:spTree>
    <p:extLst>
      <p:ext uri="{BB962C8B-B14F-4D97-AF65-F5344CB8AC3E}">
        <p14:creationId xmlns:p14="http://schemas.microsoft.com/office/powerpoint/2010/main" val="1158232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a:t>
            </a:r>
            <a:r>
              <a:rPr lang="en-US" dirty="0"/>
              <a:t>C# </a:t>
            </a:r>
            <a:r>
              <a:rPr lang="ru-RU" dirty="0"/>
              <a:t>стандартный инструмент для обработки ошибок – это исключения. Например, если пользователь не найден, то бросаем исключение и где-то выше его ловим. Но у этого способа две большие проблемы:</a:t>
            </a:r>
          </a:p>
          <a:p>
            <a:r>
              <a:rPr lang="ru-RU" dirty="0"/>
              <a:t>1. Исключение никак не отображено в сигнатуре, максимум – это комментарии, и то, если это хорошая библиотека.</a:t>
            </a:r>
          </a:p>
          <a:p>
            <a:r>
              <a:rPr lang="ru-RU" dirty="0"/>
              <a:t>2. По сути, исключение – это аналог </a:t>
            </a:r>
            <a:r>
              <a:rPr lang="en-US" dirty="0" err="1"/>
              <a:t>goto</a:t>
            </a:r>
            <a:r>
              <a:rPr lang="ru-RU" dirty="0"/>
              <a:t>, только ещё и с контекстом. Т.е. отследить переходы ещё сложнее</a:t>
            </a:r>
          </a:p>
        </p:txBody>
      </p:sp>
      <p:sp>
        <p:nvSpPr>
          <p:cNvPr id="4" name="Номер слайда 3"/>
          <p:cNvSpPr>
            <a:spLocks noGrp="1"/>
          </p:cNvSpPr>
          <p:nvPr>
            <p:ph type="sldNum" sz="quarter" idx="5"/>
          </p:nvPr>
        </p:nvSpPr>
        <p:spPr/>
        <p:txBody>
          <a:bodyPr/>
          <a:lstStyle/>
          <a:p>
            <a:fld id="{F9800033-7589-4356-9116-273B5B2638B7}" type="slidenum">
              <a:rPr lang="ru-RU" smtClean="0"/>
              <a:t>54</a:t>
            </a:fld>
            <a:endParaRPr lang="ru-RU"/>
          </a:p>
        </p:txBody>
      </p:sp>
    </p:spTree>
    <p:extLst>
      <p:ext uri="{BB962C8B-B14F-4D97-AF65-F5344CB8AC3E}">
        <p14:creationId xmlns:p14="http://schemas.microsoft.com/office/powerpoint/2010/main" val="879382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a:t>
            </a:r>
            <a:r>
              <a:rPr lang="en-US" dirty="0"/>
              <a:t>enterprise</a:t>
            </a:r>
            <a:r>
              <a:rPr lang="ru-RU" dirty="0"/>
              <a:t>-приложений есть решение из функциональных языков – </a:t>
            </a:r>
            <a:r>
              <a:rPr lang="en-US" dirty="0"/>
              <a:t>discriminated union, </a:t>
            </a:r>
            <a:r>
              <a:rPr lang="ru-RU" dirty="0"/>
              <a:t>или размеченное определение.</a:t>
            </a:r>
          </a:p>
          <a:p>
            <a:r>
              <a:rPr lang="ru-RU" dirty="0"/>
              <a:t>В </a:t>
            </a:r>
            <a:r>
              <a:rPr lang="en-US" dirty="0"/>
              <a:t>F# </a:t>
            </a:r>
            <a:r>
              <a:rPr lang="ru-RU" dirty="0"/>
              <a:t>они задаются вот так. Например, есть тип – результат создания пользователя. Он может принимать одно из трех значений.</a:t>
            </a:r>
          </a:p>
          <a:p>
            <a:r>
              <a:rPr lang="ru-RU" dirty="0"/>
              <a:t>Это либо сам пользователь (значит он успешно создан, сам тип определили чуть выше), либо то, что </a:t>
            </a:r>
            <a:r>
              <a:rPr lang="en-US" dirty="0"/>
              <a:t>email </a:t>
            </a:r>
            <a:r>
              <a:rPr lang="ru-RU" dirty="0"/>
              <a:t>уже занят, либо то, что родитель пользователя не найден</a:t>
            </a:r>
          </a:p>
        </p:txBody>
      </p:sp>
      <p:sp>
        <p:nvSpPr>
          <p:cNvPr id="4" name="Номер слайда 3"/>
          <p:cNvSpPr>
            <a:spLocks noGrp="1"/>
          </p:cNvSpPr>
          <p:nvPr>
            <p:ph type="sldNum" sz="quarter" idx="5"/>
          </p:nvPr>
        </p:nvSpPr>
        <p:spPr/>
        <p:txBody>
          <a:bodyPr/>
          <a:lstStyle/>
          <a:p>
            <a:fld id="{F9800033-7589-4356-9116-273B5B2638B7}" type="slidenum">
              <a:rPr lang="ru-RU" smtClean="0"/>
              <a:t>55</a:t>
            </a:fld>
            <a:endParaRPr lang="ru-RU"/>
          </a:p>
        </p:txBody>
      </p:sp>
    </p:spTree>
    <p:extLst>
      <p:ext uri="{BB962C8B-B14F-4D97-AF65-F5344CB8AC3E}">
        <p14:creationId xmlns:p14="http://schemas.microsoft.com/office/powerpoint/2010/main" val="20679922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Вернемся к результатам операций. Мы привыкли думать, что у операции есть только успешный результат, и ошибки, которые мы определяем исключениями.</a:t>
            </a:r>
          </a:p>
          <a:p>
            <a:r>
              <a:rPr lang="ru-RU" dirty="0"/>
              <a:t>Но, я бы разделил результат работы метода или операции на три группы: ожидаемый (успешный) результат, ожидаемые ошибки, и неожидаемые ошибки. На примере создания пользователя – успешный результат это созданный пользователь. Ожидаемые ошибки это то, что </a:t>
            </a:r>
            <a:r>
              <a:rPr lang="en-US" dirty="0"/>
              <a:t>email </a:t>
            </a:r>
            <a:r>
              <a:rPr lang="ru-RU" dirty="0"/>
              <a:t>уже занят и родитель занят, а неожидаемые ошибки – это, например, </a:t>
            </a:r>
            <a:r>
              <a:rPr lang="en-US" dirty="0" err="1"/>
              <a:t>SqlException</a:t>
            </a:r>
            <a:r>
              <a:rPr lang="ru-RU" dirty="0"/>
              <a:t>, если база не доступна. Т.к. при разработке приложения исходили из того, что база всегда доступна. В таком случае в </a:t>
            </a:r>
            <a:r>
              <a:rPr lang="en-US" dirty="0" err="1"/>
              <a:t>WebApi</a:t>
            </a:r>
            <a:r>
              <a:rPr lang="en-US" dirty="0"/>
              <a:t> </a:t>
            </a:r>
            <a:r>
              <a:rPr lang="ru-RU" dirty="0"/>
              <a:t>можно вернуть 500ку.</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56</a:t>
            </a:fld>
            <a:endParaRPr lang="en-US"/>
          </a:p>
        </p:txBody>
      </p:sp>
    </p:spTree>
    <p:extLst>
      <p:ext uri="{BB962C8B-B14F-4D97-AF65-F5344CB8AC3E}">
        <p14:creationId xmlns:p14="http://schemas.microsoft.com/office/powerpoint/2010/main" val="4072439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бы пошёл ещё дальше, и скажу, что мы не можем за потребителя решить, что для него ошибка, а что – положительный результат. Поэтому результаты можно классифицировать так: это список ожидаемых результатов, и неожиданные ошибки (исключения). Сигнатура остаётся точно такая же.</a:t>
            </a:r>
          </a:p>
        </p:txBody>
      </p:sp>
      <p:sp>
        <p:nvSpPr>
          <p:cNvPr id="4" name="Номер слайда 3"/>
          <p:cNvSpPr>
            <a:spLocks noGrp="1"/>
          </p:cNvSpPr>
          <p:nvPr>
            <p:ph type="sldNum" sz="quarter" idx="5"/>
          </p:nvPr>
        </p:nvSpPr>
        <p:spPr/>
        <p:txBody>
          <a:bodyPr/>
          <a:lstStyle/>
          <a:p>
            <a:fld id="{F9800033-7589-4356-9116-273B5B2638B7}" type="slidenum">
              <a:rPr lang="ru-RU" smtClean="0"/>
              <a:t>57</a:t>
            </a:fld>
            <a:endParaRPr lang="ru-RU"/>
          </a:p>
        </p:txBody>
      </p:sp>
    </p:spTree>
    <p:extLst>
      <p:ext uri="{BB962C8B-B14F-4D97-AF65-F5344CB8AC3E}">
        <p14:creationId xmlns:p14="http://schemas.microsoft.com/office/powerpoint/2010/main" val="1662088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Очень удобно использовать </a:t>
            </a:r>
            <a:r>
              <a:rPr lang="en-US" dirty="0" err="1"/>
              <a:t>gRPC</a:t>
            </a:r>
            <a:r>
              <a:rPr lang="en-US" dirty="0"/>
              <a:t> </a:t>
            </a:r>
            <a:r>
              <a:rPr lang="ru-RU" dirty="0"/>
              <a:t>для описания контрактов в таком стиле. Объявляем сервис, запрос.</a:t>
            </a:r>
          </a:p>
        </p:txBody>
      </p:sp>
      <p:sp>
        <p:nvSpPr>
          <p:cNvPr id="4" name="Номер слайда 3"/>
          <p:cNvSpPr>
            <a:spLocks noGrp="1"/>
          </p:cNvSpPr>
          <p:nvPr>
            <p:ph type="sldNum" sz="quarter" idx="5"/>
          </p:nvPr>
        </p:nvSpPr>
        <p:spPr/>
        <p:txBody>
          <a:bodyPr/>
          <a:lstStyle/>
          <a:p>
            <a:fld id="{F9800033-7589-4356-9116-273B5B2638B7}" type="slidenum">
              <a:rPr lang="ru-RU" smtClean="0"/>
              <a:t>58</a:t>
            </a:fld>
            <a:endParaRPr lang="ru-RU"/>
          </a:p>
        </p:txBody>
      </p:sp>
    </p:spTree>
    <p:extLst>
      <p:ext uri="{BB962C8B-B14F-4D97-AF65-F5344CB8AC3E}">
        <p14:creationId xmlns:p14="http://schemas.microsoft.com/office/powerpoint/2010/main" val="12703936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 в ответе мы используем специальную конструкцию </a:t>
            </a:r>
            <a:r>
              <a:rPr lang="en-US" dirty="0" err="1"/>
              <a:t>oneof</a:t>
            </a:r>
            <a:r>
              <a:rPr lang="en-US" dirty="0"/>
              <a:t> – </a:t>
            </a:r>
            <a:r>
              <a:rPr lang="ru-RU" dirty="0"/>
              <a:t>аналог размеченных определений в </a:t>
            </a:r>
            <a:r>
              <a:rPr lang="en-US" dirty="0" err="1"/>
              <a:t>protobuf</a:t>
            </a:r>
            <a:r>
              <a:rPr lang="en-US" dirty="0"/>
              <a:t>.</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59</a:t>
            </a:fld>
            <a:endParaRPr lang="ru-RU"/>
          </a:p>
        </p:txBody>
      </p:sp>
    </p:spTree>
    <p:extLst>
      <p:ext uri="{BB962C8B-B14F-4D97-AF65-F5344CB8AC3E}">
        <p14:creationId xmlns:p14="http://schemas.microsoft.com/office/powerpoint/2010/main" val="167566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Сегодня мы говорим о разработке </a:t>
            </a:r>
            <a:r>
              <a:rPr lang="en-US" dirty="0">
                <a:highlight>
                  <a:srgbClr val="FFFF00"/>
                </a:highlight>
              </a:rPr>
              <a:t>enterprise-</a:t>
            </a:r>
            <a:r>
              <a:rPr lang="ru-RU" dirty="0">
                <a:highlight>
                  <a:srgbClr val="FFFF00"/>
                </a:highlight>
              </a:rPr>
              <a:t>приложений, и я хочу начать с двух главных мыслей, к которым я пришёл.</a:t>
            </a:r>
          </a:p>
          <a:p>
            <a:r>
              <a:rPr lang="ru-RU" dirty="0">
                <a:highlight>
                  <a:srgbClr val="FFFF00"/>
                </a:highlight>
              </a:rPr>
              <a:t>1. Приложение и его код – это не цель, а просто инструмент, чтобы бизнес зарабатывал деньги. Т.к. главная цель бизнеса – получение прибыли.</a:t>
            </a:r>
          </a:p>
          <a:p>
            <a:r>
              <a:rPr lang="ru-RU" dirty="0"/>
              <a:t>2. Цель кода – не красота, не способ самореализации программистов, а минимизация издержек бизнеса на автоматизацию его процессов.</a:t>
            </a:r>
          </a:p>
        </p:txBody>
      </p:sp>
      <p:sp>
        <p:nvSpPr>
          <p:cNvPr id="4" name="Номер слайда 3"/>
          <p:cNvSpPr>
            <a:spLocks noGrp="1"/>
          </p:cNvSpPr>
          <p:nvPr>
            <p:ph type="sldNum" sz="quarter" idx="5"/>
          </p:nvPr>
        </p:nvSpPr>
        <p:spPr/>
        <p:txBody>
          <a:bodyPr/>
          <a:lstStyle/>
          <a:p>
            <a:fld id="{F9800033-7589-4356-9116-273B5B2638B7}" type="slidenum">
              <a:rPr lang="ru-RU" smtClean="0"/>
              <a:t>6</a:t>
            </a:fld>
            <a:endParaRPr lang="ru-RU"/>
          </a:p>
        </p:txBody>
      </p:sp>
    </p:spTree>
    <p:extLst>
      <p:ext uri="{BB962C8B-B14F-4D97-AF65-F5344CB8AC3E}">
        <p14:creationId xmlns:p14="http://schemas.microsoft.com/office/powerpoint/2010/main" val="34422483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Чем же хорош такой способ обработки ошибок. Во первых, все ошибки описаны статически в сигнатуре метода.</a:t>
            </a:r>
          </a:p>
          <a:p>
            <a:r>
              <a:rPr lang="ru-RU" dirty="0"/>
              <a:t>Во вторых, самое важное, все результаты размеченного определения нужно обработать. Если появляется новый результат – это будет ошибка времени компиляции.</a:t>
            </a:r>
          </a:p>
        </p:txBody>
      </p:sp>
      <p:sp>
        <p:nvSpPr>
          <p:cNvPr id="4" name="Номер слайда 3"/>
          <p:cNvSpPr>
            <a:spLocks noGrp="1"/>
          </p:cNvSpPr>
          <p:nvPr>
            <p:ph type="sldNum" sz="quarter" idx="5"/>
          </p:nvPr>
        </p:nvSpPr>
        <p:spPr/>
        <p:txBody>
          <a:bodyPr/>
          <a:lstStyle/>
          <a:p>
            <a:fld id="{F9800033-7589-4356-9116-273B5B2638B7}" type="slidenum">
              <a:rPr lang="ru-RU" smtClean="0"/>
              <a:t>60</a:t>
            </a:fld>
            <a:endParaRPr lang="ru-RU"/>
          </a:p>
        </p:txBody>
      </p:sp>
    </p:spTree>
    <p:extLst>
      <p:ext uri="{BB962C8B-B14F-4D97-AF65-F5344CB8AC3E}">
        <p14:creationId xmlns:p14="http://schemas.microsoft.com/office/powerpoint/2010/main" val="13976649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Конечно, у такого подхода есть и недостатки. Первое, это зараженность методов – начав возвращать размеченное определение, нужно возвращать его дальше по стеку. Во вторых, повышается вложенность кода.</a:t>
            </a:r>
            <a:r>
              <a:rPr lang="en-US" dirty="0"/>
              <a:t> </a:t>
            </a:r>
            <a:r>
              <a:rPr lang="ru-RU" dirty="0"/>
              <a:t>Третье – </a:t>
            </a:r>
            <a:r>
              <a:rPr lang="en-US" dirty="0"/>
              <a:t>C# </a:t>
            </a:r>
            <a:r>
              <a:rPr lang="ru-RU" dirty="0"/>
              <a:t>до сих пор не поддерживает размеченные определения из коробки. И самое главное – коллеги не понимаю, зачем это нужно использовать. Этот доклад – попытка объяснить, зачем это нужно.</a:t>
            </a:r>
          </a:p>
        </p:txBody>
      </p:sp>
      <p:sp>
        <p:nvSpPr>
          <p:cNvPr id="4" name="Номер слайда 3"/>
          <p:cNvSpPr>
            <a:spLocks noGrp="1"/>
          </p:cNvSpPr>
          <p:nvPr>
            <p:ph type="sldNum" sz="quarter" idx="5"/>
          </p:nvPr>
        </p:nvSpPr>
        <p:spPr/>
        <p:txBody>
          <a:bodyPr/>
          <a:lstStyle/>
          <a:p>
            <a:fld id="{F9800033-7589-4356-9116-273B5B2638B7}" type="slidenum">
              <a:rPr lang="ru-RU" smtClean="0"/>
              <a:t>61</a:t>
            </a:fld>
            <a:endParaRPr lang="ru-RU"/>
          </a:p>
        </p:txBody>
      </p:sp>
    </p:spTree>
    <p:extLst>
      <p:ext uri="{BB962C8B-B14F-4D97-AF65-F5344CB8AC3E}">
        <p14:creationId xmlns:p14="http://schemas.microsoft.com/office/powerpoint/2010/main" val="1181699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Поговорим о том, как сейчас с поддержкой размеченных определений в </a:t>
            </a:r>
            <a:r>
              <a:rPr lang="en-US" dirty="0"/>
              <a:t>C#</a:t>
            </a:r>
            <a:r>
              <a:rPr lang="ru-RU" dirty="0"/>
              <a:t>.</a:t>
            </a:r>
          </a:p>
          <a:p>
            <a:r>
              <a:rPr lang="ru-RU" dirty="0"/>
              <a:t>Обсуждение </a:t>
            </a:r>
            <a:r>
              <a:rPr lang="ru-RU" dirty="0" err="1"/>
              <a:t>полуактивно</a:t>
            </a:r>
            <a:r>
              <a:rPr lang="ru-RU" dirty="0"/>
              <a:t> идёт, и, скорее всего, в этом году в релиз уже не попадёт. Надеемся на следующий год.</a:t>
            </a:r>
          </a:p>
          <a:p>
            <a:r>
              <a:rPr lang="ru-RU" dirty="0"/>
              <a:t>Есть много библиотек, с помощью которых можно </a:t>
            </a:r>
            <a:r>
              <a:rPr lang="ru-RU" dirty="0" err="1"/>
              <a:t>сэмулировать</a:t>
            </a:r>
            <a:r>
              <a:rPr lang="ru-RU" dirty="0"/>
              <a:t> поведение размеченных определений.</a:t>
            </a:r>
          </a:p>
          <a:p>
            <a:r>
              <a:rPr lang="ru-RU" dirty="0"/>
              <a:t>Я пробовал и мне понравился </a:t>
            </a:r>
            <a:r>
              <a:rPr lang="en-US" dirty="0" err="1"/>
              <a:t>OneOf</a:t>
            </a:r>
            <a:r>
              <a:rPr lang="ru-RU" dirty="0"/>
              <a:t>. Ещё можно посмотреть на </a:t>
            </a:r>
            <a:r>
              <a:rPr lang="en-US" dirty="0" err="1"/>
              <a:t>Dunet</a:t>
            </a:r>
            <a:r>
              <a:rPr lang="en-US" dirty="0"/>
              <a:t> – </a:t>
            </a:r>
            <a:r>
              <a:rPr lang="ru-RU" dirty="0"/>
              <a:t>это </a:t>
            </a:r>
            <a:r>
              <a:rPr lang="ru-RU" dirty="0" err="1"/>
              <a:t>сорц</a:t>
            </a:r>
            <a:r>
              <a:rPr lang="ru-RU"/>
              <a:t> генератор</a:t>
            </a:r>
            <a:endParaRPr lang="en-US" dirty="0"/>
          </a:p>
          <a:p>
            <a:endParaRPr lang="en-US" dirty="0"/>
          </a:p>
          <a:p>
            <a:r>
              <a:rPr lang="ru-RU" dirty="0"/>
              <a:t>В обсуждении на </a:t>
            </a:r>
            <a:r>
              <a:rPr lang="ru-RU" dirty="0" err="1"/>
              <a:t>гитхабе</a:t>
            </a:r>
            <a:r>
              <a:rPr lang="ru-RU" dirty="0"/>
              <a:t> можно найти и другие варианты.</a:t>
            </a:r>
          </a:p>
        </p:txBody>
      </p:sp>
      <p:sp>
        <p:nvSpPr>
          <p:cNvPr id="4" name="Номер слайда 3"/>
          <p:cNvSpPr>
            <a:spLocks noGrp="1"/>
          </p:cNvSpPr>
          <p:nvPr>
            <p:ph type="sldNum" sz="quarter" idx="5"/>
          </p:nvPr>
        </p:nvSpPr>
        <p:spPr/>
        <p:txBody>
          <a:bodyPr/>
          <a:lstStyle/>
          <a:p>
            <a:fld id="{F9800033-7589-4356-9116-273B5B2638B7}" type="slidenum">
              <a:rPr lang="ru-RU" smtClean="0"/>
              <a:t>62</a:t>
            </a:fld>
            <a:endParaRPr lang="ru-RU"/>
          </a:p>
        </p:txBody>
      </p:sp>
    </p:spTree>
    <p:extLst>
      <p:ext uri="{BB962C8B-B14F-4D97-AF65-F5344CB8AC3E}">
        <p14:creationId xmlns:p14="http://schemas.microsoft.com/office/powerpoint/2010/main" val="2050532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Библиотеки, которые я привел, работают за счёт метода </a:t>
            </a:r>
            <a:r>
              <a:rPr lang="en-US" dirty="0"/>
              <a:t>Match, </a:t>
            </a:r>
            <a:r>
              <a:rPr lang="ru-RU" dirty="0"/>
              <a:t>который имеет количество аргументов равное количеству вариантов размеченного определения. Добавляется новый вариант – добавляется новый обязательный аргумент, компиляция ломается. </a:t>
            </a:r>
          </a:p>
          <a:p>
            <a:endParaRPr lang="ru-RU" dirty="0"/>
          </a:p>
          <a:p>
            <a:r>
              <a:rPr lang="ru-RU" dirty="0"/>
              <a:t>Есть ещё один подход – на основе наследования. В базовом классе объявляется закрытый конструктор, наследники, они же варианты размеченного определения, объявляются внутри класса. Таким образом количество вариантов всегда статически известно, в других сборках новые варианты не добавить. Такой подход позволяет использовать паттерн </a:t>
            </a:r>
            <a:r>
              <a:rPr lang="ru-RU" dirty="0" err="1"/>
              <a:t>матчинг</a:t>
            </a:r>
            <a:r>
              <a:rPr lang="ru-RU" dirty="0"/>
              <a:t> и свитч. Но, к сожалению, компиляция не ломается при добавлении нового варианта, мне пришлось написать свой анализатор для этого.</a:t>
            </a:r>
          </a:p>
          <a:p>
            <a:r>
              <a:rPr lang="ru-RU" dirty="0"/>
              <a:t>Я выбрал такой вариант, потому что мне кажется, что когда размеченные определения появятся в языке, переделывать придётся меньше.</a:t>
            </a:r>
          </a:p>
        </p:txBody>
      </p:sp>
      <p:sp>
        <p:nvSpPr>
          <p:cNvPr id="4" name="Номер слайда 3"/>
          <p:cNvSpPr>
            <a:spLocks noGrp="1"/>
          </p:cNvSpPr>
          <p:nvPr>
            <p:ph type="sldNum" sz="quarter" idx="5"/>
          </p:nvPr>
        </p:nvSpPr>
        <p:spPr/>
        <p:txBody>
          <a:bodyPr/>
          <a:lstStyle/>
          <a:p>
            <a:fld id="{F9800033-7589-4356-9116-273B5B2638B7}" type="slidenum">
              <a:rPr lang="ru-RU" smtClean="0"/>
              <a:t>63</a:t>
            </a:fld>
            <a:endParaRPr lang="ru-RU"/>
          </a:p>
        </p:txBody>
      </p:sp>
    </p:spTree>
    <p:extLst>
      <p:ext uri="{BB962C8B-B14F-4D97-AF65-F5344CB8AC3E}">
        <p14:creationId xmlns:p14="http://schemas.microsoft.com/office/powerpoint/2010/main" val="783856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ДЕМО</a:t>
            </a:r>
            <a:endParaRPr lang="en-US" dirty="0"/>
          </a:p>
          <a:p>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64</a:t>
            </a:fld>
            <a:endParaRPr lang="en-US"/>
          </a:p>
        </p:txBody>
      </p:sp>
    </p:spTree>
    <p:extLst>
      <p:ext uri="{BB962C8B-B14F-4D97-AF65-F5344CB8AC3E}">
        <p14:creationId xmlns:p14="http://schemas.microsoft.com/office/powerpoint/2010/main" val="41730617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V</a:t>
            </a:r>
            <a:r>
              <a:rPr lang="ru-RU"/>
              <a:t>. Тестирование</a:t>
            </a:r>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65</a:t>
            </a:fld>
            <a:endParaRPr lang="ru-RU"/>
          </a:p>
        </p:txBody>
      </p:sp>
    </p:spTree>
    <p:extLst>
      <p:ext uri="{BB962C8B-B14F-4D97-AF65-F5344CB8AC3E}">
        <p14:creationId xmlns:p14="http://schemas.microsoft.com/office/powerpoint/2010/main" val="34956436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завершающей части поговорим про тестирование. В большинстве проектов, где я участвовал – если тесты были, то уже хорошо. Но в основном тесты такие, что лучше бы их не было. Если это интеграционные тесты, то они проходят на окружении, которое непонятно как развернуть. Может быть это какая-то дев-среда, которая уже устарела, или наоборот ушла вперед, потому что тесты регулярно не запускаются на </a:t>
            </a:r>
            <a:r>
              <a:rPr lang="ru-RU" dirty="0" err="1"/>
              <a:t>пайплайне</a:t>
            </a:r>
            <a:r>
              <a:rPr lang="ru-RU" dirty="0"/>
              <a:t>.</a:t>
            </a:r>
          </a:p>
          <a:p>
            <a:r>
              <a:rPr lang="ru-RU" dirty="0"/>
              <a:t>Вторая частая проблема это то, что в тестах проверяют поведение сторонних библиотек, вместо того, чтобы проверять свою бизнес-логику. Например, проверяют то, как сформировали </a:t>
            </a:r>
            <a:r>
              <a:rPr lang="en-US" dirty="0" err="1"/>
              <a:t>linq</a:t>
            </a:r>
            <a:r>
              <a:rPr lang="en-US" dirty="0"/>
              <a:t>-</a:t>
            </a:r>
            <a:r>
              <a:rPr lang="ru-RU" dirty="0"/>
              <a:t>запрос. Либо </a:t>
            </a:r>
            <a:r>
              <a:rPr lang="ru-RU" dirty="0" err="1"/>
              <a:t>мокают</a:t>
            </a:r>
            <a:r>
              <a:rPr lang="ru-RU" dirty="0"/>
              <a:t> базу данных с помощью </a:t>
            </a:r>
            <a:r>
              <a:rPr lang="en-US" dirty="0"/>
              <a:t>in-memory </a:t>
            </a:r>
            <a:r>
              <a:rPr lang="ru-RU" dirty="0"/>
              <a:t>реализации. У неё есть большой недостаток – она не реализует всё, что делают настоящие базы данных. Например, может не учитывать регистр. Я один раз на это наткнулся и с тех пор больше на </a:t>
            </a:r>
            <a:r>
              <a:rPr lang="en-US" dirty="0"/>
              <a:t>in-memory </a:t>
            </a:r>
            <a:r>
              <a:rPr lang="ru-RU" dirty="0"/>
              <a:t>не тестирую.</a:t>
            </a:r>
          </a:p>
        </p:txBody>
      </p:sp>
      <p:sp>
        <p:nvSpPr>
          <p:cNvPr id="4" name="Номер слайда 3"/>
          <p:cNvSpPr>
            <a:spLocks noGrp="1"/>
          </p:cNvSpPr>
          <p:nvPr>
            <p:ph type="sldNum" sz="quarter" idx="5"/>
          </p:nvPr>
        </p:nvSpPr>
        <p:spPr/>
        <p:txBody>
          <a:bodyPr/>
          <a:lstStyle/>
          <a:p>
            <a:fld id="{F9800033-7589-4356-9116-273B5B2638B7}" type="slidenum">
              <a:rPr lang="ru-RU" smtClean="0"/>
              <a:t>66</a:t>
            </a:fld>
            <a:endParaRPr lang="ru-RU"/>
          </a:p>
        </p:txBody>
      </p:sp>
    </p:spTree>
    <p:extLst>
      <p:ext uri="{BB962C8B-B14F-4D97-AF65-F5344CB8AC3E}">
        <p14:creationId xmlns:p14="http://schemas.microsoft.com/office/powerpoint/2010/main" val="41335616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Я предлагаю использовать интеграционные тесты с реальным окружением, которое нужно поднимать в докере и тестовым </a:t>
            </a:r>
            <a:r>
              <a:rPr lang="ru-RU" dirty="0" err="1"/>
              <a:t>асп.нет</a:t>
            </a:r>
            <a:r>
              <a:rPr lang="ru-RU" dirty="0"/>
              <a:t> хостом</a:t>
            </a:r>
            <a:r>
              <a:rPr lang="en-US" dirty="0"/>
              <a:t> (</a:t>
            </a:r>
            <a:r>
              <a:rPr lang="ru-RU" dirty="0"/>
              <a:t>с ним удобнее отлаживаться). На </a:t>
            </a:r>
            <a:r>
              <a:rPr lang="en-US" dirty="0"/>
              <a:t>CI/CD </a:t>
            </a:r>
            <a:r>
              <a:rPr lang="ru-RU" dirty="0"/>
              <a:t>можно даже использовать настоящий хост, который будет тоже запускаться в докере. Для этого я использовал библиотеку от участника нашего сообщества Максима Шошина, подробнее покажу в демо.</a:t>
            </a:r>
          </a:p>
          <a:p>
            <a:r>
              <a:rPr lang="ru-RU" dirty="0"/>
              <a:t>Такие тесты позволят проверить не просто проверить вызов к базе данных, а весь </a:t>
            </a:r>
            <a:r>
              <a:rPr lang="ru-RU" dirty="0" err="1"/>
              <a:t>пайплайн</a:t>
            </a:r>
            <a:r>
              <a:rPr lang="ru-RU" dirty="0"/>
              <a:t>. Все фильтры, </a:t>
            </a:r>
            <a:r>
              <a:rPr lang="ru-RU" dirty="0" err="1"/>
              <a:t>миддвари</a:t>
            </a:r>
            <a:r>
              <a:rPr lang="ru-RU" dirty="0"/>
              <a:t> и прочее. Это даёт больше надежности.</a:t>
            </a:r>
          </a:p>
          <a:p>
            <a:r>
              <a:rPr lang="ru-RU" dirty="0"/>
              <a:t>Но, это только дополнение, а не замена юнит тестов.</a:t>
            </a:r>
          </a:p>
        </p:txBody>
      </p:sp>
      <p:sp>
        <p:nvSpPr>
          <p:cNvPr id="4" name="Номер слайда 3"/>
          <p:cNvSpPr>
            <a:spLocks noGrp="1"/>
          </p:cNvSpPr>
          <p:nvPr>
            <p:ph type="sldNum" sz="quarter" idx="5"/>
          </p:nvPr>
        </p:nvSpPr>
        <p:spPr/>
        <p:txBody>
          <a:bodyPr/>
          <a:lstStyle/>
          <a:p>
            <a:fld id="{F9800033-7589-4356-9116-273B5B2638B7}" type="slidenum">
              <a:rPr lang="ru-RU" smtClean="0"/>
              <a:t>67</a:t>
            </a:fld>
            <a:endParaRPr lang="ru-RU"/>
          </a:p>
        </p:txBody>
      </p:sp>
    </p:spTree>
    <p:extLst>
      <p:ext uri="{BB962C8B-B14F-4D97-AF65-F5344CB8AC3E}">
        <p14:creationId xmlns:p14="http://schemas.microsoft.com/office/powerpoint/2010/main" val="2317055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Плюсы: </a:t>
            </a:r>
          </a:p>
          <a:p>
            <a:r>
              <a:rPr lang="ru-RU" dirty="0"/>
              <a:t>Описание окружения находится в репозитории, какую версию базы, какую реализацию </a:t>
            </a:r>
            <a:r>
              <a:rPr lang="en-US" dirty="0"/>
              <a:t>S3 </a:t>
            </a:r>
            <a:r>
              <a:rPr lang="ru-RU" dirty="0"/>
              <a:t>используем.</a:t>
            </a:r>
          </a:p>
          <a:p>
            <a:r>
              <a:rPr lang="ru-RU" dirty="0"/>
              <a:t>Очень легко начать разрабатывать – не надо ставить дополнительный софт, достаточно только докера. Можно писать в стиле </a:t>
            </a:r>
            <a:r>
              <a:rPr lang="en-US" dirty="0"/>
              <a:t>TDD</a:t>
            </a:r>
            <a:r>
              <a:rPr lang="ru-RU" dirty="0"/>
              <a:t>. Не обязательно сначала тесты, а потом код. Но можно проверять функциональность без запуска приложения и ручного </a:t>
            </a:r>
            <a:r>
              <a:rPr lang="ru-RU" dirty="0" err="1"/>
              <a:t>прокликивания</a:t>
            </a:r>
            <a:r>
              <a:rPr lang="ru-RU" dirty="0"/>
              <a:t>.</a:t>
            </a:r>
          </a:p>
          <a:p>
            <a:r>
              <a:rPr lang="ru-RU" dirty="0"/>
              <a:t>Ещё мы бесплатно получаем примеры использования АПИ</a:t>
            </a:r>
            <a:r>
              <a:rPr lang="en-US" dirty="0"/>
              <a:t>. </a:t>
            </a:r>
            <a:r>
              <a:rPr lang="ru-RU" dirty="0"/>
              <a:t>Если мы разрабатываем внутренний сервис, то вместо документации можно в качестве примеров использовать тесты. И, последний бонус, при появлении багов не надо руками его воспроизводить – можно повторить его на основе существующий тестов.</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68</a:t>
            </a:fld>
            <a:endParaRPr lang="ru-RU"/>
          </a:p>
        </p:txBody>
      </p:sp>
    </p:spTree>
    <p:extLst>
      <p:ext uri="{BB962C8B-B14F-4D97-AF65-F5344CB8AC3E}">
        <p14:creationId xmlns:p14="http://schemas.microsoft.com/office/powerpoint/2010/main" val="34597583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Конечно, у такого подхода есть и минусы. Тесты долго выполняются, их сложнее </a:t>
            </a:r>
            <a:r>
              <a:rPr lang="ru-RU" dirty="0" err="1"/>
              <a:t>параллелить</a:t>
            </a:r>
            <a:r>
              <a:rPr lang="ru-RU" dirty="0"/>
              <a:t>. Их сложнее и дольше писать.</a:t>
            </a:r>
          </a:p>
          <a:p>
            <a:endParaRPr lang="ru-RU" dirty="0"/>
          </a:p>
        </p:txBody>
      </p:sp>
      <p:sp>
        <p:nvSpPr>
          <p:cNvPr id="4" name="Номер слайда 3"/>
          <p:cNvSpPr>
            <a:spLocks noGrp="1"/>
          </p:cNvSpPr>
          <p:nvPr>
            <p:ph type="sldNum" sz="quarter" idx="5"/>
          </p:nvPr>
        </p:nvSpPr>
        <p:spPr/>
        <p:txBody>
          <a:bodyPr/>
          <a:lstStyle/>
          <a:p>
            <a:fld id="{F9800033-7589-4356-9116-273B5B2638B7}" type="slidenum">
              <a:rPr lang="ru-RU" smtClean="0"/>
              <a:t>69</a:t>
            </a:fld>
            <a:endParaRPr lang="ru-RU"/>
          </a:p>
        </p:txBody>
      </p:sp>
    </p:spTree>
    <p:extLst>
      <p:ext uri="{BB962C8B-B14F-4D97-AF65-F5344CB8AC3E}">
        <p14:creationId xmlns:p14="http://schemas.microsoft.com/office/powerpoint/2010/main" val="137724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Исходя из этих мыслей, я выбрал свой самый главный принцип в разработке. Называется </a:t>
            </a:r>
            <a:r>
              <a:rPr lang="en-US" dirty="0"/>
              <a:t>KISS, </a:t>
            </a:r>
            <a:r>
              <a:rPr lang="ru-RU" dirty="0"/>
              <a:t>многие наверняка слышали.</a:t>
            </a:r>
          </a:p>
          <a:p>
            <a:r>
              <a:rPr lang="en-US" dirty="0"/>
              <a:t>KISS – keep it simple, </a:t>
            </a:r>
            <a:r>
              <a:rPr lang="ru-RU" dirty="0"/>
              <a:t>делай проще. Я применяю его не только в разработке, а также во многих других областях.</a:t>
            </a:r>
          </a:p>
          <a:p>
            <a:r>
              <a:rPr lang="ru-RU" dirty="0"/>
              <a:t>Чем система или инструмент проще – тем она легче в понимании, освоении, доработке. Простота обеспечивает надежность и долговечность.</a:t>
            </a:r>
          </a:p>
          <a:p>
            <a:r>
              <a:rPr lang="ru-RU" dirty="0"/>
              <a:t>С людьми же, наоборот – мне импонируют сложные люди</a:t>
            </a:r>
          </a:p>
        </p:txBody>
      </p:sp>
      <p:sp>
        <p:nvSpPr>
          <p:cNvPr id="4" name="Номер слайда 3"/>
          <p:cNvSpPr>
            <a:spLocks noGrp="1"/>
          </p:cNvSpPr>
          <p:nvPr>
            <p:ph type="sldNum" sz="quarter" idx="5"/>
          </p:nvPr>
        </p:nvSpPr>
        <p:spPr/>
        <p:txBody>
          <a:bodyPr/>
          <a:lstStyle/>
          <a:p>
            <a:fld id="{F9800033-7589-4356-9116-273B5B2638B7}" type="slidenum">
              <a:rPr lang="ru-RU" smtClean="0"/>
              <a:t>7</a:t>
            </a:fld>
            <a:endParaRPr lang="ru-RU"/>
          </a:p>
        </p:txBody>
      </p:sp>
    </p:spTree>
    <p:extLst>
      <p:ext uri="{BB962C8B-B14F-4D97-AF65-F5344CB8AC3E}">
        <p14:creationId xmlns:p14="http://schemas.microsoft.com/office/powerpoint/2010/main" val="3581403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ДЕМО</a:t>
            </a:r>
            <a:endParaRPr lang="en-US" dirty="0"/>
          </a:p>
        </p:txBody>
      </p:sp>
      <p:sp>
        <p:nvSpPr>
          <p:cNvPr id="4" name="Slide Number Placeholder 3"/>
          <p:cNvSpPr>
            <a:spLocks noGrp="1"/>
          </p:cNvSpPr>
          <p:nvPr>
            <p:ph type="sldNum" sz="quarter" idx="5"/>
          </p:nvPr>
        </p:nvSpPr>
        <p:spPr/>
        <p:txBody>
          <a:bodyPr/>
          <a:lstStyle/>
          <a:p>
            <a:fld id="{27CB6E1E-8837-4EF9-A8CB-031D8CEE127E}" type="slidenum">
              <a:rPr lang="en-US" smtClean="0"/>
              <a:t>70</a:t>
            </a:fld>
            <a:endParaRPr lang="en-US"/>
          </a:p>
        </p:txBody>
      </p:sp>
    </p:spTree>
    <p:extLst>
      <p:ext uri="{BB962C8B-B14F-4D97-AF65-F5344CB8AC3E}">
        <p14:creationId xmlns:p14="http://schemas.microsoft.com/office/powerpoint/2010/main" val="29347217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Часть </a:t>
            </a:r>
            <a:r>
              <a:rPr lang="en-US" dirty="0"/>
              <a:t>VI</a:t>
            </a:r>
            <a:r>
              <a:rPr lang="ru-RU" dirty="0"/>
              <a:t>. Заключение</a:t>
            </a:r>
          </a:p>
        </p:txBody>
      </p:sp>
      <p:sp>
        <p:nvSpPr>
          <p:cNvPr id="4" name="Номер слайда 3"/>
          <p:cNvSpPr>
            <a:spLocks noGrp="1"/>
          </p:cNvSpPr>
          <p:nvPr>
            <p:ph type="sldNum" sz="quarter" idx="5"/>
          </p:nvPr>
        </p:nvSpPr>
        <p:spPr/>
        <p:txBody>
          <a:bodyPr/>
          <a:lstStyle/>
          <a:p>
            <a:fld id="{F9800033-7589-4356-9116-273B5B2638B7}" type="slidenum">
              <a:rPr lang="ru-RU" smtClean="0"/>
              <a:t>71</a:t>
            </a:fld>
            <a:endParaRPr lang="ru-RU"/>
          </a:p>
        </p:txBody>
      </p:sp>
    </p:spTree>
    <p:extLst>
      <p:ext uri="{BB962C8B-B14F-4D97-AF65-F5344CB8AC3E}">
        <p14:creationId xmlns:p14="http://schemas.microsoft.com/office/powerpoint/2010/main" val="1183078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Посмотрели на альтернативу чистой архитектуры</a:t>
            </a:r>
          </a:p>
          <a:p>
            <a:r>
              <a:rPr lang="ru-RU" dirty="0"/>
              <a:t>2. Посмотрели, как можно иначе применять давно знакомые паттерны</a:t>
            </a:r>
          </a:p>
          <a:p>
            <a:r>
              <a:rPr lang="ru-RU" dirty="0"/>
              <a:t>3. Познакомились с обработкой ошибок из функциональных языков</a:t>
            </a:r>
          </a:p>
          <a:p>
            <a:r>
              <a:rPr lang="ru-RU" dirty="0"/>
              <a:t>4. Познакомились с интеграционными тестами, выполняемыми с реальным окружением</a:t>
            </a:r>
          </a:p>
        </p:txBody>
      </p:sp>
      <p:sp>
        <p:nvSpPr>
          <p:cNvPr id="4" name="Номер слайда 3"/>
          <p:cNvSpPr>
            <a:spLocks noGrp="1"/>
          </p:cNvSpPr>
          <p:nvPr>
            <p:ph type="sldNum" sz="quarter" idx="5"/>
          </p:nvPr>
        </p:nvSpPr>
        <p:spPr/>
        <p:txBody>
          <a:bodyPr/>
          <a:lstStyle/>
          <a:p>
            <a:fld id="{F9800033-7589-4356-9116-273B5B2638B7}" type="slidenum">
              <a:rPr lang="ru-RU" smtClean="0"/>
              <a:t>72</a:t>
            </a:fld>
            <a:endParaRPr lang="ru-RU"/>
          </a:p>
        </p:txBody>
      </p:sp>
    </p:spTree>
    <p:extLst>
      <p:ext uri="{BB962C8B-B14F-4D97-AF65-F5344CB8AC3E}">
        <p14:creationId xmlns:p14="http://schemas.microsoft.com/office/powerpoint/2010/main" val="38319645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Собственно, вывод всего один – делать проще и явно. Хотя это иногда выливается в более многословный код, зато он будет проще и понятнее, даже новичкам.</a:t>
            </a:r>
          </a:p>
        </p:txBody>
      </p:sp>
      <p:sp>
        <p:nvSpPr>
          <p:cNvPr id="4" name="Номер слайда 3"/>
          <p:cNvSpPr>
            <a:spLocks noGrp="1"/>
          </p:cNvSpPr>
          <p:nvPr>
            <p:ph type="sldNum" sz="quarter" idx="5"/>
          </p:nvPr>
        </p:nvSpPr>
        <p:spPr/>
        <p:txBody>
          <a:bodyPr/>
          <a:lstStyle/>
          <a:p>
            <a:fld id="{F9800033-7589-4356-9116-273B5B2638B7}" type="slidenum">
              <a:rPr lang="ru-RU" smtClean="0"/>
              <a:t>73</a:t>
            </a:fld>
            <a:endParaRPr lang="ru-RU"/>
          </a:p>
        </p:txBody>
      </p:sp>
    </p:spTree>
    <p:extLst>
      <p:ext uri="{BB962C8B-B14F-4D97-AF65-F5344CB8AC3E}">
        <p14:creationId xmlns:p14="http://schemas.microsoft.com/office/powerpoint/2010/main" val="30402711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этом всё. На слайде мои контакты, ссылки на репозиторий с примером.</a:t>
            </a:r>
          </a:p>
          <a:p>
            <a:r>
              <a:rPr lang="ru-RU" dirty="0"/>
              <a:t>В докладе упоминал разные библиотеки, в презентации есть активные ссылки на них. Сама презентация тоже есть в репозитории на </a:t>
            </a:r>
            <a:r>
              <a:rPr lang="ru-RU" dirty="0" err="1"/>
              <a:t>гитхабе</a:t>
            </a:r>
            <a:endParaRPr lang="ru-RU" dirty="0"/>
          </a:p>
          <a:p>
            <a:r>
              <a:rPr lang="ru-RU" dirty="0"/>
              <a:t>Давайте перейдем к вопросам из зала.</a:t>
            </a:r>
          </a:p>
        </p:txBody>
      </p:sp>
      <p:sp>
        <p:nvSpPr>
          <p:cNvPr id="4" name="Номер слайда 3"/>
          <p:cNvSpPr>
            <a:spLocks noGrp="1"/>
          </p:cNvSpPr>
          <p:nvPr>
            <p:ph type="sldNum" sz="quarter" idx="5"/>
          </p:nvPr>
        </p:nvSpPr>
        <p:spPr/>
        <p:txBody>
          <a:bodyPr/>
          <a:lstStyle/>
          <a:p>
            <a:fld id="{F9800033-7589-4356-9116-273B5B2638B7}" type="slidenum">
              <a:rPr lang="ru-RU" smtClean="0"/>
              <a:t>74</a:t>
            </a:fld>
            <a:endParaRPr lang="ru-RU"/>
          </a:p>
        </p:txBody>
      </p:sp>
    </p:spTree>
    <p:extLst>
      <p:ext uri="{BB962C8B-B14F-4D97-AF65-F5344CB8AC3E}">
        <p14:creationId xmlns:p14="http://schemas.microsoft.com/office/powerpoint/2010/main" val="11157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 главного принципа переходим к выводам, о которых сегодня ещё поговорим поподробнее.</a:t>
            </a:r>
          </a:p>
          <a:p>
            <a:r>
              <a:rPr lang="ru-RU" dirty="0"/>
              <a:t>Первое – писать код максимально явно. Минимум рефлексии. Прописывать все намерения руками.</a:t>
            </a:r>
          </a:p>
        </p:txBody>
      </p:sp>
      <p:sp>
        <p:nvSpPr>
          <p:cNvPr id="4" name="Номер слайда 3"/>
          <p:cNvSpPr>
            <a:spLocks noGrp="1"/>
          </p:cNvSpPr>
          <p:nvPr>
            <p:ph type="sldNum" sz="quarter" idx="5"/>
          </p:nvPr>
        </p:nvSpPr>
        <p:spPr/>
        <p:txBody>
          <a:bodyPr/>
          <a:lstStyle/>
          <a:p>
            <a:fld id="{F9800033-7589-4356-9116-273B5B2638B7}" type="slidenum">
              <a:rPr lang="ru-RU" smtClean="0"/>
              <a:t>8</a:t>
            </a:fld>
            <a:endParaRPr lang="ru-RU"/>
          </a:p>
        </p:txBody>
      </p:sp>
    </p:spTree>
    <p:extLst>
      <p:ext uri="{BB962C8B-B14F-4D97-AF65-F5344CB8AC3E}">
        <p14:creationId xmlns:p14="http://schemas.microsoft.com/office/powerpoint/2010/main" val="396222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Следующий принцип. Избегать лишних абстракций, не делать абстракции ради абстракций. </a:t>
            </a:r>
          </a:p>
          <a:p>
            <a:r>
              <a:rPr lang="ru-RU" dirty="0"/>
              <a:t>Думаю, многие видели два этих интерфейса. Может быть, кто-то даже писал.</a:t>
            </a:r>
          </a:p>
        </p:txBody>
      </p:sp>
      <p:sp>
        <p:nvSpPr>
          <p:cNvPr id="4" name="Номер слайда 3"/>
          <p:cNvSpPr>
            <a:spLocks noGrp="1"/>
          </p:cNvSpPr>
          <p:nvPr>
            <p:ph type="sldNum" sz="quarter" idx="5"/>
          </p:nvPr>
        </p:nvSpPr>
        <p:spPr/>
        <p:txBody>
          <a:bodyPr/>
          <a:lstStyle/>
          <a:p>
            <a:fld id="{F9800033-7589-4356-9116-273B5B2638B7}" type="slidenum">
              <a:rPr lang="ru-RU" smtClean="0"/>
              <a:t>9</a:t>
            </a:fld>
            <a:endParaRPr lang="ru-RU"/>
          </a:p>
        </p:txBody>
      </p:sp>
    </p:spTree>
    <p:extLst>
      <p:ext uri="{BB962C8B-B14F-4D97-AF65-F5344CB8AC3E}">
        <p14:creationId xmlns:p14="http://schemas.microsoft.com/office/powerpoint/2010/main" val="50276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FF33E9-4238-E506-1367-862551074D5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B225C1C-887C-B50E-FDAB-903E2A75C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740E961-8FBF-F741-C9AB-7D855B8FF19F}"/>
              </a:ext>
            </a:extLst>
          </p:cNvPr>
          <p:cNvSpPr>
            <a:spLocks noGrp="1"/>
          </p:cNvSpPr>
          <p:nvPr>
            <p:ph type="dt" sz="half" idx="10"/>
          </p:nvPr>
        </p:nvSpPr>
        <p:spPr/>
        <p:txBody>
          <a:bodyPr/>
          <a:lstStyle/>
          <a:p>
            <a:fld id="{9EFAFD59-9385-4D0F-92B8-55161E60B56B}" type="datetime1">
              <a:rPr lang="ru-RU" smtClean="0"/>
              <a:t>08.06.2023</a:t>
            </a:fld>
            <a:endParaRPr lang="ru-RU"/>
          </a:p>
        </p:txBody>
      </p:sp>
      <p:sp>
        <p:nvSpPr>
          <p:cNvPr id="5" name="Нижний колонтитул 4">
            <a:extLst>
              <a:ext uri="{FF2B5EF4-FFF2-40B4-BE49-F238E27FC236}">
                <a16:creationId xmlns:a16="http://schemas.microsoft.com/office/drawing/2014/main" id="{387431B4-3217-D82A-B65D-DA8CE2B638A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7CCABB-3DE9-4D90-CC74-84C7BDE6B73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16058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99EE0-26D0-7320-AF89-41AB0EEA024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81C85B0-4A8B-7256-A86C-B681BC3F6D0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C4182D-C943-B354-D87D-F7C59DD52B9A}"/>
              </a:ext>
            </a:extLst>
          </p:cNvPr>
          <p:cNvSpPr>
            <a:spLocks noGrp="1"/>
          </p:cNvSpPr>
          <p:nvPr>
            <p:ph type="dt" sz="half" idx="10"/>
          </p:nvPr>
        </p:nvSpPr>
        <p:spPr/>
        <p:txBody>
          <a:bodyPr/>
          <a:lstStyle/>
          <a:p>
            <a:fld id="{50DE2D87-DECC-4CAB-B52C-E46C54AD7E25}" type="datetime1">
              <a:rPr lang="ru-RU" smtClean="0"/>
              <a:t>08.06.2023</a:t>
            </a:fld>
            <a:endParaRPr lang="ru-RU"/>
          </a:p>
        </p:txBody>
      </p:sp>
      <p:sp>
        <p:nvSpPr>
          <p:cNvPr id="5" name="Нижний колонтитул 4">
            <a:extLst>
              <a:ext uri="{FF2B5EF4-FFF2-40B4-BE49-F238E27FC236}">
                <a16:creationId xmlns:a16="http://schemas.microsoft.com/office/drawing/2014/main" id="{0C5C75A2-032C-5062-23DB-2C19EB1226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733DD4-FAE7-43A6-3D49-6E3F4B42F3A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156730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2FE7B73-CCA1-35FB-3E86-AF365CB0F5B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330B4D-5A92-ED09-0619-742F94FEF0C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1DEFAA-14A9-090D-9795-E8E8B6D9A152}"/>
              </a:ext>
            </a:extLst>
          </p:cNvPr>
          <p:cNvSpPr>
            <a:spLocks noGrp="1"/>
          </p:cNvSpPr>
          <p:nvPr>
            <p:ph type="dt" sz="half" idx="10"/>
          </p:nvPr>
        </p:nvSpPr>
        <p:spPr/>
        <p:txBody>
          <a:bodyPr/>
          <a:lstStyle/>
          <a:p>
            <a:fld id="{83C51519-701C-44E9-9684-0C3391BDD7D5}" type="datetime1">
              <a:rPr lang="ru-RU" smtClean="0"/>
              <a:t>08.06.2023</a:t>
            </a:fld>
            <a:endParaRPr lang="ru-RU"/>
          </a:p>
        </p:txBody>
      </p:sp>
      <p:sp>
        <p:nvSpPr>
          <p:cNvPr id="5" name="Нижний колонтитул 4">
            <a:extLst>
              <a:ext uri="{FF2B5EF4-FFF2-40B4-BE49-F238E27FC236}">
                <a16:creationId xmlns:a16="http://schemas.microsoft.com/office/drawing/2014/main" id="{657C249C-A727-EC71-08A9-767B3E1477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288E4B-E748-0809-6930-55478CF43627}"/>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95597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AEC60-01C8-9217-5B89-5952DFF627B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6E1EAC-D1E8-C541-5F0B-A0E2197F714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E2E0BF-CE97-A60C-CFC0-85C4AD2744FC}"/>
              </a:ext>
            </a:extLst>
          </p:cNvPr>
          <p:cNvSpPr>
            <a:spLocks noGrp="1"/>
          </p:cNvSpPr>
          <p:nvPr>
            <p:ph type="dt" sz="half" idx="10"/>
          </p:nvPr>
        </p:nvSpPr>
        <p:spPr/>
        <p:txBody>
          <a:bodyPr/>
          <a:lstStyle/>
          <a:p>
            <a:fld id="{CFC7F2E2-A04C-4A01-8B03-E7E064A5FF60}" type="datetime1">
              <a:rPr lang="ru-RU" smtClean="0"/>
              <a:t>08.06.2023</a:t>
            </a:fld>
            <a:endParaRPr lang="ru-RU"/>
          </a:p>
        </p:txBody>
      </p:sp>
      <p:sp>
        <p:nvSpPr>
          <p:cNvPr id="5" name="Нижний колонтитул 4">
            <a:extLst>
              <a:ext uri="{FF2B5EF4-FFF2-40B4-BE49-F238E27FC236}">
                <a16:creationId xmlns:a16="http://schemas.microsoft.com/office/drawing/2014/main" id="{84D1CC88-E973-9943-6687-86973A59A3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DB2A5E4-80A0-D5AA-72FE-269AC130EC1C}"/>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93115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846FE9-0F26-DBD4-1332-930F6E5BD02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3C6F2C9-878C-2B39-3731-41361721E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CB4927C-BBCB-F5DF-9061-A00B8F0B2BF4}"/>
              </a:ext>
            </a:extLst>
          </p:cNvPr>
          <p:cNvSpPr>
            <a:spLocks noGrp="1"/>
          </p:cNvSpPr>
          <p:nvPr>
            <p:ph type="dt" sz="half" idx="10"/>
          </p:nvPr>
        </p:nvSpPr>
        <p:spPr/>
        <p:txBody>
          <a:bodyPr/>
          <a:lstStyle/>
          <a:p>
            <a:fld id="{91A26D69-7029-4258-9605-7B6399460340}" type="datetime1">
              <a:rPr lang="ru-RU" smtClean="0"/>
              <a:t>08.06.2023</a:t>
            </a:fld>
            <a:endParaRPr lang="ru-RU"/>
          </a:p>
        </p:txBody>
      </p:sp>
      <p:sp>
        <p:nvSpPr>
          <p:cNvPr id="5" name="Нижний колонтитул 4">
            <a:extLst>
              <a:ext uri="{FF2B5EF4-FFF2-40B4-BE49-F238E27FC236}">
                <a16:creationId xmlns:a16="http://schemas.microsoft.com/office/drawing/2014/main" id="{E547A88C-8AA5-4BE7-157A-22BCAEEE01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D0B705B-9DEE-B881-8285-B36272AD001B}"/>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37225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DE0AE1-E12C-34DF-A177-C4C5652CE89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ED92185-38D8-B0AE-D92C-4DE97EDCD05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4AD43B6-D34C-B967-3E4E-D716D2B158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944A0FE-BAAA-17F2-FF74-168D5E843D4C}"/>
              </a:ext>
            </a:extLst>
          </p:cNvPr>
          <p:cNvSpPr>
            <a:spLocks noGrp="1"/>
          </p:cNvSpPr>
          <p:nvPr>
            <p:ph type="dt" sz="half" idx="10"/>
          </p:nvPr>
        </p:nvSpPr>
        <p:spPr/>
        <p:txBody>
          <a:bodyPr/>
          <a:lstStyle/>
          <a:p>
            <a:fld id="{3EFF8FD8-0695-45D2-A3EC-FF50842538B3}" type="datetime1">
              <a:rPr lang="ru-RU" smtClean="0"/>
              <a:t>08.06.2023</a:t>
            </a:fld>
            <a:endParaRPr lang="ru-RU"/>
          </a:p>
        </p:txBody>
      </p:sp>
      <p:sp>
        <p:nvSpPr>
          <p:cNvPr id="6" name="Нижний колонтитул 5">
            <a:extLst>
              <a:ext uri="{FF2B5EF4-FFF2-40B4-BE49-F238E27FC236}">
                <a16:creationId xmlns:a16="http://schemas.microsoft.com/office/drawing/2014/main" id="{050006C3-67AE-6F09-8C5E-83E7C04F3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1ED6F0-5A29-7481-98D8-53AFE5D56030}"/>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5997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AABB0A-4462-B210-0E22-EE1067DE858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67E6CD0-D97A-2910-C417-3E943C699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F1A2E63-7CB2-ECD0-7407-715F5240FD9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348F194-5BEC-8FC8-5FED-CFCB18F7A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216AF8C-B105-F8F7-189F-3426047AC7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B001441-216E-6B84-62BA-0C8DF2BB94C1}"/>
              </a:ext>
            </a:extLst>
          </p:cNvPr>
          <p:cNvSpPr>
            <a:spLocks noGrp="1"/>
          </p:cNvSpPr>
          <p:nvPr>
            <p:ph type="dt" sz="half" idx="10"/>
          </p:nvPr>
        </p:nvSpPr>
        <p:spPr/>
        <p:txBody>
          <a:bodyPr/>
          <a:lstStyle/>
          <a:p>
            <a:fld id="{CAC506F0-31A2-4998-96C3-1B76E231D28E}" type="datetime1">
              <a:rPr lang="ru-RU" smtClean="0"/>
              <a:t>08.06.2023</a:t>
            </a:fld>
            <a:endParaRPr lang="ru-RU"/>
          </a:p>
        </p:txBody>
      </p:sp>
      <p:sp>
        <p:nvSpPr>
          <p:cNvPr id="8" name="Нижний колонтитул 7">
            <a:extLst>
              <a:ext uri="{FF2B5EF4-FFF2-40B4-BE49-F238E27FC236}">
                <a16:creationId xmlns:a16="http://schemas.microsoft.com/office/drawing/2014/main" id="{D77C6EAA-0DC1-D4FE-6BBB-FC3331717EE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1319913-AE4A-F33A-B861-AC179D44B24F}"/>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333901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6229D-392F-7598-D0A6-5A768C949E6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814A320-3D97-4068-CF96-7E21BBF9C0CA}"/>
              </a:ext>
            </a:extLst>
          </p:cNvPr>
          <p:cNvSpPr>
            <a:spLocks noGrp="1"/>
          </p:cNvSpPr>
          <p:nvPr>
            <p:ph type="dt" sz="half" idx="10"/>
          </p:nvPr>
        </p:nvSpPr>
        <p:spPr/>
        <p:txBody>
          <a:bodyPr/>
          <a:lstStyle/>
          <a:p>
            <a:fld id="{14067927-35F0-4D18-8459-51E731F5FCAE}" type="datetime1">
              <a:rPr lang="ru-RU" smtClean="0"/>
              <a:t>08.06.2023</a:t>
            </a:fld>
            <a:endParaRPr lang="ru-RU"/>
          </a:p>
        </p:txBody>
      </p:sp>
      <p:sp>
        <p:nvSpPr>
          <p:cNvPr id="4" name="Нижний колонтитул 3">
            <a:extLst>
              <a:ext uri="{FF2B5EF4-FFF2-40B4-BE49-F238E27FC236}">
                <a16:creationId xmlns:a16="http://schemas.microsoft.com/office/drawing/2014/main" id="{F3F0407D-348D-6F43-3200-BBC121AC093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A599119-B547-9A3D-A372-74A6419FBBD2}"/>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40517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C1E0B86-4ADD-2ED0-DE8B-475471806E07}"/>
              </a:ext>
            </a:extLst>
          </p:cNvPr>
          <p:cNvSpPr>
            <a:spLocks noGrp="1"/>
          </p:cNvSpPr>
          <p:nvPr>
            <p:ph type="dt" sz="half" idx="10"/>
          </p:nvPr>
        </p:nvSpPr>
        <p:spPr/>
        <p:txBody>
          <a:bodyPr/>
          <a:lstStyle/>
          <a:p>
            <a:fld id="{95F6E730-ED24-4EB3-B3CB-9462ED959DB8}" type="datetime1">
              <a:rPr lang="ru-RU" smtClean="0"/>
              <a:t>08.06.2023</a:t>
            </a:fld>
            <a:endParaRPr lang="ru-RU"/>
          </a:p>
        </p:txBody>
      </p:sp>
      <p:sp>
        <p:nvSpPr>
          <p:cNvPr id="3" name="Нижний колонтитул 2">
            <a:extLst>
              <a:ext uri="{FF2B5EF4-FFF2-40B4-BE49-F238E27FC236}">
                <a16:creationId xmlns:a16="http://schemas.microsoft.com/office/drawing/2014/main" id="{3E4B86BB-7DA2-F64E-ACA9-4F359D02469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149D915-DEE6-AC8A-FD59-C1F61510A09E}"/>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213162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3F6C75-5FF6-8757-E062-3E5CC3BFDB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8BA2E48-F840-8368-7CDE-0B143FA59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58BA8DE-6799-F000-23F2-B3A95C417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58F5E28-15A1-CAAD-3785-E2ED247E6D18}"/>
              </a:ext>
            </a:extLst>
          </p:cNvPr>
          <p:cNvSpPr>
            <a:spLocks noGrp="1"/>
          </p:cNvSpPr>
          <p:nvPr>
            <p:ph type="dt" sz="half" idx="10"/>
          </p:nvPr>
        </p:nvSpPr>
        <p:spPr/>
        <p:txBody>
          <a:bodyPr/>
          <a:lstStyle/>
          <a:p>
            <a:fld id="{D27B028D-6E21-40B8-A343-6DC954732F7B}" type="datetime1">
              <a:rPr lang="ru-RU" smtClean="0"/>
              <a:t>08.06.2023</a:t>
            </a:fld>
            <a:endParaRPr lang="ru-RU"/>
          </a:p>
        </p:txBody>
      </p:sp>
      <p:sp>
        <p:nvSpPr>
          <p:cNvPr id="6" name="Нижний колонтитул 5">
            <a:extLst>
              <a:ext uri="{FF2B5EF4-FFF2-40B4-BE49-F238E27FC236}">
                <a16:creationId xmlns:a16="http://schemas.microsoft.com/office/drawing/2014/main" id="{0615DE4A-57E9-F5E9-2A05-02053DF5AC8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02FB267-F361-6EC9-1636-B528531C3810}"/>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99875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A52647-A2F5-09A5-719B-276E6CB9FF0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7A4FFDB-718F-D63B-B089-F3522E678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5ADACAF-A8CA-C83C-4D6D-0A9FAD6B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396544-7196-CC97-CF3E-977BC0035C4C}"/>
              </a:ext>
            </a:extLst>
          </p:cNvPr>
          <p:cNvSpPr>
            <a:spLocks noGrp="1"/>
          </p:cNvSpPr>
          <p:nvPr>
            <p:ph type="dt" sz="half" idx="10"/>
          </p:nvPr>
        </p:nvSpPr>
        <p:spPr/>
        <p:txBody>
          <a:bodyPr/>
          <a:lstStyle/>
          <a:p>
            <a:fld id="{5353B2D5-9323-45AB-A92A-AD668051C8FD}" type="datetime1">
              <a:rPr lang="ru-RU" smtClean="0"/>
              <a:t>08.06.2023</a:t>
            </a:fld>
            <a:endParaRPr lang="ru-RU"/>
          </a:p>
        </p:txBody>
      </p:sp>
      <p:sp>
        <p:nvSpPr>
          <p:cNvPr id="6" name="Нижний колонтитул 5">
            <a:extLst>
              <a:ext uri="{FF2B5EF4-FFF2-40B4-BE49-F238E27FC236}">
                <a16:creationId xmlns:a16="http://schemas.microsoft.com/office/drawing/2014/main" id="{2CA7D3C7-1AF3-EF22-2F58-473004FC7B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29C5A5-751F-F75B-D696-233CDAA1BFA8}"/>
              </a:ext>
            </a:extLst>
          </p:cNvPr>
          <p:cNvSpPr>
            <a:spLocks noGrp="1"/>
          </p:cNvSpPr>
          <p:nvPr>
            <p:ph type="sldNum" sz="quarter" idx="12"/>
          </p:nvPr>
        </p:nvSpPr>
        <p:spPr/>
        <p:txBody>
          <a:bodyPr/>
          <a:lstStyle/>
          <a:p>
            <a:fld id="{F71F3365-34EC-453E-93A9-FBDCDD17CEDE}" type="slidenum">
              <a:rPr lang="ru-RU" smtClean="0"/>
              <a:t>‹#›</a:t>
            </a:fld>
            <a:endParaRPr lang="ru-RU"/>
          </a:p>
        </p:txBody>
      </p:sp>
    </p:spTree>
    <p:extLst>
      <p:ext uri="{BB962C8B-B14F-4D97-AF65-F5344CB8AC3E}">
        <p14:creationId xmlns:p14="http://schemas.microsoft.com/office/powerpoint/2010/main" val="132350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4CF47E-E57B-BCB5-9728-407C9DB6F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BBA71EC-1632-8EB4-2DF0-A817EF176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0C22E7-A240-9797-602F-2CFA4F694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45F60-8380-4FAF-BD0A-77E4B9600C44}" type="datetime1">
              <a:rPr lang="ru-RU" smtClean="0"/>
              <a:t>08.06.2023</a:t>
            </a:fld>
            <a:endParaRPr lang="ru-RU"/>
          </a:p>
        </p:txBody>
      </p:sp>
      <p:sp>
        <p:nvSpPr>
          <p:cNvPr id="5" name="Нижний колонтитул 4">
            <a:extLst>
              <a:ext uri="{FF2B5EF4-FFF2-40B4-BE49-F238E27FC236}">
                <a16:creationId xmlns:a16="http://schemas.microsoft.com/office/drawing/2014/main" id="{0F6F3C45-9326-43A0-5869-93706AA09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8268CF3-A003-95D6-CB83-25DAF1386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F3365-34EC-453E-93A9-FBDCDD17CEDE}" type="slidenum">
              <a:rPr lang="ru-RU" smtClean="0"/>
              <a:t>‹#›</a:t>
            </a:fld>
            <a:endParaRPr lang="ru-RU"/>
          </a:p>
        </p:txBody>
      </p:sp>
    </p:spTree>
    <p:extLst>
      <p:ext uri="{BB962C8B-B14F-4D97-AF65-F5344CB8AC3E}">
        <p14:creationId xmlns:p14="http://schemas.microsoft.com/office/powerpoint/2010/main" val="340297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log.cleancoder.com/uncle-bob/2012/08/13/the-clean-architecture.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architecture/eShopOnWeb"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ApplicationCore/Entities/OrderAggregate/Order.cs#L8-L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Infrastructure/Data/CatalogContext.cs#L18-L18"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otnet-architecture/eShopOnWeb/blob/fc8cbc2b83c0d45e4be50b5998acc11de4ee30d1/src/ApplicationCore/Entities/OrderAggregate/Order.cs#L38-L3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terprisecraftsmanship.com/posts/database-always-valid-domain-mode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terprisecraftsmanship.com/posts/domain-model-purity-completenes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otnet/efcore/blob/bdd9846218b002005321efed1cf5195cae12f1f2/src/EFCore/DbContext.cs#L1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rdalis/Specific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github.com/axelheer/nein-lin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inq2db/linq2db/issues/4053"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tackoverflow.com/a/2510910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ezarypiatek.github.io/post/why-i-dont-use-automapper/"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habr.com/ru/articles/70529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arialdomartini.github.io/mediatr"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habr.com/ru/post/686278/"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dotnet/csharplang/discussions/7010"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hyperlink" Target="https://github.com/domn1995/dunet" TargetMode="External"/><Relationship Id="rId4" Type="http://schemas.openxmlformats.org/officeDocument/2006/relationships/hyperlink" Target="https://github.com/mcintyre321/OneOf"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t.me/mister_m0j0"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m0j0/architecture-demo"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F156-4359-A625-B2C5-7382D83ECFFB}"/>
              </a:ext>
            </a:extLst>
          </p:cNvPr>
          <p:cNvSpPr>
            <a:spLocks noGrp="1"/>
          </p:cNvSpPr>
          <p:nvPr>
            <p:ph type="ctrTitle"/>
          </p:nvPr>
        </p:nvSpPr>
        <p:spPr>
          <a:xfrm>
            <a:off x="1524000" y="1896609"/>
            <a:ext cx="9144000" cy="3064783"/>
          </a:xfrm>
        </p:spPr>
        <p:txBody>
          <a:bodyPr anchor="ctr">
            <a:normAutofit/>
          </a:bodyPr>
          <a:lstStyle/>
          <a:p>
            <a:r>
              <a:rPr lang="ru-RU" dirty="0"/>
              <a:t>Простая архитектура: разработка и тестирование приложений по Маслову</a:t>
            </a:r>
            <a:endParaRPr lang="en-US" dirty="0"/>
          </a:p>
        </p:txBody>
      </p:sp>
      <p:sp>
        <p:nvSpPr>
          <p:cNvPr id="3" name="Subtitle 2">
            <a:extLst>
              <a:ext uri="{FF2B5EF4-FFF2-40B4-BE49-F238E27FC236}">
                <a16:creationId xmlns:a16="http://schemas.microsoft.com/office/drawing/2014/main" id="{860AAA34-5B44-3E24-9E6C-1C300B0B5D8E}"/>
              </a:ext>
            </a:extLst>
          </p:cNvPr>
          <p:cNvSpPr>
            <a:spLocks noGrp="1"/>
          </p:cNvSpPr>
          <p:nvPr>
            <p:ph type="subTitle" idx="1"/>
          </p:nvPr>
        </p:nvSpPr>
        <p:spPr>
          <a:xfrm>
            <a:off x="834571" y="4443867"/>
            <a:ext cx="10519229" cy="1655762"/>
          </a:xfrm>
        </p:spPr>
        <p:txBody>
          <a:bodyPr anchor="b"/>
          <a:lstStyle/>
          <a:p>
            <a:pPr algn="r"/>
            <a:r>
              <a:rPr lang="ru-RU" dirty="0"/>
              <a:t>Никита Маслов</a:t>
            </a:r>
            <a:r>
              <a:rPr lang="en-US" dirty="0"/>
              <a:t>, </a:t>
            </a:r>
            <a:r>
              <a:rPr lang="ru-RU" dirty="0"/>
              <a:t>работяга</a:t>
            </a:r>
            <a:endParaRPr lang="en-US" dirty="0"/>
          </a:p>
        </p:txBody>
      </p:sp>
    </p:spTree>
    <p:extLst>
      <p:ext uri="{BB962C8B-B14F-4D97-AF65-F5344CB8AC3E}">
        <p14:creationId xmlns:p14="http://schemas.microsoft.com/office/powerpoint/2010/main" val="294734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CD1EB-CB5F-AA04-5633-5838F8C2B4AE}"/>
              </a:ext>
            </a:extLst>
          </p:cNvPr>
          <p:cNvSpPr>
            <a:spLocks noGrp="1"/>
          </p:cNvSpPr>
          <p:nvPr>
            <p:ph type="title"/>
          </p:nvPr>
        </p:nvSpPr>
        <p:spPr>
          <a:xfrm>
            <a:off x="838200" y="365125"/>
            <a:ext cx="10515600" cy="5991225"/>
          </a:xfrm>
        </p:spPr>
        <p:txBody>
          <a:bodyPr/>
          <a:lstStyle/>
          <a:p>
            <a:pPr algn="ctr"/>
            <a:r>
              <a:rPr lang="ru-RU" dirty="0"/>
              <a:t>Не делать преждевременных обобщений</a:t>
            </a:r>
          </a:p>
        </p:txBody>
      </p:sp>
      <p:sp>
        <p:nvSpPr>
          <p:cNvPr id="4" name="Номер слайда 3">
            <a:extLst>
              <a:ext uri="{FF2B5EF4-FFF2-40B4-BE49-F238E27FC236}">
                <a16:creationId xmlns:a16="http://schemas.microsoft.com/office/drawing/2014/main" id="{379DF1E8-1796-16AD-1A6D-5A69437FBC57}"/>
              </a:ext>
            </a:extLst>
          </p:cNvPr>
          <p:cNvSpPr>
            <a:spLocks noGrp="1"/>
          </p:cNvSpPr>
          <p:nvPr>
            <p:ph type="sldNum" sz="quarter" idx="12"/>
          </p:nvPr>
        </p:nvSpPr>
        <p:spPr/>
        <p:txBody>
          <a:bodyPr/>
          <a:lstStyle/>
          <a:p>
            <a:fld id="{F71F3365-34EC-453E-93A9-FBDCDD17CEDE}" type="slidenum">
              <a:rPr lang="ru-RU" smtClean="0"/>
              <a:t>10</a:t>
            </a:fld>
            <a:endParaRPr lang="ru-RU"/>
          </a:p>
        </p:txBody>
      </p:sp>
    </p:spTree>
    <p:extLst>
      <p:ext uri="{BB962C8B-B14F-4D97-AF65-F5344CB8AC3E}">
        <p14:creationId xmlns:p14="http://schemas.microsoft.com/office/powerpoint/2010/main" val="264574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F00B64-3178-10AF-9565-CEB34C9EE761}"/>
              </a:ext>
            </a:extLst>
          </p:cNvPr>
          <p:cNvSpPr>
            <a:spLocks noGrp="1"/>
          </p:cNvSpPr>
          <p:nvPr>
            <p:ph type="title"/>
          </p:nvPr>
        </p:nvSpPr>
        <p:spPr/>
        <p:txBody>
          <a:bodyPr/>
          <a:lstStyle/>
          <a:p>
            <a:r>
              <a:rPr lang="ru-RU" dirty="0"/>
              <a:t>Явно обрабатывать ошибки</a:t>
            </a:r>
          </a:p>
        </p:txBody>
      </p:sp>
      <p:sp>
        <p:nvSpPr>
          <p:cNvPr id="3" name="Объект 2">
            <a:extLst>
              <a:ext uri="{FF2B5EF4-FFF2-40B4-BE49-F238E27FC236}">
                <a16:creationId xmlns:a16="http://schemas.microsoft.com/office/drawing/2014/main" id="{CB761D77-6309-65E4-F562-0D3F73377E95}"/>
              </a:ext>
            </a:extLst>
          </p:cNvPr>
          <p:cNvSpPr>
            <a:spLocks noGrp="1"/>
          </p:cNvSpPr>
          <p:nvPr>
            <p:ph idx="1"/>
          </p:nvPr>
        </p:nvSpPr>
        <p:spPr/>
        <p:txBody>
          <a:bodyPr anchor="ctr">
            <a:normAutofit/>
          </a:bodyPr>
          <a:lstStyle/>
          <a:p>
            <a:pPr marL="0" indent="0" algn="ctr">
              <a:buNone/>
            </a:pPr>
            <a:r>
              <a:rPr lang="en-US" sz="3600" b="0" strike="sngStrike" dirty="0">
                <a:solidFill>
                  <a:srgbClr val="AF00DB"/>
                </a:solidFill>
                <a:effectLst/>
                <a:latin typeface="Consolas" panose="020B0609020204030204" pitchFamily="49" charset="0"/>
              </a:rPr>
              <a:t>throw</a:t>
            </a:r>
            <a:r>
              <a:rPr lang="en-US" sz="3600" b="0" strike="sngStrike" dirty="0">
                <a:solidFill>
                  <a:srgbClr val="000000"/>
                </a:solidFill>
                <a:effectLst/>
                <a:latin typeface="Consolas" panose="020B0609020204030204" pitchFamily="49" charset="0"/>
              </a:rPr>
              <a:t> </a:t>
            </a:r>
            <a:r>
              <a:rPr lang="en-US" sz="3600" b="0" strike="sngStrike" dirty="0">
                <a:solidFill>
                  <a:srgbClr val="0000FF"/>
                </a:solidFill>
                <a:effectLst/>
                <a:latin typeface="Consolas" panose="020B0609020204030204" pitchFamily="49" charset="0"/>
              </a:rPr>
              <a:t>new</a:t>
            </a:r>
            <a:r>
              <a:rPr lang="en-US" sz="3600" b="0" strike="sngStrike" dirty="0">
                <a:solidFill>
                  <a:srgbClr val="000000"/>
                </a:solidFill>
                <a:effectLst/>
                <a:latin typeface="Consolas" panose="020B0609020204030204" pitchFamily="49" charset="0"/>
              </a:rPr>
              <a:t> </a:t>
            </a:r>
            <a:r>
              <a:rPr lang="en-US" sz="3600" b="0" strike="sngStrike" dirty="0" err="1">
                <a:solidFill>
                  <a:srgbClr val="001080"/>
                </a:solidFill>
                <a:effectLst/>
                <a:latin typeface="Consolas" panose="020B0609020204030204" pitchFamily="49" charset="0"/>
              </a:rPr>
              <a:t>UserNotFoundException</a:t>
            </a:r>
            <a:r>
              <a:rPr lang="en-US" sz="3600" b="0" strike="sngStrike" dirty="0">
                <a:solidFill>
                  <a:srgbClr val="000000"/>
                </a:solidFill>
                <a:effectLst/>
                <a:latin typeface="Consolas" panose="020B0609020204030204" pitchFamily="49" charset="0"/>
              </a:rPr>
              <a:t>();</a:t>
            </a:r>
          </a:p>
        </p:txBody>
      </p:sp>
      <p:sp>
        <p:nvSpPr>
          <p:cNvPr id="4" name="Номер слайда 3">
            <a:extLst>
              <a:ext uri="{FF2B5EF4-FFF2-40B4-BE49-F238E27FC236}">
                <a16:creationId xmlns:a16="http://schemas.microsoft.com/office/drawing/2014/main" id="{C5D9FC8D-0B9E-7013-D5B0-601B8FE91DE9}"/>
              </a:ext>
            </a:extLst>
          </p:cNvPr>
          <p:cNvSpPr>
            <a:spLocks noGrp="1"/>
          </p:cNvSpPr>
          <p:nvPr>
            <p:ph type="sldNum" sz="quarter" idx="12"/>
          </p:nvPr>
        </p:nvSpPr>
        <p:spPr/>
        <p:txBody>
          <a:bodyPr/>
          <a:lstStyle/>
          <a:p>
            <a:fld id="{F71F3365-34EC-453E-93A9-FBDCDD17CEDE}" type="slidenum">
              <a:rPr lang="ru-RU" smtClean="0"/>
              <a:t>11</a:t>
            </a:fld>
            <a:endParaRPr lang="ru-RU"/>
          </a:p>
        </p:txBody>
      </p:sp>
    </p:spTree>
    <p:extLst>
      <p:ext uri="{BB962C8B-B14F-4D97-AF65-F5344CB8AC3E}">
        <p14:creationId xmlns:p14="http://schemas.microsoft.com/office/powerpoint/2010/main" val="403997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II</a:t>
            </a:r>
            <a:br>
              <a:rPr lang="ru-RU" dirty="0"/>
            </a:br>
            <a:r>
              <a:rPr lang="ru-RU" dirty="0"/>
              <a:t>Об архитектуре</a:t>
            </a:r>
            <a:endParaRPr lang="en-US" dirty="0"/>
          </a:p>
        </p:txBody>
      </p:sp>
    </p:spTree>
    <p:extLst>
      <p:ext uri="{BB962C8B-B14F-4D97-AF65-F5344CB8AC3E}">
        <p14:creationId xmlns:p14="http://schemas.microsoft.com/office/powerpoint/2010/main" val="39129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1250A-E339-923C-77EA-8EFD2DBAC09B}"/>
              </a:ext>
            </a:extLst>
          </p:cNvPr>
          <p:cNvSpPr>
            <a:spLocks noGrp="1"/>
          </p:cNvSpPr>
          <p:nvPr>
            <p:ph type="title"/>
          </p:nvPr>
        </p:nvSpPr>
        <p:spPr/>
        <p:txBody>
          <a:bodyPr/>
          <a:lstStyle/>
          <a:p>
            <a:r>
              <a:rPr lang="ru-RU" dirty="0"/>
              <a:t>Чистая архитектура</a:t>
            </a:r>
          </a:p>
        </p:txBody>
      </p:sp>
      <p:pic>
        <p:nvPicPr>
          <p:cNvPr id="1026" name="Picture 2">
            <a:extLst>
              <a:ext uri="{FF2B5EF4-FFF2-40B4-BE49-F238E27FC236}">
                <a16:creationId xmlns:a16="http://schemas.microsoft.com/office/drawing/2014/main" id="{EE5AEA91-8146-9713-5D1E-C368590028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3713" y="1690688"/>
            <a:ext cx="5924573"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754E154C-A30B-FE61-CDFC-1B33B4F95B15}"/>
              </a:ext>
            </a:extLst>
          </p:cNvPr>
          <p:cNvSpPr>
            <a:spLocks noGrp="1"/>
          </p:cNvSpPr>
          <p:nvPr>
            <p:ph type="sldNum" sz="quarter" idx="12"/>
          </p:nvPr>
        </p:nvSpPr>
        <p:spPr/>
        <p:txBody>
          <a:bodyPr/>
          <a:lstStyle/>
          <a:p>
            <a:fld id="{F71F3365-34EC-453E-93A9-FBDCDD17CEDE}" type="slidenum">
              <a:rPr lang="ru-RU" smtClean="0"/>
              <a:t>13</a:t>
            </a:fld>
            <a:endParaRPr lang="ru-RU"/>
          </a:p>
        </p:txBody>
      </p:sp>
      <p:sp>
        <p:nvSpPr>
          <p:cNvPr id="5" name="TextBox 4">
            <a:extLst>
              <a:ext uri="{FF2B5EF4-FFF2-40B4-BE49-F238E27FC236}">
                <a16:creationId xmlns:a16="http://schemas.microsoft.com/office/drawing/2014/main" id="{96B83B4A-F751-E2E5-1626-83C469D26951}"/>
              </a:ext>
            </a:extLst>
          </p:cNvPr>
          <p:cNvSpPr txBox="1"/>
          <p:nvPr/>
        </p:nvSpPr>
        <p:spPr>
          <a:xfrm>
            <a:off x="838200" y="6127234"/>
            <a:ext cx="9116930" cy="369332"/>
          </a:xfrm>
          <a:prstGeom prst="rect">
            <a:avLst/>
          </a:prstGeom>
          <a:noFill/>
        </p:spPr>
        <p:txBody>
          <a:bodyPr wrap="square">
            <a:spAutoFit/>
          </a:bodyPr>
          <a:lstStyle/>
          <a:p>
            <a:r>
              <a:rPr lang="en-US" dirty="0">
                <a:hlinkClick r:id="rId4"/>
              </a:rPr>
              <a:t>https://blog.cleancoder.com/uncle-bob/2012/08/13/the-clean-architecture.html</a:t>
            </a:r>
            <a:endParaRPr lang="ru-RU" dirty="0"/>
          </a:p>
        </p:txBody>
      </p:sp>
    </p:spTree>
    <p:extLst>
      <p:ext uri="{BB962C8B-B14F-4D97-AF65-F5344CB8AC3E}">
        <p14:creationId xmlns:p14="http://schemas.microsoft.com/office/powerpoint/2010/main" val="13447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2B269-A733-EBF2-03C5-8074AF710CDC}"/>
              </a:ext>
            </a:extLst>
          </p:cNvPr>
          <p:cNvSpPr>
            <a:spLocks noGrp="1"/>
          </p:cNvSpPr>
          <p:nvPr>
            <p:ph type="title"/>
          </p:nvPr>
        </p:nvSpPr>
        <p:spPr/>
        <p:txBody>
          <a:bodyPr/>
          <a:lstStyle/>
          <a:p>
            <a:r>
              <a:rPr lang="en-US" dirty="0" err="1"/>
              <a:t>eShopOnWeb</a:t>
            </a:r>
            <a:endParaRPr lang="ru-RU" dirty="0"/>
          </a:p>
        </p:txBody>
      </p:sp>
      <p:sp>
        <p:nvSpPr>
          <p:cNvPr id="7" name="Объект 6">
            <a:extLst>
              <a:ext uri="{FF2B5EF4-FFF2-40B4-BE49-F238E27FC236}">
                <a16:creationId xmlns:a16="http://schemas.microsoft.com/office/drawing/2014/main" id="{BDBA378A-7F77-1EEE-EDAB-C66471F72A0F}"/>
              </a:ext>
            </a:extLst>
          </p:cNvPr>
          <p:cNvSpPr>
            <a:spLocks noGrp="1"/>
          </p:cNvSpPr>
          <p:nvPr>
            <p:ph sz="half" idx="2"/>
          </p:nvPr>
        </p:nvSpPr>
        <p:spPr>
          <a:xfrm>
            <a:off x="4669971" y="1825625"/>
            <a:ext cx="7032172" cy="4351338"/>
          </a:xfrm>
        </p:spPr>
        <p:txBody>
          <a:bodyPr anchor="b">
            <a:normAutofit/>
          </a:bodyPr>
          <a:lstStyle/>
          <a:p>
            <a:pPr marL="0" indent="0">
              <a:buNone/>
            </a:pPr>
            <a:r>
              <a:rPr lang="en-US" sz="2400" dirty="0">
                <a:hlinkClick r:id="rId3"/>
              </a:rPr>
              <a:t>https://github.com/dotnet-architecture/eShopOnWeb</a:t>
            </a:r>
            <a:r>
              <a:rPr lang="ru-RU" sz="2400" dirty="0"/>
              <a:t> </a:t>
            </a:r>
          </a:p>
        </p:txBody>
      </p:sp>
      <p:sp>
        <p:nvSpPr>
          <p:cNvPr id="4" name="Номер слайда 3">
            <a:extLst>
              <a:ext uri="{FF2B5EF4-FFF2-40B4-BE49-F238E27FC236}">
                <a16:creationId xmlns:a16="http://schemas.microsoft.com/office/drawing/2014/main" id="{977879D1-EB88-1949-8D92-D9BC74C1976A}"/>
              </a:ext>
            </a:extLst>
          </p:cNvPr>
          <p:cNvSpPr>
            <a:spLocks noGrp="1"/>
          </p:cNvSpPr>
          <p:nvPr>
            <p:ph type="sldNum" sz="quarter" idx="12"/>
          </p:nvPr>
        </p:nvSpPr>
        <p:spPr/>
        <p:txBody>
          <a:bodyPr/>
          <a:lstStyle/>
          <a:p>
            <a:fld id="{F71F3365-34EC-453E-93A9-FBDCDD17CEDE}" type="slidenum">
              <a:rPr lang="ru-RU" smtClean="0"/>
              <a:t>14</a:t>
            </a:fld>
            <a:endParaRPr lang="ru-RU"/>
          </a:p>
        </p:txBody>
      </p:sp>
      <p:pic>
        <p:nvPicPr>
          <p:cNvPr id="6" name="Рисунок 5">
            <a:extLst>
              <a:ext uri="{FF2B5EF4-FFF2-40B4-BE49-F238E27FC236}">
                <a16:creationId xmlns:a16="http://schemas.microsoft.com/office/drawing/2014/main" id="{2E1C45D8-FDCC-4B74-5DBB-71DE84946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35058"/>
            <a:ext cx="3509653" cy="4541905"/>
          </a:xfrm>
          <a:prstGeom prst="rect">
            <a:avLst/>
          </a:prstGeom>
        </p:spPr>
      </p:pic>
    </p:spTree>
    <p:extLst>
      <p:ext uri="{BB962C8B-B14F-4D97-AF65-F5344CB8AC3E}">
        <p14:creationId xmlns:p14="http://schemas.microsoft.com/office/powerpoint/2010/main" val="277971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77A4F-4E79-EE20-C30C-FB1EFA51F14D}"/>
              </a:ext>
            </a:extLst>
          </p:cNvPr>
          <p:cNvSpPr>
            <a:spLocks noGrp="1"/>
          </p:cNvSpPr>
          <p:nvPr>
            <p:ph type="title"/>
          </p:nvPr>
        </p:nvSpPr>
        <p:spPr>
          <a:xfrm>
            <a:off x="838200" y="365125"/>
            <a:ext cx="10515600" cy="5991225"/>
          </a:xfrm>
        </p:spPr>
        <p:txBody>
          <a:bodyPr/>
          <a:lstStyle/>
          <a:p>
            <a:pPr algn="ctr"/>
            <a:r>
              <a:rPr lang="ru-RU" dirty="0"/>
              <a:t>Чем не устраивает чистая архитектура?</a:t>
            </a:r>
          </a:p>
        </p:txBody>
      </p:sp>
      <p:sp>
        <p:nvSpPr>
          <p:cNvPr id="4" name="Номер слайда 3">
            <a:extLst>
              <a:ext uri="{FF2B5EF4-FFF2-40B4-BE49-F238E27FC236}">
                <a16:creationId xmlns:a16="http://schemas.microsoft.com/office/drawing/2014/main" id="{6034DCE7-8480-AE6B-3A59-2E05A4D5613C}"/>
              </a:ext>
            </a:extLst>
          </p:cNvPr>
          <p:cNvSpPr>
            <a:spLocks noGrp="1"/>
          </p:cNvSpPr>
          <p:nvPr>
            <p:ph type="sldNum" sz="quarter" idx="12"/>
          </p:nvPr>
        </p:nvSpPr>
        <p:spPr/>
        <p:txBody>
          <a:bodyPr/>
          <a:lstStyle/>
          <a:p>
            <a:fld id="{F71F3365-34EC-453E-93A9-FBDCDD17CEDE}" type="slidenum">
              <a:rPr lang="ru-RU" smtClean="0"/>
              <a:t>15</a:t>
            </a:fld>
            <a:endParaRPr lang="ru-RU"/>
          </a:p>
        </p:txBody>
      </p:sp>
    </p:spTree>
    <p:extLst>
      <p:ext uri="{BB962C8B-B14F-4D97-AF65-F5344CB8AC3E}">
        <p14:creationId xmlns:p14="http://schemas.microsoft.com/office/powerpoint/2010/main" val="293714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46D26-C13A-66DB-9138-9E1C91AB65A2}"/>
              </a:ext>
            </a:extLst>
          </p:cNvPr>
          <p:cNvSpPr>
            <a:spLocks noGrp="1"/>
          </p:cNvSpPr>
          <p:nvPr>
            <p:ph type="title"/>
          </p:nvPr>
        </p:nvSpPr>
        <p:spPr/>
        <p:txBody>
          <a:bodyPr/>
          <a:lstStyle/>
          <a:p>
            <a:r>
              <a:rPr lang="en-US" dirty="0"/>
              <a:t>Entities = </a:t>
            </a:r>
            <a:r>
              <a:rPr lang="ru-RU" dirty="0"/>
              <a:t>сущности для </a:t>
            </a:r>
            <a:r>
              <a:rPr lang="en-US" dirty="0"/>
              <a:t>ORM</a:t>
            </a:r>
            <a:endParaRPr lang="ru-RU" dirty="0"/>
          </a:p>
        </p:txBody>
      </p:sp>
      <p:sp>
        <p:nvSpPr>
          <p:cNvPr id="3" name="Объект 2">
            <a:extLst>
              <a:ext uri="{FF2B5EF4-FFF2-40B4-BE49-F238E27FC236}">
                <a16:creationId xmlns:a16="http://schemas.microsoft.com/office/drawing/2014/main" id="{828D8E30-55C2-5A57-0AD9-9782013B7A07}"/>
              </a:ext>
            </a:extLst>
          </p:cNvPr>
          <p:cNvSpPr>
            <a:spLocks noGrp="1"/>
          </p:cNvSpPr>
          <p:nvPr>
            <p:ph idx="1"/>
          </p:nvPr>
        </p:nvSpPr>
        <p:spPr/>
        <p:txBody>
          <a:bodyPr>
            <a:normAutofit/>
          </a:bodyPr>
          <a:lstStyle/>
          <a:p>
            <a:pPr marL="0" indent="0">
              <a:buNone/>
            </a:pPr>
            <a:r>
              <a:rPr lang="en-US" sz="2000" dirty="0">
                <a:solidFill>
                  <a:srgbClr val="0000FF"/>
                </a:solidFill>
                <a:latin typeface="Cascadia Mono" panose="020B0609020000020004" pitchFamily="49" charset="0"/>
              </a:rPr>
              <a:t>namespace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Microsoft.eShopWeb.ApplicationCore.Entities.OrderAggregate</a:t>
            </a:r>
            <a:r>
              <a:rPr lang="en-US" sz="2000" dirty="0">
                <a:solidFill>
                  <a:srgbClr val="000000"/>
                </a:solidFill>
                <a:latin typeface="Cascadia Mono" panose="020B0609020000020004" pitchFamily="49" charset="0"/>
              </a:rPr>
              <a:t>;</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Order</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BaseEntity</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IAggregateRoot</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#pragma</a:t>
            </a: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warning</a:t>
            </a:r>
            <a:r>
              <a:rPr lang="en-US" sz="2000" dirty="0">
                <a:solidFill>
                  <a:srgbClr val="000000"/>
                </a:solidFill>
                <a:latin typeface="Cascadia Mono" panose="020B0609020000020004" pitchFamily="49" charset="0"/>
              </a:rPr>
              <a:t> </a:t>
            </a:r>
            <a:r>
              <a:rPr lang="en-US" sz="2000" dirty="0">
                <a:solidFill>
                  <a:srgbClr val="808080"/>
                </a:solidFill>
                <a:latin typeface="Cascadia Mono" panose="020B0609020000020004" pitchFamily="49" charset="0"/>
              </a:rPr>
              <a:t>disable</a:t>
            </a:r>
            <a:r>
              <a:rPr lang="en-US" sz="2000" dirty="0">
                <a:solidFill>
                  <a:srgbClr val="000000"/>
                </a:solidFill>
                <a:latin typeface="Cascadia Mono" panose="020B0609020000020004" pitchFamily="49" charset="0"/>
              </a:rPr>
              <a:t> CS8618 </a:t>
            </a:r>
            <a:r>
              <a:rPr lang="en-US" sz="2000" dirty="0">
                <a:solidFill>
                  <a:srgbClr val="008000"/>
                </a:solidFill>
                <a:latin typeface="Cascadia Mono" panose="020B0609020000020004" pitchFamily="49" charset="0"/>
              </a:rPr>
              <a:t>// Required by Entity Framework</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Order</a:t>
            </a:r>
            <a:r>
              <a:rPr lang="en-US" sz="2000" dirty="0">
                <a:solidFill>
                  <a:srgbClr val="000000"/>
                </a:solidFill>
                <a:latin typeface="Cascadia Mono" panose="020B0609020000020004" pitchFamily="49" charset="0"/>
              </a:rPr>
              <a:t>() {}</a:t>
            </a:r>
            <a:endParaRPr lang="ru-RU" sz="2000" dirty="0">
              <a:solidFill>
                <a:srgbClr val="000000"/>
              </a:solidFill>
              <a:latin typeface="Cascadia Mono" panose="020B0609020000020004" pitchFamily="49" charset="0"/>
            </a:endParaRPr>
          </a:p>
          <a:p>
            <a:pPr marL="0" indent="0">
              <a:buNone/>
            </a:pPr>
            <a:endParaRPr lang="ru-RU" sz="1800" dirty="0">
              <a:solidFill>
                <a:srgbClr val="000000"/>
              </a:solidFill>
              <a:latin typeface="Cascadia Mono" panose="020B0609020000020004" pitchFamily="49" charset="0"/>
            </a:endParaRPr>
          </a:p>
          <a:p>
            <a:pPr marL="0" indent="0">
              <a:buNone/>
            </a:pPr>
            <a:endParaRPr lang="ru-RU" sz="1800" dirty="0">
              <a:solidFill>
                <a:srgbClr val="000000"/>
              </a:solidFill>
              <a:latin typeface="Cascadia Mono" panose="020B0609020000020004" pitchFamily="49" charset="0"/>
            </a:endParaRPr>
          </a:p>
          <a:p>
            <a:pPr marL="0" indent="0">
              <a:buNone/>
            </a:pPr>
            <a:r>
              <a:rPr lang="en-US" sz="1800" dirty="0">
                <a:hlinkClick r:id="rId3"/>
              </a:rPr>
              <a:t>https://github.com/dotnet-architecture/eShopOnWeb/blob/fc8cbc2b83c0d45e4be50b5998acc11de4ee30d1/src/ApplicationCore/Entities/OrderAggregate/Order.cs#L8-L8</a:t>
            </a:r>
            <a:endParaRPr lang="ru-RU" sz="1800" dirty="0"/>
          </a:p>
        </p:txBody>
      </p:sp>
      <p:sp>
        <p:nvSpPr>
          <p:cNvPr id="4" name="Номер слайда 3">
            <a:extLst>
              <a:ext uri="{FF2B5EF4-FFF2-40B4-BE49-F238E27FC236}">
                <a16:creationId xmlns:a16="http://schemas.microsoft.com/office/drawing/2014/main" id="{CDB2873C-5FA8-4755-2389-BD2F9FEB26D6}"/>
              </a:ext>
            </a:extLst>
          </p:cNvPr>
          <p:cNvSpPr>
            <a:spLocks noGrp="1"/>
          </p:cNvSpPr>
          <p:nvPr>
            <p:ph type="sldNum" sz="quarter" idx="12"/>
          </p:nvPr>
        </p:nvSpPr>
        <p:spPr/>
        <p:txBody>
          <a:bodyPr/>
          <a:lstStyle/>
          <a:p>
            <a:fld id="{F71F3365-34EC-453E-93A9-FBDCDD17CEDE}" type="slidenum">
              <a:rPr lang="ru-RU" smtClean="0"/>
              <a:t>16</a:t>
            </a:fld>
            <a:endParaRPr lang="ru-RU"/>
          </a:p>
        </p:txBody>
      </p:sp>
    </p:spTree>
    <p:extLst>
      <p:ext uri="{BB962C8B-B14F-4D97-AF65-F5344CB8AC3E}">
        <p14:creationId xmlns:p14="http://schemas.microsoft.com/office/powerpoint/2010/main" val="305796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19AA9C-DBC1-D5A2-2252-D4C19A3C492D}"/>
              </a:ext>
            </a:extLst>
          </p:cNvPr>
          <p:cNvSpPr>
            <a:spLocks noGrp="1"/>
          </p:cNvSpPr>
          <p:nvPr>
            <p:ph idx="1"/>
          </p:nvPr>
        </p:nvSpPr>
        <p:spPr>
          <a:xfrm>
            <a:off x="490330" y="136525"/>
            <a:ext cx="11536018" cy="5295623"/>
          </a:xfrm>
        </p:spPr>
        <p:txBody>
          <a:bodyPr anchor="ctr">
            <a:normAutofit/>
          </a:bodyPr>
          <a:lstStyle/>
          <a:p>
            <a:pPr marL="0" indent="0">
              <a:buNone/>
            </a:pP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Microsoft.eShopWeb.Infrastructure.Data</a:t>
            </a:r>
            <a:r>
              <a:rPr lang="en-US" sz="1800" dirty="0">
                <a:solidFill>
                  <a:srgbClr val="000000"/>
                </a:solidFill>
                <a:latin typeface="Cascadia Mono" panose="020B0609020000020004" pitchFamily="49" charset="0"/>
              </a:rPr>
              <a:t>;</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CatalogContext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DbContext</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ApplicationCore.Entities.OrderAggregate.Order</a:t>
            </a:r>
            <a:r>
              <a:rPr lang="en-US" sz="1800" dirty="0">
                <a:solidFill>
                  <a:srgbClr val="000000"/>
                </a:solidFill>
                <a:latin typeface="Cascadia Mono" panose="020B0609020000020004" pitchFamily="49" charset="0"/>
              </a:rPr>
              <a:t>&gt; Orders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pPr marL="0" indent="0">
              <a:buNone/>
            </a:pPr>
            <a:r>
              <a:rPr lang="ru-RU" sz="1800" dirty="0">
                <a:solidFill>
                  <a:srgbClr val="000000"/>
                </a:solidFill>
                <a:latin typeface="Cascadia Mono" panose="020B0609020000020004" pitchFamily="49" charset="0"/>
              </a:rPr>
              <a:t>}</a:t>
            </a:r>
            <a:endParaRPr lang="ru-RU" dirty="0"/>
          </a:p>
        </p:txBody>
      </p:sp>
      <p:sp>
        <p:nvSpPr>
          <p:cNvPr id="4" name="Номер слайда 3">
            <a:extLst>
              <a:ext uri="{FF2B5EF4-FFF2-40B4-BE49-F238E27FC236}">
                <a16:creationId xmlns:a16="http://schemas.microsoft.com/office/drawing/2014/main" id="{9C9753EE-BCFD-9902-F5C8-01355924EF4E}"/>
              </a:ext>
            </a:extLst>
          </p:cNvPr>
          <p:cNvSpPr>
            <a:spLocks noGrp="1"/>
          </p:cNvSpPr>
          <p:nvPr>
            <p:ph type="sldNum" sz="quarter" idx="12"/>
          </p:nvPr>
        </p:nvSpPr>
        <p:spPr/>
        <p:txBody>
          <a:bodyPr/>
          <a:lstStyle/>
          <a:p>
            <a:fld id="{F71F3365-34EC-453E-93A9-FBDCDD17CEDE}" type="slidenum">
              <a:rPr lang="ru-RU" smtClean="0"/>
              <a:t>17</a:t>
            </a:fld>
            <a:endParaRPr lang="ru-RU"/>
          </a:p>
        </p:txBody>
      </p:sp>
      <p:sp>
        <p:nvSpPr>
          <p:cNvPr id="5" name="Объект 2">
            <a:extLst>
              <a:ext uri="{FF2B5EF4-FFF2-40B4-BE49-F238E27FC236}">
                <a16:creationId xmlns:a16="http://schemas.microsoft.com/office/drawing/2014/main" id="{D8600DE0-2C4D-1699-DBD4-402B5895E5BB}"/>
              </a:ext>
            </a:extLst>
          </p:cNvPr>
          <p:cNvSpPr txBox="1">
            <a:spLocks/>
          </p:cNvSpPr>
          <p:nvPr/>
        </p:nvSpPr>
        <p:spPr>
          <a:xfrm>
            <a:off x="490328" y="5883965"/>
            <a:ext cx="11536019" cy="654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hlinkClick r:id="rId3"/>
              </a:rPr>
              <a:t>https://github.com/dotnet-architecture/eShopOnWeb/blob/fc8cbc2b83c0d45e4be50b5998acc11de4ee30d1/src/Infrastructure/Data/CatalogContext.cs</a:t>
            </a:r>
            <a:endParaRPr lang="ru-RU" sz="2400" dirty="0"/>
          </a:p>
        </p:txBody>
      </p:sp>
    </p:spTree>
    <p:extLst>
      <p:ext uri="{BB962C8B-B14F-4D97-AF65-F5344CB8AC3E}">
        <p14:creationId xmlns:p14="http://schemas.microsoft.com/office/powerpoint/2010/main" val="262282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66C966-8EA4-186E-2448-CCE4F74CF51E}"/>
              </a:ext>
            </a:extLst>
          </p:cNvPr>
          <p:cNvSpPr>
            <a:spLocks noGrp="1"/>
          </p:cNvSpPr>
          <p:nvPr>
            <p:ph type="title"/>
          </p:nvPr>
        </p:nvSpPr>
        <p:spPr/>
        <p:txBody>
          <a:bodyPr/>
          <a:lstStyle/>
          <a:p>
            <a:r>
              <a:rPr lang="ru-RU" dirty="0"/>
              <a:t>Примеры в </a:t>
            </a:r>
            <a:r>
              <a:rPr lang="en-US" dirty="0" err="1"/>
              <a:t>eShopOnWeb</a:t>
            </a:r>
            <a:r>
              <a:rPr lang="en-US" dirty="0"/>
              <a:t> </a:t>
            </a:r>
            <a:r>
              <a:rPr lang="ru-RU" dirty="0"/>
              <a:t>очень простые</a:t>
            </a:r>
          </a:p>
        </p:txBody>
      </p:sp>
      <p:sp>
        <p:nvSpPr>
          <p:cNvPr id="3" name="Объект 2">
            <a:extLst>
              <a:ext uri="{FF2B5EF4-FFF2-40B4-BE49-F238E27FC236}">
                <a16:creationId xmlns:a16="http://schemas.microsoft.com/office/drawing/2014/main" id="{8A66B0E7-CF23-B9BB-97FA-F38A206766BC}"/>
              </a:ext>
            </a:extLst>
          </p:cNvPr>
          <p:cNvSpPr>
            <a:spLocks noGrp="1"/>
          </p:cNvSpPr>
          <p:nvPr>
            <p:ph idx="1"/>
          </p:nvPr>
        </p:nvSpPr>
        <p:spPr/>
        <p:txBody>
          <a:bodyPr>
            <a:normAutofit fontScale="55000" lnSpcReduction="20000"/>
          </a:bodyPr>
          <a:lstStyle/>
          <a:p>
            <a:pPr marL="0" indent="0">
              <a:buNone/>
            </a:pPr>
            <a:r>
              <a:rPr lang="en-US" sz="4400" dirty="0">
                <a:solidFill>
                  <a:srgbClr val="0000FF"/>
                </a:solidFill>
                <a:latin typeface="Cascadia Mono" panose="020B0609020000020004" pitchFamily="49" charset="0"/>
              </a:rPr>
              <a:t>public</a:t>
            </a: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decimal</a:t>
            </a:r>
            <a:r>
              <a:rPr lang="en-US" sz="4400" dirty="0">
                <a:solidFill>
                  <a:srgbClr val="000000"/>
                </a:solidFill>
                <a:latin typeface="Cascadia Mono" panose="020B0609020000020004" pitchFamily="49" charset="0"/>
              </a:rPr>
              <a:t> Total()</a:t>
            </a:r>
          </a:p>
          <a:p>
            <a:pPr marL="0" indent="0">
              <a:buNone/>
            </a:pPr>
            <a:r>
              <a:rPr lang="ru-RU" sz="4400" dirty="0">
                <a:solidFill>
                  <a:srgbClr val="000000"/>
                </a:solidFill>
                <a:latin typeface="Cascadia Mono" panose="020B0609020000020004" pitchFamily="49" charset="0"/>
              </a:rPr>
              <a:t>{</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var</a:t>
            </a:r>
            <a:r>
              <a:rPr lang="en-US" sz="4400" dirty="0">
                <a:solidFill>
                  <a:srgbClr val="000000"/>
                </a:solidFill>
                <a:latin typeface="Cascadia Mono" panose="020B0609020000020004" pitchFamily="49" charset="0"/>
              </a:rPr>
              <a:t> total = 0m;</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foreach</a:t>
            </a:r>
            <a:r>
              <a:rPr lang="en-US" sz="4400" dirty="0">
                <a:solidFill>
                  <a:srgbClr val="000000"/>
                </a:solidFill>
                <a:latin typeface="Cascadia Mono" panose="020B0609020000020004" pitchFamily="49" charset="0"/>
              </a:rPr>
              <a:t> (var item </a:t>
            </a:r>
            <a:r>
              <a:rPr lang="en-US" sz="4400" dirty="0">
                <a:solidFill>
                  <a:srgbClr val="0000FF"/>
                </a:solidFill>
                <a:latin typeface="Cascadia Mono" panose="020B0609020000020004" pitchFamily="49" charset="0"/>
              </a:rPr>
              <a:t>in</a:t>
            </a:r>
            <a:r>
              <a:rPr lang="en-US" sz="4400" dirty="0">
                <a:solidFill>
                  <a:srgbClr val="000000"/>
                </a:solidFill>
                <a:latin typeface="Cascadia Mono" panose="020B0609020000020004" pitchFamily="49" charset="0"/>
              </a:rPr>
              <a:t> _</a:t>
            </a:r>
            <a:r>
              <a:rPr lang="en-US" sz="4400" dirty="0" err="1">
                <a:solidFill>
                  <a:srgbClr val="000000"/>
                </a:solidFill>
                <a:latin typeface="Cascadia Mono" panose="020B0609020000020004" pitchFamily="49" charset="0"/>
              </a:rPr>
              <a:t>orderItems</a:t>
            </a:r>
            <a:r>
              <a:rPr lang="en-US" sz="4400" dirty="0">
                <a:solidFill>
                  <a:srgbClr val="000000"/>
                </a:solidFill>
                <a:latin typeface="Cascadia Mono" panose="020B0609020000020004" pitchFamily="49" charset="0"/>
              </a:rPr>
              <a:t>)</a:t>
            </a:r>
          </a:p>
          <a:p>
            <a:pPr marL="0" indent="0">
              <a:buNone/>
            </a:pPr>
            <a:r>
              <a:rPr lang="ru-RU" sz="4400" dirty="0">
                <a:solidFill>
                  <a:srgbClr val="000000"/>
                </a:solidFill>
                <a:latin typeface="Cascadia Mono" panose="020B0609020000020004" pitchFamily="49" charset="0"/>
              </a:rPr>
              <a:t>    {</a:t>
            </a:r>
          </a:p>
          <a:p>
            <a:pPr marL="0" indent="0">
              <a:buNone/>
            </a:pPr>
            <a:r>
              <a:rPr lang="en-US" sz="4400" dirty="0">
                <a:solidFill>
                  <a:srgbClr val="000000"/>
                </a:solidFill>
                <a:latin typeface="Cascadia Mono" panose="020B0609020000020004" pitchFamily="49" charset="0"/>
              </a:rPr>
              <a:t>        total += </a:t>
            </a:r>
            <a:r>
              <a:rPr lang="en-US" sz="4400" dirty="0" err="1">
                <a:solidFill>
                  <a:srgbClr val="000000"/>
                </a:solidFill>
                <a:latin typeface="Cascadia Mono" panose="020B0609020000020004" pitchFamily="49" charset="0"/>
              </a:rPr>
              <a:t>item.UnitPrice</a:t>
            </a:r>
            <a:r>
              <a:rPr lang="en-US" sz="4400" dirty="0">
                <a:solidFill>
                  <a:srgbClr val="000000"/>
                </a:solidFill>
                <a:latin typeface="Cascadia Mono" panose="020B0609020000020004" pitchFamily="49" charset="0"/>
              </a:rPr>
              <a:t> * </a:t>
            </a:r>
            <a:r>
              <a:rPr lang="en-US" sz="4400" dirty="0" err="1">
                <a:solidFill>
                  <a:srgbClr val="000000"/>
                </a:solidFill>
                <a:latin typeface="Cascadia Mono" panose="020B0609020000020004" pitchFamily="49" charset="0"/>
              </a:rPr>
              <a:t>item.Units</a:t>
            </a:r>
            <a:r>
              <a:rPr lang="en-US" sz="4400" dirty="0">
                <a:solidFill>
                  <a:srgbClr val="000000"/>
                </a:solidFill>
                <a:latin typeface="Cascadia Mono" panose="020B0609020000020004" pitchFamily="49" charset="0"/>
              </a:rPr>
              <a:t>;</a:t>
            </a:r>
          </a:p>
          <a:p>
            <a:pPr marL="0" indent="0">
              <a:buNone/>
            </a:pPr>
            <a:r>
              <a:rPr lang="ru-RU" sz="4400" dirty="0">
                <a:solidFill>
                  <a:srgbClr val="000000"/>
                </a:solidFill>
                <a:latin typeface="Cascadia Mono" panose="020B0609020000020004" pitchFamily="49" charset="0"/>
              </a:rPr>
              <a:t>    }</a:t>
            </a:r>
          </a:p>
          <a:p>
            <a:pPr marL="0" indent="0">
              <a:buNone/>
            </a:pPr>
            <a:r>
              <a:rPr lang="en-US" sz="4400" dirty="0">
                <a:solidFill>
                  <a:srgbClr val="000000"/>
                </a:solidFill>
                <a:latin typeface="Cascadia Mono" panose="020B0609020000020004" pitchFamily="49" charset="0"/>
              </a:rPr>
              <a:t>    </a:t>
            </a:r>
            <a:r>
              <a:rPr lang="en-US" sz="4400" dirty="0">
                <a:solidFill>
                  <a:srgbClr val="0000FF"/>
                </a:solidFill>
                <a:latin typeface="Cascadia Mono" panose="020B0609020000020004" pitchFamily="49" charset="0"/>
              </a:rPr>
              <a:t>return</a:t>
            </a:r>
            <a:r>
              <a:rPr lang="en-US" sz="4400" dirty="0">
                <a:solidFill>
                  <a:srgbClr val="000000"/>
                </a:solidFill>
                <a:latin typeface="Cascadia Mono" panose="020B0609020000020004" pitchFamily="49" charset="0"/>
              </a:rPr>
              <a:t> total;</a:t>
            </a:r>
          </a:p>
          <a:p>
            <a:pPr marL="0" indent="0">
              <a:buNone/>
            </a:pPr>
            <a:r>
              <a:rPr lang="ru-RU" sz="4400" dirty="0">
                <a:solidFill>
                  <a:srgbClr val="000000"/>
                </a:solidFill>
                <a:latin typeface="Cascadia Mono" panose="020B0609020000020004" pitchFamily="49" charset="0"/>
              </a:rPr>
              <a:t>}</a:t>
            </a:r>
            <a:endParaRPr lang="ru-RU" sz="5800" dirty="0">
              <a:hlinkClick r:id="rId3"/>
            </a:endParaRPr>
          </a:p>
          <a:p>
            <a:pPr marL="0" indent="0">
              <a:buNone/>
            </a:pPr>
            <a:endParaRPr lang="ru-RU" dirty="0">
              <a:hlinkClick r:id="rId3"/>
            </a:endParaRPr>
          </a:p>
          <a:p>
            <a:pPr marL="0" indent="0">
              <a:buNone/>
            </a:pPr>
            <a:r>
              <a:rPr lang="en-US" dirty="0">
                <a:hlinkClick r:id="rId3"/>
              </a:rPr>
              <a:t>https://github.com/dotnet-architecture/eShopOnWeb/blob/fc8cbc2b83c0d45e4be50b5998acc11de4ee30d1/src/ApplicationCore/Entities/OrderAggregate/Order.cs</a:t>
            </a:r>
            <a:endParaRPr lang="ru-RU" dirty="0"/>
          </a:p>
          <a:p>
            <a:endParaRPr lang="ru-RU" dirty="0"/>
          </a:p>
        </p:txBody>
      </p:sp>
      <p:sp>
        <p:nvSpPr>
          <p:cNvPr id="4" name="Номер слайда 3">
            <a:extLst>
              <a:ext uri="{FF2B5EF4-FFF2-40B4-BE49-F238E27FC236}">
                <a16:creationId xmlns:a16="http://schemas.microsoft.com/office/drawing/2014/main" id="{3C6C7AAE-A208-9954-1D26-AD01360940B0}"/>
              </a:ext>
            </a:extLst>
          </p:cNvPr>
          <p:cNvSpPr>
            <a:spLocks noGrp="1"/>
          </p:cNvSpPr>
          <p:nvPr>
            <p:ph type="sldNum" sz="quarter" idx="12"/>
          </p:nvPr>
        </p:nvSpPr>
        <p:spPr/>
        <p:txBody>
          <a:bodyPr/>
          <a:lstStyle/>
          <a:p>
            <a:fld id="{F71F3365-34EC-453E-93A9-FBDCDD17CEDE}" type="slidenum">
              <a:rPr lang="ru-RU" smtClean="0"/>
              <a:t>18</a:t>
            </a:fld>
            <a:endParaRPr lang="ru-RU"/>
          </a:p>
        </p:txBody>
      </p:sp>
    </p:spTree>
    <p:extLst>
      <p:ext uri="{BB962C8B-B14F-4D97-AF65-F5344CB8AC3E}">
        <p14:creationId xmlns:p14="http://schemas.microsoft.com/office/powerpoint/2010/main" val="345995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C06067-EAA3-AE29-AD0A-2151140624A8}"/>
              </a:ext>
            </a:extLst>
          </p:cNvPr>
          <p:cNvSpPr>
            <a:spLocks noGrp="1"/>
          </p:cNvSpPr>
          <p:nvPr>
            <p:ph type="title"/>
          </p:nvPr>
        </p:nvSpPr>
        <p:spPr/>
        <p:txBody>
          <a:bodyPr/>
          <a:lstStyle/>
          <a:p>
            <a:r>
              <a:rPr lang="ru-RU" dirty="0"/>
              <a:t>Мой демо-пример</a:t>
            </a:r>
          </a:p>
        </p:txBody>
      </p:sp>
      <p:sp>
        <p:nvSpPr>
          <p:cNvPr id="3" name="Объект 2">
            <a:extLst>
              <a:ext uri="{FF2B5EF4-FFF2-40B4-BE49-F238E27FC236}">
                <a16:creationId xmlns:a16="http://schemas.microsoft.com/office/drawing/2014/main" id="{807E9642-BBD4-E216-C34A-5AB2E6A2BF39}"/>
              </a:ext>
            </a:extLst>
          </p:cNvPr>
          <p:cNvSpPr>
            <a:spLocks noGrp="1"/>
          </p:cNvSpPr>
          <p:nvPr>
            <p:ph idx="1"/>
          </p:nvPr>
        </p:nvSpPr>
        <p:spPr/>
        <p:txBody>
          <a:bodyPr/>
          <a:lstStyle/>
          <a:p>
            <a:r>
              <a:rPr lang="ru-RU" dirty="0"/>
              <a:t>Приложение с иерархичным списком пользователей</a:t>
            </a:r>
          </a:p>
          <a:p>
            <a:r>
              <a:rPr lang="ru-RU" dirty="0"/>
              <a:t>Каждый пользователь может хранить файлы в </a:t>
            </a:r>
            <a:r>
              <a:rPr lang="en-US" dirty="0"/>
              <a:t>S3</a:t>
            </a:r>
            <a:endParaRPr lang="ru-RU" dirty="0"/>
          </a:p>
        </p:txBody>
      </p:sp>
      <p:sp>
        <p:nvSpPr>
          <p:cNvPr id="4" name="Номер слайда 3">
            <a:extLst>
              <a:ext uri="{FF2B5EF4-FFF2-40B4-BE49-F238E27FC236}">
                <a16:creationId xmlns:a16="http://schemas.microsoft.com/office/drawing/2014/main" id="{DCF8FBA4-1DB4-5D3F-68AF-4F23D7E65543}"/>
              </a:ext>
            </a:extLst>
          </p:cNvPr>
          <p:cNvSpPr>
            <a:spLocks noGrp="1"/>
          </p:cNvSpPr>
          <p:nvPr>
            <p:ph type="sldNum" sz="quarter" idx="12"/>
          </p:nvPr>
        </p:nvSpPr>
        <p:spPr/>
        <p:txBody>
          <a:bodyPr/>
          <a:lstStyle/>
          <a:p>
            <a:fld id="{F71F3365-34EC-453E-93A9-FBDCDD17CEDE}" type="slidenum">
              <a:rPr lang="ru-RU" smtClean="0"/>
              <a:t>19</a:t>
            </a:fld>
            <a:endParaRPr lang="ru-RU"/>
          </a:p>
        </p:txBody>
      </p:sp>
    </p:spTree>
    <p:extLst>
      <p:ext uri="{BB962C8B-B14F-4D97-AF65-F5344CB8AC3E}">
        <p14:creationId xmlns:p14="http://schemas.microsoft.com/office/powerpoint/2010/main" val="159824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CF7B-4989-FA22-0A6D-078F49CBA0BB}"/>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5A3409E9-BABF-0538-A383-BC7A7563BA78}"/>
              </a:ext>
            </a:extLst>
          </p:cNvPr>
          <p:cNvSpPr>
            <a:spLocks noGrp="1"/>
          </p:cNvSpPr>
          <p:nvPr>
            <p:ph idx="1"/>
          </p:nvPr>
        </p:nvSpPr>
        <p:spPr/>
        <p:txBody>
          <a:bodyPr/>
          <a:lstStyle/>
          <a:p>
            <a:r>
              <a:rPr lang="ru-RU" dirty="0"/>
              <a:t>Работаю программистом в системно значимом банке</a:t>
            </a:r>
            <a:endParaRPr lang="en-US" dirty="0"/>
          </a:p>
          <a:p>
            <a:r>
              <a:rPr lang="ru-RU" dirty="0"/>
              <a:t>Более девяти лет коммерческой разработки в области автоматизации бизнес-процессов</a:t>
            </a:r>
          </a:p>
          <a:p>
            <a:r>
              <a:rPr lang="ru-RU" dirty="0"/>
              <a:t>Успел поработать как на небольших, так и на крупных проектах</a:t>
            </a:r>
          </a:p>
          <a:p>
            <a:endParaRPr lang="ru-RU" dirty="0"/>
          </a:p>
          <a:p>
            <a:endParaRPr lang="ru-RU" dirty="0"/>
          </a:p>
        </p:txBody>
      </p:sp>
      <p:sp>
        <p:nvSpPr>
          <p:cNvPr id="5" name="Номер слайда 4">
            <a:extLst>
              <a:ext uri="{FF2B5EF4-FFF2-40B4-BE49-F238E27FC236}">
                <a16:creationId xmlns:a16="http://schemas.microsoft.com/office/drawing/2014/main" id="{2287B179-318B-96B3-BB4E-4E08748ECD00}"/>
              </a:ext>
            </a:extLst>
          </p:cNvPr>
          <p:cNvSpPr>
            <a:spLocks noGrp="1"/>
          </p:cNvSpPr>
          <p:nvPr>
            <p:ph type="sldNum" sz="quarter" idx="12"/>
          </p:nvPr>
        </p:nvSpPr>
        <p:spPr/>
        <p:txBody>
          <a:bodyPr/>
          <a:lstStyle/>
          <a:p>
            <a:fld id="{F71F3365-34EC-453E-93A9-FBDCDD17CEDE}" type="slidenum">
              <a:rPr lang="ru-RU" smtClean="0"/>
              <a:t>2</a:t>
            </a:fld>
            <a:endParaRPr lang="ru-RU"/>
          </a:p>
        </p:txBody>
      </p:sp>
    </p:spTree>
    <p:extLst>
      <p:ext uri="{BB962C8B-B14F-4D97-AF65-F5344CB8AC3E}">
        <p14:creationId xmlns:p14="http://schemas.microsoft.com/office/powerpoint/2010/main" val="192538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543FC6-0571-B226-1647-62C905F44B74}"/>
              </a:ext>
            </a:extLst>
          </p:cNvPr>
          <p:cNvSpPr>
            <a:spLocks noGrp="1"/>
          </p:cNvSpPr>
          <p:nvPr>
            <p:ph type="title"/>
          </p:nvPr>
        </p:nvSpPr>
        <p:spPr/>
        <p:txBody>
          <a:bodyPr/>
          <a:lstStyle/>
          <a:p>
            <a:r>
              <a:rPr lang="ru-RU" dirty="0"/>
              <a:t>«Простая» архитектура</a:t>
            </a:r>
          </a:p>
        </p:txBody>
      </p:sp>
      <p:sp>
        <p:nvSpPr>
          <p:cNvPr id="6" name="Прямоугольник 5">
            <a:extLst>
              <a:ext uri="{FF2B5EF4-FFF2-40B4-BE49-F238E27FC236}">
                <a16:creationId xmlns:a16="http://schemas.microsoft.com/office/drawing/2014/main" id="{5127F3BB-D3EC-F680-F9DA-04AA29406354}"/>
              </a:ext>
            </a:extLst>
          </p:cNvPr>
          <p:cNvSpPr/>
          <p:nvPr/>
        </p:nvSpPr>
        <p:spPr>
          <a:xfrm>
            <a:off x="4343400" y="1690688"/>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Core</a:t>
            </a:r>
            <a:endParaRPr lang="ru-RU" dirty="0"/>
          </a:p>
        </p:txBody>
      </p:sp>
      <p:sp>
        <p:nvSpPr>
          <p:cNvPr id="8" name="Прямоугольник 7">
            <a:extLst>
              <a:ext uri="{FF2B5EF4-FFF2-40B4-BE49-F238E27FC236}">
                <a16:creationId xmlns:a16="http://schemas.microsoft.com/office/drawing/2014/main" id="{6CBA9A03-195E-10CC-1709-4F23FB1D2B2A}"/>
              </a:ext>
            </a:extLst>
          </p:cNvPr>
          <p:cNvSpPr/>
          <p:nvPr/>
        </p:nvSpPr>
        <p:spPr>
          <a:xfrm>
            <a:off x="1088572" y="3171147"/>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DAL</a:t>
            </a:r>
            <a:endParaRPr lang="ru-RU" dirty="0"/>
          </a:p>
        </p:txBody>
      </p:sp>
      <p:sp>
        <p:nvSpPr>
          <p:cNvPr id="9" name="Прямоугольник 8">
            <a:extLst>
              <a:ext uri="{FF2B5EF4-FFF2-40B4-BE49-F238E27FC236}">
                <a16:creationId xmlns:a16="http://schemas.microsoft.com/office/drawing/2014/main" id="{040B0DD5-EF44-12AA-D6C9-EEDD8B6AF470}"/>
              </a:ext>
            </a:extLst>
          </p:cNvPr>
          <p:cNvSpPr/>
          <p:nvPr/>
        </p:nvSpPr>
        <p:spPr>
          <a:xfrm>
            <a:off x="4343400" y="3171147"/>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BL</a:t>
            </a:r>
            <a:endParaRPr lang="ru-RU" dirty="0"/>
          </a:p>
        </p:txBody>
      </p:sp>
      <p:sp>
        <p:nvSpPr>
          <p:cNvPr id="10" name="Прямоугольник 9">
            <a:extLst>
              <a:ext uri="{FF2B5EF4-FFF2-40B4-BE49-F238E27FC236}">
                <a16:creationId xmlns:a16="http://schemas.microsoft.com/office/drawing/2014/main" id="{114B6ADF-74D2-344B-C7A6-B385C23B429C}"/>
              </a:ext>
            </a:extLst>
          </p:cNvPr>
          <p:cNvSpPr/>
          <p:nvPr/>
        </p:nvSpPr>
        <p:spPr>
          <a:xfrm>
            <a:off x="7598228" y="3171146"/>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err="1"/>
              <a:t>etc</a:t>
            </a:r>
            <a:r>
              <a:rPr lang="en-US" sz="3600" dirty="0"/>
              <a:t>…</a:t>
            </a:r>
            <a:endParaRPr lang="ru-RU" dirty="0"/>
          </a:p>
        </p:txBody>
      </p:sp>
      <p:sp>
        <p:nvSpPr>
          <p:cNvPr id="11" name="Прямоугольник 10">
            <a:extLst>
              <a:ext uri="{FF2B5EF4-FFF2-40B4-BE49-F238E27FC236}">
                <a16:creationId xmlns:a16="http://schemas.microsoft.com/office/drawing/2014/main" id="{5EA03581-1C7E-AE9D-9411-4DA7F772829D}"/>
              </a:ext>
            </a:extLst>
          </p:cNvPr>
          <p:cNvSpPr/>
          <p:nvPr/>
        </p:nvSpPr>
        <p:spPr>
          <a:xfrm>
            <a:off x="4343400" y="4932929"/>
            <a:ext cx="2667000" cy="9980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Host</a:t>
            </a:r>
            <a:endParaRPr lang="ru-RU" dirty="0"/>
          </a:p>
        </p:txBody>
      </p:sp>
      <p:cxnSp>
        <p:nvCxnSpPr>
          <p:cNvPr id="15" name="Прямая со стрелкой 14">
            <a:extLst>
              <a:ext uri="{FF2B5EF4-FFF2-40B4-BE49-F238E27FC236}">
                <a16:creationId xmlns:a16="http://schemas.microsoft.com/office/drawing/2014/main" id="{B947B588-D840-CA3D-61BA-FC2FA2E24669}"/>
              </a:ext>
            </a:extLst>
          </p:cNvPr>
          <p:cNvCxnSpPr>
            <a:stCxn id="8" idx="0"/>
            <a:endCxn id="6" idx="1"/>
          </p:cNvCxnSpPr>
          <p:nvPr/>
        </p:nvCxnSpPr>
        <p:spPr>
          <a:xfrm flipV="1">
            <a:off x="2422072" y="2189730"/>
            <a:ext cx="1921328" cy="98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B1B969FD-2AF4-80C5-53FA-4BE72C6474BA}"/>
              </a:ext>
            </a:extLst>
          </p:cNvPr>
          <p:cNvCxnSpPr>
            <a:stCxn id="9" idx="0"/>
            <a:endCxn id="6" idx="2"/>
          </p:cNvCxnSpPr>
          <p:nvPr/>
        </p:nvCxnSpPr>
        <p:spPr>
          <a:xfrm flipV="1">
            <a:off x="5676900" y="2688771"/>
            <a:ext cx="0" cy="48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6AA8463E-2D28-5F0D-F40C-0DB78FD3679A}"/>
              </a:ext>
            </a:extLst>
          </p:cNvPr>
          <p:cNvCxnSpPr>
            <a:stCxn id="10" idx="0"/>
            <a:endCxn id="6" idx="3"/>
          </p:cNvCxnSpPr>
          <p:nvPr/>
        </p:nvCxnSpPr>
        <p:spPr>
          <a:xfrm flipH="1" flipV="1">
            <a:off x="7010400" y="2189730"/>
            <a:ext cx="1921328" cy="98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7D1968F5-9635-22DF-2C82-42A3933821F5}"/>
              </a:ext>
            </a:extLst>
          </p:cNvPr>
          <p:cNvCxnSpPr>
            <a:stCxn id="11" idx="0"/>
            <a:endCxn id="8" idx="2"/>
          </p:cNvCxnSpPr>
          <p:nvPr/>
        </p:nvCxnSpPr>
        <p:spPr>
          <a:xfrm flipH="1" flipV="1">
            <a:off x="2422072" y="4169230"/>
            <a:ext cx="3254828" cy="76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C11609E4-6694-7912-1BB5-9236D24E4060}"/>
              </a:ext>
            </a:extLst>
          </p:cNvPr>
          <p:cNvCxnSpPr>
            <a:stCxn id="11" idx="0"/>
            <a:endCxn id="9" idx="2"/>
          </p:cNvCxnSpPr>
          <p:nvPr/>
        </p:nvCxnSpPr>
        <p:spPr>
          <a:xfrm flipV="1">
            <a:off x="5676900" y="4169230"/>
            <a:ext cx="0" cy="76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2A10252A-B696-4B06-3D82-4B28DF830CEB}"/>
              </a:ext>
            </a:extLst>
          </p:cNvPr>
          <p:cNvCxnSpPr>
            <a:stCxn id="11" idx="0"/>
            <a:endCxn id="10" idx="2"/>
          </p:cNvCxnSpPr>
          <p:nvPr/>
        </p:nvCxnSpPr>
        <p:spPr>
          <a:xfrm flipV="1">
            <a:off x="5676900" y="4169229"/>
            <a:ext cx="3254828" cy="76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11CF91DD-A247-9B48-123D-C9574D51DABC}"/>
              </a:ext>
            </a:extLst>
          </p:cNvPr>
          <p:cNvSpPr>
            <a:spLocks noGrp="1"/>
          </p:cNvSpPr>
          <p:nvPr>
            <p:ph type="sldNum" sz="quarter" idx="12"/>
          </p:nvPr>
        </p:nvSpPr>
        <p:spPr/>
        <p:txBody>
          <a:bodyPr/>
          <a:lstStyle/>
          <a:p>
            <a:fld id="{F71F3365-34EC-453E-93A9-FBDCDD17CEDE}" type="slidenum">
              <a:rPr lang="ru-RU" smtClean="0"/>
              <a:t>20</a:t>
            </a:fld>
            <a:endParaRPr lang="ru-RU"/>
          </a:p>
        </p:txBody>
      </p:sp>
    </p:spTree>
    <p:extLst>
      <p:ext uri="{BB962C8B-B14F-4D97-AF65-F5344CB8AC3E}">
        <p14:creationId xmlns:p14="http://schemas.microsoft.com/office/powerpoint/2010/main" val="165092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B4AC8-F8D2-0F65-60B1-D2AD4F01072D}"/>
              </a:ext>
            </a:extLst>
          </p:cNvPr>
          <p:cNvSpPr>
            <a:spLocks noGrp="1"/>
          </p:cNvSpPr>
          <p:nvPr>
            <p:ph type="title"/>
          </p:nvPr>
        </p:nvSpPr>
        <p:spPr/>
        <p:txBody>
          <a:bodyPr/>
          <a:lstStyle/>
          <a:p>
            <a:r>
              <a:rPr lang="ru-RU" dirty="0"/>
              <a:t>Базис простой архитектуры</a:t>
            </a:r>
          </a:p>
        </p:txBody>
      </p:sp>
      <p:sp>
        <p:nvSpPr>
          <p:cNvPr id="3" name="Объект 2">
            <a:extLst>
              <a:ext uri="{FF2B5EF4-FFF2-40B4-BE49-F238E27FC236}">
                <a16:creationId xmlns:a16="http://schemas.microsoft.com/office/drawing/2014/main" id="{EFB1D025-031D-62E5-296A-E8067D9ACE04}"/>
              </a:ext>
            </a:extLst>
          </p:cNvPr>
          <p:cNvSpPr>
            <a:spLocks noGrp="1"/>
          </p:cNvSpPr>
          <p:nvPr>
            <p:ph idx="1"/>
          </p:nvPr>
        </p:nvSpPr>
        <p:spPr/>
        <p:txBody>
          <a:bodyPr/>
          <a:lstStyle/>
          <a:p>
            <a:r>
              <a:rPr lang="ru-RU" dirty="0"/>
              <a:t>Ядро приложения: сборка </a:t>
            </a:r>
            <a:r>
              <a:rPr lang="en-US" dirty="0"/>
              <a:t>(C# assembly), </a:t>
            </a:r>
            <a:r>
              <a:rPr lang="ru-RU" dirty="0"/>
              <a:t>включает в себя:</a:t>
            </a:r>
            <a:endParaRPr lang="en-US" dirty="0"/>
          </a:p>
          <a:p>
            <a:pPr lvl="1"/>
            <a:r>
              <a:rPr lang="ru-RU" sz="2800" dirty="0"/>
              <a:t>Неизменяемые доменные модели</a:t>
            </a:r>
          </a:p>
          <a:p>
            <a:pPr lvl="1"/>
            <a:r>
              <a:rPr lang="ru-RU" sz="2800" dirty="0"/>
              <a:t>Декларация сервисов</a:t>
            </a:r>
            <a:endParaRPr lang="en-US" sz="2800" dirty="0"/>
          </a:p>
          <a:p>
            <a:r>
              <a:rPr lang="ru-RU" dirty="0"/>
              <a:t>БД – это часть бизнес-логики</a:t>
            </a:r>
          </a:p>
          <a:p>
            <a:r>
              <a:rPr lang="ru-RU" dirty="0"/>
              <a:t>Минимально необходимые абстракции</a:t>
            </a:r>
          </a:p>
        </p:txBody>
      </p:sp>
      <p:sp>
        <p:nvSpPr>
          <p:cNvPr id="4" name="Номер слайда 3">
            <a:extLst>
              <a:ext uri="{FF2B5EF4-FFF2-40B4-BE49-F238E27FC236}">
                <a16:creationId xmlns:a16="http://schemas.microsoft.com/office/drawing/2014/main" id="{32C0A15B-D56F-CE17-A297-7E3553383B9C}"/>
              </a:ext>
            </a:extLst>
          </p:cNvPr>
          <p:cNvSpPr>
            <a:spLocks noGrp="1"/>
          </p:cNvSpPr>
          <p:nvPr>
            <p:ph type="sldNum" sz="quarter" idx="12"/>
          </p:nvPr>
        </p:nvSpPr>
        <p:spPr/>
        <p:txBody>
          <a:bodyPr/>
          <a:lstStyle/>
          <a:p>
            <a:fld id="{F71F3365-34EC-453E-93A9-FBDCDD17CEDE}" type="slidenum">
              <a:rPr lang="ru-RU" smtClean="0"/>
              <a:t>21</a:t>
            </a:fld>
            <a:endParaRPr lang="ru-RU"/>
          </a:p>
        </p:txBody>
      </p:sp>
    </p:spTree>
    <p:extLst>
      <p:ext uri="{BB962C8B-B14F-4D97-AF65-F5344CB8AC3E}">
        <p14:creationId xmlns:p14="http://schemas.microsoft.com/office/powerpoint/2010/main" val="54215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7A9D1-F141-26A8-B3C1-9706A99B7C61}"/>
              </a:ext>
            </a:extLst>
          </p:cNvPr>
          <p:cNvSpPr>
            <a:spLocks noGrp="1"/>
          </p:cNvSpPr>
          <p:nvPr>
            <p:ph type="title"/>
          </p:nvPr>
        </p:nvSpPr>
        <p:spPr/>
        <p:txBody>
          <a:bodyPr/>
          <a:lstStyle/>
          <a:p>
            <a:r>
              <a:rPr lang="ru-RU" dirty="0"/>
              <a:t>Модели БД не равны доменным моделям</a:t>
            </a:r>
          </a:p>
        </p:txBody>
      </p:sp>
      <p:sp>
        <p:nvSpPr>
          <p:cNvPr id="3" name="Объект 2">
            <a:extLst>
              <a:ext uri="{FF2B5EF4-FFF2-40B4-BE49-F238E27FC236}">
                <a16:creationId xmlns:a16="http://schemas.microsoft.com/office/drawing/2014/main" id="{E96521B5-39DB-077B-BA60-32F4E2D79FA0}"/>
              </a:ext>
            </a:extLst>
          </p:cNvPr>
          <p:cNvSpPr>
            <a:spLocks noGrp="1"/>
          </p:cNvSpPr>
          <p:nvPr>
            <p:ph idx="1"/>
          </p:nvPr>
        </p:nvSpPr>
        <p:spPr/>
        <p:txBody>
          <a:bodyPr>
            <a:normAutofit fontScale="92500" lnSpcReduction="10000"/>
          </a:bodyPr>
          <a:lstStyle/>
          <a:p>
            <a:pPr marL="0" indent="0">
              <a:buNone/>
            </a:pPr>
            <a:r>
              <a:rPr lang="en-US" sz="2400" dirty="0">
                <a:solidFill>
                  <a:srgbClr val="0000FF"/>
                </a:solidFill>
                <a:latin typeface="Cascadia Mono" panose="020B0609020000020004" pitchFamily="49" charset="0"/>
              </a:rPr>
              <a:t>internal</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User</a:t>
            </a:r>
            <a:endParaRPr lang="en-US" sz="2400" dirty="0">
              <a:solidFill>
                <a:srgbClr val="000000"/>
              </a:solidFill>
              <a:latin typeface="Cascadia Mono" panose="020B0609020000020004" pitchFamily="49" charset="0"/>
            </a:endParaRPr>
          </a:p>
          <a:p>
            <a:pPr marL="0" indent="0">
              <a:buNone/>
            </a:pPr>
            <a:r>
              <a:rPr lang="ru-RU"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Id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Email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ParentId</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DateTimeOffset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CreationDate</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User? Parent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List&lt;User&gt; Children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List&lt;</a:t>
            </a:r>
            <a:r>
              <a:rPr lang="en-US" sz="2400" dirty="0" err="1">
                <a:solidFill>
                  <a:srgbClr val="000000"/>
                </a:solidFill>
                <a:latin typeface="Cascadia Mono" panose="020B0609020000020004" pitchFamily="49" charset="0"/>
              </a:rPr>
              <a:t>UserFile</a:t>
            </a:r>
            <a:r>
              <a:rPr lang="en-US" sz="2400" dirty="0">
                <a:solidFill>
                  <a:srgbClr val="000000"/>
                </a:solidFill>
                <a:latin typeface="Cascadia Mono" panose="020B0609020000020004" pitchFamily="49" charset="0"/>
              </a:rPr>
              <a:t>&gt; Files { </a:t>
            </a:r>
            <a:r>
              <a:rPr lang="en-US" sz="2400" dirty="0">
                <a:solidFill>
                  <a:srgbClr val="0000FF"/>
                </a:solidFill>
                <a:latin typeface="Cascadia Mono" panose="020B0609020000020004" pitchFamily="49" charset="0"/>
              </a:rPr>
              <a:t>get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set</a:t>
            </a:r>
            <a:r>
              <a:rPr lang="en-US" sz="2400" dirty="0">
                <a:solidFill>
                  <a:srgbClr val="000000"/>
                </a:solidFill>
                <a:latin typeface="Cascadia Mono" panose="020B0609020000020004" pitchFamily="49" charset="0"/>
              </a:rPr>
              <a:t>; } = </a:t>
            </a:r>
            <a:r>
              <a:rPr lang="en-US" sz="2400" dirty="0">
                <a:solidFill>
                  <a:srgbClr val="0000FF"/>
                </a:solidFill>
                <a:latin typeface="Cascadia Mono" panose="020B0609020000020004" pitchFamily="49" charset="0"/>
              </a:rPr>
              <a:t>null</a:t>
            </a:r>
            <a:r>
              <a:rPr lang="en-US" sz="2400" dirty="0">
                <a:solidFill>
                  <a:srgbClr val="000000"/>
                </a:solidFill>
                <a:latin typeface="Cascadia Mono" panose="020B0609020000020004" pitchFamily="49" charset="0"/>
              </a:rPr>
              <a:t>!;</a:t>
            </a:r>
          </a:p>
          <a:p>
            <a:pPr marL="0" indent="0">
              <a:buNone/>
            </a:pPr>
            <a:r>
              <a:rPr lang="ru-RU" sz="2400" dirty="0">
                <a:solidFill>
                  <a:srgbClr val="000000"/>
                </a:solidFill>
                <a:latin typeface="Cascadia Mono" panose="020B0609020000020004" pitchFamily="49" charset="0"/>
              </a:rPr>
              <a:t>}</a:t>
            </a:r>
          </a:p>
        </p:txBody>
      </p:sp>
      <p:sp>
        <p:nvSpPr>
          <p:cNvPr id="4" name="Номер слайда 3">
            <a:extLst>
              <a:ext uri="{FF2B5EF4-FFF2-40B4-BE49-F238E27FC236}">
                <a16:creationId xmlns:a16="http://schemas.microsoft.com/office/drawing/2014/main" id="{FE2E4446-0F03-E277-F6E8-EC9D0B9D5165}"/>
              </a:ext>
            </a:extLst>
          </p:cNvPr>
          <p:cNvSpPr>
            <a:spLocks noGrp="1"/>
          </p:cNvSpPr>
          <p:nvPr>
            <p:ph type="sldNum" sz="quarter" idx="12"/>
          </p:nvPr>
        </p:nvSpPr>
        <p:spPr/>
        <p:txBody>
          <a:bodyPr/>
          <a:lstStyle/>
          <a:p>
            <a:fld id="{F71F3365-34EC-453E-93A9-FBDCDD17CEDE}" type="slidenum">
              <a:rPr lang="ru-RU" smtClean="0"/>
              <a:t>22</a:t>
            </a:fld>
            <a:endParaRPr lang="ru-RU"/>
          </a:p>
        </p:txBody>
      </p:sp>
    </p:spTree>
    <p:extLst>
      <p:ext uri="{BB962C8B-B14F-4D97-AF65-F5344CB8AC3E}">
        <p14:creationId xmlns:p14="http://schemas.microsoft.com/office/powerpoint/2010/main" val="389388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BE14870-39F5-6E98-A31F-8563102DCAA1}"/>
              </a:ext>
            </a:extLst>
          </p:cNvPr>
          <p:cNvSpPr>
            <a:spLocks noGrp="1"/>
          </p:cNvSpPr>
          <p:nvPr>
            <p:ph idx="1"/>
          </p:nvPr>
        </p:nvSpPr>
        <p:spPr>
          <a:xfrm>
            <a:off x="838200" y="446314"/>
            <a:ext cx="10515600" cy="5730649"/>
          </a:xfrm>
        </p:spPr>
        <p:txBody>
          <a:bodyPr anchor="ctr">
            <a:normAutofit/>
          </a:bodyPr>
          <a:lstStyle/>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sealed</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record</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UserModel</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Id,</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int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FilesCount</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ParentId</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ParentName</a:t>
            </a:r>
            <a:r>
              <a:rPr lang="en-US" sz="2400" dirty="0">
                <a:solidFill>
                  <a:srgbClr val="000000"/>
                </a:solidFill>
                <a:latin typeface="Cascadia Mono" panose="020B0609020000020004" pitchFamily="49" charset="0"/>
              </a:rPr>
              <a:t>);</a:t>
            </a:r>
            <a:endParaRPr lang="ru-RU" sz="2400" dirty="0">
              <a:solidFill>
                <a:srgbClr val="000000"/>
              </a:solidFill>
              <a:latin typeface="Cascadia Mono" panose="020B0609020000020004" pitchFamily="49" charset="0"/>
            </a:endParaRPr>
          </a:p>
          <a:p>
            <a:pPr marL="0" indent="0">
              <a:buNone/>
            </a:pPr>
            <a:endParaRPr lang="ru-RU"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sealed</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record</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UserWithChildrenModel</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UserId</a:t>
            </a:r>
            <a:r>
              <a:rPr lang="en-US" sz="2400" dirty="0">
                <a:solidFill>
                  <a:srgbClr val="000000"/>
                </a:solidFill>
                <a:latin typeface="Cascadia Mono" panose="020B0609020000020004" pitchFamily="49" charset="0"/>
              </a:rPr>
              <a:t> Id,</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IReadOnlyList</a:t>
            </a:r>
            <a:r>
              <a:rPr lang="en-US" sz="2400" dirty="0">
                <a:solidFill>
                  <a:srgbClr val="000000"/>
                </a:solidFill>
                <a:latin typeface="Cascadia Mono" panose="020B0609020000020004" pitchFamily="49" charset="0"/>
              </a:rPr>
              <a:t>&lt;</a:t>
            </a:r>
            <a:r>
              <a:rPr lang="en-US" sz="2400" dirty="0" err="1">
                <a:solidFill>
                  <a:srgbClr val="000000"/>
                </a:solidFill>
                <a:latin typeface="Cascadia Mono" panose="020B0609020000020004" pitchFamily="49" charset="0"/>
              </a:rPr>
              <a:t>UserWithChildrenModel</a:t>
            </a:r>
            <a:r>
              <a:rPr lang="en-US" sz="2400" dirty="0">
                <a:solidFill>
                  <a:srgbClr val="000000"/>
                </a:solidFill>
                <a:latin typeface="Cascadia Mono" panose="020B0609020000020004" pitchFamily="49" charset="0"/>
              </a:rPr>
              <a:t>&gt; Children);</a:t>
            </a:r>
            <a:endParaRPr lang="ru-RU" sz="3600" dirty="0"/>
          </a:p>
        </p:txBody>
      </p:sp>
      <p:sp>
        <p:nvSpPr>
          <p:cNvPr id="4" name="Номер слайда 3">
            <a:extLst>
              <a:ext uri="{FF2B5EF4-FFF2-40B4-BE49-F238E27FC236}">
                <a16:creationId xmlns:a16="http://schemas.microsoft.com/office/drawing/2014/main" id="{F9245742-4E4A-B547-36F9-6F0A2A77D264}"/>
              </a:ext>
            </a:extLst>
          </p:cNvPr>
          <p:cNvSpPr>
            <a:spLocks noGrp="1"/>
          </p:cNvSpPr>
          <p:nvPr>
            <p:ph type="sldNum" sz="quarter" idx="12"/>
          </p:nvPr>
        </p:nvSpPr>
        <p:spPr/>
        <p:txBody>
          <a:bodyPr/>
          <a:lstStyle/>
          <a:p>
            <a:fld id="{F71F3365-34EC-453E-93A9-FBDCDD17CEDE}" type="slidenum">
              <a:rPr lang="ru-RU" smtClean="0"/>
              <a:t>23</a:t>
            </a:fld>
            <a:endParaRPr lang="ru-RU"/>
          </a:p>
        </p:txBody>
      </p:sp>
    </p:spTree>
    <p:extLst>
      <p:ext uri="{BB962C8B-B14F-4D97-AF65-F5344CB8AC3E}">
        <p14:creationId xmlns:p14="http://schemas.microsoft.com/office/powerpoint/2010/main" val="129218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12CAF7-4A9C-2760-B741-C5985F876E54}"/>
              </a:ext>
            </a:extLst>
          </p:cNvPr>
          <p:cNvSpPr>
            <a:spLocks noGrp="1"/>
          </p:cNvSpPr>
          <p:nvPr>
            <p:ph type="title"/>
          </p:nvPr>
        </p:nvSpPr>
        <p:spPr/>
        <p:txBody>
          <a:bodyPr/>
          <a:lstStyle/>
          <a:p>
            <a:r>
              <a:rPr lang="ru-RU" dirty="0"/>
              <a:t>Сервисы</a:t>
            </a:r>
          </a:p>
        </p:txBody>
      </p:sp>
      <p:sp>
        <p:nvSpPr>
          <p:cNvPr id="3" name="Объект 2">
            <a:extLst>
              <a:ext uri="{FF2B5EF4-FFF2-40B4-BE49-F238E27FC236}">
                <a16:creationId xmlns:a16="http://schemas.microsoft.com/office/drawing/2014/main" id="{4AD21A3B-14B9-1E50-C969-9B75604087FF}"/>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interface</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IUsersService</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&gt; </a:t>
            </a:r>
            <a:r>
              <a:rPr lang="en-US" sz="1800" dirty="0" err="1">
                <a:solidFill>
                  <a:srgbClr val="000000"/>
                </a:solidFill>
                <a:latin typeface="Cascadia Mono" panose="020B0609020000020004" pitchFamily="49" charset="0"/>
              </a:rPr>
              <a:t>CreateUser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CreateUserModel</a:t>
            </a:r>
            <a:r>
              <a:rPr lang="en-US" sz="1800" dirty="0">
                <a:solidFill>
                  <a:srgbClr val="000000"/>
                </a:solidFill>
                <a:latin typeface="Cascadia Mono" panose="020B0609020000020004" pitchFamily="49" charset="0"/>
              </a:rPr>
              <a:t> model);</a:t>
            </a:r>
          </a:p>
          <a:p>
            <a:pPr marL="0" indent="0">
              <a:buNone/>
            </a:pPr>
            <a:endParaRPr lang="ru-RU" sz="1800" dirty="0">
              <a:solidFill>
                <a:srgbClr val="000000"/>
              </a:solidFill>
              <a:latin typeface="Cascadia Mono" panose="020B0609020000020004" pitchFamily="49" charset="0"/>
            </a:endParaRPr>
          </a:p>
          <a:p>
            <a:pPr marL="0" indent="0">
              <a:buNone/>
            </a:pPr>
            <a:r>
              <a:rPr lang="nb-NO" sz="1800" dirty="0">
                <a:solidFill>
                  <a:srgbClr val="000000"/>
                </a:solidFill>
                <a:latin typeface="Cascadia Mono" panose="020B0609020000020004" pitchFamily="49" charset="0"/>
              </a:rPr>
              <a:t>    Task&lt;UserModel?&gt; GetUser(UserId id);</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IReadOnlyList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UserModel</a:t>
            </a:r>
            <a:r>
              <a:rPr lang="en-US" sz="1800" dirty="0">
                <a:solidFill>
                  <a:srgbClr val="000000"/>
                </a:solidFill>
                <a:latin typeface="Cascadia Mono" panose="020B0609020000020004" pitchFamily="49" charset="0"/>
              </a:rPr>
              <a:t>&gt;&gt; </a:t>
            </a:r>
            <a:r>
              <a:rPr lang="en-US" sz="1800" dirty="0" err="1">
                <a:solidFill>
                  <a:srgbClr val="000000"/>
                </a:solidFill>
                <a:latin typeface="Cascadia Mono" panose="020B0609020000020004" pitchFamily="49" charset="0"/>
              </a:rPr>
              <a:t>GetUsers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GetAllUsersFilter</a:t>
            </a:r>
            <a:r>
              <a:rPr lang="en-US" sz="1800" dirty="0">
                <a:solidFill>
                  <a:srgbClr val="000000"/>
                </a:solidFill>
                <a:latin typeface="Cascadia Mono" panose="020B0609020000020004" pitchFamily="49" charset="0"/>
              </a:rPr>
              <a:t>? filter);</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Task&lt;</a:t>
            </a:r>
            <a:r>
              <a:rPr lang="en-US" sz="1800" dirty="0" err="1">
                <a:solidFill>
                  <a:srgbClr val="000000"/>
                </a:solidFill>
                <a:latin typeface="Cascadia Mono" panose="020B0609020000020004" pitchFamily="49" charset="0"/>
              </a:rPr>
              <a:t>IReadOnlyList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UserWithChildrenModel</a:t>
            </a:r>
            <a:r>
              <a:rPr lang="en-US" sz="1800" dirty="0">
                <a:solidFill>
                  <a:srgbClr val="000000"/>
                </a:solidFill>
                <a:latin typeface="Cascadia Mono" panose="020B0609020000020004" pitchFamily="49" charset="0"/>
              </a:rPr>
              <a:t>&gt;&gt; </a:t>
            </a:r>
            <a:r>
              <a:rPr lang="en-US" sz="1800" dirty="0" err="1">
                <a:solidFill>
                  <a:srgbClr val="000000"/>
                </a:solidFill>
                <a:latin typeface="Cascadia Mono" panose="020B0609020000020004" pitchFamily="49" charset="0"/>
              </a:rPr>
              <a:t>GetUserTree</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a:t>
            </a:r>
            <a:endParaRPr lang="ru-RU" dirty="0"/>
          </a:p>
        </p:txBody>
      </p:sp>
      <p:sp>
        <p:nvSpPr>
          <p:cNvPr id="4" name="Номер слайда 3">
            <a:extLst>
              <a:ext uri="{FF2B5EF4-FFF2-40B4-BE49-F238E27FC236}">
                <a16:creationId xmlns:a16="http://schemas.microsoft.com/office/drawing/2014/main" id="{9E2AC025-D833-AB20-0EEB-CDBFC3460DB1}"/>
              </a:ext>
            </a:extLst>
          </p:cNvPr>
          <p:cNvSpPr>
            <a:spLocks noGrp="1"/>
          </p:cNvSpPr>
          <p:nvPr>
            <p:ph type="sldNum" sz="quarter" idx="12"/>
          </p:nvPr>
        </p:nvSpPr>
        <p:spPr/>
        <p:txBody>
          <a:bodyPr/>
          <a:lstStyle/>
          <a:p>
            <a:fld id="{F71F3365-34EC-453E-93A9-FBDCDD17CEDE}" type="slidenum">
              <a:rPr lang="ru-RU" smtClean="0"/>
              <a:t>24</a:t>
            </a:fld>
            <a:endParaRPr lang="ru-RU"/>
          </a:p>
        </p:txBody>
      </p:sp>
    </p:spTree>
    <p:extLst>
      <p:ext uri="{BB962C8B-B14F-4D97-AF65-F5344CB8AC3E}">
        <p14:creationId xmlns:p14="http://schemas.microsoft.com/office/powerpoint/2010/main" val="325519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474FC3-854F-D0E4-5CAA-50A865F30678}"/>
              </a:ext>
            </a:extLst>
          </p:cNvPr>
          <p:cNvSpPr>
            <a:spLocks noGrp="1"/>
          </p:cNvSpPr>
          <p:nvPr>
            <p:ph type="title"/>
          </p:nvPr>
        </p:nvSpPr>
        <p:spPr/>
        <p:txBody>
          <a:bodyPr/>
          <a:lstStyle/>
          <a:p>
            <a:r>
              <a:rPr lang="ru-RU" dirty="0"/>
              <a:t>БД – часть доменной модели</a:t>
            </a:r>
          </a:p>
        </p:txBody>
      </p:sp>
      <p:sp>
        <p:nvSpPr>
          <p:cNvPr id="3" name="Объект 2">
            <a:extLst>
              <a:ext uri="{FF2B5EF4-FFF2-40B4-BE49-F238E27FC236}">
                <a16:creationId xmlns:a16="http://schemas.microsoft.com/office/drawing/2014/main" id="{0E5C3582-EDFE-EC32-209F-61C0240AD24B}"/>
              </a:ext>
            </a:extLst>
          </p:cNvPr>
          <p:cNvSpPr>
            <a:spLocks noGrp="1"/>
          </p:cNvSpPr>
          <p:nvPr>
            <p:ph idx="1"/>
          </p:nvPr>
        </p:nvSpPr>
        <p:spPr/>
        <p:txBody>
          <a:bodyPr/>
          <a:lstStyle/>
          <a:p>
            <a:pPr marL="0" indent="0">
              <a:buNone/>
            </a:pPr>
            <a:r>
              <a:rPr lang="ru-RU" dirty="0"/>
              <a:t>Дилемма: при использовании достаточно мощной БД, либо БД протекает в бизнес-логику, либо бизнес-логика протекает в БД.</a:t>
            </a:r>
          </a:p>
          <a:p>
            <a:pPr marL="0" indent="0">
              <a:buNone/>
            </a:pPr>
            <a:endParaRPr lang="ru-RU" dirty="0">
              <a:hlinkClick r:id="rId3"/>
            </a:endParaRPr>
          </a:p>
          <a:p>
            <a:pPr marL="0" indent="0">
              <a:buNone/>
            </a:pPr>
            <a:endParaRPr lang="ru-RU" dirty="0">
              <a:hlinkClick r:id="rId3"/>
            </a:endParaRPr>
          </a:p>
          <a:p>
            <a:pPr marL="0" indent="0">
              <a:buNone/>
            </a:pPr>
            <a:r>
              <a:rPr lang="en-US" dirty="0"/>
              <a:t>Database and Always-Valid Domain Model</a:t>
            </a:r>
            <a:endParaRPr lang="ru-RU" dirty="0">
              <a:hlinkClick r:id="rId3"/>
            </a:endParaRPr>
          </a:p>
          <a:p>
            <a:pPr marL="0" indent="0">
              <a:buNone/>
            </a:pPr>
            <a:r>
              <a:rPr lang="en-US" dirty="0">
                <a:hlinkClick r:id="rId3"/>
              </a:rPr>
              <a:t>https://enterprisecraftsmanship.com/posts/database-always-valid-domain-model/</a:t>
            </a:r>
            <a:endParaRPr lang="ru-RU" dirty="0"/>
          </a:p>
        </p:txBody>
      </p:sp>
      <p:sp>
        <p:nvSpPr>
          <p:cNvPr id="4" name="Номер слайда 3">
            <a:extLst>
              <a:ext uri="{FF2B5EF4-FFF2-40B4-BE49-F238E27FC236}">
                <a16:creationId xmlns:a16="http://schemas.microsoft.com/office/drawing/2014/main" id="{20623853-7B69-C50F-9EB2-2F97DEB9A0D1}"/>
              </a:ext>
            </a:extLst>
          </p:cNvPr>
          <p:cNvSpPr>
            <a:spLocks noGrp="1"/>
          </p:cNvSpPr>
          <p:nvPr>
            <p:ph type="sldNum" sz="quarter" idx="12"/>
          </p:nvPr>
        </p:nvSpPr>
        <p:spPr/>
        <p:txBody>
          <a:bodyPr/>
          <a:lstStyle/>
          <a:p>
            <a:fld id="{F71F3365-34EC-453E-93A9-FBDCDD17CEDE}" type="slidenum">
              <a:rPr lang="ru-RU" smtClean="0"/>
              <a:t>25</a:t>
            </a:fld>
            <a:endParaRPr lang="ru-RU"/>
          </a:p>
        </p:txBody>
      </p:sp>
    </p:spTree>
    <p:extLst>
      <p:ext uri="{BB962C8B-B14F-4D97-AF65-F5344CB8AC3E}">
        <p14:creationId xmlns:p14="http://schemas.microsoft.com/office/powerpoint/2010/main" val="29541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EFB1E-C290-C447-6919-5FF7167F695F}"/>
              </a:ext>
            </a:extLst>
          </p:cNvPr>
          <p:cNvSpPr>
            <a:spLocks noGrp="1"/>
          </p:cNvSpPr>
          <p:nvPr>
            <p:ph type="title"/>
          </p:nvPr>
        </p:nvSpPr>
        <p:spPr/>
        <p:txBody>
          <a:bodyPr/>
          <a:lstStyle/>
          <a:p>
            <a:r>
              <a:rPr lang="ru-RU" dirty="0" err="1"/>
              <a:t>Трилемма</a:t>
            </a:r>
            <a:r>
              <a:rPr lang="ru-RU" dirty="0"/>
              <a:t> </a:t>
            </a:r>
            <a:r>
              <a:rPr lang="en-US" dirty="0"/>
              <a:t>Domain Driven Design</a:t>
            </a:r>
            <a:endParaRPr lang="ru-RU" dirty="0"/>
          </a:p>
        </p:txBody>
      </p:sp>
      <p:sp>
        <p:nvSpPr>
          <p:cNvPr id="3" name="Объект 2">
            <a:extLst>
              <a:ext uri="{FF2B5EF4-FFF2-40B4-BE49-F238E27FC236}">
                <a16:creationId xmlns:a16="http://schemas.microsoft.com/office/drawing/2014/main" id="{746E69DA-9FD4-2DAC-703E-FAE2B888CE67}"/>
              </a:ext>
            </a:extLst>
          </p:cNvPr>
          <p:cNvSpPr>
            <a:spLocks noGrp="1"/>
          </p:cNvSpPr>
          <p:nvPr>
            <p:ph idx="1"/>
          </p:nvPr>
        </p:nvSpPr>
        <p:spPr/>
        <p:txBody>
          <a:bodyPr>
            <a:normAutofit/>
          </a:bodyPr>
          <a:lstStyle/>
          <a:p>
            <a:pPr marL="0" indent="0">
              <a:buNone/>
            </a:pPr>
            <a:r>
              <a:rPr lang="ru-RU" dirty="0"/>
              <a:t>Нельзя получить три свойства системы одновременно:</a:t>
            </a:r>
          </a:p>
          <a:p>
            <a:endParaRPr lang="ru-RU" dirty="0"/>
          </a:p>
          <a:p>
            <a:r>
              <a:rPr lang="ru-RU" dirty="0"/>
              <a:t>Полнота доменной модели (доменная модель содержит всю логику приложения)</a:t>
            </a:r>
            <a:endParaRPr lang="en-US" dirty="0"/>
          </a:p>
          <a:p>
            <a:r>
              <a:rPr lang="ru-RU" dirty="0"/>
              <a:t>Чистота доменной модели (доменная модель не использует внешние зависимости)</a:t>
            </a:r>
            <a:endParaRPr lang="en-US" dirty="0"/>
          </a:p>
          <a:p>
            <a:r>
              <a:rPr lang="ru-RU" dirty="0"/>
              <a:t>Производительность</a:t>
            </a:r>
          </a:p>
          <a:p>
            <a:endParaRPr lang="ru-RU" dirty="0"/>
          </a:p>
          <a:p>
            <a:pPr marL="0" indent="0">
              <a:buNone/>
            </a:pPr>
            <a:r>
              <a:rPr lang="en-US" sz="2400" dirty="0">
                <a:hlinkClick r:id="rId3"/>
              </a:rPr>
              <a:t>https://enterprisecraftsmanship.com/posts/domain-model-purity-completeness/</a:t>
            </a:r>
            <a:r>
              <a:rPr lang="ru-RU" sz="2400" dirty="0"/>
              <a:t> </a:t>
            </a:r>
          </a:p>
        </p:txBody>
      </p:sp>
      <p:sp>
        <p:nvSpPr>
          <p:cNvPr id="4" name="Номер слайда 3">
            <a:extLst>
              <a:ext uri="{FF2B5EF4-FFF2-40B4-BE49-F238E27FC236}">
                <a16:creationId xmlns:a16="http://schemas.microsoft.com/office/drawing/2014/main" id="{DAF4A231-439D-2674-94AA-44D8C775C5BA}"/>
              </a:ext>
            </a:extLst>
          </p:cNvPr>
          <p:cNvSpPr>
            <a:spLocks noGrp="1"/>
          </p:cNvSpPr>
          <p:nvPr>
            <p:ph type="sldNum" sz="quarter" idx="12"/>
          </p:nvPr>
        </p:nvSpPr>
        <p:spPr/>
        <p:txBody>
          <a:bodyPr/>
          <a:lstStyle/>
          <a:p>
            <a:fld id="{F71F3365-34EC-453E-93A9-FBDCDD17CEDE}" type="slidenum">
              <a:rPr lang="ru-RU" smtClean="0"/>
              <a:t>26</a:t>
            </a:fld>
            <a:endParaRPr lang="ru-RU"/>
          </a:p>
        </p:txBody>
      </p:sp>
    </p:spTree>
    <p:extLst>
      <p:ext uri="{BB962C8B-B14F-4D97-AF65-F5344CB8AC3E}">
        <p14:creationId xmlns:p14="http://schemas.microsoft.com/office/powerpoint/2010/main" val="3853327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49A08-7407-7888-2F04-0009B0E11A50}"/>
              </a:ext>
            </a:extLst>
          </p:cNvPr>
          <p:cNvSpPr>
            <a:spLocks noGrp="1"/>
          </p:cNvSpPr>
          <p:nvPr>
            <p:ph type="title"/>
          </p:nvPr>
        </p:nvSpPr>
        <p:spPr/>
        <p:txBody>
          <a:bodyPr/>
          <a:lstStyle/>
          <a:p>
            <a:r>
              <a:rPr lang="ru-RU" dirty="0"/>
              <a:t>Абстракции над абстракциями</a:t>
            </a:r>
          </a:p>
        </p:txBody>
      </p:sp>
      <p:sp>
        <p:nvSpPr>
          <p:cNvPr id="3" name="Объект 2">
            <a:extLst>
              <a:ext uri="{FF2B5EF4-FFF2-40B4-BE49-F238E27FC236}">
                <a16:creationId xmlns:a16="http://schemas.microsoft.com/office/drawing/2014/main" id="{F37A3651-9E6D-DC02-31FE-BA1A6C98F353}"/>
              </a:ext>
            </a:extLst>
          </p:cNvPr>
          <p:cNvSpPr>
            <a:spLocks noGrp="1"/>
          </p:cNvSpPr>
          <p:nvPr>
            <p:ph idx="1"/>
          </p:nvPr>
        </p:nvSpPr>
        <p:spPr/>
        <p:txBody>
          <a:bodyPr/>
          <a:lstStyle/>
          <a:p>
            <a:pPr marL="514350" indent="-514350">
              <a:buAutoNum type="arabicPeriod"/>
            </a:pPr>
            <a:r>
              <a:rPr lang="en-US" dirty="0" err="1"/>
              <a:t>IRepository</a:t>
            </a:r>
            <a:endParaRPr lang="en-US" dirty="0"/>
          </a:p>
          <a:p>
            <a:pPr marL="514350" indent="-514350">
              <a:buAutoNum type="arabicPeriod"/>
            </a:pPr>
            <a:r>
              <a:rPr lang="en-US" dirty="0" err="1"/>
              <a:t>IUnitOfWork</a:t>
            </a:r>
            <a:endParaRPr lang="en-US" dirty="0"/>
          </a:p>
          <a:p>
            <a:pPr marL="514350" indent="-514350">
              <a:buAutoNum type="arabicPeriod"/>
            </a:pPr>
            <a:r>
              <a:rPr lang="en-US" dirty="0" err="1"/>
              <a:t>ISpecification</a:t>
            </a:r>
            <a:endParaRPr lang="ru-RU" dirty="0"/>
          </a:p>
        </p:txBody>
      </p:sp>
      <p:sp>
        <p:nvSpPr>
          <p:cNvPr id="4" name="Номер слайда 3">
            <a:extLst>
              <a:ext uri="{FF2B5EF4-FFF2-40B4-BE49-F238E27FC236}">
                <a16:creationId xmlns:a16="http://schemas.microsoft.com/office/drawing/2014/main" id="{765841AD-3F10-C7EA-3E85-DAE622078619}"/>
              </a:ext>
            </a:extLst>
          </p:cNvPr>
          <p:cNvSpPr>
            <a:spLocks noGrp="1"/>
          </p:cNvSpPr>
          <p:nvPr>
            <p:ph type="sldNum" sz="quarter" idx="12"/>
          </p:nvPr>
        </p:nvSpPr>
        <p:spPr/>
        <p:txBody>
          <a:bodyPr/>
          <a:lstStyle/>
          <a:p>
            <a:fld id="{F71F3365-34EC-453E-93A9-FBDCDD17CEDE}" type="slidenum">
              <a:rPr lang="ru-RU" smtClean="0"/>
              <a:t>27</a:t>
            </a:fld>
            <a:endParaRPr lang="ru-RU"/>
          </a:p>
        </p:txBody>
      </p:sp>
    </p:spTree>
    <p:extLst>
      <p:ext uri="{BB962C8B-B14F-4D97-AF65-F5344CB8AC3E}">
        <p14:creationId xmlns:p14="http://schemas.microsoft.com/office/powerpoint/2010/main" val="478983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6A94EE-5523-0BE1-4E84-B40A8AE90DD3}"/>
              </a:ext>
            </a:extLst>
          </p:cNvPr>
          <p:cNvSpPr>
            <a:spLocks noGrp="1"/>
          </p:cNvSpPr>
          <p:nvPr>
            <p:ph type="title"/>
          </p:nvPr>
        </p:nvSpPr>
        <p:spPr/>
        <p:txBody>
          <a:bodyPr/>
          <a:lstStyle/>
          <a:p>
            <a:r>
              <a:rPr lang="en-US" dirty="0"/>
              <a:t>EF </a:t>
            </a:r>
            <a:r>
              <a:rPr lang="en-US" dirty="0" err="1"/>
              <a:t>DbContext</a:t>
            </a:r>
            <a:endParaRPr lang="ru-RU" dirty="0"/>
          </a:p>
        </p:txBody>
      </p:sp>
      <p:sp>
        <p:nvSpPr>
          <p:cNvPr id="3" name="Объект 2">
            <a:extLst>
              <a:ext uri="{FF2B5EF4-FFF2-40B4-BE49-F238E27FC236}">
                <a16:creationId xmlns:a16="http://schemas.microsoft.com/office/drawing/2014/main" id="{03FAB5B2-FD10-F44B-62C1-C1D6B1F98D17}"/>
              </a:ext>
            </a:extLst>
          </p:cNvPr>
          <p:cNvSpPr>
            <a:spLocks noGrp="1"/>
          </p:cNvSpPr>
          <p:nvPr>
            <p:ph idx="1"/>
          </p:nvPr>
        </p:nvSpPr>
        <p:spPr/>
        <p:txBody>
          <a:bodyPr>
            <a:normAutofit lnSpcReduction="10000"/>
          </a:bodyPr>
          <a:lstStyle/>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t>
            </a:r>
            <a:r>
              <a:rPr lang="en-US" sz="2400" dirty="0">
                <a:solidFill>
                  <a:srgbClr val="808080"/>
                </a:solidFill>
                <a:latin typeface="Cascadia Mono" panose="020B0609020000020004" pitchFamily="49" charset="0"/>
              </a:rPr>
              <a:t>&lt;summary&gt;</a:t>
            </a:r>
            <a:endParaRPr lang="en-US" sz="2400" dirty="0">
              <a:solidFill>
                <a:srgbClr val="000000"/>
              </a:solidFill>
              <a:latin typeface="Cascadia Mono" panose="020B0609020000020004" pitchFamily="49" charset="0"/>
            </a:endParaRPr>
          </a:p>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 </a:t>
            </a:r>
            <a:r>
              <a:rPr lang="en-US" sz="2400" dirty="0" err="1">
                <a:solidFill>
                  <a:srgbClr val="008000"/>
                </a:solidFill>
                <a:latin typeface="Cascadia Mono" panose="020B0609020000020004" pitchFamily="49" charset="0"/>
              </a:rPr>
              <a:t>DbContext</a:t>
            </a:r>
            <a:r>
              <a:rPr lang="en-US" sz="2400" dirty="0">
                <a:solidFill>
                  <a:srgbClr val="008000"/>
                </a:solidFill>
                <a:latin typeface="Cascadia Mono" panose="020B0609020000020004" pitchFamily="49" charset="0"/>
              </a:rPr>
              <a:t> instance represents a session with the database and can be used to query and save</a:t>
            </a:r>
            <a:r>
              <a:rPr lang="ru-RU" sz="2400" dirty="0">
                <a:solidFill>
                  <a:srgbClr val="000000"/>
                </a:solidFill>
                <a:latin typeface="Cascadia Mono" panose="020B0609020000020004" pitchFamily="49" charset="0"/>
              </a:rPr>
              <a:t> </a:t>
            </a:r>
            <a:r>
              <a:rPr lang="en-US" sz="2400" dirty="0">
                <a:solidFill>
                  <a:srgbClr val="008000"/>
                </a:solidFill>
                <a:latin typeface="Cascadia Mono" panose="020B0609020000020004" pitchFamily="49" charset="0"/>
              </a:rPr>
              <a:t>instances of your entities. </a:t>
            </a:r>
            <a:r>
              <a:rPr lang="en-US" sz="2400" dirty="0" err="1">
                <a:solidFill>
                  <a:srgbClr val="008000"/>
                </a:solidFill>
                <a:latin typeface="Cascadia Mono" panose="020B0609020000020004" pitchFamily="49" charset="0"/>
              </a:rPr>
              <a:t>DbContext</a:t>
            </a:r>
            <a:r>
              <a:rPr lang="en-US" sz="2400" dirty="0">
                <a:solidFill>
                  <a:srgbClr val="008000"/>
                </a:solidFill>
                <a:latin typeface="Cascadia Mono" panose="020B0609020000020004" pitchFamily="49" charset="0"/>
              </a:rPr>
              <a:t> is a combination of the Unit Of Work and Repository patterns.</a:t>
            </a:r>
            <a:endParaRPr lang="en-US" sz="2400" dirty="0">
              <a:solidFill>
                <a:srgbClr val="000000"/>
              </a:solidFill>
              <a:latin typeface="Cascadia Mono" panose="020B0609020000020004" pitchFamily="49" charset="0"/>
            </a:endParaRPr>
          </a:p>
          <a:p>
            <a:pPr marL="0" indent="0">
              <a:buNone/>
            </a:pPr>
            <a:r>
              <a:rPr lang="en-US" sz="2400" dirty="0">
                <a:solidFill>
                  <a:srgbClr val="808080"/>
                </a:solidFill>
                <a:latin typeface="Cascadia Mono" panose="020B0609020000020004" pitchFamily="49" charset="0"/>
              </a:rPr>
              <a:t>///</a:t>
            </a:r>
            <a:r>
              <a:rPr lang="en-US" sz="2400" dirty="0">
                <a:solidFill>
                  <a:srgbClr val="008000"/>
                </a:solidFill>
                <a:latin typeface="Cascadia Mono" panose="020B0609020000020004" pitchFamily="49" charset="0"/>
              </a:rPr>
              <a:t> </a:t>
            </a:r>
            <a:r>
              <a:rPr lang="en-US" sz="2400" dirty="0">
                <a:solidFill>
                  <a:srgbClr val="808080"/>
                </a:solidFill>
                <a:latin typeface="Cascadia Mono" panose="020B0609020000020004" pitchFamily="49" charset="0"/>
              </a:rPr>
              <a:t>&lt;/summary&gt;</a:t>
            </a:r>
            <a:endParaRPr lang="en-US"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DbContext</a:t>
            </a:r>
            <a:r>
              <a:rPr lang="en-US" sz="2400" dirty="0">
                <a:solidFill>
                  <a:srgbClr val="000000"/>
                </a:solidFill>
                <a:latin typeface="Cascadia Mono" panose="020B0609020000020004" pitchFamily="49" charset="0"/>
              </a:rPr>
              <a:t> </a:t>
            </a:r>
            <a:endParaRPr lang="en-US" sz="3600" dirty="0"/>
          </a:p>
          <a:p>
            <a:pPr marL="0" indent="0">
              <a:buNone/>
            </a:pPr>
            <a:endParaRPr lang="ru-RU" dirty="0">
              <a:hlinkClick r:id="rId3"/>
            </a:endParaRPr>
          </a:p>
          <a:p>
            <a:pPr marL="0" indent="0">
              <a:buNone/>
            </a:pPr>
            <a:endParaRPr lang="ru-RU" dirty="0">
              <a:hlinkClick r:id="rId3"/>
            </a:endParaRPr>
          </a:p>
          <a:p>
            <a:pPr marL="0" indent="0">
              <a:buNone/>
            </a:pPr>
            <a:r>
              <a:rPr lang="en-US" sz="2000" dirty="0">
                <a:hlinkClick r:id="rId3"/>
              </a:rPr>
              <a:t>https://github.com/dotnet/efcore/blob/bdd9846218b002005321efed1cf5195cae12f1f2/src/EFCore/DbContext.cs#L15</a:t>
            </a:r>
            <a:r>
              <a:rPr lang="ru-RU" sz="2000" dirty="0"/>
              <a:t> </a:t>
            </a:r>
          </a:p>
          <a:p>
            <a:pPr marL="0" indent="0">
              <a:buNone/>
            </a:pPr>
            <a:endParaRPr lang="ru-RU" dirty="0"/>
          </a:p>
        </p:txBody>
      </p:sp>
      <p:sp>
        <p:nvSpPr>
          <p:cNvPr id="4" name="Номер слайда 3">
            <a:extLst>
              <a:ext uri="{FF2B5EF4-FFF2-40B4-BE49-F238E27FC236}">
                <a16:creationId xmlns:a16="http://schemas.microsoft.com/office/drawing/2014/main" id="{C1EF6771-46BE-68BF-C1C4-FE3AE0BBE52B}"/>
              </a:ext>
            </a:extLst>
          </p:cNvPr>
          <p:cNvSpPr>
            <a:spLocks noGrp="1"/>
          </p:cNvSpPr>
          <p:nvPr>
            <p:ph type="sldNum" sz="quarter" idx="12"/>
          </p:nvPr>
        </p:nvSpPr>
        <p:spPr/>
        <p:txBody>
          <a:bodyPr/>
          <a:lstStyle/>
          <a:p>
            <a:fld id="{F71F3365-34EC-453E-93A9-FBDCDD17CEDE}" type="slidenum">
              <a:rPr lang="ru-RU" smtClean="0"/>
              <a:t>28</a:t>
            </a:fld>
            <a:endParaRPr lang="ru-RU"/>
          </a:p>
        </p:txBody>
      </p:sp>
    </p:spTree>
    <p:extLst>
      <p:ext uri="{BB962C8B-B14F-4D97-AF65-F5344CB8AC3E}">
        <p14:creationId xmlns:p14="http://schemas.microsoft.com/office/powerpoint/2010/main" val="252345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E21E4-A8BC-4B40-B7C2-32019FA33D9F}"/>
              </a:ext>
            </a:extLst>
          </p:cNvPr>
          <p:cNvSpPr>
            <a:spLocks noGrp="1"/>
          </p:cNvSpPr>
          <p:nvPr>
            <p:ph type="title"/>
          </p:nvPr>
        </p:nvSpPr>
        <p:spPr/>
        <p:txBody>
          <a:bodyPr/>
          <a:lstStyle/>
          <a:p>
            <a:r>
              <a:rPr lang="ru-RU" dirty="0"/>
              <a:t>Спецификация</a:t>
            </a:r>
          </a:p>
        </p:txBody>
      </p:sp>
      <p:sp>
        <p:nvSpPr>
          <p:cNvPr id="3" name="Объект 2">
            <a:extLst>
              <a:ext uri="{FF2B5EF4-FFF2-40B4-BE49-F238E27FC236}">
                <a16:creationId xmlns:a16="http://schemas.microsoft.com/office/drawing/2014/main" id="{B98C9A19-1F23-1918-A981-29FF1A448784}"/>
              </a:ext>
            </a:extLst>
          </p:cNvPr>
          <p:cNvSpPr>
            <a:spLocks noGrp="1"/>
          </p:cNvSpPr>
          <p:nvPr>
            <p:ph idx="1"/>
          </p:nvPr>
        </p:nvSpPr>
        <p:spPr/>
        <p:txBody>
          <a:bodyPr/>
          <a:lstStyle/>
          <a:p>
            <a:r>
              <a:rPr lang="en-US" dirty="0">
                <a:hlinkClick r:id="rId3"/>
              </a:rPr>
              <a:t>https://github.com/ardalis/Specification</a:t>
            </a:r>
            <a:r>
              <a:rPr lang="ru-RU" dirty="0"/>
              <a:t> - абстракция над </a:t>
            </a:r>
            <a:r>
              <a:rPr lang="en-US" dirty="0"/>
              <a:t>EF</a:t>
            </a:r>
            <a:endParaRPr lang="ru-RU" dirty="0"/>
          </a:p>
          <a:p>
            <a:endParaRPr lang="ru-RU" dirty="0"/>
          </a:p>
          <a:p>
            <a:r>
              <a:rPr lang="en-US" dirty="0">
                <a:hlinkClick r:id="rId4"/>
              </a:rPr>
              <a:t>https://github.com/axelheer/nein-linq</a:t>
            </a:r>
            <a:r>
              <a:rPr lang="ru-RU" dirty="0"/>
              <a:t> - позволяет писать свои спецификации в вызовах </a:t>
            </a:r>
            <a:r>
              <a:rPr lang="en-US" dirty="0"/>
              <a:t>EF</a:t>
            </a:r>
            <a:endParaRPr lang="ru-RU" dirty="0"/>
          </a:p>
        </p:txBody>
      </p:sp>
      <p:sp>
        <p:nvSpPr>
          <p:cNvPr id="4" name="Номер слайда 3">
            <a:extLst>
              <a:ext uri="{FF2B5EF4-FFF2-40B4-BE49-F238E27FC236}">
                <a16:creationId xmlns:a16="http://schemas.microsoft.com/office/drawing/2014/main" id="{E8DB34D1-5320-411A-EB5A-FD6310DAAFE9}"/>
              </a:ext>
            </a:extLst>
          </p:cNvPr>
          <p:cNvSpPr>
            <a:spLocks noGrp="1"/>
          </p:cNvSpPr>
          <p:nvPr>
            <p:ph type="sldNum" sz="quarter" idx="12"/>
          </p:nvPr>
        </p:nvSpPr>
        <p:spPr/>
        <p:txBody>
          <a:bodyPr/>
          <a:lstStyle/>
          <a:p>
            <a:fld id="{F71F3365-34EC-453E-93A9-FBDCDD17CEDE}" type="slidenum">
              <a:rPr lang="ru-RU" smtClean="0"/>
              <a:t>29</a:t>
            </a:fld>
            <a:endParaRPr lang="ru-RU"/>
          </a:p>
        </p:txBody>
      </p:sp>
    </p:spTree>
    <p:extLst>
      <p:ext uri="{BB962C8B-B14F-4D97-AF65-F5344CB8AC3E}">
        <p14:creationId xmlns:p14="http://schemas.microsoft.com/office/powerpoint/2010/main" val="187031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2565-1870-8EC5-80CB-A4A40913BBFB}"/>
              </a:ext>
            </a:extLst>
          </p:cNvPr>
          <p:cNvSpPr>
            <a:spLocks noGrp="1"/>
          </p:cNvSpPr>
          <p:nvPr>
            <p:ph type="title"/>
          </p:nvPr>
        </p:nvSpPr>
        <p:spPr/>
        <p:txBody>
          <a:bodyPr/>
          <a:lstStyle/>
          <a:p>
            <a:r>
              <a:rPr lang="en-US" dirty="0"/>
              <a:t>Viewer discretion is advised</a:t>
            </a:r>
          </a:p>
        </p:txBody>
      </p:sp>
      <p:sp>
        <p:nvSpPr>
          <p:cNvPr id="3" name="Content Placeholder 2">
            <a:extLst>
              <a:ext uri="{FF2B5EF4-FFF2-40B4-BE49-F238E27FC236}">
                <a16:creationId xmlns:a16="http://schemas.microsoft.com/office/drawing/2014/main" id="{8E849CC4-5874-2124-04CD-6B35ADFDB691}"/>
              </a:ext>
            </a:extLst>
          </p:cNvPr>
          <p:cNvSpPr>
            <a:spLocks noGrp="1"/>
          </p:cNvSpPr>
          <p:nvPr>
            <p:ph idx="1"/>
          </p:nvPr>
        </p:nvSpPr>
        <p:spPr/>
        <p:txBody>
          <a:bodyPr/>
          <a:lstStyle/>
          <a:p>
            <a:pPr marL="0" indent="0">
              <a:buNone/>
            </a:pPr>
            <a:r>
              <a:rPr lang="ru-RU" dirty="0"/>
              <a:t>Доклад будет об опыте автора. Автор не претендует на звание эксперта</a:t>
            </a:r>
            <a:endParaRPr lang="en-US" dirty="0">
              <a:solidFill>
                <a:srgbClr val="FF0000"/>
              </a:solidFill>
            </a:endParaRPr>
          </a:p>
        </p:txBody>
      </p:sp>
      <p:pic>
        <p:nvPicPr>
          <p:cNvPr id="4" name="Picture 3">
            <a:extLst>
              <a:ext uri="{FF2B5EF4-FFF2-40B4-BE49-F238E27FC236}">
                <a16:creationId xmlns:a16="http://schemas.microsoft.com/office/drawing/2014/main" id="{BA4C96D3-91F4-AB42-A03C-5576ADDD22BA}"/>
              </a:ext>
            </a:extLst>
          </p:cNvPr>
          <p:cNvPicPr>
            <a:picLocks noChangeAspect="1"/>
          </p:cNvPicPr>
          <p:nvPr/>
        </p:nvPicPr>
        <p:blipFill>
          <a:blip r:embed="rId3"/>
          <a:stretch>
            <a:fillRect/>
          </a:stretch>
        </p:blipFill>
        <p:spPr>
          <a:xfrm>
            <a:off x="8613321" y="3551464"/>
            <a:ext cx="3340100" cy="3136900"/>
          </a:xfrm>
          <a:prstGeom prst="rect">
            <a:avLst/>
          </a:prstGeom>
        </p:spPr>
      </p:pic>
      <p:sp>
        <p:nvSpPr>
          <p:cNvPr id="6" name="Номер слайда 5">
            <a:extLst>
              <a:ext uri="{FF2B5EF4-FFF2-40B4-BE49-F238E27FC236}">
                <a16:creationId xmlns:a16="http://schemas.microsoft.com/office/drawing/2014/main" id="{55B7C070-BF44-CDA6-1B8D-E025BA5623F1}"/>
              </a:ext>
            </a:extLst>
          </p:cNvPr>
          <p:cNvSpPr>
            <a:spLocks noGrp="1"/>
          </p:cNvSpPr>
          <p:nvPr>
            <p:ph type="sldNum" sz="quarter" idx="12"/>
          </p:nvPr>
        </p:nvSpPr>
        <p:spPr/>
        <p:txBody>
          <a:bodyPr/>
          <a:lstStyle/>
          <a:p>
            <a:fld id="{F71F3365-34EC-453E-93A9-FBDCDD17CEDE}" type="slidenum">
              <a:rPr lang="ru-RU" smtClean="0"/>
              <a:t>3</a:t>
            </a:fld>
            <a:endParaRPr lang="ru-RU"/>
          </a:p>
        </p:txBody>
      </p:sp>
    </p:spTree>
    <p:extLst>
      <p:ext uri="{BB962C8B-B14F-4D97-AF65-F5344CB8AC3E}">
        <p14:creationId xmlns:p14="http://schemas.microsoft.com/office/powerpoint/2010/main" val="1327169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B728C32-50FC-F2D9-9BE9-B30AFFD4D8E7}"/>
              </a:ext>
            </a:extLst>
          </p:cNvPr>
          <p:cNvSpPr>
            <a:spLocks noGrp="1"/>
          </p:cNvSpPr>
          <p:nvPr>
            <p:ph idx="1"/>
          </p:nvPr>
        </p:nvSpPr>
        <p:spPr>
          <a:xfrm>
            <a:off x="838200" y="649995"/>
            <a:ext cx="10515600" cy="5526968"/>
          </a:xfrm>
        </p:spPr>
        <p:txBody>
          <a:bodyPr>
            <a:normAutofit fontScale="92500"/>
          </a:bodyPr>
          <a:lstStyle/>
          <a:p>
            <a:pPr marL="0" indent="0">
              <a:buNone/>
            </a:pPr>
            <a:r>
              <a:rPr lang="en-US" sz="2000" dirty="0">
                <a:solidFill>
                  <a:srgbClr val="0000FF"/>
                </a:solidFill>
                <a:latin typeface="Cascadia Mono" panose="020B0609020000020004" pitchFamily="49" charset="0"/>
              </a:rPr>
              <a:t>internal</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err="1">
                <a:solidFill>
                  <a:srgbClr val="2B91AF"/>
                </a:solidFill>
                <a:latin typeface="Cascadia Mono" panose="020B0609020000020004" pitchFamily="49" charset="0"/>
              </a:rPr>
              <a:t>UserExtensions</a:t>
            </a:r>
            <a:endParaRPr lang="en-US"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InjectLambda</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bool</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FilterByName</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this</a:t>
            </a:r>
            <a:r>
              <a:rPr lang="en-US" sz="2000" dirty="0">
                <a:solidFill>
                  <a:srgbClr val="000000"/>
                </a:solidFill>
                <a:latin typeface="Cascadia Mono" panose="020B0609020000020004" pitchFamily="49" charset="0"/>
              </a:rPr>
              <a:t> User </a:t>
            </a:r>
            <a:r>
              <a:rPr lang="en-US" sz="2000" dirty="0" err="1">
                <a:solidFill>
                  <a:srgbClr val="000000"/>
                </a:solidFill>
                <a:latin typeface="Cascadia Mono" panose="020B0609020000020004" pitchFamily="49" charset="0"/>
              </a:rPr>
              <a:t>user</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filter)</a:t>
            </a:r>
          </a:p>
          <a:p>
            <a:pPr marL="0" indent="0">
              <a:buNone/>
            </a:pPr>
            <a:r>
              <a:rPr lang="ru-RU"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throw</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NotImplementedException</a:t>
            </a:r>
            <a:r>
              <a:rPr lang="en-US" sz="2000" dirty="0">
                <a:solidFill>
                  <a:srgbClr val="000000"/>
                </a:solidFill>
                <a:latin typeface="Cascadia Mono" panose="020B0609020000020004" pitchFamily="49" charset="0"/>
              </a:rPr>
              <a:t>();</a:t>
            </a:r>
          </a:p>
          <a:p>
            <a:pPr marL="0" indent="0">
              <a:buNone/>
            </a:pPr>
            <a:r>
              <a:rPr lang="ru-RU" sz="2000" dirty="0">
                <a:solidFill>
                  <a:srgbClr val="000000"/>
                </a:solidFill>
                <a:latin typeface="Cascadia Mono" panose="020B0609020000020004" pitchFamily="49" charset="0"/>
              </a:rPr>
              <a:t>    }</a:t>
            </a:r>
          </a:p>
          <a:p>
            <a:pPr marL="0" indent="0">
              <a:buNone/>
            </a:pPr>
            <a:endParaRPr lang="ru-RU"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private</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static</a:t>
            </a:r>
            <a:r>
              <a:rPr lang="en-US" sz="2000" dirty="0">
                <a:solidFill>
                  <a:srgbClr val="000000"/>
                </a:solidFill>
                <a:latin typeface="Cascadia Mono" panose="020B0609020000020004" pitchFamily="49" charset="0"/>
              </a:rPr>
              <a:t> Expression&lt;</a:t>
            </a:r>
            <a:r>
              <a:rPr lang="en-US" sz="2000" dirty="0" err="1">
                <a:solidFill>
                  <a:srgbClr val="000000"/>
                </a:solidFill>
                <a:latin typeface="Cascadia Mono" panose="020B0609020000020004" pitchFamily="49" charset="0"/>
              </a:rPr>
              <a:t>Func</a:t>
            </a:r>
            <a:r>
              <a:rPr lang="en-US" sz="2000" dirty="0">
                <a:solidFill>
                  <a:srgbClr val="000000"/>
                </a:solidFill>
                <a:latin typeface="Cascadia Mono" panose="020B0609020000020004" pitchFamily="49" charset="0"/>
              </a:rPr>
              <a:t>&lt;User, </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bool</a:t>
            </a:r>
            <a:r>
              <a:rPr lang="en-US" sz="2000" dirty="0">
                <a:solidFill>
                  <a:srgbClr val="000000"/>
                </a:solidFill>
                <a:latin typeface="Cascadia Mono" panose="020B0609020000020004" pitchFamily="49" charset="0"/>
              </a:rPr>
              <a:t>&gt;&gt; </a:t>
            </a:r>
            <a:r>
              <a:rPr lang="en-US" sz="2000" dirty="0" err="1">
                <a:solidFill>
                  <a:srgbClr val="000000"/>
                </a:solidFill>
                <a:latin typeface="Cascadia Mono" panose="020B0609020000020004" pitchFamily="49" charset="0"/>
              </a:rPr>
              <a:t>FilterByName</a:t>
            </a:r>
            <a:r>
              <a:rPr lang="en-US" sz="2000" dirty="0">
                <a:solidFill>
                  <a:srgbClr val="000000"/>
                </a:solidFill>
                <a:latin typeface="Cascadia Mono" panose="020B0609020000020004" pitchFamily="49" charset="0"/>
              </a:rPr>
              <a:t>()</a:t>
            </a:r>
          </a:p>
          <a:p>
            <a:pPr marL="0" indent="0">
              <a:buNone/>
            </a:pPr>
            <a:r>
              <a:rPr lang="ru-RU"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return</a:t>
            </a:r>
            <a:r>
              <a:rPr lang="en-US" sz="2000" dirty="0">
                <a:solidFill>
                  <a:srgbClr val="000000"/>
                </a:solidFill>
                <a:latin typeface="Cascadia Mono" panose="020B0609020000020004" pitchFamily="49" charset="0"/>
              </a:rPr>
              <a:t> (user, filter) =&gt;</a:t>
            </a:r>
          </a:p>
          <a:p>
            <a:pPr marL="0" indent="0">
              <a:buNone/>
            </a:pPr>
            <a:r>
              <a:rPr lang="en-US" sz="2000" dirty="0">
                <a:solidFill>
                  <a:srgbClr val="000000"/>
                </a:solidFill>
                <a:latin typeface="Cascadia Mono" panose="020B0609020000020004" pitchFamily="49" charset="0"/>
              </a:rPr>
              <a:t>            </a:t>
            </a:r>
            <a:r>
              <a:rPr lang="en-US" sz="2000" dirty="0" err="1">
                <a:solidFill>
                  <a:srgbClr val="0000FF"/>
                </a:solidFill>
                <a:latin typeface="Cascadia Mono" panose="020B0609020000020004" pitchFamily="49" charset="0"/>
              </a:rPr>
              <a:t>string</a:t>
            </a:r>
            <a:r>
              <a:rPr lang="en-US" sz="2000" dirty="0" err="1">
                <a:solidFill>
                  <a:srgbClr val="000000"/>
                </a:solidFill>
                <a:latin typeface="Cascadia Mono" panose="020B0609020000020004" pitchFamily="49" charset="0"/>
              </a:rPr>
              <a:t>.IsNullOrEmpty</a:t>
            </a:r>
            <a:r>
              <a:rPr lang="en-US" sz="2000" dirty="0">
                <a:solidFill>
                  <a:srgbClr val="000000"/>
                </a:solidFill>
                <a:latin typeface="Cascadia Mono" panose="020B0609020000020004" pitchFamily="49" charset="0"/>
              </a:rPr>
              <a:t>(filter) || </a:t>
            </a:r>
            <a:r>
              <a:rPr lang="en-US" sz="2000" dirty="0" err="1">
                <a:solidFill>
                  <a:srgbClr val="000000"/>
                </a:solidFill>
                <a:latin typeface="Cascadia Mono" panose="020B0609020000020004" pitchFamily="49" charset="0"/>
              </a:rPr>
              <a:t>user.Name.Contains</a:t>
            </a:r>
            <a:r>
              <a:rPr lang="en-US" sz="2000" dirty="0">
                <a:solidFill>
                  <a:srgbClr val="000000"/>
                </a:solidFill>
                <a:latin typeface="Cascadia Mono" panose="020B0609020000020004" pitchFamily="49" charset="0"/>
              </a:rPr>
              <a:t>(filter);</a:t>
            </a:r>
          </a:p>
          <a:p>
            <a:pPr marL="0" indent="0">
              <a:buNone/>
            </a:pPr>
            <a:r>
              <a:rPr lang="ru-RU" sz="2000" dirty="0">
                <a:solidFill>
                  <a:srgbClr val="000000"/>
                </a:solidFill>
                <a:latin typeface="Cascadia Mono" panose="020B0609020000020004" pitchFamily="49" charset="0"/>
              </a:rPr>
              <a:t>    }</a:t>
            </a:r>
          </a:p>
          <a:p>
            <a:pPr marL="0" indent="0">
              <a:buNone/>
            </a:pPr>
            <a:r>
              <a:rPr lang="ru-RU" sz="2000" dirty="0">
                <a:solidFill>
                  <a:srgbClr val="000000"/>
                </a:solidFill>
                <a:latin typeface="Cascadia Mono" panose="020B0609020000020004" pitchFamily="49" charset="0"/>
              </a:rPr>
              <a:t>}</a:t>
            </a:r>
            <a:endParaRPr lang="ru-RU" sz="3200" dirty="0"/>
          </a:p>
        </p:txBody>
      </p:sp>
      <p:sp>
        <p:nvSpPr>
          <p:cNvPr id="4" name="Номер слайда 3">
            <a:extLst>
              <a:ext uri="{FF2B5EF4-FFF2-40B4-BE49-F238E27FC236}">
                <a16:creationId xmlns:a16="http://schemas.microsoft.com/office/drawing/2014/main" id="{6FACF273-0AAF-08F4-A387-A40A1225391A}"/>
              </a:ext>
            </a:extLst>
          </p:cNvPr>
          <p:cNvSpPr>
            <a:spLocks noGrp="1"/>
          </p:cNvSpPr>
          <p:nvPr>
            <p:ph type="sldNum" sz="quarter" idx="12"/>
          </p:nvPr>
        </p:nvSpPr>
        <p:spPr/>
        <p:txBody>
          <a:bodyPr/>
          <a:lstStyle/>
          <a:p>
            <a:fld id="{F71F3365-34EC-453E-93A9-FBDCDD17CEDE}" type="slidenum">
              <a:rPr lang="ru-RU" smtClean="0"/>
              <a:t>30</a:t>
            </a:fld>
            <a:endParaRPr lang="ru-RU"/>
          </a:p>
        </p:txBody>
      </p:sp>
    </p:spTree>
    <p:extLst>
      <p:ext uri="{BB962C8B-B14F-4D97-AF65-F5344CB8AC3E}">
        <p14:creationId xmlns:p14="http://schemas.microsoft.com/office/powerpoint/2010/main" val="194118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DE1E4FE-C483-A0D5-BA7D-2355E86219FE}"/>
              </a:ext>
            </a:extLst>
          </p:cNvPr>
          <p:cNvSpPr>
            <a:spLocks noGrp="1"/>
          </p:cNvSpPr>
          <p:nvPr>
            <p:ph idx="1"/>
          </p:nvPr>
        </p:nvSpPr>
        <p:spPr>
          <a:xfrm>
            <a:off x="838200" y="636104"/>
            <a:ext cx="10515600" cy="5540859"/>
          </a:xfrm>
        </p:spPr>
        <p:txBody>
          <a:bodyPr anchor="ctr">
            <a:normAutofit/>
          </a:bodyPr>
          <a:lstStyle/>
          <a:p>
            <a:pPr marL="0" indent="0">
              <a:buNone/>
            </a:pP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users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_context</a:t>
            </a:r>
          </a:p>
          <a:p>
            <a:pPr marL="0" indent="0">
              <a:buNone/>
            </a:pPr>
            <a:r>
              <a:rPr lang="en-US" sz="2000" dirty="0">
                <a:solidFill>
                  <a:srgbClr val="000000"/>
                </a:solidFill>
                <a:latin typeface="Cascadia Mono" panose="020B0609020000020004" pitchFamily="49" charset="0"/>
              </a:rPr>
              <a:t>            .Users</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ToInjectable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.Where(u =&gt; </a:t>
            </a:r>
            <a:r>
              <a:rPr lang="en-US" sz="2000" dirty="0" err="1">
                <a:solidFill>
                  <a:srgbClr val="000000"/>
                </a:solidFill>
                <a:highlight>
                  <a:srgbClr val="FFFF00"/>
                </a:highlight>
                <a:latin typeface="Cascadia Mono" panose="020B0609020000020004" pitchFamily="49" charset="0"/>
              </a:rPr>
              <a:t>u.FilterByName</a:t>
            </a:r>
            <a:r>
              <a:rPr lang="en-US" sz="2000" dirty="0">
                <a:solidFill>
                  <a:srgbClr val="000000"/>
                </a:solidFill>
                <a:highlight>
                  <a:srgbClr val="FFFF00"/>
                </a:highlight>
                <a:latin typeface="Cascadia Mono" panose="020B0609020000020004" pitchFamily="49" charset="0"/>
              </a:rPr>
              <a:t>(</a:t>
            </a:r>
            <a:r>
              <a:rPr lang="en-US" sz="2000" dirty="0" err="1">
                <a:solidFill>
                  <a:srgbClr val="000000"/>
                </a:solidFill>
                <a:highlight>
                  <a:srgbClr val="FFFF00"/>
                </a:highlight>
                <a:latin typeface="Cascadia Mono" panose="020B0609020000020004" pitchFamily="49" charset="0"/>
              </a:rPr>
              <a:t>filter.Name</a:t>
            </a:r>
            <a:r>
              <a:rPr lang="en-US" sz="2000" dirty="0">
                <a:solidFill>
                  <a:srgbClr val="000000"/>
                </a:solidFill>
                <a:highlight>
                  <a:srgbClr val="FFFF00"/>
                </a:highlight>
                <a:latin typeface="Cascadia Mono" panose="020B0609020000020004" pitchFamily="49" charset="0"/>
              </a:rPr>
              <a:t>)</a:t>
            </a:r>
            <a:r>
              <a:rPr lang="en-US" sz="2000" dirty="0">
                <a:solidFill>
                  <a:srgbClr val="000000"/>
                </a:solidFill>
                <a:latin typeface="Cascadia Mono" panose="020B0609020000020004" pitchFamily="49" charset="0"/>
              </a:rPr>
              <a:t> &amp;&amp;</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highlight>
                  <a:srgbClr val="FFFF00"/>
                </a:highlight>
                <a:latin typeface="Cascadia Mono" panose="020B0609020000020004" pitchFamily="49" charset="0"/>
              </a:rPr>
              <a:t>u.FilterByCreationDate</a:t>
            </a:r>
            <a:r>
              <a:rPr lang="en-US" sz="2000" dirty="0">
                <a:solidFill>
                  <a:srgbClr val="000000"/>
                </a:solidFill>
                <a:highlight>
                  <a:srgbClr val="FFFF00"/>
                </a:highlight>
                <a:latin typeface="Cascadia Mono" panose="020B0609020000020004" pitchFamily="49" charset="0"/>
              </a:rPr>
              <a:t>(</a:t>
            </a:r>
            <a:r>
              <a:rPr lang="en-US" sz="2000" dirty="0" err="1">
                <a:solidFill>
                  <a:srgbClr val="000000"/>
                </a:solidFill>
                <a:highlight>
                  <a:srgbClr val="FFFF00"/>
                </a:highlight>
                <a:latin typeface="Cascadia Mono" panose="020B0609020000020004" pitchFamily="49" charset="0"/>
              </a:rPr>
              <a:t>filter.CreatedAfter</a:t>
            </a:r>
            <a:r>
              <a:rPr lang="en-US" sz="2000" dirty="0">
                <a:solidFill>
                  <a:srgbClr val="000000"/>
                </a:solidFill>
                <a:highlight>
                  <a:srgbClr val="FFFF00"/>
                </a:highlight>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.Select(u =&gt;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UserModel</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UserId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u.Id</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u.Files.Count</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u.Parent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UserId</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u.Parent!.Id</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u.Parent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null</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u.Parent.Name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ToArrayAsync</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cancellationToken</a:t>
            </a:r>
            <a:r>
              <a:rPr lang="en-US" sz="2000" dirty="0">
                <a:solidFill>
                  <a:srgbClr val="000000"/>
                </a:solidFill>
                <a:latin typeface="Cascadia Mono" panose="020B0609020000020004" pitchFamily="49" charset="0"/>
              </a:rPr>
              <a:t>);</a:t>
            </a:r>
            <a:endParaRPr lang="en-US" b="0" dirty="0">
              <a:solidFill>
                <a:srgbClr val="000000"/>
              </a:solidFill>
              <a:effectLst/>
              <a:latin typeface="Consolas" panose="020B0609020204030204" pitchFamily="49" charset="0"/>
            </a:endParaRPr>
          </a:p>
        </p:txBody>
      </p:sp>
      <p:sp>
        <p:nvSpPr>
          <p:cNvPr id="4" name="Номер слайда 3">
            <a:extLst>
              <a:ext uri="{FF2B5EF4-FFF2-40B4-BE49-F238E27FC236}">
                <a16:creationId xmlns:a16="http://schemas.microsoft.com/office/drawing/2014/main" id="{BA9F7B4B-39A6-7DB3-FEC3-ABB2FACD2304}"/>
              </a:ext>
            </a:extLst>
          </p:cNvPr>
          <p:cNvSpPr>
            <a:spLocks noGrp="1"/>
          </p:cNvSpPr>
          <p:nvPr>
            <p:ph type="sldNum" sz="quarter" idx="12"/>
          </p:nvPr>
        </p:nvSpPr>
        <p:spPr/>
        <p:txBody>
          <a:bodyPr/>
          <a:lstStyle/>
          <a:p>
            <a:fld id="{F71F3365-34EC-453E-93A9-FBDCDD17CEDE}" type="slidenum">
              <a:rPr lang="ru-RU" smtClean="0"/>
              <a:t>31</a:t>
            </a:fld>
            <a:endParaRPr lang="ru-RU"/>
          </a:p>
        </p:txBody>
      </p:sp>
    </p:spTree>
    <p:extLst>
      <p:ext uri="{BB962C8B-B14F-4D97-AF65-F5344CB8AC3E}">
        <p14:creationId xmlns:p14="http://schemas.microsoft.com/office/powerpoint/2010/main" val="4258971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68AC83D-1694-20A4-7B62-927EE6ABA2A0}"/>
              </a:ext>
            </a:extLst>
          </p:cNvPr>
          <p:cNvSpPr>
            <a:spLocks noGrp="1"/>
          </p:cNvSpPr>
          <p:nvPr>
            <p:ph idx="1"/>
          </p:nvPr>
        </p:nvSpPr>
        <p:spPr>
          <a:xfrm>
            <a:off x="838200" y="490329"/>
            <a:ext cx="10515600" cy="5686633"/>
          </a:xfrm>
        </p:spPr>
        <p:txBody>
          <a:bodyPr anchor="ctr">
            <a:normAutofit/>
          </a:bodyPr>
          <a:lstStyle/>
          <a:p>
            <a:pPr marL="0" indent="0">
              <a:buNone/>
            </a:pPr>
            <a:r>
              <a:rPr lang="en-US" sz="2400" b="0" dirty="0">
                <a:solidFill>
                  <a:srgbClr val="0000FF"/>
                </a:solidFill>
                <a:effectLst/>
                <a:latin typeface="Consolas" panose="020B0609020204030204" pitchFamily="49" charset="0"/>
              </a:rPr>
              <a:t>SELECT</a:t>
            </a:r>
            <a:r>
              <a:rPr lang="en-US" sz="2400" b="0" dirty="0">
                <a:solidFill>
                  <a:srgbClr val="000000"/>
                </a:solidFill>
                <a:effectLst/>
                <a:latin typeface="Consolas" panose="020B0609020204030204" pitchFamily="49" charset="0"/>
              </a:rPr>
              <a:t> u.id, u.name, (</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SELECT</a:t>
            </a:r>
            <a:r>
              <a:rPr lang="en-US" sz="2400" b="0" dirty="0">
                <a:solidFill>
                  <a:srgbClr val="000000"/>
                </a:solidFill>
                <a:effectLst/>
                <a:latin typeface="Consolas" panose="020B0609020204030204" pitchFamily="49" charset="0"/>
              </a:rPr>
              <a:t> count(*)::</a:t>
            </a:r>
            <a:r>
              <a:rPr lang="en-US" sz="2400" b="0" dirty="0">
                <a:solidFill>
                  <a:srgbClr val="0000FF"/>
                </a:solidFill>
                <a:effectLst/>
                <a:latin typeface="Consolas" panose="020B0609020204030204" pitchFamily="49" charset="0"/>
              </a:rPr>
              <a:t>int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user_files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u1</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WHERE</a:t>
            </a:r>
            <a:r>
              <a:rPr lang="en-US" sz="2400" b="0" dirty="0">
                <a:solidFill>
                  <a:srgbClr val="000000"/>
                </a:solidFill>
                <a:effectLst/>
                <a:latin typeface="Consolas" panose="020B0609020204030204" pitchFamily="49" charset="0"/>
              </a:rPr>
              <a:t> u.id = u1.user_id), u0.id </a:t>
            </a:r>
            <a:r>
              <a:rPr lang="en-US" sz="2400" b="0" dirty="0">
                <a:solidFill>
                  <a:srgbClr val="0000FF"/>
                </a:solidFill>
                <a:effectLst/>
                <a:latin typeface="Consolas" panose="020B0609020204030204" pitchFamily="49" charset="0"/>
              </a:rPr>
              <a:t>IS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NULL</a:t>
            </a:r>
            <a:r>
              <a:rPr lang="en-US" sz="2400" b="0" dirty="0">
                <a:solidFill>
                  <a:srgbClr val="000000"/>
                </a:solidFill>
                <a:effectLst/>
                <a:latin typeface="Consolas" panose="020B0609020204030204" pitchFamily="49" charset="0"/>
              </a:rPr>
              <a:t>, u0.id, u0.name</a:t>
            </a:r>
          </a:p>
          <a:p>
            <a:pPr marL="0" indent="0">
              <a:buNone/>
            </a:pPr>
            <a:r>
              <a:rPr lang="en-US" sz="2400" b="0" dirty="0">
                <a:solidFill>
                  <a:srgbClr val="0000FF"/>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users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a:t>
            </a:r>
          </a:p>
          <a:p>
            <a:pPr marL="0" indent="0">
              <a:buNone/>
            </a:pPr>
            <a:r>
              <a:rPr lang="en-US" sz="2400" b="0" dirty="0">
                <a:solidFill>
                  <a:srgbClr val="0000FF"/>
                </a:solidFill>
                <a:effectLst/>
                <a:latin typeface="Consolas" panose="020B0609020204030204" pitchFamily="49" charset="0"/>
              </a:rPr>
              <a:t>LEFT JOIN</a:t>
            </a:r>
            <a:r>
              <a:rPr lang="en-US" sz="2400" b="0" dirty="0">
                <a:solidFill>
                  <a:srgbClr val="000000"/>
                </a:solidFill>
                <a:effectLst/>
                <a:latin typeface="Consolas" panose="020B0609020204030204" pitchFamily="49" charset="0"/>
              </a:rPr>
              <a:t> users </a:t>
            </a:r>
            <a:r>
              <a:rPr lang="en-US" sz="2400" b="0" dirty="0">
                <a:solidFill>
                  <a:srgbClr val="0000FF"/>
                </a:solidFill>
                <a:effectLst/>
                <a:latin typeface="Consolas" panose="020B0609020204030204" pitchFamily="49" charset="0"/>
              </a:rPr>
              <a:t>AS</a:t>
            </a:r>
            <a:r>
              <a:rPr lang="en-US" sz="2400" b="0" dirty="0">
                <a:solidFill>
                  <a:srgbClr val="000000"/>
                </a:solidFill>
                <a:effectLst/>
                <a:latin typeface="Consolas" panose="020B0609020204030204" pitchFamily="49" charset="0"/>
              </a:rPr>
              <a:t> u0 </a:t>
            </a:r>
            <a:r>
              <a:rPr lang="en-US" sz="2400" b="0" dirty="0">
                <a:solidFill>
                  <a:srgbClr val="0000FF"/>
                </a:solidFill>
                <a:effectLst/>
                <a:latin typeface="Consolas" panose="020B0609020204030204" pitchFamily="49" charset="0"/>
              </a:rPr>
              <a:t>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u.parent_id</a:t>
            </a:r>
            <a:r>
              <a:rPr lang="en-US" sz="2400" b="0" dirty="0">
                <a:solidFill>
                  <a:srgbClr val="000000"/>
                </a:solidFill>
                <a:effectLst/>
                <a:latin typeface="Consolas" panose="020B0609020204030204" pitchFamily="49" charset="0"/>
              </a:rPr>
              <a:t> = u0.id</a:t>
            </a:r>
          </a:p>
          <a:p>
            <a:pPr marL="0" indent="0">
              <a:buNone/>
            </a:pPr>
            <a:r>
              <a:rPr lang="en-US" sz="2400" b="0" dirty="0">
                <a:solidFill>
                  <a:srgbClr val="0000FF"/>
                </a:solidFill>
                <a:effectLst/>
                <a:latin typeface="Consolas" panose="020B0609020204030204" pitchFamily="49" charset="0"/>
              </a:rPr>
              <a:t>WHERE</a:t>
            </a:r>
            <a:r>
              <a:rPr lang="en-US" sz="2400" b="0" dirty="0">
                <a:solidFill>
                  <a:srgbClr val="000000"/>
                </a:solidFill>
                <a:effectLst/>
                <a:latin typeface="Consolas" panose="020B0609020204030204" pitchFamily="49" charset="0"/>
              </a:rPr>
              <a:t> (@__filter_Name_0 = </a:t>
            </a:r>
            <a:r>
              <a:rPr lang="en-US" sz="2400" dirty="0">
                <a:solidFill>
                  <a:srgbClr val="A31515"/>
                </a:solidFill>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OR</a:t>
            </a:r>
          </a:p>
          <a:p>
            <a:pPr marL="0" indent="0">
              <a:buNone/>
            </a:pPr>
            <a:r>
              <a:rPr lang="en-US" sz="2400" dirty="0">
                <a:solidFill>
                  <a:srgbClr val="0000FF"/>
                </a:solidFill>
                <a:latin typeface="Consolas" panose="020B0609020204030204" pitchFamily="49" charset="0"/>
              </a:rPr>
              <a:t>    </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strpos</a:t>
            </a:r>
            <a:r>
              <a:rPr lang="en-US" sz="2400" b="0" dirty="0">
                <a:solidFill>
                  <a:srgbClr val="000000"/>
                </a:solidFill>
                <a:effectLst/>
                <a:latin typeface="Consolas" panose="020B0609020204030204" pitchFamily="49" charset="0"/>
              </a:rPr>
              <a:t>(u.name, @__filter_Name_0) &gt;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a:t>
            </a:r>
            <a:r>
              <a:rPr lang="en-US" sz="2400" b="0" dirty="0">
                <a:solidFill>
                  <a:srgbClr val="0000FF"/>
                </a:solidFill>
                <a:effectLst/>
                <a:latin typeface="Consolas" panose="020B0609020204030204" pitchFamily="49" charset="0"/>
              </a:rPr>
              <a:t>AND</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u.creation_date</a:t>
            </a:r>
            <a:r>
              <a:rPr lang="en-US" sz="2400" b="0" dirty="0">
                <a:solidFill>
                  <a:srgbClr val="000000"/>
                </a:solidFill>
                <a:effectLst/>
                <a:latin typeface="Consolas" panose="020B0609020204030204" pitchFamily="49" charset="0"/>
              </a:rPr>
              <a:t> &gt;= @__filter_CreatedAfter_1</a:t>
            </a:r>
          </a:p>
        </p:txBody>
      </p:sp>
      <p:sp>
        <p:nvSpPr>
          <p:cNvPr id="4" name="Номер слайда 3">
            <a:extLst>
              <a:ext uri="{FF2B5EF4-FFF2-40B4-BE49-F238E27FC236}">
                <a16:creationId xmlns:a16="http://schemas.microsoft.com/office/drawing/2014/main" id="{884A4713-415C-B10E-50F0-6C9428BA7209}"/>
              </a:ext>
            </a:extLst>
          </p:cNvPr>
          <p:cNvSpPr>
            <a:spLocks noGrp="1"/>
          </p:cNvSpPr>
          <p:nvPr>
            <p:ph type="sldNum" sz="quarter" idx="12"/>
          </p:nvPr>
        </p:nvSpPr>
        <p:spPr/>
        <p:txBody>
          <a:bodyPr/>
          <a:lstStyle/>
          <a:p>
            <a:fld id="{F71F3365-34EC-453E-93A9-FBDCDD17CEDE}" type="slidenum">
              <a:rPr lang="ru-RU" smtClean="0"/>
              <a:t>32</a:t>
            </a:fld>
            <a:endParaRPr lang="ru-RU"/>
          </a:p>
        </p:txBody>
      </p:sp>
    </p:spTree>
    <p:extLst>
      <p:ext uri="{BB962C8B-B14F-4D97-AF65-F5344CB8AC3E}">
        <p14:creationId xmlns:p14="http://schemas.microsoft.com/office/powerpoint/2010/main" val="3421148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7ABDEE-9E0A-D8AF-F43C-3BB5D4FE8AC9}"/>
              </a:ext>
            </a:extLst>
          </p:cNvPr>
          <p:cNvSpPr>
            <a:spLocks noGrp="1"/>
          </p:cNvSpPr>
          <p:nvPr>
            <p:ph type="title"/>
          </p:nvPr>
        </p:nvSpPr>
        <p:spPr/>
        <p:txBody>
          <a:bodyPr/>
          <a:lstStyle/>
          <a:p>
            <a:r>
              <a:rPr lang="ru-RU" dirty="0"/>
              <a:t>БД – часть доменной модели:</a:t>
            </a:r>
          </a:p>
        </p:txBody>
      </p:sp>
      <p:sp>
        <p:nvSpPr>
          <p:cNvPr id="3" name="Объект 2">
            <a:extLst>
              <a:ext uri="{FF2B5EF4-FFF2-40B4-BE49-F238E27FC236}">
                <a16:creationId xmlns:a16="http://schemas.microsoft.com/office/drawing/2014/main" id="{79E70673-C5A2-710B-E559-5FBFF10E8A5B}"/>
              </a:ext>
            </a:extLst>
          </p:cNvPr>
          <p:cNvSpPr>
            <a:spLocks noGrp="1"/>
          </p:cNvSpPr>
          <p:nvPr>
            <p:ph idx="1"/>
          </p:nvPr>
        </p:nvSpPr>
        <p:spPr/>
        <p:txBody>
          <a:bodyPr/>
          <a:lstStyle/>
          <a:p>
            <a:r>
              <a:rPr lang="ru-RU" dirty="0"/>
              <a:t>простор для возможных оптимизаций</a:t>
            </a:r>
          </a:p>
          <a:p>
            <a:r>
              <a:rPr lang="ru-RU" dirty="0"/>
              <a:t>использование возможностей БД (ограничения, </a:t>
            </a:r>
            <a:r>
              <a:rPr lang="ru-RU" dirty="0" err="1"/>
              <a:t>джоины</a:t>
            </a:r>
            <a:r>
              <a:rPr lang="ru-RU" dirty="0"/>
              <a:t>, …)</a:t>
            </a:r>
          </a:p>
        </p:txBody>
      </p:sp>
      <p:sp>
        <p:nvSpPr>
          <p:cNvPr id="4" name="Номер слайда 3">
            <a:extLst>
              <a:ext uri="{FF2B5EF4-FFF2-40B4-BE49-F238E27FC236}">
                <a16:creationId xmlns:a16="http://schemas.microsoft.com/office/drawing/2014/main" id="{DA933DAE-9D6C-460F-7F0C-E519397CF23F}"/>
              </a:ext>
            </a:extLst>
          </p:cNvPr>
          <p:cNvSpPr>
            <a:spLocks noGrp="1"/>
          </p:cNvSpPr>
          <p:nvPr>
            <p:ph type="sldNum" sz="quarter" idx="12"/>
          </p:nvPr>
        </p:nvSpPr>
        <p:spPr/>
        <p:txBody>
          <a:bodyPr/>
          <a:lstStyle/>
          <a:p>
            <a:fld id="{F71F3365-34EC-453E-93A9-FBDCDD17CEDE}" type="slidenum">
              <a:rPr lang="ru-RU" smtClean="0"/>
              <a:t>33</a:t>
            </a:fld>
            <a:endParaRPr lang="ru-RU"/>
          </a:p>
        </p:txBody>
      </p:sp>
    </p:spTree>
    <p:extLst>
      <p:ext uri="{BB962C8B-B14F-4D97-AF65-F5344CB8AC3E}">
        <p14:creationId xmlns:p14="http://schemas.microsoft.com/office/powerpoint/2010/main" val="5507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577DBE-9074-F5F2-44F8-FD9BCD909D37}"/>
              </a:ext>
            </a:extLst>
          </p:cNvPr>
          <p:cNvSpPr>
            <a:spLocks noGrp="1"/>
          </p:cNvSpPr>
          <p:nvPr>
            <p:ph type="title"/>
          </p:nvPr>
        </p:nvSpPr>
        <p:spPr/>
        <p:txBody>
          <a:bodyPr/>
          <a:lstStyle/>
          <a:p>
            <a:r>
              <a:rPr lang="ru-RU" dirty="0"/>
              <a:t>Обновление почты</a:t>
            </a:r>
          </a:p>
        </p:txBody>
      </p:sp>
      <p:sp>
        <p:nvSpPr>
          <p:cNvPr id="3" name="Объект 2">
            <a:extLst>
              <a:ext uri="{FF2B5EF4-FFF2-40B4-BE49-F238E27FC236}">
                <a16:creationId xmlns:a16="http://schemas.microsoft.com/office/drawing/2014/main" id="{DE78981B-A401-0450-EF79-E16CFC917908}"/>
              </a:ext>
            </a:extLst>
          </p:cNvPr>
          <p:cNvSpPr>
            <a:spLocks noGrp="1"/>
          </p:cNvSpPr>
          <p:nvPr>
            <p:ph idx="1"/>
          </p:nvPr>
        </p:nvSpPr>
        <p:spPr/>
        <p:txBody>
          <a:bodyPr/>
          <a:lstStyle/>
          <a:p>
            <a:pPr marL="0" indent="0">
              <a:buNone/>
            </a:pPr>
            <a:r>
              <a:rPr lang="ru-RU" dirty="0"/>
              <a:t>Проверить уникальность </a:t>
            </a:r>
            <a:r>
              <a:rPr lang="en-US" dirty="0"/>
              <a:t>email </a:t>
            </a:r>
            <a:r>
              <a:rPr lang="ru-RU" dirty="0"/>
              <a:t>пользователя можно </a:t>
            </a:r>
            <a:r>
              <a:rPr lang="en-US" dirty="0"/>
              <a:t>unique</a:t>
            </a:r>
            <a:r>
              <a:rPr lang="ru-RU" dirty="0"/>
              <a:t>-ограничением на базе.</a:t>
            </a:r>
          </a:p>
          <a:p>
            <a:pPr marL="0" indent="0">
              <a:buNone/>
            </a:pPr>
            <a:endParaRPr lang="ru-RU" dirty="0"/>
          </a:p>
          <a:p>
            <a:pPr marL="0" indent="0">
              <a:buNone/>
            </a:pPr>
            <a:r>
              <a:rPr lang="ru-RU" dirty="0"/>
              <a:t>Своя проверка – нужно писать, легко ошибиться</a:t>
            </a:r>
          </a:p>
        </p:txBody>
      </p:sp>
      <p:sp>
        <p:nvSpPr>
          <p:cNvPr id="4" name="Номер слайда 3">
            <a:extLst>
              <a:ext uri="{FF2B5EF4-FFF2-40B4-BE49-F238E27FC236}">
                <a16:creationId xmlns:a16="http://schemas.microsoft.com/office/drawing/2014/main" id="{EE1B32A1-BF5A-66E8-4582-91C2CB055687}"/>
              </a:ext>
            </a:extLst>
          </p:cNvPr>
          <p:cNvSpPr>
            <a:spLocks noGrp="1"/>
          </p:cNvSpPr>
          <p:nvPr>
            <p:ph type="sldNum" sz="quarter" idx="12"/>
          </p:nvPr>
        </p:nvSpPr>
        <p:spPr/>
        <p:txBody>
          <a:bodyPr/>
          <a:lstStyle/>
          <a:p>
            <a:fld id="{F71F3365-34EC-453E-93A9-FBDCDD17CEDE}" type="slidenum">
              <a:rPr lang="ru-RU" smtClean="0"/>
              <a:t>34</a:t>
            </a:fld>
            <a:endParaRPr lang="ru-RU"/>
          </a:p>
        </p:txBody>
      </p:sp>
    </p:spTree>
    <p:extLst>
      <p:ext uri="{BB962C8B-B14F-4D97-AF65-F5344CB8AC3E}">
        <p14:creationId xmlns:p14="http://schemas.microsoft.com/office/powerpoint/2010/main" val="274951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FDDF3-A2D3-0919-4CFC-2335BA515689}"/>
              </a:ext>
            </a:extLst>
          </p:cNvPr>
          <p:cNvSpPr>
            <a:spLocks noGrp="1"/>
          </p:cNvSpPr>
          <p:nvPr>
            <p:ph type="title"/>
          </p:nvPr>
        </p:nvSpPr>
        <p:spPr/>
        <p:txBody>
          <a:bodyPr/>
          <a:lstStyle/>
          <a:p>
            <a:r>
              <a:rPr lang="en-US" dirty="0"/>
              <a:t>ORM </a:t>
            </a:r>
            <a:r>
              <a:rPr lang="ru-RU" dirty="0"/>
              <a:t>не идеальны</a:t>
            </a:r>
          </a:p>
        </p:txBody>
      </p:sp>
      <p:sp>
        <p:nvSpPr>
          <p:cNvPr id="3" name="Объект 2">
            <a:extLst>
              <a:ext uri="{FF2B5EF4-FFF2-40B4-BE49-F238E27FC236}">
                <a16:creationId xmlns:a16="http://schemas.microsoft.com/office/drawing/2014/main" id="{FF21EC48-B47D-A026-88DF-FB6E1C8B47CB}"/>
              </a:ext>
            </a:extLst>
          </p:cNvPr>
          <p:cNvSpPr>
            <a:spLocks noGrp="1"/>
          </p:cNvSpPr>
          <p:nvPr>
            <p:ph idx="1"/>
          </p:nvPr>
        </p:nvSpPr>
        <p:spPr/>
        <p:txBody>
          <a:bodyPr>
            <a:normAutofit fontScale="92500" lnSpcReduction="10000"/>
          </a:bodyPr>
          <a:lstStyle/>
          <a:p>
            <a:pPr marL="0" indent="0">
              <a:buNone/>
            </a:pPr>
            <a:r>
              <a:rPr lang="en-US" dirty="0"/>
              <a:t>linq2db </a:t>
            </a:r>
            <a:r>
              <a:rPr lang="ru-RU" dirty="0"/>
              <a:t>открывает транзакцию с уровнем </a:t>
            </a:r>
            <a:r>
              <a:rPr lang="en-US" dirty="0"/>
              <a:t>repeatable read</a:t>
            </a:r>
            <a:r>
              <a:rPr lang="ru-RU" dirty="0"/>
              <a:t>, если не может получить результат запроса за один поход в базу</a:t>
            </a:r>
          </a:p>
          <a:p>
            <a:pPr marL="0" indent="0">
              <a:buNone/>
            </a:pPr>
            <a:endParaRPr lang="en-US" dirty="0"/>
          </a:p>
          <a:p>
            <a:pPr marL="0" indent="0">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query = </a:t>
            </a:r>
            <a:r>
              <a:rPr lang="en-US" b="0" dirty="0" err="1">
                <a:solidFill>
                  <a:srgbClr val="000000"/>
                </a:solidFill>
                <a:effectLst/>
                <a:latin typeface="Consolas" panose="020B0609020204030204" pitchFamily="49" charset="0"/>
              </a:rPr>
              <a:t>db.Master.Select</a:t>
            </a:r>
            <a:r>
              <a:rPr lang="en-US" b="0" dirty="0">
                <a:solidFill>
                  <a:srgbClr val="000000"/>
                </a:solidFill>
                <a:effectLst/>
                <a:latin typeface="Consolas" panose="020B0609020204030204" pitchFamily="49" charset="0"/>
              </a:rPr>
              <a:t>(x =&gt; </a:t>
            </a:r>
            <a:r>
              <a:rPr lang="en-US" b="0" dirty="0">
                <a:solidFill>
                  <a:srgbClr val="0000FF"/>
                </a:solidFill>
                <a:effectLst/>
                <a:latin typeface="Consolas" panose="020B0609020204030204" pitchFamily="49" charset="0"/>
              </a:rPr>
              <a:t>new</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x.Id1,</a:t>
            </a:r>
          </a:p>
          <a:p>
            <a:pPr marL="0" indent="0">
              <a:buNone/>
            </a:pPr>
            <a:r>
              <a:rPr lang="en-US" b="0" dirty="0">
                <a:solidFill>
                  <a:srgbClr val="000000"/>
                </a:solidFill>
                <a:effectLst/>
                <a:latin typeface="Consolas" panose="020B0609020204030204" pitchFamily="49" charset="0"/>
              </a:rPr>
              <a:t>    Details = </a:t>
            </a:r>
            <a:r>
              <a:rPr lang="en-US" b="0" dirty="0" err="1">
                <a:solidFill>
                  <a:srgbClr val="000000"/>
                </a:solidFill>
                <a:effectLst/>
                <a:latin typeface="Consolas" panose="020B0609020204030204" pitchFamily="49" charset="0"/>
              </a:rPr>
              <a:t>x.Details.Select</a:t>
            </a:r>
            <a:r>
              <a:rPr lang="en-US" b="0" dirty="0">
                <a:solidFill>
                  <a:srgbClr val="000000"/>
                </a:solidFill>
                <a:effectLst/>
                <a:latin typeface="Consolas" panose="020B0609020204030204" pitchFamily="49" charset="0"/>
              </a:rPr>
              <a:t>(d =&gt; </a:t>
            </a:r>
            <a:r>
              <a:rPr lang="en-US" b="0" dirty="0" err="1">
                <a:solidFill>
                  <a:srgbClr val="000000"/>
                </a:solidFill>
                <a:effectLst/>
                <a:latin typeface="Consolas" panose="020B0609020204030204" pitchFamily="49" charset="0"/>
              </a:rPr>
              <a:t>d.DetailValue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FirstOrDefault</a:t>
            </a:r>
            <a:r>
              <a:rPr lang="en-US" b="0" dirty="0">
                <a:solidFill>
                  <a:srgbClr val="000000"/>
                </a:solidFill>
                <a:effectLst/>
                <a:latin typeface="Consolas" panose="020B0609020204030204" pitchFamily="49" charset="0"/>
              </a:rPr>
              <a:t>(x =&gt; x.Id1 ==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pPr marL="0" indent="0">
              <a:buNone/>
            </a:pPr>
            <a:endParaRPr lang="en-US" dirty="0"/>
          </a:p>
          <a:p>
            <a:pPr marL="0" indent="0">
              <a:buNone/>
            </a:pPr>
            <a:r>
              <a:rPr lang="en-US" dirty="0">
                <a:hlinkClick r:id="rId3"/>
              </a:rPr>
              <a:t>https://github.com/linq2db/linq2db/issues/4053</a:t>
            </a:r>
            <a:r>
              <a:rPr lang="ru-RU" dirty="0"/>
              <a:t> </a:t>
            </a:r>
          </a:p>
        </p:txBody>
      </p:sp>
      <p:sp>
        <p:nvSpPr>
          <p:cNvPr id="4" name="Номер слайда 3">
            <a:extLst>
              <a:ext uri="{FF2B5EF4-FFF2-40B4-BE49-F238E27FC236}">
                <a16:creationId xmlns:a16="http://schemas.microsoft.com/office/drawing/2014/main" id="{157BC400-2BB8-C70D-DD65-E9607C0E4E0F}"/>
              </a:ext>
            </a:extLst>
          </p:cNvPr>
          <p:cNvSpPr>
            <a:spLocks noGrp="1"/>
          </p:cNvSpPr>
          <p:nvPr>
            <p:ph type="sldNum" sz="quarter" idx="12"/>
          </p:nvPr>
        </p:nvSpPr>
        <p:spPr/>
        <p:txBody>
          <a:bodyPr/>
          <a:lstStyle/>
          <a:p>
            <a:fld id="{F71F3365-34EC-453E-93A9-FBDCDD17CEDE}" type="slidenum">
              <a:rPr lang="ru-RU" smtClean="0"/>
              <a:t>35</a:t>
            </a:fld>
            <a:endParaRPr lang="ru-RU"/>
          </a:p>
        </p:txBody>
      </p:sp>
    </p:spTree>
    <p:extLst>
      <p:ext uri="{BB962C8B-B14F-4D97-AF65-F5344CB8AC3E}">
        <p14:creationId xmlns:p14="http://schemas.microsoft.com/office/powerpoint/2010/main" val="779718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6ADBD5-1153-E223-C49E-EF0C0ACC46B2}"/>
              </a:ext>
            </a:extLst>
          </p:cNvPr>
          <p:cNvSpPr>
            <a:spLocks noGrp="1"/>
          </p:cNvSpPr>
          <p:nvPr>
            <p:ph type="title"/>
          </p:nvPr>
        </p:nvSpPr>
        <p:spPr/>
        <p:txBody>
          <a:bodyPr/>
          <a:lstStyle/>
          <a:p>
            <a:r>
              <a:rPr lang="ru-RU" dirty="0"/>
              <a:t>Защитные интерфейсы</a:t>
            </a:r>
          </a:p>
        </p:txBody>
      </p:sp>
      <p:sp>
        <p:nvSpPr>
          <p:cNvPr id="3" name="Объект 2">
            <a:extLst>
              <a:ext uri="{FF2B5EF4-FFF2-40B4-BE49-F238E27FC236}">
                <a16:creationId xmlns:a16="http://schemas.microsoft.com/office/drawing/2014/main" id="{D1E0D14C-6038-3306-6F12-9AA4B005EB62}"/>
              </a:ext>
            </a:extLst>
          </p:cNvPr>
          <p:cNvSpPr>
            <a:spLocks noGrp="1"/>
          </p:cNvSpPr>
          <p:nvPr>
            <p:ph idx="1"/>
          </p:nvPr>
        </p:nvSpPr>
        <p:spPr/>
        <p:txBody>
          <a:bodyPr/>
          <a:lstStyle/>
          <a:p>
            <a:pPr marL="0" indent="0">
              <a:buNone/>
            </a:pPr>
            <a:r>
              <a:rPr lang="ru-RU" dirty="0"/>
              <a:t>Установка границ через защитные интерфейсы: для каждой внешней зависимости свой слой</a:t>
            </a:r>
          </a:p>
        </p:txBody>
      </p:sp>
      <p:sp>
        <p:nvSpPr>
          <p:cNvPr id="4" name="Номер слайда 3">
            <a:extLst>
              <a:ext uri="{FF2B5EF4-FFF2-40B4-BE49-F238E27FC236}">
                <a16:creationId xmlns:a16="http://schemas.microsoft.com/office/drawing/2014/main" id="{6A6995C9-362B-EE0E-0FD9-05211BEA7F06}"/>
              </a:ext>
            </a:extLst>
          </p:cNvPr>
          <p:cNvSpPr>
            <a:spLocks noGrp="1"/>
          </p:cNvSpPr>
          <p:nvPr>
            <p:ph type="sldNum" sz="quarter" idx="12"/>
          </p:nvPr>
        </p:nvSpPr>
        <p:spPr/>
        <p:txBody>
          <a:bodyPr/>
          <a:lstStyle/>
          <a:p>
            <a:fld id="{F71F3365-34EC-453E-93A9-FBDCDD17CEDE}" type="slidenum">
              <a:rPr lang="ru-RU" smtClean="0"/>
              <a:t>36</a:t>
            </a:fld>
            <a:endParaRPr lang="ru-RU"/>
          </a:p>
        </p:txBody>
      </p:sp>
    </p:spTree>
    <p:extLst>
      <p:ext uri="{BB962C8B-B14F-4D97-AF65-F5344CB8AC3E}">
        <p14:creationId xmlns:p14="http://schemas.microsoft.com/office/powerpoint/2010/main" val="23816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B021C7A-0AEE-70D6-DF1C-269EB84523D9}"/>
              </a:ext>
            </a:extLst>
          </p:cNvPr>
          <p:cNvSpPr>
            <a:spLocks noGrp="1"/>
          </p:cNvSpPr>
          <p:nvPr>
            <p:ph idx="1"/>
          </p:nvPr>
        </p:nvSpPr>
        <p:spPr>
          <a:xfrm>
            <a:off x="838200" y="477078"/>
            <a:ext cx="10515600" cy="5699885"/>
          </a:xfrm>
        </p:spPr>
        <p:txBody>
          <a:bodyPr>
            <a:normAutofit/>
          </a:bodyPr>
          <a:lstStyle/>
          <a:p>
            <a:pPr marL="0" indent="0">
              <a:buNone/>
            </a:pPr>
            <a:r>
              <a:rPr lang="en-US" sz="2000" b="0" dirty="0">
                <a:solidFill>
                  <a:srgbClr val="0000FF"/>
                </a:solidFill>
                <a:effectLst/>
                <a:latin typeface="Consolas" panose="020B0609020204030204" pitchFamily="49" charset="0"/>
              </a:rPr>
              <a:t>namespace</a:t>
            </a:r>
            <a:r>
              <a:rPr lang="en-US" sz="2000" b="0" dirty="0">
                <a:solidFill>
                  <a:srgbClr val="000000"/>
                </a:solidFill>
                <a:effectLst/>
                <a:latin typeface="Consolas" panose="020B0609020204030204" pitchFamily="49" charset="0"/>
              </a:rPr>
              <a:t> Amazon.S3;</a:t>
            </a: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IAmazonS3 : </a:t>
            </a:r>
            <a:r>
              <a:rPr lang="en-US" sz="2000" b="0" dirty="0" err="1">
                <a:solidFill>
                  <a:srgbClr val="000000"/>
                </a:solidFill>
                <a:effectLst/>
                <a:latin typeface="Consolas" panose="020B0609020204030204" pitchFamily="49" charset="0"/>
              </a:rPr>
              <a:t>IDisposable</a:t>
            </a:r>
            <a:r>
              <a:rPr lang="en-US" sz="2000" b="0" dirty="0">
                <a:solidFill>
                  <a:srgbClr val="000000"/>
                </a:solidFill>
                <a:effectLst/>
                <a:latin typeface="Consolas" panose="020B0609020204030204" pitchFamily="49" charset="0"/>
              </a:rPr>
              <a:t>, ICoreAmazonS3, </a:t>
            </a:r>
            <a:r>
              <a:rPr lang="en-US" sz="2000" b="0" dirty="0" err="1">
                <a:solidFill>
                  <a:srgbClr val="000000"/>
                </a:solidFill>
                <a:effectLst/>
                <a:latin typeface="Consolas" panose="020B0609020204030204" pitchFamily="49" charset="0"/>
              </a:rPr>
              <a:t>IAmazonService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Task&lt;</a:t>
            </a:r>
            <a:r>
              <a:rPr lang="en-US" sz="2000" b="0" dirty="0" err="1">
                <a:solidFill>
                  <a:srgbClr val="000000"/>
                </a:solidFill>
                <a:effectLst/>
                <a:latin typeface="Consolas" panose="020B0609020204030204" pitchFamily="49" charset="0"/>
              </a:rPr>
              <a:t>GetObjectResponse</a:t>
            </a:r>
            <a:r>
              <a:rPr lang="en-US" sz="2000" b="0" dirty="0">
                <a:solidFill>
                  <a:srgbClr val="000000"/>
                </a:solidFill>
                <a:effectLst/>
                <a:latin typeface="Consolas" panose="020B0609020204030204" pitchFamily="49" charset="0"/>
              </a:rPr>
              <a:t>&gt; </a:t>
            </a:r>
            <a:r>
              <a:rPr lang="en-US" sz="2000" b="0" dirty="0" err="1">
                <a:solidFill>
                  <a:srgbClr val="000000"/>
                </a:solidFill>
                <a:effectLst/>
                <a:latin typeface="Consolas" panose="020B0609020204030204" pitchFamily="49" charset="0"/>
              </a:rPr>
              <a:t>GetObjectAsync</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GetObjectRequest</a:t>
            </a:r>
            <a:r>
              <a:rPr lang="en-US" sz="2000" b="0" dirty="0">
                <a:solidFill>
                  <a:srgbClr val="000000"/>
                </a:solidFill>
                <a:effectLst/>
                <a:latin typeface="Consolas" panose="020B0609020204030204" pitchFamily="49" charset="0"/>
              </a:rPr>
              <a:t> request,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a:p>
            <a:pPr marL="0" indent="0">
              <a:buNone/>
            </a:pPr>
            <a:endParaRPr lang="ru-RU" sz="2000" b="0" dirty="0">
              <a:solidFill>
                <a:srgbClr val="000000"/>
              </a:solidFill>
              <a:effectLst/>
              <a:latin typeface="Consolas" panose="020B0609020204030204" pitchFamily="49" charset="0"/>
            </a:endParaRPr>
          </a:p>
          <a:p>
            <a:pPr marL="0" indent="0">
              <a:buNone/>
            </a:pPr>
            <a:endParaRPr lang="ru-RU" sz="2000" dirty="0">
              <a:solidFill>
                <a:srgbClr val="000000"/>
              </a:solidFill>
              <a:latin typeface="Consolas" panose="020B0609020204030204" pitchFamily="49" charset="0"/>
            </a:endParaRPr>
          </a:p>
          <a:p>
            <a:pPr marL="0" indent="0">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namespace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ArchitectureDemo.Services</a:t>
            </a:r>
            <a:r>
              <a:rPr lang="en-US" sz="2000" b="0" dirty="0">
                <a:solidFill>
                  <a:srgbClr val="000000"/>
                </a:solidFill>
                <a:effectLst/>
                <a:latin typeface="Consolas" panose="020B0609020204030204" pitchFamily="49" charset="0"/>
              </a:rPr>
              <a:t>;</a:t>
            </a:r>
          </a:p>
          <a:p>
            <a:pPr marL="0" indent="0">
              <a:buNone/>
            </a:pP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IS3Service</a:t>
            </a:r>
          </a:p>
          <a:p>
            <a:pPr marL="0" indent="0">
              <a:buNone/>
            </a:pP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    Task&lt;Stream&gt; </a:t>
            </a:r>
            <a:r>
              <a:rPr lang="en-US" sz="2000" b="0" dirty="0" err="1">
                <a:solidFill>
                  <a:srgbClr val="000000"/>
                </a:solidFill>
                <a:effectLst/>
                <a:latin typeface="Consolas" panose="020B0609020204030204" pitchFamily="49" charset="0"/>
              </a:rPr>
              <a:t>GetFile</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fileName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cancellationToken</a:t>
            </a:r>
            <a:r>
              <a:rPr lang="en-US" sz="2000" b="0" dirty="0">
                <a:solidFill>
                  <a:srgbClr val="000000"/>
                </a:solidFill>
                <a:effectLst/>
                <a:latin typeface="Consolas" panose="020B0609020204030204" pitchFamily="49" charset="0"/>
              </a:rPr>
              <a:t>);</a:t>
            </a:r>
          </a:p>
          <a:p>
            <a:pPr marL="0" indent="0">
              <a:buNone/>
            </a:pPr>
            <a:r>
              <a:rPr lang="en-US" sz="2000" b="0" dirty="0">
                <a:solidFill>
                  <a:srgbClr val="000000"/>
                </a:solidFill>
                <a:effectLst/>
                <a:latin typeface="Consolas" panose="020B0609020204030204" pitchFamily="49" charset="0"/>
              </a:rPr>
              <a:t>}</a:t>
            </a:r>
          </a:p>
        </p:txBody>
      </p:sp>
      <p:sp>
        <p:nvSpPr>
          <p:cNvPr id="4" name="Номер слайда 3">
            <a:extLst>
              <a:ext uri="{FF2B5EF4-FFF2-40B4-BE49-F238E27FC236}">
                <a16:creationId xmlns:a16="http://schemas.microsoft.com/office/drawing/2014/main" id="{2AB5CC6F-705A-6C7B-C0BD-5EEB21457EE6}"/>
              </a:ext>
            </a:extLst>
          </p:cNvPr>
          <p:cNvSpPr>
            <a:spLocks noGrp="1"/>
          </p:cNvSpPr>
          <p:nvPr>
            <p:ph type="sldNum" sz="quarter" idx="12"/>
          </p:nvPr>
        </p:nvSpPr>
        <p:spPr/>
        <p:txBody>
          <a:bodyPr/>
          <a:lstStyle/>
          <a:p>
            <a:fld id="{F71F3365-34EC-453E-93A9-FBDCDD17CEDE}" type="slidenum">
              <a:rPr lang="ru-RU" smtClean="0"/>
              <a:t>37</a:t>
            </a:fld>
            <a:endParaRPr lang="ru-RU"/>
          </a:p>
        </p:txBody>
      </p:sp>
    </p:spTree>
    <p:extLst>
      <p:ext uri="{BB962C8B-B14F-4D97-AF65-F5344CB8AC3E}">
        <p14:creationId xmlns:p14="http://schemas.microsoft.com/office/powerpoint/2010/main" val="184311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E8238B-3514-ADA5-ECBA-A6B3C7E3AEE7}"/>
              </a:ext>
            </a:extLst>
          </p:cNvPr>
          <p:cNvSpPr>
            <a:spLocks noGrp="1"/>
          </p:cNvSpPr>
          <p:nvPr>
            <p:ph type="title"/>
          </p:nvPr>
        </p:nvSpPr>
        <p:spPr/>
        <p:txBody>
          <a:bodyPr/>
          <a:lstStyle/>
          <a:p>
            <a:r>
              <a:rPr lang="ru-RU" dirty="0"/>
              <a:t>Разбивка по сборкам</a:t>
            </a:r>
          </a:p>
        </p:txBody>
      </p:sp>
      <p:sp>
        <p:nvSpPr>
          <p:cNvPr id="3" name="Объект 2">
            <a:extLst>
              <a:ext uri="{FF2B5EF4-FFF2-40B4-BE49-F238E27FC236}">
                <a16:creationId xmlns:a16="http://schemas.microsoft.com/office/drawing/2014/main" id="{41614ACC-1157-FD8C-C1E7-F71CD6CAAADD}"/>
              </a:ext>
            </a:extLst>
          </p:cNvPr>
          <p:cNvSpPr>
            <a:spLocks noGrp="1"/>
          </p:cNvSpPr>
          <p:nvPr>
            <p:ph idx="1"/>
          </p:nvPr>
        </p:nvSpPr>
        <p:spPr/>
        <p:txBody>
          <a:bodyPr/>
          <a:lstStyle/>
          <a:p>
            <a:r>
              <a:rPr lang="ru-RU" dirty="0"/>
              <a:t>Разбивать на сборки исходя из зависимостей</a:t>
            </a:r>
          </a:p>
          <a:p>
            <a:r>
              <a:rPr lang="ru-RU" dirty="0"/>
              <a:t>Группировка по фичам, а не по ролям</a:t>
            </a:r>
          </a:p>
        </p:txBody>
      </p:sp>
      <p:sp>
        <p:nvSpPr>
          <p:cNvPr id="4" name="Номер слайда 3">
            <a:extLst>
              <a:ext uri="{FF2B5EF4-FFF2-40B4-BE49-F238E27FC236}">
                <a16:creationId xmlns:a16="http://schemas.microsoft.com/office/drawing/2014/main" id="{EC4FFCB4-100C-0212-C5DE-C3E0E68FA01C}"/>
              </a:ext>
            </a:extLst>
          </p:cNvPr>
          <p:cNvSpPr>
            <a:spLocks noGrp="1"/>
          </p:cNvSpPr>
          <p:nvPr>
            <p:ph type="sldNum" sz="quarter" idx="12"/>
          </p:nvPr>
        </p:nvSpPr>
        <p:spPr/>
        <p:txBody>
          <a:bodyPr/>
          <a:lstStyle/>
          <a:p>
            <a:fld id="{F71F3365-34EC-453E-93A9-FBDCDD17CEDE}" type="slidenum">
              <a:rPr lang="ru-RU" smtClean="0"/>
              <a:t>38</a:t>
            </a:fld>
            <a:endParaRPr lang="ru-RU"/>
          </a:p>
        </p:txBody>
      </p:sp>
    </p:spTree>
    <p:extLst>
      <p:ext uri="{BB962C8B-B14F-4D97-AF65-F5344CB8AC3E}">
        <p14:creationId xmlns:p14="http://schemas.microsoft.com/office/powerpoint/2010/main" val="1822656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29008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a:t>
            </a:r>
            <a:br>
              <a:rPr lang="ru-RU" dirty="0"/>
            </a:br>
            <a:r>
              <a:rPr lang="ru-RU" dirty="0"/>
              <a:t>О чем поговорим</a:t>
            </a:r>
            <a:endParaRPr lang="en-US" dirty="0"/>
          </a:p>
        </p:txBody>
      </p:sp>
    </p:spTree>
    <p:extLst>
      <p:ext uri="{BB962C8B-B14F-4D97-AF65-F5344CB8AC3E}">
        <p14:creationId xmlns:p14="http://schemas.microsoft.com/office/powerpoint/2010/main" val="183140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III</a:t>
            </a:r>
            <a:br>
              <a:rPr lang="ru-RU" dirty="0"/>
            </a:br>
            <a:r>
              <a:rPr lang="ru-RU" dirty="0"/>
              <a:t>Принципы простой архитектуры</a:t>
            </a:r>
            <a:endParaRPr lang="en-US" dirty="0"/>
          </a:p>
        </p:txBody>
      </p:sp>
    </p:spTree>
    <p:extLst>
      <p:ext uri="{BB962C8B-B14F-4D97-AF65-F5344CB8AC3E}">
        <p14:creationId xmlns:p14="http://schemas.microsoft.com/office/powerpoint/2010/main" val="3529522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988CE-C3B6-4CFD-C84C-22804721BE97}"/>
              </a:ext>
            </a:extLst>
          </p:cNvPr>
          <p:cNvSpPr>
            <a:spLocks noGrp="1"/>
          </p:cNvSpPr>
          <p:nvPr>
            <p:ph type="title"/>
          </p:nvPr>
        </p:nvSpPr>
        <p:spPr/>
        <p:txBody>
          <a:bodyPr/>
          <a:lstStyle/>
          <a:p>
            <a:r>
              <a:rPr lang="ru-RU" dirty="0"/>
              <a:t>Делать проще!</a:t>
            </a:r>
          </a:p>
        </p:txBody>
      </p:sp>
      <p:sp>
        <p:nvSpPr>
          <p:cNvPr id="3" name="Объект 2">
            <a:extLst>
              <a:ext uri="{FF2B5EF4-FFF2-40B4-BE49-F238E27FC236}">
                <a16:creationId xmlns:a16="http://schemas.microsoft.com/office/drawing/2014/main" id="{B5F6B724-D5D2-8320-A3BF-347D02A708CA}"/>
              </a:ext>
            </a:extLst>
          </p:cNvPr>
          <p:cNvSpPr>
            <a:spLocks noGrp="1"/>
          </p:cNvSpPr>
          <p:nvPr>
            <p:ph idx="1"/>
          </p:nvPr>
        </p:nvSpPr>
        <p:spPr/>
        <p:txBody>
          <a:bodyPr/>
          <a:lstStyle/>
          <a:p>
            <a:r>
              <a:rPr lang="ru-RU" dirty="0"/>
              <a:t>Минимально необходимые абстракции</a:t>
            </a:r>
          </a:p>
          <a:p>
            <a:r>
              <a:rPr lang="ru-RU" dirty="0"/>
              <a:t>Бизнес-требования должны быть изоморфны коду</a:t>
            </a:r>
          </a:p>
          <a:p>
            <a:r>
              <a:rPr lang="ru-RU" dirty="0"/>
              <a:t>Не обобщать заранее</a:t>
            </a:r>
          </a:p>
          <a:p>
            <a:endParaRPr lang="ru-RU" dirty="0"/>
          </a:p>
          <a:p>
            <a:endParaRPr lang="ru-RU" dirty="0"/>
          </a:p>
        </p:txBody>
      </p:sp>
      <p:sp>
        <p:nvSpPr>
          <p:cNvPr id="4" name="Номер слайда 3">
            <a:extLst>
              <a:ext uri="{FF2B5EF4-FFF2-40B4-BE49-F238E27FC236}">
                <a16:creationId xmlns:a16="http://schemas.microsoft.com/office/drawing/2014/main" id="{5A9C7E53-32B9-B11B-28CD-F1FEF469265F}"/>
              </a:ext>
            </a:extLst>
          </p:cNvPr>
          <p:cNvSpPr>
            <a:spLocks noGrp="1"/>
          </p:cNvSpPr>
          <p:nvPr>
            <p:ph type="sldNum" sz="quarter" idx="12"/>
          </p:nvPr>
        </p:nvSpPr>
        <p:spPr/>
        <p:txBody>
          <a:bodyPr/>
          <a:lstStyle/>
          <a:p>
            <a:fld id="{F71F3365-34EC-453E-93A9-FBDCDD17CEDE}" type="slidenum">
              <a:rPr lang="ru-RU" smtClean="0"/>
              <a:t>41</a:t>
            </a:fld>
            <a:endParaRPr lang="ru-RU"/>
          </a:p>
        </p:txBody>
      </p:sp>
    </p:spTree>
    <p:extLst>
      <p:ext uri="{BB962C8B-B14F-4D97-AF65-F5344CB8AC3E}">
        <p14:creationId xmlns:p14="http://schemas.microsoft.com/office/powerpoint/2010/main" val="357305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2727E-3528-7AE6-9DE3-C90355AD9E19}"/>
              </a:ext>
            </a:extLst>
          </p:cNvPr>
          <p:cNvSpPr>
            <a:spLocks noGrp="1"/>
          </p:cNvSpPr>
          <p:nvPr>
            <p:ph type="title"/>
          </p:nvPr>
        </p:nvSpPr>
        <p:spPr/>
        <p:txBody>
          <a:bodyPr>
            <a:normAutofit/>
          </a:bodyPr>
          <a:lstStyle/>
          <a:p>
            <a:r>
              <a:rPr lang="ru-RU" dirty="0"/>
              <a:t>Бизнес-требования должны быть изоморфны коду</a:t>
            </a:r>
          </a:p>
        </p:txBody>
      </p:sp>
      <p:sp>
        <p:nvSpPr>
          <p:cNvPr id="3" name="Объект 2">
            <a:extLst>
              <a:ext uri="{FF2B5EF4-FFF2-40B4-BE49-F238E27FC236}">
                <a16:creationId xmlns:a16="http://schemas.microsoft.com/office/drawing/2014/main" id="{08BF2E7F-CE2C-B55B-E8F6-1E8FCCA9F30A}"/>
              </a:ext>
            </a:extLst>
          </p:cNvPr>
          <p:cNvSpPr>
            <a:spLocks noGrp="1"/>
          </p:cNvSpPr>
          <p:nvPr>
            <p:ph idx="1"/>
          </p:nvPr>
        </p:nvSpPr>
        <p:spPr/>
        <p:txBody>
          <a:bodyPr/>
          <a:lstStyle/>
          <a:p>
            <a:r>
              <a:rPr lang="ru-RU" dirty="0"/>
              <a:t>Не делать «на будущее»</a:t>
            </a:r>
          </a:p>
          <a:p>
            <a:r>
              <a:rPr lang="ru-RU" dirty="0"/>
              <a:t>Если в ТЗ одинаковые сущности разделены, то и в коде их надо разделить</a:t>
            </a:r>
          </a:p>
        </p:txBody>
      </p:sp>
      <p:sp>
        <p:nvSpPr>
          <p:cNvPr id="4" name="Номер слайда 3">
            <a:extLst>
              <a:ext uri="{FF2B5EF4-FFF2-40B4-BE49-F238E27FC236}">
                <a16:creationId xmlns:a16="http://schemas.microsoft.com/office/drawing/2014/main" id="{72E28815-AA3C-607E-6CE1-3018CDAD93A4}"/>
              </a:ext>
            </a:extLst>
          </p:cNvPr>
          <p:cNvSpPr>
            <a:spLocks noGrp="1"/>
          </p:cNvSpPr>
          <p:nvPr>
            <p:ph type="sldNum" sz="quarter" idx="12"/>
          </p:nvPr>
        </p:nvSpPr>
        <p:spPr/>
        <p:txBody>
          <a:bodyPr/>
          <a:lstStyle/>
          <a:p>
            <a:fld id="{F71F3365-34EC-453E-93A9-FBDCDD17CEDE}" type="slidenum">
              <a:rPr lang="ru-RU" smtClean="0"/>
              <a:t>42</a:t>
            </a:fld>
            <a:endParaRPr lang="ru-RU"/>
          </a:p>
        </p:txBody>
      </p:sp>
    </p:spTree>
    <p:extLst>
      <p:ext uri="{BB962C8B-B14F-4D97-AF65-F5344CB8AC3E}">
        <p14:creationId xmlns:p14="http://schemas.microsoft.com/office/powerpoint/2010/main" val="243141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70AB8C-D1A4-82F7-053E-10BDDA613AF0}"/>
              </a:ext>
            </a:extLst>
          </p:cNvPr>
          <p:cNvSpPr>
            <a:spLocks noGrp="1"/>
          </p:cNvSpPr>
          <p:nvPr>
            <p:ph type="title"/>
          </p:nvPr>
        </p:nvSpPr>
        <p:spPr/>
        <p:txBody>
          <a:bodyPr/>
          <a:lstStyle/>
          <a:p>
            <a:r>
              <a:rPr lang="ru-RU" dirty="0"/>
              <a:t>Не обобщать заранее</a:t>
            </a:r>
          </a:p>
        </p:txBody>
      </p:sp>
      <p:sp>
        <p:nvSpPr>
          <p:cNvPr id="3" name="Объект 2">
            <a:extLst>
              <a:ext uri="{FF2B5EF4-FFF2-40B4-BE49-F238E27FC236}">
                <a16:creationId xmlns:a16="http://schemas.microsoft.com/office/drawing/2014/main" id="{73C59FA6-7CE9-EAE5-C574-5333C9CC1D38}"/>
              </a:ext>
            </a:extLst>
          </p:cNvPr>
          <p:cNvSpPr>
            <a:spLocks noGrp="1"/>
          </p:cNvSpPr>
          <p:nvPr>
            <p:ph idx="1"/>
          </p:nvPr>
        </p:nvSpPr>
        <p:spPr/>
        <p:txBody>
          <a:bodyPr/>
          <a:lstStyle/>
          <a:p>
            <a:r>
              <a:rPr lang="ru-RU" dirty="0"/>
              <a:t>Нужно как минимум два примера!</a:t>
            </a:r>
          </a:p>
          <a:p>
            <a:r>
              <a:rPr lang="ru-RU" dirty="0"/>
              <a:t>Не использовать </a:t>
            </a:r>
            <a:r>
              <a:rPr lang="ru-RU" dirty="0" err="1"/>
              <a:t>if</a:t>
            </a:r>
            <a:r>
              <a:rPr lang="ru-RU" dirty="0"/>
              <a:t> в обобщенном коде</a:t>
            </a:r>
          </a:p>
          <a:p>
            <a:r>
              <a:rPr lang="ru-RU" dirty="0"/>
              <a:t>Каждый </a:t>
            </a:r>
            <a:r>
              <a:rPr lang="en-US" dirty="0"/>
              <a:t>if </a:t>
            </a:r>
            <a:r>
              <a:rPr lang="ru-RU" dirty="0"/>
              <a:t>ухудшает </a:t>
            </a:r>
            <a:r>
              <a:rPr lang="ru-RU" dirty="0" err="1"/>
              <a:t>цикломатичность</a:t>
            </a:r>
            <a:endParaRPr lang="ru-RU" dirty="0"/>
          </a:p>
        </p:txBody>
      </p:sp>
      <p:sp>
        <p:nvSpPr>
          <p:cNvPr id="4" name="Номер слайда 3">
            <a:extLst>
              <a:ext uri="{FF2B5EF4-FFF2-40B4-BE49-F238E27FC236}">
                <a16:creationId xmlns:a16="http://schemas.microsoft.com/office/drawing/2014/main" id="{7BB8EB8D-B46F-A88D-C339-DCB1CCEA8A70}"/>
              </a:ext>
            </a:extLst>
          </p:cNvPr>
          <p:cNvSpPr>
            <a:spLocks noGrp="1"/>
          </p:cNvSpPr>
          <p:nvPr>
            <p:ph type="sldNum" sz="quarter" idx="12"/>
          </p:nvPr>
        </p:nvSpPr>
        <p:spPr/>
        <p:txBody>
          <a:bodyPr/>
          <a:lstStyle/>
          <a:p>
            <a:fld id="{F71F3365-34EC-453E-93A9-FBDCDD17CEDE}" type="slidenum">
              <a:rPr lang="ru-RU" smtClean="0"/>
              <a:t>43</a:t>
            </a:fld>
            <a:endParaRPr lang="ru-RU"/>
          </a:p>
        </p:txBody>
      </p:sp>
    </p:spTree>
    <p:extLst>
      <p:ext uri="{BB962C8B-B14F-4D97-AF65-F5344CB8AC3E}">
        <p14:creationId xmlns:p14="http://schemas.microsoft.com/office/powerpoint/2010/main" val="3178336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26B75-F1E8-71BB-D1B7-4CF992F271CB}"/>
              </a:ext>
            </a:extLst>
          </p:cNvPr>
          <p:cNvSpPr>
            <a:spLocks noGrp="1"/>
          </p:cNvSpPr>
          <p:nvPr>
            <p:ph type="title"/>
          </p:nvPr>
        </p:nvSpPr>
        <p:spPr/>
        <p:txBody>
          <a:bodyPr/>
          <a:lstStyle/>
          <a:p>
            <a:r>
              <a:rPr lang="ru-RU" dirty="0"/>
              <a:t>Явное всегда лучше неявного</a:t>
            </a:r>
          </a:p>
        </p:txBody>
      </p:sp>
      <p:sp>
        <p:nvSpPr>
          <p:cNvPr id="3" name="Объект 2">
            <a:extLst>
              <a:ext uri="{FF2B5EF4-FFF2-40B4-BE49-F238E27FC236}">
                <a16:creationId xmlns:a16="http://schemas.microsoft.com/office/drawing/2014/main" id="{EE00A05C-FCF3-7CF4-1C5A-E663E4651BAE}"/>
              </a:ext>
            </a:extLst>
          </p:cNvPr>
          <p:cNvSpPr>
            <a:spLocks noGrp="1"/>
          </p:cNvSpPr>
          <p:nvPr>
            <p:ph idx="1"/>
          </p:nvPr>
        </p:nvSpPr>
        <p:spPr/>
        <p:txBody>
          <a:bodyPr/>
          <a:lstStyle/>
          <a:p>
            <a:r>
              <a:rPr lang="ru-RU" dirty="0"/>
              <a:t>Не придумывать своих конвенций (регистрация по имени, интерфейсу, …)</a:t>
            </a:r>
          </a:p>
          <a:p>
            <a:r>
              <a:rPr lang="ru-RU" dirty="0"/>
              <a:t>Не использовать </a:t>
            </a:r>
            <a:r>
              <a:rPr lang="ru-RU" dirty="0" err="1"/>
              <a:t>ambient</a:t>
            </a:r>
            <a:r>
              <a:rPr lang="ru-RU" dirty="0"/>
              <a:t>-контексты (например, с транзакциями, авторизацией пользователя)</a:t>
            </a:r>
          </a:p>
        </p:txBody>
      </p:sp>
      <p:sp>
        <p:nvSpPr>
          <p:cNvPr id="4" name="Номер слайда 3">
            <a:extLst>
              <a:ext uri="{FF2B5EF4-FFF2-40B4-BE49-F238E27FC236}">
                <a16:creationId xmlns:a16="http://schemas.microsoft.com/office/drawing/2014/main" id="{041DA830-2744-5EC9-813E-6C3D31ADC61E}"/>
              </a:ext>
            </a:extLst>
          </p:cNvPr>
          <p:cNvSpPr>
            <a:spLocks noGrp="1"/>
          </p:cNvSpPr>
          <p:nvPr>
            <p:ph type="sldNum" sz="quarter" idx="12"/>
          </p:nvPr>
        </p:nvSpPr>
        <p:spPr/>
        <p:txBody>
          <a:bodyPr/>
          <a:lstStyle/>
          <a:p>
            <a:fld id="{F71F3365-34EC-453E-93A9-FBDCDD17CEDE}" type="slidenum">
              <a:rPr lang="ru-RU" smtClean="0"/>
              <a:t>44</a:t>
            </a:fld>
            <a:endParaRPr lang="ru-RU"/>
          </a:p>
        </p:txBody>
      </p:sp>
    </p:spTree>
    <p:extLst>
      <p:ext uri="{BB962C8B-B14F-4D97-AF65-F5344CB8AC3E}">
        <p14:creationId xmlns:p14="http://schemas.microsoft.com/office/powerpoint/2010/main" val="2015364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C7FF6-EB8B-2D34-A345-B336E35014A6}"/>
              </a:ext>
            </a:extLst>
          </p:cNvPr>
          <p:cNvSpPr>
            <a:spLocks noGrp="1"/>
          </p:cNvSpPr>
          <p:nvPr>
            <p:ph type="title"/>
          </p:nvPr>
        </p:nvSpPr>
        <p:spPr/>
        <p:txBody>
          <a:bodyPr/>
          <a:lstStyle/>
          <a:p>
            <a:r>
              <a:rPr lang="ru-RU" dirty="0"/>
              <a:t>Меньше рефлексии</a:t>
            </a:r>
          </a:p>
        </p:txBody>
      </p:sp>
      <p:sp>
        <p:nvSpPr>
          <p:cNvPr id="3" name="Объект 2">
            <a:extLst>
              <a:ext uri="{FF2B5EF4-FFF2-40B4-BE49-F238E27FC236}">
                <a16:creationId xmlns:a16="http://schemas.microsoft.com/office/drawing/2014/main" id="{81782C38-06F6-5DFC-60FC-04C4237F4150}"/>
              </a:ext>
            </a:extLst>
          </p:cNvPr>
          <p:cNvSpPr>
            <a:spLocks noGrp="1"/>
          </p:cNvSpPr>
          <p:nvPr>
            <p:ph idx="1"/>
          </p:nvPr>
        </p:nvSpPr>
        <p:spPr/>
        <p:txBody>
          <a:bodyPr/>
          <a:lstStyle/>
          <a:p>
            <a:pPr marL="0" indent="0">
              <a:buNone/>
            </a:pPr>
            <a:r>
              <a:rPr lang="en-US" b="0" dirty="0" err="1">
                <a:solidFill>
                  <a:srgbClr val="0000FF"/>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endParaRPr lang="ru-RU" dirty="0"/>
          </a:p>
          <a:p>
            <a:pPr marL="0" indent="0">
              <a:buNone/>
            </a:pPr>
            <a:endParaRPr lang="ru-RU" dirty="0"/>
          </a:p>
        </p:txBody>
      </p:sp>
      <p:sp>
        <p:nvSpPr>
          <p:cNvPr id="4" name="Номер слайда 3">
            <a:extLst>
              <a:ext uri="{FF2B5EF4-FFF2-40B4-BE49-F238E27FC236}">
                <a16:creationId xmlns:a16="http://schemas.microsoft.com/office/drawing/2014/main" id="{EDBDCA40-6AFF-5CE2-F289-B7C2B2FA0EE4}"/>
              </a:ext>
            </a:extLst>
          </p:cNvPr>
          <p:cNvSpPr>
            <a:spLocks noGrp="1"/>
          </p:cNvSpPr>
          <p:nvPr>
            <p:ph type="sldNum" sz="quarter" idx="12"/>
          </p:nvPr>
        </p:nvSpPr>
        <p:spPr/>
        <p:txBody>
          <a:bodyPr/>
          <a:lstStyle/>
          <a:p>
            <a:fld id="{F71F3365-34EC-453E-93A9-FBDCDD17CEDE}" type="slidenum">
              <a:rPr lang="ru-RU" smtClean="0"/>
              <a:t>45</a:t>
            </a:fld>
            <a:endParaRPr lang="ru-RU"/>
          </a:p>
        </p:txBody>
      </p:sp>
    </p:spTree>
    <p:extLst>
      <p:ext uri="{BB962C8B-B14F-4D97-AF65-F5344CB8AC3E}">
        <p14:creationId xmlns:p14="http://schemas.microsoft.com/office/powerpoint/2010/main" val="687360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E424C9-B371-10E4-ACAA-36105EAF30B6}"/>
              </a:ext>
            </a:extLst>
          </p:cNvPr>
          <p:cNvSpPr>
            <a:spLocks noGrp="1"/>
          </p:cNvSpPr>
          <p:nvPr>
            <p:ph type="title"/>
          </p:nvPr>
        </p:nvSpPr>
        <p:spPr/>
        <p:txBody>
          <a:bodyPr/>
          <a:lstStyle/>
          <a:p>
            <a:r>
              <a:rPr lang="ru-RU" dirty="0"/>
              <a:t>Решение из интернета</a:t>
            </a:r>
          </a:p>
        </p:txBody>
      </p:sp>
      <p:sp>
        <p:nvSpPr>
          <p:cNvPr id="3" name="Объект 2">
            <a:extLst>
              <a:ext uri="{FF2B5EF4-FFF2-40B4-BE49-F238E27FC236}">
                <a16:creationId xmlns:a16="http://schemas.microsoft.com/office/drawing/2014/main" id="{FB97AD21-DF51-2095-7DFC-7FE9388007F5}"/>
              </a:ext>
            </a:extLst>
          </p:cNvPr>
          <p:cNvSpPr>
            <a:spLocks noGrp="1"/>
          </p:cNvSpPr>
          <p:nvPr>
            <p:ph idx="1"/>
          </p:nvPr>
        </p:nvSpPr>
        <p:spPr/>
        <p:txBody>
          <a:bodyPr>
            <a:normAutofit fontScale="92500" lnSpcReduction="20000"/>
          </a:bodyPr>
          <a:lstStyle/>
          <a:p>
            <a:pPr marL="0" indent="0">
              <a:buNone/>
            </a:pPr>
            <a:r>
              <a:rPr lang="en-US" b="0" dirty="0" err="1">
                <a:solidFill>
                  <a:srgbClr val="0000FF"/>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Красный"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Зеленый"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Display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Синий"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Blue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endParaRPr lang="ru-RU" dirty="0"/>
          </a:p>
        </p:txBody>
      </p:sp>
      <p:sp>
        <p:nvSpPr>
          <p:cNvPr id="4" name="Номер слайда 3">
            <a:extLst>
              <a:ext uri="{FF2B5EF4-FFF2-40B4-BE49-F238E27FC236}">
                <a16:creationId xmlns:a16="http://schemas.microsoft.com/office/drawing/2014/main" id="{1B37503A-8AD5-A910-F9BC-99D34EB69593}"/>
              </a:ext>
            </a:extLst>
          </p:cNvPr>
          <p:cNvSpPr>
            <a:spLocks noGrp="1"/>
          </p:cNvSpPr>
          <p:nvPr>
            <p:ph type="sldNum" sz="quarter" idx="12"/>
          </p:nvPr>
        </p:nvSpPr>
        <p:spPr/>
        <p:txBody>
          <a:bodyPr/>
          <a:lstStyle/>
          <a:p>
            <a:fld id="{F71F3365-34EC-453E-93A9-FBDCDD17CEDE}" type="slidenum">
              <a:rPr lang="ru-RU" smtClean="0"/>
              <a:t>46</a:t>
            </a:fld>
            <a:endParaRPr lang="ru-RU"/>
          </a:p>
        </p:txBody>
      </p:sp>
    </p:spTree>
    <p:extLst>
      <p:ext uri="{BB962C8B-B14F-4D97-AF65-F5344CB8AC3E}">
        <p14:creationId xmlns:p14="http://schemas.microsoft.com/office/powerpoint/2010/main" val="365587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FC8955-D6A7-D3E8-1DC5-29BAA4B04261}"/>
              </a:ext>
            </a:extLst>
          </p:cNvPr>
          <p:cNvSpPr>
            <a:spLocks noGrp="1"/>
          </p:cNvSpPr>
          <p:nvPr>
            <p:ph idx="1"/>
          </p:nvPr>
        </p:nvSpPr>
        <p:spPr>
          <a:xfrm>
            <a:off x="838200" y="457200"/>
            <a:ext cx="10515600" cy="5719763"/>
          </a:xfrm>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Extensions</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GetAttribute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&gt;(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Enum</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enumValue</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Attribute</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enumValue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GetType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GetMember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enumValue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ToString</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First</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GetCustomAttribute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TAttribute</a:t>
            </a:r>
            <a:r>
              <a:rPr lang="en-US" b="0" dirty="0">
                <a:solidFill>
                  <a:srgbClr val="000000"/>
                </a:solidFill>
                <a:effectLst/>
                <a:latin typeface="Consolas" panose="020B0609020204030204" pitchFamily="49" charset="0"/>
              </a:rPr>
              <a:t>&gt;();</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colorDisplayName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GetAttribute</a:t>
            </a:r>
            <a:r>
              <a:rPr lang="en-US" b="0" dirty="0">
                <a:solidFill>
                  <a:srgbClr val="000000"/>
                </a:solidFill>
                <a:effectLst/>
                <a:latin typeface="Consolas" panose="020B0609020204030204" pitchFamily="49" charset="0"/>
              </a:rPr>
              <a:t>&lt;</a:t>
            </a:r>
            <a:r>
              <a:rPr lang="en-US" b="0" dirty="0" err="1">
                <a:solidFill>
                  <a:srgbClr val="001080"/>
                </a:solidFill>
                <a:effectLst/>
                <a:latin typeface="Consolas" panose="020B0609020204030204" pitchFamily="49" charset="0"/>
              </a:rPr>
              <a:t>DisplayAttribute</a:t>
            </a:r>
            <a:r>
              <a:rPr lang="en-US" b="0" dirty="0">
                <a:solidFill>
                  <a:srgbClr val="000000"/>
                </a:solidFill>
                <a:effectLst/>
                <a:latin typeface="Consolas" panose="020B0609020204030204" pitchFamily="49" charset="0"/>
              </a:rPr>
              <a:t>&gt;();</a:t>
            </a:r>
          </a:p>
          <a:p>
            <a:pPr marL="0" indent="0">
              <a:buNone/>
            </a:pPr>
            <a:endParaRPr lang="ru-RU" dirty="0"/>
          </a:p>
          <a:p>
            <a:pPr marL="0" indent="0">
              <a:buNone/>
            </a:pPr>
            <a:endParaRPr lang="ru-RU" dirty="0"/>
          </a:p>
          <a:p>
            <a:pPr marL="0" indent="0">
              <a:buNone/>
            </a:pPr>
            <a:r>
              <a:rPr lang="en-US" dirty="0">
                <a:hlinkClick r:id="rId3"/>
              </a:rPr>
              <a:t>https://stackoverflow.com/a/25109103</a:t>
            </a:r>
            <a:r>
              <a:rPr lang="ru-RU" dirty="0"/>
              <a:t> </a:t>
            </a:r>
          </a:p>
        </p:txBody>
      </p:sp>
      <p:sp>
        <p:nvSpPr>
          <p:cNvPr id="4" name="Номер слайда 3">
            <a:extLst>
              <a:ext uri="{FF2B5EF4-FFF2-40B4-BE49-F238E27FC236}">
                <a16:creationId xmlns:a16="http://schemas.microsoft.com/office/drawing/2014/main" id="{86C6BA21-361B-7FD9-D686-30FB944903CA}"/>
              </a:ext>
            </a:extLst>
          </p:cNvPr>
          <p:cNvSpPr>
            <a:spLocks noGrp="1"/>
          </p:cNvSpPr>
          <p:nvPr>
            <p:ph type="sldNum" sz="quarter" idx="12"/>
          </p:nvPr>
        </p:nvSpPr>
        <p:spPr/>
        <p:txBody>
          <a:bodyPr/>
          <a:lstStyle/>
          <a:p>
            <a:fld id="{F71F3365-34EC-453E-93A9-FBDCDD17CEDE}" type="slidenum">
              <a:rPr lang="ru-RU" smtClean="0"/>
              <a:t>47</a:t>
            </a:fld>
            <a:endParaRPr lang="ru-RU"/>
          </a:p>
        </p:txBody>
      </p:sp>
    </p:spTree>
    <p:extLst>
      <p:ext uri="{BB962C8B-B14F-4D97-AF65-F5344CB8AC3E}">
        <p14:creationId xmlns:p14="http://schemas.microsoft.com/office/powerpoint/2010/main" val="4001302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4700F-E0F5-1605-D0A5-A8371ECB6638}"/>
              </a:ext>
            </a:extLst>
          </p:cNvPr>
          <p:cNvSpPr>
            <a:spLocks noGrp="1"/>
          </p:cNvSpPr>
          <p:nvPr>
            <p:ph type="title"/>
          </p:nvPr>
        </p:nvSpPr>
        <p:spPr/>
        <p:txBody>
          <a:bodyPr/>
          <a:lstStyle/>
          <a:p>
            <a:r>
              <a:rPr lang="ru-RU" dirty="0"/>
              <a:t>Решение без рефлексии</a:t>
            </a:r>
          </a:p>
        </p:txBody>
      </p:sp>
      <p:sp>
        <p:nvSpPr>
          <p:cNvPr id="3" name="Объект 2">
            <a:extLst>
              <a:ext uri="{FF2B5EF4-FFF2-40B4-BE49-F238E27FC236}">
                <a16:creationId xmlns:a16="http://schemas.microsoft.com/office/drawing/2014/main" id="{986BB309-8B61-D845-5570-5DE687811A9A}"/>
              </a:ext>
            </a:extLst>
          </p:cNvPr>
          <p:cNvSpPr>
            <a:spLocks noGrp="1"/>
          </p:cNvSpPr>
          <p:nvPr>
            <p:ph idx="1"/>
          </p:nvPr>
        </p:nvSpPr>
        <p:spPr/>
        <p:txBody>
          <a:bodyPr>
            <a:normAutofit fontScale="70000" lnSpcReduction="20000"/>
          </a:bodyPr>
          <a:lstStyle/>
          <a:p>
            <a:pPr marL="0" indent="0">
              <a:buNone/>
            </a:pP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GetDisplayName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switch</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Красный"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Зеленый"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Blue</a:t>
            </a:r>
            <a:r>
              <a:rPr lang="en-US" b="0" dirty="0">
                <a:solidFill>
                  <a:srgbClr val="000000"/>
                </a:solidFill>
                <a:effectLst/>
                <a:latin typeface="Consolas" panose="020B0609020204030204" pitchFamily="49" charset="0"/>
              </a:rPr>
              <a:t> =&gt; </a:t>
            </a:r>
            <a:r>
              <a:rPr lang="en-US" b="0" dirty="0">
                <a:solidFill>
                  <a:srgbClr val="A31515"/>
                </a:solidFill>
                <a:effectLst/>
                <a:latin typeface="Consolas" panose="020B0609020204030204" pitchFamily="49" charset="0"/>
              </a:rPr>
              <a:t>"</a:t>
            </a:r>
            <a:r>
              <a:rPr lang="ru-RU" b="0" dirty="0">
                <a:solidFill>
                  <a:srgbClr val="A31515"/>
                </a:solidFill>
                <a:effectLst/>
                <a:latin typeface="Consolas" panose="020B0609020204030204" pitchFamily="49" charset="0"/>
              </a:rPr>
              <a:t>Синий"</a:t>
            </a:r>
            <a:r>
              <a:rPr lang="ru-RU" b="0" dirty="0">
                <a:solidFill>
                  <a:srgbClr val="000000"/>
                </a:solidFill>
                <a:effectLst/>
                <a:latin typeface="Consolas" panose="020B0609020204030204" pitchFamily="49" charset="0"/>
              </a:rPr>
              <a:t>,</a:t>
            </a:r>
          </a:p>
          <a:p>
            <a:pPr marL="0" indent="0">
              <a:buNone/>
            </a:pPr>
            <a:r>
              <a:rPr lang="ru-RU" b="0" dirty="0">
                <a:solidFill>
                  <a:srgbClr val="000000"/>
                </a:solidFill>
                <a:effectLst/>
                <a:latin typeface="Consolas" panose="020B0609020204030204" pitchFamily="49" charset="0"/>
              </a:rPr>
              <a:t>        </a:t>
            </a:r>
            <a:r>
              <a:rPr lang="ru-RU" b="0" dirty="0">
                <a:solidFill>
                  <a:srgbClr val="0000FF"/>
                </a:solidFill>
                <a:effectLst/>
                <a:latin typeface="Consolas" panose="020B0609020204030204" pitchFamily="49" charset="0"/>
              </a:rPr>
              <a:t>_</a:t>
            </a:r>
            <a:r>
              <a:rPr lang="ru-RU" b="0" dirty="0">
                <a:solidFill>
                  <a:srgbClr val="000000"/>
                </a:solidFill>
                <a:effectLst/>
                <a:latin typeface="Consolas" panose="020B0609020204030204" pitchFamily="49" charset="0"/>
              </a:rPr>
              <a:t> =&gt; </a:t>
            </a:r>
            <a:r>
              <a:rPr lang="en-US" b="0" dirty="0">
                <a:solidFill>
                  <a:srgbClr val="AF00DB"/>
                </a:solidFill>
                <a:effectLst/>
                <a:latin typeface="Consolas" panose="020B0609020204030204" pitchFamily="49" charset="0"/>
              </a:rPr>
              <a:t>throw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ArgumentOutOfRangeException</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colorDisplayName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Green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GetDisplayName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indent="0">
              <a:buNone/>
            </a:pPr>
            <a:endParaRPr lang="ru-RU" dirty="0"/>
          </a:p>
        </p:txBody>
      </p:sp>
      <p:sp>
        <p:nvSpPr>
          <p:cNvPr id="4" name="Номер слайда 3">
            <a:extLst>
              <a:ext uri="{FF2B5EF4-FFF2-40B4-BE49-F238E27FC236}">
                <a16:creationId xmlns:a16="http://schemas.microsoft.com/office/drawing/2014/main" id="{77B06141-712D-A039-9374-359B3298362A}"/>
              </a:ext>
            </a:extLst>
          </p:cNvPr>
          <p:cNvSpPr>
            <a:spLocks noGrp="1"/>
          </p:cNvSpPr>
          <p:nvPr>
            <p:ph type="sldNum" sz="quarter" idx="12"/>
          </p:nvPr>
        </p:nvSpPr>
        <p:spPr/>
        <p:txBody>
          <a:bodyPr/>
          <a:lstStyle/>
          <a:p>
            <a:fld id="{F71F3365-34EC-453E-93A9-FBDCDD17CEDE}" type="slidenum">
              <a:rPr lang="ru-RU" smtClean="0"/>
              <a:t>48</a:t>
            </a:fld>
            <a:endParaRPr lang="ru-RU"/>
          </a:p>
        </p:txBody>
      </p:sp>
    </p:spTree>
    <p:extLst>
      <p:ext uri="{BB962C8B-B14F-4D97-AF65-F5344CB8AC3E}">
        <p14:creationId xmlns:p14="http://schemas.microsoft.com/office/powerpoint/2010/main" val="63018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E3C99-2DE2-842E-814B-DB99AE9F2EF6}"/>
              </a:ext>
            </a:extLst>
          </p:cNvPr>
          <p:cNvSpPr>
            <a:spLocks noGrp="1"/>
          </p:cNvSpPr>
          <p:nvPr>
            <p:ph type="title"/>
          </p:nvPr>
        </p:nvSpPr>
        <p:spPr/>
        <p:txBody>
          <a:bodyPr/>
          <a:lstStyle/>
          <a:p>
            <a:r>
              <a:rPr lang="en-US" strike="sngStrike" dirty="0" err="1"/>
              <a:t>AutoMapper</a:t>
            </a:r>
            <a:endParaRPr lang="ru-RU" strike="sngStrike" dirty="0"/>
          </a:p>
        </p:txBody>
      </p:sp>
      <p:sp>
        <p:nvSpPr>
          <p:cNvPr id="3" name="Объект 2">
            <a:extLst>
              <a:ext uri="{FF2B5EF4-FFF2-40B4-BE49-F238E27FC236}">
                <a16:creationId xmlns:a16="http://schemas.microsoft.com/office/drawing/2014/main" id="{11DD47B4-C3C7-C7BC-8EC8-10E455BF3CB4}"/>
              </a:ext>
            </a:extLst>
          </p:cNvPr>
          <p:cNvSpPr>
            <a:spLocks noGrp="1"/>
          </p:cNvSpPr>
          <p:nvPr>
            <p:ph idx="1"/>
          </p:nvPr>
        </p:nvSpPr>
        <p:spPr/>
        <p:txBody>
          <a:bodyPr/>
          <a:lstStyle/>
          <a:p>
            <a:r>
              <a:rPr lang="ru-RU" dirty="0"/>
              <a:t>Ошибки из </a:t>
            </a:r>
            <a:r>
              <a:rPr lang="en-US" dirty="0"/>
              <a:t>compile-time </a:t>
            </a:r>
            <a:r>
              <a:rPr lang="ru-RU" dirty="0"/>
              <a:t>переходят в </a:t>
            </a:r>
            <a:r>
              <a:rPr lang="en-US" dirty="0"/>
              <a:t>runtime</a:t>
            </a:r>
          </a:p>
          <a:p>
            <a:r>
              <a:rPr lang="ru-RU" dirty="0"/>
              <a:t>Ломается навигация по коду</a:t>
            </a:r>
          </a:p>
          <a:p>
            <a:r>
              <a:rPr lang="ru-RU" dirty="0"/>
              <a:t>Медленнее, чем статический маппинг</a:t>
            </a:r>
          </a:p>
          <a:p>
            <a:endParaRPr lang="ru-RU" dirty="0"/>
          </a:p>
          <a:p>
            <a:endParaRPr lang="ru-RU" dirty="0"/>
          </a:p>
          <a:p>
            <a:endParaRPr lang="ru-RU" dirty="0"/>
          </a:p>
          <a:p>
            <a:pPr marL="0" indent="0">
              <a:buNone/>
            </a:pPr>
            <a:r>
              <a:rPr lang="en-US" dirty="0">
                <a:hlinkClick r:id="rId3"/>
              </a:rPr>
              <a:t>https://cezarypiatek.github.io/post/why-i-dont-use-automapper/</a:t>
            </a:r>
            <a:endParaRPr lang="ru-RU" dirty="0"/>
          </a:p>
          <a:p>
            <a:pPr marL="0" indent="0">
              <a:buNone/>
            </a:pPr>
            <a:r>
              <a:rPr lang="en-US" dirty="0">
                <a:hlinkClick r:id="rId4"/>
              </a:rPr>
              <a:t>https://habr.com/ru/articles/705296/</a:t>
            </a:r>
            <a:endParaRPr lang="ru-RU" dirty="0"/>
          </a:p>
          <a:p>
            <a:endParaRPr lang="ru-RU" dirty="0"/>
          </a:p>
          <a:p>
            <a:endParaRPr lang="ru-RU" dirty="0"/>
          </a:p>
        </p:txBody>
      </p:sp>
      <p:sp>
        <p:nvSpPr>
          <p:cNvPr id="4" name="Номер слайда 3">
            <a:extLst>
              <a:ext uri="{FF2B5EF4-FFF2-40B4-BE49-F238E27FC236}">
                <a16:creationId xmlns:a16="http://schemas.microsoft.com/office/drawing/2014/main" id="{D17FDB3A-D431-EF39-7D84-638DDC496303}"/>
              </a:ext>
            </a:extLst>
          </p:cNvPr>
          <p:cNvSpPr>
            <a:spLocks noGrp="1"/>
          </p:cNvSpPr>
          <p:nvPr>
            <p:ph type="sldNum" sz="quarter" idx="12"/>
          </p:nvPr>
        </p:nvSpPr>
        <p:spPr/>
        <p:txBody>
          <a:bodyPr/>
          <a:lstStyle/>
          <a:p>
            <a:fld id="{F71F3365-34EC-453E-93A9-FBDCDD17CEDE}" type="slidenum">
              <a:rPr lang="ru-RU" smtClean="0"/>
              <a:t>49</a:t>
            </a:fld>
            <a:endParaRPr lang="ru-RU"/>
          </a:p>
        </p:txBody>
      </p:sp>
    </p:spTree>
    <p:extLst>
      <p:ext uri="{BB962C8B-B14F-4D97-AF65-F5344CB8AC3E}">
        <p14:creationId xmlns:p14="http://schemas.microsoft.com/office/powerpoint/2010/main" val="3665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2E7C8-82FD-DD01-2A16-F4038B51D48C}"/>
              </a:ext>
            </a:extLst>
          </p:cNvPr>
          <p:cNvSpPr>
            <a:spLocks noGrp="1"/>
          </p:cNvSpPr>
          <p:nvPr>
            <p:ph type="title"/>
          </p:nvPr>
        </p:nvSpPr>
        <p:spPr/>
        <p:txBody>
          <a:bodyPr/>
          <a:lstStyle/>
          <a:p>
            <a:r>
              <a:rPr lang="ru-RU" dirty="0"/>
              <a:t>Агенда</a:t>
            </a:r>
          </a:p>
        </p:txBody>
      </p:sp>
      <p:sp>
        <p:nvSpPr>
          <p:cNvPr id="3" name="Объект 2">
            <a:extLst>
              <a:ext uri="{FF2B5EF4-FFF2-40B4-BE49-F238E27FC236}">
                <a16:creationId xmlns:a16="http://schemas.microsoft.com/office/drawing/2014/main" id="{62817080-BCAE-A035-FF27-3B40286545A2}"/>
              </a:ext>
            </a:extLst>
          </p:cNvPr>
          <p:cNvSpPr>
            <a:spLocks noGrp="1"/>
          </p:cNvSpPr>
          <p:nvPr>
            <p:ph idx="1"/>
          </p:nvPr>
        </p:nvSpPr>
        <p:spPr/>
        <p:txBody>
          <a:bodyPr>
            <a:normAutofit/>
          </a:bodyPr>
          <a:lstStyle/>
          <a:p>
            <a:pPr marL="514350" indent="-514350">
              <a:buAutoNum type="arabicPeriod"/>
            </a:pPr>
            <a:r>
              <a:rPr lang="ru-RU" dirty="0"/>
              <a:t>Архитектура приложений</a:t>
            </a:r>
          </a:p>
          <a:p>
            <a:pPr marL="514350" indent="-514350">
              <a:buAutoNum type="arabicPeriod"/>
            </a:pPr>
            <a:r>
              <a:rPr lang="ru-RU" dirty="0"/>
              <a:t>Стратегические и тактические паттерны</a:t>
            </a:r>
          </a:p>
          <a:p>
            <a:pPr marL="514350" indent="-514350">
              <a:buAutoNum type="arabicPeriod"/>
            </a:pPr>
            <a:r>
              <a:rPr lang="ru-RU" dirty="0"/>
              <a:t>Обработка ошибок</a:t>
            </a:r>
          </a:p>
          <a:p>
            <a:pPr marL="514350" indent="-514350">
              <a:buAutoNum type="arabicPeriod"/>
            </a:pPr>
            <a:r>
              <a:rPr lang="ru-RU" dirty="0"/>
              <a:t>Тестирование</a:t>
            </a:r>
          </a:p>
          <a:p>
            <a:pPr marL="514350" indent="-514350">
              <a:buAutoNum type="arabicPeriod"/>
            </a:pPr>
            <a:endParaRPr lang="ru-RU" dirty="0"/>
          </a:p>
          <a:p>
            <a:pPr marL="0" indent="0">
              <a:buNone/>
            </a:pPr>
            <a:endParaRPr lang="ru-RU" dirty="0"/>
          </a:p>
        </p:txBody>
      </p:sp>
      <p:sp>
        <p:nvSpPr>
          <p:cNvPr id="4" name="Номер слайда 3">
            <a:extLst>
              <a:ext uri="{FF2B5EF4-FFF2-40B4-BE49-F238E27FC236}">
                <a16:creationId xmlns:a16="http://schemas.microsoft.com/office/drawing/2014/main" id="{5376199E-BF59-37C8-C724-9541A427E229}"/>
              </a:ext>
            </a:extLst>
          </p:cNvPr>
          <p:cNvSpPr>
            <a:spLocks noGrp="1"/>
          </p:cNvSpPr>
          <p:nvPr>
            <p:ph type="sldNum" sz="quarter" idx="12"/>
          </p:nvPr>
        </p:nvSpPr>
        <p:spPr/>
        <p:txBody>
          <a:bodyPr/>
          <a:lstStyle/>
          <a:p>
            <a:fld id="{F71F3365-34EC-453E-93A9-FBDCDD17CEDE}" type="slidenum">
              <a:rPr lang="ru-RU" smtClean="0"/>
              <a:t>5</a:t>
            </a:fld>
            <a:endParaRPr lang="ru-RU"/>
          </a:p>
        </p:txBody>
      </p:sp>
    </p:spTree>
    <p:extLst>
      <p:ext uri="{BB962C8B-B14F-4D97-AF65-F5344CB8AC3E}">
        <p14:creationId xmlns:p14="http://schemas.microsoft.com/office/powerpoint/2010/main" val="1826096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CBEAE0-9143-728F-639B-7B10BFBBCF2C}"/>
              </a:ext>
            </a:extLst>
          </p:cNvPr>
          <p:cNvSpPr>
            <a:spLocks noGrp="1"/>
          </p:cNvSpPr>
          <p:nvPr>
            <p:ph type="title"/>
          </p:nvPr>
        </p:nvSpPr>
        <p:spPr/>
        <p:txBody>
          <a:bodyPr/>
          <a:lstStyle/>
          <a:p>
            <a:r>
              <a:rPr lang="en-US" strike="sngStrike" dirty="0" err="1"/>
              <a:t>MediatR</a:t>
            </a:r>
            <a:endParaRPr lang="ru-RU" strike="sngStrike" dirty="0"/>
          </a:p>
        </p:txBody>
      </p:sp>
      <p:sp>
        <p:nvSpPr>
          <p:cNvPr id="3" name="Объект 2">
            <a:extLst>
              <a:ext uri="{FF2B5EF4-FFF2-40B4-BE49-F238E27FC236}">
                <a16:creationId xmlns:a16="http://schemas.microsoft.com/office/drawing/2014/main" id="{63C02FFD-672C-E4F0-4F76-C1F85301286C}"/>
              </a:ext>
            </a:extLst>
          </p:cNvPr>
          <p:cNvSpPr>
            <a:spLocks noGrp="1"/>
          </p:cNvSpPr>
          <p:nvPr>
            <p:ph idx="1"/>
          </p:nvPr>
        </p:nvSpPr>
        <p:spPr/>
        <p:txBody>
          <a:bodyPr>
            <a:normAutofit/>
          </a:bodyPr>
          <a:lstStyle/>
          <a:p>
            <a:r>
              <a:rPr lang="ru-RU" dirty="0"/>
              <a:t>Сложная навигация через </a:t>
            </a:r>
            <a:r>
              <a:rPr lang="en-US" dirty="0"/>
              <a:t>request-response</a:t>
            </a:r>
            <a:endParaRPr lang="ru-RU" dirty="0"/>
          </a:p>
          <a:p>
            <a:r>
              <a:rPr lang="ru-RU" dirty="0"/>
              <a:t>Компилятор не видит использование обработчиков</a:t>
            </a:r>
          </a:p>
          <a:p>
            <a:endParaRPr lang="ru-RU" dirty="0"/>
          </a:p>
          <a:p>
            <a:endParaRPr lang="ru-RU" dirty="0"/>
          </a:p>
          <a:p>
            <a:endParaRPr lang="ru-RU" dirty="0"/>
          </a:p>
          <a:p>
            <a:endParaRPr lang="ru-RU" dirty="0"/>
          </a:p>
          <a:p>
            <a:pPr marL="0" indent="0">
              <a:buNone/>
            </a:pPr>
            <a:r>
              <a:rPr lang="en-US" dirty="0">
                <a:hlinkClick r:id="rId3"/>
              </a:rPr>
              <a:t>http://arialdomartini.github.io/mediatr</a:t>
            </a:r>
            <a:r>
              <a:rPr lang="ru-RU" dirty="0"/>
              <a:t> </a:t>
            </a:r>
          </a:p>
          <a:p>
            <a:pPr marL="0" indent="0">
              <a:buNone/>
            </a:pPr>
            <a:r>
              <a:rPr lang="en-US" dirty="0">
                <a:hlinkClick r:id="rId4"/>
              </a:rPr>
              <a:t>https://habr.com/ru/post/686278/</a:t>
            </a:r>
            <a:r>
              <a:rPr lang="ru-RU" dirty="0"/>
              <a:t> </a:t>
            </a:r>
          </a:p>
          <a:p>
            <a:pPr marL="0" indent="0">
              <a:buNone/>
            </a:pPr>
            <a:endParaRPr lang="ru-RU" dirty="0"/>
          </a:p>
        </p:txBody>
      </p:sp>
      <p:sp>
        <p:nvSpPr>
          <p:cNvPr id="4" name="Номер слайда 3">
            <a:extLst>
              <a:ext uri="{FF2B5EF4-FFF2-40B4-BE49-F238E27FC236}">
                <a16:creationId xmlns:a16="http://schemas.microsoft.com/office/drawing/2014/main" id="{76E6225F-826C-C971-6CBD-7A4A0585BD7A}"/>
              </a:ext>
            </a:extLst>
          </p:cNvPr>
          <p:cNvSpPr>
            <a:spLocks noGrp="1"/>
          </p:cNvSpPr>
          <p:nvPr>
            <p:ph type="sldNum" sz="quarter" idx="12"/>
          </p:nvPr>
        </p:nvSpPr>
        <p:spPr/>
        <p:txBody>
          <a:bodyPr/>
          <a:lstStyle/>
          <a:p>
            <a:fld id="{F71F3365-34EC-453E-93A9-FBDCDD17CEDE}" type="slidenum">
              <a:rPr lang="ru-RU" smtClean="0"/>
              <a:t>50</a:t>
            </a:fld>
            <a:endParaRPr lang="ru-RU"/>
          </a:p>
        </p:txBody>
      </p:sp>
    </p:spTree>
    <p:extLst>
      <p:ext uri="{BB962C8B-B14F-4D97-AF65-F5344CB8AC3E}">
        <p14:creationId xmlns:p14="http://schemas.microsoft.com/office/powerpoint/2010/main" val="304557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C641D1-30E2-73FA-3579-5EA4AE286FAD}"/>
              </a:ext>
            </a:extLst>
          </p:cNvPr>
          <p:cNvSpPr>
            <a:spLocks noGrp="1"/>
          </p:cNvSpPr>
          <p:nvPr>
            <p:ph type="title"/>
          </p:nvPr>
        </p:nvSpPr>
        <p:spPr/>
        <p:txBody>
          <a:bodyPr/>
          <a:lstStyle/>
          <a:p>
            <a:r>
              <a:rPr lang="ru-RU" dirty="0"/>
              <a:t>Исключения</a:t>
            </a:r>
          </a:p>
        </p:txBody>
      </p:sp>
      <p:sp>
        <p:nvSpPr>
          <p:cNvPr id="3" name="Объект 2">
            <a:extLst>
              <a:ext uri="{FF2B5EF4-FFF2-40B4-BE49-F238E27FC236}">
                <a16:creationId xmlns:a16="http://schemas.microsoft.com/office/drawing/2014/main" id="{404BE678-2E79-99C6-6AC8-FC084C3AB0DD}"/>
              </a:ext>
            </a:extLst>
          </p:cNvPr>
          <p:cNvSpPr>
            <a:spLocks noGrp="1"/>
          </p:cNvSpPr>
          <p:nvPr>
            <p:ph idx="1"/>
          </p:nvPr>
        </p:nvSpPr>
        <p:spPr/>
        <p:txBody>
          <a:bodyPr/>
          <a:lstStyle/>
          <a:p>
            <a:pPr marL="0" indent="0">
              <a:buNone/>
            </a:pPr>
            <a:r>
              <a:rPr lang="ru-RU" dirty="0"/>
              <a:t>Библиотеки от </a:t>
            </a:r>
            <a:r>
              <a:rPr lang="en-US" dirty="0"/>
              <a:t>Microsoft (ASP.NET, Entity Framework)</a:t>
            </a:r>
            <a:endParaRPr lang="ru-RU" dirty="0"/>
          </a:p>
          <a:p>
            <a:endParaRPr lang="ru-RU" dirty="0"/>
          </a:p>
        </p:txBody>
      </p:sp>
      <p:sp>
        <p:nvSpPr>
          <p:cNvPr id="4" name="Номер слайда 3">
            <a:extLst>
              <a:ext uri="{FF2B5EF4-FFF2-40B4-BE49-F238E27FC236}">
                <a16:creationId xmlns:a16="http://schemas.microsoft.com/office/drawing/2014/main" id="{DB195B59-F6F5-0AFF-0FDC-4BE4E4EE9E99}"/>
              </a:ext>
            </a:extLst>
          </p:cNvPr>
          <p:cNvSpPr>
            <a:spLocks noGrp="1"/>
          </p:cNvSpPr>
          <p:nvPr>
            <p:ph type="sldNum" sz="quarter" idx="12"/>
          </p:nvPr>
        </p:nvSpPr>
        <p:spPr/>
        <p:txBody>
          <a:bodyPr/>
          <a:lstStyle/>
          <a:p>
            <a:fld id="{F71F3365-34EC-453E-93A9-FBDCDD17CEDE}" type="slidenum">
              <a:rPr lang="ru-RU" smtClean="0"/>
              <a:t>51</a:t>
            </a:fld>
            <a:endParaRPr lang="ru-RU"/>
          </a:p>
        </p:txBody>
      </p:sp>
    </p:spTree>
    <p:extLst>
      <p:ext uri="{BB962C8B-B14F-4D97-AF65-F5344CB8AC3E}">
        <p14:creationId xmlns:p14="http://schemas.microsoft.com/office/powerpoint/2010/main" val="3886315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1315738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IV</a:t>
            </a:r>
            <a:br>
              <a:rPr lang="ru-RU" dirty="0"/>
            </a:br>
            <a:r>
              <a:rPr lang="ru-RU" dirty="0"/>
              <a:t>Обработка ошибок</a:t>
            </a:r>
            <a:br>
              <a:rPr lang="en-US" dirty="0"/>
            </a:br>
            <a:r>
              <a:rPr lang="en-US" dirty="0"/>
              <a:t>(</a:t>
            </a:r>
            <a:r>
              <a:rPr lang="ru-RU" dirty="0"/>
              <a:t>продолжаем бороться</a:t>
            </a:r>
            <a:br>
              <a:rPr lang="en-US" dirty="0"/>
            </a:br>
            <a:r>
              <a:rPr lang="ru-RU" dirty="0"/>
              <a:t>за явное)</a:t>
            </a:r>
            <a:endParaRPr lang="en-US" dirty="0"/>
          </a:p>
        </p:txBody>
      </p:sp>
    </p:spTree>
    <p:extLst>
      <p:ext uri="{BB962C8B-B14F-4D97-AF65-F5344CB8AC3E}">
        <p14:creationId xmlns:p14="http://schemas.microsoft.com/office/powerpoint/2010/main" val="1442341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2987-CDD4-E01C-4F99-B55F22C343ED}"/>
              </a:ext>
            </a:extLst>
          </p:cNvPr>
          <p:cNvSpPr>
            <a:spLocks noGrp="1"/>
          </p:cNvSpPr>
          <p:nvPr>
            <p:ph type="title"/>
          </p:nvPr>
        </p:nvSpPr>
        <p:spPr/>
        <p:txBody>
          <a:bodyPr/>
          <a:lstStyle/>
          <a:p>
            <a:r>
              <a:rPr lang="ru-RU" dirty="0"/>
              <a:t>Проблемы исключений</a:t>
            </a:r>
            <a:endParaRPr lang="en-US" dirty="0"/>
          </a:p>
        </p:txBody>
      </p:sp>
      <p:sp>
        <p:nvSpPr>
          <p:cNvPr id="3" name="Content Placeholder 2">
            <a:extLst>
              <a:ext uri="{FF2B5EF4-FFF2-40B4-BE49-F238E27FC236}">
                <a16:creationId xmlns:a16="http://schemas.microsoft.com/office/drawing/2014/main" id="{79F43551-9DD5-A1F4-8A1D-B39110BB259F}"/>
              </a:ext>
            </a:extLst>
          </p:cNvPr>
          <p:cNvSpPr>
            <a:spLocks noGrp="1"/>
          </p:cNvSpPr>
          <p:nvPr>
            <p:ph idx="1"/>
          </p:nvPr>
        </p:nvSpPr>
        <p:spPr/>
        <p:txBody>
          <a:bodyPr/>
          <a:lstStyle/>
          <a:p>
            <a:r>
              <a:rPr lang="ru-RU" dirty="0"/>
              <a:t>В </a:t>
            </a:r>
            <a:r>
              <a:rPr lang="en-US" dirty="0"/>
              <a:t>C# </a:t>
            </a:r>
            <a:r>
              <a:rPr lang="ru-RU" dirty="0"/>
              <a:t>не отражены в контракте метода</a:t>
            </a:r>
          </a:p>
          <a:p>
            <a:r>
              <a:rPr lang="ru-RU" dirty="0"/>
              <a:t>Это </a:t>
            </a:r>
            <a:r>
              <a:rPr lang="en-US" dirty="0" err="1"/>
              <a:t>goto</a:t>
            </a:r>
            <a:r>
              <a:rPr lang="en-US" dirty="0"/>
              <a:t> </a:t>
            </a:r>
            <a:r>
              <a:rPr lang="ru-RU" dirty="0"/>
              <a:t>с контекстом</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2561097-2770-8649-B8DC-82F19F4A4786}"/>
              </a:ext>
            </a:extLst>
          </p:cNvPr>
          <p:cNvSpPr>
            <a:spLocks noGrp="1"/>
          </p:cNvSpPr>
          <p:nvPr>
            <p:ph type="sldNum" sz="quarter" idx="12"/>
          </p:nvPr>
        </p:nvSpPr>
        <p:spPr/>
        <p:txBody>
          <a:bodyPr/>
          <a:lstStyle/>
          <a:p>
            <a:fld id="{608DE624-362B-4639-A974-777A24CF79CF}" type="slidenum">
              <a:rPr lang="en-US" smtClean="0"/>
              <a:t>54</a:t>
            </a:fld>
            <a:endParaRPr lang="en-US"/>
          </a:p>
        </p:txBody>
      </p:sp>
    </p:spTree>
    <p:extLst>
      <p:ext uri="{BB962C8B-B14F-4D97-AF65-F5344CB8AC3E}">
        <p14:creationId xmlns:p14="http://schemas.microsoft.com/office/powerpoint/2010/main" val="114300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A860-4958-D8EC-3597-791A084206D7}"/>
              </a:ext>
            </a:extLst>
          </p:cNvPr>
          <p:cNvSpPr>
            <a:spLocks noGrp="1"/>
          </p:cNvSpPr>
          <p:nvPr>
            <p:ph type="title"/>
          </p:nvPr>
        </p:nvSpPr>
        <p:spPr/>
        <p:txBody>
          <a:bodyPr/>
          <a:lstStyle/>
          <a:p>
            <a:r>
              <a:rPr lang="ru-RU" dirty="0"/>
              <a:t>Решение из функциональных языков</a:t>
            </a:r>
            <a:endParaRPr lang="en-US" dirty="0"/>
          </a:p>
        </p:txBody>
      </p:sp>
      <p:sp>
        <p:nvSpPr>
          <p:cNvPr id="3" name="Content Placeholder 2">
            <a:extLst>
              <a:ext uri="{FF2B5EF4-FFF2-40B4-BE49-F238E27FC236}">
                <a16:creationId xmlns:a16="http://schemas.microsoft.com/office/drawing/2014/main" id="{B4B0B399-4205-9C0A-0827-547230A00AD3}"/>
              </a:ext>
            </a:extLst>
          </p:cNvPr>
          <p:cNvSpPr>
            <a:spLocks noGrp="1"/>
          </p:cNvSpPr>
          <p:nvPr>
            <p:ph idx="1"/>
          </p:nvPr>
        </p:nvSpPr>
        <p:spPr/>
        <p:txBody>
          <a:bodyPr/>
          <a:lstStyle/>
          <a:p>
            <a:pPr marL="0" indent="0">
              <a:buNone/>
            </a:pPr>
            <a:r>
              <a:rPr lang="ru-RU" dirty="0"/>
              <a:t>Размеченные определения (</a:t>
            </a:r>
            <a:r>
              <a:rPr lang="en-US" dirty="0"/>
              <a:t>Discriminated Union)</a:t>
            </a:r>
            <a:endParaRPr lang="ru-RU" dirty="0"/>
          </a:p>
          <a:p>
            <a:endParaRPr lang="ru-RU" dirty="0"/>
          </a:p>
          <a:p>
            <a:pPr marL="0" indent="0">
              <a:buNone/>
            </a:pP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User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Name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 </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CreateUserResult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User</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EmailAlreadyRegistered</a:t>
            </a:r>
            <a:endParaRPr lang="en-US" b="0" dirty="0">
              <a:solidFill>
                <a:srgbClr val="000000"/>
              </a:solidFill>
              <a:effectLst/>
              <a:latin typeface="Consolas" panose="020B0609020204030204" pitchFamily="49" charset="0"/>
            </a:endParaRP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ParentNotFound</a:t>
            </a:r>
            <a:endParaRPr lang="en-US" b="0" dirty="0">
              <a:solidFill>
                <a:srgbClr val="000000"/>
              </a:solidFill>
              <a:effectLst/>
              <a:latin typeface="Consolas" panose="020B0609020204030204" pitchFamily="49" charset="0"/>
            </a:endParaRPr>
          </a:p>
          <a:p>
            <a:endParaRPr lang="ru-RU" dirty="0"/>
          </a:p>
        </p:txBody>
      </p:sp>
      <p:sp>
        <p:nvSpPr>
          <p:cNvPr id="4" name="Slide Number Placeholder 3">
            <a:extLst>
              <a:ext uri="{FF2B5EF4-FFF2-40B4-BE49-F238E27FC236}">
                <a16:creationId xmlns:a16="http://schemas.microsoft.com/office/drawing/2014/main" id="{59E094DD-39C7-6917-07BF-DF2FA75692ED}"/>
              </a:ext>
            </a:extLst>
          </p:cNvPr>
          <p:cNvSpPr>
            <a:spLocks noGrp="1"/>
          </p:cNvSpPr>
          <p:nvPr>
            <p:ph type="sldNum" sz="quarter" idx="12"/>
          </p:nvPr>
        </p:nvSpPr>
        <p:spPr/>
        <p:txBody>
          <a:bodyPr/>
          <a:lstStyle/>
          <a:p>
            <a:fld id="{608DE624-362B-4639-A974-777A24CF79CF}" type="slidenum">
              <a:rPr lang="en-US" smtClean="0"/>
              <a:t>55</a:t>
            </a:fld>
            <a:endParaRPr lang="en-US"/>
          </a:p>
        </p:txBody>
      </p:sp>
    </p:spTree>
    <p:extLst>
      <p:ext uri="{BB962C8B-B14F-4D97-AF65-F5344CB8AC3E}">
        <p14:creationId xmlns:p14="http://schemas.microsoft.com/office/powerpoint/2010/main" val="3924772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44AE-ADE0-DC9D-E3EE-10221AF0D8C2}"/>
              </a:ext>
            </a:extLst>
          </p:cNvPr>
          <p:cNvSpPr>
            <a:spLocks noGrp="1"/>
          </p:cNvSpPr>
          <p:nvPr>
            <p:ph type="title"/>
          </p:nvPr>
        </p:nvSpPr>
        <p:spPr/>
        <p:txBody>
          <a:bodyPr/>
          <a:lstStyle/>
          <a:p>
            <a:r>
              <a:rPr lang="ru-RU" dirty="0"/>
              <a:t>Виды результатов </a:t>
            </a:r>
            <a:endParaRPr lang="en-US" dirty="0"/>
          </a:p>
        </p:txBody>
      </p:sp>
      <p:sp>
        <p:nvSpPr>
          <p:cNvPr id="3" name="Content Placeholder 2">
            <a:extLst>
              <a:ext uri="{FF2B5EF4-FFF2-40B4-BE49-F238E27FC236}">
                <a16:creationId xmlns:a16="http://schemas.microsoft.com/office/drawing/2014/main" id="{DF662BE0-0FAD-96FD-6DE1-66F346648B3C}"/>
              </a:ext>
            </a:extLst>
          </p:cNvPr>
          <p:cNvSpPr>
            <a:spLocks noGrp="1"/>
          </p:cNvSpPr>
          <p:nvPr>
            <p:ph sz="half" idx="1"/>
          </p:nvPr>
        </p:nvSpPr>
        <p:spPr/>
        <p:txBody>
          <a:bodyPr>
            <a:normAutofit fontScale="92500" lnSpcReduction="10000"/>
          </a:bodyPr>
          <a:lstStyle/>
          <a:p>
            <a:pPr marL="0" indent="0">
              <a:buNone/>
            </a:pPr>
            <a:r>
              <a:rPr lang="ru-RU" dirty="0"/>
              <a:t>Как мы привыкли думать:</a:t>
            </a:r>
          </a:p>
          <a:p>
            <a:r>
              <a:rPr lang="ru-RU" dirty="0"/>
              <a:t>Успешный результат</a:t>
            </a:r>
          </a:p>
          <a:p>
            <a:r>
              <a:rPr lang="ru-RU" dirty="0"/>
              <a:t>Ошибки</a:t>
            </a:r>
          </a:p>
          <a:p>
            <a:endParaRPr lang="ru-RU" dirty="0"/>
          </a:p>
          <a:p>
            <a:pPr marL="0" indent="0">
              <a:buNone/>
            </a:pPr>
            <a:r>
              <a:rPr lang="ru-RU" dirty="0"/>
              <a:t>Как на самом деле:</a:t>
            </a:r>
          </a:p>
          <a:p>
            <a:r>
              <a:rPr lang="ru-RU" dirty="0"/>
              <a:t>Ожидаемый (успешный) результат</a:t>
            </a:r>
          </a:p>
          <a:p>
            <a:r>
              <a:rPr lang="ru-RU" dirty="0"/>
              <a:t>Ожидаемые ошибки</a:t>
            </a:r>
          </a:p>
          <a:p>
            <a:r>
              <a:rPr lang="ru-RU" dirty="0"/>
              <a:t>Неожидаемые ошибки</a:t>
            </a:r>
            <a:endParaRPr lang="en-US" dirty="0"/>
          </a:p>
        </p:txBody>
      </p:sp>
      <p:sp>
        <p:nvSpPr>
          <p:cNvPr id="5" name="Объект 4">
            <a:extLst>
              <a:ext uri="{FF2B5EF4-FFF2-40B4-BE49-F238E27FC236}">
                <a16:creationId xmlns:a16="http://schemas.microsoft.com/office/drawing/2014/main" id="{53290739-4A62-53FF-0085-39B3E160F2C4}"/>
              </a:ext>
            </a:extLst>
          </p:cNvPr>
          <p:cNvSpPr>
            <a:spLocks noGrp="1"/>
          </p:cNvSpPr>
          <p:nvPr>
            <p:ph sz="half" idx="2"/>
          </p:nvPr>
        </p:nvSpPr>
        <p:spPr/>
        <p:txBody>
          <a:bodyPr>
            <a:normAutofit fontScale="92500" lnSpcReduction="10000"/>
          </a:bodyPr>
          <a:lstStyle/>
          <a:p>
            <a:pPr marL="0" indent="0">
              <a:buNone/>
            </a:pPr>
            <a:r>
              <a:rPr lang="en-US" sz="2200" b="0" dirty="0">
                <a:solidFill>
                  <a:srgbClr val="0000FF"/>
                </a:solidFill>
                <a:effectLst/>
                <a:latin typeface="Consolas" panose="020B0609020204030204" pitchFamily="49" charset="0"/>
              </a:rPr>
              <a:t>class</a:t>
            </a:r>
            <a:r>
              <a:rPr lang="en-US" sz="2200" b="0" dirty="0">
                <a:solidFill>
                  <a:srgbClr val="000000"/>
                </a:solidFill>
                <a:effectLst/>
                <a:latin typeface="Consolas" panose="020B0609020204030204" pitchFamily="49" charset="0"/>
              </a:rPr>
              <a:t> </a:t>
            </a:r>
            <a:r>
              <a:rPr lang="en-US" sz="2200" b="0" dirty="0" err="1">
                <a:solidFill>
                  <a:srgbClr val="000000"/>
                </a:solidFill>
                <a:effectLst/>
                <a:latin typeface="Consolas" panose="020B0609020204030204" pitchFamily="49" charset="0"/>
              </a:rPr>
              <a:t>CreateUserResult</a:t>
            </a:r>
            <a:endParaRPr lang="en-US" sz="2200" b="0" dirty="0">
              <a:solidFill>
                <a:srgbClr val="000000"/>
              </a:solidFill>
              <a:effectLst/>
              <a:latin typeface="Consolas" panose="020B0609020204030204" pitchFamily="49" charset="0"/>
            </a:endParaRPr>
          </a:p>
          <a:p>
            <a:pPr marL="0" indent="0">
              <a:buNone/>
            </a:pPr>
            <a:r>
              <a:rPr lang="en-US" sz="2200" b="0" dirty="0" err="1">
                <a:solidFill>
                  <a:srgbClr val="000000"/>
                </a:solidFill>
                <a:effectLst/>
                <a:latin typeface="Consolas" panose="020B0609020204030204" pitchFamily="49" charset="0"/>
              </a:rPr>
              <a:t>EmailAlreadyRegisteredException</a:t>
            </a:r>
            <a:endParaRPr lang="en-US" sz="2200" b="0" dirty="0">
              <a:solidFill>
                <a:srgbClr val="000000"/>
              </a:solidFill>
              <a:effectLst/>
              <a:latin typeface="Consolas" panose="020B0609020204030204" pitchFamily="49" charset="0"/>
            </a:endParaRPr>
          </a:p>
          <a:p>
            <a:pPr marL="0" indent="0">
              <a:buNone/>
            </a:pPr>
            <a:r>
              <a:rPr lang="en-US" sz="2200" b="0" dirty="0" err="1">
                <a:solidFill>
                  <a:srgbClr val="000000"/>
                </a:solidFill>
                <a:effectLst/>
                <a:latin typeface="Consolas" panose="020B0609020204030204" pitchFamily="49" charset="0"/>
              </a:rPr>
              <a:t>ParentNotFoundException</a:t>
            </a:r>
            <a:endParaRPr lang="en-US" sz="2200" b="0" dirty="0">
              <a:solidFill>
                <a:srgbClr val="000000"/>
              </a:solidFill>
              <a:effectLst/>
              <a:latin typeface="Consolas" panose="020B0609020204030204" pitchFamily="49" charset="0"/>
            </a:endParaRPr>
          </a:p>
          <a:p>
            <a:pPr marL="0" indent="0">
              <a:buNone/>
            </a:pPr>
            <a:endParaRPr lang="ru-RU" sz="2200" dirty="0"/>
          </a:p>
          <a:p>
            <a:pPr marL="0" indent="0">
              <a:buNone/>
            </a:pPr>
            <a:endParaRPr lang="ru-RU" sz="2200" dirty="0"/>
          </a:p>
          <a:p>
            <a:pPr marL="0" indent="0">
              <a:buNone/>
            </a:pP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CreateUserResult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User</a:t>
            </a: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EmailAlreadyRegistered</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ParentNotFound</a:t>
            </a:r>
            <a:endParaRPr lang="en-US" sz="2400" b="0" dirty="0">
              <a:solidFill>
                <a:srgbClr val="000000"/>
              </a:solidFill>
              <a:effectLst/>
              <a:latin typeface="Consolas" panose="020B0609020204030204" pitchFamily="49" charset="0"/>
            </a:endParaRPr>
          </a:p>
          <a:p>
            <a:pPr marL="0" indent="0">
              <a:buNone/>
            </a:pPr>
            <a:r>
              <a:rPr lang="en-US" sz="2400" b="0" dirty="0">
                <a:solidFill>
                  <a:srgbClr val="000000"/>
                </a:solidFill>
                <a:effectLst/>
                <a:latin typeface="Consolas" panose="020B0609020204030204" pitchFamily="49" charset="0"/>
              </a:rPr>
              <a:t>  </a:t>
            </a:r>
          </a:p>
          <a:p>
            <a:pPr marL="0" indent="0">
              <a:buNone/>
            </a:pPr>
            <a:r>
              <a:rPr lang="en-US" sz="2400" b="0" dirty="0" err="1">
                <a:solidFill>
                  <a:srgbClr val="000000"/>
                </a:solidFill>
                <a:effectLst/>
                <a:latin typeface="Consolas" panose="020B0609020204030204" pitchFamily="49" charset="0"/>
              </a:rPr>
              <a:t>SqlException</a:t>
            </a:r>
            <a:endParaRPr lang="en-US" sz="2400" b="0" dirty="0">
              <a:solidFill>
                <a:srgbClr val="000000"/>
              </a:solidFill>
              <a:effectLst/>
              <a:latin typeface="Consolas" panose="020B0609020204030204" pitchFamily="49" charset="0"/>
            </a:endParaRPr>
          </a:p>
          <a:p>
            <a:pPr marL="0" indent="0">
              <a:buNone/>
            </a:pPr>
            <a:endParaRPr lang="en-US" b="0" dirty="0">
              <a:solidFill>
                <a:srgbClr val="000000"/>
              </a:solidFill>
              <a:effectLst/>
              <a:latin typeface="Consolas" panose="020B0609020204030204" pitchFamily="49" charset="0"/>
            </a:endParaRPr>
          </a:p>
          <a:p>
            <a:endParaRPr lang="ru-RU" dirty="0"/>
          </a:p>
          <a:p>
            <a:pPr marL="0" indent="0">
              <a:buNone/>
            </a:pPr>
            <a:endParaRPr lang="ru-RU" dirty="0"/>
          </a:p>
        </p:txBody>
      </p:sp>
      <p:sp>
        <p:nvSpPr>
          <p:cNvPr id="4" name="Slide Number Placeholder 3">
            <a:extLst>
              <a:ext uri="{FF2B5EF4-FFF2-40B4-BE49-F238E27FC236}">
                <a16:creationId xmlns:a16="http://schemas.microsoft.com/office/drawing/2014/main" id="{237FCEAB-04F4-BD77-D1F8-17D5CA36715A}"/>
              </a:ext>
            </a:extLst>
          </p:cNvPr>
          <p:cNvSpPr>
            <a:spLocks noGrp="1"/>
          </p:cNvSpPr>
          <p:nvPr>
            <p:ph type="sldNum" sz="quarter" idx="12"/>
          </p:nvPr>
        </p:nvSpPr>
        <p:spPr/>
        <p:txBody>
          <a:bodyPr/>
          <a:lstStyle/>
          <a:p>
            <a:fld id="{608DE624-362B-4639-A974-777A24CF79CF}" type="slidenum">
              <a:rPr lang="en-US" smtClean="0"/>
              <a:t>56</a:t>
            </a:fld>
            <a:endParaRPr lang="en-US"/>
          </a:p>
        </p:txBody>
      </p:sp>
    </p:spTree>
    <p:extLst>
      <p:ext uri="{BB962C8B-B14F-4D97-AF65-F5344CB8AC3E}">
        <p14:creationId xmlns:p14="http://schemas.microsoft.com/office/powerpoint/2010/main" val="2336538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3658-E287-80BF-58C7-EAF1EE59A51E}"/>
              </a:ext>
            </a:extLst>
          </p:cNvPr>
          <p:cNvSpPr>
            <a:spLocks noGrp="1"/>
          </p:cNvSpPr>
          <p:nvPr>
            <p:ph type="title"/>
          </p:nvPr>
        </p:nvSpPr>
        <p:spPr/>
        <p:txBody>
          <a:bodyPr/>
          <a:lstStyle/>
          <a:p>
            <a:r>
              <a:rPr lang="ru-RU" dirty="0"/>
              <a:t>Виды результатов более широко</a:t>
            </a:r>
            <a:endParaRPr lang="en-US" dirty="0"/>
          </a:p>
        </p:txBody>
      </p:sp>
      <p:sp>
        <p:nvSpPr>
          <p:cNvPr id="3" name="Content Placeholder 2">
            <a:extLst>
              <a:ext uri="{FF2B5EF4-FFF2-40B4-BE49-F238E27FC236}">
                <a16:creationId xmlns:a16="http://schemas.microsoft.com/office/drawing/2014/main" id="{04DF8D3A-CC84-B79E-2E96-D30506E1D070}"/>
              </a:ext>
            </a:extLst>
          </p:cNvPr>
          <p:cNvSpPr>
            <a:spLocks noGrp="1"/>
          </p:cNvSpPr>
          <p:nvPr>
            <p:ph idx="1"/>
          </p:nvPr>
        </p:nvSpPr>
        <p:spPr/>
        <p:txBody>
          <a:bodyPr>
            <a:normAutofit fontScale="92500" lnSpcReduction="10000"/>
          </a:bodyPr>
          <a:lstStyle/>
          <a:p>
            <a:pPr marL="0" indent="0">
              <a:buNone/>
            </a:pPr>
            <a:r>
              <a:rPr lang="ru-RU" dirty="0"/>
              <a:t>Мы не можем за потребителя решить, что для него ошибка, а что нет</a:t>
            </a:r>
          </a:p>
          <a:p>
            <a:pPr marL="0" indent="0">
              <a:buNone/>
            </a:pPr>
            <a:endParaRPr lang="ru-RU" dirty="0"/>
          </a:p>
          <a:p>
            <a:pPr marL="0" indent="0">
              <a:buNone/>
            </a:pPr>
            <a:r>
              <a:rPr lang="ru-RU" dirty="0"/>
              <a:t>Поэтому правильная классификация результатов:</a:t>
            </a:r>
          </a:p>
          <a:p>
            <a:r>
              <a:rPr lang="ru-RU" dirty="0"/>
              <a:t>Ожидаемые результаты</a:t>
            </a:r>
          </a:p>
          <a:p>
            <a:r>
              <a:rPr lang="ru-RU" dirty="0"/>
              <a:t>Неожиданная ошибка</a:t>
            </a:r>
          </a:p>
          <a:p>
            <a:endParaRPr lang="ru-RU" dirty="0"/>
          </a:p>
          <a:p>
            <a:pPr marL="0" indent="0">
              <a:buNone/>
            </a:pPr>
            <a:r>
              <a:rPr lang="en-US" sz="2600" b="0" dirty="0">
                <a:solidFill>
                  <a:srgbClr val="0000FF"/>
                </a:solidFill>
                <a:effectLst/>
                <a:latin typeface="Consolas" panose="020B0609020204030204" pitchFamily="49" charset="0"/>
              </a:rPr>
              <a:t>type</a:t>
            </a:r>
            <a:r>
              <a:rPr lang="en-US" sz="2600" b="0" dirty="0">
                <a:solidFill>
                  <a:srgbClr val="000000"/>
                </a:solidFill>
                <a:effectLst/>
                <a:latin typeface="Consolas" panose="020B0609020204030204" pitchFamily="49" charset="0"/>
              </a:rPr>
              <a:t> </a:t>
            </a:r>
            <a:r>
              <a:rPr lang="en-US" sz="2600" b="0" dirty="0" err="1">
                <a:solidFill>
                  <a:srgbClr val="267F99"/>
                </a:solidFill>
                <a:effectLst/>
                <a:latin typeface="Consolas" panose="020B0609020204030204" pitchFamily="49" charset="0"/>
              </a:rPr>
              <a:t>CreateUserResult</a:t>
            </a: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endParaRPr lang="en-US" sz="2600" b="0" dirty="0">
              <a:solidFill>
                <a:srgbClr val="000000"/>
              </a:solidFill>
              <a:effectLst/>
              <a:latin typeface="Consolas" panose="020B0609020204030204" pitchFamily="49" charset="0"/>
            </a:endParaRP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User</a:t>
            </a: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a:t>
            </a:r>
            <a:r>
              <a:rPr lang="en-US" sz="2600" b="0" dirty="0" err="1">
                <a:solidFill>
                  <a:srgbClr val="000000"/>
                </a:solidFill>
                <a:effectLst/>
                <a:latin typeface="Consolas" panose="020B0609020204030204" pitchFamily="49" charset="0"/>
              </a:rPr>
              <a:t>EmailAlreadyRegistered</a:t>
            </a:r>
            <a:endParaRPr lang="en-US" sz="2600" b="0" dirty="0">
              <a:solidFill>
                <a:srgbClr val="000000"/>
              </a:solidFill>
              <a:effectLst/>
              <a:latin typeface="Consolas" panose="020B0609020204030204" pitchFamily="49" charset="0"/>
            </a:endParaRPr>
          </a:p>
          <a:p>
            <a:pPr marL="0" indent="0">
              <a:buNone/>
            </a:pPr>
            <a:r>
              <a:rPr lang="en-US" sz="2600" b="0" dirty="0">
                <a:solidFill>
                  <a:srgbClr val="000000"/>
                </a:solidFill>
                <a:effectLst/>
                <a:latin typeface="Consolas" panose="020B0609020204030204" pitchFamily="49" charset="0"/>
              </a:rPr>
              <a:t>  </a:t>
            </a:r>
            <a:r>
              <a:rPr lang="en-US" sz="2600" b="0" dirty="0">
                <a:solidFill>
                  <a:srgbClr val="0000FF"/>
                </a:solidFill>
                <a:effectLst/>
                <a:latin typeface="Consolas" panose="020B0609020204030204" pitchFamily="49" charset="0"/>
              </a:rPr>
              <a:t>|</a:t>
            </a:r>
            <a:r>
              <a:rPr lang="en-US" sz="2600" b="0" dirty="0">
                <a:solidFill>
                  <a:srgbClr val="000000"/>
                </a:solidFill>
                <a:effectLst/>
                <a:latin typeface="Consolas" panose="020B0609020204030204" pitchFamily="49" charset="0"/>
              </a:rPr>
              <a:t> </a:t>
            </a:r>
            <a:r>
              <a:rPr lang="en-US" sz="2600" b="0" dirty="0" err="1">
                <a:solidFill>
                  <a:srgbClr val="000000"/>
                </a:solidFill>
                <a:effectLst/>
                <a:latin typeface="Consolas" panose="020B0609020204030204" pitchFamily="49" charset="0"/>
              </a:rPr>
              <a:t>ParentNotFound</a:t>
            </a:r>
            <a:endParaRPr lang="en-US" sz="2600" b="0" dirty="0">
              <a:solidFill>
                <a:srgbClr val="000000"/>
              </a:solidFill>
              <a:effectLst/>
              <a:latin typeface="Consolas" panose="020B0609020204030204" pitchFamily="49" charset="0"/>
            </a:endParaRPr>
          </a:p>
          <a:p>
            <a:endParaRPr lang="ru-RU" dirty="0"/>
          </a:p>
          <a:p>
            <a:endParaRPr lang="ru-RU" dirty="0"/>
          </a:p>
          <a:p>
            <a:endParaRPr lang="en-US" dirty="0"/>
          </a:p>
        </p:txBody>
      </p:sp>
      <p:sp>
        <p:nvSpPr>
          <p:cNvPr id="4" name="Slide Number Placeholder 3">
            <a:extLst>
              <a:ext uri="{FF2B5EF4-FFF2-40B4-BE49-F238E27FC236}">
                <a16:creationId xmlns:a16="http://schemas.microsoft.com/office/drawing/2014/main" id="{F58E7375-18DF-4364-1100-D0100CAD9652}"/>
              </a:ext>
            </a:extLst>
          </p:cNvPr>
          <p:cNvSpPr>
            <a:spLocks noGrp="1"/>
          </p:cNvSpPr>
          <p:nvPr>
            <p:ph type="sldNum" sz="quarter" idx="12"/>
          </p:nvPr>
        </p:nvSpPr>
        <p:spPr/>
        <p:txBody>
          <a:bodyPr/>
          <a:lstStyle/>
          <a:p>
            <a:fld id="{608DE624-362B-4639-A974-777A24CF79CF}" type="slidenum">
              <a:rPr lang="en-US" smtClean="0"/>
              <a:t>57</a:t>
            </a:fld>
            <a:endParaRPr lang="en-US"/>
          </a:p>
        </p:txBody>
      </p:sp>
    </p:spTree>
    <p:extLst>
      <p:ext uri="{BB962C8B-B14F-4D97-AF65-F5344CB8AC3E}">
        <p14:creationId xmlns:p14="http://schemas.microsoft.com/office/powerpoint/2010/main" val="3042783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84A12F-8263-4DA9-7995-99E6C912610A}"/>
              </a:ext>
            </a:extLst>
          </p:cNvPr>
          <p:cNvSpPr>
            <a:spLocks noGrp="1"/>
          </p:cNvSpPr>
          <p:nvPr>
            <p:ph type="title"/>
          </p:nvPr>
        </p:nvSpPr>
        <p:spPr/>
        <p:txBody>
          <a:bodyPr/>
          <a:lstStyle/>
          <a:p>
            <a:r>
              <a:rPr lang="en-US" dirty="0" err="1"/>
              <a:t>gRPC</a:t>
            </a:r>
            <a:endParaRPr lang="ru-RU" dirty="0"/>
          </a:p>
        </p:txBody>
      </p:sp>
      <p:sp>
        <p:nvSpPr>
          <p:cNvPr id="3" name="Объект 2">
            <a:extLst>
              <a:ext uri="{FF2B5EF4-FFF2-40B4-BE49-F238E27FC236}">
                <a16:creationId xmlns:a16="http://schemas.microsoft.com/office/drawing/2014/main" id="{7C476D49-FBF0-7B13-5975-72C5D5762079}"/>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service</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Users</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err="1">
                <a:solidFill>
                  <a:srgbClr val="0000FF"/>
                </a:solidFill>
                <a:latin typeface="Cascadia Mono" panose="020B0609020000020004" pitchFamily="49" charset="0"/>
              </a:rPr>
              <a:t>rpc</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Create</a:t>
            </a:r>
            <a:r>
              <a:rPr lang="en-US" sz="2400" dirty="0">
                <a:solidFill>
                  <a:srgbClr val="000000"/>
                </a:solidFill>
                <a:latin typeface="Cascadia Mono" panose="020B0609020000020004" pitchFamily="49" charset="0"/>
              </a:rPr>
              <a:t>(</a:t>
            </a:r>
            <a:r>
              <a:rPr lang="en-US" sz="2400" dirty="0" err="1">
                <a:solidFill>
                  <a:srgbClr val="2B91AF"/>
                </a:solidFill>
                <a:latin typeface="Cascadia Mono" panose="020B0609020000020004" pitchFamily="49" charset="0"/>
              </a:rPr>
              <a:t>CreateRequest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returns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CreateResponse</a:t>
            </a:r>
            <a:r>
              <a:rPr lang="en-US" sz="2400" dirty="0">
                <a:solidFill>
                  <a:srgbClr val="000000"/>
                </a:solidFill>
                <a:latin typeface="Cascadia Mono" panose="020B0609020000020004" pitchFamily="49" charset="0"/>
              </a:rPr>
              <a:t>);</a:t>
            </a:r>
          </a:p>
          <a:p>
            <a:pPr marL="0" indent="0">
              <a:buNone/>
            </a:pPr>
            <a:r>
              <a:rPr lang="ru-RU" sz="2400" dirty="0">
                <a:solidFill>
                  <a:srgbClr val="000000"/>
                </a:solidFill>
                <a:latin typeface="Cascadia Mono" panose="020B0609020000020004" pitchFamily="49" charset="0"/>
              </a:rPr>
              <a:t>}</a:t>
            </a:r>
          </a:p>
          <a:p>
            <a:pPr marL="0" indent="0">
              <a:buNone/>
            </a:pPr>
            <a:endParaRPr lang="ru-RU" sz="2400" dirty="0">
              <a:solidFill>
                <a:srgbClr val="000000"/>
              </a:solidFill>
              <a:latin typeface="Cascadia Mono" panose="020B0609020000020004" pitchFamily="49" charset="0"/>
            </a:endParaRPr>
          </a:p>
          <a:p>
            <a:pPr marL="0" indent="0">
              <a:buNone/>
            </a:pPr>
            <a:r>
              <a:rPr lang="en-US" sz="2400" dirty="0">
                <a:solidFill>
                  <a:srgbClr val="0000FF"/>
                </a:solidFill>
                <a:latin typeface="Cascadia Mono" panose="020B0609020000020004" pitchFamily="49" charset="0"/>
              </a:rPr>
              <a:t>message</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CreateRequest</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name = 1;</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string</a:t>
            </a:r>
            <a:r>
              <a:rPr lang="en-US" sz="2400" dirty="0">
                <a:solidFill>
                  <a:srgbClr val="000000"/>
                </a:solidFill>
                <a:latin typeface="Cascadia Mono" panose="020B0609020000020004" pitchFamily="49" charset="0"/>
              </a:rPr>
              <a:t> Email = 2;</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google.protobuf.Int32Value</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parent_id</a:t>
            </a:r>
            <a:r>
              <a:rPr lang="en-US" sz="2400" dirty="0">
                <a:solidFill>
                  <a:srgbClr val="000000"/>
                </a:solidFill>
                <a:latin typeface="Cascadia Mono" panose="020B0609020000020004" pitchFamily="49" charset="0"/>
              </a:rPr>
              <a:t> = 3;</a:t>
            </a:r>
          </a:p>
          <a:p>
            <a:pPr marL="0" indent="0">
              <a:buNone/>
            </a:pPr>
            <a:r>
              <a:rPr lang="ru-RU" sz="2400" dirty="0">
                <a:solidFill>
                  <a:srgbClr val="000000"/>
                </a:solidFill>
                <a:latin typeface="Cascadia Mono" panose="020B0609020000020004" pitchFamily="49" charset="0"/>
              </a:rPr>
              <a:t>}</a:t>
            </a:r>
            <a:endParaRPr lang="ru-RU" sz="4400" dirty="0"/>
          </a:p>
        </p:txBody>
      </p:sp>
      <p:sp>
        <p:nvSpPr>
          <p:cNvPr id="4" name="Номер слайда 3">
            <a:extLst>
              <a:ext uri="{FF2B5EF4-FFF2-40B4-BE49-F238E27FC236}">
                <a16:creationId xmlns:a16="http://schemas.microsoft.com/office/drawing/2014/main" id="{5B0321A7-F0DA-A8EC-A8B4-75E4738EC0CF}"/>
              </a:ext>
            </a:extLst>
          </p:cNvPr>
          <p:cNvSpPr>
            <a:spLocks noGrp="1"/>
          </p:cNvSpPr>
          <p:nvPr>
            <p:ph type="sldNum" sz="quarter" idx="12"/>
          </p:nvPr>
        </p:nvSpPr>
        <p:spPr/>
        <p:txBody>
          <a:bodyPr/>
          <a:lstStyle/>
          <a:p>
            <a:fld id="{F71F3365-34EC-453E-93A9-FBDCDD17CEDE}" type="slidenum">
              <a:rPr lang="ru-RU" smtClean="0"/>
              <a:t>58</a:t>
            </a:fld>
            <a:endParaRPr lang="ru-RU"/>
          </a:p>
        </p:txBody>
      </p:sp>
    </p:spTree>
    <p:extLst>
      <p:ext uri="{BB962C8B-B14F-4D97-AF65-F5344CB8AC3E}">
        <p14:creationId xmlns:p14="http://schemas.microsoft.com/office/powerpoint/2010/main" val="1845563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5514569-C5E1-C40F-ED68-54232CFE5132}"/>
              </a:ext>
            </a:extLst>
          </p:cNvPr>
          <p:cNvSpPr>
            <a:spLocks noGrp="1"/>
          </p:cNvSpPr>
          <p:nvPr>
            <p:ph idx="1"/>
          </p:nvPr>
        </p:nvSpPr>
        <p:spPr>
          <a:xfrm>
            <a:off x="838200" y="569843"/>
            <a:ext cx="10515600" cy="5607120"/>
          </a:xfrm>
        </p:spPr>
        <p:txBody>
          <a:bodyPr anchor="ctr">
            <a:normAutofit/>
          </a:bodyPr>
          <a:lstStyle/>
          <a:p>
            <a:pPr marL="0" indent="0">
              <a:buNone/>
            </a:pP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CreateResponse</a:t>
            </a:r>
            <a:r>
              <a:rPr lang="en-US" sz="2300" dirty="0">
                <a:solidFill>
                  <a:srgbClr val="000000"/>
                </a:solidFill>
                <a:latin typeface="Cascadia Mono" panose="020B0609020000020004" pitchFamily="49" charset="0"/>
              </a:rPr>
              <a:t> {</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EmailAlreadyRegistered</a:t>
            </a:r>
            <a:r>
              <a:rPr lang="ru-RU" sz="2300" dirty="0">
                <a:solidFill>
                  <a:srgbClr val="2B91AF"/>
                </a:solidFill>
                <a:latin typeface="Cascadia Mono" panose="020B0609020000020004" pitchFamily="49" charset="0"/>
              </a:rPr>
              <a:t> </a:t>
            </a:r>
            <a:r>
              <a:rPr lang="en-US" sz="2300" dirty="0">
                <a:solidFill>
                  <a:srgbClr val="000000"/>
                </a:solidFill>
                <a:latin typeface="Cascadia Mono" panose="020B0609020000020004" pitchFamily="49" charset="0"/>
              </a:rPr>
              <a:t>{}</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message</a:t>
            </a:r>
            <a:r>
              <a:rPr lang="en-US" sz="2300" dirty="0">
                <a:solidFill>
                  <a:srgbClr val="000000"/>
                </a:solidFill>
                <a:latin typeface="Cascadia Mono" panose="020B0609020000020004" pitchFamily="49" charset="0"/>
              </a:rPr>
              <a:t> </a:t>
            </a:r>
            <a:r>
              <a:rPr lang="en-US" sz="2300" dirty="0" err="1">
                <a:solidFill>
                  <a:srgbClr val="2B91AF"/>
                </a:solidFill>
                <a:latin typeface="Cascadia Mono" panose="020B0609020000020004" pitchFamily="49" charset="0"/>
              </a:rPr>
              <a:t>ParentNotFound</a:t>
            </a:r>
            <a:r>
              <a:rPr lang="ru-RU" sz="2300" dirty="0">
                <a:solidFill>
                  <a:srgbClr val="2B91AF"/>
                </a:solidFill>
                <a:latin typeface="Cascadia Mono" panose="020B0609020000020004" pitchFamily="49" charset="0"/>
              </a:rPr>
              <a:t> </a:t>
            </a:r>
            <a:r>
              <a:rPr lang="en-US" sz="2300" dirty="0">
                <a:solidFill>
                  <a:srgbClr val="000000"/>
                </a:solidFill>
                <a:latin typeface="Cascadia Mono" panose="020B0609020000020004" pitchFamily="49" charset="0"/>
              </a:rPr>
              <a:t>{}</a:t>
            </a:r>
          </a:p>
          <a:p>
            <a:pPr marL="0" indent="0">
              <a:buNone/>
            </a:pPr>
            <a:endParaRPr lang="ru-RU" sz="2300" dirty="0">
              <a:solidFill>
                <a:srgbClr val="000000"/>
              </a:solidFill>
              <a:latin typeface="Cascadia Mono" panose="020B0609020000020004" pitchFamily="49" charset="0"/>
            </a:endParaRP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oneof</a:t>
            </a:r>
            <a:r>
              <a:rPr lang="en-US" sz="2300" dirty="0">
                <a:solidFill>
                  <a:srgbClr val="000000"/>
                </a:solidFill>
                <a:latin typeface="Cascadia Mono" panose="020B0609020000020004" pitchFamily="49" charset="0"/>
              </a:rPr>
              <a:t> result {</a:t>
            </a:r>
          </a:p>
          <a:p>
            <a:pPr marL="0" indent="0">
              <a:buNone/>
            </a:pPr>
            <a:r>
              <a:rPr lang="en-US" sz="2300" dirty="0">
                <a:solidFill>
                  <a:srgbClr val="000000"/>
                </a:solidFill>
                <a:latin typeface="Cascadia Mono" panose="020B0609020000020004" pitchFamily="49" charset="0"/>
              </a:rPr>
              <a:t>      </a:t>
            </a:r>
            <a:r>
              <a:rPr lang="en-US" sz="2300" dirty="0">
                <a:solidFill>
                  <a:srgbClr val="0000FF"/>
                </a:solidFill>
                <a:latin typeface="Cascadia Mono" panose="020B0609020000020004" pitchFamily="49" charset="0"/>
              </a:rPr>
              <a:t>int32</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user_id</a:t>
            </a:r>
            <a:r>
              <a:rPr lang="en-US" sz="2300" dirty="0">
                <a:solidFill>
                  <a:srgbClr val="000000"/>
                </a:solidFill>
                <a:latin typeface="Cascadia Mono" panose="020B0609020000020004" pitchFamily="49" charset="0"/>
              </a:rPr>
              <a:t> = 1;</a:t>
            </a: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EmailAlreadyRegistered</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email_already_registered</a:t>
            </a:r>
            <a:r>
              <a:rPr lang="en-US" sz="2300" dirty="0">
                <a:solidFill>
                  <a:srgbClr val="000000"/>
                </a:solidFill>
                <a:latin typeface="Cascadia Mono" panose="020B0609020000020004" pitchFamily="49" charset="0"/>
              </a:rPr>
              <a:t> = 2;</a:t>
            </a:r>
          </a:p>
          <a:p>
            <a:pPr marL="0" indent="0">
              <a:buNone/>
            </a:pPr>
            <a:r>
              <a:rPr lang="en-US" sz="2300" dirty="0">
                <a:solidFill>
                  <a:srgbClr val="000000"/>
                </a:solidFill>
                <a:latin typeface="Cascadia Mono" panose="020B0609020000020004" pitchFamily="49" charset="0"/>
              </a:rPr>
              <a:t>      </a:t>
            </a:r>
            <a:r>
              <a:rPr lang="en-US" sz="2300" dirty="0" err="1">
                <a:solidFill>
                  <a:srgbClr val="0000FF"/>
                </a:solidFill>
                <a:latin typeface="Cascadia Mono" panose="020B0609020000020004" pitchFamily="49" charset="0"/>
              </a:rPr>
              <a:t>ParentNotFound</a:t>
            </a:r>
            <a:r>
              <a:rPr lang="en-US" sz="2300" dirty="0">
                <a:solidFill>
                  <a:srgbClr val="000000"/>
                </a:solidFill>
                <a:latin typeface="Cascadia Mono" panose="020B0609020000020004" pitchFamily="49" charset="0"/>
              </a:rPr>
              <a:t> </a:t>
            </a:r>
            <a:r>
              <a:rPr lang="en-US" sz="2300" dirty="0" err="1">
                <a:solidFill>
                  <a:srgbClr val="000000"/>
                </a:solidFill>
                <a:latin typeface="Cascadia Mono" panose="020B0609020000020004" pitchFamily="49" charset="0"/>
              </a:rPr>
              <a:t>parent_not_found</a:t>
            </a:r>
            <a:r>
              <a:rPr lang="en-US" sz="2300" dirty="0">
                <a:solidFill>
                  <a:srgbClr val="000000"/>
                </a:solidFill>
                <a:latin typeface="Cascadia Mono" panose="020B0609020000020004" pitchFamily="49" charset="0"/>
              </a:rPr>
              <a:t> = 3;</a:t>
            </a:r>
          </a:p>
          <a:p>
            <a:pPr marL="0" indent="0">
              <a:buNone/>
            </a:pPr>
            <a:r>
              <a:rPr lang="ru-RU" sz="2300" dirty="0">
                <a:solidFill>
                  <a:srgbClr val="000000"/>
                </a:solidFill>
                <a:latin typeface="Cascadia Mono" panose="020B0609020000020004" pitchFamily="49" charset="0"/>
              </a:rPr>
              <a:t>    }</a:t>
            </a:r>
          </a:p>
          <a:p>
            <a:pPr marL="0" indent="0">
              <a:buNone/>
            </a:pPr>
            <a:r>
              <a:rPr lang="ru-RU" sz="2300" dirty="0">
                <a:solidFill>
                  <a:srgbClr val="000000"/>
                </a:solidFill>
                <a:latin typeface="Cascadia Mono" panose="020B0609020000020004" pitchFamily="49" charset="0"/>
              </a:rPr>
              <a:t>}</a:t>
            </a:r>
            <a:endParaRPr lang="ru-RU" sz="2300" dirty="0"/>
          </a:p>
        </p:txBody>
      </p:sp>
      <p:sp>
        <p:nvSpPr>
          <p:cNvPr id="4" name="Номер слайда 3">
            <a:extLst>
              <a:ext uri="{FF2B5EF4-FFF2-40B4-BE49-F238E27FC236}">
                <a16:creationId xmlns:a16="http://schemas.microsoft.com/office/drawing/2014/main" id="{653BA6CF-D06F-5AEA-90DD-9130E1A323F2}"/>
              </a:ext>
            </a:extLst>
          </p:cNvPr>
          <p:cNvSpPr>
            <a:spLocks noGrp="1"/>
          </p:cNvSpPr>
          <p:nvPr>
            <p:ph type="sldNum" sz="quarter" idx="12"/>
          </p:nvPr>
        </p:nvSpPr>
        <p:spPr/>
        <p:txBody>
          <a:bodyPr/>
          <a:lstStyle/>
          <a:p>
            <a:fld id="{F71F3365-34EC-453E-93A9-FBDCDD17CEDE}" type="slidenum">
              <a:rPr lang="ru-RU" smtClean="0"/>
              <a:t>59</a:t>
            </a:fld>
            <a:endParaRPr lang="ru-RU"/>
          </a:p>
        </p:txBody>
      </p:sp>
    </p:spTree>
    <p:extLst>
      <p:ext uri="{BB962C8B-B14F-4D97-AF65-F5344CB8AC3E}">
        <p14:creationId xmlns:p14="http://schemas.microsoft.com/office/powerpoint/2010/main" val="243821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897D-1A01-EA89-D72D-0BA37D9D79D2}"/>
              </a:ext>
            </a:extLst>
          </p:cNvPr>
          <p:cNvSpPr>
            <a:spLocks noGrp="1"/>
          </p:cNvSpPr>
          <p:nvPr>
            <p:ph type="title"/>
          </p:nvPr>
        </p:nvSpPr>
        <p:spPr/>
        <p:txBody>
          <a:bodyPr/>
          <a:lstStyle/>
          <a:p>
            <a:r>
              <a:rPr lang="ru-RU" dirty="0"/>
              <a:t>Мои мысли о разработке </a:t>
            </a:r>
            <a:r>
              <a:rPr lang="en-US" dirty="0"/>
              <a:t>enterprise-</a:t>
            </a:r>
            <a:r>
              <a:rPr lang="ru-RU" dirty="0"/>
              <a:t>приложений</a:t>
            </a:r>
          </a:p>
        </p:txBody>
      </p:sp>
      <p:sp>
        <p:nvSpPr>
          <p:cNvPr id="3" name="Объект 2">
            <a:extLst>
              <a:ext uri="{FF2B5EF4-FFF2-40B4-BE49-F238E27FC236}">
                <a16:creationId xmlns:a16="http://schemas.microsoft.com/office/drawing/2014/main" id="{2AF24B64-8D54-3C76-1B93-103B1D92D037}"/>
              </a:ext>
            </a:extLst>
          </p:cNvPr>
          <p:cNvSpPr>
            <a:spLocks noGrp="1"/>
          </p:cNvSpPr>
          <p:nvPr>
            <p:ph idx="1"/>
          </p:nvPr>
        </p:nvSpPr>
        <p:spPr>
          <a:xfrm>
            <a:off x="838200" y="2107095"/>
            <a:ext cx="10515600" cy="4069867"/>
          </a:xfrm>
        </p:spPr>
        <p:txBody>
          <a:bodyPr/>
          <a:lstStyle/>
          <a:p>
            <a:r>
              <a:rPr lang="ru-RU" dirty="0"/>
              <a:t>Код приложения - это не цель, а просто инструмент для заработка денег</a:t>
            </a:r>
          </a:p>
          <a:p>
            <a:endParaRPr lang="ru-RU" dirty="0"/>
          </a:p>
          <a:p>
            <a:r>
              <a:rPr lang="ru-RU" dirty="0"/>
              <a:t>Цель кода - минимизировать издержки бизнеса на автоматизацию процессов</a:t>
            </a:r>
          </a:p>
        </p:txBody>
      </p:sp>
      <p:sp>
        <p:nvSpPr>
          <p:cNvPr id="4" name="Номер слайда 3">
            <a:extLst>
              <a:ext uri="{FF2B5EF4-FFF2-40B4-BE49-F238E27FC236}">
                <a16:creationId xmlns:a16="http://schemas.microsoft.com/office/drawing/2014/main" id="{EDB1BC39-7D9E-1ABA-6726-4ECF166977B5}"/>
              </a:ext>
            </a:extLst>
          </p:cNvPr>
          <p:cNvSpPr>
            <a:spLocks noGrp="1"/>
          </p:cNvSpPr>
          <p:nvPr>
            <p:ph type="sldNum" sz="quarter" idx="12"/>
          </p:nvPr>
        </p:nvSpPr>
        <p:spPr/>
        <p:txBody>
          <a:bodyPr/>
          <a:lstStyle/>
          <a:p>
            <a:fld id="{F71F3365-34EC-453E-93A9-FBDCDD17CEDE}" type="slidenum">
              <a:rPr lang="ru-RU" smtClean="0"/>
              <a:t>6</a:t>
            </a:fld>
            <a:endParaRPr lang="ru-RU"/>
          </a:p>
        </p:txBody>
      </p:sp>
    </p:spTree>
    <p:extLst>
      <p:ext uri="{BB962C8B-B14F-4D97-AF65-F5344CB8AC3E}">
        <p14:creationId xmlns:p14="http://schemas.microsoft.com/office/powerpoint/2010/main" val="567678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6C66-8A7C-0213-6678-ABD948BD124D}"/>
              </a:ext>
            </a:extLst>
          </p:cNvPr>
          <p:cNvSpPr>
            <a:spLocks noGrp="1"/>
          </p:cNvSpPr>
          <p:nvPr>
            <p:ph type="title"/>
          </p:nvPr>
        </p:nvSpPr>
        <p:spPr/>
        <p:txBody>
          <a:bodyPr/>
          <a:lstStyle/>
          <a:p>
            <a:r>
              <a:rPr lang="ru-RU" dirty="0"/>
              <a:t>Чем это хорошо</a:t>
            </a:r>
            <a:endParaRPr lang="en-US" dirty="0"/>
          </a:p>
        </p:txBody>
      </p:sp>
      <p:sp>
        <p:nvSpPr>
          <p:cNvPr id="3" name="Content Placeholder 2">
            <a:extLst>
              <a:ext uri="{FF2B5EF4-FFF2-40B4-BE49-F238E27FC236}">
                <a16:creationId xmlns:a16="http://schemas.microsoft.com/office/drawing/2014/main" id="{5C9C2A07-D050-15FB-8465-61DB11AEE1D0}"/>
              </a:ext>
            </a:extLst>
          </p:cNvPr>
          <p:cNvSpPr>
            <a:spLocks noGrp="1"/>
          </p:cNvSpPr>
          <p:nvPr>
            <p:ph idx="1"/>
          </p:nvPr>
        </p:nvSpPr>
        <p:spPr/>
        <p:txBody>
          <a:bodyPr>
            <a:normAutofit/>
          </a:bodyPr>
          <a:lstStyle/>
          <a:p>
            <a:r>
              <a:rPr lang="ru-RU" dirty="0"/>
              <a:t>В сигнатуре метода явно описана ошибка</a:t>
            </a:r>
          </a:p>
          <a:p>
            <a:r>
              <a:rPr lang="ru-RU" dirty="0"/>
              <a:t>Нужно явно обработать все части размеченного определения</a:t>
            </a:r>
          </a:p>
          <a:p>
            <a:r>
              <a:rPr lang="ru-RU" dirty="0"/>
              <a:t>Добавление нового варианта – ошибка времени компиляции</a:t>
            </a:r>
          </a:p>
          <a:p>
            <a:endParaRPr lang="ru-RU" dirty="0"/>
          </a:p>
          <a:p>
            <a:pPr marL="0" indent="0">
              <a:buNone/>
            </a:pPr>
            <a:r>
              <a:rPr lang="en-US" sz="2000" b="0" dirty="0">
                <a:solidFill>
                  <a:srgbClr val="0000FF"/>
                </a:solidFill>
                <a:effectLst/>
                <a:latin typeface="Consolas" panose="020B0609020204030204" pitchFamily="49" charset="0"/>
              </a:rPr>
              <a:t>match</a:t>
            </a:r>
            <a:r>
              <a:rPr lang="en-US" sz="2000" b="0" dirty="0">
                <a:solidFill>
                  <a:srgbClr val="000000"/>
                </a:solidFill>
                <a:effectLst/>
                <a:latin typeface="Consolas" panose="020B0609020204030204" pitchFamily="49" charset="0"/>
              </a:rPr>
              <a:t> x </a:t>
            </a:r>
            <a:r>
              <a:rPr lang="en-US" sz="2000" b="0" dirty="0">
                <a:solidFill>
                  <a:srgbClr val="0000FF"/>
                </a:solidFill>
                <a:effectLst/>
                <a:latin typeface="Consolas" panose="020B0609020204030204" pitchFamily="49" charset="0"/>
              </a:rPr>
              <a:t>with</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User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"User case"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EmailAlreadyRegistered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EmailAlreadyRegistered</a:t>
            </a:r>
            <a:r>
              <a:rPr lang="en-US" sz="2000" b="0" dirty="0">
                <a:solidFill>
                  <a:srgbClr val="A31515"/>
                </a:solidFill>
                <a:effectLst/>
                <a:latin typeface="Consolas" panose="020B0609020204030204" pitchFamily="49" charset="0"/>
              </a:rPr>
              <a:t> case"</a:t>
            </a:r>
            <a:endParaRPr lang="en-US" sz="2000" b="0" dirty="0">
              <a:solidFill>
                <a:srgbClr val="000000"/>
              </a:solidFill>
              <a:effectLst/>
              <a:latin typeface="Consolas" panose="020B0609020204030204" pitchFamily="49" charset="0"/>
            </a:endParaRPr>
          </a:p>
          <a:p>
            <a:pPr marL="0" indent="0">
              <a:buNone/>
            </a:pP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ParentNotFound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printfn</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"point"</a:t>
            </a:r>
            <a:endParaRPr lang="en-US" sz="2000" b="0" dirty="0">
              <a:solidFill>
                <a:srgbClr val="000000"/>
              </a:solidFill>
              <a:effectLst/>
              <a:latin typeface="Consolas" panose="020B0609020204030204" pitchFamily="49" charset="0"/>
            </a:endParaRPr>
          </a:p>
          <a:p>
            <a:pPr marL="0" indent="0">
              <a:buNone/>
            </a:pPr>
            <a:endParaRPr lang="ru-RU" dirty="0"/>
          </a:p>
        </p:txBody>
      </p:sp>
      <p:sp>
        <p:nvSpPr>
          <p:cNvPr id="4" name="Slide Number Placeholder 3">
            <a:extLst>
              <a:ext uri="{FF2B5EF4-FFF2-40B4-BE49-F238E27FC236}">
                <a16:creationId xmlns:a16="http://schemas.microsoft.com/office/drawing/2014/main" id="{BB1C425C-09DC-2286-E047-5B0D50BB562C}"/>
              </a:ext>
            </a:extLst>
          </p:cNvPr>
          <p:cNvSpPr>
            <a:spLocks noGrp="1"/>
          </p:cNvSpPr>
          <p:nvPr>
            <p:ph type="sldNum" sz="quarter" idx="12"/>
          </p:nvPr>
        </p:nvSpPr>
        <p:spPr/>
        <p:txBody>
          <a:bodyPr/>
          <a:lstStyle/>
          <a:p>
            <a:fld id="{608DE624-362B-4639-A974-777A24CF79CF}" type="slidenum">
              <a:rPr lang="en-US" smtClean="0"/>
              <a:t>60</a:t>
            </a:fld>
            <a:endParaRPr lang="en-US"/>
          </a:p>
        </p:txBody>
      </p:sp>
    </p:spTree>
    <p:extLst>
      <p:ext uri="{BB962C8B-B14F-4D97-AF65-F5344CB8AC3E}">
        <p14:creationId xmlns:p14="http://schemas.microsoft.com/office/powerpoint/2010/main" val="2815203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3846-F9FF-5E3E-88F7-D0B64E6B9CE6}"/>
              </a:ext>
            </a:extLst>
          </p:cNvPr>
          <p:cNvSpPr>
            <a:spLocks noGrp="1"/>
          </p:cNvSpPr>
          <p:nvPr>
            <p:ph type="title"/>
          </p:nvPr>
        </p:nvSpPr>
        <p:spPr/>
        <p:txBody>
          <a:bodyPr/>
          <a:lstStyle/>
          <a:p>
            <a:r>
              <a:rPr lang="ru-RU" dirty="0"/>
              <a:t>Недостатки</a:t>
            </a:r>
            <a:endParaRPr lang="en-US" dirty="0"/>
          </a:p>
        </p:txBody>
      </p:sp>
      <p:sp>
        <p:nvSpPr>
          <p:cNvPr id="3" name="Content Placeholder 2">
            <a:extLst>
              <a:ext uri="{FF2B5EF4-FFF2-40B4-BE49-F238E27FC236}">
                <a16:creationId xmlns:a16="http://schemas.microsoft.com/office/drawing/2014/main" id="{02E1EC0E-294D-8EFE-6311-A236AF0109D6}"/>
              </a:ext>
            </a:extLst>
          </p:cNvPr>
          <p:cNvSpPr>
            <a:spLocks noGrp="1"/>
          </p:cNvSpPr>
          <p:nvPr>
            <p:ph idx="1"/>
          </p:nvPr>
        </p:nvSpPr>
        <p:spPr/>
        <p:txBody>
          <a:bodyPr/>
          <a:lstStyle/>
          <a:p>
            <a:r>
              <a:rPr lang="ru-RU" i="1" dirty="0"/>
              <a:t>Зараженность</a:t>
            </a:r>
            <a:r>
              <a:rPr lang="ru-RU" dirty="0"/>
              <a:t> методов (как с </a:t>
            </a:r>
            <a:r>
              <a:rPr lang="en-US" dirty="0"/>
              <a:t>async-await</a:t>
            </a:r>
            <a:r>
              <a:rPr lang="ru-RU" dirty="0"/>
              <a:t>)</a:t>
            </a:r>
            <a:endParaRPr lang="en-US" dirty="0"/>
          </a:p>
          <a:p>
            <a:r>
              <a:rPr lang="ru-RU" dirty="0"/>
              <a:t>Повышается вложенность</a:t>
            </a:r>
            <a:endParaRPr lang="en-US" dirty="0"/>
          </a:p>
          <a:p>
            <a:r>
              <a:rPr lang="ru-RU" dirty="0"/>
              <a:t>До сих пор нет нативной поддержи </a:t>
            </a:r>
            <a:r>
              <a:rPr lang="ru-RU"/>
              <a:t>в языке</a:t>
            </a:r>
            <a:endParaRPr lang="ru-RU" dirty="0"/>
          </a:p>
          <a:p>
            <a:r>
              <a:rPr lang="ru-RU" dirty="0"/>
              <a:t>Коллеги не понимают, зачем это нужно</a:t>
            </a:r>
            <a:endParaRPr lang="en-US" dirty="0"/>
          </a:p>
        </p:txBody>
      </p:sp>
      <p:sp>
        <p:nvSpPr>
          <p:cNvPr id="4" name="Slide Number Placeholder 3">
            <a:extLst>
              <a:ext uri="{FF2B5EF4-FFF2-40B4-BE49-F238E27FC236}">
                <a16:creationId xmlns:a16="http://schemas.microsoft.com/office/drawing/2014/main" id="{669A5700-4B2A-57D6-4300-151184CE3FDE}"/>
              </a:ext>
            </a:extLst>
          </p:cNvPr>
          <p:cNvSpPr>
            <a:spLocks noGrp="1"/>
          </p:cNvSpPr>
          <p:nvPr>
            <p:ph type="sldNum" sz="quarter" idx="12"/>
          </p:nvPr>
        </p:nvSpPr>
        <p:spPr/>
        <p:txBody>
          <a:bodyPr/>
          <a:lstStyle/>
          <a:p>
            <a:fld id="{608DE624-362B-4639-A974-777A24CF79CF}" type="slidenum">
              <a:rPr lang="en-US" smtClean="0"/>
              <a:t>61</a:t>
            </a:fld>
            <a:endParaRPr lang="en-US"/>
          </a:p>
        </p:txBody>
      </p:sp>
    </p:spTree>
    <p:extLst>
      <p:ext uri="{BB962C8B-B14F-4D97-AF65-F5344CB8AC3E}">
        <p14:creationId xmlns:p14="http://schemas.microsoft.com/office/powerpoint/2010/main" val="2910893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1E54E-E64F-C2F9-6712-612CFC02C926}"/>
              </a:ext>
            </a:extLst>
          </p:cNvPr>
          <p:cNvSpPr>
            <a:spLocks noGrp="1"/>
          </p:cNvSpPr>
          <p:nvPr>
            <p:ph type="title"/>
          </p:nvPr>
        </p:nvSpPr>
        <p:spPr/>
        <p:txBody>
          <a:bodyPr/>
          <a:lstStyle/>
          <a:p>
            <a:r>
              <a:rPr lang="ru-RU" dirty="0"/>
              <a:t>Текущее состояние в </a:t>
            </a:r>
            <a:r>
              <a:rPr lang="en-US" dirty="0"/>
              <a:t>C#</a:t>
            </a:r>
            <a:endParaRPr lang="ru-RU" dirty="0"/>
          </a:p>
        </p:txBody>
      </p:sp>
      <p:sp>
        <p:nvSpPr>
          <p:cNvPr id="3" name="Объект 2">
            <a:extLst>
              <a:ext uri="{FF2B5EF4-FFF2-40B4-BE49-F238E27FC236}">
                <a16:creationId xmlns:a16="http://schemas.microsoft.com/office/drawing/2014/main" id="{3407981F-324C-35D0-6043-7823FF467DA5}"/>
              </a:ext>
            </a:extLst>
          </p:cNvPr>
          <p:cNvSpPr>
            <a:spLocks noGrp="1"/>
          </p:cNvSpPr>
          <p:nvPr>
            <p:ph idx="1"/>
          </p:nvPr>
        </p:nvSpPr>
        <p:spPr/>
        <p:txBody>
          <a:bodyPr/>
          <a:lstStyle/>
          <a:p>
            <a:pPr marL="0" indent="0">
              <a:buNone/>
            </a:pPr>
            <a:r>
              <a:rPr lang="ru-RU" dirty="0"/>
              <a:t>В языке:</a:t>
            </a:r>
          </a:p>
          <a:p>
            <a:pPr marL="0" indent="0">
              <a:buNone/>
            </a:pPr>
            <a:r>
              <a:rPr lang="en-US" dirty="0">
                <a:hlinkClick r:id="rId3"/>
              </a:rPr>
              <a:t>https://github.com/dotnet/csharplang/discussions/7010</a:t>
            </a:r>
            <a:endParaRPr lang="ru-RU" dirty="0"/>
          </a:p>
          <a:p>
            <a:pPr marL="0" indent="0">
              <a:buNone/>
            </a:pPr>
            <a:endParaRPr lang="ru-RU" dirty="0"/>
          </a:p>
          <a:p>
            <a:pPr marL="0" indent="0">
              <a:buNone/>
            </a:pPr>
            <a:r>
              <a:rPr lang="ru-RU" dirty="0"/>
              <a:t>Библиотеки от сообщества:</a:t>
            </a:r>
          </a:p>
          <a:p>
            <a:pPr marL="0" indent="0">
              <a:buNone/>
            </a:pPr>
            <a:r>
              <a:rPr lang="en-US" dirty="0">
                <a:hlinkClick r:id="rId4"/>
              </a:rPr>
              <a:t>https://github.com/mcintyre321/OneOf</a:t>
            </a:r>
            <a:endParaRPr lang="en-US" dirty="0"/>
          </a:p>
          <a:p>
            <a:pPr marL="0" indent="0">
              <a:buNone/>
            </a:pPr>
            <a:r>
              <a:rPr lang="en-US" dirty="0">
                <a:hlinkClick r:id="rId5"/>
              </a:rPr>
              <a:t>https://github.com/domn1995/dunet</a:t>
            </a:r>
            <a:r>
              <a:rPr lang="en-US" dirty="0"/>
              <a:t> </a:t>
            </a:r>
            <a:endParaRPr lang="ru-RU" dirty="0"/>
          </a:p>
        </p:txBody>
      </p:sp>
      <p:sp>
        <p:nvSpPr>
          <p:cNvPr id="4" name="Номер слайда 3">
            <a:extLst>
              <a:ext uri="{FF2B5EF4-FFF2-40B4-BE49-F238E27FC236}">
                <a16:creationId xmlns:a16="http://schemas.microsoft.com/office/drawing/2014/main" id="{C12C028F-8EF0-60A2-634C-0F7A8A8876CB}"/>
              </a:ext>
            </a:extLst>
          </p:cNvPr>
          <p:cNvSpPr>
            <a:spLocks noGrp="1"/>
          </p:cNvSpPr>
          <p:nvPr>
            <p:ph type="sldNum" sz="quarter" idx="12"/>
          </p:nvPr>
        </p:nvSpPr>
        <p:spPr/>
        <p:txBody>
          <a:bodyPr/>
          <a:lstStyle/>
          <a:p>
            <a:fld id="{F71F3365-34EC-453E-93A9-FBDCDD17CEDE}" type="slidenum">
              <a:rPr lang="ru-RU" smtClean="0"/>
              <a:t>62</a:t>
            </a:fld>
            <a:endParaRPr lang="ru-RU"/>
          </a:p>
        </p:txBody>
      </p:sp>
    </p:spTree>
    <p:extLst>
      <p:ext uri="{BB962C8B-B14F-4D97-AF65-F5344CB8AC3E}">
        <p14:creationId xmlns:p14="http://schemas.microsoft.com/office/powerpoint/2010/main" val="3277175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18EB3-1AA5-D3AD-BF51-7B1CBD300271}"/>
              </a:ext>
            </a:extLst>
          </p:cNvPr>
          <p:cNvSpPr>
            <a:spLocks noGrp="1"/>
          </p:cNvSpPr>
          <p:nvPr>
            <p:ph idx="1"/>
          </p:nvPr>
        </p:nvSpPr>
        <p:spPr>
          <a:xfrm>
            <a:off x="838200" y="265043"/>
            <a:ext cx="10515600" cy="5911920"/>
          </a:xfrm>
        </p:spPr>
        <p:txBody>
          <a:bodyPr>
            <a:normAutofit fontScale="92500" lnSpcReduction="1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CreateUserResult</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CreateUserResult</a:t>
            </a:r>
            <a:r>
              <a:rPr lang="en-US" sz="1800" dirty="0">
                <a:solidFill>
                  <a:srgbClr val="000000"/>
                </a:solidFill>
                <a:latin typeface="Cascadia Mono" panose="020B0609020000020004" pitchFamily="49" charset="0"/>
              </a:rPr>
              <a:t>()</a:t>
            </a:r>
            <a:r>
              <a:rPr lang="ru-RU" sz="1800" dirty="0">
                <a:solidFill>
                  <a:srgbClr val="000000"/>
                </a:solidFill>
                <a:latin typeface="Cascadia Mono" panose="020B0609020000020004" pitchFamily="49" charset="0"/>
              </a:rPr>
              <a:t> { }</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Created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UserId</a:t>
            </a:r>
            <a:r>
              <a:rPr lang="en-US" sz="1800" dirty="0">
                <a:solidFill>
                  <a:srgbClr val="000000"/>
                </a:solidFill>
                <a:latin typeface="Cascadia Mono" panose="020B0609020000020004" pitchFamily="49" charset="0"/>
              </a:rPr>
              <a:t> Id) : </a:t>
            </a: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EmailAlreadyRegistered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record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ParentNotFound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a:t>
            </a:r>
          </a:p>
          <a:p>
            <a:pPr marL="0" indent="0">
              <a:buNone/>
            </a:pPr>
            <a:endParaRPr lang="ru-RU"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CreateUserResult</a:t>
            </a:r>
            <a:r>
              <a:rPr lang="en-US" sz="1800" dirty="0">
                <a:solidFill>
                  <a:srgbClr val="000000"/>
                </a:solidFill>
                <a:latin typeface="Cascadia Mono" panose="020B0609020000020004" pitchFamily="49" charset="0"/>
              </a:rPr>
              <a:t> result = ...;</a:t>
            </a:r>
          </a:p>
          <a:p>
            <a:pPr marL="0" indent="0">
              <a:buNone/>
            </a:pPr>
            <a:r>
              <a:rPr lang="en-US" sz="1800" dirty="0">
                <a:solidFill>
                  <a:srgbClr val="000000"/>
                </a:solidFill>
                <a:latin typeface="Cascadia Mono" panose="020B0609020000020004" pitchFamily="49" charset="0"/>
              </a:rPr>
              <a:t>result </a:t>
            </a:r>
            <a:r>
              <a:rPr lang="en-US" sz="1800" dirty="0">
                <a:solidFill>
                  <a:srgbClr val="0000FF"/>
                </a:solidFill>
                <a:latin typeface="Cascadia Mono" panose="020B0609020000020004" pitchFamily="49" charset="0"/>
              </a:rPr>
              <a:t>switch</a:t>
            </a:r>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CreateUserResult.Created</a:t>
            </a:r>
            <a:r>
              <a:rPr lang="en-US" sz="1800" dirty="0">
                <a:solidFill>
                  <a:srgbClr val="000000"/>
                </a:solidFill>
                <a:latin typeface="Cascadia Mono" panose="020B0609020000020004" pitchFamily="49" charset="0"/>
              </a:rPr>
              <a:t> created =&gt;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CreateUserResult.EmailAlreadyRegistered</a:t>
            </a:r>
            <a:r>
              <a:rPr lang="en-US" sz="1800" dirty="0">
                <a:solidFill>
                  <a:srgbClr val="000000"/>
                </a:solidFill>
                <a:latin typeface="Cascadia Mono" panose="020B0609020000020004" pitchFamily="49" charset="0"/>
              </a:rPr>
              <a:t> =&gt;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CreateUserResult.ParentNotFound</a:t>
            </a:r>
            <a:r>
              <a:rPr lang="en-US" sz="1800" dirty="0">
                <a:solidFill>
                  <a:srgbClr val="000000"/>
                </a:solidFill>
                <a:latin typeface="Cascadia Mono" panose="020B0609020000020004" pitchFamily="49" charset="0"/>
              </a:rPr>
              <a:t> =&gt;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a:t>
            </a:r>
            <a:r>
              <a:rPr lang="en-US" sz="1800" dirty="0">
                <a:solidFill>
                  <a:srgbClr val="000000"/>
                </a:solidFill>
                <a:latin typeface="Cascadia Mono" panose="020B0609020000020004" pitchFamily="49" charset="0"/>
              </a:rPr>
              <a:t> =&gt;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SwitchExpressionException</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4D9CE29A-CFB6-1A23-F58F-BFA9CDADBA9D}"/>
              </a:ext>
            </a:extLst>
          </p:cNvPr>
          <p:cNvSpPr>
            <a:spLocks noGrp="1"/>
          </p:cNvSpPr>
          <p:nvPr>
            <p:ph type="sldNum" sz="quarter" idx="12"/>
          </p:nvPr>
        </p:nvSpPr>
        <p:spPr/>
        <p:txBody>
          <a:bodyPr/>
          <a:lstStyle/>
          <a:p>
            <a:fld id="{608DE624-362B-4639-A974-777A24CF79CF}" type="slidenum">
              <a:rPr lang="en-US" smtClean="0"/>
              <a:t>63</a:t>
            </a:fld>
            <a:endParaRPr lang="en-US"/>
          </a:p>
        </p:txBody>
      </p:sp>
    </p:spTree>
    <p:extLst>
      <p:ext uri="{BB962C8B-B14F-4D97-AF65-F5344CB8AC3E}">
        <p14:creationId xmlns:p14="http://schemas.microsoft.com/office/powerpoint/2010/main" val="3312147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2308103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V</a:t>
            </a:r>
            <a:br>
              <a:rPr lang="ru-RU" dirty="0"/>
            </a:br>
            <a:r>
              <a:rPr lang="ru-RU" dirty="0"/>
              <a:t>Тестирование</a:t>
            </a:r>
            <a:endParaRPr lang="en-US" dirty="0"/>
          </a:p>
        </p:txBody>
      </p:sp>
    </p:spTree>
    <p:extLst>
      <p:ext uri="{BB962C8B-B14F-4D97-AF65-F5344CB8AC3E}">
        <p14:creationId xmlns:p14="http://schemas.microsoft.com/office/powerpoint/2010/main" val="4214431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08168E-E9DA-F3C8-87BD-A07FE554526B}"/>
              </a:ext>
            </a:extLst>
          </p:cNvPr>
          <p:cNvSpPr>
            <a:spLocks noGrp="1"/>
          </p:cNvSpPr>
          <p:nvPr>
            <p:ph type="title"/>
          </p:nvPr>
        </p:nvSpPr>
        <p:spPr/>
        <p:txBody>
          <a:bodyPr/>
          <a:lstStyle/>
          <a:p>
            <a:r>
              <a:rPr lang="ru-RU" dirty="0"/>
              <a:t>Проблемы с тестированием</a:t>
            </a:r>
          </a:p>
        </p:txBody>
      </p:sp>
      <p:sp>
        <p:nvSpPr>
          <p:cNvPr id="3" name="Объект 2">
            <a:extLst>
              <a:ext uri="{FF2B5EF4-FFF2-40B4-BE49-F238E27FC236}">
                <a16:creationId xmlns:a16="http://schemas.microsoft.com/office/drawing/2014/main" id="{51BA8211-F4B7-63B0-010E-2761D6F6B0CD}"/>
              </a:ext>
            </a:extLst>
          </p:cNvPr>
          <p:cNvSpPr>
            <a:spLocks noGrp="1"/>
          </p:cNvSpPr>
          <p:nvPr>
            <p:ph idx="1"/>
          </p:nvPr>
        </p:nvSpPr>
        <p:spPr/>
        <p:txBody>
          <a:bodyPr/>
          <a:lstStyle/>
          <a:p>
            <a:pPr marL="0" indent="0">
              <a:buNone/>
            </a:pPr>
            <a:r>
              <a:rPr lang="ru-RU" dirty="0"/>
              <a:t>Если тесты есть, то часто они бесполезные:</a:t>
            </a:r>
          </a:p>
          <a:p>
            <a:r>
              <a:rPr lang="ru-RU" dirty="0"/>
              <a:t>проходят на окружении, которое непонятно как разворачивается</a:t>
            </a:r>
          </a:p>
          <a:p>
            <a:r>
              <a:rPr lang="ru-RU" dirty="0"/>
              <a:t>проверяют правильное использование сторонних классов вместо бизнес-логики</a:t>
            </a:r>
          </a:p>
          <a:p>
            <a:pPr lvl="1"/>
            <a:r>
              <a:rPr lang="ru-RU" sz="2800" dirty="0"/>
              <a:t>например, проверяют получение данных (I</a:t>
            </a:r>
            <a:r>
              <a:rPr lang="en-US" sz="2800" dirty="0"/>
              <a:t>Q</a:t>
            </a:r>
            <a:r>
              <a:rPr lang="ru-RU" sz="2800" dirty="0" err="1"/>
              <a:t>uerable</a:t>
            </a:r>
            <a:r>
              <a:rPr lang="en-US" sz="2800" dirty="0"/>
              <a:t>, </a:t>
            </a:r>
            <a:r>
              <a:rPr lang="en-US" sz="2800" dirty="0" err="1"/>
              <a:t>HttpClient</a:t>
            </a:r>
            <a:r>
              <a:rPr lang="ru-RU" sz="2800" dirty="0"/>
              <a:t>) вместо операций с этими данными</a:t>
            </a:r>
          </a:p>
          <a:p>
            <a:pPr lvl="1"/>
            <a:r>
              <a:rPr lang="ru-RU" sz="2800" dirty="0" err="1"/>
              <a:t>мокают</a:t>
            </a:r>
            <a:r>
              <a:rPr lang="ru-RU" sz="2800" dirty="0"/>
              <a:t>, не учитывая особенности окружения (</a:t>
            </a:r>
            <a:r>
              <a:rPr lang="ru-RU" sz="2800" dirty="0" err="1"/>
              <a:t>InMemoryDb</a:t>
            </a:r>
            <a:r>
              <a:rPr lang="ru-RU" sz="2800" dirty="0"/>
              <a:t> вместо настоящей базы)</a:t>
            </a:r>
            <a:endParaRPr lang="en-US" sz="2800" dirty="0"/>
          </a:p>
          <a:p>
            <a:endParaRPr lang="en-US" dirty="0"/>
          </a:p>
          <a:p>
            <a:endParaRPr lang="ru-RU" dirty="0"/>
          </a:p>
        </p:txBody>
      </p:sp>
      <p:sp>
        <p:nvSpPr>
          <p:cNvPr id="4" name="Номер слайда 3">
            <a:extLst>
              <a:ext uri="{FF2B5EF4-FFF2-40B4-BE49-F238E27FC236}">
                <a16:creationId xmlns:a16="http://schemas.microsoft.com/office/drawing/2014/main" id="{0CD4E835-13D8-27B0-F9A4-B1AF988F2295}"/>
              </a:ext>
            </a:extLst>
          </p:cNvPr>
          <p:cNvSpPr>
            <a:spLocks noGrp="1"/>
          </p:cNvSpPr>
          <p:nvPr>
            <p:ph type="sldNum" sz="quarter" idx="12"/>
          </p:nvPr>
        </p:nvSpPr>
        <p:spPr/>
        <p:txBody>
          <a:bodyPr/>
          <a:lstStyle/>
          <a:p>
            <a:fld id="{F71F3365-34EC-453E-93A9-FBDCDD17CEDE}" type="slidenum">
              <a:rPr lang="ru-RU" smtClean="0"/>
              <a:t>66</a:t>
            </a:fld>
            <a:endParaRPr lang="ru-RU"/>
          </a:p>
        </p:txBody>
      </p:sp>
    </p:spTree>
    <p:extLst>
      <p:ext uri="{BB962C8B-B14F-4D97-AF65-F5344CB8AC3E}">
        <p14:creationId xmlns:p14="http://schemas.microsoft.com/office/powerpoint/2010/main" val="253017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5F8F5D-F5E9-F17D-E918-E7F08A6DEA94}"/>
              </a:ext>
            </a:extLst>
          </p:cNvPr>
          <p:cNvSpPr>
            <a:spLocks noGrp="1"/>
          </p:cNvSpPr>
          <p:nvPr>
            <p:ph type="title"/>
          </p:nvPr>
        </p:nvSpPr>
        <p:spPr/>
        <p:txBody>
          <a:bodyPr/>
          <a:lstStyle/>
          <a:p>
            <a:r>
              <a:rPr lang="ru-RU" dirty="0"/>
              <a:t>Интеграционные тесты</a:t>
            </a:r>
          </a:p>
        </p:txBody>
      </p:sp>
      <p:sp>
        <p:nvSpPr>
          <p:cNvPr id="3" name="Объект 2">
            <a:extLst>
              <a:ext uri="{FF2B5EF4-FFF2-40B4-BE49-F238E27FC236}">
                <a16:creationId xmlns:a16="http://schemas.microsoft.com/office/drawing/2014/main" id="{D0755AB5-0FCD-C08A-70AE-85EB6197A994}"/>
              </a:ext>
            </a:extLst>
          </p:cNvPr>
          <p:cNvSpPr>
            <a:spLocks noGrp="1"/>
          </p:cNvSpPr>
          <p:nvPr>
            <p:ph idx="1"/>
          </p:nvPr>
        </p:nvSpPr>
        <p:spPr/>
        <p:txBody>
          <a:bodyPr/>
          <a:lstStyle/>
          <a:p>
            <a:r>
              <a:rPr lang="ru-RU" dirty="0"/>
              <a:t>Реальное окружение (БД, очереди, </a:t>
            </a:r>
            <a:r>
              <a:rPr lang="en-US" dirty="0"/>
              <a:t>…)</a:t>
            </a:r>
            <a:r>
              <a:rPr lang="ru-RU" dirty="0"/>
              <a:t> в докере</a:t>
            </a:r>
            <a:endParaRPr lang="en-US" dirty="0"/>
          </a:p>
          <a:p>
            <a:r>
              <a:rPr lang="ru-RU" dirty="0"/>
              <a:t>Запуск приложения в докере на </a:t>
            </a:r>
            <a:r>
              <a:rPr lang="en-US" dirty="0"/>
              <a:t>CI/CD</a:t>
            </a:r>
            <a:endParaRPr lang="ru-RU" dirty="0"/>
          </a:p>
          <a:p>
            <a:r>
              <a:rPr lang="ru-RU" dirty="0"/>
              <a:t>Полный прогон </a:t>
            </a:r>
            <a:r>
              <a:rPr lang="en-US" dirty="0"/>
              <a:t>ASP.NET</a:t>
            </a:r>
            <a:r>
              <a:rPr lang="ru-RU" dirty="0"/>
              <a:t> </a:t>
            </a:r>
            <a:r>
              <a:rPr lang="ru-RU" dirty="0" err="1"/>
              <a:t>пайплайна</a:t>
            </a:r>
            <a:endParaRPr lang="ru-RU" dirty="0"/>
          </a:p>
          <a:p>
            <a:endParaRPr lang="ru-RU" dirty="0"/>
          </a:p>
          <a:p>
            <a:r>
              <a:rPr lang="ru-RU" dirty="0"/>
              <a:t>Не замена юнит-тестам</a:t>
            </a:r>
            <a:r>
              <a:rPr lang="en-US" dirty="0"/>
              <a:t>!</a:t>
            </a:r>
            <a:endParaRPr lang="ru-RU" dirty="0"/>
          </a:p>
        </p:txBody>
      </p:sp>
      <p:sp>
        <p:nvSpPr>
          <p:cNvPr id="4" name="Номер слайда 3">
            <a:extLst>
              <a:ext uri="{FF2B5EF4-FFF2-40B4-BE49-F238E27FC236}">
                <a16:creationId xmlns:a16="http://schemas.microsoft.com/office/drawing/2014/main" id="{C348E2C3-F0F6-8C53-B67D-06B94D62C7D9}"/>
              </a:ext>
            </a:extLst>
          </p:cNvPr>
          <p:cNvSpPr>
            <a:spLocks noGrp="1"/>
          </p:cNvSpPr>
          <p:nvPr>
            <p:ph type="sldNum" sz="quarter" idx="12"/>
          </p:nvPr>
        </p:nvSpPr>
        <p:spPr/>
        <p:txBody>
          <a:bodyPr/>
          <a:lstStyle/>
          <a:p>
            <a:fld id="{F71F3365-34EC-453E-93A9-FBDCDD17CEDE}" type="slidenum">
              <a:rPr lang="ru-RU" smtClean="0"/>
              <a:t>67</a:t>
            </a:fld>
            <a:endParaRPr lang="ru-RU"/>
          </a:p>
        </p:txBody>
      </p:sp>
    </p:spTree>
    <p:extLst>
      <p:ext uri="{BB962C8B-B14F-4D97-AF65-F5344CB8AC3E}">
        <p14:creationId xmlns:p14="http://schemas.microsoft.com/office/powerpoint/2010/main" val="2702859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37E84-8AA9-40D0-70F6-C15E8782F1F0}"/>
              </a:ext>
            </a:extLst>
          </p:cNvPr>
          <p:cNvSpPr>
            <a:spLocks noGrp="1"/>
          </p:cNvSpPr>
          <p:nvPr>
            <p:ph type="title"/>
          </p:nvPr>
        </p:nvSpPr>
        <p:spPr/>
        <p:txBody>
          <a:bodyPr/>
          <a:lstStyle/>
          <a:p>
            <a:r>
              <a:rPr lang="ru-RU" dirty="0"/>
              <a:t>Плюсы</a:t>
            </a:r>
          </a:p>
        </p:txBody>
      </p:sp>
      <p:sp>
        <p:nvSpPr>
          <p:cNvPr id="3" name="Объект 2">
            <a:extLst>
              <a:ext uri="{FF2B5EF4-FFF2-40B4-BE49-F238E27FC236}">
                <a16:creationId xmlns:a16="http://schemas.microsoft.com/office/drawing/2014/main" id="{DAD6B03A-D5F3-FDA6-1767-47C21C361A99}"/>
              </a:ext>
            </a:extLst>
          </p:cNvPr>
          <p:cNvSpPr>
            <a:spLocks noGrp="1"/>
          </p:cNvSpPr>
          <p:nvPr>
            <p:ph idx="1"/>
          </p:nvPr>
        </p:nvSpPr>
        <p:spPr/>
        <p:txBody>
          <a:bodyPr/>
          <a:lstStyle/>
          <a:p>
            <a:r>
              <a:rPr lang="ru-RU" dirty="0"/>
              <a:t>Описание окружения в репозитории </a:t>
            </a:r>
          </a:p>
          <a:p>
            <a:r>
              <a:rPr lang="ru-RU" dirty="0"/>
              <a:t>Можно легко разрабатывать по TDD</a:t>
            </a:r>
          </a:p>
          <a:p>
            <a:r>
              <a:rPr lang="ru-RU" dirty="0"/>
              <a:t>Тест-кейсы для быстрого воспроизведения бага</a:t>
            </a:r>
            <a:endParaRPr lang="en-US" dirty="0"/>
          </a:p>
          <a:p>
            <a:r>
              <a:rPr lang="ru-RU" dirty="0"/>
              <a:t>Примеры использования </a:t>
            </a:r>
            <a:r>
              <a:rPr lang="en-US" dirty="0"/>
              <a:t>API</a:t>
            </a:r>
            <a:endParaRPr lang="ru-RU" dirty="0"/>
          </a:p>
          <a:p>
            <a:endParaRPr lang="ru-RU" dirty="0"/>
          </a:p>
        </p:txBody>
      </p:sp>
      <p:sp>
        <p:nvSpPr>
          <p:cNvPr id="4" name="Номер слайда 3">
            <a:extLst>
              <a:ext uri="{FF2B5EF4-FFF2-40B4-BE49-F238E27FC236}">
                <a16:creationId xmlns:a16="http://schemas.microsoft.com/office/drawing/2014/main" id="{56AF9C62-69C4-9148-366C-55090572A9BE}"/>
              </a:ext>
            </a:extLst>
          </p:cNvPr>
          <p:cNvSpPr>
            <a:spLocks noGrp="1"/>
          </p:cNvSpPr>
          <p:nvPr>
            <p:ph type="sldNum" sz="quarter" idx="12"/>
          </p:nvPr>
        </p:nvSpPr>
        <p:spPr/>
        <p:txBody>
          <a:bodyPr/>
          <a:lstStyle/>
          <a:p>
            <a:fld id="{F71F3365-34EC-453E-93A9-FBDCDD17CEDE}" type="slidenum">
              <a:rPr lang="ru-RU" smtClean="0"/>
              <a:t>68</a:t>
            </a:fld>
            <a:endParaRPr lang="ru-RU"/>
          </a:p>
        </p:txBody>
      </p:sp>
    </p:spTree>
    <p:extLst>
      <p:ext uri="{BB962C8B-B14F-4D97-AF65-F5344CB8AC3E}">
        <p14:creationId xmlns:p14="http://schemas.microsoft.com/office/powerpoint/2010/main" val="3859123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42761-AD9D-0FCD-67D2-0A788CE30173}"/>
              </a:ext>
            </a:extLst>
          </p:cNvPr>
          <p:cNvSpPr>
            <a:spLocks noGrp="1"/>
          </p:cNvSpPr>
          <p:nvPr>
            <p:ph type="title"/>
          </p:nvPr>
        </p:nvSpPr>
        <p:spPr/>
        <p:txBody>
          <a:bodyPr/>
          <a:lstStyle/>
          <a:p>
            <a:r>
              <a:rPr lang="ru-RU" dirty="0"/>
              <a:t>Минусы</a:t>
            </a:r>
          </a:p>
        </p:txBody>
      </p:sp>
      <p:sp>
        <p:nvSpPr>
          <p:cNvPr id="3" name="Объект 2">
            <a:extLst>
              <a:ext uri="{FF2B5EF4-FFF2-40B4-BE49-F238E27FC236}">
                <a16:creationId xmlns:a16="http://schemas.microsoft.com/office/drawing/2014/main" id="{C6E95B67-2CE7-42C6-98DB-EE56690C21E2}"/>
              </a:ext>
            </a:extLst>
          </p:cNvPr>
          <p:cNvSpPr>
            <a:spLocks noGrp="1"/>
          </p:cNvSpPr>
          <p:nvPr>
            <p:ph idx="1"/>
          </p:nvPr>
        </p:nvSpPr>
        <p:spPr/>
        <p:txBody>
          <a:bodyPr/>
          <a:lstStyle/>
          <a:p>
            <a:r>
              <a:rPr lang="ru-RU" dirty="0"/>
              <a:t>Тесты долго выполняются, их сложнее </a:t>
            </a:r>
            <a:r>
              <a:rPr lang="ru-RU" dirty="0" err="1"/>
              <a:t>параллелить</a:t>
            </a:r>
            <a:endParaRPr lang="ru-RU" dirty="0"/>
          </a:p>
          <a:p>
            <a:r>
              <a:rPr lang="ru-RU" dirty="0"/>
              <a:t>Такие тесты сложнее и дольше писать</a:t>
            </a:r>
          </a:p>
        </p:txBody>
      </p:sp>
      <p:sp>
        <p:nvSpPr>
          <p:cNvPr id="4" name="Номер слайда 3">
            <a:extLst>
              <a:ext uri="{FF2B5EF4-FFF2-40B4-BE49-F238E27FC236}">
                <a16:creationId xmlns:a16="http://schemas.microsoft.com/office/drawing/2014/main" id="{8442037B-D606-E7BD-8F18-C8DAE2A3F60D}"/>
              </a:ext>
            </a:extLst>
          </p:cNvPr>
          <p:cNvSpPr>
            <a:spLocks noGrp="1"/>
          </p:cNvSpPr>
          <p:nvPr>
            <p:ph type="sldNum" sz="quarter" idx="12"/>
          </p:nvPr>
        </p:nvSpPr>
        <p:spPr/>
        <p:txBody>
          <a:bodyPr/>
          <a:lstStyle/>
          <a:p>
            <a:fld id="{F71F3365-34EC-453E-93A9-FBDCDD17CEDE}" type="slidenum">
              <a:rPr lang="ru-RU" smtClean="0"/>
              <a:t>69</a:t>
            </a:fld>
            <a:endParaRPr lang="ru-RU"/>
          </a:p>
        </p:txBody>
      </p:sp>
    </p:spTree>
    <p:extLst>
      <p:ext uri="{BB962C8B-B14F-4D97-AF65-F5344CB8AC3E}">
        <p14:creationId xmlns:p14="http://schemas.microsoft.com/office/powerpoint/2010/main" val="209796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F9DC1-B913-0987-9811-3A7967C53784}"/>
              </a:ext>
            </a:extLst>
          </p:cNvPr>
          <p:cNvSpPr>
            <a:spLocks noGrp="1"/>
          </p:cNvSpPr>
          <p:nvPr>
            <p:ph type="title"/>
          </p:nvPr>
        </p:nvSpPr>
        <p:spPr/>
        <p:txBody>
          <a:bodyPr/>
          <a:lstStyle/>
          <a:p>
            <a:r>
              <a:rPr lang="ru-RU" dirty="0"/>
              <a:t>Мой главный принцип в разработке</a:t>
            </a:r>
          </a:p>
        </p:txBody>
      </p:sp>
      <p:sp>
        <p:nvSpPr>
          <p:cNvPr id="3" name="Объект 2">
            <a:extLst>
              <a:ext uri="{FF2B5EF4-FFF2-40B4-BE49-F238E27FC236}">
                <a16:creationId xmlns:a16="http://schemas.microsoft.com/office/drawing/2014/main" id="{7245AD5E-A139-D165-CC51-D8ACB3A6D5AA}"/>
              </a:ext>
            </a:extLst>
          </p:cNvPr>
          <p:cNvSpPr>
            <a:spLocks noGrp="1"/>
          </p:cNvSpPr>
          <p:nvPr>
            <p:ph idx="1"/>
          </p:nvPr>
        </p:nvSpPr>
        <p:spPr/>
        <p:txBody>
          <a:bodyPr anchor="ctr">
            <a:normAutofit/>
          </a:bodyPr>
          <a:lstStyle/>
          <a:p>
            <a:pPr marL="0" indent="0" algn="ctr">
              <a:buNone/>
            </a:pPr>
            <a:r>
              <a:rPr lang="en-US" sz="4000" dirty="0"/>
              <a:t>KISS</a:t>
            </a:r>
            <a:r>
              <a:rPr lang="ru-RU" sz="4000" dirty="0"/>
              <a:t> – </a:t>
            </a:r>
            <a:r>
              <a:rPr lang="en-US" sz="4000" dirty="0"/>
              <a:t>keep it simple, stupid</a:t>
            </a:r>
            <a:r>
              <a:rPr lang="ru-RU" sz="4000" dirty="0"/>
              <a:t>!</a:t>
            </a:r>
          </a:p>
        </p:txBody>
      </p:sp>
      <p:sp>
        <p:nvSpPr>
          <p:cNvPr id="4" name="Номер слайда 3">
            <a:extLst>
              <a:ext uri="{FF2B5EF4-FFF2-40B4-BE49-F238E27FC236}">
                <a16:creationId xmlns:a16="http://schemas.microsoft.com/office/drawing/2014/main" id="{977272FA-7977-170A-CCCA-3ACECA56B3B8}"/>
              </a:ext>
            </a:extLst>
          </p:cNvPr>
          <p:cNvSpPr>
            <a:spLocks noGrp="1"/>
          </p:cNvSpPr>
          <p:nvPr>
            <p:ph type="sldNum" sz="quarter" idx="12"/>
          </p:nvPr>
        </p:nvSpPr>
        <p:spPr/>
        <p:txBody>
          <a:bodyPr/>
          <a:lstStyle/>
          <a:p>
            <a:fld id="{F71F3365-34EC-453E-93A9-FBDCDD17CEDE}" type="slidenum">
              <a:rPr lang="ru-RU" smtClean="0"/>
              <a:t>7</a:t>
            </a:fld>
            <a:endParaRPr lang="ru-RU"/>
          </a:p>
        </p:txBody>
      </p:sp>
    </p:spTree>
    <p:extLst>
      <p:ext uri="{BB962C8B-B14F-4D97-AF65-F5344CB8AC3E}">
        <p14:creationId xmlns:p14="http://schemas.microsoft.com/office/powerpoint/2010/main" val="166592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Демо</a:t>
            </a:r>
            <a:endParaRPr lang="en-US" dirty="0"/>
          </a:p>
        </p:txBody>
      </p:sp>
    </p:spTree>
    <p:extLst>
      <p:ext uri="{BB962C8B-B14F-4D97-AF65-F5344CB8AC3E}">
        <p14:creationId xmlns:p14="http://schemas.microsoft.com/office/powerpoint/2010/main" val="578367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DE61-A067-0606-C44D-1B447508DE78}"/>
              </a:ext>
            </a:extLst>
          </p:cNvPr>
          <p:cNvSpPr>
            <a:spLocks noGrp="1"/>
          </p:cNvSpPr>
          <p:nvPr>
            <p:ph type="ctrTitle"/>
          </p:nvPr>
        </p:nvSpPr>
        <p:spPr>
          <a:xfrm>
            <a:off x="1524000" y="1384867"/>
            <a:ext cx="9144000" cy="4088266"/>
          </a:xfrm>
        </p:spPr>
        <p:txBody>
          <a:bodyPr anchor="ctr"/>
          <a:lstStyle/>
          <a:p>
            <a:r>
              <a:rPr lang="ru-RU" dirty="0"/>
              <a:t>Часть </a:t>
            </a:r>
            <a:r>
              <a:rPr lang="en-US" dirty="0"/>
              <a:t>VI</a:t>
            </a:r>
            <a:br>
              <a:rPr lang="ru-RU" dirty="0"/>
            </a:br>
            <a:r>
              <a:rPr lang="ru-RU" dirty="0"/>
              <a:t>Заключение</a:t>
            </a:r>
            <a:endParaRPr lang="en-US" dirty="0"/>
          </a:p>
        </p:txBody>
      </p:sp>
    </p:spTree>
    <p:extLst>
      <p:ext uri="{BB962C8B-B14F-4D97-AF65-F5344CB8AC3E}">
        <p14:creationId xmlns:p14="http://schemas.microsoft.com/office/powerpoint/2010/main" val="434948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56F21-950B-F902-0447-6998F4533C02}"/>
              </a:ext>
            </a:extLst>
          </p:cNvPr>
          <p:cNvSpPr>
            <a:spLocks noGrp="1"/>
          </p:cNvSpPr>
          <p:nvPr>
            <p:ph type="title"/>
          </p:nvPr>
        </p:nvSpPr>
        <p:spPr/>
        <p:txBody>
          <a:bodyPr/>
          <a:lstStyle/>
          <a:p>
            <a:r>
              <a:rPr lang="ru-RU" dirty="0"/>
              <a:t>О чем сегодня поговорили</a:t>
            </a:r>
          </a:p>
        </p:txBody>
      </p:sp>
      <p:sp>
        <p:nvSpPr>
          <p:cNvPr id="3" name="Объект 2">
            <a:extLst>
              <a:ext uri="{FF2B5EF4-FFF2-40B4-BE49-F238E27FC236}">
                <a16:creationId xmlns:a16="http://schemas.microsoft.com/office/drawing/2014/main" id="{3E921D6B-5A16-66C2-7BE0-B4A23045F717}"/>
              </a:ext>
            </a:extLst>
          </p:cNvPr>
          <p:cNvSpPr>
            <a:spLocks noGrp="1"/>
          </p:cNvSpPr>
          <p:nvPr>
            <p:ph idx="1"/>
          </p:nvPr>
        </p:nvSpPr>
        <p:spPr/>
        <p:txBody>
          <a:bodyPr/>
          <a:lstStyle/>
          <a:p>
            <a:r>
              <a:rPr lang="ru-RU" dirty="0"/>
              <a:t>Архитектура приложений</a:t>
            </a:r>
          </a:p>
          <a:p>
            <a:r>
              <a:rPr lang="ru-RU" dirty="0"/>
              <a:t>Стратегические и тактические паттерны</a:t>
            </a:r>
          </a:p>
          <a:p>
            <a:r>
              <a:rPr lang="ru-RU" dirty="0"/>
              <a:t>Обработка ошибок</a:t>
            </a:r>
          </a:p>
          <a:p>
            <a:r>
              <a:rPr lang="ru-RU" dirty="0"/>
              <a:t>Тестирование</a:t>
            </a:r>
          </a:p>
          <a:p>
            <a:endParaRPr lang="ru-RU" dirty="0"/>
          </a:p>
          <a:p>
            <a:endParaRPr lang="ru-RU" dirty="0"/>
          </a:p>
        </p:txBody>
      </p:sp>
      <p:sp>
        <p:nvSpPr>
          <p:cNvPr id="4" name="Номер слайда 3">
            <a:extLst>
              <a:ext uri="{FF2B5EF4-FFF2-40B4-BE49-F238E27FC236}">
                <a16:creationId xmlns:a16="http://schemas.microsoft.com/office/drawing/2014/main" id="{970DE908-8CBB-7D63-52E1-8B6E08D834F9}"/>
              </a:ext>
            </a:extLst>
          </p:cNvPr>
          <p:cNvSpPr>
            <a:spLocks noGrp="1"/>
          </p:cNvSpPr>
          <p:nvPr>
            <p:ph type="sldNum" sz="quarter" idx="12"/>
          </p:nvPr>
        </p:nvSpPr>
        <p:spPr/>
        <p:txBody>
          <a:bodyPr/>
          <a:lstStyle/>
          <a:p>
            <a:fld id="{F71F3365-34EC-453E-93A9-FBDCDD17CEDE}" type="slidenum">
              <a:rPr lang="ru-RU" smtClean="0"/>
              <a:t>72</a:t>
            </a:fld>
            <a:endParaRPr lang="ru-RU"/>
          </a:p>
        </p:txBody>
      </p:sp>
    </p:spTree>
    <p:extLst>
      <p:ext uri="{BB962C8B-B14F-4D97-AF65-F5344CB8AC3E}">
        <p14:creationId xmlns:p14="http://schemas.microsoft.com/office/powerpoint/2010/main" val="3698641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86F730-0679-E82B-180C-06471E50CA41}"/>
              </a:ext>
            </a:extLst>
          </p:cNvPr>
          <p:cNvSpPr>
            <a:spLocks noGrp="1"/>
          </p:cNvSpPr>
          <p:nvPr>
            <p:ph type="title"/>
          </p:nvPr>
        </p:nvSpPr>
        <p:spPr/>
        <p:txBody>
          <a:bodyPr/>
          <a:lstStyle/>
          <a:p>
            <a:r>
              <a:rPr lang="ru-RU" dirty="0"/>
              <a:t>Выводы</a:t>
            </a:r>
          </a:p>
        </p:txBody>
      </p:sp>
      <p:sp>
        <p:nvSpPr>
          <p:cNvPr id="3" name="Объект 2">
            <a:extLst>
              <a:ext uri="{FF2B5EF4-FFF2-40B4-BE49-F238E27FC236}">
                <a16:creationId xmlns:a16="http://schemas.microsoft.com/office/drawing/2014/main" id="{E530BEA7-69F6-D3E9-71A3-89870DB8A4F9}"/>
              </a:ext>
            </a:extLst>
          </p:cNvPr>
          <p:cNvSpPr>
            <a:spLocks noGrp="1"/>
          </p:cNvSpPr>
          <p:nvPr>
            <p:ph idx="1"/>
          </p:nvPr>
        </p:nvSpPr>
        <p:spPr/>
        <p:txBody>
          <a:bodyPr/>
          <a:lstStyle/>
          <a:p>
            <a:pPr marL="0" indent="0">
              <a:buNone/>
            </a:pPr>
            <a:r>
              <a:rPr lang="ru-RU" dirty="0"/>
              <a:t>Делать проще и явно!</a:t>
            </a:r>
            <a:endParaRPr lang="ru-RU" strike="sngStrike" dirty="0"/>
          </a:p>
        </p:txBody>
      </p:sp>
      <p:sp>
        <p:nvSpPr>
          <p:cNvPr id="4" name="Номер слайда 3">
            <a:extLst>
              <a:ext uri="{FF2B5EF4-FFF2-40B4-BE49-F238E27FC236}">
                <a16:creationId xmlns:a16="http://schemas.microsoft.com/office/drawing/2014/main" id="{F597FE50-959A-2BF4-212F-045737DD0412}"/>
              </a:ext>
            </a:extLst>
          </p:cNvPr>
          <p:cNvSpPr>
            <a:spLocks noGrp="1"/>
          </p:cNvSpPr>
          <p:nvPr>
            <p:ph type="sldNum" sz="quarter" idx="12"/>
          </p:nvPr>
        </p:nvSpPr>
        <p:spPr/>
        <p:txBody>
          <a:bodyPr/>
          <a:lstStyle/>
          <a:p>
            <a:fld id="{F71F3365-34EC-453E-93A9-FBDCDD17CEDE}" type="slidenum">
              <a:rPr lang="ru-RU" smtClean="0"/>
              <a:t>73</a:t>
            </a:fld>
            <a:endParaRPr lang="ru-RU"/>
          </a:p>
        </p:txBody>
      </p:sp>
    </p:spTree>
    <p:extLst>
      <p:ext uri="{BB962C8B-B14F-4D97-AF65-F5344CB8AC3E}">
        <p14:creationId xmlns:p14="http://schemas.microsoft.com/office/powerpoint/2010/main" val="27392421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486DEF-1410-52A0-2622-951DD19C82A0}"/>
              </a:ext>
            </a:extLst>
          </p:cNvPr>
          <p:cNvSpPr>
            <a:spLocks noGrp="1"/>
          </p:cNvSpPr>
          <p:nvPr>
            <p:ph type="title"/>
          </p:nvPr>
        </p:nvSpPr>
        <p:spPr/>
        <p:txBody>
          <a:bodyPr/>
          <a:lstStyle/>
          <a:p>
            <a:r>
              <a:rPr lang="ru-RU" dirty="0"/>
              <a:t>Контакты</a:t>
            </a:r>
          </a:p>
        </p:txBody>
      </p:sp>
      <p:sp>
        <p:nvSpPr>
          <p:cNvPr id="3" name="Объект 2">
            <a:extLst>
              <a:ext uri="{FF2B5EF4-FFF2-40B4-BE49-F238E27FC236}">
                <a16:creationId xmlns:a16="http://schemas.microsoft.com/office/drawing/2014/main" id="{7844534A-8AA3-4B65-94CE-11C05EFE8417}"/>
              </a:ext>
            </a:extLst>
          </p:cNvPr>
          <p:cNvSpPr>
            <a:spLocks noGrp="1"/>
          </p:cNvSpPr>
          <p:nvPr>
            <p:ph idx="1"/>
          </p:nvPr>
        </p:nvSpPr>
        <p:spPr/>
        <p:txBody>
          <a:bodyPr/>
          <a:lstStyle/>
          <a:p>
            <a:r>
              <a:rPr lang="en-US" dirty="0">
                <a:hlinkClick r:id="rId3"/>
              </a:rPr>
              <a:t>https://t.me/mister_m0j0</a:t>
            </a:r>
            <a:endParaRPr lang="ru-RU" dirty="0"/>
          </a:p>
          <a:p>
            <a:r>
              <a:rPr lang="en-US" dirty="0">
                <a:hlinkClick r:id="rId4"/>
              </a:rPr>
              <a:t>https://github.com/m0j0/architecture-demo</a:t>
            </a:r>
            <a:endParaRPr lang="ru-RU" dirty="0"/>
          </a:p>
          <a:p>
            <a:endParaRPr lang="ru-RU" dirty="0"/>
          </a:p>
        </p:txBody>
      </p:sp>
      <p:sp>
        <p:nvSpPr>
          <p:cNvPr id="4" name="Номер слайда 3">
            <a:extLst>
              <a:ext uri="{FF2B5EF4-FFF2-40B4-BE49-F238E27FC236}">
                <a16:creationId xmlns:a16="http://schemas.microsoft.com/office/drawing/2014/main" id="{BF8CB3FE-5DD0-6B78-03AB-F0A48F425147}"/>
              </a:ext>
            </a:extLst>
          </p:cNvPr>
          <p:cNvSpPr>
            <a:spLocks noGrp="1"/>
          </p:cNvSpPr>
          <p:nvPr>
            <p:ph type="sldNum" sz="quarter" idx="12"/>
          </p:nvPr>
        </p:nvSpPr>
        <p:spPr/>
        <p:txBody>
          <a:bodyPr/>
          <a:lstStyle/>
          <a:p>
            <a:fld id="{F71F3365-34EC-453E-93A9-FBDCDD17CEDE}" type="slidenum">
              <a:rPr lang="ru-RU" smtClean="0"/>
              <a:t>74</a:t>
            </a:fld>
            <a:endParaRPr lang="ru-RU"/>
          </a:p>
        </p:txBody>
      </p:sp>
      <p:pic>
        <p:nvPicPr>
          <p:cNvPr id="6" name="Рисунок 5">
            <a:extLst>
              <a:ext uri="{FF2B5EF4-FFF2-40B4-BE49-F238E27FC236}">
                <a16:creationId xmlns:a16="http://schemas.microsoft.com/office/drawing/2014/main" id="{DDEA20BB-16EC-3084-9785-8ACC4C2FB078}"/>
              </a:ext>
            </a:extLst>
          </p:cNvPr>
          <p:cNvPicPr>
            <a:picLocks noChangeAspect="1"/>
          </p:cNvPicPr>
          <p:nvPr/>
        </p:nvPicPr>
        <p:blipFill>
          <a:blip r:embed="rId5"/>
          <a:stretch>
            <a:fillRect/>
          </a:stretch>
        </p:blipFill>
        <p:spPr>
          <a:xfrm>
            <a:off x="7677666" y="2680216"/>
            <a:ext cx="3676134" cy="3676134"/>
          </a:xfrm>
          <a:prstGeom prst="rect">
            <a:avLst/>
          </a:prstGeom>
        </p:spPr>
      </p:pic>
    </p:spTree>
    <p:extLst>
      <p:ext uri="{BB962C8B-B14F-4D97-AF65-F5344CB8AC3E}">
        <p14:creationId xmlns:p14="http://schemas.microsoft.com/office/powerpoint/2010/main" val="1530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B407F4-E30D-E0BD-41F2-6992A3BF888C}"/>
              </a:ext>
            </a:extLst>
          </p:cNvPr>
          <p:cNvSpPr>
            <a:spLocks noGrp="1"/>
          </p:cNvSpPr>
          <p:nvPr>
            <p:ph type="title"/>
          </p:nvPr>
        </p:nvSpPr>
        <p:spPr/>
        <p:txBody>
          <a:bodyPr/>
          <a:lstStyle/>
          <a:p>
            <a:r>
              <a:rPr lang="ru-RU" dirty="0"/>
              <a:t>Делать явно</a:t>
            </a:r>
          </a:p>
        </p:txBody>
      </p:sp>
      <p:sp>
        <p:nvSpPr>
          <p:cNvPr id="3" name="Объект 2">
            <a:extLst>
              <a:ext uri="{FF2B5EF4-FFF2-40B4-BE49-F238E27FC236}">
                <a16:creationId xmlns:a16="http://schemas.microsoft.com/office/drawing/2014/main" id="{8F2E0AB5-DCFE-7808-5840-F747730E34B0}"/>
              </a:ext>
            </a:extLst>
          </p:cNvPr>
          <p:cNvSpPr>
            <a:spLocks noGrp="1"/>
          </p:cNvSpPr>
          <p:nvPr>
            <p:ph idx="1"/>
          </p:nvPr>
        </p:nvSpPr>
        <p:spPr/>
        <p:txBody>
          <a:bodyPr/>
          <a:lstStyle/>
          <a:p>
            <a:pPr marL="0" indent="0">
              <a:buNone/>
            </a:pPr>
            <a:r>
              <a:rPr lang="ru-RU" dirty="0"/>
              <a:t>Избегать неявного, рефлексии и библиотек</a:t>
            </a:r>
            <a:r>
              <a:rPr lang="en-US" dirty="0"/>
              <a:t>, </a:t>
            </a:r>
            <a:r>
              <a:rPr lang="ru-RU" dirty="0"/>
              <a:t>основанных на ней</a:t>
            </a:r>
          </a:p>
          <a:p>
            <a:pPr marL="0" indent="0">
              <a:buNone/>
            </a:pPr>
            <a:endParaRPr lang="ru-RU" dirty="0"/>
          </a:p>
        </p:txBody>
      </p:sp>
      <p:sp>
        <p:nvSpPr>
          <p:cNvPr id="4" name="Номер слайда 3">
            <a:extLst>
              <a:ext uri="{FF2B5EF4-FFF2-40B4-BE49-F238E27FC236}">
                <a16:creationId xmlns:a16="http://schemas.microsoft.com/office/drawing/2014/main" id="{44D886DA-493C-A6B3-E0A4-121B12FAC8A9}"/>
              </a:ext>
            </a:extLst>
          </p:cNvPr>
          <p:cNvSpPr>
            <a:spLocks noGrp="1"/>
          </p:cNvSpPr>
          <p:nvPr>
            <p:ph type="sldNum" sz="quarter" idx="12"/>
          </p:nvPr>
        </p:nvSpPr>
        <p:spPr/>
        <p:txBody>
          <a:bodyPr/>
          <a:lstStyle/>
          <a:p>
            <a:fld id="{F71F3365-34EC-453E-93A9-FBDCDD17CEDE}" type="slidenum">
              <a:rPr lang="ru-RU" smtClean="0"/>
              <a:t>8</a:t>
            </a:fld>
            <a:endParaRPr lang="ru-RU"/>
          </a:p>
        </p:txBody>
      </p:sp>
    </p:spTree>
    <p:extLst>
      <p:ext uri="{BB962C8B-B14F-4D97-AF65-F5344CB8AC3E}">
        <p14:creationId xmlns:p14="http://schemas.microsoft.com/office/powerpoint/2010/main" val="60178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2F3B6-34C8-8356-B576-9F51868E0A88}"/>
              </a:ext>
            </a:extLst>
          </p:cNvPr>
          <p:cNvSpPr>
            <a:spLocks noGrp="1"/>
          </p:cNvSpPr>
          <p:nvPr>
            <p:ph type="title"/>
          </p:nvPr>
        </p:nvSpPr>
        <p:spPr/>
        <p:txBody>
          <a:bodyPr/>
          <a:lstStyle/>
          <a:p>
            <a:r>
              <a:rPr lang="ru-RU" dirty="0"/>
              <a:t>Не делать абстракций над абстракциями</a:t>
            </a:r>
          </a:p>
        </p:txBody>
      </p:sp>
      <p:sp>
        <p:nvSpPr>
          <p:cNvPr id="4" name="Объект 2">
            <a:extLst>
              <a:ext uri="{FF2B5EF4-FFF2-40B4-BE49-F238E27FC236}">
                <a16:creationId xmlns:a16="http://schemas.microsoft.com/office/drawing/2014/main" id="{375D5372-E3A7-F304-8EBA-F73001CB9CCC}"/>
              </a:ext>
            </a:extLst>
          </p:cNvPr>
          <p:cNvSpPr txBox="1">
            <a:spLocks/>
          </p:cNvSpPr>
          <p:nvPr/>
        </p:nvSpPr>
        <p:spPr>
          <a:xfrm>
            <a:off x="838200" y="1690688"/>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strike="sngStrike" dirty="0">
                <a:solidFill>
                  <a:srgbClr val="0000FF"/>
                </a:solidFill>
                <a:effectLst/>
                <a:latin typeface="Consolas" panose="020B0609020204030204" pitchFamily="49" charset="0"/>
              </a:rPr>
              <a:t>interface</a:t>
            </a:r>
            <a:r>
              <a:rPr lang="en-US" sz="2000" b="0" strike="sngStrike" dirty="0">
                <a:solidFill>
                  <a:srgbClr val="000000"/>
                </a:solidFill>
                <a:effectLst/>
                <a:latin typeface="Consolas" panose="020B0609020204030204" pitchFamily="49" charset="0"/>
              </a:rPr>
              <a:t> </a:t>
            </a:r>
            <a:r>
              <a:rPr lang="en-US" sz="2000" b="0" strike="sngStrike" dirty="0" err="1">
                <a:solidFill>
                  <a:srgbClr val="267F99"/>
                </a:solidFill>
                <a:effectLst/>
                <a:latin typeface="Consolas" panose="020B0609020204030204" pitchFamily="49" charset="0"/>
              </a:rPr>
              <a:t>IRepository</a:t>
            </a:r>
            <a:r>
              <a:rPr lang="en-US" sz="2000" b="0" strike="sngStrike" dirty="0">
                <a:solidFill>
                  <a:srgbClr val="000000"/>
                </a:solidFill>
                <a:effectLst/>
                <a:latin typeface="Consolas" panose="020B0609020204030204" pitchFamily="49" charset="0"/>
              </a:rPr>
              <a:t>&lt;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&gt;</a:t>
            </a:r>
          </a:p>
          <a:p>
            <a:pPr marL="0" indent="0">
              <a:buNone/>
            </a:pP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err="1">
                <a:solidFill>
                  <a:srgbClr val="267F99"/>
                </a:solidFill>
                <a:effectLst/>
                <a:latin typeface="Consolas" panose="020B0609020204030204" pitchFamily="49" charset="0"/>
              </a:rPr>
              <a:t>IQueryable</a:t>
            </a:r>
            <a:r>
              <a:rPr lang="en-US" sz="2000" b="0" strike="sngStrike" dirty="0">
                <a:solidFill>
                  <a:srgbClr val="000000"/>
                </a:solidFill>
                <a:effectLst/>
                <a:latin typeface="Consolas" panose="020B0609020204030204" pitchFamily="49" charset="0"/>
              </a:rPr>
              <a:t>&lt;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&gt; </a:t>
            </a:r>
            <a:r>
              <a:rPr lang="en-US" sz="2000" b="0" strike="sngStrike" dirty="0">
                <a:solidFill>
                  <a:srgbClr val="795E26"/>
                </a:solidFill>
                <a:effectLst/>
                <a:latin typeface="Consolas" panose="020B0609020204030204" pitchFamily="49" charset="0"/>
              </a:rPr>
              <a:t>Query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Create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Update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    </a:t>
            </a:r>
            <a:r>
              <a:rPr lang="en-US" sz="2000" b="0" strike="sngStrike" dirty="0">
                <a:solidFill>
                  <a:srgbClr val="267F99"/>
                </a:solidFill>
                <a:effectLst/>
                <a:latin typeface="Consolas" panose="020B0609020204030204" pitchFamily="49" charset="0"/>
              </a:rPr>
              <a:t>Task</a:t>
            </a:r>
            <a:r>
              <a:rPr lang="en-US" sz="2000" b="0" strike="sngStrike" dirty="0">
                <a:solidFill>
                  <a:srgbClr val="000000"/>
                </a:solidFill>
                <a:effectLst/>
                <a:latin typeface="Consolas" panose="020B0609020204030204" pitchFamily="49" charset="0"/>
              </a:rPr>
              <a:t> </a:t>
            </a:r>
            <a:r>
              <a:rPr lang="en-US" sz="2000" b="0" strike="sngStrike" dirty="0">
                <a:solidFill>
                  <a:srgbClr val="795E26"/>
                </a:solidFill>
                <a:effectLst/>
                <a:latin typeface="Consolas" panose="020B0609020204030204" pitchFamily="49" charset="0"/>
              </a:rPr>
              <a:t>Delete</a:t>
            </a:r>
            <a:r>
              <a:rPr lang="en-US" sz="2000" b="0" strike="sngStrike" dirty="0">
                <a:solidFill>
                  <a:srgbClr val="000000"/>
                </a:solidFill>
                <a:effectLst/>
                <a:latin typeface="Consolas" panose="020B0609020204030204" pitchFamily="49" charset="0"/>
              </a:rPr>
              <a:t>(</a:t>
            </a:r>
            <a:r>
              <a:rPr lang="en-US" sz="2000" b="0" strike="sngStrike" dirty="0" err="1">
                <a:solidFill>
                  <a:srgbClr val="267F99"/>
                </a:solidFill>
                <a:effectLst/>
                <a:latin typeface="Consolas" panose="020B0609020204030204" pitchFamily="49" charset="0"/>
              </a:rPr>
              <a:t>TEntity</a:t>
            </a:r>
            <a:r>
              <a:rPr lang="en-US" sz="2000" b="0" strike="sngStrike" dirty="0">
                <a:solidFill>
                  <a:srgbClr val="000000"/>
                </a:solidFill>
                <a:effectLst/>
                <a:latin typeface="Consolas" panose="020B0609020204030204" pitchFamily="49" charset="0"/>
              </a:rPr>
              <a:t> </a:t>
            </a:r>
            <a:r>
              <a:rPr lang="en-US" sz="2000" b="0" strike="sngStrike" dirty="0">
                <a:solidFill>
                  <a:srgbClr val="001080"/>
                </a:solidFill>
                <a:effectLst/>
                <a:latin typeface="Consolas" panose="020B0609020204030204" pitchFamily="49" charset="0"/>
              </a:rPr>
              <a:t>entity</a:t>
            </a:r>
            <a:r>
              <a:rPr lang="en-US" sz="2000" b="0" strike="sngStrike" dirty="0">
                <a:solidFill>
                  <a:srgbClr val="000000"/>
                </a:solidFill>
                <a:effectLst/>
                <a:latin typeface="Consolas" panose="020B0609020204030204" pitchFamily="49" charset="0"/>
              </a:rPr>
              <a:t>);</a:t>
            </a:r>
          </a:p>
          <a:p>
            <a:pPr marL="0" indent="0">
              <a:buNone/>
            </a:pPr>
            <a:r>
              <a:rPr lang="en-US" sz="2000" b="0" strike="sngStrike" dirty="0">
                <a:solidFill>
                  <a:srgbClr val="000000"/>
                </a:solidFill>
                <a:effectLst/>
                <a:latin typeface="Consolas" panose="020B0609020204030204" pitchFamily="49" charset="0"/>
              </a:rPr>
              <a:t>}</a:t>
            </a:r>
          </a:p>
          <a:p>
            <a:pPr marL="0" indent="0">
              <a:buNone/>
            </a:pPr>
            <a:endParaRPr lang="ru-RU" sz="2000" strike="sngStrike" dirty="0"/>
          </a:p>
        </p:txBody>
      </p:sp>
      <p:sp>
        <p:nvSpPr>
          <p:cNvPr id="5" name="Объект 2">
            <a:extLst>
              <a:ext uri="{FF2B5EF4-FFF2-40B4-BE49-F238E27FC236}">
                <a16:creationId xmlns:a16="http://schemas.microsoft.com/office/drawing/2014/main" id="{28F6E5A8-653A-20C8-2496-7B07F9414152}"/>
              </a:ext>
            </a:extLst>
          </p:cNvPr>
          <p:cNvSpPr txBox="1">
            <a:spLocks/>
          </p:cNvSpPr>
          <p:nvPr/>
        </p:nvSpPr>
        <p:spPr>
          <a:xfrm>
            <a:off x="6096000" y="1690689"/>
            <a:ext cx="5257800" cy="4802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strike="sngStrike" dirty="0">
                <a:solidFill>
                  <a:srgbClr val="0000FF"/>
                </a:solidFill>
                <a:effectLst/>
                <a:latin typeface="Consolas" panose="020B0609020204030204" pitchFamily="49" charset="0"/>
              </a:rPr>
              <a:t>interface</a:t>
            </a:r>
            <a:r>
              <a:rPr lang="en-US" sz="1800" b="0" strike="sngStrike" dirty="0">
                <a:solidFill>
                  <a:srgbClr val="000000"/>
                </a:solidFill>
                <a:effectLst/>
                <a:latin typeface="Consolas" panose="020B0609020204030204" pitchFamily="49" charset="0"/>
              </a:rPr>
              <a:t> </a:t>
            </a:r>
            <a:r>
              <a:rPr lang="en-US" sz="1800" b="0" strike="sngStrike" dirty="0" err="1">
                <a:solidFill>
                  <a:srgbClr val="267F99"/>
                </a:solidFill>
                <a:effectLst/>
                <a:latin typeface="Consolas" panose="020B0609020204030204" pitchFamily="49" charset="0"/>
              </a:rPr>
              <a:t>IUnitOfWork</a:t>
            </a:r>
            <a:endParaRPr lang="en-US" sz="1800" b="0" strike="sngStrike" dirty="0">
              <a:solidFill>
                <a:srgbClr val="000000"/>
              </a:solidFill>
              <a:effectLst/>
              <a:latin typeface="Consolas" panose="020B0609020204030204" pitchFamily="49" charset="0"/>
            </a:endParaRPr>
          </a:p>
          <a:p>
            <a:pPr marL="0" indent="0">
              <a:buNone/>
            </a:pPr>
            <a:r>
              <a:rPr lang="en-US" sz="1800" b="0" strike="sngStrike" dirty="0">
                <a:solidFill>
                  <a:srgbClr val="000000"/>
                </a:solidFill>
                <a:effectLst/>
                <a:latin typeface="Consolas" panose="020B0609020204030204" pitchFamily="49" charset="0"/>
              </a:rPr>
              <a:t>{</a:t>
            </a:r>
          </a:p>
          <a:p>
            <a:pPr marL="0" indent="0">
              <a:buNone/>
            </a:pPr>
            <a:r>
              <a:rPr lang="en-US" sz="1800" b="0" strike="sngStrike" dirty="0">
                <a:solidFill>
                  <a:srgbClr val="000000"/>
                </a:solidFill>
                <a:effectLst/>
                <a:latin typeface="Consolas" panose="020B0609020204030204" pitchFamily="49" charset="0"/>
              </a:rPr>
              <a:t>    </a:t>
            </a:r>
            <a:r>
              <a:rPr lang="en-US" sz="1800" b="0" strike="sngStrike" dirty="0">
                <a:solidFill>
                  <a:srgbClr val="267F99"/>
                </a:solidFill>
                <a:effectLst/>
                <a:latin typeface="Consolas" panose="020B0609020204030204" pitchFamily="49" charset="0"/>
              </a:rPr>
              <a:t>Task</a:t>
            </a:r>
            <a:r>
              <a:rPr lang="en-US" sz="1800" b="0" strike="sngStrike" dirty="0">
                <a:solidFill>
                  <a:srgbClr val="000000"/>
                </a:solidFill>
                <a:effectLst/>
                <a:latin typeface="Consolas" panose="020B0609020204030204" pitchFamily="49" charset="0"/>
              </a:rPr>
              <a:t> </a:t>
            </a:r>
            <a:r>
              <a:rPr lang="en-US" sz="1800" b="0" strike="sngStrike" dirty="0" err="1">
                <a:solidFill>
                  <a:srgbClr val="795E26"/>
                </a:solidFill>
                <a:effectLst/>
                <a:latin typeface="Consolas" panose="020B0609020204030204" pitchFamily="49" charset="0"/>
              </a:rPr>
              <a:t>SaveChanges</a:t>
            </a:r>
            <a:r>
              <a:rPr lang="en-US" sz="1800" b="0" strike="sngStrike" dirty="0">
                <a:solidFill>
                  <a:srgbClr val="000000"/>
                </a:solidFill>
                <a:effectLst/>
                <a:latin typeface="Consolas" panose="020B0609020204030204" pitchFamily="49" charset="0"/>
              </a:rPr>
              <a:t>();</a:t>
            </a:r>
          </a:p>
          <a:p>
            <a:pPr marL="0" indent="0">
              <a:buNone/>
            </a:pPr>
            <a:r>
              <a:rPr lang="en-US" sz="1800" b="0" strike="sngStrike" dirty="0">
                <a:solidFill>
                  <a:srgbClr val="000000"/>
                </a:solidFill>
                <a:effectLst/>
                <a:latin typeface="Consolas" panose="020B0609020204030204" pitchFamily="49" charset="0"/>
              </a:rPr>
              <a:t>}</a:t>
            </a:r>
          </a:p>
          <a:p>
            <a:pPr marL="0" indent="0">
              <a:buNone/>
            </a:pPr>
            <a:endParaRPr lang="ru-RU" strike="sngStrike" dirty="0"/>
          </a:p>
        </p:txBody>
      </p:sp>
      <p:sp>
        <p:nvSpPr>
          <p:cNvPr id="3" name="Номер слайда 2">
            <a:extLst>
              <a:ext uri="{FF2B5EF4-FFF2-40B4-BE49-F238E27FC236}">
                <a16:creationId xmlns:a16="http://schemas.microsoft.com/office/drawing/2014/main" id="{0A0165CB-B0A8-4D1F-1543-D95FC5F1901D}"/>
              </a:ext>
            </a:extLst>
          </p:cNvPr>
          <p:cNvSpPr>
            <a:spLocks noGrp="1"/>
          </p:cNvSpPr>
          <p:nvPr>
            <p:ph type="sldNum" sz="quarter" idx="12"/>
          </p:nvPr>
        </p:nvSpPr>
        <p:spPr/>
        <p:txBody>
          <a:bodyPr/>
          <a:lstStyle/>
          <a:p>
            <a:fld id="{F71F3365-34EC-453E-93A9-FBDCDD17CEDE}" type="slidenum">
              <a:rPr lang="ru-RU" smtClean="0"/>
              <a:t>9</a:t>
            </a:fld>
            <a:endParaRPr lang="ru-RU"/>
          </a:p>
        </p:txBody>
      </p:sp>
    </p:spTree>
    <p:extLst>
      <p:ext uri="{BB962C8B-B14F-4D97-AF65-F5344CB8AC3E}">
        <p14:creationId xmlns:p14="http://schemas.microsoft.com/office/powerpoint/2010/main" val="16555843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2989</TotalTime>
  <Words>6610</Words>
  <Application>Microsoft Office PowerPoint</Application>
  <PresentationFormat>Широкоэкранный</PresentationFormat>
  <Paragraphs>717</Paragraphs>
  <Slides>74</Slides>
  <Notes>74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74</vt:i4>
      </vt:variant>
    </vt:vector>
  </HeadingPairs>
  <TitlesOfParts>
    <vt:vector size="80" baseType="lpstr">
      <vt:lpstr>Arial</vt:lpstr>
      <vt:lpstr>Calibri</vt:lpstr>
      <vt:lpstr>Calibri Light</vt:lpstr>
      <vt:lpstr>Cascadia Mono</vt:lpstr>
      <vt:lpstr>Consolas</vt:lpstr>
      <vt:lpstr>Тема Office</vt:lpstr>
      <vt:lpstr>Простая архитектура: разработка и тестирование приложений по Маслову</vt:lpstr>
      <vt:lpstr>Обо мне</vt:lpstr>
      <vt:lpstr>Viewer discretion is advised</vt:lpstr>
      <vt:lpstr>Часть I О чем поговорим</vt:lpstr>
      <vt:lpstr>Агенда</vt:lpstr>
      <vt:lpstr>Мои мысли о разработке enterprise-приложений</vt:lpstr>
      <vt:lpstr>Мой главный принцип в разработке</vt:lpstr>
      <vt:lpstr>Делать явно</vt:lpstr>
      <vt:lpstr>Не делать абстракций над абстракциями</vt:lpstr>
      <vt:lpstr>Не делать преждевременных обобщений</vt:lpstr>
      <vt:lpstr>Явно обрабатывать ошибки</vt:lpstr>
      <vt:lpstr>Часть II Об архитектуре</vt:lpstr>
      <vt:lpstr>Чистая архитектура</vt:lpstr>
      <vt:lpstr>eShopOnWeb</vt:lpstr>
      <vt:lpstr>Чем не устраивает чистая архитектура?</vt:lpstr>
      <vt:lpstr>Entities = сущности для ORM</vt:lpstr>
      <vt:lpstr>Презентация PowerPoint</vt:lpstr>
      <vt:lpstr>Примеры в eShopOnWeb очень простые</vt:lpstr>
      <vt:lpstr>Мой демо-пример</vt:lpstr>
      <vt:lpstr>«Простая» архитектура</vt:lpstr>
      <vt:lpstr>Базис простой архитектуры</vt:lpstr>
      <vt:lpstr>Модели БД не равны доменным моделям</vt:lpstr>
      <vt:lpstr>Презентация PowerPoint</vt:lpstr>
      <vt:lpstr>Сервисы</vt:lpstr>
      <vt:lpstr>БД – часть доменной модели</vt:lpstr>
      <vt:lpstr>Трилемма Domain Driven Design</vt:lpstr>
      <vt:lpstr>Абстракции над абстракциями</vt:lpstr>
      <vt:lpstr>EF DbContext</vt:lpstr>
      <vt:lpstr>Спецификация</vt:lpstr>
      <vt:lpstr>Презентация PowerPoint</vt:lpstr>
      <vt:lpstr>Презентация PowerPoint</vt:lpstr>
      <vt:lpstr>Презентация PowerPoint</vt:lpstr>
      <vt:lpstr>БД – часть доменной модели:</vt:lpstr>
      <vt:lpstr>Обновление почты</vt:lpstr>
      <vt:lpstr>ORM не идеальны</vt:lpstr>
      <vt:lpstr>Защитные интерфейсы</vt:lpstr>
      <vt:lpstr>Презентация PowerPoint</vt:lpstr>
      <vt:lpstr>Разбивка по сборкам</vt:lpstr>
      <vt:lpstr>Демо</vt:lpstr>
      <vt:lpstr>Часть III Принципы простой архитектуры</vt:lpstr>
      <vt:lpstr>Делать проще!</vt:lpstr>
      <vt:lpstr>Бизнес-требования должны быть изоморфны коду</vt:lpstr>
      <vt:lpstr>Не обобщать заранее</vt:lpstr>
      <vt:lpstr>Явное всегда лучше неявного</vt:lpstr>
      <vt:lpstr>Меньше рефлексии</vt:lpstr>
      <vt:lpstr>Решение из интернета</vt:lpstr>
      <vt:lpstr>Презентация PowerPoint</vt:lpstr>
      <vt:lpstr>Решение без рефлексии</vt:lpstr>
      <vt:lpstr>AutoMapper</vt:lpstr>
      <vt:lpstr>MediatR</vt:lpstr>
      <vt:lpstr>Исключения</vt:lpstr>
      <vt:lpstr>Демо</vt:lpstr>
      <vt:lpstr>Часть IV Обработка ошибок (продолжаем бороться за явное)</vt:lpstr>
      <vt:lpstr>Проблемы исключений</vt:lpstr>
      <vt:lpstr>Решение из функциональных языков</vt:lpstr>
      <vt:lpstr>Виды результатов </vt:lpstr>
      <vt:lpstr>Виды результатов более широко</vt:lpstr>
      <vt:lpstr>gRPC</vt:lpstr>
      <vt:lpstr>Презентация PowerPoint</vt:lpstr>
      <vt:lpstr>Чем это хорошо</vt:lpstr>
      <vt:lpstr>Недостатки</vt:lpstr>
      <vt:lpstr>Текущее состояние в C#</vt:lpstr>
      <vt:lpstr>Презентация PowerPoint</vt:lpstr>
      <vt:lpstr>Демо</vt:lpstr>
      <vt:lpstr>Часть V Тестирование</vt:lpstr>
      <vt:lpstr>Проблемы с тестированием</vt:lpstr>
      <vt:lpstr>Интеграционные тесты</vt:lpstr>
      <vt:lpstr>Плюсы</vt:lpstr>
      <vt:lpstr>Минусы</vt:lpstr>
      <vt:lpstr>Демо</vt:lpstr>
      <vt:lpstr>Часть VI Заключение</vt:lpstr>
      <vt:lpstr>О чем сегодня поговорили</vt:lpstr>
      <vt:lpstr>Выводы</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 обработке ошибок и проектировании API</dc:title>
  <dc:creator>Никита Маслов</dc:creator>
  <cp:lastModifiedBy>Никита Маслов</cp:lastModifiedBy>
  <cp:revision>281</cp:revision>
  <dcterms:created xsi:type="dcterms:W3CDTF">2023-03-13T10:25:02Z</dcterms:created>
  <dcterms:modified xsi:type="dcterms:W3CDTF">2023-06-08T07:46:35Z</dcterms:modified>
</cp:coreProperties>
</file>