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Palatino Linotyp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7526B1-D578-43D4-AED3-F8F5F88D5E27}">
  <a:tblStyle styleId="{067526B1-D578-43D4-AED3-F8F5F88D5E27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FF7"/>
          </a:solidFill>
        </a:fill>
      </a:tcStyle>
    </a:wholeTbl>
    <a:band1H>
      <a:tcTxStyle/>
      <a:tcStyle>
        <a:fill>
          <a:solidFill>
            <a:srgbClr val="D1DEEE"/>
          </a:solidFill>
        </a:fill>
      </a:tcStyle>
    </a:band1H>
    <a:band2H>
      <a:tcTxStyle/>
    </a:band2H>
    <a:band1V>
      <a:tcTxStyle/>
      <a:tcStyle>
        <a:fill>
          <a:solidFill>
            <a:srgbClr val="D1DEEE"/>
          </a:solidFill>
        </a:fill>
      </a:tcStyle>
    </a:band1V>
    <a:band2V>
      <a:tcTxStyle/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regular.fntdata"/><Relationship Id="rId11" Type="http://schemas.openxmlformats.org/officeDocument/2006/relationships/slide" Target="slides/slide6.xml"/><Relationship Id="rId22" Type="http://schemas.openxmlformats.org/officeDocument/2006/relationships/font" Target="fonts/PalatinoLinotype-italic.fntdata"/><Relationship Id="rId10" Type="http://schemas.openxmlformats.org/officeDocument/2006/relationships/slide" Target="slides/slide5.xml"/><Relationship Id="rId21" Type="http://schemas.openxmlformats.org/officeDocument/2006/relationships/font" Target="fonts/PalatinoLinotyp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alatinoLinotyp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0" spcFirstLastPara="1" rIns="0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77240" y="1219200"/>
            <a:ext cx="75438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latino Linotype"/>
              <a:buNone/>
              <a:defRPr b="0" i="0" sz="6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3600" y="3375491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ctr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None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276600" y="-457200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-914400" y="21336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3124200" y="457201"/>
            <a:ext cx="457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8610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0" y="4267368"/>
            <a:ext cx="37338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286000" y="1905000"/>
            <a:ext cx="6035040" cy="23500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344168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8610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8610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4112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44168" y="1371600"/>
            <a:ext cx="3276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502920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5029200" y="1371600"/>
            <a:ext cx="3273552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7" name="Google Shape;47;p6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8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838200" y="685801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12419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Char char="❧"/>
              <a:defRPr b="0" i="0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❧"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❧"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5715000" y="685801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1219200" y="612775"/>
            <a:ext cx="6705600" cy="2546985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2743200" y="3453047"/>
            <a:ext cx="5029200" cy="7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3" name="Google Shape;73;p10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5686"/>
                </a:srgbClr>
              </a:gs>
              <a:gs pos="100000">
                <a:srgbClr val="242852">
                  <a:alpha val="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Google Shape;7;p1"/>
          <p:cNvSpPr/>
          <p:nvPr/>
        </p:nvSpPr>
        <p:spPr>
          <a:xfrm rot="-1875725">
            <a:off x="1373221" y="1038440"/>
            <a:ext cx="7240620" cy="5706987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Google Shape;8;p1"/>
          <p:cNvSpPr/>
          <p:nvPr/>
        </p:nvSpPr>
        <p:spPr>
          <a:xfrm rot="-3943090">
            <a:off x="-274211" y="1165875"/>
            <a:ext cx="5538472" cy="4480459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" name="Google Shape;9;p1"/>
          <p:cNvSpPr/>
          <p:nvPr/>
        </p:nvSpPr>
        <p:spPr>
          <a:xfrm rot="-1875725">
            <a:off x="3277955" y="116854"/>
            <a:ext cx="6479362" cy="4754757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8610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777240" y="1219200"/>
            <a:ext cx="75438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latino Linotype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Smashing the Stack </a:t>
            </a:r>
            <a:endParaRPr b="0" i="0" sz="6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2133600" y="3375491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quickie on buffer overflows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85800" y="457200"/>
            <a:ext cx="769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Within the GDB  (Gnu Debugger) we can step through the simple C program I wrote and actually visualize this buffer overflowing.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Start by setting breakpoints in the program after the variables have been initialized, but before the user enters their input.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Stepping through the program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700762"/>
            <a:ext cx="5948363" cy="1664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6562490" y="2682087"/>
            <a:ext cx="25437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“buffer” is our pre-set variable: hex 0x46 = 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“grade” is the user entered grade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09600" y="685801"/>
            <a:ext cx="7315200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Before the dangers function call of “scanf” the memory is arranged below</a:t>
            </a:r>
            <a:endParaRPr/>
          </a:p>
          <a:p>
            <a:pPr indent="-256032" lvl="0" marL="27432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Remember the stack starts off by placing the first variable on the bottom, and the next initialized variable directly on top of it.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Notice Where the variables are in memory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514600"/>
            <a:ext cx="5447271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2971800"/>
            <a:ext cx="3969837" cy="12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1447800" y="609600"/>
            <a:ext cx="6248400" cy="144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user input of “AAA” overwrote the buffer!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...and instant good grades!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02479"/>
            <a:ext cx="69246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480" y="3366380"/>
            <a:ext cx="4358296" cy="135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838200" y="457200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the order the variables were declared in were reversed, the stack would not have overflowed onto your hard-coded grade.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Proper memory management could have prevented the overflow from flowing downward into the user input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Using safe libraries with bounds checking also could have prevented this.</a:t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can I prevent this?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5"/>
              <a:buFont typeface="Noto Sans Symbols"/>
              <a:buChar char="❧"/>
            </a:pPr>
            <a:r>
              <a:rPr b="0" i="0" lang="en-US" sz="1942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Stack canary – special saved value at the end of the stack which will change if you write over it</a:t>
            </a:r>
            <a:endParaRPr/>
          </a:p>
          <a:p>
            <a:pPr indent="-256032" lvl="0" marL="274320" marR="0" rtl="0" algn="l"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Font typeface="Noto Sans Symbols"/>
              <a:buChar char="❧"/>
            </a:pPr>
            <a:r>
              <a:rPr b="0" i="0" lang="en-US" sz="1942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Change is noticed and program fails to continue</a:t>
            </a:r>
            <a:endParaRPr/>
          </a:p>
          <a:p>
            <a:pPr indent="-256032" lvl="0" marL="274320" marR="0" rtl="0" algn="l"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Font typeface="Noto Sans Symbols"/>
              <a:buChar char="❧"/>
            </a:pPr>
            <a:r>
              <a:rPr b="0" i="0" lang="en-US" sz="1942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DEP (Data Execution Prevention)– disallows execution within the stack; ie you cannot fill your buffer with shellcode and execute it; however still vulnerable to ret2libc attacks</a:t>
            </a:r>
            <a:endParaRPr/>
          </a:p>
          <a:p>
            <a:pPr indent="-256032" lvl="0" marL="274320" marR="0" rtl="0" algn="l">
              <a:spcBef>
                <a:spcPts val="388"/>
              </a:spcBef>
              <a:spcAft>
                <a:spcPts val="0"/>
              </a:spcAft>
              <a:buClr>
                <a:schemeClr val="lt1"/>
              </a:buClr>
              <a:buSzPts val="1165"/>
              <a:buFont typeface="Noto Sans Symbols"/>
              <a:buChar char="❧"/>
            </a:pPr>
            <a:r>
              <a:rPr b="0" i="0" lang="en-US" sz="1942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ASLR (Address System Layout Randomization) – to assist with randomizing address layout making ret2libc more difficult because address of system calls will change</a:t>
            </a:r>
            <a:endParaRPr b="0" i="0" sz="1942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t/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Definition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it works  - memory layout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What is the stack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Easy example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Your turn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Protections – stack canary, DEP, ASLR, mm arrangement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Ret2libc for DEP evasion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Overview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99107" y="457200"/>
            <a:ext cx="7391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What is a buffer overflow?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Basic Definition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023042" y="1143000"/>
            <a:ext cx="6477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latino Linotype"/>
              <a:buAutoNum type="arabicPeriod"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buffer is any device, material, or apparatus used as a shield, cushion, or bumper, especially on machinery.</a:t>
            </a:r>
            <a:b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latino Linotype"/>
              <a:buAutoNum type="arabicPeriod"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In computers it is a </a:t>
            </a:r>
            <a:r>
              <a:rPr b="1"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temporary storage </a:t>
            </a: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“device”</a:t>
            </a:r>
            <a:b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latino Linotype"/>
              <a:buAutoNum type="arabicPeriod"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Overflow is what happens when you leave the sink on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22495" y="2973526"/>
            <a:ext cx="77965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buffer overflow occurs when adjacent items in memory write over one another 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39436" y="4218831"/>
            <a:ext cx="7256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 a relatable level: When the person sharing your table has stuff that flows over on to your side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04800" y="658758"/>
            <a:ext cx="3505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Memory is allocated sequentially on the stack. </a:t>
            </a:r>
            <a:b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One variable in the stack  might be stored at 0xfffffff, and its neighbor at 0xfffffff0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Can This Happen?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C:\Users\1367818731\Pictures\RAM_module_SDRAM_1GiB.jp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603865" y="2071623"/>
            <a:ext cx="4184669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5761" y="818997"/>
            <a:ext cx="2509897" cy="418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4724400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What is the stack?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85800" y="422701"/>
            <a:ext cx="71684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stack is a dynamically allocated, FILO memory arrangement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09600" y="1447800"/>
            <a:ext cx="6858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 is very similar to a stack of pancakes in the way it is utilized: </a:t>
            </a:r>
            <a:b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1. You place the first complete pancake on the bottom of the ‘stack’ and all others on top of it. (First In)</a:t>
            </a:r>
            <a:b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The first one you grab to eat is the one on top of the stack; the most recent pancake. Making the bottom pancake the last one you eat. (Last 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 You can add more pancakes or cook less pancakes depending on how many people you feed or how hungry you are. (Dynamic)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533400" y="2286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When a function is called, a stack is automatically built &amp; it contains the local function variables, return address (where to go after it runs), and parameters used by the function.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variables grow towards lower memory addresses, and are placed beside each other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placement allows for an overflow to occur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do I eat this stack?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86000"/>
            <a:ext cx="5143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199" y="381001"/>
            <a:ext cx="780111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Example program:</a:t>
            </a:r>
            <a:b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Prompts a student for their grade, and then tells them what their grade really was. It has both variables stored inside of Main’s stack.</a:t>
            </a:r>
            <a:endParaRPr/>
          </a:p>
          <a:p>
            <a:pPr indent="-256032" lvl="0" marL="27432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When you enter more characters than intended, to a function that does not </a:t>
            </a:r>
            <a:r>
              <a:rPr lang="en-US"/>
              <a:t>perform</a:t>
            </a: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bounds checking, you can overwrite that bad grade to a great one!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Lets take a look…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19400"/>
            <a:ext cx="7343913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81000" y="228600"/>
            <a:ext cx="7772400" cy="23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Some functions will read in any amount of input without regards to how much space is allocated to their buffer (“in bounds”)</a:t>
            </a:r>
            <a:endParaRPr/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Dangerous functions are typically with strings because strings are so dynamic. Other variable types like integers, have a set maximal value.</a:t>
            </a:r>
            <a:endParaRPr b="0" i="0" sz="21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Bounds checking?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47" name="Google Shape;147;p20"/>
          <p:cNvGraphicFramePr/>
          <p:nvPr/>
        </p:nvGraphicFramePr>
        <p:xfrm>
          <a:off x="5334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{067526B1-D578-43D4-AED3-F8F5F88D5E27}</a:tableStyleId>
              </a:tblPr>
              <a:tblGrid>
                <a:gridCol w="3481750"/>
                <a:gridCol w="4747850"/>
              </a:tblGrid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Applicability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gets()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Reads from stdin to string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sprintf()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string based</a:t>
                      </a:r>
                      <a:r>
                        <a:rPr lang="en-US" sz="1800"/>
                        <a:t> on parameters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strcat()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Append contents</a:t>
                      </a:r>
                      <a:r>
                        <a:rPr lang="en-US" sz="1800"/>
                        <a:t> of one strong to another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strcpy()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Copy contents</a:t>
                      </a:r>
                      <a:r>
                        <a:rPr lang="en-US" sz="1800"/>
                        <a:t> of one string to another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vsprintf()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a string based on parameters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scanf()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Reads</a:t>
                      </a:r>
                      <a:r>
                        <a:rPr lang="en-US" sz="1800"/>
                        <a:t> from stdin to string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09600" y="609600"/>
            <a:ext cx="7848600" cy="411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6032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Strcpy without bounds checking:</a:t>
            </a:r>
            <a:endParaRPr/>
          </a:p>
          <a:p>
            <a:pPr indent="-256032" lvl="1" marL="64008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</a:pPr>
            <a:r>
              <a:rPr b="0" i="0" lang="en-US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Strcpy (“mollystewart”, buffer);</a:t>
            </a:r>
            <a:endParaRPr/>
          </a:p>
          <a:p>
            <a:pPr indent="-256032" lvl="1" marL="64008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</a:pPr>
            <a:r>
              <a:rPr b="0" i="0" lang="en-US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the buffer is smaller than 13 characters, whatever does not fit in the buffer will overflow into the next variable storage</a:t>
            </a:r>
            <a:br>
              <a:rPr b="0" i="0" lang="en-US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b="0" i="0" sz="1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56032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</a:pPr>
            <a:r>
              <a:rPr b="0" i="0" lang="en-US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Strncpy preforms a bounds check:</a:t>
            </a:r>
            <a:endParaRPr/>
          </a:p>
          <a:p>
            <a:pPr indent="-256032" lvl="1" marL="64008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</a:pPr>
            <a:r>
              <a:rPr b="0" i="0" lang="en-US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Strncpy(“mollystewart”, buffer, 5);</a:t>
            </a:r>
            <a:endParaRPr/>
          </a:p>
          <a:p>
            <a:pPr indent="-256032" lvl="1" marL="64008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</a:pPr>
            <a:r>
              <a:rPr b="0" i="0" lang="en-US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Strncpy will only copy 5 bytes into the buffer</a:t>
            </a:r>
            <a:endParaRPr b="0" i="0" sz="1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Example functions</a:t>
            </a:r>
            <a:endParaRPr b="0" i="0" sz="49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