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49" r:id="rId3"/>
    <p:sldId id="350" r:id="rId4"/>
    <p:sldId id="351" r:id="rId5"/>
    <p:sldId id="352" r:id="rId6"/>
    <p:sldId id="353" r:id="rId7"/>
    <p:sldId id="357" r:id="rId8"/>
    <p:sldId id="354" r:id="rId9"/>
    <p:sldId id="356" r:id="rId10"/>
    <p:sldId id="358" r:id="rId11"/>
    <p:sldId id="430" r:id="rId12"/>
    <p:sldId id="443" r:id="rId13"/>
    <p:sldId id="444" r:id="rId14"/>
    <p:sldId id="455" r:id="rId15"/>
    <p:sldId id="459" r:id="rId16"/>
    <p:sldId id="428" r:id="rId17"/>
    <p:sldId id="429" r:id="rId18"/>
    <p:sldId id="639" r:id="rId19"/>
    <p:sldId id="640" r:id="rId20"/>
    <p:sldId id="359" r:id="rId21"/>
    <p:sldId id="360" r:id="rId22"/>
    <p:sldId id="361" r:id="rId23"/>
    <p:sldId id="362" r:id="rId24"/>
    <p:sldId id="363" r:id="rId25"/>
    <p:sldId id="364" r:id="rId26"/>
    <p:sldId id="366" r:id="rId27"/>
    <p:sldId id="413" r:id="rId28"/>
    <p:sldId id="415" r:id="rId29"/>
    <p:sldId id="416" r:id="rId30"/>
    <p:sldId id="417" r:id="rId31"/>
    <p:sldId id="418" r:id="rId32"/>
    <p:sldId id="419" r:id="rId33"/>
    <p:sldId id="269" r:id="rId34"/>
    <p:sldId id="420" r:id="rId35"/>
    <p:sldId id="422" r:id="rId36"/>
    <p:sldId id="432" r:id="rId37"/>
    <p:sldId id="423" r:id="rId38"/>
    <p:sldId id="425" r:id="rId39"/>
    <p:sldId id="427" r:id="rId40"/>
    <p:sldId id="431" r:id="rId41"/>
    <p:sldId id="434" r:id="rId42"/>
    <p:sldId id="435" r:id="rId43"/>
    <p:sldId id="439" r:id="rId44"/>
    <p:sldId id="440" r:id="rId45"/>
    <p:sldId id="441" r:id="rId46"/>
    <p:sldId id="450" r:id="rId47"/>
    <p:sldId id="451" r:id="rId48"/>
    <p:sldId id="453" r:id="rId49"/>
    <p:sldId id="367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52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94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466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00DB36-81C8-4E57-A6F4-54DE98AE36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DE8F44-7912-4805-9333-ED22734A71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1AE32C-26F3-4F5A-BD9B-2EDEA2690B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CFE608-4262-4575-83CF-70622BD2A75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6230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79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50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42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21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36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65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10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78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B33E4-9051-47C5-98FC-12BF5F7DC6E5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58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C4F56-1994-4C9B-90AA-DF8C77FD6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10235"/>
            <a:ext cx="7772400" cy="1999728"/>
          </a:xfrm>
        </p:spPr>
        <p:txBody>
          <a:bodyPr>
            <a:normAutofit/>
          </a:bodyPr>
          <a:lstStyle/>
          <a:p>
            <a:r>
              <a:rPr lang="ru-RU" dirty="0"/>
              <a:t>Алгоритмы и структуры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AB0066-8A02-4967-B6EF-A247298CA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484932"/>
          </a:xfrm>
        </p:spPr>
        <p:txBody>
          <a:bodyPr>
            <a:normAutofit/>
          </a:bodyPr>
          <a:lstStyle/>
          <a:p>
            <a:r>
              <a:rPr lang="ru-RU" dirty="0"/>
              <a:t>Лекция 5. Хеш-таблицы</a:t>
            </a:r>
          </a:p>
        </p:txBody>
      </p:sp>
    </p:spTree>
    <p:extLst>
      <p:ext uri="{BB962C8B-B14F-4D97-AF65-F5344CB8AC3E}">
        <p14:creationId xmlns:p14="http://schemas.microsoft.com/office/powerpoint/2010/main" val="2137440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C772978-348E-4B2E-84C8-19FBE85428EA}"/>
              </a:ext>
            </a:extLst>
          </p:cNvPr>
          <p:cNvSpPr txBox="1">
            <a:spLocks/>
          </p:cNvSpPr>
          <p:nvPr/>
        </p:nvSpPr>
        <p:spPr>
          <a:xfrm>
            <a:off x="597442" y="820810"/>
            <a:ext cx="7772400" cy="14214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Идеальной хеш-функцией является такая </a:t>
            </a:r>
            <a:r>
              <a:rPr lang="ru-RU" sz="1800" dirty="0" err="1"/>
              <a:t>hash</a:t>
            </a:r>
            <a:r>
              <a:rPr lang="ru-RU" sz="1800" dirty="0"/>
              <a:t>-функция, которая для любых двух неодинаковых ключей дает неодинаковые адреса.</a:t>
            </a:r>
          </a:p>
        </p:txBody>
      </p:sp>
      <p:pic>
        <p:nvPicPr>
          <p:cNvPr id="4" name="Рисунок 3" descr="http://ok-t.ru/life-prog/baza1/1559926725697.files/image026.gif">
            <a:extLst>
              <a:ext uri="{FF2B5EF4-FFF2-40B4-BE49-F238E27FC236}">
                <a16:creationId xmlns:a16="http://schemas.microsoft.com/office/drawing/2014/main" id="{E2797EB5-13AB-4134-847E-00DF880386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644" y="1531539"/>
            <a:ext cx="3644597" cy="86604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1E6F68A-42E1-4AA8-974F-6552A2593FFB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Хеширование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8C7A208-DC05-48A6-AF4A-04E235D5E218}"/>
              </a:ext>
            </a:extLst>
          </p:cNvPr>
          <p:cNvSpPr/>
          <p:nvPr/>
        </p:nvSpPr>
        <p:spPr>
          <a:xfrm>
            <a:off x="597443" y="3033710"/>
            <a:ext cx="7772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t-EE" b="1" dirty="0">
                <a:solidFill>
                  <a:srgbClr val="C00000"/>
                </a:solidFill>
                <a:latin typeface="Courier New" pitchFamily="49" charset="0"/>
              </a:rPr>
              <a:t>Наихудший случай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:</a:t>
            </a:r>
            <a:r>
              <a:rPr lang="et-EE" b="1" dirty="0">
                <a:solidFill>
                  <a:srgbClr val="C00000"/>
                </a:solidFill>
                <a:latin typeface="Courier New" pitchFamily="49" charset="0"/>
              </a:rPr>
              <a:t> все ключи х</a:t>
            </a:r>
            <a:r>
              <a:rPr lang="ru-RU" b="1" dirty="0">
                <a:solidFill>
                  <a:srgbClr val="C00000"/>
                </a:solidFill>
                <a:latin typeface="Courier New" pitchFamily="49" charset="0"/>
              </a:rPr>
              <a:t>э</a:t>
            </a:r>
            <a:r>
              <a:rPr lang="et-EE" b="1" dirty="0">
                <a:solidFill>
                  <a:srgbClr val="C00000"/>
                </a:solidFill>
                <a:latin typeface="Courier New" pitchFamily="49" charset="0"/>
              </a:rPr>
              <a:t>шируются в один индекс.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4A60CC2-4EE9-40B2-AD5A-CDF81E6EE5D2}"/>
              </a:ext>
            </a:extLst>
          </p:cNvPr>
          <p:cNvSpPr/>
          <p:nvPr/>
        </p:nvSpPr>
        <p:spPr>
          <a:xfrm>
            <a:off x="636651" y="4563816"/>
            <a:ext cx="7870697" cy="762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ru-RU" dirty="0"/>
              <a:t>Хеширование полезно, когда широкий диапазон возможных значений должен быть сохранен в малом объеме памяти, и нужен способ быстрого, практически произвольного доступа.</a:t>
            </a:r>
          </a:p>
        </p:txBody>
      </p:sp>
    </p:spTree>
    <p:extLst>
      <p:ext uri="{BB962C8B-B14F-4D97-AF65-F5344CB8AC3E}">
        <p14:creationId xmlns:p14="http://schemas.microsoft.com/office/powerpoint/2010/main" val="16708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7D6BFC05-B253-4627-B9E1-485E97C65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Варианты хэш-функции</a:t>
            </a:r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C2839EE4-4829-481E-8062-249FB057B1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Метод деления</a:t>
            </a:r>
          </a:p>
          <a:p>
            <a:pPr eaLnBrk="1" hangingPunct="1"/>
            <a:r>
              <a:rPr lang="ru-RU" altLang="ru-RU" dirty="0"/>
              <a:t>Метод умножения</a:t>
            </a:r>
          </a:p>
          <a:p>
            <a:pPr eaLnBrk="1" hangingPunct="1"/>
            <a:r>
              <a:rPr lang="ru-RU" altLang="ru-RU" dirty="0"/>
              <a:t>Универсальное </a:t>
            </a:r>
            <a:r>
              <a:rPr lang="ru-RU" altLang="ru-RU" dirty="0" err="1"/>
              <a:t>хэширование</a:t>
            </a:r>
            <a:endParaRPr lang="ru-RU" alt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EABE8D33-5EBE-4A38-8CA5-CEE22EF62C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Метод деления</a:t>
            </a:r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38717704-8479-4CEC-ABCB-15FCC58014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u-RU" sz="2800" i="1" dirty="0"/>
              <a:t>h</a:t>
            </a:r>
            <a:r>
              <a:rPr lang="en-US" altLang="ru-RU" sz="2800" dirty="0"/>
              <a:t>(</a:t>
            </a:r>
            <a:r>
              <a:rPr lang="en-US" altLang="ru-RU" sz="2800" i="1" dirty="0"/>
              <a:t>k</a:t>
            </a:r>
            <a:r>
              <a:rPr lang="en-US" altLang="ru-RU" sz="2800" dirty="0"/>
              <a:t>) = </a:t>
            </a:r>
            <a:r>
              <a:rPr lang="en-US" altLang="ru-RU" sz="2800" i="1" dirty="0"/>
              <a:t>k</a:t>
            </a:r>
            <a:r>
              <a:rPr lang="en-US" altLang="ru-RU" sz="2800" dirty="0"/>
              <a:t> </a:t>
            </a:r>
            <a:r>
              <a:rPr lang="en-US" altLang="ru-RU" dirty="0"/>
              <a:t>mod</a:t>
            </a:r>
            <a:r>
              <a:rPr lang="en-US" altLang="ru-RU" sz="2800" dirty="0"/>
              <a:t> </a:t>
            </a:r>
            <a:r>
              <a:rPr lang="en-US" altLang="ru-RU" sz="2800" i="1" dirty="0"/>
              <a:t>m</a:t>
            </a:r>
          </a:p>
          <a:p>
            <a:pPr marL="0" indent="0" eaLnBrk="1" hangingPunct="1">
              <a:buNone/>
            </a:pPr>
            <a:r>
              <a:rPr lang="ru-RU" altLang="ru-RU" i="1" dirty="0"/>
              <a:t>   где </a:t>
            </a:r>
            <a:r>
              <a:rPr lang="en-US" altLang="ru-RU" sz="2800" i="1" dirty="0"/>
              <a:t>m</a:t>
            </a:r>
            <a:r>
              <a:rPr lang="en-US" altLang="ru-RU" sz="2800" dirty="0"/>
              <a:t> – </a:t>
            </a:r>
            <a:r>
              <a:rPr lang="ru-RU" altLang="ru-RU" sz="2800" dirty="0"/>
              <a:t>число позиций в хэш-таблице</a:t>
            </a:r>
          </a:p>
          <a:p>
            <a:pPr eaLnBrk="1" hangingPunct="1"/>
            <a:endParaRPr lang="ru-RU" altLang="ru-RU" sz="2800" dirty="0"/>
          </a:p>
          <a:p>
            <a:pPr eaLnBrk="1" hangingPunct="1"/>
            <a:r>
              <a:rPr lang="ru-RU" altLang="ru-RU" sz="2800" dirty="0">
                <a:solidFill>
                  <a:srgbClr val="00B050"/>
                </a:solidFill>
              </a:rPr>
              <a:t>Преимущество – простота</a:t>
            </a:r>
          </a:p>
          <a:p>
            <a:pPr eaLnBrk="1" hangingPunct="1"/>
            <a:r>
              <a:rPr lang="ru-RU" altLang="ru-RU" sz="2800" dirty="0">
                <a:solidFill>
                  <a:srgbClr val="FF0000"/>
                </a:solidFill>
              </a:rPr>
              <a:t>Недостаток – ограничения на величину </a:t>
            </a:r>
            <a:r>
              <a:rPr lang="en-US" altLang="ru-RU" sz="2800" dirty="0">
                <a:solidFill>
                  <a:srgbClr val="FF0000"/>
                </a:solidFill>
              </a:rPr>
              <a:t>m (</a:t>
            </a:r>
            <a:r>
              <a:rPr lang="ru-RU" altLang="ru-RU" sz="2800" dirty="0">
                <a:solidFill>
                  <a:srgbClr val="FF0000"/>
                </a:solidFill>
              </a:rPr>
              <a:t>нежелательна степень двойки – тогда на позицию влияют только младшие биты числа)</a:t>
            </a:r>
          </a:p>
          <a:p>
            <a:pPr eaLnBrk="1" hangingPunct="1"/>
            <a:r>
              <a:rPr lang="ru-RU" altLang="ru-RU" sz="2800" dirty="0"/>
              <a:t>Оптимально – простое число, далекое от степени двойки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932BA203-9B57-4D3A-8ACB-182E7034B3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Метод умножения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3D5FA16-6092-473D-9647-7D0E0DB87C1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ru-RU" sz="2800" i="1" dirty="0"/>
              <a:t>h</a:t>
            </a:r>
            <a:r>
              <a:rPr lang="en-US" altLang="ru-RU" sz="2800" dirty="0"/>
              <a:t>(</a:t>
            </a:r>
            <a:r>
              <a:rPr lang="en-US" altLang="ru-RU" sz="2800" i="1" dirty="0"/>
              <a:t>k</a:t>
            </a:r>
            <a:r>
              <a:rPr lang="en-US" altLang="ru-RU" sz="2800" dirty="0"/>
              <a:t>) = [ </a:t>
            </a:r>
            <a:r>
              <a:rPr lang="en-US" altLang="ru-RU" sz="2800" i="1" dirty="0"/>
              <a:t>m </a:t>
            </a:r>
            <a:r>
              <a:rPr lang="ru-RU" altLang="ru-RU" sz="2800" i="1" dirty="0"/>
              <a:t>* </a:t>
            </a:r>
            <a:r>
              <a:rPr lang="en-US" altLang="ru-RU" sz="2800" dirty="0"/>
              <a:t>( </a:t>
            </a:r>
            <a:r>
              <a:rPr lang="en-US" altLang="ru-RU" sz="2800" i="1" dirty="0"/>
              <a:t>k</a:t>
            </a:r>
            <a:r>
              <a:rPr lang="ru-RU" altLang="ru-RU" sz="2800" i="1" dirty="0"/>
              <a:t>*</a:t>
            </a:r>
            <a:r>
              <a:rPr lang="en-US" altLang="ru-RU" sz="2800" i="1" dirty="0"/>
              <a:t>A </a:t>
            </a:r>
            <a:r>
              <a:rPr lang="en-US" altLang="ru-RU" sz="2800" dirty="0"/>
              <a:t>- [ </a:t>
            </a:r>
            <a:r>
              <a:rPr lang="en-US" altLang="ru-RU" sz="2800" i="1" dirty="0"/>
              <a:t>k</a:t>
            </a:r>
            <a:r>
              <a:rPr lang="ru-RU" altLang="ru-RU" sz="2800" i="1" dirty="0"/>
              <a:t>*</a:t>
            </a:r>
            <a:r>
              <a:rPr lang="en-US" altLang="ru-RU" sz="2800" i="1" dirty="0"/>
              <a:t>A </a:t>
            </a:r>
            <a:r>
              <a:rPr lang="en-US" altLang="ru-RU" sz="2800" dirty="0"/>
              <a:t>] ) ]</a:t>
            </a:r>
            <a:r>
              <a:rPr lang="ru-RU" altLang="ru-RU" sz="2800" dirty="0"/>
              <a:t>,</a:t>
            </a:r>
            <a:endParaRPr lang="en-US" altLang="ru-RU" sz="2800" dirty="0"/>
          </a:p>
          <a:p>
            <a:pPr marL="0" indent="0" eaLnBrk="1" hangingPunct="1">
              <a:buNone/>
            </a:pPr>
            <a:r>
              <a:rPr lang="ru-RU" altLang="ru-RU" dirty="0"/>
              <a:t>   где </a:t>
            </a:r>
            <a:r>
              <a:rPr lang="en-US" altLang="ru-RU" sz="2800" dirty="0"/>
              <a:t>[</a:t>
            </a:r>
            <a:r>
              <a:rPr lang="en-US" altLang="ru-RU" sz="2800" i="1" dirty="0"/>
              <a:t>x</a:t>
            </a:r>
            <a:r>
              <a:rPr lang="en-US" altLang="ru-RU" sz="2800" dirty="0"/>
              <a:t>] – </a:t>
            </a:r>
            <a:r>
              <a:rPr lang="ru-RU" altLang="ru-RU" sz="2800" dirty="0"/>
              <a:t>целая часть </a:t>
            </a:r>
            <a:r>
              <a:rPr lang="en-US" altLang="ru-RU" sz="2800" i="1" dirty="0"/>
              <a:t>x</a:t>
            </a:r>
          </a:p>
          <a:p>
            <a:pPr eaLnBrk="1" hangingPunct="1"/>
            <a:endParaRPr lang="en-US" altLang="ru-RU" sz="2800" i="1" dirty="0"/>
          </a:p>
          <a:p>
            <a:pPr marL="0" indent="0">
              <a:buNone/>
            </a:pPr>
            <a:r>
              <a:rPr lang="ru-RU" altLang="ru-RU" sz="2800" dirty="0"/>
              <a:t>Кнут предложил</a:t>
            </a:r>
            <a:endParaRPr lang="en-US" altLang="ru-RU" sz="2800" dirty="0"/>
          </a:p>
          <a:p>
            <a:pPr eaLnBrk="1" hangingPunct="1"/>
            <a:endParaRPr lang="en-US" altLang="ru-RU" sz="2800" dirty="0"/>
          </a:p>
          <a:p>
            <a:pPr marL="0" indent="0" eaLnBrk="1" hangingPunct="1">
              <a:buNone/>
            </a:pPr>
            <a:r>
              <a:rPr lang="ru-RU" altLang="ru-RU" sz="2800" dirty="0"/>
              <a:t>Можно избежать вещественных вычислений. </a:t>
            </a:r>
          </a:p>
        </p:txBody>
      </p:sp>
      <p:graphicFrame>
        <p:nvGraphicFramePr>
          <p:cNvPr id="6146" name="Object 4">
            <a:extLst>
              <a:ext uri="{FF2B5EF4-FFF2-40B4-BE49-F238E27FC236}">
                <a16:creationId xmlns:a16="http://schemas.microsoft.com/office/drawing/2014/main" id="{F90418C0-417C-4720-BDCE-3BFB9E049DF6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733800" y="2895600"/>
          <a:ext cx="398462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Формула" r:id="rId3" imgW="2120760" imgH="431640" progId="Equation.3">
                  <p:embed/>
                </p:oleObj>
              </mc:Choice>
              <mc:Fallback>
                <p:oleObj name="Формула" r:id="rId3" imgW="2120760" imgH="431640" progId="Equation.3">
                  <p:embed/>
                  <p:pic>
                    <p:nvPicPr>
                      <p:cNvPr id="6146" name="Object 4">
                        <a:extLst>
                          <a:ext uri="{FF2B5EF4-FFF2-40B4-BE49-F238E27FC236}">
                            <a16:creationId xmlns:a16="http://schemas.microsoft.com/office/drawing/2014/main" id="{F90418C0-417C-4720-BDCE-3BFB9E049D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895600"/>
                        <a:ext cx="3984625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8A377759-AC9E-411C-B8B4-0566ABAC44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Универсальное хеширование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BC2029E8-93C3-4114-BF7D-3C111AA92E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ru-RU" altLang="ru-RU" dirty="0"/>
              <a:t>Ясно, что для любой хеш-функции можно подобрать значения, при которых она работает плохо (коллизии на каждом шаге).</a:t>
            </a:r>
          </a:p>
          <a:p>
            <a:pPr eaLnBrk="1" hangingPunct="1"/>
            <a:r>
              <a:rPr lang="ru-RU" altLang="ru-RU" dirty="0"/>
              <a:t>Злоумышленник может посылать нам такие значения и спровоцировать неработоспособность нашей программы.</a:t>
            </a:r>
          </a:p>
          <a:p>
            <a:r>
              <a:rPr lang="ru-RU" altLang="ru-RU" dirty="0"/>
              <a:t>Идея универсального хеширования – случайный выбор хеш-функции так, чтобы для любой сгенерированной злоумышленником последовательности вероятность проблем была мала</a:t>
            </a:r>
          </a:p>
          <a:p>
            <a:pPr eaLnBrk="1" hangingPunct="1"/>
            <a:endParaRPr lang="ru-RU" alt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31A7F200-D0B7-49C4-9B55-5C72F64559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Универсальное хеширование</a:t>
            </a:r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7E63CB4D-EFE4-45EA-885B-32CF0A955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ru-RU" altLang="ru-RU" sz="2800" dirty="0"/>
              <a:t>Пример функции</a:t>
            </a:r>
          </a:p>
          <a:p>
            <a:pPr eaLnBrk="1" hangingPunct="1"/>
            <a:r>
              <a:rPr lang="ru-RU" altLang="ru-RU" sz="2800" dirty="0"/>
              <a:t>Пусть </a:t>
            </a:r>
            <a:r>
              <a:rPr lang="en-US" altLang="ru-RU" sz="2800" i="1" dirty="0"/>
              <a:t>p</a:t>
            </a:r>
            <a:r>
              <a:rPr lang="en-US" altLang="ru-RU" sz="2800" dirty="0"/>
              <a:t> – </a:t>
            </a:r>
            <a:r>
              <a:rPr lang="ru-RU" altLang="ru-RU" sz="2800" dirty="0"/>
              <a:t>простое число, ключи – от 0 до </a:t>
            </a:r>
            <a:r>
              <a:rPr lang="en-US" altLang="ru-RU" sz="2800" i="1" dirty="0"/>
              <a:t>p</a:t>
            </a:r>
            <a:r>
              <a:rPr lang="en-US" altLang="ru-RU" sz="2800" dirty="0"/>
              <a:t> – 1</a:t>
            </a:r>
          </a:p>
          <a:p>
            <a:pPr marL="0" indent="0" eaLnBrk="1" hangingPunct="1">
              <a:buNone/>
            </a:pPr>
            <a:r>
              <a:rPr lang="en-US" altLang="ru-RU" sz="2800" i="1" dirty="0"/>
              <a:t>m</a:t>
            </a:r>
            <a:r>
              <a:rPr lang="en-US" altLang="ru-RU" sz="2800" dirty="0"/>
              <a:t> – </a:t>
            </a:r>
            <a:r>
              <a:rPr lang="ru-RU" altLang="ru-RU" sz="2800" dirty="0"/>
              <a:t>размер таблицы, </a:t>
            </a:r>
            <a:r>
              <a:rPr lang="en-US" altLang="ru-RU" sz="2800" i="1" dirty="0"/>
              <a:t>h</a:t>
            </a:r>
            <a:r>
              <a:rPr lang="en-US" altLang="ru-RU" sz="2800" dirty="0"/>
              <a:t>(</a:t>
            </a:r>
            <a:r>
              <a:rPr lang="en-US" altLang="ru-RU" sz="2800" i="1" dirty="0"/>
              <a:t>k</a:t>
            </a:r>
            <a:r>
              <a:rPr lang="en-US" altLang="ru-RU" sz="2800" dirty="0"/>
              <a:t>) – </a:t>
            </a:r>
            <a:r>
              <a:rPr lang="ru-RU" altLang="ru-RU" sz="2800" dirty="0"/>
              <a:t>от 0 до </a:t>
            </a:r>
            <a:r>
              <a:rPr lang="en-US" altLang="ru-RU" sz="2800" i="1" dirty="0"/>
              <a:t>m</a:t>
            </a:r>
            <a:r>
              <a:rPr lang="en-US" altLang="ru-RU" sz="2800" dirty="0"/>
              <a:t> – 1</a:t>
            </a:r>
            <a:endParaRPr lang="ru-RU" altLang="ru-RU" sz="2800" dirty="0"/>
          </a:p>
          <a:p>
            <a:pPr marL="0" indent="0" eaLnBrk="1" hangingPunct="1">
              <a:buNone/>
            </a:pPr>
            <a:endParaRPr lang="en-US" altLang="ru-RU" sz="2800" dirty="0"/>
          </a:p>
          <a:p>
            <a:pPr eaLnBrk="1" hangingPunct="1"/>
            <a:r>
              <a:rPr lang="ru-RU" altLang="ru-RU" sz="2800" dirty="0"/>
              <a:t>Рассмотрим семейство функций вида</a:t>
            </a:r>
          </a:p>
          <a:p>
            <a:pPr marL="0" indent="0" eaLnBrk="1" hangingPunct="1">
              <a:buNone/>
            </a:pPr>
            <a:r>
              <a:rPr lang="en-US" altLang="ru-RU" sz="2800" i="1" dirty="0" err="1"/>
              <a:t>h</a:t>
            </a:r>
            <a:r>
              <a:rPr lang="en-US" altLang="ru-RU" sz="2800" i="1" baseline="-25000" dirty="0" err="1"/>
              <a:t>a</a:t>
            </a:r>
            <a:r>
              <a:rPr lang="en-US" altLang="ru-RU" sz="2800" baseline="-25000" dirty="0" err="1"/>
              <a:t>,</a:t>
            </a:r>
            <a:r>
              <a:rPr lang="en-US" altLang="ru-RU" sz="2800" i="1" baseline="-25000" dirty="0" err="1"/>
              <a:t>b</a:t>
            </a:r>
            <a:r>
              <a:rPr lang="en-US" altLang="ru-RU" sz="2800" dirty="0"/>
              <a:t>(</a:t>
            </a:r>
            <a:r>
              <a:rPr lang="en-US" altLang="ru-RU" sz="2800" i="1" dirty="0"/>
              <a:t>k</a:t>
            </a:r>
            <a:r>
              <a:rPr lang="en-US" altLang="ru-RU" sz="2800" dirty="0"/>
              <a:t>)=((</a:t>
            </a:r>
            <a:r>
              <a:rPr lang="en-US" altLang="ru-RU" sz="2800" i="1" dirty="0" err="1"/>
              <a:t>ak</a:t>
            </a:r>
            <a:r>
              <a:rPr lang="ru-RU" altLang="ru-RU" sz="2800" i="1" dirty="0"/>
              <a:t> </a:t>
            </a:r>
            <a:r>
              <a:rPr lang="en-US" altLang="ru-RU" sz="2800" dirty="0"/>
              <a:t>+</a:t>
            </a:r>
            <a:r>
              <a:rPr lang="ru-RU" altLang="ru-RU" sz="2800" dirty="0"/>
              <a:t> </a:t>
            </a:r>
            <a:r>
              <a:rPr lang="en-US" altLang="ru-RU" sz="2800" i="1" dirty="0"/>
              <a:t>b</a:t>
            </a:r>
            <a:r>
              <a:rPr lang="en-US" altLang="ru-RU" sz="2800" dirty="0"/>
              <a:t>)</a:t>
            </a:r>
            <a:r>
              <a:rPr lang="ru-RU" altLang="ru-RU" sz="2800" dirty="0"/>
              <a:t> </a:t>
            </a:r>
            <a:r>
              <a:rPr lang="en-US" altLang="ru-RU" sz="2800" dirty="0"/>
              <a:t>mod </a:t>
            </a:r>
            <a:r>
              <a:rPr lang="en-US" altLang="ru-RU" sz="2800" i="1" dirty="0"/>
              <a:t>p</a:t>
            </a:r>
            <a:r>
              <a:rPr lang="en-US" altLang="ru-RU" sz="2800" dirty="0"/>
              <a:t>)</a:t>
            </a:r>
            <a:r>
              <a:rPr lang="ru-RU" altLang="ru-RU" sz="2800" dirty="0"/>
              <a:t> </a:t>
            </a:r>
            <a:r>
              <a:rPr lang="en-US" altLang="ru-RU" sz="2800" dirty="0"/>
              <a:t>mod </a:t>
            </a:r>
            <a:r>
              <a:rPr lang="en-US" altLang="ru-RU" sz="2800" i="1" dirty="0"/>
              <a:t>m</a:t>
            </a:r>
            <a:endParaRPr lang="ru-RU" altLang="ru-RU" sz="2800" i="1" dirty="0"/>
          </a:p>
          <a:p>
            <a:pPr eaLnBrk="1" hangingPunct="1">
              <a:buFontTx/>
              <a:buNone/>
            </a:pPr>
            <a:r>
              <a:rPr lang="en-US" altLang="ru-RU" sz="2800" i="1" dirty="0"/>
              <a:t>	a</a:t>
            </a:r>
            <a:r>
              <a:rPr lang="en-US" altLang="ru-RU" sz="2800" dirty="0"/>
              <a:t>={ 1, …, </a:t>
            </a:r>
            <a:r>
              <a:rPr lang="en-US" altLang="ru-RU" sz="2800" i="1" dirty="0"/>
              <a:t>p </a:t>
            </a:r>
            <a:r>
              <a:rPr lang="en-US" altLang="ru-RU" sz="2800" dirty="0"/>
              <a:t>– 1 }, </a:t>
            </a:r>
            <a:r>
              <a:rPr lang="en-US" altLang="ru-RU" sz="2800" i="1" dirty="0"/>
              <a:t>b</a:t>
            </a:r>
            <a:r>
              <a:rPr lang="en-US" altLang="ru-RU" sz="2800" dirty="0"/>
              <a:t> = { 0, …, </a:t>
            </a:r>
            <a:r>
              <a:rPr lang="en-US" altLang="ru-RU" sz="2800" i="1" dirty="0"/>
              <a:t>p </a:t>
            </a:r>
            <a:r>
              <a:rPr lang="en-US" altLang="ru-RU" sz="2800" dirty="0"/>
              <a:t>– 1 }</a:t>
            </a:r>
            <a:endParaRPr lang="ru-RU" altLang="ru-RU" sz="2800" dirty="0"/>
          </a:p>
          <a:p>
            <a:pPr eaLnBrk="1" hangingPunct="1">
              <a:buFontTx/>
              <a:buNone/>
            </a:pPr>
            <a:endParaRPr lang="en-US" altLang="ru-RU" sz="2800" dirty="0"/>
          </a:p>
          <a:p>
            <a:pPr eaLnBrk="1" hangingPunct="1"/>
            <a:r>
              <a:rPr lang="ru-RU" altLang="ru-RU" sz="2800" dirty="0"/>
              <a:t>Оно является универсальным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195DEE3D-8393-4D42-8836-36E1CA2D05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b="1" dirty="0"/>
              <a:t>Выбор хеш-функции</a:t>
            </a:r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A4C29C06-320C-4E71-B896-B2B9BCE5C4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Мы будем считать, что элементы массива – целые числа</a:t>
            </a:r>
          </a:p>
          <a:p>
            <a:pPr eaLnBrk="1" hangingPunct="1"/>
            <a:r>
              <a:rPr lang="ru-RU" altLang="ru-RU" dirty="0"/>
              <a:t>Если они не целые числа – их всегда можно сделать целыми (возможно, очень большими)</a:t>
            </a:r>
          </a:p>
          <a:p>
            <a:pPr marL="0" indent="0" eaLnBrk="1" hangingPunct="1">
              <a:buNone/>
            </a:pPr>
            <a:endParaRPr lang="en-US" altLang="ru-RU" dirty="0"/>
          </a:p>
          <a:p>
            <a:pPr marL="0" indent="0" eaLnBrk="1" hangingPunct="1">
              <a:buNone/>
            </a:pPr>
            <a:r>
              <a:rPr lang="ru-RU" altLang="ru-RU" dirty="0"/>
              <a:t>Приведем примеры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EF83A133-FF6F-488C-AA0D-25D02F6020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Пример: строки</a:t>
            </a:r>
            <a:r>
              <a:rPr lang="en-US" altLang="ru-RU"/>
              <a:t> ANSI</a:t>
            </a:r>
            <a:endParaRPr lang="ru-RU" altLang="ru-RU"/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EB405806-707C-4C8B-8262-73CEC22C31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pPr eaLnBrk="1" hangingPunct="1"/>
            <a:r>
              <a:rPr lang="ru-RU" altLang="ru-RU" dirty="0"/>
              <a:t>«</a:t>
            </a:r>
            <a:r>
              <a:rPr lang="en-US" altLang="ru-RU" dirty="0"/>
              <a:t>Alexey</a:t>
            </a:r>
            <a:r>
              <a:rPr lang="ru-RU" altLang="ru-RU" dirty="0"/>
              <a:t>»</a:t>
            </a:r>
            <a:endParaRPr lang="en-US" altLang="ru-RU" dirty="0"/>
          </a:p>
          <a:p>
            <a:pPr eaLnBrk="1" hangingPunct="1"/>
            <a:r>
              <a:rPr lang="ru-RU" altLang="ru-RU" dirty="0"/>
              <a:t>В памяти - </a:t>
            </a:r>
          </a:p>
        </p:txBody>
      </p:sp>
      <p:sp>
        <p:nvSpPr>
          <p:cNvPr id="208900" name="Text Box 5">
            <a:extLst>
              <a:ext uri="{FF2B5EF4-FFF2-40B4-BE49-F238E27FC236}">
                <a16:creationId xmlns:a16="http://schemas.microsoft.com/office/drawing/2014/main" id="{2F6C5DBE-AE97-4AEC-98CA-609A79981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8956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108</a:t>
            </a:r>
            <a:r>
              <a:rPr lang="ru-RU" altLang="ru-RU" sz="2400"/>
              <a:t>(</a:t>
            </a:r>
            <a:r>
              <a:rPr lang="en-US" altLang="ru-RU" sz="2400"/>
              <a:t>‘l’)</a:t>
            </a:r>
            <a:endParaRPr lang="ru-RU" altLang="ru-RU" sz="2400"/>
          </a:p>
        </p:txBody>
      </p:sp>
      <p:sp>
        <p:nvSpPr>
          <p:cNvPr id="208901" name="Text Box 6">
            <a:extLst>
              <a:ext uri="{FF2B5EF4-FFF2-40B4-BE49-F238E27FC236}">
                <a16:creationId xmlns:a16="http://schemas.microsoft.com/office/drawing/2014/main" id="{0F8C6AE1-BA11-4413-9C64-69C8DF97E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8956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101</a:t>
            </a:r>
            <a:r>
              <a:rPr lang="ru-RU" altLang="ru-RU" sz="2400"/>
              <a:t>(</a:t>
            </a:r>
            <a:r>
              <a:rPr lang="en-US" altLang="ru-RU" sz="2400"/>
              <a:t>‘e’)</a:t>
            </a:r>
            <a:endParaRPr lang="ru-RU" altLang="ru-RU" sz="2400"/>
          </a:p>
        </p:txBody>
      </p:sp>
      <p:sp>
        <p:nvSpPr>
          <p:cNvPr id="208902" name="Text Box 7">
            <a:extLst>
              <a:ext uri="{FF2B5EF4-FFF2-40B4-BE49-F238E27FC236}">
                <a16:creationId xmlns:a16="http://schemas.microsoft.com/office/drawing/2014/main" id="{FDDBD4ED-B6C1-4756-9DF2-435ED81C7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8956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101</a:t>
            </a:r>
            <a:r>
              <a:rPr lang="ru-RU" altLang="ru-RU" sz="2400"/>
              <a:t>(</a:t>
            </a:r>
            <a:r>
              <a:rPr lang="en-US" altLang="ru-RU" sz="2400"/>
              <a:t>‘e’)</a:t>
            </a:r>
            <a:endParaRPr lang="ru-RU" altLang="ru-RU" sz="2400"/>
          </a:p>
        </p:txBody>
      </p:sp>
      <p:sp>
        <p:nvSpPr>
          <p:cNvPr id="208903" name="Text Box 8">
            <a:extLst>
              <a:ext uri="{FF2B5EF4-FFF2-40B4-BE49-F238E27FC236}">
                <a16:creationId xmlns:a16="http://schemas.microsoft.com/office/drawing/2014/main" id="{5B93C870-7555-4722-BE01-236314B71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8956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120</a:t>
            </a:r>
            <a:r>
              <a:rPr lang="ru-RU" altLang="ru-RU" sz="2400"/>
              <a:t>(</a:t>
            </a:r>
            <a:r>
              <a:rPr lang="en-US" altLang="ru-RU" sz="2400"/>
              <a:t>‘x’)</a:t>
            </a:r>
            <a:endParaRPr lang="ru-RU" altLang="ru-RU" sz="2400"/>
          </a:p>
        </p:txBody>
      </p:sp>
      <p:sp>
        <p:nvSpPr>
          <p:cNvPr id="208904" name="Text Box 9">
            <a:extLst>
              <a:ext uri="{FF2B5EF4-FFF2-40B4-BE49-F238E27FC236}">
                <a16:creationId xmlns:a16="http://schemas.microsoft.com/office/drawing/2014/main" id="{480D62C8-1C60-4E5F-B3E7-704F9CCCB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956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121</a:t>
            </a:r>
            <a:r>
              <a:rPr lang="ru-RU" altLang="ru-RU" sz="2400"/>
              <a:t>(</a:t>
            </a:r>
            <a:r>
              <a:rPr lang="en-US" altLang="ru-RU" sz="2400"/>
              <a:t>‘y’)</a:t>
            </a:r>
            <a:endParaRPr lang="ru-RU" altLang="ru-RU" sz="2400"/>
          </a:p>
        </p:txBody>
      </p:sp>
      <p:sp>
        <p:nvSpPr>
          <p:cNvPr id="208905" name="Text Box 10">
            <a:extLst>
              <a:ext uri="{FF2B5EF4-FFF2-40B4-BE49-F238E27FC236}">
                <a16:creationId xmlns:a16="http://schemas.microsoft.com/office/drawing/2014/main" id="{77D8F88C-2ED7-450D-8BE0-FD8BB17E8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8956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0</a:t>
            </a:r>
            <a:endParaRPr lang="ru-RU" altLang="ru-RU" sz="2400"/>
          </a:p>
        </p:txBody>
      </p:sp>
      <p:sp>
        <p:nvSpPr>
          <p:cNvPr id="208906" name="Text Box 11">
            <a:extLst>
              <a:ext uri="{FF2B5EF4-FFF2-40B4-BE49-F238E27FC236}">
                <a16:creationId xmlns:a16="http://schemas.microsoft.com/office/drawing/2014/main" id="{AD3E23DA-1105-4A9E-A200-553C623C9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8956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65(</a:t>
            </a:r>
            <a:r>
              <a:rPr lang="en-US" altLang="ru-RU" sz="2400"/>
              <a:t>‘A’)</a:t>
            </a:r>
            <a:endParaRPr lang="ru-RU" altLang="ru-RU" sz="2400"/>
          </a:p>
        </p:txBody>
      </p:sp>
      <p:sp>
        <p:nvSpPr>
          <p:cNvPr id="208907" name="Rectangle 12">
            <a:extLst>
              <a:ext uri="{FF2B5EF4-FFF2-40B4-BE49-F238E27FC236}">
                <a16:creationId xmlns:a16="http://schemas.microsoft.com/office/drawing/2014/main" id="{09B4E409-3EF1-4E56-A666-62F9EBE93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733800"/>
            <a:ext cx="8229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ru-RU" altLang="ru-RU" sz="3200" dirty="0"/>
              <a:t>   В числовой форме – 71933814662521</a:t>
            </a:r>
          </a:p>
          <a:p>
            <a:pPr eaLnBrk="1" hangingPunct="1">
              <a:spcBef>
                <a:spcPct val="20000"/>
              </a:spcBef>
            </a:pPr>
            <a:r>
              <a:rPr lang="ru-RU" altLang="ru-RU" sz="3200" dirty="0"/>
              <a:t>	121+101*256+120*256</a:t>
            </a:r>
            <a:r>
              <a:rPr lang="ru-RU" altLang="ru-RU" sz="3200" baseline="30000" dirty="0"/>
              <a:t>2</a:t>
            </a:r>
            <a:r>
              <a:rPr lang="ru-RU" altLang="ru-RU" sz="3200" dirty="0"/>
              <a:t>+101*256</a:t>
            </a:r>
            <a:r>
              <a:rPr lang="ru-RU" altLang="ru-RU" sz="3200" baseline="30000" dirty="0"/>
              <a:t>3</a:t>
            </a:r>
          </a:p>
          <a:p>
            <a:pPr eaLnBrk="1" hangingPunct="1">
              <a:spcBef>
                <a:spcPct val="20000"/>
              </a:spcBef>
            </a:pPr>
            <a:r>
              <a:rPr lang="ru-RU" altLang="ru-RU" sz="3200" dirty="0"/>
              <a:t>	+108*256</a:t>
            </a:r>
            <a:r>
              <a:rPr lang="ru-RU" altLang="ru-RU" sz="3200" baseline="30000" dirty="0"/>
              <a:t>4</a:t>
            </a:r>
            <a:r>
              <a:rPr lang="ru-RU" altLang="ru-RU" sz="3200" dirty="0"/>
              <a:t>+65*256</a:t>
            </a:r>
            <a:r>
              <a:rPr lang="ru-RU" altLang="ru-RU" sz="3200" baseline="30000" dirty="0"/>
              <a:t>5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ru-RU" altLang="ru-RU" sz="32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6638AEE-A677-4B82-9D5E-F95D4FD92056}"/>
              </a:ext>
            </a:extLst>
          </p:cNvPr>
          <p:cNvSpPr/>
          <p:nvPr/>
        </p:nvSpPr>
        <p:spPr>
          <a:xfrm>
            <a:off x="624177" y="1166842"/>
            <a:ext cx="78956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Tx/>
              <a:buNone/>
            </a:pPr>
            <a:r>
              <a:rPr lang="ru-RU" sz="2400" dirty="0"/>
              <a:t>	</a:t>
            </a:r>
            <a:r>
              <a:rPr lang="ru-RU" sz="2400" b="1" dirty="0">
                <a:solidFill>
                  <a:srgbClr val="FF0000"/>
                </a:solidFill>
              </a:rPr>
              <a:t>Хе</a:t>
            </a:r>
            <a:r>
              <a:rPr lang="et-EE" sz="2400" b="1" dirty="0">
                <a:solidFill>
                  <a:srgbClr val="FF0000"/>
                </a:solidFill>
              </a:rPr>
              <a:t>ш-таблица </a:t>
            </a:r>
            <a:r>
              <a:rPr lang="et-EE" sz="2400" dirty="0"/>
              <a:t>– это структура данных, реализующая интерфейс </a:t>
            </a:r>
            <a:r>
              <a:rPr lang="et-EE" sz="2400" b="1" dirty="0">
                <a:solidFill>
                  <a:srgbClr val="0070C0"/>
                </a:solidFill>
              </a:rPr>
              <a:t>ассоциативного массива</a:t>
            </a:r>
            <a:r>
              <a:rPr lang="et-EE" sz="2400" dirty="0"/>
              <a:t>, то есть она позволяет хранить пары вида "ключ-значение" и выполнять три операции: </a:t>
            </a:r>
            <a:endParaRPr lang="ru-RU" sz="2400" dirty="0"/>
          </a:p>
          <a:p>
            <a:pPr algn="just">
              <a:buFontTx/>
              <a:buNone/>
            </a:pPr>
            <a:endParaRPr lang="et-EE" sz="2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t-EE" sz="2400" dirty="0"/>
              <a:t>операцию добавления новой пары</a:t>
            </a:r>
            <a:r>
              <a:rPr lang="ru-RU" sz="2400" dirty="0"/>
              <a:t>;</a:t>
            </a:r>
            <a:endParaRPr lang="et-EE" sz="2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t-EE" sz="2400" dirty="0"/>
              <a:t>операцию поиска</a:t>
            </a:r>
            <a:r>
              <a:rPr lang="ru-RU" sz="2400" dirty="0"/>
              <a:t>;</a:t>
            </a:r>
            <a:endParaRPr lang="et-EE" sz="2400" dirty="0"/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t-EE" sz="2400" dirty="0"/>
              <a:t>операцию удаления пары по ключу. </a:t>
            </a:r>
            <a:endParaRPr lang="ru-RU" sz="2400" dirty="0"/>
          </a:p>
          <a:p>
            <a:pPr>
              <a:buFont typeface="Wingdings" pitchFamily="2" charset="2"/>
              <a:buNone/>
            </a:pPr>
            <a:endParaRPr lang="et-EE" sz="2400" dirty="0"/>
          </a:p>
          <a:p>
            <a:pPr>
              <a:buFontTx/>
              <a:buNone/>
            </a:pPr>
            <a:r>
              <a:rPr lang="ru-RU" sz="2400" dirty="0"/>
              <a:t>		</a:t>
            </a:r>
          </a:p>
          <a:p>
            <a:pPr algn="just">
              <a:buFontTx/>
              <a:buNone/>
            </a:pPr>
            <a:r>
              <a:rPr lang="ru-RU" sz="2400" dirty="0"/>
              <a:t>	</a:t>
            </a:r>
            <a:r>
              <a:rPr lang="et-EE" sz="2400" dirty="0"/>
              <a:t>Х</a:t>
            </a:r>
            <a:r>
              <a:rPr lang="ru-RU" sz="2400" dirty="0"/>
              <a:t>е</a:t>
            </a:r>
            <a:r>
              <a:rPr lang="et-EE" sz="2400" dirty="0"/>
              <a:t>ш-таблица является массиво</a:t>
            </a:r>
            <a:r>
              <a:rPr lang="ru-RU" sz="2400" dirty="0"/>
              <a:t>м</a:t>
            </a:r>
            <a:r>
              <a:rPr lang="et-EE" sz="2400" dirty="0"/>
              <a:t>, формируемым в определенном порядке</a:t>
            </a:r>
            <a:r>
              <a:rPr lang="en-US" sz="2400" dirty="0"/>
              <a:t> </a:t>
            </a:r>
            <a:r>
              <a:rPr lang="et-EE" sz="2400" dirty="0"/>
              <a:t>х</a:t>
            </a:r>
            <a:r>
              <a:rPr lang="ru-RU" sz="2400" dirty="0"/>
              <a:t>е</a:t>
            </a:r>
            <a:r>
              <a:rPr lang="et-EE" sz="2400" dirty="0"/>
              <a:t>ш-функцией. </a:t>
            </a:r>
          </a:p>
        </p:txBody>
      </p:sp>
    </p:spTree>
    <p:extLst>
      <p:ext uri="{BB962C8B-B14F-4D97-AF65-F5344CB8AC3E}">
        <p14:creationId xmlns:p14="http://schemas.microsoft.com/office/powerpoint/2010/main" val="544305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D2ACD53-8E61-4AEB-8267-3BCF238A80DC}"/>
              </a:ext>
            </a:extLst>
          </p:cNvPr>
          <p:cNvSpPr txBox="1">
            <a:spLocks noChangeArrowheads="1"/>
          </p:cNvSpPr>
          <p:nvPr/>
        </p:nvSpPr>
        <p:spPr>
          <a:xfrm>
            <a:off x="286246" y="815746"/>
            <a:ext cx="8928100" cy="8366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t-EE" sz="2000" dirty="0">
                <a:latin typeface="+mn-lt"/>
                <a:ea typeface="+mn-ea"/>
                <a:cs typeface="+mn-cs"/>
              </a:rPr>
              <a:t>Х</a:t>
            </a:r>
            <a:r>
              <a:rPr lang="ru-RU" sz="2000" dirty="0">
                <a:latin typeface="+mn-lt"/>
                <a:ea typeface="+mn-ea"/>
                <a:cs typeface="+mn-cs"/>
              </a:rPr>
              <a:t>е</a:t>
            </a:r>
            <a:r>
              <a:rPr lang="et-EE" sz="2000" dirty="0">
                <a:latin typeface="+mn-lt"/>
                <a:ea typeface="+mn-ea"/>
                <a:cs typeface="+mn-cs"/>
              </a:rPr>
              <a:t>ш-таблицы должны соответствовать следующим свойствам</a:t>
            </a:r>
            <a:r>
              <a:rPr lang="ru-RU" sz="2000" dirty="0">
                <a:latin typeface="+mn-lt"/>
                <a:ea typeface="+mn-ea"/>
                <a:cs typeface="+mn-cs"/>
              </a:rPr>
              <a:t>:</a:t>
            </a:r>
            <a:endParaRPr lang="et-EE" sz="20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03E4FA6-A9C1-4EB3-9DDE-65685476AA71}"/>
              </a:ext>
            </a:extLst>
          </p:cNvPr>
          <p:cNvSpPr txBox="1">
            <a:spLocks noChangeArrowheads="1"/>
          </p:cNvSpPr>
          <p:nvPr/>
        </p:nvSpPr>
        <p:spPr>
          <a:xfrm>
            <a:off x="286246" y="1480545"/>
            <a:ext cx="8499945" cy="43954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endParaRPr lang="et-EE" sz="20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t-EE" sz="2000" dirty="0"/>
              <a:t>Выполнение операции в х</a:t>
            </a:r>
            <a:r>
              <a:rPr lang="ru-RU" sz="2000" dirty="0"/>
              <a:t>е</a:t>
            </a:r>
            <a:r>
              <a:rPr lang="et-EE" sz="2000" dirty="0"/>
              <a:t>ш-таблице начинается с вычисления х</a:t>
            </a:r>
            <a:r>
              <a:rPr lang="ru-RU" sz="2000" dirty="0"/>
              <a:t>е</a:t>
            </a:r>
            <a:r>
              <a:rPr lang="et-EE" sz="2000" dirty="0"/>
              <a:t>ш-функции от ключа. Получающееся х</a:t>
            </a:r>
            <a:r>
              <a:rPr lang="ru-RU" sz="2000" dirty="0"/>
              <a:t>е</a:t>
            </a:r>
            <a:r>
              <a:rPr lang="et-EE" sz="2000" dirty="0"/>
              <a:t>ш-значение является </a:t>
            </a:r>
            <a:r>
              <a:rPr lang="et-EE" sz="2000" b="1" dirty="0">
                <a:solidFill>
                  <a:srgbClr val="0070C0"/>
                </a:solidFill>
              </a:rPr>
              <a:t>индексом в исходном массиве</a:t>
            </a:r>
            <a:r>
              <a:rPr lang="et-EE" sz="2000" dirty="0"/>
              <a:t>.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t-EE" sz="2000" dirty="0"/>
              <a:t>Количество хранимых элементов массива, деленное на число возможных значений х</a:t>
            </a:r>
            <a:r>
              <a:rPr lang="ru-RU" sz="2000" dirty="0"/>
              <a:t>е</a:t>
            </a:r>
            <a:r>
              <a:rPr lang="et-EE" sz="2000" dirty="0"/>
              <a:t>ш-функции, называется </a:t>
            </a:r>
            <a:r>
              <a:rPr lang="et-EE" sz="2000" b="1" dirty="0">
                <a:solidFill>
                  <a:srgbClr val="0070C0"/>
                </a:solidFill>
              </a:rPr>
              <a:t>коэффициентом заполнения х</a:t>
            </a:r>
            <a:r>
              <a:rPr lang="ru-RU" sz="2000" b="1" dirty="0">
                <a:solidFill>
                  <a:srgbClr val="0070C0"/>
                </a:solidFill>
              </a:rPr>
              <a:t>е</a:t>
            </a:r>
            <a:r>
              <a:rPr lang="et-EE" sz="2000" b="1" dirty="0">
                <a:solidFill>
                  <a:srgbClr val="0070C0"/>
                </a:solidFill>
              </a:rPr>
              <a:t>ш-таблицы </a:t>
            </a:r>
            <a:r>
              <a:rPr lang="et-EE" sz="2000" dirty="0"/>
              <a:t>(load factor</a:t>
            </a:r>
            <a:r>
              <a:rPr lang="ru-RU" sz="2000" dirty="0"/>
              <a:t>, </a:t>
            </a:r>
            <a:r>
              <a:rPr lang="en-US" sz="2000" dirty="0"/>
              <a:t>fill factor</a:t>
            </a:r>
            <a:r>
              <a:rPr lang="et-EE" sz="2000" dirty="0"/>
              <a:t>) и является важным параметром, от которого зависит среднее время выполнения операций.</a:t>
            </a:r>
            <a:r>
              <a:rPr lang="ru-RU" sz="2000" dirty="0"/>
              <a:t> Оптимальное значение этого коэффициента не должно превышать </a:t>
            </a:r>
            <a:r>
              <a:rPr lang="ru-RU" sz="2000" b="1" dirty="0">
                <a:solidFill>
                  <a:srgbClr val="FF0000"/>
                </a:solidFill>
              </a:rPr>
              <a:t>0,7</a:t>
            </a:r>
            <a:r>
              <a:rPr lang="ru-RU" sz="2000" dirty="0"/>
              <a:t>.</a:t>
            </a:r>
            <a:endParaRPr lang="et-EE" sz="2000" dirty="0"/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t-EE" sz="2000" dirty="0"/>
              <a:t>Операции поиска, вставки и удаления должны выполняться в среднем за время O(1). Однако при такой оценке не учитываются возможные аппаратные затраты на перестройку индекса х</a:t>
            </a:r>
            <a:r>
              <a:rPr lang="ru-RU" sz="2000" dirty="0"/>
              <a:t>е</a:t>
            </a:r>
            <a:r>
              <a:rPr lang="et-EE" sz="2000" dirty="0"/>
              <a:t>ш-таблицы, связанную с увеличением значения размера массива и добавлением в х</a:t>
            </a:r>
            <a:r>
              <a:rPr lang="ru-RU" sz="2000" dirty="0"/>
              <a:t>е</a:t>
            </a:r>
            <a:r>
              <a:rPr lang="et-EE" sz="2000" dirty="0"/>
              <a:t>ш-таблицу новой пары.</a:t>
            </a:r>
          </a:p>
        </p:txBody>
      </p:sp>
    </p:spTree>
    <p:extLst>
      <p:ext uri="{BB962C8B-B14F-4D97-AF65-F5344CB8AC3E}">
        <p14:creationId xmlns:p14="http://schemas.microsoft.com/office/powerpoint/2010/main" val="23914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DFE7EDF-6DD2-4984-A22D-3CB2138A91A1}"/>
              </a:ext>
            </a:extLst>
          </p:cNvPr>
          <p:cNvSpPr/>
          <p:nvPr/>
        </p:nvSpPr>
        <p:spPr>
          <a:xfrm>
            <a:off x="768838" y="4662331"/>
            <a:ext cx="7839088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F1111"/>
                </a:solidFill>
                <a:latin typeface="Inter"/>
                <a:ea typeface="Calibri" panose="020F0502020204030204" pitchFamily="34" charset="0"/>
                <a:cs typeface="Times New Roman" panose="02020603050405020304" pitchFamily="18" charset="0"/>
              </a:rPr>
              <a:t>Генератор случайных чисел 0….7 при возможном кубике 1..5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DB9C9E-A547-42AD-96F1-E0389C55BC95}"/>
              </a:ext>
            </a:extLst>
          </p:cNvPr>
          <p:cNvSpPr/>
          <p:nvPr/>
        </p:nvSpPr>
        <p:spPr>
          <a:xfrm>
            <a:off x="768839" y="381914"/>
            <a:ext cx="79139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Алгоритм возведения в степень.   Как уменьшить количество операций при возведений в степень 11</a:t>
            </a:r>
            <a:r>
              <a:rPr lang="ru-RU" baseline="30000" dirty="0"/>
              <a:t>640  </a:t>
            </a:r>
            <a:r>
              <a:rPr lang="ru-RU" dirty="0"/>
              <a:t>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861B4DA-A46B-4F89-84A6-854A06159A5F}"/>
              </a:ext>
            </a:extLst>
          </p:cNvPr>
          <p:cNvSpPr/>
          <p:nvPr/>
        </p:nvSpPr>
        <p:spPr>
          <a:xfrm>
            <a:off x="768838" y="5104369"/>
            <a:ext cx="23814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0000"/>
                </a:solidFill>
                <a:latin typeface="Helvetica" panose="020B0604020202020204" pitchFamily="34" charset="0"/>
              </a:rPr>
              <a:t>Числа с 1 по 7 можно представить в виде трех битов, то есть бинарных чисел от 00</a:t>
            </a: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</a:rPr>
              <a:t>0</a:t>
            </a:r>
            <a:r>
              <a:rPr lang="ru-RU" sz="1400" dirty="0">
                <a:solidFill>
                  <a:srgbClr val="000000"/>
                </a:solidFill>
                <a:latin typeface="Helvetica" panose="020B0604020202020204" pitchFamily="34" charset="0"/>
              </a:rPr>
              <a:t> до 111. </a:t>
            </a:r>
            <a:endParaRPr lang="ru-RU" sz="14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C6E6B78-52A7-487F-956D-EF6ACAD2FC37}"/>
              </a:ext>
            </a:extLst>
          </p:cNvPr>
          <p:cNvSpPr/>
          <p:nvPr/>
        </p:nvSpPr>
        <p:spPr>
          <a:xfrm>
            <a:off x="3450865" y="5094033"/>
            <a:ext cx="523195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Каждый бросок кубика даст нам одну цифру </a:t>
            </a:r>
            <a:r>
              <a:rPr lang="ru-RU" sz="1400" dirty="0" err="1"/>
              <a:t>трехбитного</a:t>
            </a:r>
            <a:r>
              <a:rPr lang="ru-RU" sz="1400" dirty="0"/>
              <a:t> числа. Если выпадет 2 или 4, назовите результат «ноликом», если 1 или 3 — «1», если 5 — бросайте снова. Продолжать бросать столько, сколько необходимо, если выпадет пятерка.</a:t>
            </a:r>
          </a:p>
          <a:p>
            <a:endParaRPr lang="ru-RU" sz="1400" dirty="0"/>
          </a:p>
          <a:p>
            <a:r>
              <a:rPr lang="ru-RU" sz="1400" dirty="0"/>
              <a:t>Повторение этой процедуры три раза генерирует число в диапазоне от 000 до 111.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17AF040-BF9E-4E09-AE40-D147EF69C8B9}"/>
              </a:ext>
            </a:extLst>
          </p:cNvPr>
          <p:cNvSpPr/>
          <p:nvPr/>
        </p:nvSpPr>
        <p:spPr>
          <a:xfrm>
            <a:off x="768838" y="1047165"/>
            <a:ext cx="79139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640 = 1 0 1 0 0 0 0 0 0 0</a:t>
            </a:r>
          </a:p>
          <a:p>
            <a:r>
              <a:rPr lang="ru-RU" dirty="0"/>
              <a:t>         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189FB6F-AAFF-4352-BFBF-B0CC36C149C7}"/>
              </a:ext>
            </a:extLst>
          </p:cNvPr>
          <p:cNvSpPr/>
          <p:nvPr/>
        </p:nvSpPr>
        <p:spPr>
          <a:xfrm>
            <a:off x="4174434" y="878578"/>
            <a:ext cx="4572000" cy="369331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int power(int base, int exponent)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	int result = 1; </a:t>
            </a:r>
          </a:p>
          <a:p>
            <a:r>
              <a:rPr lang="en-US" dirty="0"/>
              <a:t>	while (exponent &gt; 0) </a:t>
            </a:r>
          </a:p>
          <a:p>
            <a:r>
              <a:rPr lang="en-US" dirty="0"/>
              <a:t>	{ </a:t>
            </a:r>
          </a:p>
          <a:p>
            <a:r>
              <a:rPr lang="en-US" dirty="0"/>
              <a:t>	  if (exponent % 2 == 1) </a:t>
            </a:r>
          </a:p>
          <a:p>
            <a:r>
              <a:rPr lang="en-US" dirty="0"/>
              <a:t>		{ </a:t>
            </a:r>
          </a:p>
          <a:p>
            <a:r>
              <a:rPr lang="en-US" dirty="0"/>
              <a:t>			result *= base; </a:t>
            </a:r>
          </a:p>
          <a:p>
            <a:r>
              <a:rPr lang="en-US" dirty="0"/>
              <a:t>		} </a:t>
            </a:r>
          </a:p>
          <a:p>
            <a:r>
              <a:rPr lang="en-US" dirty="0"/>
              <a:t>	 base *= base; </a:t>
            </a:r>
          </a:p>
          <a:p>
            <a:r>
              <a:rPr lang="en-US" dirty="0"/>
              <a:t>          exponent /= 2; </a:t>
            </a:r>
          </a:p>
          <a:p>
            <a:r>
              <a:rPr lang="en-US" dirty="0"/>
              <a:t>         } return result;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255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1AE3349-AFD4-4597-BD58-F24BF6567B3C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Хеш - таблицы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4A1BF4-784E-45A4-94B6-EF22ED7FC81C}"/>
              </a:ext>
            </a:extLst>
          </p:cNvPr>
          <p:cNvSpPr txBox="1">
            <a:spLocks noChangeArrowheads="1"/>
          </p:cNvSpPr>
          <p:nvPr/>
        </p:nvSpPr>
        <p:spPr>
          <a:xfrm>
            <a:off x="227124" y="926645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4000" dirty="0"/>
              <a:t>Хеш-таблицы – прямая адресация</a:t>
            </a:r>
          </a:p>
        </p:txBody>
      </p:sp>
      <p:sp>
        <p:nvSpPr>
          <p:cNvPr id="4" name="Text Box 19">
            <a:extLst>
              <a:ext uri="{FF2B5EF4-FFF2-40B4-BE49-F238E27FC236}">
                <a16:creationId xmlns:a16="http://schemas.microsoft.com/office/drawing/2014/main" id="{84059E07-A78F-4712-B2A3-9C079C64B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524" y="2176007"/>
            <a:ext cx="84801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/>
              <a:t>Исходное состояние – нулевая таблица</a:t>
            </a:r>
          </a:p>
        </p:txBody>
      </p:sp>
      <p:grpSp>
        <p:nvGrpSpPr>
          <p:cNvPr id="5" name="Group 28">
            <a:extLst>
              <a:ext uri="{FF2B5EF4-FFF2-40B4-BE49-F238E27FC236}">
                <a16:creationId xmlns:a16="http://schemas.microsoft.com/office/drawing/2014/main" id="{313DB262-DDE2-4309-B373-6D27B0EFB7B2}"/>
              </a:ext>
            </a:extLst>
          </p:cNvPr>
          <p:cNvGrpSpPr>
            <a:grpSpLocks/>
          </p:cNvGrpSpPr>
          <p:nvPr/>
        </p:nvGrpSpPr>
        <p:grpSpPr bwMode="auto">
          <a:xfrm>
            <a:off x="531924" y="3242807"/>
            <a:ext cx="8382000" cy="457200"/>
            <a:chOff x="480" y="1632"/>
            <a:chExt cx="5280" cy="240"/>
          </a:xfrm>
        </p:grpSpPr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21F0ABDB-8A8D-4A55-A50E-225A22CC0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 dirty="0"/>
                <a:t>0</a:t>
              </a:r>
            </a:p>
          </p:txBody>
        </p:sp>
        <p:sp>
          <p:nvSpPr>
            <p:cNvPr id="7" name="Text Box 15">
              <a:extLst>
                <a:ext uri="{FF2B5EF4-FFF2-40B4-BE49-F238E27FC236}">
                  <a16:creationId xmlns:a16="http://schemas.microsoft.com/office/drawing/2014/main" id="{7C0F945C-C86E-4396-9C39-6553BBBD1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8" name="Text Box 16">
              <a:extLst>
                <a:ext uri="{FF2B5EF4-FFF2-40B4-BE49-F238E27FC236}">
                  <a16:creationId xmlns:a16="http://schemas.microsoft.com/office/drawing/2014/main" id="{2762E7D8-C278-48E3-BCA9-8C83733C7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9" name="Text Box 17">
              <a:extLst>
                <a:ext uri="{FF2B5EF4-FFF2-40B4-BE49-F238E27FC236}">
                  <a16:creationId xmlns:a16="http://schemas.microsoft.com/office/drawing/2014/main" id="{DCDA89FF-ACB1-432F-A61D-226A51B51E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0" name="Text Box 18">
              <a:extLst>
                <a:ext uri="{FF2B5EF4-FFF2-40B4-BE49-F238E27FC236}">
                  <a16:creationId xmlns:a16="http://schemas.microsoft.com/office/drawing/2014/main" id="{03E265A7-BD17-44FB-B33A-C9589A20E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1" name="Text Box 20">
              <a:extLst>
                <a:ext uri="{FF2B5EF4-FFF2-40B4-BE49-F238E27FC236}">
                  <a16:creationId xmlns:a16="http://schemas.microsoft.com/office/drawing/2014/main" id="{261CCF29-BE60-4D53-8781-3F31DEAA7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2" name="Text Box 21">
              <a:extLst>
                <a:ext uri="{FF2B5EF4-FFF2-40B4-BE49-F238E27FC236}">
                  <a16:creationId xmlns:a16="http://schemas.microsoft.com/office/drawing/2014/main" id="{EB8865A4-EB97-49A6-BD19-D442E28CA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3" name="Text Box 22">
              <a:extLst>
                <a:ext uri="{FF2B5EF4-FFF2-40B4-BE49-F238E27FC236}">
                  <a16:creationId xmlns:a16="http://schemas.microsoft.com/office/drawing/2014/main" id="{604F4893-D0CB-4C12-912B-AC7555C35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4" name="Text Box 23">
              <a:extLst>
                <a:ext uri="{FF2B5EF4-FFF2-40B4-BE49-F238E27FC236}">
                  <a16:creationId xmlns:a16="http://schemas.microsoft.com/office/drawing/2014/main" id="{5D2260D3-3AC3-497C-978B-A824E41CCA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064CE4E5-0C9F-4BFC-AB4E-ACBE6E474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6" name="Text Box 25">
              <a:extLst>
                <a:ext uri="{FF2B5EF4-FFF2-40B4-BE49-F238E27FC236}">
                  <a16:creationId xmlns:a16="http://schemas.microsoft.com/office/drawing/2014/main" id="{CC9A7061-BB24-4047-9406-62B6855DD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</p:grpSp>
      <p:sp>
        <p:nvSpPr>
          <p:cNvPr id="17" name="Text Box 26">
            <a:extLst>
              <a:ext uri="{FF2B5EF4-FFF2-40B4-BE49-F238E27FC236}">
                <a16:creationId xmlns:a16="http://schemas.microsoft.com/office/drawing/2014/main" id="{47418C7B-4C3C-4402-8B45-04CDCD93B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9924" y="3852407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5</a:t>
            </a:r>
          </a:p>
        </p:txBody>
      </p:sp>
      <p:sp>
        <p:nvSpPr>
          <p:cNvPr id="18" name="Text Box 27">
            <a:extLst>
              <a:ext uri="{FF2B5EF4-FFF2-40B4-BE49-F238E27FC236}">
                <a16:creationId xmlns:a16="http://schemas.microsoft.com/office/drawing/2014/main" id="{F555DEEA-9515-48B1-A589-9BAABED31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24" y="3776207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/>
              <a:t>Добавление элемента</a:t>
            </a:r>
          </a:p>
        </p:txBody>
      </p:sp>
      <p:grpSp>
        <p:nvGrpSpPr>
          <p:cNvPr id="19" name="Group 29">
            <a:extLst>
              <a:ext uri="{FF2B5EF4-FFF2-40B4-BE49-F238E27FC236}">
                <a16:creationId xmlns:a16="http://schemas.microsoft.com/office/drawing/2014/main" id="{0490D91B-EAB8-43BC-8DC9-7C1AC6A5BE8A}"/>
              </a:ext>
            </a:extLst>
          </p:cNvPr>
          <p:cNvGrpSpPr>
            <a:grpSpLocks/>
          </p:cNvGrpSpPr>
          <p:nvPr/>
        </p:nvGrpSpPr>
        <p:grpSpPr bwMode="auto">
          <a:xfrm>
            <a:off x="531924" y="4462007"/>
            <a:ext cx="8382000" cy="457200"/>
            <a:chOff x="480" y="1632"/>
            <a:chExt cx="5280" cy="240"/>
          </a:xfrm>
        </p:grpSpPr>
        <p:sp>
          <p:nvSpPr>
            <p:cNvPr id="20" name="Text Box 30">
              <a:extLst>
                <a:ext uri="{FF2B5EF4-FFF2-40B4-BE49-F238E27FC236}">
                  <a16:creationId xmlns:a16="http://schemas.microsoft.com/office/drawing/2014/main" id="{EC69BDF4-3911-4AAD-A200-7DDBC4B7E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 dirty="0"/>
                <a:t>0</a:t>
              </a:r>
            </a:p>
          </p:txBody>
        </p:sp>
        <p:sp>
          <p:nvSpPr>
            <p:cNvPr id="21" name="Text Box 31">
              <a:extLst>
                <a:ext uri="{FF2B5EF4-FFF2-40B4-BE49-F238E27FC236}">
                  <a16:creationId xmlns:a16="http://schemas.microsoft.com/office/drawing/2014/main" id="{42A9329A-3D0A-4254-8159-462737EE1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22" name="Text Box 32">
              <a:extLst>
                <a:ext uri="{FF2B5EF4-FFF2-40B4-BE49-F238E27FC236}">
                  <a16:creationId xmlns:a16="http://schemas.microsoft.com/office/drawing/2014/main" id="{7C83BFB1-FC02-4A60-A8B1-C6A074B0B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23" name="Text Box 33">
              <a:extLst>
                <a:ext uri="{FF2B5EF4-FFF2-40B4-BE49-F238E27FC236}">
                  <a16:creationId xmlns:a16="http://schemas.microsoft.com/office/drawing/2014/main" id="{C9AA8BA3-B4E8-424B-9004-A661A25E8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5</a:t>
              </a:r>
            </a:p>
          </p:txBody>
        </p:sp>
        <p:sp>
          <p:nvSpPr>
            <p:cNvPr id="24" name="Text Box 34">
              <a:extLst>
                <a:ext uri="{FF2B5EF4-FFF2-40B4-BE49-F238E27FC236}">
                  <a16:creationId xmlns:a16="http://schemas.microsoft.com/office/drawing/2014/main" id="{05D566B7-B59D-4757-A0EA-AC4D73356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25" name="Text Box 35">
              <a:extLst>
                <a:ext uri="{FF2B5EF4-FFF2-40B4-BE49-F238E27FC236}">
                  <a16:creationId xmlns:a16="http://schemas.microsoft.com/office/drawing/2014/main" id="{E5D49420-7E54-4B29-AD41-6A2A1D8EE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26" name="Text Box 36">
              <a:extLst>
                <a:ext uri="{FF2B5EF4-FFF2-40B4-BE49-F238E27FC236}">
                  <a16:creationId xmlns:a16="http://schemas.microsoft.com/office/drawing/2014/main" id="{F39EE48D-069E-467A-8DB6-A00E9CD91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27" name="Text Box 37">
              <a:extLst>
                <a:ext uri="{FF2B5EF4-FFF2-40B4-BE49-F238E27FC236}">
                  <a16:creationId xmlns:a16="http://schemas.microsoft.com/office/drawing/2014/main" id="{547C0743-2CD5-4472-BE3E-3280CC786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28" name="Text Box 38">
              <a:extLst>
                <a:ext uri="{FF2B5EF4-FFF2-40B4-BE49-F238E27FC236}">
                  <a16:creationId xmlns:a16="http://schemas.microsoft.com/office/drawing/2014/main" id="{0C45E5B5-9700-4B79-87B7-8BB29E084B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29" name="Text Box 39">
              <a:extLst>
                <a:ext uri="{FF2B5EF4-FFF2-40B4-BE49-F238E27FC236}">
                  <a16:creationId xmlns:a16="http://schemas.microsoft.com/office/drawing/2014/main" id="{E8A92611-64B2-4BC1-A071-58EDAA06A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30" name="Text Box 40">
              <a:extLst>
                <a:ext uri="{FF2B5EF4-FFF2-40B4-BE49-F238E27FC236}">
                  <a16:creationId xmlns:a16="http://schemas.microsoft.com/office/drawing/2014/main" id="{E169C953-73DB-4E65-B05D-93676D336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</p:grpSp>
      <p:sp>
        <p:nvSpPr>
          <p:cNvPr id="31" name="Text Box 41">
            <a:extLst>
              <a:ext uri="{FF2B5EF4-FFF2-40B4-BE49-F238E27FC236}">
                <a16:creationId xmlns:a16="http://schemas.microsoft.com/office/drawing/2014/main" id="{BAD5BE25-2B6E-4DAB-B48C-F0FE0A0DA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9924" y="5147807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7</a:t>
            </a:r>
          </a:p>
        </p:txBody>
      </p:sp>
      <p:sp>
        <p:nvSpPr>
          <p:cNvPr id="32" name="Text Box 42">
            <a:extLst>
              <a:ext uri="{FF2B5EF4-FFF2-40B4-BE49-F238E27FC236}">
                <a16:creationId xmlns:a16="http://schemas.microsoft.com/office/drawing/2014/main" id="{182438A8-5F7C-4C81-B325-1E60AC65E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24" y="5071607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Добавление элемента</a:t>
            </a:r>
          </a:p>
        </p:txBody>
      </p:sp>
      <p:grpSp>
        <p:nvGrpSpPr>
          <p:cNvPr id="33" name="Group 43">
            <a:extLst>
              <a:ext uri="{FF2B5EF4-FFF2-40B4-BE49-F238E27FC236}">
                <a16:creationId xmlns:a16="http://schemas.microsoft.com/office/drawing/2014/main" id="{40A03A3E-65C9-489F-B48B-6E609B88A0D9}"/>
              </a:ext>
            </a:extLst>
          </p:cNvPr>
          <p:cNvGrpSpPr>
            <a:grpSpLocks/>
          </p:cNvGrpSpPr>
          <p:nvPr/>
        </p:nvGrpSpPr>
        <p:grpSpPr bwMode="auto">
          <a:xfrm>
            <a:off x="531924" y="5757407"/>
            <a:ext cx="8382000" cy="457200"/>
            <a:chOff x="480" y="1632"/>
            <a:chExt cx="5280" cy="240"/>
          </a:xfrm>
        </p:grpSpPr>
        <p:sp>
          <p:nvSpPr>
            <p:cNvPr id="34" name="Text Box 44">
              <a:extLst>
                <a:ext uri="{FF2B5EF4-FFF2-40B4-BE49-F238E27FC236}">
                  <a16:creationId xmlns:a16="http://schemas.microsoft.com/office/drawing/2014/main" id="{063CF4E6-145E-4E7B-A471-30A3FBE73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 dirty="0"/>
                <a:t>0</a:t>
              </a:r>
            </a:p>
          </p:txBody>
        </p:sp>
        <p:sp>
          <p:nvSpPr>
            <p:cNvPr id="35" name="Text Box 45">
              <a:extLst>
                <a:ext uri="{FF2B5EF4-FFF2-40B4-BE49-F238E27FC236}">
                  <a16:creationId xmlns:a16="http://schemas.microsoft.com/office/drawing/2014/main" id="{49D2C451-6B85-4363-92BC-2B9A3CE28D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36" name="Text Box 46">
              <a:extLst>
                <a:ext uri="{FF2B5EF4-FFF2-40B4-BE49-F238E27FC236}">
                  <a16:creationId xmlns:a16="http://schemas.microsoft.com/office/drawing/2014/main" id="{F0857547-6AC1-40D7-86FA-D71CD2AE2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37" name="Text Box 47">
              <a:extLst>
                <a:ext uri="{FF2B5EF4-FFF2-40B4-BE49-F238E27FC236}">
                  <a16:creationId xmlns:a16="http://schemas.microsoft.com/office/drawing/2014/main" id="{15F2D971-2C00-4DBF-B7E4-86310C77B9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5</a:t>
              </a:r>
            </a:p>
          </p:txBody>
        </p:sp>
        <p:sp>
          <p:nvSpPr>
            <p:cNvPr id="38" name="Text Box 48">
              <a:extLst>
                <a:ext uri="{FF2B5EF4-FFF2-40B4-BE49-F238E27FC236}">
                  <a16:creationId xmlns:a16="http://schemas.microsoft.com/office/drawing/2014/main" id="{88AEC986-616A-46D3-B41C-F0B95ED564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39" name="Text Box 49">
              <a:extLst>
                <a:ext uri="{FF2B5EF4-FFF2-40B4-BE49-F238E27FC236}">
                  <a16:creationId xmlns:a16="http://schemas.microsoft.com/office/drawing/2014/main" id="{CF3A9F65-3960-4737-AD9E-1FB732CEB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7</a:t>
              </a:r>
            </a:p>
          </p:txBody>
        </p:sp>
        <p:sp>
          <p:nvSpPr>
            <p:cNvPr id="40" name="Text Box 50">
              <a:extLst>
                <a:ext uri="{FF2B5EF4-FFF2-40B4-BE49-F238E27FC236}">
                  <a16:creationId xmlns:a16="http://schemas.microsoft.com/office/drawing/2014/main" id="{A6DB3F0F-ABDA-43BC-B0C0-D771462DA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41" name="Text Box 51">
              <a:extLst>
                <a:ext uri="{FF2B5EF4-FFF2-40B4-BE49-F238E27FC236}">
                  <a16:creationId xmlns:a16="http://schemas.microsoft.com/office/drawing/2014/main" id="{7FC342BF-3E6E-4D17-B2FE-1BD2A3B0BA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42" name="Text Box 52">
              <a:extLst>
                <a:ext uri="{FF2B5EF4-FFF2-40B4-BE49-F238E27FC236}">
                  <a16:creationId xmlns:a16="http://schemas.microsoft.com/office/drawing/2014/main" id="{6CFCCA60-1796-4A61-A7C8-AEFDB6678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43" name="Text Box 53">
              <a:extLst>
                <a:ext uri="{FF2B5EF4-FFF2-40B4-BE49-F238E27FC236}">
                  <a16:creationId xmlns:a16="http://schemas.microsoft.com/office/drawing/2014/main" id="{B320C473-FB50-4D4B-8504-3C7BEA9CF3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44" name="Text Box 54">
              <a:extLst>
                <a:ext uri="{FF2B5EF4-FFF2-40B4-BE49-F238E27FC236}">
                  <a16:creationId xmlns:a16="http://schemas.microsoft.com/office/drawing/2014/main" id="{B2165D44-5A64-4068-9B8A-D0CE03234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</p:grpSp>
      <p:sp>
        <p:nvSpPr>
          <p:cNvPr id="45" name="Rectangle 55">
            <a:extLst>
              <a:ext uri="{FF2B5EF4-FFF2-40B4-BE49-F238E27FC236}">
                <a16:creationId xmlns:a16="http://schemas.microsoft.com/office/drawing/2014/main" id="{96A14656-621C-40B3-A3D2-3D436349B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924" y="3242807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46" name="Rectangle 56">
            <a:extLst>
              <a:ext uri="{FF2B5EF4-FFF2-40B4-BE49-F238E27FC236}">
                <a16:creationId xmlns:a16="http://schemas.microsoft.com/office/drawing/2014/main" id="{708900F2-227B-4855-ACCD-9AC122472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924" y="4462007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88152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31" grpId="0" animBg="1"/>
      <p:bldP spid="32" grpId="0"/>
      <p:bldP spid="45" grpId="0" animBg="1"/>
      <p:bldP spid="45" grpId="1" animBg="1"/>
      <p:bldP spid="46" grpId="0" animBg="1"/>
      <p:bldP spid="4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0295424-E39A-4A91-A4E6-78D5C972FEA6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Хеш - таблицы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8005F2-8398-483A-B5E7-5F679618544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795385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4000" dirty="0"/>
              <a:t>Хеш-таблицы – прямая адресация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A7E86543-042D-4958-8415-98EC18BE89A9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828800"/>
            <a:ext cx="8382000" cy="457200"/>
            <a:chOff x="480" y="1632"/>
            <a:chExt cx="5280" cy="240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553CAA6B-1283-483C-915F-E4F15B5750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 dirty="0"/>
                <a:t>0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CE5AED7E-E57D-4397-93C6-48F781E8B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5B9778B8-5F78-40E5-96FD-4A79CB0A2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458A6D47-006A-4C2B-9255-B5FF06849E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5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ED2BEBD7-33CF-458C-BDD9-694F1B469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E77F992-4A26-45CC-925B-09AEB5291B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7</a:t>
              </a: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2A2510A1-BEBD-430A-ADF2-4F2B490DE2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FFDB750B-00D1-46DE-8B27-1D04AFC07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2C5180D9-3F66-4097-88FB-17AE0ADE4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497C1ACE-3B32-48F0-9C8E-2300EA8D2C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0EA662CF-2F43-4D3E-BC38-2C8A01490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0</a:t>
              </a:r>
            </a:p>
          </p:txBody>
        </p:sp>
      </p:grpSp>
      <p:sp>
        <p:nvSpPr>
          <p:cNvPr id="16" name="Text Box 16">
            <a:extLst>
              <a:ext uri="{FF2B5EF4-FFF2-40B4-BE49-F238E27FC236}">
                <a16:creationId xmlns:a16="http://schemas.microsoft.com/office/drawing/2014/main" id="{888C115C-7663-4582-825E-434F32B1B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514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2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49375679-FC81-4F78-BA6C-31EF0A2C4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4384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Поиск элемента</a:t>
            </a:r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213F2C87-BD55-49F3-874E-21F569F44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828800"/>
            <a:ext cx="762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/>
              <a:t>0</a:t>
            </a:r>
          </a:p>
        </p:txBody>
      </p:sp>
      <p:sp>
        <p:nvSpPr>
          <p:cNvPr id="19" name="Text Box 21">
            <a:extLst>
              <a:ext uri="{FF2B5EF4-FFF2-40B4-BE49-F238E27FC236}">
                <a16:creationId xmlns:a16="http://schemas.microsoft.com/office/drawing/2014/main" id="{4215A82B-ADE6-4BBF-A513-43DBEA741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581400"/>
            <a:ext cx="3505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Не совпали – значит, такого нет</a:t>
            </a:r>
          </a:p>
        </p:txBody>
      </p:sp>
      <p:sp>
        <p:nvSpPr>
          <p:cNvPr id="20" name="Text Box 22">
            <a:extLst>
              <a:ext uri="{FF2B5EF4-FFF2-40B4-BE49-F238E27FC236}">
                <a16:creationId xmlns:a16="http://schemas.microsoft.com/office/drawing/2014/main" id="{C034EA77-79E7-4084-B94D-272EDA896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724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7</a:t>
            </a:r>
          </a:p>
        </p:txBody>
      </p:sp>
      <p:sp>
        <p:nvSpPr>
          <p:cNvPr id="21" name="Text Box 23">
            <a:extLst>
              <a:ext uri="{FF2B5EF4-FFF2-40B4-BE49-F238E27FC236}">
                <a16:creationId xmlns:a16="http://schemas.microsoft.com/office/drawing/2014/main" id="{43C5AEEB-57E1-4B7B-B3C5-753261BA8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6482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Поиск элемента</a:t>
            </a:r>
          </a:p>
        </p:txBody>
      </p:sp>
      <p:sp>
        <p:nvSpPr>
          <p:cNvPr id="22" name="Text Box 24">
            <a:extLst>
              <a:ext uri="{FF2B5EF4-FFF2-40B4-BE49-F238E27FC236}">
                <a16:creationId xmlns:a16="http://schemas.microsoft.com/office/drawing/2014/main" id="{84AD3CB9-0B98-4695-A0CF-52E586FD7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791200"/>
            <a:ext cx="3505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Совпали – значит, такой есть</a:t>
            </a:r>
          </a:p>
        </p:txBody>
      </p:sp>
      <p:sp>
        <p:nvSpPr>
          <p:cNvPr id="23" name="Text Box 25">
            <a:extLst>
              <a:ext uri="{FF2B5EF4-FFF2-40B4-BE49-F238E27FC236}">
                <a16:creationId xmlns:a16="http://schemas.microsoft.com/office/drawing/2014/main" id="{400593B8-0E6C-4F77-A711-C6D448488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828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9292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7 L 0.00017 0.17338 " pathEditMode="relative" ptsTypes="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59259E-6 L -0.00121 0.07338 L -0.49496 0.075 " pathEditMode="relative" ptsTypes="A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023 L -0.4125 -0.00162 L -0.41632 0.5 " pathEditMode="relative" rAng="0" ptsTypes="AAA"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16" y="2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59259E-6 L -0.00121 0.07338 L -0.49496 0.075 " pathEditMode="relative" ptsTypes="AAA">
                                      <p:cBhvr>
                                        <p:cTn id="3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/>
      <p:bldP spid="18" grpId="0" animBg="1"/>
      <p:bldP spid="19" grpId="0"/>
      <p:bldP spid="20" grpId="0" animBg="1"/>
      <p:bldP spid="20" grpId="1" animBg="1"/>
      <p:bldP spid="21" grpId="0"/>
      <p:bldP spid="22" grpId="0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63E7613-5434-4A6B-9B73-FFB21030E5D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0113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sz="4000"/>
              <a:t>О достоинствах и недостатках схемы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81EC951-5848-4B24-BD57-E47663DDEE1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665675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/>
              <a:t>Поиск любого элемента выполняется за фиксированное время (</a:t>
            </a:r>
            <a:r>
              <a:rPr lang="en-US" altLang="ru-RU"/>
              <a:t>O(1))</a:t>
            </a:r>
            <a:endParaRPr lang="ru-RU" altLang="ru-RU"/>
          </a:p>
          <a:p>
            <a:r>
              <a:rPr lang="ru-RU" altLang="ru-RU"/>
              <a:t>Добавление нового элемента выполняется за фиксированное время</a:t>
            </a:r>
            <a:r>
              <a:rPr lang="en-US" altLang="ru-RU"/>
              <a:t> (O(1))</a:t>
            </a:r>
            <a:endParaRPr lang="ru-RU" altLang="ru-RU"/>
          </a:p>
          <a:p>
            <a:r>
              <a:rPr lang="ru-RU" altLang="ru-RU"/>
              <a:t>Количество требуемой памяти пропорционально количеству возможных значений ключа</a:t>
            </a:r>
          </a:p>
          <a:p>
            <a:endParaRPr lang="ru-RU" alt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DC80749-0BBF-4336-90C4-7008E21F2FE0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Хеш -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1261209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D125D5F-1509-4B17-9EBA-9A7F4A0DB4B8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735814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dirty="0"/>
              <a:t>Пример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F21CFF2-2666-4A9E-879F-CB6CD2F307F0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81643"/>
            <a:ext cx="8229600" cy="38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400" dirty="0"/>
              <a:t>Рассмотрим контейнер целых чисел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altLang="ru-RU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400" dirty="0"/>
              <a:t>Для хранения – массив из 11 элементов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ru-RU" sz="2400" i="1" dirty="0"/>
              <a:t>h</a:t>
            </a:r>
            <a:r>
              <a:rPr lang="en-US" altLang="ru-RU" sz="2400" dirty="0"/>
              <a:t>(</a:t>
            </a:r>
            <a:r>
              <a:rPr lang="en-US" altLang="ru-RU" sz="2400" i="1" dirty="0"/>
              <a:t>x</a:t>
            </a:r>
            <a:r>
              <a:rPr lang="en-US" altLang="ru-RU" sz="2400" dirty="0"/>
              <a:t>) = </a:t>
            </a:r>
            <a:r>
              <a:rPr lang="en-US" altLang="ru-RU" sz="2400" i="1" dirty="0"/>
              <a:t>x</a:t>
            </a:r>
            <a:r>
              <a:rPr lang="en-US" altLang="ru-RU" sz="2400" dirty="0"/>
              <a:t> mod 11 (</a:t>
            </a:r>
            <a:r>
              <a:rPr lang="ru-RU" altLang="ru-RU" sz="2400" dirty="0"/>
              <a:t>остаток от деления на 11)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altLang="ru-RU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400" dirty="0"/>
              <a:t>Начальное состояние – контейнер пустой. Поскольку в памяти что-то должно быть</a:t>
            </a:r>
            <a:r>
              <a:rPr lang="en-US" altLang="ru-RU" sz="2400" dirty="0"/>
              <a:t> – </a:t>
            </a:r>
            <a:r>
              <a:rPr lang="ru-RU" altLang="ru-RU" sz="2400" dirty="0"/>
              <a:t>заполняем невозможными (вообще или в данной клетке) значениями</a:t>
            </a:r>
            <a:r>
              <a:rPr lang="en-US" altLang="ru-RU" sz="2400" dirty="0"/>
              <a:t>.</a:t>
            </a:r>
            <a:endParaRPr lang="ru-RU" altLang="ru-RU" sz="24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5BF1F031-2EE7-4AD3-BD2C-2B7177F720DC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821680"/>
            <a:ext cx="8382000" cy="457200"/>
            <a:chOff x="480" y="1632"/>
            <a:chExt cx="5280" cy="240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380BAF2A-9BD3-49CC-98BD-DB2C8BD7C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1329CB22-7214-4D72-A558-C39477CB4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3CEDF160-EB93-4102-A9F0-FEB1C0D80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7B32ED05-73A0-45C2-A18B-4AE300A06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01CBEA1F-E795-47EB-9A33-691735F3D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860AC62D-AADF-4382-8363-6F421A9C2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96D8D9A2-0C6D-4056-8A81-251A610CD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89C2FC39-4FA3-4E0D-A3D2-3436B288D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11DA5038-DFDE-4E74-BBAE-1E632A57C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861C6DC1-74E5-4416-9109-D347344C59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6A48E385-A963-4848-9683-8B86D2E8D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</p:grp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1FF7795-533E-48DD-8E92-0A374708C5EA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Хеш -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2891679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358A1A4-D23F-4D6C-A4F7-86727F988FF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751716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/>
              <a:t>Пример хеш-таблицы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803A854B-DB51-4E47-87AB-5168E450862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924878"/>
            <a:ext cx="8382000" cy="457200"/>
            <a:chOff x="480" y="1632"/>
            <a:chExt cx="5280" cy="240"/>
          </a:xfrm>
        </p:grpSpPr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238D9645-F865-4CD8-BBE2-89D831FC5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17908954-0360-4DAC-9B54-360590D7C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59931FB5-2C9E-48A3-AB55-6BC6C90924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A0D03486-76C3-42A8-A6F5-FBF64AEAB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FCEF09E4-3AB2-4171-AAA2-AEFA6026D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14C471E1-318E-41E9-A83C-4A7EE09D5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99DE46E8-BCA0-4588-BF86-8C5900059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88BD1537-6718-4C26-BC81-76E27209BD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7CB5BBA6-A4B7-4A69-8043-F951541D0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235D85FB-91AA-4C8D-9961-48F1E21EA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783B9EF8-0A17-4BE9-BC49-46333E6FA5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</p:grpSp>
      <p:sp>
        <p:nvSpPr>
          <p:cNvPr id="15" name="Text Box 16">
            <a:extLst>
              <a:ext uri="{FF2B5EF4-FFF2-40B4-BE49-F238E27FC236}">
                <a16:creationId xmlns:a16="http://schemas.microsoft.com/office/drawing/2014/main" id="{6A3C2643-652B-4298-B7BF-337A09121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686878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52</a:t>
            </a: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69655168-9FBC-44E5-AF3A-A18A05D6A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10678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Добавление элемента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0EA1C5F6-9D80-465C-94E9-84DB3C88E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96478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/>
              <a:t>52 </a:t>
            </a:r>
            <a:r>
              <a:rPr lang="en-US" altLang="ru-RU" sz="2400" dirty="0"/>
              <a:t>mod</a:t>
            </a:r>
            <a:r>
              <a:rPr lang="ru-RU" altLang="ru-RU" sz="2400" dirty="0"/>
              <a:t> 11 = 8</a:t>
            </a:r>
          </a:p>
        </p:txBody>
      </p:sp>
      <p:grpSp>
        <p:nvGrpSpPr>
          <p:cNvPr id="18" name="Group 19">
            <a:extLst>
              <a:ext uri="{FF2B5EF4-FFF2-40B4-BE49-F238E27FC236}">
                <a16:creationId xmlns:a16="http://schemas.microsoft.com/office/drawing/2014/main" id="{7F5DB3FA-CF14-4167-A5C2-EF593D843FD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982278"/>
            <a:ext cx="8382000" cy="457200"/>
            <a:chOff x="480" y="1632"/>
            <a:chExt cx="5280" cy="240"/>
          </a:xfrm>
        </p:grpSpPr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82A965FD-3E62-4F43-A275-4CB248B25A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579F6E62-CBD0-4AE6-B7ED-D06CBF5133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1" name="Text Box 22">
              <a:extLst>
                <a:ext uri="{FF2B5EF4-FFF2-40B4-BE49-F238E27FC236}">
                  <a16:creationId xmlns:a16="http://schemas.microsoft.com/office/drawing/2014/main" id="{4482E669-063D-4C68-95A3-FD626DF2D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2" name="Text Box 23">
              <a:extLst>
                <a:ext uri="{FF2B5EF4-FFF2-40B4-BE49-F238E27FC236}">
                  <a16:creationId xmlns:a16="http://schemas.microsoft.com/office/drawing/2014/main" id="{7F86C4D8-31BC-4F80-A2DA-C93F25F93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3" name="Text Box 24">
              <a:extLst>
                <a:ext uri="{FF2B5EF4-FFF2-40B4-BE49-F238E27FC236}">
                  <a16:creationId xmlns:a16="http://schemas.microsoft.com/office/drawing/2014/main" id="{2F77A286-19E9-4D14-8715-CEEB0C376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4" name="Text Box 25">
              <a:extLst>
                <a:ext uri="{FF2B5EF4-FFF2-40B4-BE49-F238E27FC236}">
                  <a16:creationId xmlns:a16="http://schemas.microsoft.com/office/drawing/2014/main" id="{40496FD8-94DF-442F-953D-ACF367540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5" name="Text Box 26">
              <a:extLst>
                <a:ext uri="{FF2B5EF4-FFF2-40B4-BE49-F238E27FC236}">
                  <a16:creationId xmlns:a16="http://schemas.microsoft.com/office/drawing/2014/main" id="{1ECC3E25-ACEC-4675-B768-C6CE3107F0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52</a:t>
              </a:r>
            </a:p>
          </p:txBody>
        </p:sp>
        <p:sp>
          <p:nvSpPr>
            <p:cNvPr id="26" name="Text Box 27">
              <a:extLst>
                <a:ext uri="{FF2B5EF4-FFF2-40B4-BE49-F238E27FC236}">
                  <a16:creationId xmlns:a16="http://schemas.microsoft.com/office/drawing/2014/main" id="{EF94985A-9D75-4FDB-B0C4-5B00CDCB9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7" name="Text Box 28">
              <a:extLst>
                <a:ext uri="{FF2B5EF4-FFF2-40B4-BE49-F238E27FC236}">
                  <a16:creationId xmlns:a16="http://schemas.microsoft.com/office/drawing/2014/main" id="{7302AC36-6E4E-4A18-85CF-0B7CEAC01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8" name="Text Box 29">
              <a:extLst>
                <a:ext uri="{FF2B5EF4-FFF2-40B4-BE49-F238E27FC236}">
                  <a16:creationId xmlns:a16="http://schemas.microsoft.com/office/drawing/2014/main" id="{2C24A806-2997-43C7-9C4F-9C45AC537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9" name="Text Box 30">
              <a:extLst>
                <a:ext uri="{FF2B5EF4-FFF2-40B4-BE49-F238E27FC236}">
                  <a16:creationId xmlns:a16="http://schemas.microsoft.com/office/drawing/2014/main" id="{60C0C123-4B7E-4B31-959C-1090F2C1F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</p:grpSp>
      <p:sp>
        <p:nvSpPr>
          <p:cNvPr id="30" name="Text Box 31">
            <a:extLst>
              <a:ext uri="{FF2B5EF4-FFF2-40B4-BE49-F238E27FC236}">
                <a16:creationId xmlns:a16="http://schemas.microsoft.com/office/drawing/2014/main" id="{11C14A1F-4F91-4167-B26F-DE39142C2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591878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37</a:t>
            </a:r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id="{B2257C06-D0B7-4FB1-890E-3AB834365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15678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Добавление элемента</a:t>
            </a:r>
          </a:p>
        </p:txBody>
      </p:sp>
      <p:sp>
        <p:nvSpPr>
          <p:cNvPr id="32" name="Text Box 33">
            <a:extLst>
              <a:ext uri="{FF2B5EF4-FFF2-40B4-BE49-F238E27FC236}">
                <a16:creationId xmlns:a16="http://schemas.microsoft.com/office/drawing/2014/main" id="{C60500E6-B6F6-4B4F-BD90-3BB548088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201478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/>
              <a:t>37 </a:t>
            </a:r>
            <a:r>
              <a:rPr lang="en-US" altLang="ru-RU" sz="2400" dirty="0"/>
              <a:t>mod</a:t>
            </a:r>
            <a:r>
              <a:rPr lang="ru-RU" altLang="ru-RU" sz="2400" dirty="0"/>
              <a:t> 11 = 4</a:t>
            </a:r>
          </a:p>
        </p:txBody>
      </p:sp>
      <p:grpSp>
        <p:nvGrpSpPr>
          <p:cNvPr id="33" name="Group 34">
            <a:extLst>
              <a:ext uri="{FF2B5EF4-FFF2-40B4-BE49-F238E27FC236}">
                <a16:creationId xmlns:a16="http://schemas.microsoft.com/office/drawing/2014/main" id="{0EFBCED9-93C0-4A28-BE01-4FB72BE00B5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887278"/>
            <a:ext cx="8382000" cy="457200"/>
            <a:chOff x="480" y="1632"/>
            <a:chExt cx="5280" cy="240"/>
          </a:xfrm>
        </p:grpSpPr>
        <p:sp>
          <p:nvSpPr>
            <p:cNvPr id="34" name="Text Box 35">
              <a:extLst>
                <a:ext uri="{FF2B5EF4-FFF2-40B4-BE49-F238E27FC236}">
                  <a16:creationId xmlns:a16="http://schemas.microsoft.com/office/drawing/2014/main" id="{563F25C5-2A76-4D1C-AAE4-6A8875E97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35" name="Text Box 36">
              <a:extLst>
                <a:ext uri="{FF2B5EF4-FFF2-40B4-BE49-F238E27FC236}">
                  <a16:creationId xmlns:a16="http://schemas.microsoft.com/office/drawing/2014/main" id="{903CC712-E835-4C3F-9FB5-546238981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36" name="Text Box 37">
              <a:extLst>
                <a:ext uri="{FF2B5EF4-FFF2-40B4-BE49-F238E27FC236}">
                  <a16:creationId xmlns:a16="http://schemas.microsoft.com/office/drawing/2014/main" id="{879AF88C-A26C-4551-8DC1-A3902FE3B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37</a:t>
              </a:r>
            </a:p>
          </p:txBody>
        </p:sp>
        <p:sp>
          <p:nvSpPr>
            <p:cNvPr id="37" name="Text Box 38">
              <a:extLst>
                <a:ext uri="{FF2B5EF4-FFF2-40B4-BE49-F238E27FC236}">
                  <a16:creationId xmlns:a16="http://schemas.microsoft.com/office/drawing/2014/main" id="{C59848EE-DC76-47C4-A9A1-B287EBF1D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38" name="Text Box 39">
              <a:extLst>
                <a:ext uri="{FF2B5EF4-FFF2-40B4-BE49-F238E27FC236}">
                  <a16:creationId xmlns:a16="http://schemas.microsoft.com/office/drawing/2014/main" id="{7FDB120A-513C-4D8E-B586-99A1F2D11A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39" name="Text Box 40">
              <a:extLst>
                <a:ext uri="{FF2B5EF4-FFF2-40B4-BE49-F238E27FC236}">
                  <a16:creationId xmlns:a16="http://schemas.microsoft.com/office/drawing/2014/main" id="{25987F47-942B-42DA-98A9-CCAE4973C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40" name="Text Box 41">
              <a:extLst>
                <a:ext uri="{FF2B5EF4-FFF2-40B4-BE49-F238E27FC236}">
                  <a16:creationId xmlns:a16="http://schemas.microsoft.com/office/drawing/2014/main" id="{01718326-67B8-494D-84CB-A4B136D86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52</a:t>
              </a:r>
            </a:p>
          </p:txBody>
        </p:sp>
        <p:sp>
          <p:nvSpPr>
            <p:cNvPr id="41" name="Text Box 42">
              <a:extLst>
                <a:ext uri="{FF2B5EF4-FFF2-40B4-BE49-F238E27FC236}">
                  <a16:creationId xmlns:a16="http://schemas.microsoft.com/office/drawing/2014/main" id="{20201FFF-7C95-4857-B079-9970FB912B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42" name="Text Box 43">
              <a:extLst>
                <a:ext uri="{FF2B5EF4-FFF2-40B4-BE49-F238E27FC236}">
                  <a16:creationId xmlns:a16="http://schemas.microsoft.com/office/drawing/2014/main" id="{29A2B1CA-1E82-4361-92A8-4831D15FD4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43" name="Text Box 44">
              <a:extLst>
                <a:ext uri="{FF2B5EF4-FFF2-40B4-BE49-F238E27FC236}">
                  <a16:creationId xmlns:a16="http://schemas.microsoft.com/office/drawing/2014/main" id="{0AAA260A-5959-4DEE-A163-2B035772C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44" name="Text Box 45">
              <a:extLst>
                <a:ext uri="{FF2B5EF4-FFF2-40B4-BE49-F238E27FC236}">
                  <a16:creationId xmlns:a16="http://schemas.microsoft.com/office/drawing/2014/main" id="{F341FF98-EBBA-4B57-9DFE-E1B807828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</p:grpSp>
      <p:sp>
        <p:nvSpPr>
          <p:cNvPr id="45" name="Rectangle 46">
            <a:extLst>
              <a:ext uri="{FF2B5EF4-FFF2-40B4-BE49-F238E27FC236}">
                <a16:creationId xmlns:a16="http://schemas.microsoft.com/office/drawing/2014/main" id="{EADC4318-F194-421D-AA19-08080BC0C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924878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46" name="Rectangle 47">
            <a:extLst>
              <a:ext uri="{FF2B5EF4-FFF2-40B4-BE49-F238E27FC236}">
                <a16:creationId xmlns:a16="http://schemas.microsoft.com/office/drawing/2014/main" id="{3733FB7E-9F5A-4618-B9A6-1CDF390FD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982278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52990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30" grpId="0" animBg="1"/>
      <p:bldP spid="31" grpId="0"/>
      <p:bldP spid="32" grpId="0"/>
      <p:bldP spid="45" grpId="0" animBg="1"/>
      <p:bldP spid="45" grpId="1" animBg="1"/>
      <p:bldP spid="46" grpId="0" animBg="1"/>
      <p:bldP spid="4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9382C68-FCED-4D49-A8F2-139524EDACD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974353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/>
              <a:t>Пример хеш-таблицы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D4FC3619-BE3A-47F7-B88D-46BD78B76F6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147515"/>
            <a:ext cx="8382000" cy="457200"/>
            <a:chOff x="480" y="1632"/>
            <a:chExt cx="5280" cy="240"/>
          </a:xfrm>
        </p:grpSpPr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12EA8D65-059D-4966-A849-E348CB9B8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CBEB87F1-F3B2-498C-A9CD-17ECCEFF6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68ECFEE5-24AC-4204-BC38-0FDB24ABE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37</a:t>
              </a:r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60C2B91D-AFB8-4625-80EA-EC6E9B792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40620FE4-5A5E-4A90-82D9-3BE0B288B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D5CC804B-5E31-472C-81F0-CA7C527F0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32A37924-8DBC-455D-82C8-338489A16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52</a:t>
              </a: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EE6315D0-514A-45B7-A138-DB8BDB0F3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0F330960-7EAB-4770-A6ED-0322ECB610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C8A0F792-8765-4CE6-88DC-D08A80A04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0B6CB219-B281-45E6-9046-D8FD133E6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</p:grpSp>
      <p:sp>
        <p:nvSpPr>
          <p:cNvPr id="15" name="Text Box 16">
            <a:extLst>
              <a:ext uri="{FF2B5EF4-FFF2-40B4-BE49-F238E27FC236}">
                <a16:creationId xmlns:a16="http://schemas.microsoft.com/office/drawing/2014/main" id="{12B40568-38FB-4FB9-8070-2380FB886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909515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16</a:t>
            </a: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DEB4D4C6-777E-4793-8755-0DB578992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33315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Поиск элемента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4EF6C1FF-A88F-4C99-A177-1CC978981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519115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/>
              <a:t>16 </a:t>
            </a:r>
            <a:r>
              <a:rPr lang="en-US" altLang="ru-RU" sz="2400" dirty="0"/>
              <a:t>mod</a:t>
            </a:r>
            <a:r>
              <a:rPr lang="ru-RU" altLang="ru-RU" sz="2400" dirty="0"/>
              <a:t> 11 = 5</a:t>
            </a:r>
          </a:p>
        </p:txBody>
      </p:sp>
      <p:grpSp>
        <p:nvGrpSpPr>
          <p:cNvPr id="18" name="Group 19">
            <a:extLst>
              <a:ext uri="{FF2B5EF4-FFF2-40B4-BE49-F238E27FC236}">
                <a16:creationId xmlns:a16="http://schemas.microsoft.com/office/drawing/2014/main" id="{C9C28172-11BF-4B76-9D07-6D8CAF3259F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204915"/>
            <a:ext cx="8382000" cy="457200"/>
            <a:chOff x="480" y="1632"/>
            <a:chExt cx="5280" cy="240"/>
          </a:xfrm>
        </p:grpSpPr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223C5A90-B0B4-4D81-9CCC-C98EC2885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A8C43DD5-A976-4F63-BC99-8061FC0BF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1" name="Text Box 22">
              <a:extLst>
                <a:ext uri="{FF2B5EF4-FFF2-40B4-BE49-F238E27FC236}">
                  <a16:creationId xmlns:a16="http://schemas.microsoft.com/office/drawing/2014/main" id="{7210B64A-CD5E-4230-BF06-6CCA04F96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37</a:t>
              </a:r>
            </a:p>
          </p:txBody>
        </p:sp>
        <p:sp>
          <p:nvSpPr>
            <p:cNvPr id="22" name="Text Box 23">
              <a:extLst>
                <a:ext uri="{FF2B5EF4-FFF2-40B4-BE49-F238E27FC236}">
                  <a16:creationId xmlns:a16="http://schemas.microsoft.com/office/drawing/2014/main" id="{72BB029E-9B7E-422C-A23B-7189E80BD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3" name="Text Box 24">
              <a:extLst>
                <a:ext uri="{FF2B5EF4-FFF2-40B4-BE49-F238E27FC236}">
                  <a16:creationId xmlns:a16="http://schemas.microsoft.com/office/drawing/2014/main" id="{7849D1CD-379A-4457-887E-4F75D4FF6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4" name="Text Box 25">
              <a:extLst>
                <a:ext uri="{FF2B5EF4-FFF2-40B4-BE49-F238E27FC236}">
                  <a16:creationId xmlns:a16="http://schemas.microsoft.com/office/drawing/2014/main" id="{6E328E73-8750-40BB-9E4E-CDAAF0461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5" name="Text Box 26">
              <a:extLst>
                <a:ext uri="{FF2B5EF4-FFF2-40B4-BE49-F238E27FC236}">
                  <a16:creationId xmlns:a16="http://schemas.microsoft.com/office/drawing/2014/main" id="{F228D5D5-04E6-4A87-9089-24B771CE0C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52</a:t>
              </a:r>
            </a:p>
          </p:txBody>
        </p:sp>
        <p:sp>
          <p:nvSpPr>
            <p:cNvPr id="26" name="Text Box 27">
              <a:extLst>
                <a:ext uri="{FF2B5EF4-FFF2-40B4-BE49-F238E27FC236}">
                  <a16:creationId xmlns:a16="http://schemas.microsoft.com/office/drawing/2014/main" id="{1D764707-DC0F-46A8-BBF6-BA7F599B7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7" name="Text Box 28">
              <a:extLst>
                <a:ext uri="{FF2B5EF4-FFF2-40B4-BE49-F238E27FC236}">
                  <a16:creationId xmlns:a16="http://schemas.microsoft.com/office/drawing/2014/main" id="{987E53DC-55AB-4398-BD00-B784DB37D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8" name="Text Box 29">
              <a:extLst>
                <a:ext uri="{FF2B5EF4-FFF2-40B4-BE49-F238E27FC236}">
                  <a16:creationId xmlns:a16="http://schemas.microsoft.com/office/drawing/2014/main" id="{200014A4-4E4E-4C27-91CF-9459062DA4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29" name="Text Box 30">
              <a:extLst>
                <a:ext uri="{FF2B5EF4-FFF2-40B4-BE49-F238E27FC236}">
                  <a16:creationId xmlns:a16="http://schemas.microsoft.com/office/drawing/2014/main" id="{1DC2B5BD-9110-40B6-A48E-ADFC295911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</p:grpSp>
      <p:sp>
        <p:nvSpPr>
          <p:cNvPr id="30" name="Text Box 31">
            <a:extLst>
              <a:ext uri="{FF2B5EF4-FFF2-40B4-BE49-F238E27FC236}">
                <a16:creationId xmlns:a16="http://schemas.microsoft.com/office/drawing/2014/main" id="{E6FD9FD1-F692-4AE8-9CB9-5A7252C84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814515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19</a:t>
            </a:r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id="{1BF03E05-E922-488A-B59E-F3A04E14B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738315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Поиск элемента</a:t>
            </a:r>
          </a:p>
        </p:txBody>
      </p:sp>
      <p:sp>
        <p:nvSpPr>
          <p:cNvPr id="32" name="Text Box 33">
            <a:extLst>
              <a:ext uri="{FF2B5EF4-FFF2-40B4-BE49-F238E27FC236}">
                <a16:creationId xmlns:a16="http://schemas.microsoft.com/office/drawing/2014/main" id="{7D3A36B3-6461-4B9E-B35E-2624BF23B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424115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/>
              <a:t>19 </a:t>
            </a:r>
            <a:r>
              <a:rPr lang="en-US" altLang="ru-RU" sz="2400" dirty="0"/>
              <a:t>mod</a:t>
            </a:r>
            <a:r>
              <a:rPr lang="ru-RU" altLang="ru-RU" sz="2400" dirty="0"/>
              <a:t> 11 = 8</a:t>
            </a:r>
          </a:p>
        </p:txBody>
      </p:sp>
      <p:sp>
        <p:nvSpPr>
          <p:cNvPr id="33" name="Text Box 46">
            <a:extLst>
              <a:ext uri="{FF2B5EF4-FFF2-40B4-BE49-F238E27FC236}">
                <a16:creationId xmlns:a16="http://schemas.microsoft.com/office/drawing/2014/main" id="{5C689BEC-6AC5-4D6E-9B2F-75AA13DFD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519115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Не найден</a:t>
            </a:r>
          </a:p>
        </p:txBody>
      </p:sp>
      <p:sp>
        <p:nvSpPr>
          <p:cNvPr id="34" name="Rectangle 47">
            <a:extLst>
              <a:ext uri="{FF2B5EF4-FFF2-40B4-BE49-F238E27FC236}">
                <a16:creationId xmlns:a16="http://schemas.microsoft.com/office/drawing/2014/main" id="{6C16FD65-18B7-4117-9956-AB417E6DA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147515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35" name="Text Box 48">
            <a:extLst>
              <a:ext uri="{FF2B5EF4-FFF2-40B4-BE49-F238E27FC236}">
                <a16:creationId xmlns:a16="http://schemas.microsoft.com/office/drawing/2014/main" id="{44BBCBE0-E7B8-40B4-B3E7-124D5DF63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500315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Не найден</a:t>
            </a:r>
          </a:p>
        </p:txBody>
      </p:sp>
      <p:sp>
        <p:nvSpPr>
          <p:cNvPr id="36" name="Rectangle 51">
            <a:extLst>
              <a:ext uri="{FF2B5EF4-FFF2-40B4-BE49-F238E27FC236}">
                <a16:creationId xmlns:a16="http://schemas.microsoft.com/office/drawing/2014/main" id="{B2AC61B9-FBF6-4927-85E5-78938C11E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204915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28672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30" grpId="0" animBg="1"/>
      <p:bldP spid="31" grpId="0"/>
      <p:bldP spid="32" grpId="0"/>
      <p:bldP spid="33" grpId="0"/>
      <p:bldP spid="34" grpId="0" animBg="1"/>
      <p:bldP spid="34" grpId="1" animBg="1"/>
      <p:bldP spid="35" grpId="0"/>
      <p:bldP spid="36" grpId="0" animBg="1"/>
      <p:bldP spid="36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DC32FD5-DC28-432C-A890-32E2A3FE2290}"/>
              </a:ext>
            </a:extLst>
          </p:cNvPr>
          <p:cNvSpPr txBox="1">
            <a:spLocks noChangeArrowheads="1"/>
          </p:cNvSpPr>
          <p:nvPr/>
        </p:nvSpPr>
        <p:spPr>
          <a:xfrm>
            <a:off x="489005" y="1419626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altLang="ru-RU" dirty="0"/>
              <a:t>Пример хеш-таблицы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130CC065-6CD6-42D7-9B5F-BEC4FFB7AE70}"/>
              </a:ext>
            </a:extLst>
          </p:cNvPr>
          <p:cNvGrpSpPr>
            <a:grpSpLocks/>
          </p:cNvGrpSpPr>
          <p:nvPr/>
        </p:nvGrpSpPr>
        <p:grpSpPr bwMode="auto">
          <a:xfrm>
            <a:off x="565205" y="2745188"/>
            <a:ext cx="8382000" cy="457200"/>
            <a:chOff x="480" y="1632"/>
            <a:chExt cx="5280" cy="240"/>
          </a:xfrm>
        </p:grpSpPr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AA1B5072-4093-4ADA-B51C-CEA870CEB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8D978E9D-89E1-4EE3-A5E6-113386255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5B327114-FC84-40E9-9038-B4C56E8A7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37</a:t>
              </a:r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D66B3F1B-F11D-4F8A-88B9-77D1AA5A18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3F013A1A-9D66-4006-8BC2-79CBBC083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71BE10C1-C128-4A1E-BE79-3C7192A74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FC9779B0-D144-4180-AF1A-BE7E98B3A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52</a:t>
              </a: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D079E3CC-73B6-4189-B1ED-B8BCC5D19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20F44342-FDF4-43EC-953E-5BA23E2E23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ECCBAED4-465D-4559-9E7F-24A063791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B08E8537-7D6B-4B11-8551-01BF6EDC5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</p:grpSp>
      <p:sp>
        <p:nvSpPr>
          <p:cNvPr id="15" name="Text Box 16">
            <a:extLst>
              <a:ext uri="{FF2B5EF4-FFF2-40B4-BE49-F238E27FC236}">
                <a16:creationId xmlns:a16="http://schemas.microsoft.com/office/drawing/2014/main" id="{6E1A3EDA-1732-41E8-8867-22E64D5CF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805" y="3507188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37</a:t>
            </a: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D2F21C4D-005A-4D8B-ADA1-764E61804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805" y="3430988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Поиск элемента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2412F26F-8D24-41D6-8DC4-863B53E3C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805" y="4116788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/>
              <a:t>37 </a:t>
            </a:r>
            <a:r>
              <a:rPr lang="en-US" altLang="ru-RU" sz="2400" dirty="0"/>
              <a:t>mod</a:t>
            </a:r>
            <a:r>
              <a:rPr lang="ru-RU" altLang="ru-RU" sz="2400" dirty="0"/>
              <a:t> 11 = 4</a:t>
            </a:r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8E8BA692-0DE5-4BB3-BECB-2C8B4C401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2405" y="4116788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Найден</a:t>
            </a: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D18A93BF-4CC4-4D7A-B634-8E708969D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205" y="2745188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28525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18" grpId="0"/>
      <p:bldP spid="19" grpId="0" animBg="1"/>
      <p:bldP spid="1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6EE89383-2A11-4A3B-A57B-9BB8CF1C45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Коллизии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87051FB1-BCE4-4567-A0A9-3E001BEEDB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470991"/>
            <a:ext cx="7886700" cy="4705972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dirty="0"/>
              <a:t>Мы не хотим выделять память на каждое возможное значение элемента (реально встретившихся значений обычно намного меньше, чем возможных)</a:t>
            </a:r>
          </a:p>
          <a:p>
            <a:pPr eaLnBrk="1" hangingPunct="1"/>
            <a:r>
              <a:rPr lang="ru-RU" altLang="ru-RU" dirty="0"/>
              <a:t>Значит, возможных значений </a:t>
            </a:r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x</a:t>
            </a:r>
            <a:r>
              <a:rPr lang="en-US" altLang="ru-RU" dirty="0"/>
              <a:t>) </a:t>
            </a:r>
            <a:r>
              <a:rPr lang="ru-RU" altLang="ru-RU" dirty="0"/>
              <a:t>меньше, чем возможных значений </a:t>
            </a:r>
            <a:r>
              <a:rPr lang="en-US" altLang="ru-RU" i="1" dirty="0"/>
              <a:t>x</a:t>
            </a:r>
            <a:r>
              <a:rPr lang="ru-RU" altLang="ru-RU" i="1" dirty="0"/>
              <a:t> </a:t>
            </a:r>
            <a:r>
              <a:rPr lang="ru-RU" altLang="ru-RU" dirty="0"/>
              <a:t>и существуют такие </a:t>
            </a:r>
            <a:r>
              <a:rPr lang="en-US" altLang="ru-RU" i="1" dirty="0"/>
              <a:t>x</a:t>
            </a:r>
            <a:r>
              <a:rPr lang="en-US" altLang="ru-RU" baseline="-25000" dirty="0"/>
              <a:t>1</a:t>
            </a:r>
            <a:r>
              <a:rPr lang="en-US" altLang="ru-RU" dirty="0"/>
              <a:t>, </a:t>
            </a:r>
            <a:r>
              <a:rPr lang="en-US" altLang="ru-RU" i="1" dirty="0"/>
              <a:t>x</a:t>
            </a:r>
            <a:r>
              <a:rPr lang="en-US" altLang="ru-RU" baseline="-25000" dirty="0"/>
              <a:t>2</a:t>
            </a:r>
            <a:r>
              <a:rPr lang="en-US" altLang="ru-RU" dirty="0"/>
              <a:t>, </a:t>
            </a:r>
            <a:r>
              <a:rPr lang="ru-RU" altLang="ru-RU" dirty="0"/>
              <a:t>что </a:t>
            </a:r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x</a:t>
            </a:r>
            <a:r>
              <a:rPr lang="en-US" altLang="ru-RU" baseline="-25000" dirty="0"/>
              <a:t>1</a:t>
            </a:r>
            <a:r>
              <a:rPr lang="en-US" altLang="ru-RU" dirty="0"/>
              <a:t>)=</a:t>
            </a:r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x</a:t>
            </a:r>
            <a:r>
              <a:rPr lang="en-US" altLang="ru-RU" baseline="-25000" dirty="0"/>
              <a:t>2</a:t>
            </a:r>
            <a:r>
              <a:rPr lang="en-US" altLang="ru-RU" dirty="0"/>
              <a:t>)</a:t>
            </a:r>
          </a:p>
          <a:p>
            <a:r>
              <a:rPr lang="ru-RU" altLang="ru-RU" dirty="0"/>
              <a:t>Значит, возможна ситуация, когда мы пытаемся добавить элемент, а место занято.</a:t>
            </a:r>
          </a:p>
          <a:p>
            <a:r>
              <a:rPr lang="ru-RU" altLang="ru-RU" dirty="0"/>
              <a:t>Эта ситуация называется </a:t>
            </a:r>
            <a:r>
              <a:rPr lang="ru-RU" altLang="ru-RU" b="1" dirty="0"/>
              <a:t>коллизией</a:t>
            </a:r>
          </a:p>
          <a:p>
            <a:pPr eaLnBrk="1" hangingPunct="1"/>
            <a:endParaRPr lang="ru-RU" alt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3548F0F7-D2F7-44C4-9FBD-68240A71A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Пример коллизии</a:t>
            </a:r>
          </a:p>
        </p:txBody>
      </p:sp>
      <p:grpSp>
        <p:nvGrpSpPr>
          <p:cNvPr id="177155" name="Group 4">
            <a:extLst>
              <a:ext uri="{FF2B5EF4-FFF2-40B4-BE49-F238E27FC236}">
                <a16:creationId xmlns:a16="http://schemas.microsoft.com/office/drawing/2014/main" id="{13843F07-DE46-4E9C-A0EF-8159985A17E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600200"/>
            <a:ext cx="8382000" cy="457200"/>
            <a:chOff x="480" y="1632"/>
            <a:chExt cx="5280" cy="240"/>
          </a:xfrm>
        </p:grpSpPr>
        <p:sp>
          <p:nvSpPr>
            <p:cNvPr id="177161" name="Text Box 5">
              <a:extLst>
                <a:ext uri="{FF2B5EF4-FFF2-40B4-BE49-F238E27FC236}">
                  <a16:creationId xmlns:a16="http://schemas.microsoft.com/office/drawing/2014/main" id="{066843CA-C317-4DC4-953D-2D5EE6453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77162" name="Text Box 6">
              <a:extLst>
                <a:ext uri="{FF2B5EF4-FFF2-40B4-BE49-F238E27FC236}">
                  <a16:creationId xmlns:a16="http://schemas.microsoft.com/office/drawing/2014/main" id="{E067B260-E178-4BD5-BE1E-23BDA07EE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77163" name="Text Box 7">
              <a:extLst>
                <a:ext uri="{FF2B5EF4-FFF2-40B4-BE49-F238E27FC236}">
                  <a16:creationId xmlns:a16="http://schemas.microsoft.com/office/drawing/2014/main" id="{143ADCB2-F0C7-4411-ADFB-FA31E0F67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37</a:t>
              </a:r>
            </a:p>
          </p:txBody>
        </p:sp>
        <p:sp>
          <p:nvSpPr>
            <p:cNvPr id="177164" name="Text Box 8">
              <a:extLst>
                <a:ext uri="{FF2B5EF4-FFF2-40B4-BE49-F238E27FC236}">
                  <a16:creationId xmlns:a16="http://schemas.microsoft.com/office/drawing/2014/main" id="{1DDA5CB3-CA62-4AB2-99C4-F06C4B789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77165" name="Text Box 9">
              <a:extLst>
                <a:ext uri="{FF2B5EF4-FFF2-40B4-BE49-F238E27FC236}">
                  <a16:creationId xmlns:a16="http://schemas.microsoft.com/office/drawing/2014/main" id="{696AFEC5-326D-4DE4-A47B-29BEF8490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77166" name="Text Box 10">
              <a:extLst>
                <a:ext uri="{FF2B5EF4-FFF2-40B4-BE49-F238E27FC236}">
                  <a16:creationId xmlns:a16="http://schemas.microsoft.com/office/drawing/2014/main" id="{804B54F4-D8C9-406A-BFB2-A0FD251B9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177167" name="Text Box 11">
              <a:extLst>
                <a:ext uri="{FF2B5EF4-FFF2-40B4-BE49-F238E27FC236}">
                  <a16:creationId xmlns:a16="http://schemas.microsoft.com/office/drawing/2014/main" id="{958C17CB-E2B1-40F3-B3E0-213F47D8F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2400"/>
                <a:t>52</a:t>
              </a:r>
            </a:p>
          </p:txBody>
        </p:sp>
        <p:sp>
          <p:nvSpPr>
            <p:cNvPr id="2" name="Text Box 12">
              <a:extLst>
                <a:ext uri="{FF2B5EF4-FFF2-40B4-BE49-F238E27FC236}">
                  <a16:creationId xmlns:a16="http://schemas.microsoft.com/office/drawing/2014/main" id="{5E7A90F1-5467-4FC4-9C61-EEDA1259B5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3" name="Text Box 13">
              <a:extLst>
                <a:ext uri="{FF2B5EF4-FFF2-40B4-BE49-F238E27FC236}">
                  <a16:creationId xmlns:a16="http://schemas.microsoft.com/office/drawing/2014/main" id="{CB2FB37A-13FC-46E8-958F-614930020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4" name="Text Box 14">
              <a:extLst>
                <a:ext uri="{FF2B5EF4-FFF2-40B4-BE49-F238E27FC236}">
                  <a16:creationId xmlns:a16="http://schemas.microsoft.com/office/drawing/2014/main" id="{F00EABE1-93A4-40E5-A1BA-176D33CF3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  <p:sp>
          <p:nvSpPr>
            <p:cNvPr id="5" name="Text Box 15">
              <a:extLst>
                <a:ext uri="{FF2B5EF4-FFF2-40B4-BE49-F238E27FC236}">
                  <a16:creationId xmlns:a16="http://schemas.microsoft.com/office/drawing/2014/main" id="{AD287C72-9B43-4511-B243-25FC0991D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32"/>
              <a:ext cx="48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ru-RU" sz="2400"/>
                <a:t>X</a:t>
              </a:r>
              <a:endParaRPr lang="ru-RU" altLang="ru-RU" sz="2400"/>
            </a:p>
          </p:txBody>
        </p:sp>
      </p:grpSp>
      <p:sp>
        <p:nvSpPr>
          <p:cNvPr id="177168" name="Text Box 16">
            <a:extLst>
              <a:ext uri="{FF2B5EF4-FFF2-40B4-BE49-F238E27FC236}">
                <a16:creationId xmlns:a16="http://schemas.microsoft.com/office/drawing/2014/main" id="{AC4DCA0B-A189-47F4-B4C9-5AD677AD6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209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96</a:t>
            </a:r>
          </a:p>
        </p:txBody>
      </p:sp>
      <p:sp>
        <p:nvSpPr>
          <p:cNvPr id="177169" name="Text Box 17">
            <a:extLst>
              <a:ext uri="{FF2B5EF4-FFF2-40B4-BE49-F238E27FC236}">
                <a16:creationId xmlns:a16="http://schemas.microsoft.com/office/drawing/2014/main" id="{1197092C-FEC5-4772-B8D9-29F9CA39C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336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Добавление элемента</a:t>
            </a:r>
          </a:p>
        </p:txBody>
      </p:sp>
      <p:sp>
        <p:nvSpPr>
          <p:cNvPr id="177170" name="Text Box 18">
            <a:extLst>
              <a:ext uri="{FF2B5EF4-FFF2-40B4-BE49-F238E27FC236}">
                <a16:creationId xmlns:a16="http://schemas.microsoft.com/office/drawing/2014/main" id="{7CC586B9-1B57-4699-B13C-0FE37C80D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194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/>
              <a:t>96 </a:t>
            </a:r>
            <a:r>
              <a:rPr lang="en-US" altLang="ru-RU" sz="2400" dirty="0"/>
              <a:t>mod</a:t>
            </a:r>
            <a:r>
              <a:rPr lang="ru-RU" altLang="ru-RU" sz="2400" dirty="0"/>
              <a:t> 11 = 8</a:t>
            </a:r>
          </a:p>
        </p:txBody>
      </p:sp>
      <p:sp>
        <p:nvSpPr>
          <p:cNvPr id="177171" name="Rectangle 19">
            <a:extLst>
              <a:ext uri="{FF2B5EF4-FFF2-40B4-BE49-F238E27FC236}">
                <a16:creationId xmlns:a16="http://schemas.microsoft.com/office/drawing/2014/main" id="{BD0FC23D-130B-4BE2-BE9B-D608A5BB0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6002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77172" name="Text Box 20">
            <a:extLst>
              <a:ext uri="{FF2B5EF4-FFF2-40B4-BE49-F238E27FC236}">
                <a16:creationId xmlns:a16="http://schemas.microsoft.com/office/drawing/2014/main" id="{65FE2B4F-DAAE-4954-BFB1-A0B2B75F4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8194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Коллизия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8" grpId="0" animBg="1"/>
      <p:bldP spid="177169" grpId="0"/>
      <p:bldP spid="177170" grpId="0"/>
      <p:bldP spid="177171" grpId="0" animBg="1"/>
      <p:bldP spid="177171" grpId="1" animBg="1"/>
      <p:bldP spid="17717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6407C53C-8148-43E2-8D37-3111EC09DF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/>
              <a:t>Необходимо разрешение коллизий</a:t>
            </a: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CB03F26B-A9E5-4450-9DEF-BCF53A7B2E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ru-RU" altLang="ru-RU" dirty="0"/>
              <a:t>Правила разрешения коллизий должны определять, что делать при коллизии (куда поместить полученный элемент)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ru-RU" altLang="ru-RU" dirty="0"/>
              <a:t>Важно обеспечить, чтобы: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dirty="0"/>
              <a:t>Правила разрешения коллизий позволяли бы разместить в контейнере любой набор значений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ru-RU" dirty="0"/>
              <a:t>Правила поиска позволяли найти любой элемент, размещенный по правилам разрешения коллизий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44A8ACB-788D-4097-9795-C515CB780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5333"/>
            <a:ext cx="9144000" cy="987334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83C536F-56B5-45EA-9662-971F2232FA87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Линейный поиск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58F22-8ECF-4C65-9580-3096EC499362}"/>
              </a:ext>
            </a:extLst>
          </p:cNvPr>
          <p:cNvSpPr txBox="1"/>
          <p:nvPr/>
        </p:nvSpPr>
        <p:spPr>
          <a:xfrm>
            <a:off x="336263" y="108548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787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349B1B31-2DC9-433A-A153-95C8650D2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b="1" dirty="0"/>
              <a:t>Разрешение коллизий: открытое хеширование (хранение списков)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9C1927EC-5564-4401-9AB7-BB98839FC4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Будем хранить в каждом элементе массива не значение, а список значений</a:t>
            </a:r>
          </a:p>
          <a:p>
            <a:pPr eaLnBrk="1" hangingPunct="1"/>
            <a:r>
              <a:rPr lang="ru-RU" altLang="ru-RU"/>
              <a:t>Новое значение добавляем в конец списка</a:t>
            </a:r>
          </a:p>
          <a:p>
            <a:pPr eaLnBrk="1" hangingPunct="1"/>
            <a:r>
              <a:rPr lang="ru-RU" altLang="ru-RU"/>
              <a:t>Поиск выполняется по списку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D706F10E-218B-4A82-8380-4D61479687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4000" dirty="0"/>
              <a:t>Разрешение коллизий: хранение списков, </a:t>
            </a:r>
            <a:r>
              <a:rPr lang="en-US" altLang="ru-RU" sz="4000" i="1" dirty="0"/>
              <a:t>h</a:t>
            </a:r>
            <a:r>
              <a:rPr lang="en-US" altLang="ru-RU" sz="4000" dirty="0"/>
              <a:t>(</a:t>
            </a:r>
            <a:r>
              <a:rPr lang="en-US" altLang="ru-RU" sz="4000" i="1" dirty="0"/>
              <a:t>x</a:t>
            </a:r>
            <a:r>
              <a:rPr lang="en-US" altLang="ru-RU" sz="4000" dirty="0"/>
              <a:t>) = </a:t>
            </a:r>
            <a:r>
              <a:rPr lang="en-US" altLang="ru-RU" sz="4000" i="1" dirty="0"/>
              <a:t>x </a:t>
            </a:r>
            <a:r>
              <a:rPr lang="en-US" altLang="ru-RU" sz="4000" dirty="0"/>
              <a:t>mod 11</a:t>
            </a:r>
            <a:r>
              <a:rPr lang="ru-RU" altLang="ru-RU" sz="4000" dirty="0"/>
              <a:t>, добавление</a:t>
            </a:r>
          </a:p>
        </p:txBody>
      </p:sp>
      <p:grpSp>
        <p:nvGrpSpPr>
          <p:cNvPr id="180227" name="Group 21">
            <a:extLst>
              <a:ext uri="{FF2B5EF4-FFF2-40B4-BE49-F238E27FC236}">
                <a16:creationId xmlns:a16="http://schemas.microsoft.com/office/drawing/2014/main" id="{2E56E02A-785C-4F11-B32C-8483CC819FC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676400"/>
            <a:ext cx="152400" cy="5029200"/>
            <a:chOff x="432" y="1056"/>
            <a:chExt cx="96" cy="3168"/>
          </a:xfrm>
        </p:grpSpPr>
        <p:sp>
          <p:nvSpPr>
            <p:cNvPr id="180239" name="Text Box 4">
              <a:extLst>
                <a:ext uri="{FF2B5EF4-FFF2-40B4-BE49-F238E27FC236}">
                  <a16:creationId xmlns:a16="http://schemas.microsoft.com/office/drawing/2014/main" id="{54250B7C-49F1-4EC4-B2F7-FCD4617E2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0240" name="Text Box 5">
              <a:extLst>
                <a:ext uri="{FF2B5EF4-FFF2-40B4-BE49-F238E27FC236}">
                  <a16:creationId xmlns:a16="http://schemas.microsoft.com/office/drawing/2014/main" id="{404A3051-47BE-49CA-90EB-9CAA7A740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2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0241" name="Text Box 12">
              <a:extLst>
                <a:ext uri="{FF2B5EF4-FFF2-40B4-BE49-F238E27FC236}">
                  <a16:creationId xmlns:a16="http://schemas.microsoft.com/office/drawing/2014/main" id="{DD27140F-3C1F-4F66-BCA3-7CD37497B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0242" name="Text Box 13">
              <a:extLst>
                <a:ext uri="{FF2B5EF4-FFF2-40B4-BE49-F238E27FC236}">
                  <a16:creationId xmlns:a16="http://schemas.microsoft.com/office/drawing/2014/main" id="{DD9743E5-9E4B-4B42-8C06-8A2F49A5E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4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0243" name="Text Box 14">
              <a:extLst>
                <a:ext uri="{FF2B5EF4-FFF2-40B4-BE49-F238E27FC236}">
                  <a16:creationId xmlns:a16="http://schemas.microsoft.com/office/drawing/2014/main" id="{345D8C33-8894-4C7F-B7B7-BC3629FC3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0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0244" name="Text Box 15">
              <a:extLst>
                <a:ext uri="{FF2B5EF4-FFF2-40B4-BE49-F238E27FC236}">
                  <a16:creationId xmlns:a16="http://schemas.microsoft.com/office/drawing/2014/main" id="{CB9F418B-AD0E-4845-9E12-04A22E6FD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0245" name="Text Box 16">
              <a:extLst>
                <a:ext uri="{FF2B5EF4-FFF2-40B4-BE49-F238E27FC236}">
                  <a16:creationId xmlns:a16="http://schemas.microsoft.com/office/drawing/2014/main" id="{7DCEDF23-5612-40A2-8BE0-0CAC7C027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0246" name="Text Box 17">
              <a:extLst>
                <a:ext uri="{FF2B5EF4-FFF2-40B4-BE49-F238E27FC236}">
                  <a16:creationId xmlns:a16="http://schemas.microsoft.com/office/drawing/2014/main" id="{37D5F901-FCC0-4721-8532-15BA9DE87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" name="Text Box 18">
              <a:extLst>
                <a:ext uri="{FF2B5EF4-FFF2-40B4-BE49-F238E27FC236}">
                  <a16:creationId xmlns:a16="http://schemas.microsoft.com/office/drawing/2014/main" id="{018B4417-94A9-42E1-84C4-8B03B8984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3" name="Text Box 19">
              <a:extLst>
                <a:ext uri="{FF2B5EF4-FFF2-40B4-BE49-F238E27FC236}">
                  <a16:creationId xmlns:a16="http://schemas.microsoft.com/office/drawing/2014/main" id="{7F8CA348-5D4E-4B04-952D-A636A4B3E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4" name="Text Box 20">
              <a:extLst>
                <a:ext uri="{FF2B5EF4-FFF2-40B4-BE49-F238E27FC236}">
                  <a16:creationId xmlns:a16="http://schemas.microsoft.com/office/drawing/2014/main" id="{6A6E6B6B-1A90-47FD-A37F-7053A45E5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93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</p:grpSp>
      <p:sp>
        <p:nvSpPr>
          <p:cNvPr id="180247" name="Text Box 23">
            <a:extLst>
              <a:ext uri="{FF2B5EF4-FFF2-40B4-BE49-F238E27FC236}">
                <a16:creationId xmlns:a16="http://schemas.microsoft.com/office/drawing/2014/main" id="{96791751-C27A-4D0E-8FE7-9F6670795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524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45</a:t>
            </a:r>
            <a:endParaRPr lang="ru-RU" altLang="ru-RU" sz="2400"/>
          </a:p>
        </p:txBody>
      </p:sp>
      <p:sp>
        <p:nvSpPr>
          <p:cNvPr id="180248" name="Rectangle 24">
            <a:extLst>
              <a:ext uri="{FF2B5EF4-FFF2-40B4-BE49-F238E27FC236}">
                <a16:creationId xmlns:a16="http://schemas.microsoft.com/office/drawing/2014/main" id="{BF74FAA5-4E8B-47B8-BDFF-5431073C9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33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0249" name="Line 25">
            <a:extLst>
              <a:ext uri="{FF2B5EF4-FFF2-40B4-BE49-F238E27FC236}">
                <a16:creationId xmlns:a16="http://schemas.microsoft.com/office/drawing/2014/main" id="{1C3E1980-E338-4134-B8C0-E7422B6048A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362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0250" name="Text Box 26">
            <a:extLst>
              <a:ext uri="{FF2B5EF4-FFF2-40B4-BE49-F238E27FC236}">
                <a16:creationId xmlns:a16="http://schemas.microsoft.com/office/drawing/2014/main" id="{F3F1F793-C63E-42FF-A496-129DFCC6E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209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93</a:t>
            </a:r>
            <a:endParaRPr lang="ru-RU" altLang="ru-RU" sz="2400"/>
          </a:p>
        </p:txBody>
      </p:sp>
      <p:sp>
        <p:nvSpPr>
          <p:cNvPr id="180251" name="Rectangle 27">
            <a:extLst>
              <a:ext uri="{FF2B5EF4-FFF2-40B4-BE49-F238E27FC236}">
                <a16:creationId xmlns:a16="http://schemas.microsoft.com/office/drawing/2014/main" id="{844273A1-E983-4FD7-AE15-1AAD76188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9624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0252" name="Line 28">
            <a:extLst>
              <a:ext uri="{FF2B5EF4-FFF2-40B4-BE49-F238E27FC236}">
                <a16:creationId xmlns:a16="http://schemas.microsoft.com/office/drawing/2014/main" id="{9C2BD6E7-89FD-4FD1-86B5-BA808AC3E16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191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0253" name="Text Box 29">
            <a:extLst>
              <a:ext uri="{FF2B5EF4-FFF2-40B4-BE49-F238E27FC236}">
                <a16:creationId xmlns:a16="http://schemas.microsoft.com/office/drawing/2014/main" id="{00131F91-AD16-4E97-990F-5A2061F11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51</a:t>
            </a:r>
            <a:endParaRPr lang="ru-RU" altLang="ru-RU" sz="2400"/>
          </a:p>
        </p:txBody>
      </p:sp>
      <p:sp>
        <p:nvSpPr>
          <p:cNvPr id="180254" name="Text Box 30">
            <a:extLst>
              <a:ext uri="{FF2B5EF4-FFF2-40B4-BE49-F238E27FC236}">
                <a16:creationId xmlns:a16="http://schemas.microsoft.com/office/drawing/2014/main" id="{9D9F3C1A-D3C8-4F18-B9DF-69AD1CD5A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581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</a:t>
            </a:r>
            <a:endParaRPr lang="ru-RU" altLang="ru-RU" sz="2400"/>
          </a:p>
        </p:txBody>
      </p:sp>
      <p:sp>
        <p:nvSpPr>
          <p:cNvPr id="180255" name="Rectangle 31">
            <a:extLst>
              <a:ext uri="{FF2B5EF4-FFF2-40B4-BE49-F238E27FC236}">
                <a16:creationId xmlns:a16="http://schemas.microsoft.com/office/drawing/2014/main" id="{C2D3D3BF-E05F-4FC1-84DB-99097A942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876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0256" name="Line 32">
            <a:extLst>
              <a:ext uri="{FF2B5EF4-FFF2-40B4-BE49-F238E27FC236}">
                <a16:creationId xmlns:a16="http://schemas.microsoft.com/office/drawing/2014/main" id="{C3454C7B-8FBA-4327-A0EC-66C67170507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105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0257" name="Line 33">
            <a:extLst>
              <a:ext uri="{FF2B5EF4-FFF2-40B4-BE49-F238E27FC236}">
                <a16:creationId xmlns:a16="http://schemas.microsoft.com/office/drawing/2014/main" id="{283B614E-0F30-4B31-B6B6-1DB09A329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362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79042E-6 L -0.7 1.79042E-6 L -0.7 0.09091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453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8668E-6 L -0.7 1.18668E-6 L -0.7 0.25538 " pathEditMode="relative" rAng="0" ptsTypes="AAA">
                                      <p:cBhvr>
                                        <p:cTn id="32" dur="2000" fill="hold"/>
                                        <p:tgtEl>
                                          <p:spTgt spid="180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1276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5.82929E-7 L -0.7 5.82929E-7 L -0.7 0.28869 " pathEditMode="relative" rAng="0" ptsTypes="AAA">
                                      <p:cBhvr>
                                        <p:cTn id="50" dur="2000" fill="hold"/>
                                        <p:tgtEl>
                                          <p:spTgt spid="180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1443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08189E-8 L -0.6 -2.08189E-8 L -0.6 -0.21096 " pathEditMode="relative" rAng="0" ptsTypes="AAA">
                                      <p:cBhvr>
                                        <p:cTn id="68" dur="2000" fill="hold"/>
                                        <p:tgtEl>
                                          <p:spTgt spid="180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0" y="-10548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47" grpId="0" animBg="1"/>
      <p:bldP spid="180247" grpId="1" animBg="1"/>
      <p:bldP spid="180248" grpId="0" animBg="1"/>
      <p:bldP spid="180248" grpId="1" animBg="1"/>
      <p:bldP spid="180248" grpId="2" animBg="1"/>
      <p:bldP spid="180248" grpId="3" animBg="1"/>
      <p:bldP spid="180250" grpId="0" animBg="1"/>
      <p:bldP spid="180250" grpId="1" animBg="1"/>
      <p:bldP spid="180251" grpId="0" animBg="1"/>
      <p:bldP spid="180251" grpId="1" animBg="1"/>
      <p:bldP spid="180253" grpId="0" animBg="1"/>
      <p:bldP spid="180253" grpId="1" animBg="1"/>
      <p:bldP spid="180254" grpId="0" animBg="1"/>
      <p:bldP spid="180254" grpId="1" animBg="1"/>
      <p:bldP spid="180255" grpId="0" animBg="1"/>
      <p:bldP spid="180255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250" name="Group 4">
            <a:extLst>
              <a:ext uri="{FF2B5EF4-FFF2-40B4-BE49-F238E27FC236}">
                <a16:creationId xmlns:a16="http://schemas.microsoft.com/office/drawing/2014/main" id="{C7B30DFC-36E9-4B2E-BB56-79E6FFE3E7D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554163"/>
            <a:ext cx="152400" cy="5029200"/>
            <a:chOff x="432" y="1056"/>
            <a:chExt cx="96" cy="3168"/>
          </a:xfrm>
        </p:grpSpPr>
        <p:sp>
          <p:nvSpPr>
            <p:cNvPr id="181272" name="Text Box 5">
              <a:extLst>
                <a:ext uri="{FF2B5EF4-FFF2-40B4-BE49-F238E27FC236}">
                  <a16:creationId xmlns:a16="http://schemas.microsoft.com/office/drawing/2014/main" id="{0F182BF3-ECEB-4F63-BE49-746BAB620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1273" name="Text Box 6">
              <a:extLst>
                <a:ext uri="{FF2B5EF4-FFF2-40B4-BE49-F238E27FC236}">
                  <a16:creationId xmlns:a16="http://schemas.microsoft.com/office/drawing/2014/main" id="{4EDD6EB8-264F-41FF-B1D9-5607A042B7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2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1274" name="Text Box 7">
              <a:extLst>
                <a:ext uri="{FF2B5EF4-FFF2-40B4-BE49-F238E27FC236}">
                  <a16:creationId xmlns:a16="http://schemas.microsoft.com/office/drawing/2014/main" id="{857255DC-0D15-4351-88EB-9D6F161094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1275" name="Text Box 8">
              <a:extLst>
                <a:ext uri="{FF2B5EF4-FFF2-40B4-BE49-F238E27FC236}">
                  <a16:creationId xmlns:a16="http://schemas.microsoft.com/office/drawing/2014/main" id="{2C7B0EE8-BEF6-4B1B-9E60-072F8222F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4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1276" name="Text Box 9">
              <a:extLst>
                <a:ext uri="{FF2B5EF4-FFF2-40B4-BE49-F238E27FC236}">
                  <a16:creationId xmlns:a16="http://schemas.microsoft.com/office/drawing/2014/main" id="{B50A6E78-EC6D-4FB0-B862-897F10651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0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" name="Text Box 10">
              <a:extLst>
                <a:ext uri="{FF2B5EF4-FFF2-40B4-BE49-F238E27FC236}">
                  <a16:creationId xmlns:a16="http://schemas.microsoft.com/office/drawing/2014/main" id="{3F10C497-80F9-4018-9682-59F4F84E0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3" name="Text Box 11">
              <a:extLst>
                <a:ext uri="{FF2B5EF4-FFF2-40B4-BE49-F238E27FC236}">
                  <a16:creationId xmlns:a16="http://schemas.microsoft.com/office/drawing/2014/main" id="{6CA9C673-B8F2-488E-8E8E-C2C019F256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4" name="Text Box 12">
              <a:extLst>
                <a:ext uri="{FF2B5EF4-FFF2-40B4-BE49-F238E27FC236}">
                  <a16:creationId xmlns:a16="http://schemas.microsoft.com/office/drawing/2014/main" id="{350707A7-7682-4241-B884-D59E61D07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5" name="Text Box 13">
              <a:extLst>
                <a:ext uri="{FF2B5EF4-FFF2-40B4-BE49-F238E27FC236}">
                  <a16:creationId xmlns:a16="http://schemas.microsoft.com/office/drawing/2014/main" id="{2B7D535F-35F9-4323-B9C8-66BC0001B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6" name="Text Box 14">
              <a:extLst>
                <a:ext uri="{FF2B5EF4-FFF2-40B4-BE49-F238E27FC236}">
                  <a16:creationId xmlns:a16="http://schemas.microsoft.com/office/drawing/2014/main" id="{4DB91E4F-3178-4F59-A202-CC0FC20BC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7" name="Text Box 15">
              <a:extLst>
                <a:ext uri="{FF2B5EF4-FFF2-40B4-BE49-F238E27FC236}">
                  <a16:creationId xmlns:a16="http://schemas.microsoft.com/office/drawing/2014/main" id="{424DA51E-1A9F-4714-89E0-860E67249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93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</p:grpSp>
      <p:sp>
        <p:nvSpPr>
          <p:cNvPr id="181264" name="Text Box 16">
            <a:extLst>
              <a:ext uri="{FF2B5EF4-FFF2-40B4-BE49-F238E27FC236}">
                <a16:creationId xmlns:a16="http://schemas.microsoft.com/office/drawing/2014/main" id="{77BC5F01-A777-47C8-805E-3D1303094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4017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17</a:t>
            </a:r>
            <a:endParaRPr lang="ru-RU" altLang="ru-RU" sz="2400"/>
          </a:p>
        </p:txBody>
      </p:sp>
      <p:sp>
        <p:nvSpPr>
          <p:cNvPr id="181252" name="Line 17">
            <a:extLst>
              <a:ext uri="{FF2B5EF4-FFF2-40B4-BE49-F238E27FC236}">
                <a16:creationId xmlns:a16="http://schemas.microsoft.com/office/drawing/2014/main" id="{1AF8747E-9644-4A36-A9B8-7CF2E68557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2399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1266" name="Text Box 18">
            <a:extLst>
              <a:ext uri="{FF2B5EF4-FFF2-40B4-BE49-F238E27FC236}">
                <a16:creationId xmlns:a16="http://schemas.microsoft.com/office/drawing/2014/main" id="{77418E4A-7234-4956-8A37-C239F9FDC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875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29</a:t>
            </a:r>
            <a:endParaRPr lang="ru-RU" altLang="ru-RU" sz="2400"/>
          </a:p>
        </p:txBody>
      </p:sp>
      <p:sp>
        <p:nvSpPr>
          <p:cNvPr id="181254" name="Line 19">
            <a:extLst>
              <a:ext uri="{FF2B5EF4-FFF2-40B4-BE49-F238E27FC236}">
                <a16:creationId xmlns:a16="http://schemas.microsoft.com/office/drawing/2014/main" id="{EE19E7E4-4746-4B07-A171-3763CCFBF8D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0687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1268" name="Text Box 20">
            <a:extLst>
              <a:ext uri="{FF2B5EF4-FFF2-40B4-BE49-F238E27FC236}">
                <a16:creationId xmlns:a16="http://schemas.microsoft.com/office/drawing/2014/main" id="{6C92EF1B-53FE-472E-BF81-8A97C96F2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7733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89</a:t>
            </a:r>
            <a:endParaRPr lang="ru-RU" altLang="ru-RU" sz="2400"/>
          </a:p>
        </p:txBody>
      </p:sp>
      <p:sp>
        <p:nvSpPr>
          <p:cNvPr id="181269" name="Text Box 21">
            <a:extLst>
              <a:ext uri="{FF2B5EF4-FFF2-40B4-BE49-F238E27FC236}">
                <a16:creationId xmlns:a16="http://schemas.microsoft.com/office/drawing/2014/main" id="{A363F190-8917-48FF-BBD2-8F0A8F4CA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4591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</a:t>
            </a:r>
            <a:endParaRPr lang="ru-RU" altLang="ru-RU" sz="2400"/>
          </a:p>
        </p:txBody>
      </p:sp>
      <p:sp>
        <p:nvSpPr>
          <p:cNvPr id="181257" name="Line 22">
            <a:extLst>
              <a:ext uri="{FF2B5EF4-FFF2-40B4-BE49-F238E27FC236}">
                <a16:creationId xmlns:a16="http://schemas.microsoft.com/office/drawing/2014/main" id="{4F12A4CC-1CC1-4467-921C-3D207D4629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9831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1258" name="Line 23">
            <a:extLst>
              <a:ext uri="{FF2B5EF4-FFF2-40B4-BE49-F238E27FC236}">
                <a16:creationId xmlns:a16="http://schemas.microsoft.com/office/drawing/2014/main" id="{4BAA430E-7ABD-49D9-B537-B92B924578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2399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1259" name="Text Box 24">
            <a:extLst>
              <a:ext uri="{FF2B5EF4-FFF2-40B4-BE49-F238E27FC236}">
                <a16:creationId xmlns:a16="http://schemas.microsoft.com/office/drawing/2014/main" id="{552966D9-E96D-41EE-BBB0-59BDAA688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113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45</a:t>
            </a:r>
            <a:endParaRPr lang="ru-RU" altLang="ru-RU" sz="2400"/>
          </a:p>
        </p:txBody>
      </p:sp>
      <p:sp>
        <p:nvSpPr>
          <p:cNvPr id="181260" name="Text Box 25">
            <a:extLst>
              <a:ext uri="{FF2B5EF4-FFF2-40B4-BE49-F238E27FC236}">
                <a16:creationId xmlns:a16="http://schemas.microsoft.com/office/drawing/2014/main" id="{23C9706F-7033-47E1-B08C-B4F0FF69A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8401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93</a:t>
            </a:r>
            <a:endParaRPr lang="ru-RU" altLang="ru-RU" sz="2400"/>
          </a:p>
        </p:txBody>
      </p:sp>
      <p:sp>
        <p:nvSpPr>
          <p:cNvPr id="181261" name="Text Box 26">
            <a:extLst>
              <a:ext uri="{FF2B5EF4-FFF2-40B4-BE49-F238E27FC236}">
                <a16:creationId xmlns:a16="http://schemas.microsoft.com/office/drawing/2014/main" id="{B5C3DCEF-E4FC-4A17-A487-3A7CA7F42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7545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51</a:t>
            </a:r>
            <a:endParaRPr lang="ru-RU" altLang="ru-RU" sz="2400"/>
          </a:p>
        </p:txBody>
      </p:sp>
      <p:sp>
        <p:nvSpPr>
          <p:cNvPr id="181262" name="Text Box 27">
            <a:extLst>
              <a:ext uri="{FF2B5EF4-FFF2-40B4-BE49-F238E27FC236}">
                <a16:creationId xmlns:a16="http://schemas.microsoft.com/office/drawing/2014/main" id="{D8201B7A-81B4-41E9-A691-2CE43CE03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0113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</a:t>
            </a:r>
            <a:endParaRPr lang="ru-RU" altLang="ru-RU" sz="2400"/>
          </a:p>
        </p:txBody>
      </p:sp>
      <p:sp>
        <p:nvSpPr>
          <p:cNvPr id="181263" name="Rectangle 28">
            <a:extLst>
              <a:ext uri="{FF2B5EF4-FFF2-40B4-BE49-F238E27FC236}">
                <a16:creationId xmlns:a16="http://schemas.microsoft.com/office/drawing/2014/main" id="{361120CE-F2B8-4F62-915F-66C6DD62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1143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4000" dirty="0"/>
              <a:t>Разрешение коллизий: хранение списков, </a:t>
            </a:r>
            <a:r>
              <a:rPr lang="en-US" altLang="ru-RU" sz="4000" i="1" dirty="0"/>
              <a:t>h</a:t>
            </a:r>
            <a:r>
              <a:rPr lang="en-US" altLang="ru-RU" sz="4000" dirty="0"/>
              <a:t>(</a:t>
            </a:r>
            <a:r>
              <a:rPr lang="en-US" altLang="ru-RU" sz="4000" i="1" dirty="0"/>
              <a:t>x</a:t>
            </a:r>
            <a:r>
              <a:rPr lang="en-US" altLang="ru-RU" sz="4000" dirty="0"/>
              <a:t>) = </a:t>
            </a:r>
            <a:r>
              <a:rPr lang="en-US" altLang="ru-RU" sz="4000" i="1" dirty="0"/>
              <a:t>x </a:t>
            </a:r>
            <a:r>
              <a:rPr lang="en-US" altLang="ru-RU" sz="4000" dirty="0"/>
              <a:t>mod 11, </a:t>
            </a:r>
            <a:r>
              <a:rPr lang="ru-RU" altLang="ru-RU" sz="4000" dirty="0"/>
              <a:t>поиск</a:t>
            </a:r>
          </a:p>
        </p:txBody>
      </p:sp>
      <p:sp>
        <p:nvSpPr>
          <p:cNvPr id="181277" name="Rectangle 29">
            <a:extLst>
              <a:ext uri="{FF2B5EF4-FFF2-40B4-BE49-F238E27FC236}">
                <a16:creationId xmlns:a16="http://schemas.microsoft.com/office/drawing/2014/main" id="{A4A0D3E8-70CD-49D9-8561-2F416BE1F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297363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1278" name="Text Box 30">
            <a:extLst>
              <a:ext uri="{FF2B5EF4-FFF2-40B4-BE49-F238E27FC236}">
                <a16:creationId xmlns:a16="http://schemas.microsoft.com/office/drawing/2014/main" id="{7FFE36EA-E241-43F9-A402-F7831B4FB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668963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Не найден</a:t>
            </a:r>
          </a:p>
        </p:txBody>
      </p:sp>
      <p:sp>
        <p:nvSpPr>
          <p:cNvPr id="181279" name="Rectangle 31">
            <a:extLst>
              <a:ext uri="{FF2B5EF4-FFF2-40B4-BE49-F238E27FC236}">
                <a16:creationId xmlns:a16="http://schemas.microsoft.com/office/drawing/2014/main" id="{8D80DD35-764D-45ED-8D6F-1C1CF87C8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54563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1280" name="Rectangle 32">
            <a:extLst>
              <a:ext uri="{FF2B5EF4-FFF2-40B4-BE49-F238E27FC236}">
                <a16:creationId xmlns:a16="http://schemas.microsoft.com/office/drawing/2014/main" id="{B7CB8044-35C7-4E9E-A08D-6E0DA5AB2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754563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1281" name="Rectangle 33">
            <a:extLst>
              <a:ext uri="{FF2B5EF4-FFF2-40B4-BE49-F238E27FC236}">
                <a16:creationId xmlns:a16="http://schemas.microsoft.com/office/drawing/2014/main" id="{BE170C69-1EF3-4BF3-8D29-AF9D55B36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011363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1282" name="Rectangle 34">
            <a:extLst>
              <a:ext uri="{FF2B5EF4-FFF2-40B4-BE49-F238E27FC236}">
                <a16:creationId xmlns:a16="http://schemas.microsoft.com/office/drawing/2014/main" id="{350D5BA6-75ED-4043-9B17-5F87F1A4C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011363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1283" name="Rectangle 35">
            <a:extLst>
              <a:ext uri="{FF2B5EF4-FFF2-40B4-BE49-F238E27FC236}">
                <a16:creationId xmlns:a16="http://schemas.microsoft.com/office/drawing/2014/main" id="{F482A6D3-2B93-4E7B-8A73-F6B6A00B2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011363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1284" name="Text Box 36">
            <a:extLst>
              <a:ext uri="{FF2B5EF4-FFF2-40B4-BE49-F238E27FC236}">
                <a16:creationId xmlns:a16="http://schemas.microsoft.com/office/drawing/2014/main" id="{E743A1FE-C57E-48F1-A5AA-453F6D59F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821363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Найден!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4" grpId="0" animBg="1"/>
      <p:bldP spid="181264" grpId="1" animBg="1"/>
      <p:bldP spid="181266" grpId="0" animBg="1"/>
      <p:bldP spid="181266" grpId="1" animBg="1"/>
      <p:bldP spid="181268" grpId="0" animBg="1"/>
      <p:bldP spid="181268" grpId="1" animBg="1"/>
      <p:bldP spid="181269" grpId="0" animBg="1"/>
      <p:bldP spid="181277" grpId="0" animBg="1"/>
      <p:bldP spid="181277" grpId="1" animBg="1"/>
      <p:bldP spid="181278" grpId="0"/>
      <p:bldP spid="181278" grpId="1"/>
      <p:bldP spid="181278" grpId="2"/>
      <p:bldP spid="181278" grpId="3"/>
      <p:bldP spid="181278" grpId="4"/>
      <p:bldP spid="181278" grpId="5"/>
      <p:bldP spid="181279" grpId="0" animBg="1"/>
      <p:bldP spid="181279" grpId="1" animBg="1"/>
      <p:bldP spid="181280" grpId="0" animBg="1"/>
      <p:bldP spid="181280" grpId="1" animBg="1"/>
      <p:bldP spid="181281" grpId="0" animBg="1"/>
      <p:bldP spid="181281" grpId="1" animBg="1"/>
      <p:bldP spid="181281" grpId="2" animBg="1"/>
      <p:bldP spid="181281" grpId="3" animBg="1"/>
      <p:bldP spid="181282" grpId="0" animBg="1"/>
      <p:bldP spid="181282" grpId="1" animBg="1"/>
      <p:bldP spid="181282" grpId="2" animBg="1"/>
      <p:bldP spid="181282" grpId="3" animBg="1"/>
      <p:bldP spid="181283" grpId="0" animBg="1"/>
      <p:bldP spid="181283" grpId="1" animBg="1"/>
      <p:bldP spid="181283" grpId="2" animBg="1"/>
      <p:bldP spid="18128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85800" y="120024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итоге имеем таблицу массива связных списков</a:t>
            </a:r>
          </a:p>
        </p:txBody>
      </p:sp>
      <p:pic>
        <p:nvPicPr>
          <p:cNvPr id="4" name="Рисунок 3" descr="http://ok-t.ru/life-prog/baza2/1010836671977.files/image364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44824"/>
            <a:ext cx="5351289" cy="36539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79512" y="6245696"/>
            <a:ext cx="999728" cy="5844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862885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6E402713-C81E-4A34-9F03-D93625024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dirty="0"/>
              <a:t>Разрешение коллизий хранением списков (открытое хеширование)</a:t>
            </a: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B911CB29-05EC-43E0-9422-692D270C8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ru-RU" altLang="ru-RU" dirty="0"/>
              <a:t>В наихудшем случае время поиска </a:t>
            </a:r>
            <a:r>
              <a:rPr lang="en-US" altLang="ru-RU" dirty="0"/>
              <a:t>O(</a:t>
            </a:r>
            <a:r>
              <a:rPr lang="en-US" altLang="ru-RU" i="1" dirty="0"/>
              <a:t>N</a:t>
            </a:r>
            <a:r>
              <a:rPr lang="en-US" altLang="ru-RU" dirty="0"/>
              <a:t>) – </a:t>
            </a:r>
            <a:r>
              <a:rPr lang="ru-RU" altLang="ru-RU" dirty="0"/>
              <a:t>если возникнет один список</a:t>
            </a:r>
          </a:p>
          <a:p>
            <a:pPr marL="0" indent="0" eaLnBrk="1" hangingPunct="1">
              <a:buNone/>
            </a:pPr>
            <a:r>
              <a:rPr lang="ru-RU" altLang="ru-RU" dirty="0"/>
              <a:t>Время добавления элемента в наихудшем случае – </a:t>
            </a:r>
            <a:r>
              <a:rPr lang="en-US" altLang="ru-RU" dirty="0"/>
              <a:t>O(</a:t>
            </a:r>
            <a:r>
              <a:rPr lang="en-US" altLang="ru-RU" i="1" dirty="0"/>
              <a:t>N</a:t>
            </a:r>
            <a:r>
              <a:rPr lang="en-US" altLang="ru-RU" dirty="0"/>
              <a:t>) </a:t>
            </a:r>
            <a:r>
              <a:rPr lang="ru-RU" altLang="ru-RU" dirty="0"/>
              <a:t>или </a:t>
            </a:r>
            <a:r>
              <a:rPr lang="en-US" altLang="ru-RU" dirty="0"/>
              <a:t>O(1) [</a:t>
            </a:r>
            <a:r>
              <a:rPr lang="ru-RU" altLang="ru-RU" dirty="0"/>
              <a:t>если хранить адрес последнего элемента списка</a:t>
            </a:r>
            <a:r>
              <a:rPr lang="en-US" altLang="ru-RU" dirty="0"/>
              <a:t>]</a:t>
            </a:r>
          </a:p>
          <a:p>
            <a:pPr marL="0" indent="0">
              <a:buNone/>
            </a:pPr>
            <a:r>
              <a:rPr lang="ru-RU" altLang="ru-RU" dirty="0"/>
              <a:t>Предположим, что</a:t>
            </a:r>
            <a:endParaRPr lang="en-US" altLang="ru-RU" dirty="0"/>
          </a:p>
          <a:p>
            <a:pPr marL="457200" lvl="1" indent="0">
              <a:buNone/>
            </a:pPr>
            <a:r>
              <a:rPr lang="en-US" altLang="ru-RU" dirty="0"/>
              <a:t>1) </a:t>
            </a:r>
            <a:r>
              <a:rPr lang="ru-RU" altLang="ru-RU" dirty="0"/>
              <a:t>Вероятности попадания элемента в любую ячейку равны</a:t>
            </a:r>
          </a:p>
          <a:p>
            <a:pPr marL="457200" lvl="1" indent="0">
              <a:buNone/>
            </a:pPr>
            <a:r>
              <a:rPr lang="en-US" altLang="ru-RU" dirty="0"/>
              <a:t>2) </a:t>
            </a:r>
            <a:r>
              <a:rPr lang="ru-RU" altLang="ru-RU" dirty="0"/>
              <a:t>Количество ячеек </a:t>
            </a:r>
            <a:r>
              <a:rPr lang="en-US" altLang="ru-RU" i="1" dirty="0"/>
              <a:t>M</a:t>
            </a:r>
            <a:r>
              <a:rPr lang="en-US" altLang="ru-RU" dirty="0"/>
              <a:t> </a:t>
            </a:r>
            <a:r>
              <a:rPr lang="ru-RU" altLang="ru-RU" dirty="0"/>
              <a:t>равно количеству элементов</a:t>
            </a:r>
            <a:r>
              <a:rPr lang="en-US" altLang="ru-RU" dirty="0"/>
              <a:t> </a:t>
            </a:r>
            <a:r>
              <a:rPr lang="en-US" altLang="ru-RU" i="1" dirty="0"/>
              <a:t>N</a:t>
            </a:r>
            <a:r>
              <a:rPr lang="ru-RU" altLang="ru-RU" i="1" dirty="0"/>
              <a:t> </a:t>
            </a:r>
            <a:r>
              <a:rPr lang="ru-RU" altLang="ru-RU" dirty="0"/>
              <a:t>(или хотя бы пропорционально)</a:t>
            </a:r>
          </a:p>
          <a:p>
            <a:pPr lvl="1"/>
            <a:endParaRPr lang="ru-RU" altLang="ru-RU" dirty="0"/>
          </a:p>
          <a:p>
            <a:pPr marL="0" indent="0">
              <a:buNone/>
            </a:pPr>
            <a:r>
              <a:rPr lang="ru-RU" altLang="ru-RU" dirty="0"/>
              <a:t>Тогда средняя длина списка – 1, среднее время поиска и добавления элемента – </a:t>
            </a:r>
            <a:r>
              <a:rPr lang="en-US" altLang="ru-RU" dirty="0"/>
              <a:t>O(1)</a:t>
            </a:r>
            <a:endParaRPr lang="ru-RU" altLang="ru-RU" dirty="0"/>
          </a:p>
          <a:p>
            <a:pPr eaLnBrk="1" hangingPunct="1"/>
            <a:endParaRPr lang="ru-RU" alt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86774375-3A90-4894-A548-611370FDF8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b="1" dirty="0"/>
              <a:t>Разрешение коллизий: закрытое хеширование (метод сдвига)</a:t>
            </a:r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1D7B9E58-F717-4B84-A1DC-1E949D2A2E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2400" dirty="0"/>
              <a:t>Часто хочется упростить структуру и не хранить массив списков</a:t>
            </a:r>
          </a:p>
          <a:p>
            <a:pPr marL="0" indent="0">
              <a:buNone/>
            </a:pPr>
            <a:r>
              <a:rPr lang="ru-RU" altLang="ru-RU" sz="2400" dirty="0"/>
              <a:t>В этом случае можно применить разрешение коллизий методом сдвига (хеширование с открытой адресацией, метод линейного исследования)</a:t>
            </a:r>
            <a:endParaRPr lang="en-US" altLang="ru-RU" sz="2400" dirty="0"/>
          </a:p>
          <a:p>
            <a:pPr marL="0" indent="0">
              <a:buNone/>
            </a:pPr>
            <a:r>
              <a:rPr lang="ru-RU" altLang="ru-RU" sz="2400" dirty="0"/>
              <a:t>Если мы не можем положить элемент в нужную ячейку – пытаемся положить в следующую, и так пока не найдется свободная</a:t>
            </a:r>
          </a:p>
          <a:p>
            <a:pPr marL="0" indent="0">
              <a:buNone/>
            </a:pPr>
            <a:r>
              <a:rPr lang="ru-RU" altLang="ru-RU" sz="2400" dirty="0"/>
              <a:t>При поиске перебираем элементы, пока не встретим пустую ячейку</a:t>
            </a:r>
          </a:p>
          <a:p>
            <a:pPr marL="0" indent="0">
              <a:buNone/>
            </a:pPr>
            <a:r>
              <a:rPr lang="ru-RU" altLang="ru-RU" sz="2400" dirty="0"/>
              <a:t>Встретив конец массива – переходим на первый элемент</a:t>
            </a:r>
          </a:p>
          <a:p>
            <a:pPr marL="0" indent="0" eaLnBrk="1" hangingPunct="1">
              <a:buNone/>
            </a:pPr>
            <a:endParaRPr lang="ru-RU" altLang="ru-RU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87AB8768-1598-4D5A-8600-788A819721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dirty="0"/>
              <a:t>Почему линейное исследование?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157F3665-2AF1-4279-A148-38E9133BC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ru-RU" altLang="ru-RU" dirty="0"/>
              <a:t>При попытке в №</a:t>
            </a:r>
            <a:r>
              <a:rPr lang="ru-RU" altLang="ru-RU" i="1" dirty="0"/>
              <a:t> </a:t>
            </a:r>
            <a:r>
              <a:rPr lang="en-US" altLang="ru-RU" i="1" dirty="0" err="1"/>
              <a:t>i</a:t>
            </a:r>
            <a:r>
              <a:rPr lang="ru-RU" altLang="ru-RU" dirty="0"/>
              <a:t> поместить значение </a:t>
            </a:r>
            <a:r>
              <a:rPr lang="en-US" altLang="ru-RU" dirty="0"/>
              <a:t>k </a:t>
            </a:r>
            <a:r>
              <a:rPr lang="ru-RU" altLang="ru-RU" dirty="0"/>
              <a:t>мы пробуем ячейку </a:t>
            </a:r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k </a:t>
            </a:r>
            <a:r>
              <a:rPr lang="en-US" altLang="ru-RU" dirty="0"/>
              <a:t>, </a:t>
            </a:r>
            <a:r>
              <a:rPr lang="en-US" altLang="ru-RU" i="1" dirty="0" err="1"/>
              <a:t>i</a:t>
            </a:r>
            <a:r>
              <a:rPr lang="en-US" altLang="ru-RU" dirty="0"/>
              <a:t> )</a:t>
            </a:r>
            <a:endParaRPr lang="ru-RU" altLang="ru-RU" dirty="0"/>
          </a:p>
          <a:p>
            <a:pPr marL="0" indent="0" eaLnBrk="1" hangingPunct="1">
              <a:buNone/>
            </a:pPr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k </a:t>
            </a:r>
            <a:r>
              <a:rPr lang="en-US" altLang="ru-RU" dirty="0"/>
              <a:t>, </a:t>
            </a:r>
            <a:r>
              <a:rPr lang="en-US" altLang="ru-RU" i="1" dirty="0" err="1"/>
              <a:t>i</a:t>
            </a:r>
            <a:r>
              <a:rPr lang="en-US" altLang="ru-RU" dirty="0"/>
              <a:t> ) = ( </a:t>
            </a:r>
            <a:r>
              <a:rPr lang="en-US" altLang="ru-RU" i="1" dirty="0"/>
              <a:t>h</a:t>
            </a:r>
            <a:r>
              <a:rPr lang="en-US" altLang="ru-RU" dirty="0"/>
              <a:t>’(</a:t>
            </a:r>
            <a:r>
              <a:rPr lang="en-US" altLang="ru-RU" i="1" dirty="0"/>
              <a:t>k</a:t>
            </a:r>
            <a:r>
              <a:rPr lang="en-US" altLang="ru-RU" dirty="0"/>
              <a:t>) + </a:t>
            </a:r>
            <a:r>
              <a:rPr lang="en-US" altLang="ru-RU" i="1" dirty="0" err="1"/>
              <a:t>i</a:t>
            </a:r>
            <a:r>
              <a:rPr lang="en-US" altLang="ru-RU" i="1" dirty="0"/>
              <a:t> </a:t>
            </a:r>
            <a:r>
              <a:rPr lang="en-US" altLang="ru-RU" dirty="0"/>
              <a:t>) mod </a:t>
            </a:r>
            <a:r>
              <a:rPr lang="en-US" altLang="ru-RU" i="1" dirty="0"/>
              <a:t>m</a:t>
            </a:r>
          </a:p>
          <a:p>
            <a:pPr marL="0" indent="0" eaLnBrk="1" hangingPunct="1">
              <a:buNone/>
            </a:pPr>
            <a:r>
              <a:rPr lang="ru-RU" altLang="ru-RU" dirty="0"/>
              <a:t>Функция - линейная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1CFDC1C3-C709-4408-A34D-7945A7110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4000" dirty="0"/>
              <a:t>Разрешение коллизий методом сдвига , </a:t>
            </a:r>
            <a:r>
              <a:rPr lang="en-US" altLang="ru-RU" sz="4000" i="1" dirty="0"/>
              <a:t>h</a:t>
            </a:r>
            <a:r>
              <a:rPr lang="en-US" altLang="ru-RU" sz="4000" dirty="0"/>
              <a:t>(</a:t>
            </a:r>
            <a:r>
              <a:rPr lang="en-US" altLang="ru-RU" sz="4000" i="1" dirty="0"/>
              <a:t>x</a:t>
            </a:r>
            <a:r>
              <a:rPr lang="en-US" altLang="ru-RU" sz="4000" dirty="0"/>
              <a:t>) = </a:t>
            </a:r>
            <a:r>
              <a:rPr lang="en-US" altLang="ru-RU" sz="4000" i="1" dirty="0"/>
              <a:t>x </a:t>
            </a:r>
            <a:r>
              <a:rPr lang="en-US" altLang="ru-RU" sz="4000" dirty="0"/>
              <a:t>mod 11</a:t>
            </a:r>
            <a:r>
              <a:rPr lang="ru-RU" altLang="ru-RU" sz="4000" dirty="0"/>
              <a:t>, добавление</a:t>
            </a:r>
          </a:p>
        </p:txBody>
      </p:sp>
      <p:grpSp>
        <p:nvGrpSpPr>
          <p:cNvPr id="188419" name="Group 4">
            <a:extLst>
              <a:ext uri="{FF2B5EF4-FFF2-40B4-BE49-F238E27FC236}">
                <a16:creationId xmlns:a16="http://schemas.microsoft.com/office/drawing/2014/main" id="{05285313-50AF-4919-9936-0C474D90895C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76400"/>
            <a:ext cx="152400" cy="5029200"/>
            <a:chOff x="432" y="1056"/>
            <a:chExt cx="96" cy="3168"/>
          </a:xfrm>
        </p:grpSpPr>
        <p:sp>
          <p:nvSpPr>
            <p:cNvPr id="188432" name="Text Box 5">
              <a:extLst>
                <a:ext uri="{FF2B5EF4-FFF2-40B4-BE49-F238E27FC236}">
                  <a16:creationId xmlns:a16="http://schemas.microsoft.com/office/drawing/2014/main" id="{24E10DA9-9BEE-4E40-84F4-3823599FD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33" name="Text Box 6">
              <a:extLst>
                <a:ext uri="{FF2B5EF4-FFF2-40B4-BE49-F238E27FC236}">
                  <a16:creationId xmlns:a16="http://schemas.microsoft.com/office/drawing/2014/main" id="{4CD86415-4292-4120-885C-FC59E9BC6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2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34" name="Text Box 7">
              <a:extLst>
                <a:ext uri="{FF2B5EF4-FFF2-40B4-BE49-F238E27FC236}">
                  <a16:creationId xmlns:a16="http://schemas.microsoft.com/office/drawing/2014/main" id="{C7B110EA-8625-4A6F-B0CC-A991A301E3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35" name="Text Box 8">
              <a:extLst>
                <a:ext uri="{FF2B5EF4-FFF2-40B4-BE49-F238E27FC236}">
                  <a16:creationId xmlns:a16="http://schemas.microsoft.com/office/drawing/2014/main" id="{1A765C4E-33EF-4564-BEF7-0ADBC4F0F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4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36" name="Text Box 9">
              <a:extLst>
                <a:ext uri="{FF2B5EF4-FFF2-40B4-BE49-F238E27FC236}">
                  <a16:creationId xmlns:a16="http://schemas.microsoft.com/office/drawing/2014/main" id="{59A0B1F6-64B6-4CA3-84CF-AAEF0E03C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0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37" name="Text Box 10">
              <a:extLst>
                <a:ext uri="{FF2B5EF4-FFF2-40B4-BE49-F238E27FC236}">
                  <a16:creationId xmlns:a16="http://schemas.microsoft.com/office/drawing/2014/main" id="{282768F4-F266-4AA5-B7C5-72E86D68D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38" name="Text Box 11">
              <a:extLst>
                <a:ext uri="{FF2B5EF4-FFF2-40B4-BE49-F238E27FC236}">
                  <a16:creationId xmlns:a16="http://schemas.microsoft.com/office/drawing/2014/main" id="{A23DE139-114E-4231-A461-B62A3F0DD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39" name="Text Box 12">
              <a:extLst>
                <a:ext uri="{FF2B5EF4-FFF2-40B4-BE49-F238E27FC236}">
                  <a16:creationId xmlns:a16="http://schemas.microsoft.com/office/drawing/2014/main" id="{3AD15ECF-2896-46D0-AC86-2CEF9F9F4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40" name="Text Box 13">
              <a:extLst>
                <a:ext uri="{FF2B5EF4-FFF2-40B4-BE49-F238E27FC236}">
                  <a16:creationId xmlns:a16="http://schemas.microsoft.com/office/drawing/2014/main" id="{BE2B9B07-10C8-4A47-807D-585E56C6C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41" name="Text Box 14">
              <a:extLst>
                <a:ext uri="{FF2B5EF4-FFF2-40B4-BE49-F238E27FC236}">
                  <a16:creationId xmlns:a16="http://schemas.microsoft.com/office/drawing/2014/main" id="{4C1138E4-A656-460E-98F0-A05A5FC65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8442" name="Text Box 15">
              <a:extLst>
                <a:ext uri="{FF2B5EF4-FFF2-40B4-BE49-F238E27FC236}">
                  <a16:creationId xmlns:a16="http://schemas.microsoft.com/office/drawing/2014/main" id="{0FC054C0-9D8B-42E9-8B3C-33024D40F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93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</p:grpSp>
      <p:sp>
        <p:nvSpPr>
          <p:cNvPr id="185360" name="Text Box 16">
            <a:extLst>
              <a:ext uri="{FF2B5EF4-FFF2-40B4-BE49-F238E27FC236}">
                <a16:creationId xmlns:a16="http://schemas.microsoft.com/office/drawing/2014/main" id="{D7609C94-A9E8-4523-84AE-4C62479C5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5541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45</a:t>
            </a:r>
            <a:endParaRPr lang="ru-RU" altLang="ru-RU" sz="2400"/>
          </a:p>
        </p:txBody>
      </p:sp>
      <p:sp>
        <p:nvSpPr>
          <p:cNvPr id="185361" name="Line 17">
            <a:extLst>
              <a:ext uri="{FF2B5EF4-FFF2-40B4-BE49-F238E27FC236}">
                <a16:creationId xmlns:a16="http://schemas.microsoft.com/office/drawing/2014/main" id="{749692E1-E0B7-4AF3-A98E-A75ED35D9BC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3923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5362" name="Text Box 18">
            <a:extLst>
              <a:ext uri="{FF2B5EF4-FFF2-40B4-BE49-F238E27FC236}">
                <a16:creationId xmlns:a16="http://schemas.microsoft.com/office/drawing/2014/main" id="{6D05A2EB-C077-4968-8588-115BB1FAC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209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</a:t>
            </a:r>
            <a:endParaRPr lang="ru-RU" altLang="ru-RU" sz="2400"/>
          </a:p>
        </p:txBody>
      </p:sp>
      <p:sp>
        <p:nvSpPr>
          <p:cNvPr id="185363" name="Line 19">
            <a:extLst>
              <a:ext uri="{FF2B5EF4-FFF2-40B4-BE49-F238E27FC236}">
                <a16:creationId xmlns:a16="http://schemas.microsoft.com/office/drawing/2014/main" id="{7A0510CC-16E4-4F4F-90C4-6BC677572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819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5364" name="Text Box 20">
            <a:extLst>
              <a:ext uri="{FF2B5EF4-FFF2-40B4-BE49-F238E27FC236}">
                <a16:creationId xmlns:a16="http://schemas.microsoft.com/office/drawing/2014/main" id="{B366AA23-CFA8-40F2-83F1-813ABF20E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9257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95</a:t>
            </a:r>
            <a:endParaRPr lang="ru-RU" altLang="ru-RU" sz="2400"/>
          </a:p>
        </p:txBody>
      </p:sp>
      <p:sp>
        <p:nvSpPr>
          <p:cNvPr id="185365" name="Text Box 21">
            <a:extLst>
              <a:ext uri="{FF2B5EF4-FFF2-40B4-BE49-F238E27FC236}">
                <a16:creationId xmlns:a16="http://schemas.microsoft.com/office/drawing/2014/main" id="{5D7F76A9-7DFA-4700-A8C8-2170F5E7C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6115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24</a:t>
            </a:r>
            <a:endParaRPr lang="ru-RU" altLang="ru-RU" sz="2400"/>
          </a:p>
        </p:txBody>
      </p:sp>
      <p:sp>
        <p:nvSpPr>
          <p:cNvPr id="185366" name="Line 22">
            <a:extLst>
              <a:ext uri="{FF2B5EF4-FFF2-40B4-BE49-F238E27FC236}">
                <a16:creationId xmlns:a16="http://schemas.microsoft.com/office/drawing/2014/main" id="{47D5318E-F087-45DA-88DB-616AF72BF8F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1355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5375" name="Rectangle 31">
            <a:extLst>
              <a:ext uri="{FF2B5EF4-FFF2-40B4-BE49-F238E27FC236}">
                <a16:creationId xmlns:a16="http://schemas.microsoft.com/office/drawing/2014/main" id="{C16DEE07-A67F-4255-A734-7FD610AB2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76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5377" name="Rectangle 33">
            <a:extLst>
              <a:ext uri="{FF2B5EF4-FFF2-40B4-BE49-F238E27FC236}">
                <a16:creationId xmlns:a16="http://schemas.microsoft.com/office/drawing/2014/main" id="{D50FD175-F946-4E89-A90C-4A9F2FF69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33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5381" name="Rectangle 37">
            <a:extLst>
              <a:ext uri="{FF2B5EF4-FFF2-40B4-BE49-F238E27FC236}">
                <a16:creationId xmlns:a16="http://schemas.microsoft.com/office/drawing/2014/main" id="{D2D2A66E-135F-46A1-A8C5-524330535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90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5384" name="Line 40">
            <a:extLst>
              <a:ext uri="{FF2B5EF4-FFF2-40B4-BE49-F238E27FC236}">
                <a16:creationId xmlns:a16="http://schemas.microsoft.com/office/drawing/2014/main" id="{4C760759-5333-4AA2-9E77-E70AF5BA2359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276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5385" name="Rectangle 41">
            <a:extLst>
              <a:ext uri="{FF2B5EF4-FFF2-40B4-BE49-F238E27FC236}">
                <a16:creationId xmlns:a16="http://schemas.microsoft.com/office/drawing/2014/main" id="{5BFC7203-09F2-4801-A125-3A51D1699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480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7 -3.7037E-6 L -0.7 0.08843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442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7 4.44444E-6 L -0.7 0.05555 " pathEditMode="relative" rAng="0" ptsTypes="AAA">
                                      <p:cBhvr>
                                        <p:cTn id="40" dur="2000" fill="hold"/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7 -3.7037E-6 L -0.7 0.29005 " pathEditMode="relative" rAng="0" ptsTypes="AAA">
                                      <p:cBhvr>
                                        <p:cTn id="52" dur="2000" fill="hold"/>
                                        <p:tgtEl>
                                          <p:spTgt spid="185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1449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7 -3.7037E-6 L -0.7 -0.08333 " pathEditMode="relative" rAng="0" ptsTypes="AAA">
                                      <p:cBhvr>
                                        <p:cTn id="78" dur="2000" fill="hold"/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-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60" grpId="0" animBg="1"/>
      <p:bldP spid="185360" grpId="1" animBg="1"/>
      <p:bldP spid="185362" grpId="0" animBg="1"/>
      <p:bldP spid="185362" grpId="1" animBg="1"/>
      <p:bldP spid="185364" grpId="0" animBg="1"/>
      <p:bldP spid="185364" grpId="1" animBg="1"/>
      <p:bldP spid="185365" grpId="0" animBg="1"/>
      <p:bldP spid="185365" grpId="1" animBg="1"/>
      <p:bldP spid="185375" grpId="0" animBg="1"/>
      <p:bldP spid="185375" grpId="1" animBg="1"/>
      <p:bldP spid="185377" grpId="0" animBg="1"/>
      <p:bldP spid="185377" grpId="1" animBg="1"/>
      <p:bldP spid="185377" grpId="2" animBg="1"/>
      <p:bldP spid="185377" grpId="3" animBg="1"/>
      <p:bldP spid="185381" grpId="0" animBg="1"/>
      <p:bldP spid="185381" grpId="1" animBg="1"/>
      <p:bldP spid="185381" grpId="2" animBg="1"/>
      <p:bldP spid="185381" grpId="3" animBg="1"/>
      <p:bldP spid="185385" grpId="0" animBg="1"/>
      <p:bldP spid="185385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CC4F4B45-2582-4B59-9DA4-9E8641691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dirty="0"/>
              <a:t>Разрешение коллизий методом сдвига , </a:t>
            </a:r>
            <a:r>
              <a:rPr lang="en-US" altLang="ru-RU" sz="4000" i="1" dirty="0"/>
              <a:t>h</a:t>
            </a:r>
            <a:r>
              <a:rPr lang="en-US" altLang="ru-RU" sz="4000" dirty="0"/>
              <a:t>(</a:t>
            </a:r>
            <a:r>
              <a:rPr lang="en-US" altLang="ru-RU" sz="4000" i="1" dirty="0"/>
              <a:t>x</a:t>
            </a:r>
            <a:r>
              <a:rPr lang="en-US" altLang="ru-RU" sz="4000" dirty="0"/>
              <a:t>) = </a:t>
            </a:r>
            <a:r>
              <a:rPr lang="en-US" altLang="ru-RU" sz="4000" i="1" dirty="0"/>
              <a:t>x </a:t>
            </a:r>
            <a:r>
              <a:rPr lang="en-US" altLang="ru-RU" sz="4000" dirty="0"/>
              <a:t>mod 11</a:t>
            </a:r>
            <a:r>
              <a:rPr lang="ru-RU" altLang="ru-RU" sz="4000" dirty="0"/>
              <a:t>, поиск</a:t>
            </a:r>
          </a:p>
        </p:txBody>
      </p:sp>
      <p:grpSp>
        <p:nvGrpSpPr>
          <p:cNvPr id="189443" name="Group 4">
            <a:extLst>
              <a:ext uri="{FF2B5EF4-FFF2-40B4-BE49-F238E27FC236}">
                <a16:creationId xmlns:a16="http://schemas.microsoft.com/office/drawing/2014/main" id="{6ACA387C-E4A4-4975-A500-8BACE1883D64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76400"/>
            <a:ext cx="152400" cy="5029200"/>
            <a:chOff x="432" y="1056"/>
            <a:chExt cx="96" cy="3168"/>
          </a:xfrm>
        </p:grpSpPr>
        <p:sp>
          <p:nvSpPr>
            <p:cNvPr id="189466" name="Text Box 5">
              <a:extLst>
                <a:ext uri="{FF2B5EF4-FFF2-40B4-BE49-F238E27FC236}">
                  <a16:creationId xmlns:a16="http://schemas.microsoft.com/office/drawing/2014/main" id="{8523C249-5BB3-4E5E-8BBA-65826BF76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67" name="Text Box 6">
              <a:extLst>
                <a:ext uri="{FF2B5EF4-FFF2-40B4-BE49-F238E27FC236}">
                  <a16:creationId xmlns:a16="http://schemas.microsoft.com/office/drawing/2014/main" id="{15733101-820B-4E16-82D1-496C539B2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2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68" name="Text Box 7">
              <a:extLst>
                <a:ext uri="{FF2B5EF4-FFF2-40B4-BE49-F238E27FC236}">
                  <a16:creationId xmlns:a16="http://schemas.microsoft.com/office/drawing/2014/main" id="{F3701714-A7A4-4BD7-A9E9-065F4A916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69" name="Text Box 8">
              <a:extLst>
                <a:ext uri="{FF2B5EF4-FFF2-40B4-BE49-F238E27FC236}">
                  <a16:creationId xmlns:a16="http://schemas.microsoft.com/office/drawing/2014/main" id="{970941F1-F394-4CC4-8CDD-5A7DE586D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4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70" name="Text Box 9">
              <a:extLst>
                <a:ext uri="{FF2B5EF4-FFF2-40B4-BE49-F238E27FC236}">
                  <a16:creationId xmlns:a16="http://schemas.microsoft.com/office/drawing/2014/main" id="{BE95D266-9EFB-43F6-A29B-2B74CF2B5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0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71" name="Text Box 10">
              <a:extLst>
                <a:ext uri="{FF2B5EF4-FFF2-40B4-BE49-F238E27FC236}">
                  <a16:creationId xmlns:a16="http://schemas.microsoft.com/office/drawing/2014/main" id="{816D0FE7-BCE7-4ED7-9F7A-264F09AA0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72" name="Text Box 11">
              <a:extLst>
                <a:ext uri="{FF2B5EF4-FFF2-40B4-BE49-F238E27FC236}">
                  <a16:creationId xmlns:a16="http://schemas.microsoft.com/office/drawing/2014/main" id="{983E57E9-865A-4FFB-9BDB-C561E7758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73" name="Text Box 12">
              <a:extLst>
                <a:ext uri="{FF2B5EF4-FFF2-40B4-BE49-F238E27FC236}">
                  <a16:creationId xmlns:a16="http://schemas.microsoft.com/office/drawing/2014/main" id="{75E3ED0D-6310-4D72-A8BE-A0E91D5C63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74" name="Text Box 13">
              <a:extLst>
                <a:ext uri="{FF2B5EF4-FFF2-40B4-BE49-F238E27FC236}">
                  <a16:creationId xmlns:a16="http://schemas.microsoft.com/office/drawing/2014/main" id="{31A48E1B-D6EF-4B37-A89E-5EA9675D6C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75" name="Text Box 14">
              <a:extLst>
                <a:ext uri="{FF2B5EF4-FFF2-40B4-BE49-F238E27FC236}">
                  <a16:creationId xmlns:a16="http://schemas.microsoft.com/office/drawing/2014/main" id="{5D90BA59-24B5-4D4A-8EBB-C9D27C1ED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89476" name="Text Box 15">
              <a:extLst>
                <a:ext uri="{FF2B5EF4-FFF2-40B4-BE49-F238E27FC236}">
                  <a16:creationId xmlns:a16="http://schemas.microsoft.com/office/drawing/2014/main" id="{BFC943C0-774F-465D-87DD-0A8FB4274A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93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</p:grpSp>
      <p:sp>
        <p:nvSpPr>
          <p:cNvPr id="189444" name="Text Box 17">
            <a:extLst>
              <a:ext uri="{FF2B5EF4-FFF2-40B4-BE49-F238E27FC236}">
                <a16:creationId xmlns:a16="http://schemas.microsoft.com/office/drawing/2014/main" id="{24B70F59-5AE4-4F50-9504-10C8783E6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133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45</a:t>
            </a:r>
            <a:endParaRPr lang="ru-RU" altLang="ru-RU" sz="2400"/>
          </a:p>
        </p:txBody>
      </p:sp>
      <p:sp>
        <p:nvSpPr>
          <p:cNvPr id="189445" name="Line 18">
            <a:extLst>
              <a:ext uri="{FF2B5EF4-FFF2-40B4-BE49-F238E27FC236}">
                <a16:creationId xmlns:a16="http://schemas.microsoft.com/office/drawing/2014/main" id="{D85FB7D0-E94B-46AE-AE6F-08C1FA965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8495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9446" name="Text Box 20">
            <a:extLst>
              <a:ext uri="{FF2B5EF4-FFF2-40B4-BE49-F238E27FC236}">
                <a16:creationId xmlns:a16="http://schemas.microsoft.com/office/drawing/2014/main" id="{81F8D63A-47BE-4A11-85C8-C22D3587A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048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24</a:t>
            </a:r>
          </a:p>
        </p:txBody>
      </p:sp>
      <p:sp>
        <p:nvSpPr>
          <p:cNvPr id="189447" name="Line 21">
            <a:extLst>
              <a:ext uri="{FF2B5EF4-FFF2-40B4-BE49-F238E27FC236}">
                <a16:creationId xmlns:a16="http://schemas.microsoft.com/office/drawing/2014/main" id="{8DBACA2C-FD2E-448C-A526-A58F094F4B5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276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9448" name="Text Box 23">
            <a:extLst>
              <a:ext uri="{FF2B5EF4-FFF2-40B4-BE49-F238E27FC236}">
                <a16:creationId xmlns:a16="http://schemas.microsoft.com/office/drawing/2014/main" id="{A1D19C50-4C09-43D2-A3B3-8997164E8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876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95</a:t>
            </a:r>
            <a:endParaRPr lang="ru-RU" altLang="ru-RU" sz="2400"/>
          </a:p>
        </p:txBody>
      </p:sp>
      <p:sp>
        <p:nvSpPr>
          <p:cNvPr id="189449" name="Line 24">
            <a:extLst>
              <a:ext uri="{FF2B5EF4-FFF2-40B4-BE49-F238E27FC236}">
                <a16:creationId xmlns:a16="http://schemas.microsoft.com/office/drawing/2014/main" id="{67DCE68F-ACA5-426F-937E-94AC6343A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105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7418" name="Text Box 26">
            <a:extLst>
              <a:ext uri="{FF2B5EF4-FFF2-40B4-BE49-F238E27FC236}">
                <a16:creationId xmlns:a16="http://schemas.microsoft.com/office/drawing/2014/main" id="{323CC994-C071-45ED-ABC2-737240889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4017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17</a:t>
            </a:r>
            <a:endParaRPr lang="ru-RU" altLang="ru-RU" sz="2400"/>
          </a:p>
        </p:txBody>
      </p:sp>
      <p:sp>
        <p:nvSpPr>
          <p:cNvPr id="187419" name="Text Box 27">
            <a:extLst>
              <a:ext uri="{FF2B5EF4-FFF2-40B4-BE49-F238E27FC236}">
                <a16:creationId xmlns:a16="http://schemas.microsoft.com/office/drawing/2014/main" id="{726C3339-D8FF-4753-855F-D5B2FFAB2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875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95</a:t>
            </a:r>
          </a:p>
        </p:txBody>
      </p:sp>
      <p:sp>
        <p:nvSpPr>
          <p:cNvPr id="187420" name="Text Box 28">
            <a:extLst>
              <a:ext uri="{FF2B5EF4-FFF2-40B4-BE49-F238E27FC236}">
                <a16:creationId xmlns:a16="http://schemas.microsoft.com/office/drawing/2014/main" id="{6D653703-7457-44CF-99F7-9B02EF718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429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89</a:t>
            </a:r>
            <a:endParaRPr lang="ru-RU" altLang="ru-RU" sz="2400"/>
          </a:p>
        </p:txBody>
      </p:sp>
      <p:sp>
        <p:nvSpPr>
          <p:cNvPr id="187421" name="Text Box 29">
            <a:extLst>
              <a:ext uri="{FF2B5EF4-FFF2-40B4-BE49-F238E27FC236}">
                <a16:creationId xmlns:a16="http://schemas.microsoft.com/office/drawing/2014/main" id="{965A3501-4E83-4859-AEE3-E0B5E4890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7432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</a:t>
            </a:r>
            <a:endParaRPr lang="ru-RU" altLang="ru-RU" sz="2400"/>
          </a:p>
        </p:txBody>
      </p:sp>
      <p:sp>
        <p:nvSpPr>
          <p:cNvPr id="189454" name="Text Box 30">
            <a:extLst>
              <a:ext uri="{FF2B5EF4-FFF2-40B4-BE49-F238E27FC236}">
                <a16:creationId xmlns:a16="http://schemas.microsoft.com/office/drawing/2014/main" id="{FB3028E9-AD97-4E2B-BD49-5DF8E06B8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590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12</a:t>
            </a:r>
          </a:p>
        </p:txBody>
      </p:sp>
      <p:sp>
        <p:nvSpPr>
          <p:cNvPr id="189455" name="Line 31">
            <a:extLst>
              <a:ext uri="{FF2B5EF4-FFF2-40B4-BE49-F238E27FC236}">
                <a16:creationId xmlns:a16="http://schemas.microsoft.com/office/drawing/2014/main" id="{35626A06-CC46-460B-BC7B-11EB921639B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362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7424" name="Text Box 32">
            <a:extLst>
              <a:ext uri="{FF2B5EF4-FFF2-40B4-BE49-F238E27FC236}">
                <a16:creationId xmlns:a16="http://schemas.microsoft.com/office/drawing/2014/main" id="{A1745522-B0D9-4911-98A9-DEDF03E72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668963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Не найден</a:t>
            </a:r>
          </a:p>
        </p:txBody>
      </p:sp>
      <p:sp>
        <p:nvSpPr>
          <p:cNvPr id="187425" name="Text Box 33">
            <a:extLst>
              <a:ext uri="{FF2B5EF4-FFF2-40B4-BE49-F238E27FC236}">
                <a16:creationId xmlns:a16="http://schemas.microsoft.com/office/drawing/2014/main" id="{22493B2F-3FEA-4C18-9AF4-45A61616F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821363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Найден!</a:t>
            </a:r>
          </a:p>
        </p:txBody>
      </p:sp>
      <p:sp>
        <p:nvSpPr>
          <p:cNvPr id="187426" name="Rectangle 34">
            <a:extLst>
              <a:ext uri="{FF2B5EF4-FFF2-40B4-BE49-F238E27FC236}">
                <a16:creationId xmlns:a16="http://schemas.microsoft.com/office/drawing/2014/main" id="{6982BF75-F439-403D-A8F8-1EE2DBC16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19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7427" name="Rectangle 35">
            <a:extLst>
              <a:ext uri="{FF2B5EF4-FFF2-40B4-BE49-F238E27FC236}">
                <a16:creationId xmlns:a16="http://schemas.microsoft.com/office/drawing/2014/main" id="{F9A2FA23-139C-4C71-9A5E-D193CBBC3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76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7428" name="Rectangle 36">
            <a:extLst>
              <a:ext uri="{FF2B5EF4-FFF2-40B4-BE49-F238E27FC236}">
                <a16:creationId xmlns:a16="http://schemas.microsoft.com/office/drawing/2014/main" id="{27712EC8-A670-469D-BF0F-B07DD44D4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8768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7429" name="Rectangle 37">
            <a:extLst>
              <a:ext uri="{FF2B5EF4-FFF2-40B4-BE49-F238E27FC236}">
                <a16:creationId xmlns:a16="http://schemas.microsoft.com/office/drawing/2014/main" id="{3F503068-ABE7-47BB-944E-46F6C8064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33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7430" name="Rectangle 38">
            <a:extLst>
              <a:ext uri="{FF2B5EF4-FFF2-40B4-BE49-F238E27FC236}">
                <a16:creationId xmlns:a16="http://schemas.microsoft.com/office/drawing/2014/main" id="{6B87B81E-B70D-4D4F-B8D5-9A458E345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1336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7431" name="Rectangle 39">
            <a:extLst>
              <a:ext uri="{FF2B5EF4-FFF2-40B4-BE49-F238E27FC236}">
                <a16:creationId xmlns:a16="http://schemas.microsoft.com/office/drawing/2014/main" id="{7765D7EB-CA30-4BD5-BFF0-238585DAB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908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7432" name="Rectangle 40">
            <a:extLst>
              <a:ext uri="{FF2B5EF4-FFF2-40B4-BE49-F238E27FC236}">
                <a16:creationId xmlns:a16="http://schemas.microsoft.com/office/drawing/2014/main" id="{B79673F7-7541-480B-9265-25359EF4D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0480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87433" name="Rectangle 41">
            <a:extLst>
              <a:ext uri="{FF2B5EF4-FFF2-40B4-BE49-F238E27FC236}">
                <a16:creationId xmlns:a16="http://schemas.microsoft.com/office/drawing/2014/main" id="{96148990-260D-4D58-B5CB-D435DB55F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052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18" grpId="0" animBg="1"/>
      <p:bldP spid="187418" grpId="1" animBg="1"/>
      <p:bldP spid="187419" grpId="0" animBg="1"/>
      <p:bldP spid="187420" grpId="0" animBg="1"/>
      <p:bldP spid="187421" grpId="0" animBg="1"/>
      <p:bldP spid="187421" grpId="1" animBg="1"/>
      <p:bldP spid="187424" grpId="0"/>
      <p:bldP spid="187424" grpId="1"/>
      <p:bldP spid="187424" grpId="2"/>
      <p:bldP spid="187424" grpId="3"/>
      <p:bldP spid="187425" grpId="0"/>
      <p:bldP spid="187425" grpId="1"/>
      <p:bldP spid="187425" grpId="2"/>
      <p:bldP spid="187425" grpId="3"/>
      <p:bldP spid="187426" grpId="0" animBg="1"/>
      <p:bldP spid="187426" grpId="1" animBg="1"/>
      <p:bldP spid="187427" grpId="0" animBg="1"/>
      <p:bldP spid="187427" grpId="1" animBg="1"/>
      <p:bldP spid="187428" grpId="0" animBg="1"/>
      <p:bldP spid="187428" grpId="1" animBg="1"/>
      <p:bldP spid="187429" grpId="0" animBg="1"/>
      <p:bldP spid="187429" grpId="1" animBg="1"/>
      <p:bldP spid="187429" grpId="2" animBg="1"/>
      <p:bldP spid="187429" grpId="3" animBg="1"/>
      <p:bldP spid="187430" grpId="0" animBg="1"/>
      <p:bldP spid="187430" grpId="1" animBg="1"/>
      <p:bldP spid="187430" grpId="2" animBg="1"/>
      <p:bldP spid="187430" grpId="3" animBg="1"/>
      <p:bldP spid="187431" grpId="0" animBg="1"/>
      <p:bldP spid="187431" grpId="1" animBg="1"/>
      <p:bldP spid="187431" grpId="2" animBg="1"/>
      <p:bldP spid="187431" grpId="3" animBg="1"/>
      <p:bldP spid="187432" grpId="0" animBg="1"/>
      <p:bldP spid="187432" grpId="1" animBg="1"/>
      <p:bldP spid="187433" grpId="0" animBg="1"/>
      <p:bldP spid="187433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E5877FB7-21B9-407D-9885-68FE2278FC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dirty="0"/>
              <a:t>Разрешение коллизий методом сдвига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B2EB033D-9E37-4FA3-A439-B5D6DA118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ru-RU" altLang="ru-RU" dirty="0"/>
              <a:t>Метод работает, только если длина массива не меньше числа элементов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ru-RU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ru-RU" altLang="ru-RU" dirty="0"/>
              <a:t>Когда элементов в массиве становится достаточно много, эффективность хеширования мала (приходится перебирать множество элементов)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ru-RU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ru-RU" altLang="ru-RU" dirty="0"/>
              <a:t>Этот эффект называется </a:t>
            </a:r>
            <a:r>
              <a:rPr lang="ru-RU" altLang="ru-RU" b="1" dirty="0"/>
              <a:t>кластеризацией</a:t>
            </a:r>
            <a:r>
              <a:rPr lang="ru-RU" altLang="ru-RU" dirty="0"/>
              <a:t> (возникает кластер из занятых элементов)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1ECB8EE-FD79-4F0A-BBBE-877F62382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5333"/>
            <a:ext cx="9144000" cy="987334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7ABF9EB-D25E-4A58-82EF-CB7C42648BC6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Бинарный поиск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82C1C7-C6B3-4440-AC01-B0F1C1398C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06" b="7630"/>
          <a:stretch/>
        </p:blipFill>
        <p:spPr>
          <a:xfrm>
            <a:off x="148997" y="1899593"/>
            <a:ext cx="6676557" cy="10913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3100E6-DE97-4945-B10D-6065D64D530C}"/>
              </a:ext>
            </a:extLst>
          </p:cNvPr>
          <p:cNvSpPr txBox="1"/>
          <p:nvPr/>
        </p:nvSpPr>
        <p:spPr>
          <a:xfrm>
            <a:off x="336263" y="108548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O(log 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19434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4A514F2C-D8F8-4E60-A932-76545957A9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 b="1"/>
              <a:t>Разрешение коллизий: квадратичное исследование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A4C6467D-C544-4219-A72B-FAC44E9567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ru-RU" altLang="ru-RU" dirty="0"/>
              <a:t>При попытке в №</a:t>
            </a:r>
            <a:r>
              <a:rPr lang="ru-RU" altLang="ru-RU" i="1" dirty="0"/>
              <a:t> </a:t>
            </a:r>
            <a:r>
              <a:rPr lang="en-US" altLang="ru-RU" i="1" dirty="0" err="1"/>
              <a:t>i</a:t>
            </a:r>
            <a:r>
              <a:rPr lang="ru-RU" altLang="ru-RU" dirty="0"/>
              <a:t> поместить значение </a:t>
            </a:r>
            <a:r>
              <a:rPr lang="en-US" altLang="ru-RU" i="1" dirty="0"/>
              <a:t>k</a:t>
            </a:r>
            <a:r>
              <a:rPr lang="en-US" altLang="ru-RU" dirty="0"/>
              <a:t> </a:t>
            </a:r>
            <a:r>
              <a:rPr lang="ru-RU" altLang="ru-RU" dirty="0"/>
              <a:t>мы пробуем ячейку </a:t>
            </a:r>
            <a:r>
              <a:rPr lang="en-US" altLang="ru-RU" i="1" dirty="0"/>
              <a:t>h</a:t>
            </a:r>
            <a:r>
              <a:rPr lang="en-US" altLang="ru-RU" dirty="0"/>
              <a:t>( </a:t>
            </a:r>
            <a:r>
              <a:rPr lang="en-US" altLang="ru-RU" i="1" dirty="0"/>
              <a:t>k </a:t>
            </a:r>
            <a:r>
              <a:rPr lang="en-US" altLang="ru-RU" dirty="0"/>
              <a:t>, </a:t>
            </a:r>
            <a:r>
              <a:rPr lang="en-US" altLang="ru-RU" i="1" dirty="0" err="1"/>
              <a:t>i</a:t>
            </a:r>
            <a:r>
              <a:rPr lang="en-US" altLang="ru-RU" dirty="0"/>
              <a:t> )</a:t>
            </a:r>
            <a:endParaRPr lang="ru-RU" altLang="ru-RU" dirty="0"/>
          </a:p>
          <a:p>
            <a:pPr marL="0" indent="0" eaLnBrk="1" hangingPunct="1">
              <a:buNone/>
            </a:pPr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k </a:t>
            </a:r>
            <a:r>
              <a:rPr lang="en-US" altLang="ru-RU" dirty="0"/>
              <a:t>, </a:t>
            </a:r>
            <a:r>
              <a:rPr lang="en-US" altLang="ru-RU" i="1" dirty="0" err="1"/>
              <a:t>i</a:t>
            </a:r>
            <a:r>
              <a:rPr lang="en-US" altLang="ru-RU" dirty="0"/>
              <a:t> ) = (</a:t>
            </a:r>
            <a:r>
              <a:rPr lang="en-US" altLang="ru-RU" i="1" dirty="0"/>
              <a:t>h</a:t>
            </a:r>
            <a:r>
              <a:rPr lang="en-US" altLang="ru-RU" dirty="0"/>
              <a:t>’(</a:t>
            </a:r>
            <a:r>
              <a:rPr lang="en-US" altLang="ru-RU" i="1" dirty="0"/>
              <a:t>k</a:t>
            </a:r>
            <a:r>
              <a:rPr lang="en-US" altLang="ru-RU" dirty="0"/>
              <a:t>) + </a:t>
            </a:r>
            <a:r>
              <a:rPr lang="en-US" altLang="ru-RU" i="1" dirty="0"/>
              <a:t>c</a:t>
            </a:r>
            <a:r>
              <a:rPr lang="ru-RU" altLang="ru-RU" baseline="-25000" dirty="0"/>
              <a:t>1</a:t>
            </a:r>
            <a:r>
              <a:rPr lang="en-US" altLang="ru-RU" i="1" dirty="0" err="1"/>
              <a:t>i</a:t>
            </a:r>
            <a:r>
              <a:rPr lang="en-US" altLang="ru-RU" i="1" dirty="0"/>
              <a:t> </a:t>
            </a:r>
            <a:r>
              <a:rPr lang="en-US" altLang="ru-RU" dirty="0"/>
              <a:t>+ </a:t>
            </a:r>
            <a:r>
              <a:rPr lang="en-US" altLang="ru-RU" i="1" dirty="0"/>
              <a:t>c</a:t>
            </a:r>
            <a:r>
              <a:rPr lang="ru-RU" altLang="ru-RU" baseline="-25000" dirty="0"/>
              <a:t>2</a:t>
            </a:r>
            <a:r>
              <a:rPr lang="en-US" altLang="ru-RU" i="1" dirty="0" err="1"/>
              <a:t>i</a:t>
            </a:r>
            <a:r>
              <a:rPr lang="ru-RU" altLang="ru-RU" i="1" baseline="30000" dirty="0"/>
              <a:t>2</a:t>
            </a:r>
            <a:r>
              <a:rPr lang="en-US" altLang="ru-RU" dirty="0"/>
              <a:t>) mod </a:t>
            </a:r>
            <a:r>
              <a:rPr lang="en-US" altLang="ru-RU" i="1" dirty="0"/>
              <a:t>m</a:t>
            </a:r>
          </a:p>
          <a:p>
            <a:pPr marL="0" indent="0" eaLnBrk="1" hangingPunct="1">
              <a:buNone/>
            </a:pPr>
            <a:endParaRPr lang="en-US" altLang="ru-RU" dirty="0"/>
          </a:p>
          <a:p>
            <a:pPr marL="0" indent="0" eaLnBrk="1" hangingPunct="1">
              <a:buNone/>
            </a:pPr>
            <a:r>
              <a:rPr lang="ru-RU" altLang="ru-RU" dirty="0"/>
              <a:t>В отличие от линейного исследования, кластеризация слабее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4">
            <a:extLst>
              <a:ext uri="{FF2B5EF4-FFF2-40B4-BE49-F238E27FC236}">
                <a16:creationId xmlns:a16="http://schemas.microsoft.com/office/drawing/2014/main" id="{7EEA01C7-79F5-49D4-AD99-541C77F88C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dirty="0"/>
              <a:t>Квадратичное исследование, </a:t>
            </a:r>
            <a:br>
              <a:rPr lang="en-US" altLang="ru-RU" dirty="0"/>
            </a:br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x</a:t>
            </a:r>
            <a:r>
              <a:rPr lang="en-US" altLang="ru-RU" dirty="0"/>
              <a:t>, </a:t>
            </a:r>
            <a:r>
              <a:rPr lang="en-US" altLang="ru-RU" i="1" dirty="0" err="1"/>
              <a:t>i</a:t>
            </a:r>
            <a:r>
              <a:rPr lang="en-US" altLang="ru-RU" dirty="0"/>
              <a:t>) = ( </a:t>
            </a:r>
            <a:r>
              <a:rPr lang="en-US" altLang="ru-RU" i="1" dirty="0"/>
              <a:t>x </a:t>
            </a:r>
            <a:r>
              <a:rPr lang="en-US" altLang="ru-RU" dirty="0"/>
              <a:t>mod 11 + </a:t>
            </a:r>
            <a:r>
              <a:rPr lang="en-US" altLang="ru-RU" i="1" dirty="0" err="1"/>
              <a:t>i</a:t>
            </a:r>
            <a:r>
              <a:rPr lang="en-US" altLang="ru-RU" dirty="0"/>
              <a:t> + </a:t>
            </a:r>
            <a:r>
              <a:rPr lang="en-US" altLang="ru-RU" i="1" dirty="0"/>
              <a:t>i</a:t>
            </a:r>
            <a:r>
              <a:rPr lang="en-US" altLang="ru-RU" baseline="30000" dirty="0"/>
              <a:t>2</a:t>
            </a:r>
            <a:r>
              <a:rPr lang="en-US" altLang="ru-RU" dirty="0"/>
              <a:t> ) mod 11)</a:t>
            </a:r>
            <a:endParaRPr lang="ru-RU" altLang="ru-RU" dirty="0"/>
          </a:p>
        </p:txBody>
      </p:sp>
      <p:grpSp>
        <p:nvGrpSpPr>
          <p:cNvPr id="192515" name="Group 5">
            <a:extLst>
              <a:ext uri="{FF2B5EF4-FFF2-40B4-BE49-F238E27FC236}">
                <a16:creationId xmlns:a16="http://schemas.microsoft.com/office/drawing/2014/main" id="{89322BEE-F3EE-4F16-A5AC-02E194CCF541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76400"/>
            <a:ext cx="152400" cy="5029200"/>
            <a:chOff x="432" y="1056"/>
            <a:chExt cx="96" cy="3168"/>
          </a:xfrm>
        </p:grpSpPr>
        <p:sp>
          <p:nvSpPr>
            <p:cNvPr id="192528" name="Text Box 6">
              <a:extLst>
                <a:ext uri="{FF2B5EF4-FFF2-40B4-BE49-F238E27FC236}">
                  <a16:creationId xmlns:a16="http://schemas.microsoft.com/office/drawing/2014/main" id="{A22AD902-BDAF-4DE5-AFB2-2FF7976C7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29" name="Text Box 7">
              <a:extLst>
                <a:ext uri="{FF2B5EF4-FFF2-40B4-BE49-F238E27FC236}">
                  <a16:creationId xmlns:a16="http://schemas.microsoft.com/office/drawing/2014/main" id="{B0363CF1-B9CE-454A-A176-98ED8C773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2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30" name="Text Box 8">
              <a:extLst>
                <a:ext uri="{FF2B5EF4-FFF2-40B4-BE49-F238E27FC236}">
                  <a16:creationId xmlns:a16="http://schemas.microsoft.com/office/drawing/2014/main" id="{A84A0A63-1605-4FE9-BEEB-E114CE9CF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31" name="Text Box 9">
              <a:extLst>
                <a:ext uri="{FF2B5EF4-FFF2-40B4-BE49-F238E27FC236}">
                  <a16:creationId xmlns:a16="http://schemas.microsoft.com/office/drawing/2014/main" id="{26F14D87-D708-4469-A030-24BCE2E173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4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32" name="Text Box 10">
              <a:extLst>
                <a:ext uri="{FF2B5EF4-FFF2-40B4-BE49-F238E27FC236}">
                  <a16:creationId xmlns:a16="http://schemas.microsoft.com/office/drawing/2014/main" id="{A516EF96-CCA0-46C5-9257-00F954B9C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0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33" name="Text Box 11">
              <a:extLst>
                <a:ext uri="{FF2B5EF4-FFF2-40B4-BE49-F238E27FC236}">
                  <a16:creationId xmlns:a16="http://schemas.microsoft.com/office/drawing/2014/main" id="{E1F8394F-3D59-4A92-BD6A-0243307A9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34" name="Text Box 12">
              <a:extLst>
                <a:ext uri="{FF2B5EF4-FFF2-40B4-BE49-F238E27FC236}">
                  <a16:creationId xmlns:a16="http://schemas.microsoft.com/office/drawing/2014/main" id="{92468AC5-37B5-4ED8-AABF-CE9272493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35" name="Text Box 13">
              <a:extLst>
                <a:ext uri="{FF2B5EF4-FFF2-40B4-BE49-F238E27FC236}">
                  <a16:creationId xmlns:a16="http://schemas.microsoft.com/office/drawing/2014/main" id="{B578C690-E2A4-4DF1-B8BD-A5630E770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36" name="Text Box 14">
              <a:extLst>
                <a:ext uri="{FF2B5EF4-FFF2-40B4-BE49-F238E27FC236}">
                  <a16:creationId xmlns:a16="http://schemas.microsoft.com/office/drawing/2014/main" id="{377A1E07-6486-440E-B6A6-8C8C700C8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37" name="Text Box 15">
              <a:extLst>
                <a:ext uri="{FF2B5EF4-FFF2-40B4-BE49-F238E27FC236}">
                  <a16:creationId xmlns:a16="http://schemas.microsoft.com/office/drawing/2014/main" id="{0E8CFB16-109C-491E-9E96-990952213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2538" name="Text Box 16">
              <a:extLst>
                <a:ext uri="{FF2B5EF4-FFF2-40B4-BE49-F238E27FC236}">
                  <a16:creationId xmlns:a16="http://schemas.microsoft.com/office/drawing/2014/main" id="{6BC29807-D4B5-4111-9A27-417E92AFE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93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</p:grpSp>
      <p:sp>
        <p:nvSpPr>
          <p:cNvPr id="196625" name="Text Box 17">
            <a:extLst>
              <a:ext uri="{FF2B5EF4-FFF2-40B4-BE49-F238E27FC236}">
                <a16:creationId xmlns:a16="http://schemas.microsoft.com/office/drawing/2014/main" id="{65A0EF82-F6A0-46A7-B41E-B96B74ACF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5541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45</a:t>
            </a:r>
            <a:endParaRPr lang="ru-RU" altLang="ru-RU" sz="2400"/>
          </a:p>
        </p:txBody>
      </p:sp>
      <p:sp>
        <p:nvSpPr>
          <p:cNvPr id="196626" name="Line 18">
            <a:extLst>
              <a:ext uri="{FF2B5EF4-FFF2-40B4-BE49-F238E27FC236}">
                <a16:creationId xmlns:a16="http://schemas.microsoft.com/office/drawing/2014/main" id="{EB45B972-75A3-48F7-BB65-DBEDD7885D81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3923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6627" name="Text Box 19">
            <a:extLst>
              <a:ext uri="{FF2B5EF4-FFF2-40B4-BE49-F238E27FC236}">
                <a16:creationId xmlns:a16="http://schemas.microsoft.com/office/drawing/2014/main" id="{6B4FDD6D-8760-44B2-AE6B-BC5FEF83A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209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</a:t>
            </a:r>
            <a:endParaRPr lang="ru-RU" altLang="ru-RU" sz="2400"/>
          </a:p>
        </p:txBody>
      </p:sp>
      <p:sp>
        <p:nvSpPr>
          <p:cNvPr id="196628" name="Line 20">
            <a:extLst>
              <a:ext uri="{FF2B5EF4-FFF2-40B4-BE49-F238E27FC236}">
                <a16:creationId xmlns:a16="http://schemas.microsoft.com/office/drawing/2014/main" id="{8AB97B35-3BB6-43AB-B619-31D34A20651C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819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6629" name="Text Box 21">
            <a:extLst>
              <a:ext uri="{FF2B5EF4-FFF2-40B4-BE49-F238E27FC236}">
                <a16:creationId xmlns:a16="http://schemas.microsoft.com/office/drawing/2014/main" id="{4847B614-8514-4C34-B173-AFC6408D2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9257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95</a:t>
            </a:r>
            <a:endParaRPr lang="ru-RU" altLang="ru-RU" sz="2400"/>
          </a:p>
        </p:txBody>
      </p:sp>
      <p:sp>
        <p:nvSpPr>
          <p:cNvPr id="196630" name="Text Box 22">
            <a:extLst>
              <a:ext uri="{FF2B5EF4-FFF2-40B4-BE49-F238E27FC236}">
                <a16:creationId xmlns:a16="http://schemas.microsoft.com/office/drawing/2014/main" id="{08BD967D-47C4-46BA-BD9D-58A0A922C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6115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24</a:t>
            </a:r>
            <a:endParaRPr lang="ru-RU" altLang="ru-RU" sz="2400"/>
          </a:p>
        </p:txBody>
      </p:sp>
      <p:sp>
        <p:nvSpPr>
          <p:cNvPr id="196631" name="Line 23">
            <a:extLst>
              <a:ext uri="{FF2B5EF4-FFF2-40B4-BE49-F238E27FC236}">
                <a16:creationId xmlns:a16="http://schemas.microsoft.com/office/drawing/2014/main" id="{973E5BD1-A439-488D-949E-2C3E243BD8E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1355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6632" name="Rectangle 24">
            <a:extLst>
              <a:ext uri="{FF2B5EF4-FFF2-40B4-BE49-F238E27FC236}">
                <a16:creationId xmlns:a16="http://schemas.microsoft.com/office/drawing/2014/main" id="{FCA50C79-62A4-4E8B-83D8-3C643D068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76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6633" name="Rectangle 25">
            <a:extLst>
              <a:ext uri="{FF2B5EF4-FFF2-40B4-BE49-F238E27FC236}">
                <a16:creationId xmlns:a16="http://schemas.microsoft.com/office/drawing/2014/main" id="{FBDC4D93-71E8-4D73-9013-148FC1636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33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6634" name="Rectangle 26">
            <a:extLst>
              <a:ext uri="{FF2B5EF4-FFF2-40B4-BE49-F238E27FC236}">
                <a16:creationId xmlns:a16="http://schemas.microsoft.com/office/drawing/2014/main" id="{E1559660-0D9D-45FE-A989-D98B598FB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90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6635" name="Line 27">
            <a:extLst>
              <a:ext uri="{FF2B5EF4-FFF2-40B4-BE49-F238E27FC236}">
                <a16:creationId xmlns:a16="http://schemas.microsoft.com/office/drawing/2014/main" id="{1D725075-3FF3-4055-836A-7728DA8FA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276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6636" name="Rectangle 28">
            <a:extLst>
              <a:ext uri="{FF2B5EF4-FFF2-40B4-BE49-F238E27FC236}">
                <a16:creationId xmlns:a16="http://schemas.microsoft.com/office/drawing/2014/main" id="{E4D3C7F1-EA91-4A4C-83BB-64958C10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480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7 -3.7037E-6 L -0.7 0.08843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196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442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-0.7 4.44444E-6 L -0.7 0.12222 " pathEditMode="relative" rAng="0" ptsTypes="AAA">
                                      <p:cBhvr>
                                        <p:cTn id="38" dur="2000" fill="hold"/>
                                        <p:tgtEl>
                                          <p:spTgt spid="196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611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7 -3.7037E-6 L -0.7 0.29005 " pathEditMode="relative" rAng="0" ptsTypes="AAA">
                                      <p:cBhvr>
                                        <p:cTn id="52" dur="2000" fill="hold"/>
                                        <p:tgtEl>
                                          <p:spTgt spid="1966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1449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7 -3.7037E-6 L -0.7 -0.14884 " pathEditMode="relative" rAng="0" ptsTypes="AAA">
                                      <p:cBhvr>
                                        <p:cTn id="72" dur="2000" fill="hold"/>
                                        <p:tgtEl>
                                          <p:spTgt spid="1966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0" y="-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25" grpId="0" animBg="1"/>
      <p:bldP spid="196625" grpId="1" animBg="1"/>
      <p:bldP spid="196627" grpId="0" animBg="1"/>
      <p:bldP spid="196627" grpId="1" animBg="1"/>
      <p:bldP spid="196629" grpId="0" animBg="1"/>
      <p:bldP spid="196629" grpId="1" animBg="1"/>
      <p:bldP spid="196630" grpId="0" animBg="1"/>
      <p:bldP spid="196630" grpId="1" animBg="1"/>
      <p:bldP spid="196632" grpId="0" animBg="1"/>
      <p:bldP spid="196632" grpId="1" animBg="1"/>
      <p:bldP spid="196633" grpId="0" animBg="1"/>
      <p:bldP spid="196633" grpId="1" animBg="1"/>
      <p:bldP spid="196633" grpId="2" animBg="1"/>
      <p:bldP spid="196633" grpId="3" animBg="1"/>
      <p:bldP spid="196634" grpId="0" animBg="1"/>
      <p:bldP spid="196634" grpId="1" animBg="1"/>
      <p:bldP spid="196636" grpId="0" animBg="1"/>
      <p:bldP spid="196636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538" name="Group 82">
            <a:extLst>
              <a:ext uri="{FF2B5EF4-FFF2-40B4-BE49-F238E27FC236}">
                <a16:creationId xmlns:a16="http://schemas.microsoft.com/office/drawing/2014/main" id="{EFA28C04-D37C-4F33-8289-5BDC9492CF7B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76400"/>
            <a:ext cx="152400" cy="5029200"/>
            <a:chOff x="432" y="1056"/>
            <a:chExt cx="96" cy="3168"/>
          </a:xfrm>
        </p:grpSpPr>
        <p:sp>
          <p:nvSpPr>
            <p:cNvPr id="193564" name="Text Box 83">
              <a:extLst>
                <a:ext uri="{FF2B5EF4-FFF2-40B4-BE49-F238E27FC236}">
                  <a16:creationId xmlns:a16="http://schemas.microsoft.com/office/drawing/2014/main" id="{D5BFFA20-7343-4A94-BF63-33C93E305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65" name="Text Box 84">
              <a:extLst>
                <a:ext uri="{FF2B5EF4-FFF2-40B4-BE49-F238E27FC236}">
                  <a16:creationId xmlns:a16="http://schemas.microsoft.com/office/drawing/2014/main" id="{E5304731-81C2-49F3-8A55-B0C5B8648C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2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66" name="Text Box 85">
              <a:extLst>
                <a:ext uri="{FF2B5EF4-FFF2-40B4-BE49-F238E27FC236}">
                  <a16:creationId xmlns:a16="http://schemas.microsoft.com/office/drawing/2014/main" id="{2350549E-2D78-4A82-86FA-C42CAD60F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67" name="Text Box 86">
              <a:extLst>
                <a:ext uri="{FF2B5EF4-FFF2-40B4-BE49-F238E27FC236}">
                  <a16:creationId xmlns:a16="http://schemas.microsoft.com/office/drawing/2014/main" id="{C80B22DC-91ED-4DF2-B80E-B37E2587B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4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68" name="Text Box 87">
              <a:extLst>
                <a:ext uri="{FF2B5EF4-FFF2-40B4-BE49-F238E27FC236}">
                  <a16:creationId xmlns:a16="http://schemas.microsoft.com/office/drawing/2014/main" id="{BF79575F-BC38-4792-88EA-B738CFA03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0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69" name="Text Box 88">
              <a:extLst>
                <a:ext uri="{FF2B5EF4-FFF2-40B4-BE49-F238E27FC236}">
                  <a16:creationId xmlns:a16="http://schemas.microsoft.com/office/drawing/2014/main" id="{BEFFA372-9CD8-4335-B3AF-E51346F5E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70" name="Text Box 89">
              <a:extLst>
                <a:ext uri="{FF2B5EF4-FFF2-40B4-BE49-F238E27FC236}">
                  <a16:creationId xmlns:a16="http://schemas.microsoft.com/office/drawing/2014/main" id="{F523371E-3AB1-45E0-A185-D200B2D4CF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71" name="Text Box 90">
              <a:extLst>
                <a:ext uri="{FF2B5EF4-FFF2-40B4-BE49-F238E27FC236}">
                  <a16:creationId xmlns:a16="http://schemas.microsoft.com/office/drawing/2014/main" id="{407A240F-493B-4F9D-8C3F-2600063AD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72" name="Text Box 91">
              <a:extLst>
                <a:ext uri="{FF2B5EF4-FFF2-40B4-BE49-F238E27FC236}">
                  <a16:creationId xmlns:a16="http://schemas.microsoft.com/office/drawing/2014/main" id="{71697027-A748-4B29-B88D-DB53006E0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73" name="Text Box 92">
              <a:extLst>
                <a:ext uri="{FF2B5EF4-FFF2-40B4-BE49-F238E27FC236}">
                  <a16:creationId xmlns:a16="http://schemas.microsoft.com/office/drawing/2014/main" id="{8B3AD306-24FC-40F6-8437-AC0C897D1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3574" name="Text Box 93">
              <a:extLst>
                <a:ext uri="{FF2B5EF4-FFF2-40B4-BE49-F238E27FC236}">
                  <a16:creationId xmlns:a16="http://schemas.microsoft.com/office/drawing/2014/main" id="{CEAEBAFF-0538-4661-97EE-33E83C9B2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93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</p:grpSp>
      <p:sp>
        <p:nvSpPr>
          <p:cNvPr id="193539" name="Text Box 94">
            <a:extLst>
              <a:ext uri="{FF2B5EF4-FFF2-40B4-BE49-F238E27FC236}">
                <a16:creationId xmlns:a16="http://schemas.microsoft.com/office/drawing/2014/main" id="{F695A9D8-CF29-4504-899B-AF761C4B7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1336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45</a:t>
            </a:r>
            <a:endParaRPr lang="ru-RU" altLang="ru-RU" sz="2400"/>
          </a:p>
        </p:txBody>
      </p:sp>
      <p:sp>
        <p:nvSpPr>
          <p:cNvPr id="193540" name="Line 95">
            <a:extLst>
              <a:ext uri="{FF2B5EF4-FFF2-40B4-BE49-F238E27FC236}">
                <a16:creationId xmlns:a16="http://schemas.microsoft.com/office/drawing/2014/main" id="{B3324FB3-F1F7-4F93-A905-529AA428B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8495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3541" name="Text Box 97">
            <a:extLst>
              <a:ext uri="{FF2B5EF4-FFF2-40B4-BE49-F238E27FC236}">
                <a16:creationId xmlns:a16="http://schemas.microsoft.com/office/drawing/2014/main" id="{C5AF001C-583D-4089-88E1-373C553EF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048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</a:t>
            </a:r>
            <a:endParaRPr lang="ru-RU" altLang="ru-RU" sz="2400"/>
          </a:p>
        </p:txBody>
      </p:sp>
      <p:sp>
        <p:nvSpPr>
          <p:cNvPr id="193542" name="Line 98">
            <a:extLst>
              <a:ext uri="{FF2B5EF4-FFF2-40B4-BE49-F238E27FC236}">
                <a16:creationId xmlns:a16="http://schemas.microsoft.com/office/drawing/2014/main" id="{B3D3076E-AA4C-4938-A992-AD1C0251ADC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276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3543" name="Text Box 99">
            <a:extLst>
              <a:ext uri="{FF2B5EF4-FFF2-40B4-BE49-F238E27FC236}">
                <a16:creationId xmlns:a16="http://schemas.microsoft.com/office/drawing/2014/main" id="{8495C6B3-4B5B-4D25-9C6A-BC49E84C0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876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95</a:t>
            </a:r>
            <a:endParaRPr lang="ru-RU" altLang="ru-RU" sz="2400"/>
          </a:p>
        </p:txBody>
      </p:sp>
      <p:sp>
        <p:nvSpPr>
          <p:cNvPr id="193544" name="Line 100">
            <a:extLst>
              <a:ext uri="{FF2B5EF4-FFF2-40B4-BE49-F238E27FC236}">
                <a16:creationId xmlns:a16="http://schemas.microsoft.com/office/drawing/2014/main" id="{60F6F248-9DD5-400B-AEB1-BCE89E903B1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105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7733" name="Text Box 101">
            <a:extLst>
              <a:ext uri="{FF2B5EF4-FFF2-40B4-BE49-F238E27FC236}">
                <a16:creationId xmlns:a16="http://schemas.microsoft.com/office/drawing/2014/main" id="{7C92D488-ACC2-406E-B6BD-B11025AD2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4017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17</a:t>
            </a:r>
            <a:endParaRPr lang="ru-RU" altLang="ru-RU" sz="2400"/>
          </a:p>
        </p:txBody>
      </p:sp>
      <p:sp>
        <p:nvSpPr>
          <p:cNvPr id="197734" name="Text Box 102">
            <a:extLst>
              <a:ext uri="{FF2B5EF4-FFF2-40B4-BE49-F238E27FC236}">
                <a16:creationId xmlns:a16="http://schemas.microsoft.com/office/drawing/2014/main" id="{AD9683B4-E85B-4F2D-8106-7986AE482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875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95</a:t>
            </a:r>
          </a:p>
        </p:txBody>
      </p:sp>
      <p:sp>
        <p:nvSpPr>
          <p:cNvPr id="197735" name="Text Box 103">
            <a:extLst>
              <a:ext uri="{FF2B5EF4-FFF2-40B4-BE49-F238E27FC236}">
                <a16:creationId xmlns:a16="http://schemas.microsoft.com/office/drawing/2014/main" id="{2A451EEC-EDFA-4C68-8A96-A4C0E8676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429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89</a:t>
            </a:r>
            <a:endParaRPr lang="ru-RU" altLang="ru-RU" sz="2400"/>
          </a:p>
        </p:txBody>
      </p:sp>
      <p:sp>
        <p:nvSpPr>
          <p:cNvPr id="197736" name="Text Box 104">
            <a:extLst>
              <a:ext uri="{FF2B5EF4-FFF2-40B4-BE49-F238E27FC236}">
                <a16:creationId xmlns:a16="http://schemas.microsoft.com/office/drawing/2014/main" id="{9FB3B83C-91A8-4D37-ACE0-C51AE3B0B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7432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12</a:t>
            </a:r>
            <a:endParaRPr lang="ru-RU" altLang="ru-RU" sz="2400"/>
          </a:p>
        </p:txBody>
      </p:sp>
      <p:sp>
        <p:nvSpPr>
          <p:cNvPr id="193549" name="Text Box 105">
            <a:extLst>
              <a:ext uri="{FF2B5EF4-FFF2-40B4-BE49-F238E27FC236}">
                <a16:creationId xmlns:a16="http://schemas.microsoft.com/office/drawing/2014/main" id="{ABCE20BA-8F37-45C0-8121-BFEA1D2EE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590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24</a:t>
            </a:r>
            <a:endParaRPr lang="ru-RU" altLang="ru-RU" sz="2400"/>
          </a:p>
        </p:txBody>
      </p:sp>
      <p:sp>
        <p:nvSpPr>
          <p:cNvPr id="193550" name="Line 106">
            <a:extLst>
              <a:ext uri="{FF2B5EF4-FFF2-40B4-BE49-F238E27FC236}">
                <a16:creationId xmlns:a16="http://schemas.microsoft.com/office/drawing/2014/main" id="{757E8375-70D2-4BEF-AA3F-DA94865BFBF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362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7739" name="Text Box 107">
            <a:extLst>
              <a:ext uri="{FF2B5EF4-FFF2-40B4-BE49-F238E27FC236}">
                <a16:creationId xmlns:a16="http://schemas.microsoft.com/office/drawing/2014/main" id="{BCA6F3E9-D7E9-4644-80B0-EB96541FD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668963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Не найден</a:t>
            </a:r>
          </a:p>
        </p:txBody>
      </p:sp>
      <p:sp>
        <p:nvSpPr>
          <p:cNvPr id="197740" name="Text Box 108">
            <a:extLst>
              <a:ext uri="{FF2B5EF4-FFF2-40B4-BE49-F238E27FC236}">
                <a16:creationId xmlns:a16="http://schemas.microsoft.com/office/drawing/2014/main" id="{F86DD5CC-A439-4750-A1E5-249E5BBDB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821363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Найден!</a:t>
            </a:r>
          </a:p>
        </p:txBody>
      </p:sp>
      <p:sp>
        <p:nvSpPr>
          <p:cNvPr id="197741" name="Rectangle 109">
            <a:extLst>
              <a:ext uri="{FF2B5EF4-FFF2-40B4-BE49-F238E27FC236}">
                <a16:creationId xmlns:a16="http://schemas.microsoft.com/office/drawing/2014/main" id="{78357E8A-8345-409D-A3F7-5483E28F9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19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7742" name="Rectangle 110">
            <a:extLst>
              <a:ext uri="{FF2B5EF4-FFF2-40B4-BE49-F238E27FC236}">
                <a16:creationId xmlns:a16="http://schemas.microsoft.com/office/drawing/2014/main" id="{DCD7612F-2CB1-4D6E-B93F-00BB8FE7F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76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7743" name="Rectangle 111">
            <a:extLst>
              <a:ext uri="{FF2B5EF4-FFF2-40B4-BE49-F238E27FC236}">
                <a16:creationId xmlns:a16="http://schemas.microsoft.com/office/drawing/2014/main" id="{4B90DD7E-1F66-42BF-A31E-E448ECD26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8768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7744" name="Rectangle 112">
            <a:extLst>
              <a:ext uri="{FF2B5EF4-FFF2-40B4-BE49-F238E27FC236}">
                <a16:creationId xmlns:a16="http://schemas.microsoft.com/office/drawing/2014/main" id="{BBE46058-7B39-4EFD-8DD7-9DB270476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33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7745" name="Rectangle 113">
            <a:extLst>
              <a:ext uri="{FF2B5EF4-FFF2-40B4-BE49-F238E27FC236}">
                <a16:creationId xmlns:a16="http://schemas.microsoft.com/office/drawing/2014/main" id="{A6A53C60-6C2E-4285-8287-B72E112A3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1336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7746" name="Rectangle 114">
            <a:extLst>
              <a:ext uri="{FF2B5EF4-FFF2-40B4-BE49-F238E27FC236}">
                <a16:creationId xmlns:a16="http://schemas.microsoft.com/office/drawing/2014/main" id="{3D292811-13D0-4B6D-95BA-6F76DC69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908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7747" name="Rectangle 115">
            <a:extLst>
              <a:ext uri="{FF2B5EF4-FFF2-40B4-BE49-F238E27FC236}">
                <a16:creationId xmlns:a16="http://schemas.microsoft.com/office/drawing/2014/main" id="{8ED8C76D-E671-4CDA-895D-5CF4446B9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0480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3560" name="Rectangle 154">
            <a:extLst>
              <a:ext uri="{FF2B5EF4-FFF2-40B4-BE49-F238E27FC236}">
                <a16:creationId xmlns:a16="http://schemas.microsoft.com/office/drawing/2014/main" id="{9DC30C51-1850-487F-AA5B-674E75FFF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dirty="0"/>
              <a:t>Квадратичное исследование, </a:t>
            </a:r>
            <a:br>
              <a:rPr lang="en-US" altLang="ru-RU" dirty="0"/>
            </a:br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x</a:t>
            </a:r>
            <a:r>
              <a:rPr lang="en-US" altLang="ru-RU" dirty="0"/>
              <a:t>, </a:t>
            </a:r>
            <a:r>
              <a:rPr lang="en-US" altLang="ru-RU" i="1" dirty="0" err="1"/>
              <a:t>i</a:t>
            </a:r>
            <a:r>
              <a:rPr lang="en-US" altLang="ru-RU" dirty="0"/>
              <a:t>) = ( </a:t>
            </a:r>
            <a:r>
              <a:rPr lang="en-US" altLang="ru-RU" i="1" dirty="0"/>
              <a:t>x </a:t>
            </a:r>
            <a:r>
              <a:rPr lang="en-US" altLang="ru-RU" dirty="0"/>
              <a:t>mod 11 + </a:t>
            </a:r>
            <a:r>
              <a:rPr lang="en-US" altLang="ru-RU" i="1" dirty="0" err="1"/>
              <a:t>i</a:t>
            </a:r>
            <a:r>
              <a:rPr lang="en-US" altLang="ru-RU" dirty="0"/>
              <a:t> + </a:t>
            </a:r>
            <a:r>
              <a:rPr lang="en-US" altLang="ru-RU" i="1" dirty="0"/>
              <a:t>i</a:t>
            </a:r>
            <a:r>
              <a:rPr lang="en-US" altLang="ru-RU" baseline="30000" dirty="0"/>
              <a:t>2</a:t>
            </a:r>
            <a:r>
              <a:rPr lang="en-US" altLang="ru-RU" dirty="0"/>
              <a:t> ) mod 11)</a:t>
            </a:r>
            <a:endParaRPr lang="ru-RU" altLang="ru-RU" dirty="0"/>
          </a:p>
        </p:txBody>
      </p:sp>
      <p:sp>
        <p:nvSpPr>
          <p:cNvPr id="197787" name="Rectangle 155">
            <a:extLst>
              <a:ext uri="{FF2B5EF4-FFF2-40B4-BE49-F238E27FC236}">
                <a16:creationId xmlns:a16="http://schemas.microsoft.com/office/drawing/2014/main" id="{8E34E432-CEC6-43D7-9379-6675B3332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480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7788" name="Rectangle 156">
            <a:extLst>
              <a:ext uri="{FF2B5EF4-FFF2-40B4-BE49-F238E27FC236}">
                <a16:creationId xmlns:a16="http://schemas.microsoft.com/office/drawing/2014/main" id="{CBD49C4F-F730-47A0-8F6A-60336E0F7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90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197789" name="Rectangle 157">
            <a:extLst>
              <a:ext uri="{FF2B5EF4-FFF2-40B4-BE49-F238E27FC236}">
                <a16:creationId xmlns:a16="http://schemas.microsoft.com/office/drawing/2014/main" id="{5B414F92-E8C1-4C37-A65C-448D490C8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2484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733" grpId="0" animBg="1"/>
      <p:bldP spid="197733" grpId="1" animBg="1"/>
      <p:bldP spid="197734" grpId="0" animBg="1"/>
      <p:bldP spid="197735" grpId="0" animBg="1"/>
      <p:bldP spid="197736" grpId="0" animBg="1"/>
      <p:bldP spid="197736" grpId="1" animBg="1"/>
      <p:bldP spid="197739" grpId="0"/>
      <p:bldP spid="197739" grpId="1"/>
      <p:bldP spid="197739" grpId="2"/>
      <p:bldP spid="197739" grpId="3"/>
      <p:bldP spid="197740" grpId="0"/>
      <p:bldP spid="197740" grpId="1"/>
      <p:bldP spid="197740" grpId="2"/>
      <p:bldP spid="197740" grpId="3"/>
      <p:bldP spid="197741" grpId="0" animBg="1"/>
      <p:bldP spid="197741" grpId="1" animBg="1"/>
      <p:bldP spid="197742" grpId="0" animBg="1"/>
      <p:bldP spid="197742" grpId="1" animBg="1"/>
      <p:bldP spid="197742" grpId="2" animBg="1"/>
      <p:bldP spid="197742" grpId="3" animBg="1"/>
      <p:bldP spid="197743" grpId="0" animBg="1"/>
      <p:bldP spid="197743" grpId="1" animBg="1"/>
      <p:bldP spid="197743" grpId="2" animBg="1"/>
      <p:bldP spid="197743" grpId="3" animBg="1"/>
      <p:bldP spid="197744" grpId="0" animBg="1"/>
      <p:bldP spid="197744" grpId="1" animBg="1"/>
      <p:bldP spid="197744" grpId="2" animBg="1"/>
      <p:bldP spid="197744" grpId="3" animBg="1"/>
      <p:bldP spid="197745" grpId="0" animBg="1"/>
      <p:bldP spid="197745" grpId="1" animBg="1"/>
      <p:bldP spid="197745" grpId="2" animBg="1"/>
      <p:bldP spid="197745" grpId="3" animBg="1"/>
      <p:bldP spid="197746" grpId="0" animBg="1"/>
      <p:bldP spid="197746" grpId="1" animBg="1"/>
      <p:bldP spid="197747" grpId="0" animBg="1"/>
      <p:bldP spid="197747" grpId="1" animBg="1"/>
      <p:bldP spid="197747" grpId="2" animBg="1"/>
      <p:bldP spid="197747" grpId="3" animBg="1"/>
      <p:bldP spid="197787" grpId="0" animBg="1"/>
      <p:bldP spid="197787" grpId="1" animBg="1"/>
      <p:bldP spid="197787" grpId="2" animBg="1"/>
      <p:bldP spid="197787" grpId="3" animBg="1"/>
      <p:bldP spid="197788" grpId="0" animBg="1"/>
      <p:bldP spid="197788" grpId="1" animBg="1"/>
      <p:bldP spid="197789" grpId="0" animBg="1"/>
      <p:bldP spid="197789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62" name="Group 2">
            <a:extLst>
              <a:ext uri="{FF2B5EF4-FFF2-40B4-BE49-F238E27FC236}">
                <a16:creationId xmlns:a16="http://schemas.microsoft.com/office/drawing/2014/main" id="{B241B2B4-A6C4-49E7-AA9C-5FD8D079F342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76400"/>
            <a:ext cx="152400" cy="5029200"/>
            <a:chOff x="432" y="1056"/>
            <a:chExt cx="96" cy="3168"/>
          </a:xfrm>
        </p:grpSpPr>
        <p:sp>
          <p:nvSpPr>
            <p:cNvPr id="194572" name="Text Box 3">
              <a:extLst>
                <a:ext uri="{FF2B5EF4-FFF2-40B4-BE49-F238E27FC236}">
                  <a16:creationId xmlns:a16="http://schemas.microsoft.com/office/drawing/2014/main" id="{9C70CBEA-484E-4BD5-A9B8-AA64322F82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73" name="Text Box 4">
              <a:extLst>
                <a:ext uri="{FF2B5EF4-FFF2-40B4-BE49-F238E27FC236}">
                  <a16:creationId xmlns:a16="http://schemas.microsoft.com/office/drawing/2014/main" id="{1BE91CD5-4810-469D-8BEC-379CFFEA3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2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74" name="Text Box 5">
              <a:extLst>
                <a:ext uri="{FF2B5EF4-FFF2-40B4-BE49-F238E27FC236}">
                  <a16:creationId xmlns:a16="http://schemas.microsoft.com/office/drawing/2014/main" id="{E18D569E-B13E-4088-9825-922590913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75" name="Text Box 6">
              <a:extLst>
                <a:ext uri="{FF2B5EF4-FFF2-40B4-BE49-F238E27FC236}">
                  <a16:creationId xmlns:a16="http://schemas.microsoft.com/office/drawing/2014/main" id="{D4E73C8F-FA5B-48DE-9EA1-5CC84FC09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4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76" name="Text Box 7">
              <a:extLst>
                <a:ext uri="{FF2B5EF4-FFF2-40B4-BE49-F238E27FC236}">
                  <a16:creationId xmlns:a16="http://schemas.microsoft.com/office/drawing/2014/main" id="{CA4FED83-5A15-4716-B300-E0BB9598AC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0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77" name="Text Box 8">
              <a:extLst>
                <a:ext uri="{FF2B5EF4-FFF2-40B4-BE49-F238E27FC236}">
                  <a16:creationId xmlns:a16="http://schemas.microsoft.com/office/drawing/2014/main" id="{1DA30583-F5A0-4514-81A6-DA2C1BB0B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78" name="Text Box 9">
              <a:extLst>
                <a:ext uri="{FF2B5EF4-FFF2-40B4-BE49-F238E27FC236}">
                  <a16:creationId xmlns:a16="http://schemas.microsoft.com/office/drawing/2014/main" id="{5160B4F5-925E-4D7E-A0AB-971097E7A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79" name="Text Box 10">
              <a:extLst>
                <a:ext uri="{FF2B5EF4-FFF2-40B4-BE49-F238E27FC236}">
                  <a16:creationId xmlns:a16="http://schemas.microsoft.com/office/drawing/2014/main" id="{F023D548-8163-4230-A74A-EA4826657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80" name="Text Box 11">
              <a:extLst>
                <a:ext uri="{FF2B5EF4-FFF2-40B4-BE49-F238E27FC236}">
                  <a16:creationId xmlns:a16="http://schemas.microsoft.com/office/drawing/2014/main" id="{6F028768-5037-4B02-809C-2BCBF04B0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81" name="Text Box 12">
              <a:extLst>
                <a:ext uri="{FF2B5EF4-FFF2-40B4-BE49-F238E27FC236}">
                  <a16:creationId xmlns:a16="http://schemas.microsoft.com/office/drawing/2014/main" id="{5D0603B6-18FE-46BC-A2A8-81884FF84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194582" name="Text Box 13">
              <a:extLst>
                <a:ext uri="{FF2B5EF4-FFF2-40B4-BE49-F238E27FC236}">
                  <a16:creationId xmlns:a16="http://schemas.microsoft.com/office/drawing/2014/main" id="{5129CB15-60F5-43A2-B0A7-B30EB6FD1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93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</p:grpSp>
      <p:sp>
        <p:nvSpPr>
          <p:cNvPr id="194563" name="Rectangle 14">
            <a:extLst>
              <a:ext uri="{FF2B5EF4-FFF2-40B4-BE49-F238E27FC236}">
                <a16:creationId xmlns:a16="http://schemas.microsoft.com/office/drawing/2014/main" id="{63B0CE5F-5596-486F-B2F1-29C2A6B118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dirty="0"/>
              <a:t>Квадратичное исследование, </a:t>
            </a:r>
            <a:br>
              <a:rPr lang="en-US" altLang="ru-RU" dirty="0"/>
            </a:br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x</a:t>
            </a:r>
            <a:r>
              <a:rPr lang="en-US" altLang="ru-RU" dirty="0"/>
              <a:t>, </a:t>
            </a:r>
            <a:r>
              <a:rPr lang="en-US" altLang="ru-RU" i="1" dirty="0" err="1"/>
              <a:t>i</a:t>
            </a:r>
            <a:r>
              <a:rPr lang="en-US" altLang="ru-RU" dirty="0"/>
              <a:t>) = ( </a:t>
            </a:r>
            <a:r>
              <a:rPr lang="en-US" altLang="ru-RU" i="1" dirty="0"/>
              <a:t>x </a:t>
            </a:r>
            <a:r>
              <a:rPr lang="en-US" altLang="ru-RU" dirty="0"/>
              <a:t>mod 11 + </a:t>
            </a:r>
            <a:r>
              <a:rPr lang="en-US" altLang="ru-RU" i="1" dirty="0" err="1"/>
              <a:t>i</a:t>
            </a:r>
            <a:r>
              <a:rPr lang="en-US" altLang="ru-RU" dirty="0"/>
              <a:t> + </a:t>
            </a:r>
            <a:r>
              <a:rPr lang="en-US" altLang="ru-RU" i="1" dirty="0"/>
              <a:t>i</a:t>
            </a:r>
            <a:r>
              <a:rPr lang="en-US" altLang="ru-RU" baseline="30000" dirty="0"/>
              <a:t>2</a:t>
            </a:r>
            <a:r>
              <a:rPr lang="en-US" altLang="ru-RU" dirty="0"/>
              <a:t> ) mod 11)</a:t>
            </a:r>
            <a:endParaRPr lang="ru-RU" altLang="ru-RU" dirty="0"/>
          </a:p>
        </p:txBody>
      </p:sp>
      <p:sp>
        <p:nvSpPr>
          <p:cNvPr id="201743" name="Rectangle 15">
            <a:extLst>
              <a:ext uri="{FF2B5EF4-FFF2-40B4-BE49-F238E27FC236}">
                <a16:creationId xmlns:a16="http://schemas.microsoft.com/office/drawing/2014/main" id="{4F51F0F0-D409-4D57-855E-76D1C3D6D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33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1744" name="Text Box 16">
            <a:extLst>
              <a:ext uri="{FF2B5EF4-FFF2-40B4-BE49-F238E27FC236}">
                <a16:creationId xmlns:a16="http://schemas.microsoft.com/office/drawing/2014/main" id="{50D881DB-6259-4C64-AA3B-BCC8EE474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5541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45</a:t>
            </a:r>
            <a:endParaRPr lang="ru-RU" altLang="ru-RU" sz="2400"/>
          </a:p>
        </p:txBody>
      </p:sp>
      <p:sp>
        <p:nvSpPr>
          <p:cNvPr id="201745" name="Rectangle 17">
            <a:extLst>
              <a:ext uri="{FF2B5EF4-FFF2-40B4-BE49-F238E27FC236}">
                <a16:creationId xmlns:a16="http://schemas.microsoft.com/office/drawing/2014/main" id="{35D09EA0-D082-497A-9719-816F9EC1F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480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1746" name="Rectangle 18">
            <a:extLst>
              <a:ext uri="{FF2B5EF4-FFF2-40B4-BE49-F238E27FC236}">
                <a16:creationId xmlns:a16="http://schemas.microsoft.com/office/drawing/2014/main" id="{3DB44B9A-02C8-4664-9F35-70A16E70A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76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1747" name="Text Box 19">
            <a:extLst>
              <a:ext uri="{FF2B5EF4-FFF2-40B4-BE49-F238E27FC236}">
                <a16:creationId xmlns:a16="http://schemas.microsoft.com/office/drawing/2014/main" id="{FA21AE11-631E-4365-9B39-E282654EF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209800"/>
            <a:ext cx="6781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45 mod 11 = 1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+ 1 + 1) mod 11= 3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+ 2 + 4) mod 11= 7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+ 3 + 9) mod 11= 2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+ 4 + 16) mod 11 = 10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+ 5 + 25) mod 11 = 9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+ 6 + 36) mod 11 = 10, </a:t>
            </a:r>
            <a:r>
              <a:rPr lang="ru-RU" altLang="ru-RU" sz="2400" dirty="0"/>
              <a:t>повторная попытка</a:t>
            </a:r>
          </a:p>
        </p:txBody>
      </p:sp>
      <p:sp>
        <p:nvSpPr>
          <p:cNvPr id="201748" name="Rectangle 20">
            <a:extLst>
              <a:ext uri="{FF2B5EF4-FFF2-40B4-BE49-F238E27FC236}">
                <a16:creationId xmlns:a16="http://schemas.microsoft.com/office/drawing/2014/main" id="{77738E45-8C0D-4EBB-84B3-F8A484115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90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1749" name="Rectangle 21">
            <a:extLst>
              <a:ext uri="{FF2B5EF4-FFF2-40B4-BE49-F238E27FC236}">
                <a16:creationId xmlns:a16="http://schemas.microsoft.com/office/drawing/2014/main" id="{C42BE4A8-8747-4B2F-9947-838E421C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2484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1750" name="Rectangle 22">
            <a:extLst>
              <a:ext uri="{FF2B5EF4-FFF2-40B4-BE49-F238E27FC236}">
                <a16:creationId xmlns:a16="http://schemas.microsoft.com/office/drawing/2014/main" id="{8EA61F80-3A44-4E01-A1A3-6CE256BAA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7912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43" grpId="0" animBg="1"/>
      <p:bldP spid="201744" grpId="0" animBg="1"/>
      <p:bldP spid="201745" grpId="0" animBg="1"/>
      <p:bldP spid="201746" grpId="0" animBg="1"/>
      <p:bldP spid="201747" grpId="0" build="allAtOnce"/>
      <p:bldP spid="201748" grpId="0" animBg="1"/>
      <p:bldP spid="201749" grpId="0" animBg="1"/>
      <p:bldP spid="20175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F016CDAA-1F38-4175-9D4F-C572D56A3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dirty="0"/>
              <a:t>Квадратичное исследование, </a:t>
            </a:r>
            <a:br>
              <a:rPr lang="en-US" altLang="ru-RU" dirty="0"/>
            </a:br>
            <a:r>
              <a:rPr lang="en-US" altLang="ru-RU" i="1" dirty="0"/>
              <a:t>h</a:t>
            </a:r>
            <a:r>
              <a:rPr lang="en-US" altLang="ru-RU" dirty="0"/>
              <a:t>(</a:t>
            </a:r>
            <a:r>
              <a:rPr lang="en-US" altLang="ru-RU" i="1" dirty="0"/>
              <a:t>x</a:t>
            </a:r>
            <a:r>
              <a:rPr lang="en-US" altLang="ru-RU" dirty="0"/>
              <a:t>, </a:t>
            </a:r>
            <a:r>
              <a:rPr lang="en-US" altLang="ru-RU" i="1" dirty="0" err="1"/>
              <a:t>i</a:t>
            </a:r>
            <a:r>
              <a:rPr lang="en-US" altLang="ru-RU" dirty="0"/>
              <a:t>) =( </a:t>
            </a:r>
            <a:r>
              <a:rPr lang="en-US" altLang="ru-RU" i="1" dirty="0"/>
              <a:t>x </a:t>
            </a:r>
            <a:r>
              <a:rPr lang="en-US" altLang="ru-RU" dirty="0"/>
              <a:t>mod 8 + </a:t>
            </a:r>
            <a:r>
              <a:rPr lang="en-US" altLang="ru-RU" i="1" dirty="0" err="1"/>
              <a:t>i</a:t>
            </a:r>
            <a:r>
              <a:rPr lang="en-US" altLang="ru-RU" dirty="0"/>
              <a:t> / 2+ </a:t>
            </a:r>
            <a:r>
              <a:rPr lang="en-US" altLang="ru-RU" i="1" dirty="0"/>
              <a:t>i</a:t>
            </a:r>
            <a:r>
              <a:rPr lang="en-US" altLang="ru-RU" baseline="30000" dirty="0"/>
              <a:t>2</a:t>
            </a:r>
            <a:r>
              <a:rPr lang="en-US" altLang="ru-RU" dirty="0"/>
              <a:t> / 2) mod 8)</a:t>
            </a:r>
            <a:endParaRPr lang="ru-RU" altLang="ru-RU" dirty="0"/>
          </a:p>
        </p:txBody>
      </p:sp>
      <p:sp>
        <p:nvSpPr>
          <p:cNvPr id="195587" name="Text Box 3">
            <a:extLst>
              <a:ext uri="{FF2B5EF4-FFF2-40B4-BE49-F238E27FC236}">
                <a16:creationId xmlns:a16="http://schemas.microsoft.com/office/drawing/2014/main" id="{C8301C70-214F-434B-B4FB-A066F5180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7432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ru-RU" sz="2400"/>
          </a:p>
        </p:txBody>
      </p:sp>
      <p:sp>
        <p:nvSpPr>
          <p:cNvPr id="195588" name="Text Box 4">
            <a:extLst>
              <a:ext uri="{FF2B5EF4-FFF2-40B4-BE49-F238E27FC236}">
                <a16:creationId xmlns:a16="http://schemas.microsoft.com/office/drawing/2014/main" id="{9E1C71FA-1304-48FD-9ABE-A6A70D94A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ru-RU" sz="2400"/>
          </a:p>
        </p:txBody>
      </p:sp>
      <p:sp>
        <p:nvSpPr>
          <p:cNvPr id="195589" name="Text Box 5">
            <a:extLst>
              <a:ext uri="{FF2B5EF4-FFF2-40B4-BE49-F238E27FC236}">
                <a16:creationId xmlns:a16="http://schemas.microsoft.com/office/drawing/2014/main" id="{BB5136A9-C328-43BA-A70B-BD6C835C5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8288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ru-RU" sz="2400"/>
          </a:p>
        </p:txBody>
      </p:sp>
      <p:sp>
        <p:nvSpPr>
          <p:cNvPr id="195590" name="Text Box 6">
            <a:extLst>
              <a:ext uri="{FF2B5EF4-FFF2-40B4-BE49-F238E27FC236}">
                <a16:creationId xmlns:a16="http://schemas.microsoft.com/office/drawing/2014/main" id="{4F43C545-3333-4DFB-A80B-F98159831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860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ru-RU" sz="2400"/>
          </a:p>
        </p:txBody>
      </p:sp>
      <p:sp>
        <p:nvSpPr>
          <p:cNvPr id="195591" name="Text Box 7">
            <a:extLst>
              <a:ext uri="{FF2B5EF4-FFF2-40B4-BE49-F238E27FC236}">
                <a16:creationId xmlns:a16="http://schemas.microsoft.com/office/drawing/2014/main" id="{7625EA15-7478-47F3-842E-BFC588729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6576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ru-RU" sz="2400"/>
          </a:p>
        </p:txBody>
      </p:sp>
      <p:sp>
        <p:nvSpPr>
          <p:cNvPr id="195592" name="Text Box 8">
            <a:extLst>
              <a:ext uri="{FF2B5EF4-FFF2-40B4-BE49-F238E27FC236}">
                <a16:creationId xmlns:a16="http://schemas.microsoft.com/office/drawing/2014/main" id="{07198F76-5231-480D-8E42-51E8E5B1F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1148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ru-RU" sz="2400"/>
          </a:p>
        </p:txBody>
      </p:sp>
      <p:sp>
        <p:nvSpPr>
          <p:cNvPr id="195593" name="Text Box 9">
            <a:extLst>
              <a:ext uri="{FF2B5EF4-FFF2-40B4-BE49-F238E27FC236}">
                <a16:creationId xmlns:a16="http://schemas.microsoft.com/office/drawing/2014/main" id="{E83CA090-99D4-46BD-AA03-7A13D49D4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5720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ru-RU" sz="2400"/>
          </a:p>
        </p:txBody>
      </p:sp>
      <p:sp>
        <p:nvSpPr>
          <p:cNvPr id="195594" name="Text Box 10">
            <a:extLst>
              <a:ext uri="{FF2B5EF4-FFF2-40B4-BE49-F238E27FC236}">
                <a16:creationId xmlns:a16="http://schemas.microsoft.com/office/drawing/2014/main" id="{D9F55D79-AAE4-4324-9907-91CB9F909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029200"/>
            <a:ext cx="152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ru-RU" sz="2400"/>
          </a:p>
        </p:txBody>
      </p:sp>
      <p:sp>
        <p:nvSpPr>
          <p:cNvPr id="202763" name="Text Box 11">
            <a:extLst>
              <a:ext uri="{FF2B5EF4-FFF2-40B4-BE49-F238E27FC236}">
                <a16:creationId xmlns:a16="http://schemas.microsoft.com/office/drawing/2014/main" id="{E75BA41D-9EAF-4773-B0CA-B949F1B28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17065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45</a:t>
            </a:r>
            <a:endParaRPr lang="ru-RU" altLang="ru-RU" sz="2400"/>
          </a:p>
        </p:txBody>
      </p:sp>
      <p:sp>
        <p:nvSpPr>
          <p:cNvPr id="202764" name="Text Box 12">
            <a:extLst>
              <a:ext uri="{FF2B5EF4-FFF2-40B4-BE49-F238E27FC236}">
                <a16:creationId xmlns:a16="http://schemas.microsoft.com/office/drawing/2014/main" id="{ABAAB957-B721-4783-9B05-F41FB3A32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362200"/>
            <a:ext cx="678180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45 mod 8 = 5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+ 1 / 2 + 1 / 2) mod 8 = 6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+ 2 / 2 + 4 / 2) mod 8 = 0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+ 3 / 2 + 9 / 2) mod 8 = 3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+ 4 / 2 + 16 / 2) mod 8 = 7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+ 5 / 2 + 25 / 2) mod 8 = 4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sz="2400" dirty="0"/>
              <a:t> (45 + 6 / 2 + 36 / 2) mod 8 = 2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ru-RU" dirty="0"/>
              <a:t> </a:t>
            </a:r>
            <a:r>
              <a:rPr lang="en-US" altLang="ru-RU" sz="2400" dirty="0"/>
              <a:t>(45 + 7 / 2 + 49 / 2) mod 8 = 1</a:t>
            </a:r>
            <a:endParaRPr lang="ru-RU" altLang="ru-RU" sz="2400" dirty="0"/>
          </a:p>
        </p:txBody>
      </p:sp>
      <p:sp>
        <p:nvSpPr>
          <p:cNvPr id="202765" name="Rectangle 13">
            <a:extLst>
              <a:ext uri="{FF2B5EF4-FFF2-40B4-BE49-F238E27FC236}">
                <a16:creationId xmlns:a16="http://schemas.microsoft.com/office/drawing/2014/main" id="{EB8556CE-70ED-49E7-962B-E9CA6E71F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114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2766" name="Rectangle 14">
            <a:extLst>
              <a:ext uri="{FF2B5EF4-FFF2-40B4-BE49-F238E27FC236}">
                <a16:creationId xmlns:a16="http://schemas.microsoft.com/office/drawing/2014/main" id="{99ADE07F-0614-4890-8524-A8771D619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5720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2767" name="Rectangle 15">
            <a:extLst>
              <a:ext uri="{FF2B5EF4-FFF2-40B4-BE49-F238E27FC236}">
                <a16:creationId xmlns:a16="http://schemas.microsoft.com/office/drawing/2014/main" id="{2CE36B2E-8DD0-43D1-9438-7AB70B081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828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2768" name="Rectangle 16">
            <a:extLst>
              <a:ext uri="{FF2B5EF4-FFF2-40B4-BE49-F238E27FC236}">
                <a16:creationId xmlns:a16="http://schemas.microsoft.com/office/drawing/2014/main" id="{CADE0BAB-F1AD-4200-99B4-545A39B42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2004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2769" name="Rectangle 17">
            <a:extLst>
              <a:ext uri="{FF2B5EF4-FFF2-40B4-BE49-F238E27FC236}">
                <a16:creationId xmlns:a16="http://schemas.microsoft.com/office/drawing/2014/main" id="{B31F6205-EEE6-4490-89FA-D2E2FCA6E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0292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2770" name="Rectangle 18">
            <a:extLst>
              <a:ext uri="{FF2B5EF4-FFF2-40B4-BE49-F238E27FC236}">
                <a16:creationId xmlns:a16="http://schemas.microsoft.com/office/drawing/2014/main" id="{F92A9FBA-EDE4-49BE-9A47-56D8DA47C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657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2771" name="Rectangle 19">
            <a:extLst>
              <a:ext uri="{FF2B5EF4-FFF2-40B4-BE49-F238E27FC236}">
                <a16:creationId xmlns:a16="http://schemas.microsoft.com/office/drawing/2014/main" id="{A75D7FC2-86BD-4C1A-8A27-26E814F71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7432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2772" name="Rectangle 20">
            <a:extLst>
              <a:ext uri="{FF2B5EF4-FFF2-40B4-BE49-F238E27FC236}">
                <a16:creationId xmlns:a16="http://schemas.microsoft.com/office/drawing/2014/main" id="{57D1E6C8-6563-4912-A30B-4A1FB95B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2860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3" grpId="0" animBg="1"/>
      <p:bldP spid="202764" grpId="0" build="allAtOnce"/>
      <p:bldP spid="202765" grpId="0" animBg="1"/>
      <p:bldP spid="202766" grpId="0" animBg="1"/>
      <p:bldP spid="202767" grpId="0" animBg="1"/>
      <p:bldP spid="202768" grpId="0" animBg="1"/>
      <p:bldP spid="202769" grpId="0" animBg="1"/>
      <p:bldP spid="202770" grpId="0" animBg="1"/>
      <p:bldP spid="202771" grpId="0" animBg="1"/>
      <p:bldP spid="20277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15E7FA10-F8F4-471B-83EB-8E795B236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Выводы: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F1D72840-45D1-4837-9E95-578C3FCFF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dirty="0"/>
              <a:t>Квадратичное исследование менее подвержено опасности кластеризации, чем линейное.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dirty="0"/>
              <a:t>При квадратичном исследовании важен выбор функции так, чтобы перебрать все ячейки.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75">
            <a:extLst>
              <a:ext uri="{FF2B5EF4-FFF2-40B4-BE49-F238E27FC236}">
                <a16:creationId xmlns:a16="http://schemas.microsoft.com/office/drawing/2014/main" id="{2641094A-6303-4CE3-B8BE-FE312736D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962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18</a:t>
            </a:r>
          </a:p>
        </p:txBody>
      </p:sp>
      <p:sp>
        <p:nvSpPr>
          <p:cNvPr id="203779" name="Text Box 74">
            <a:extLst>
              <a:ext uri="{FF2B5EF4-FFF2-40B4-BE49-F238E27FC236}">
                <a16:creationId xmlns:a16="http://schemas.microsoft.com/office/drawing/2014/main" id="{14E11461-A239-42AD-BFB6-0A3F31E04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676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73</a:t>
            </a:r>
          </a:p>
        </p:txBody>
      </p:sp>
      <p:sp>
        <p:nvSpPr>
          <p:cNvPr id="203780" name="Text Box 77">
            <a:extLst>
              <a:ext uri="{FF2B5EF4-FFF2-40B4-BE49-F238E27FC236}">
                <a16:creationId xmlns:a16="http://schemas.microsoft.com/office/drawing/2014/main" id="{99E27DDF-5D65-4752-96C0-66B75D955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334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52</a:t>
            </a:r>
          </a:p>
        </p:txBody>
      </p:sp>
      <p:sp>
        <p:nvSpPr>
          <p:cNvPr id="203781" name="Rectangle 2">
            <a:extLst>
              <a:ext uri="{FF2B5EF4-FFF2-40B4-BE49-F238E27FC236}">
                <a16:creationId xmlns:a16="http://schemas.microsoft.com/office/drawing/2014/main" id="{F5C0CBAC-0115-486A-85D6-DCEC8B92D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/>
          <a:lstStyle/>
          <a:p>
            <a:pPr eaLnBrk="1" hangingPunct="1"/>
            <a:r>
              <a:rPr lang="ru-RU" altLang="ru-RU" sz="2800" dirty="0"/>
              <a:t>Удаление элементов из хеш-таблицы с открытой адресацией </a:t>
            </a:r>
            <a:r>
              <a:rPr lang="en-US" altLang="ru-RU" sz="2800" i="1" dirty="0"/>
              <a:t>h</a:t>
            </a:r>
            <a:r>
              <a:rPr lang="ru-RU" altLang="ru-RU" sz="2800" baseline="-25000" dirty="0"/>
              <a:t>1</a:t>
            </a:r>
            <a:r>
              <a:rPr lang="en-US" altLang="ru-RU" sz="2800" dirty="0"/>
              <a:t>(</a:t>
            </a:r>
            <a:r>
              <a:rPr lang="en-US" altLang="ru-RU" sz="2800" i="1" dirty="0"/>
              <a:t>x</a:t>
            </a:r>
            <a:r>
              <a:rPr lang="en-US" altLang="ru-RU" sz="2800" dirty="0"/>
              <a:t>) = </a:t>
            </a:r>
            <a:r>
              <a:rPr lang="en-US" altLang="ru-RU" sz="2800" i="1" dirty="0"/>
              <a:t>x </a:t>
            </a:r>
            <a:r>
              <a:rPr lang="en-US" altLang="ru-RU" sz="2800" dirty="0"/>
              <a:t>% 11</a:t>
            </a:r>
            <a:r>
              <a:rPr lang="ru-RU" altLang="ru-RU" sz="2800" dirty="0"/>
              <a:t>, </a:t>
            </a:r>
            <a:r>
              <a:rPr lang="en-US" altLang="ru-RU" sz="2800" i="1" dirty="0"/>
              <a:t>h</a:t>
            </a:r>
            <a:r>
              <a:rPr lang="ru-RU" altLang="ru-RU" sz="2800" baseline="-25000" dirty="0"/>
              <a:t>2</a:t>
            </a:r>
            <a:r>
              <a:rPr lang="en-US" altLang="ru-RU" sz="2800" dirty="0"/>
              <a:t>(</a:t>
            </a:r>
            <a:r>
              <a:rPr lang="en-US" altLang="ru-RU" sz="2800" i="1" dirty="0"/>
              <a:t>x</a:t>
            </a:r>
            <a:r>
              <a:rPr lang="en-US" altLang="ru-RU" sz="2800" dirty="0"/>
              <a:t>) = </a:t>
            </a:r>
            <a:r>
              <a:rPr lang="ru-RU" altLang="ru-RU" sz="2800" dirty="0"/>
              <a:t>1 + </a:t>
            </a:r>
            <a:r>
              <a:rPr lang="en-US" altLang="ru-RU" sz="2800" i="1" dirty="0"/>
              <a:t>x </a:t>
            </a:r>
            <a:r>
              <a:rPr lang="en-US" altLang="ru-RU" sz="2800" dirty="0"/>
              <a:t>% 1</a:t>
            </a:r>
            <a:r>
              <a:rPr lang="ru-RU" altLang="ru-RU" sz="2800" dirty="0"/>
              <a:t>0</a:t>
            </a:r>
          </a:p>
        </p:txBody>
      </p:sp>
      <p:sp>
        <p:nvSpPr>
          <p:cNvPr id="203782" name="Text Box 4">
            <a:extLst>
              <a:ext uri="{FF2B5EF4-FFF2-40B4-BE49-F238E27FC236}">
                <a16:creationId xmlns:a16="http://schemas.microsoft.com/office/drawing/2014/main" id="{2726E32D-D091-48C7-B79D-FBB1837FB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676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73</a:t>
            </a:r>
          </a:p>
        </p:txBody>
      </p:sp>
      <p:sp>
        <p:nvSpPr>
          <p:cNvPr id="203783" name="Text Box 5">
            <a:extLst>
              <a:ext uri="{FF2B5EF4-FFF2-40B4-BE49-F238E27FC236}">
                <a16:creationId xmlns:a16="http://schemas.microsoft.com/office/drawing/2014/main" id="{12ACF4B7-5A26-41A2-AA86-388D4260A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3340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52</a:t>
            </a:r>
          </a:p>
        </p:txBody>
      </p:sp>
      <p:grpSp>
        <p:nvGrpSpPr>
          <p:cNvPr id="203784" name="Group 6">
            <a:extLst>
              <a:ext uri="{FF2B5EF4-FFF2-40B4-BE49-F238E27FC236}">
                <a16:creationId xmlns:a16="http://schemas.microsoft.com/office/drawing/2014/main" id="{42C12C25-73B5-41D9-A2C2-EFE48E45B412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76400"/>
            <a:ext cx="152400" cy="5029200"/>
            <a:chOff x="432" y="1056"/>
            <a:chExt cx="96" cy="3168"/>
          </a:xfrm>
        </p:grpSpPr>
        <p:sp>
          <p:nvSpPr>
            <p:cNvPr id="203819" name="Text Box 7">
              <a:extLst>
                <a:ext uri="{FF2B5EF4-FFF2-40B4-BE49-F238E27FC236}">
                  <a16:creationId xmlns:a16="http://schemas.microsoft.com/office/drawing/2014/main" id="{E0276504-2763-4BCE-BF4B-82F7A5E333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0" name="Text Box 8">
              <a:extLst>
                <a:ext uri="{FF2B5EF4-FFF2-40B4-BE49-F238E27FC236}">
                  <a16:creationId xmlns:a16="http://schemas.microsoft.com/office/drawing/2014/main" id="{A74A6C86-31C5-4C29-9C54-F17498263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2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1" name="Text Box 9">
              <a:extLst>
                <a:ext uri="{FF2B5EF4-FFF2-40B4-BE49-F238E27FC236}">
                  <a16:creationId xmlns:a16="http://schemas.microsoft.com/office/drawing/2014/main" id="{BBC64C82-A9EA-4B3D-8ADA-D85ADF1E9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2" name="Text Box 10">
              <a:extLst>
                <a:ext uri="{FF2B5EF4-FFF2-40B4-BE49-F238E27FC236}">
                  <a16:creationId xmlns:a16="http://schemas.microsoft.com/office/drawing/2014/main" id="{EEEFF823-AFDA-4032-A32E-484D64F7B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4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3" name="Text Box 11">
              <a:extLst>
                <a:ext uri="{FF2B5EF4-FFF2-40B4-BE49-F238E27FC236}">
                  <a16:creationId xmlns:a16="http://schemas.microsoft.com/office/drawing/2014/main" id="{2056803D-7F1C-41A4-B38F-051C79E8D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0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4" name="Text Box 12">
              <a:extLst>
                <a:ext uri="{FF2B5EF4-FFF2-40B4-BE49-F238E27FC236}">
                  <a16:creationId xmlns:a16="http://schemas.microsoft.com/office/drawing/2014/main" id="{297187E9-3314-4CFD-B94D-9AF83DF32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5" name="Text Box 13">
              <a:extLst>
                <a:ext uri="{FF2B5EF4-FFF2-40B4-BE49-F238E27FC236}">
                  <a16:creationId xmlns:a16="http://schemas.microsoft.com/office/drawing/2014/main" id="{4D2106E4-3C27-47B8-AEDB-0B79E3A80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6" name="Text Box 14">
              <a:extLst>
                <a:ext uri="{FF2B5EF4-FFF2-40B4-BE49-F238E27FC236}">
                  <a16:creationId xmlns:a16="http://schemas.microsoft.com/office/drawing/2014/main" id="{D566D225-F8C9-464A-96E4-2928279764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7" name="Text Box 15">
              <a:extLst>
                <a:ext uri="{FF2B5EF4-FFF2-40B4-BE49-F238E27FC236}">
                  <a16:creationId xmlns:a16="http://schemas.microsoft.com/office/drawing/2014/main" id="{6A0CAC74-CC47-4EA7-A02F-B8CD39E90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8" name="Text Box 16">
              <a:extLst>
                <a:ext uri="{FF2B5EF4-FFF2-40B4-BE49-F238E27FC236}">
                  <a16:creationId xmlns:a16="http://schemas.microsoft.com/office/drawing/2014/main" id="{4F23FEBD-CFE0-4BA3-8C5E-99CF65AA1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29" name="Text Box 17">
              <a:extLst>
                <a:ext uri="{FF2B5EF4-FFF2-40B4-BE49-F238E27FC236}">
                  <a16:creationId xmlns:a16="http://schemas.microsoft.com/office/drawing/2014/main" id="{29850A38-7DE6-4347-9783-CDD8A38B8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93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</p:grpSp>
      <p:sp>
        <p:nvSpPr>
          <p:cNvPr id="203785" name="Line 18">
            <a:extLst>
              <a:ext uri="{FF2B5EF4-FFF2-40B4-BE49-F238E27FC236}">
                <a16:creationId xmlns:a16="http://schemas.microsoft.com/office/drawing/2014/main" id="{F57A5330-27DF-486C-AB97-DE4D5926135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8495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3786" name="Text Box 19">
            <a:extLst>
              <a:ext uri="{FF2B5EF4-FFF2-40B4-BE49-F238E27FC236}">
                <a16:creationId xmlns:a16="http://schemas.microsoft.com/office/drawing/2014/main" id="{80933B4C-551F-4EA0-B5C2-2FED0D782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590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24</a:t>
            </a:r>
          </a:p>
        </p:txBody>
      </p:sp>
      <p:sp>
        <p:nvSpPr>
          <p:cNvPr id="203787" name="Text Box 20">
            <a:extLst>
              <a:ext uri="{FF2B5EF4-FFF2-40B4-BE49-F238E27FC236}">
                <a16:creationId xmlns:a16="http://schemas.microsoft.com/office/drawing/2014/main" id="{6328A36F-6B65-41B3-B3B7-1AF2B4886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876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95</a:t>
            </a:r>
            <a:endParaRPr lang="ru-RU" altLang="ru-RU" sz="2400"/>
          </a:p>
        </p:txBody>
      </p:sp>
      <p:sp>
        <p:nvSpPr>
          <p:cNvPr id="203788" name="Line 21">
            <a:extLst>
              <a:ext uri="{FF2B5EF4-FFF2-40B4-BE49-F238E27FC236}">
                <a16:creationId xmlns:a16="http://schemas.microsoft.com/office/drawing/2014/main" id="{24EE5555-7203-41ED-B94C-573821AAF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105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3014" name="Text Box 22">
            <a:extLst>
              <a:ext uri="{FF2B5EF4-FFF2-40B4-BE49-F238E27FC236}">
                <a16:creationId xmlns:a16="http://schemas.microsoft.com/office/drawing/2014/main" id="{D61499F7-377A-4708-9309-A1076449E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4017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/>
              <a:t>17</a:t>
            </a:r>
            <a:endParaRPr lang="ru-RU" altLang="ru-RU" sz="2400"/>
          </a:p>
        </p:txBody>
      </p:sp>
      <p:sp>
        <p:nvSpPr>
          <p:cNvPr id="213015" name="Text Box 23">
            <a:extLst>
              <a:ext uri="{FF2B5EF4-FFF2-40B4-BE49-F238E27FC236}">
                <a16:creationId xmlns:a16="http://schemas.microsoft.com/office/drawing/2014/main" id="{3C3D8819-8126-49EC-92AF-B335F641C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087563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52</a:t>
            </a:r>
          </a:p>
        </p:txBody>
      </p:sp>
      <p:sp>
        <p:nvSpPr>
          <p:cNvPr id="213016" name="Text Box 24">
            <a:extLst>
              <a:ext uri="{FF2B5EF4-FFF2-40B4-BE49-F238E27FC236}">
                <a16:creationId xmlns:a16="http://schemas.microsoft.com/office/drawing/2014/main" id="{80659DBF-B1D7-4BD8-A803-5E3DCBA95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7432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 dirty="0"/>
              <a:t>95</a:t>
            </a:r>
          </a:p>
        </p:txBody>
      </p:sp>
      <p:sp>
        <p:nvSpPr>
          <p:cNvPr id="213018" name="Text Box 26">
            <a:extLst>
              <a:ext uri="{FF2B5EF4-FFF2-40B4-BE49-F238E27FC236}">
                <a16:creationId xmlns:a16="http://schemas.microsoft.com/office/drawing/2014/main" id="{F9C1E30C-DA30-4F61-9C53-A6D264493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668963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Не найден</a:t>
            </a:r>
          </a:p>
        </p:txBody>
      </p:sp>
      <p:sp>
        <p:nvSpPr>
          <p:cNvPr id="213019" name="Text Box 27">
            <a:extLst>
              <a:ext uri="{FF2B5EF4-FFF2-40B4-BE49-F238E27FC236}">
                <a16:creationId xmlns:a16="http://schemas.microsoft.com/office/drawing/2014/main" id="{0F3D5727-315A-47A4-BEB4-60333754C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7150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Найден!</a:t>
            </a:r>
          </a:p>
        </p:txBody>
      </p:sp>
      <p:sp>
        <p:nvSpPr>
          <p:cNvPr id="203794" name="Line 36">
            <a:extLst>
              <a:ext uri="{FF2B5EF4-FFF2-40B4-BE49-F238E27FC236}">
                <a16:creationId xmlns:a16="http://schemas.microsoft.com/office/drawing/2014/main" id="{D0E1B538-4163-4A54-88C7-4A970DF0E43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1905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3795" name="Text Box 37">
            <a:extLst>
              <a:ext uri="{FF2B5EF4-FFF2-40B4-BE49-F238E27FC236}">
                <a16:creationId xmlns:a16="http://schemas.microsoft.com/office/drawing/2014/main" id="{33A40F2F-988F-4550-9C0B-411248AD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962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18</a:t>
            </a:r>
          </a:p>
        </p:txBody>
      </p:sp>
      <p:sp>
        <p:nvSpPr>
          <p:cNvPr id="203796" name="Line 38">
            <a:extLst>
              <a:ext uri="{FF2B5EF4-FFF2-40B4-BE49-F238E27FC236}">
                <a16:creationId xmlns:a16="http://schemas.microsoft.com/office/drawing/2014/main" id="{0D02EA33-DD9B-41C0-953A-6B87B37F15D0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191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3797" name="Line 39">
            <a:extLst>
              <a:ext uri="{FF2B5EF4-FFF2-40B4-BE49-F238E27FC236}">
                <a16:creationId xmlns:a16="http://schemas.microsoft.com/office/drawing/2014/main" id="{427A1683-6CB7-4DE9-83B8-A65A759D76F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56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203798" name="Group 45">
            <a:extLst>
              <a:ext uri="{FF2B5EF4-FFF2-40B4-BE49-F238E27FC236}">
                <a16:creationId xmlns:a16="http://schemas.microsoft.com/office/drawing/2014/main" id="{FFCBD3A6-6576-41C0-9CDA-556086C253DD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676400"/>
            <a:ext cx="152400" cy="5029200"/>
            <a:chOff x="432" y="1056"/>
            <a:chExt cx="96" cy="3168"/>
          </a:xfrm>
        </p:grpSpPr>
        <p:sp>
          <p:nvSpPr>
            <p:cNvPr id="203808" name="Text Box 46">
              <a:extLst>
                <a:ext uri="{FF2B5EF4-FFF2-40B4-BE49-F238E27FC236}">
                  <a16:creationId xmlns:a16="http://schemas.microsoft.com/office/drawing/2014/main" id="{C6BA9DE2-BAA8-499E-B876-DF7EE32FC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63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09" name="Text Box 47">
              <a:extLst>
                <a:ext uri="{FF2B5EF4-FFF2-40B4-BE49-F238E27FC236}">
                  <a16:creationId xmlns:a16="http://schemas.microsoft.com/office/drawing/2014/main" id="{7D1C83A5-5286-4277-9C87-FA8D1217E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2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10" name="Text Box 48">
              <a:extLst>
                <a:ext uri="{FF2B5EF4-FFF2-40B4-BE49-F238E27FC236}">
                  <a16:creationId xmlns:a16="http://schemas.microsoft.com/office/drawing/2014/main" id="{9DE580F5-3E4A-49F9-8798-F9900A73C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05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11" name="Text Box 49">
              <a:extLst>
                <a:ext uri="{FF2B5EF4-FFF2-40B4-BE49-F238E27FC236}">
                  <a16:creationId xmlns:a16="http://schemas.microsoft.com/office/drawing/2014/main" id="{7547C8D5-483C-44B0-843A-B1175C4AB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34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12" name="Text Box 50">
              <a:extLst>
                <a:ext uri="{FF2B5EF4-FFF2-40B4-BE49-F238E27FC236}">
                  <a16:creationId xmlns:a16="http://schemas.microsoft.com/office/drawing/2014/main" id="{F0057BB3-CF77-4C2A-B667-1743B66C8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20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13" name="Text Box 51">
              <a:extLst>
                <a:ext uri="{FF2B5EF4-FFF2-40B4-BE49-F238E27FC236}">
                  <a16:creationId xmlns:a16="http://schemas.microsoft.com/office/drawing/2014/main" id="{B220679B-B261-440B-89B1-D3495C3ED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14" name="Text Box 52">
              <a:extLst>
                <a:ext uri="{FF2B5EF4-FFF2-40B4-BE49-F238E27FC236}">
                  <a16:creationId xmlns:a16="http://schemas.microsoft.com/office/drawing/2014/main" id="{A8C7C883-740A-4802-B5C2-40763A169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4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15" name="Text Box 53">
              <a:extLst>
                <a:ext uri="{FF2B5EF4-FFF2-40B4-BE49-F238E27FC236}">
                  <a16:creationId xmlns:a16="http://schemas.microsoft.com/office/drawing/2014/main" id="{3D7E8B2A-62A3-4166-8AC9-190008C7D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072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16" name="Text Box 54">
              <a:extLst>
                <a:ext uri="{FF2B5EF4-FFF2-40B4-BE49-F238E27FC236}">
                  <a16:creationId xmlns:a16="http://schemas.microsoft.com/office/drawing/2014/main" id="{24E66505-2DEF-4F41-ABDF-337FAC559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0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17" name="Text Box 55">
              <a:extLst>
                <a:ext uri="{FF2B5EF4-FFF2-40B4-BE49-F238E27FC236}">
                  <a16:creationId xmlns:a16="http://schemas.microsoft.com/office/drawing/2014/main" id="{590F3AF9-2480-4C91-BB16-AC7FF5766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  <p:sp>
          <p:nvSpPr>
            <p:cNvPr id="203818" name="Text Box 56">
              <a:extLst>
                <a:ext uri="{FF2B5EF4-FFF2-40B4-BE49-F238E27FC236}">
                  <a16:creationId xmlns:a16="http://schemas.microsoft.com/office/drawing/2014/main" id="{830C79E9-92A8-42D7-A462-1C7F6C20D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936"/>
              <a:ext cx="96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ru-RU" sz="2400"/>
            </a:p>
          </p:txBody>
        </p:sp>
      </p:grpSp>
      <p:sp>
        <p:nvSpPr>
          <p:cNvPr id="203799" name="Line 57">
            <a:extLst>
              <a:ext uri="{FF2B5EF4-FFF2-40B4-BE49-F238E27FC236}">
                <a16:creationId xmlns:a16="http://schemas.microsoft.com/office/drawing/2014/main" id="{4B2E4966-B568-4543-9151-B3B042CC01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8495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3800" name="Text Box 58">
            <a:extLst>
              <a:ext uri="{FF2B5EF4-FFF2-40B4-BE49-F238E27FC236}">
                <a16:creationId xmlns:a16="http://schemas.microsoft.com/office/drawing/2014/main" id="{80DCDDA9-35F6-48AA-80E1-C929ECD47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5908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/>
              <a:t>24</a:t>
            </a:r>
          </a:p>
        </p:txBody>
      </p:sp>
      <p:sp>
        <p:nvSpPr>
          <p:cNvPr id="213052" name="Rectangle 60">
            <a:extLst>
              <a:ext uri="{FF2B5EF4-FFF2-40B4-BE49-F238E27FC236}">
                <a16:creationId xmlns:a16="http://schemas.microsoft.com/office/drawing/2014/main" id="{A0D19DAD-8A82-4844-8993-850AB64A3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4196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13053" name="Rectangle 61">
            <a:extLst>
              <a:ext uri="{FF2B5EF4-FFF2-40B4-BE49-F238E27FC236}">
                <a16:creationId xmlns:a16="http://schemas.microsoft.com/office/drawing/2014/main" id="{51B321F0-5585-4B43-9034-AE02887A9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3340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13054" name="Rectangle 62">
            <a:extLst>
              <a:ext uri="{FF2B5EF4-FFF2-40B4-BE49-F238E27FC236}">
                <a16:creationId xmlns:a16="http://schemas.microsoft.com/office/drawing/2014/main" id="{28747E44-10F3-4C18-B820-0A05563D2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334000"/>
            <a:ext cx="7620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  <p:sp>
        <p:nvSpPr>
          <p:cNvPr id="203804" name="Line 67">
            <a:extLst>
              <a:ext uri="{FF2B5EF4-FFF2-40B4-BE49-F238E27FC236}">
                <a16:creationId xmlns:a16="http://schemas.microsoft.com/office/drawing/2014/main" id="{06A874E6-D62F-4F3C-ADAE-4DD0B0A7F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905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3805" name="Line 68">
            <a:extLst>
              <a:ext uri="{FF2B5EF4-FFF2-40B4-BE49-F238E27FC236}">
                <a16:creationId xmlns:a16="http://schemas.microsoft.com/office/drawing/2014/main" id="{74D2171C-F667-4B40-BE7E-96D050880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191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3806" name="Line 69">
            <a:extLst>
              <a:ext uri="{FF2B5EF4-FFF2-40B4-BE49-F238E27FC236}">
                <a16:creationId xmlns:a16="http://schemas.microsoft.com/office/drawing/2014/main" id="{E582DD3E-7CC1-4D7B-A70E-AD10140EA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56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3062" name="Rectangle 70">
            <a:extLst>
              <a:ext uri="{FF2B5EF4-FFF2-40B4-BE49-F238E27FC236}">
                <a16:creationId xmlns:a16="http://schemas.microsoft.com/office/drawing/2014/main" id="{5F25B606-6314-477A-BBDE-DBE0E48F2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876800"/>
            <a:ext cx="152400" cy="457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14" grpId="0" animBg="1"/>
      <p:bldP spid="213014" grpId="1" animBg="1"/>
      <p:bldP spid="213015" grpId="0" animBg="1"/>
      <p:bldP spid="213016" grpId="0" animBg="1"/>
      <p:bldP spid="213018" grpId="0"/>
      <p:bldP spid="213018" grpId="1"/>
      <p:bldP spid="213018" grpId="2"/>
      <p:bldP spid="213018" grpId="3"/>
      <p:bldP spid="213019" grpId="0"/>
      <p:bldP spid="213019" grpId="1"/>
      <p:bldP spid="213052" grpId="0" animBg="1"/>
      <p:bldP spid="213052" grpId="1" animBg="1"/>
      <p:bldP spid="213053" grpId="0" animBg="1"/>
      <p:bldP spid="213053" grpId="1" animBg="1"/>
      <p:bldP spid="213054" grpId="0" animBg="1"/>
      <p:bldP spid="213054" grpId="1" animBg="1"/>
      <p:bldP spid="213062" grpId="0" animBg="1"/>
      <p:bldP spid="213062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>
            <a:extLst>
              <a:ext uri="{FF2B5EF4-FFF2-40B4-BE49-F238E27FC236}">
                <a16:creationId xmlns:a16="http://schemas.microsoft.com/office/drawing/2014/main" id="{23BF17D7-B344-4B70-A745-4BBFFC28F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Удаление элементов</a:t>
            </a:r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3F11A768-1EAB-49B5-962B-1A9192226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Просто удалить элемент нельзя – нарушится поиск тех, которые были добавлены после него</a:t>
            </a:r>
          </a:p>
          <a:p>
            <a:pPr eaLnBrk="1" hangingPunct="1"/>
            <a:r>
              <a:rPr lang="ru-RU" altLang="ru-RU" dirty="0"/>
              <a:t>Можно заменить значение на пометку </a:t>
            </a:r>
            <a:r>
              <a:rPr lang="en-US" altLang="ru-RU" dirty="0"/>
              <a:t>Deleted</a:t>
            </a:r>
            <a:endParaRPr lang="ru-RU" altLang="ru-RU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BDB3B4AC-8778-4D3D-AD8C-C85D29348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2737" y="0"/>
            <a:ext cx="7886700" cy="1325563"/>
          </a:xfrm>
        </p:spPr>
        <p:txBody>
          <a:bodyPr/>
          <a:lstStyle/>
          <a:p>
            <a:pPr eaLnBrk="1" hangingPunct="1"/>
            <a:r>
              <a:rPr lang="ru-RU" altLang="ru-RU" dirty="0"/>
              <a:t>Удаление элементов</a:t>
            </a:r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7CD1FC69-0B24-4D0C-85C2-8BE3C855FB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2737" y="1463040"/>
            <a:ext cx="7982613" cy="5128591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ru-RU" altLang="ru-RU" sz="2800" dirty="0"/>
              <a:t>Специальное значение </a:t>
            </a:r>
            <a:r>
              <a:rPr lang="en-US" altLang="ru-RU" sz="2800" dirty="0"/>
              <a:t>Deleted </a:t>
            </a:r>
            <a:r>
              <a:rPr lang="ru-RU" altLang="ru-RU" sz="2800" dirty="0"/>
              <a:t>позволяет удалить элемент</a:t>
            </a:r>
            <a:endParaRPr lang="en-US" altLang="ru-RU" sz="28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ru-RU" altLang="ru-RU" sz="2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ru-RU" altLang="ru-RU" sz="2800" dirty="0"/>
              <a:t>Но позиция в таблице после этого</a:t>
            </a:r>
            <a:r>
              <a:rPr lang="en-US" altLang="ru-RU" sz="2800" dirty="0"/>
              <a:t> </a:t>
            </a:r>
            <a:r>
              <a:rPr lang="ru-RU" altLang="ru-RU" sz="2800" dirty="0"/>
              <a:t>остается занятой и замедляет поиск</a:t>
            </a:r>
            <a:endParaRPr lang="en-US" altLang="ru-RU" sz="28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ru-RU" altLang="ru-RU" sz="2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ru-RU" altLang="ru-RU" sz="2800" dirty="0"/>
              <a:t>Этот подход годится, если потребность удалить элемент возникает в результате крайне экзотической ситуации</a:t>
            </a:r>
            <a:endParaRPr lang="en-US" altLang="ru-RU" sz="28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ru-RU" altLang="ru-RU" sz="2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ru-RU" altLang="ru-RU" sz="2800" dirty="0"/>
              <a:t>Если действительно нужно удалять – используйте разрешение коллизий методом списков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DF1B27D-3114-445F-99F9-28337D0B2F1A}"/>
              </a:ext>
            </a:extLst>
          </p:cNvPr>
          <p:cNvSpPr/>
          <p:nvPr/>
        </p:nvSpPr>
        <p:spPr>
          <a:xfrm>
            <a:off x="479501" y="858864"/>
            <a:ext cx="84247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B414A"/>
                </a:solidFill>
                <a:latin typeface="-apple-system"/>
              </a:rPr>
              <a:t>Дан несортированный массив целых чисел, найти в нем пару с заданной суммой.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194629C-859C-4C12-BDB7-5759811AF07C}"/>
              </a:ext>
            </a:extLst>
          </p:cNvPr>
          <p:cNvSpPr/>
          <p:nvPr/>
        </p:nvSpPr>
        <p:spPr>
          <a:xfrm>
            <a:off x="657921" y="1502688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dirty="0" err="1">
                <a:solidFill>
                  <a:srgbClr val="3B414A"/>
                </a:solidFill>
                <a:latin typeface="-apple-system"/>
              </a:rPr>
              <a:t>Например</a:t>
            </a:r>
            <a:r>
              <a:rPr lang="en-US" dirty="0">
                <a:solidFill>
                  <a:srgbClr val="3B414A"/>
                </a:solidFill>
                <a:latin typeface="-apple-system"/>
              </a:rPr>
              <a:t>,</a:t>
            </a:r>
          </a:p>
          <a:p>
            <a:pPr fontAlgn="base"/>
            <a:r>
              <a:rPr lang="ru-RU" b="1" dirty="0">
                <a:solidFill>
                  <a:srgbClr val="3B414A"/>
                </a:solidFill>
                <a:latin typeface="SFMono-Regular"/>
              </a:rPr>
              <a:t>Ввод</a:t>
            </a:r>
            <a:r>
              <a:rPr lang="en-US" b="1" dirty="0">
                <a:solidFill>
                  <a:srgbClr val="3B414A"/>
                </a:solidFill>
                <a:latin typeface="SFMono-Regular"/>
              </a:rPr>
              <a:t>:</a:t>
            </a:r>
            <a:br>
              <a:rPr lang="en-US" dirty="0">
                <a:solidFill>
                  <a:srgbClr val="3B414A"/>
                </a:solidFill>
                <a:latin typeface="SFMono-Regular"/>
              </a:rPr>
            </a:br>
            <a:r>
              <a:rPr lang="ru-RU" dirty="0">
                <a:solidFill>
                  <a:srgbClr val="3B414A"/>
                </a:solidFill>
                <a:latin typeface="SFMono-Regular"/>
              </a:rPr>
              <a:t>А</a:t>
            </a:r>
            <a:r>
              <a:rPr lang="en-US" dirty="0">
                <a:solidFill>
                  <a:srgbClr val="3B414A"/>
                </a:solidFill>
                <a:latin typeface="SFMono-Regular"/>
              </a:rPr>
              <a:t> = [8, 7, 2, 5, 3, 1]</a:t>
            </a:r>
            <a:br>
              <a:rPr lang="en-US" dirty="0">
                <a:solidFill>
                  <a:srgbClr val="3B414A"/>
                </a:solidFill>
                <a:latin typeface="SFMono-Regular"/>
              </a:rPr>
            </a:br>
            <a:r>
              <a:rPr lang="ru-RU" dirty="0">
                <a:solidFill>
                  <a:srgbClr val="3B414A"/>
                </a:solidFill>
                <a:latin typeface="SFMono-Regular"/>
              </a:rPr>
              <a:t>сумма</a:t>
            </a:r>
            <a:r>
              <a:rPr lang="en-US" dirty="0">
                <a:solidFill>
                  <a:srgbClr val="3B414A"/>
                </a:solidFill>
                <a:latin typeface="SFMono-Regular"/>
              </a:rPr>
              <a:t> = 10</a:t>
            </a:r>
            <a:br>
              <a:rPr lang="en-US" dirty="0">
                <a:solidFill>
                  <a:srgbClr val="3B414A"/>
                </a:solidFill>
                <a:latin typeface="SFMono-Regular"/>
              </a:rPr>
            </a:br>
            <a:r>
              <a:rPr lang="en-US" dirty="0">
                <a:solidFill>
                  <a:srgbClr val="3B414A"/>
                </a:solidFill>
                <a:latin typeface="SFMono-Regular"/>
              </a:rPr>
              <a:t> </a:t>
            </a:r>
            <a:br>
              <a:rPr lang="en-US" dirty="0">
                <a:solidFill>
                  <a:srgbClr val="3B414A"/>
                </a:solidFill>
                <a:latin typeface="SFMono-Regular"/>
              </a:rPr>
            </a:br>
            <a:r>
              <a:rPr lang="ru-RU" b="1" dirty="0">
                <a:solidFill>
                  <a:srgbClr val="3B414A"/>
                </a:solidFill>
                <a:latin typeface="SFMono-Regular"/>
              </a:rPr>
              <a:t>Вывод</a:t>
            </a:r>
            <a:r>
              <a:rPr lang="en-US" b="1" dirty="0">
                <a:solidFill>
                  <a:srgbClr val="3B414A"/>
                </a:solidFill>
                <a:latin typeface="SFMono-Regular"/>
              </a:rPr>
              <a:t>:</a:t>
            </a:r>
            <a:br>
              <a:rPr lang="en-US" dirty="0">
                <a:solidFill>
                  <a:srgbClr val="3B414A"/>
                </a:solidFill>
                <a:latin typeface="SFMono-Regular"/>
              </a:rPr>
            </a:br>
            <a:r>
              <a:rPr lang="ru-RU" dirty="0">
                <a:solidFill>
                  <a:srgbClr val="3B414A"/>
                </a:solidFill>
                <a:latin typeface="SFMono-Regular"/>
              </a:rPr>
              <a:t>пара</a:t>
            </a:r>
            <a:r>
              <a:rPr lang="en-US" dirty="0">
                <a:solidFill>
                  <a:srgbClr val="3B414A"/>
                </a:solidFill>
                <a:latin typeface="SFMono-Regular"/>
              </a:rPr>
              <a:t> (8, 2)</a:t>
            </a:r>
            <a:br>
              <a:rPr lang="en-US" dirty="0">
                <a:solidFill>
                  <a:srgbClr val="3B414A"/>
                </a:solidFill>
                <a:latin typeface="SFMono-Regular"/>
              </a:rPr>
            </a:br>
            <a:r>
              <a:rPr lang="ru-RU" dirty="0">
                <a:solidFill>
                  <a:srgbClr val="3B414A"/>
                </a:solidFill>
                <a:latin typeface="SFMono-Regular"/>
              </a:rPr>
              <a:t>или</a:t>
            </a:r>
            <a:br>
              <a:rPr lang="en-US" dirty="0">
                <a:solidFill>
                  <a:srgbClr val="3B414A"/>
                </a:solidFill>
                <a:latin typeface="SFMono-Regular"/>
              </a:rPr>
            </a:br>
            <a:r>
              <a:rPr lang="ru-RU" dirty="0">
                <a:solidFill>
                  <a:srgbClr val="3B414A"/>
                </a:solidFill>
                <a:latin typeface="SFMono-Regular"/>
              </a:rPr>
              <a:t>пара</a:t>
            </a:r>
            <a:r>
              <a:rPr lang="en-US" dirty="0">
                <a:solidFill>
                  <a:srgbClr val="3B414A"/>
                </a:solidFill>
                <a:latin typeface="SFMono-Regular"/>
              </a:rPr>
              <a:t> (7, 3)</a:t>
            </a:r>
            <a:br>
              <a:rPr lang="en-US" dirty="0">
                <a:solidFill>
                  <a:srgbClr val="3B414A"/>
                </a:solidFill>
                <a:latin typeface="SFMono-Regular"/>
              </a:rPr>
            </a:br>
            <a:r>
              <a:rPr lang="en-US" dirty="0">
                <a:solidFill>
                  <a:srgbClr val="3B414A"/>
                </a:solidFill>
                <a:latin typeface="SFMono-Regular"/>
              </a:rPr>
              <a:t> </a:t>
            </a:r>
            <a:br>
              <a:rPr lang="en-US" dirty="0">
                <a:solidFill>
                  <a:srgbClr val="3B414A"/>
                </a:solidFill>
                <a:latin typeface="SFMono-Regular"/>
              </a:rPr>
            </a:br>
            <a:r>
              <a:rPr lang="en-US" dirty="0">
                <a:solidFill>
                  <a:srgbClr val="3B414A"/>
                </a:solidFill>
                <a:latin typeface="SFMono-Regular"/>
              </a:rPr>
              <a:t> </a:t>
            </a:r>
            <a:br>
              <a:rPr lang="en-US" dirty="0">
                <a:solidFill>
                  <a:srgbClr val="3B414A"/>
                </a:solidFill>
                <a:latin typeface="SFMono-Regular"/>
              </a:rPr>
            </a:br>
            <a:r>
              <a:rPr lang="ru-RU" b="1" dirty="0">
                <a:solidFill>
                  <a:srgbClr val="3B414A"/>
                </a:solidFill>
                <a:latin typeface="SFMono-Regular"/>
              </a:rPr>
              <a:t>Ввод</a:t>
            </a:r>
            <a:r>
              <a:rPr lang="en-US" b="1" dirty="0">
                <a:solidFill>
                  <a:srgbClr val="3B414A"/>
                </a:solidFill>
                <a:latin typeface="SFMono-Regular"/>
              </a:rPr>
              <a:t>:</a:t>
            </a:r>
            <a:br>
              <a:rPr lang="en-US" dirty="0">
                <a:solidFill>
                  <a:srgbClr val="3B414A"/>
                </a:solidFill>
                <a:latin typeface="SFMono-Regular"/>
              </a:rPr>
            </a:br>
            <a:r>
              <a:rPr lang="ru-RU" dirty="0">
                <a:solidFill>
                  <a:srgbClr val="3B414A"/>
                </a:solidFill>
                <a:latin typeface="SFMono-Regular"/>
              </a:rPr>
              <a:t>А</a:t>
            </a:r>
            <a:r>
              <a:rPr lang="en-US" dirty="0">
                <a:solidFill>
                  <a:srgbClr val="3B414A"/>
                </a:solidFill>
                <a:latin typeface="SFMono-Regular"/>
              </a:rPr>
              <a:t> = [5, 2, 6, 8, 1, 9]</a:t>
            </a:r>
            <a:br>
              <a:rPr lang="en-US" dirty="0">
                <a:solidFill>
                  <a:srgbClr val="3B414A"/>
                </a:solidFill>
                <a:latin typeface="SFMono-Regular"/>
              </a:rPr>
            </a:br>
            <a:r>
              <a:rPr lang="ru-RU" dirty="0">
                <a:solidFill>
                  <a:srgbClr val="3B414A"/>
                </a:solidFill>
                <a:latin typeface="SFMono-Regular"/>
              </a:rPr>
              <a:t>сумма</a:t>
            </a:r>
            <a:r>
              <a:rPr lang="en-US" dirty="0">
                <a:solidFill>
                  <a:srgbClr val="3B414A"/>
                </a:solidFill>
                <a:latin typeface="SFMono-Regular"/>
              </a:rPr>
              <a:t> = 12</a:t>
            </a:r>
            <a:br>
              <a:rPr lang="en-US" dirty="0">
                <a:solidFill>
                  <a:srgbClr val="3B414A"/>
                </a:solidFill>
                <a:latin typeface="SFMono-Regular"/>
              </a:rPr>
            </a:br>
            <a:r>
              <a:rPr lang="en-US" dirty="0">
                <a:solidFill>
                  <a:srgbClr val="3B414A"/>
                </a:solidFill>
                <a:latin typeface="SFMono-Regular"/>
              </a:rPr>
              <a:t> </a:t>
            </a:r>
            <a:br>
              <a:rPr lang="en-US" dirty="0">
                <a:solidFill>
                  <a:srgbClr val="3B414A"/>
                </a:solidFill>
                <a:latin typeface="SFMono-Regular"/>
              </a:rPr>
            </a:br>
            <a:r>
              <a:rPr lang="ru-RU" b="1" dirty="0">
                <a:solidFill>
                  <a:srgbClr val="3B414A"/>
                </a:solidFill>
                <a:latin typeface="SFMono-Regular"/>
              </a:rPr>
              <a:t>Вывод</a:t>
            </a:r>
            <a:r>
              <a:rPr lang="en-US" b="1" dirty="0">
                <a:solidFill>
                  <a:srgbClr val="3B414A"/>
                </a:solidFill>
                <a:latin typeface="SFMono-Regular"/>
              </a:rPr>
              <a:t>:</a:t>
            </a:r>
            <a:r>
              <a:rPr lang="en-US" dirty="0">
                <a:solidFill>
                  <a:srgbClr val="3B414A"/>
                </a:solidFill>
                <a:latin typeface="SFMono-Regular"/>
              </a:rPr>
              <a:t> </a:t>
            </a:r>
            <a:r>
              <a:rPr lang="ru-RU" dirty="0">
                <a:solidFill>
                  <a:srgbClr val="3B414A"/>
                </a:solidFill>
                <a:latin typeface="SFMono-Regular"/>
              </a:rPr>
              <a:t>пар нет</a:t>
            </a:r>
            <a:endParaRPr lang="en-US" b="0" i="0" u="none" strike="noStrike" dirty="0">
              <a:solidFill>
                <a:srgbClr val="3B414A"/>
              </a:solidFill>
              <a:effectLst/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2459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EEB15C6-8F5E-4B76-A11B-D393FF21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5333"/>
            <a:ext cx="9144000" cy="987334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E76CFAA-1E9E-490D-B1FC-961A1BF826B0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Интерполяционный поиск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6977FA-5375-444A-95CD-53368E515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03" y="699660"/>
            <a:ext cx="2292468" cy="1104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334FBF-16B0-4177-8EF8-B8A429CCDA66}"/>
              </a:ext>
            </a:extLst>
          </p:cNvPr>
          <p:cNvSpPr txBox="1"/>
          <p:nvPr/>
        </p:nvSpPr>
        <p:spPr>
          <a:xfrm>
            <a:off x="227124" y="2139142"/>
            <a:ext cx="4675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Расчетный индекс = 0.65 * 19 </a:t>
            </a:r>
            <a:r>
              <a:rPr lang="en-US" sz="2400" dirty="0"/>
              <a:t>~ 12</a:t>
            </a:r>
            <a:r>
              <a:rPr lang="ru-RU" sz="24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EFA522-F7C2-4AA3-AA04-8CD4C688EB53}"/>
              </a:ext>
            </a:extLst>
          </p:cNvPr>
          <p:cNvSpPr txBox="1"/>
          <p:nvPr/>
        </p:nvSpPr>
        <p:spPr>
          <a:xfrm>
            <a:off x="161248" y="4173164"/>
            <a:ext cx="5421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Расстояние = значение – значения</a:t>
            </a:r>
            <a:r>
              <a:rPr lang="en-US" sz="2400" dirty="0"/>
              <a:t>[min]</a:t>
            </a:r>
            <a:r>
              <a:rPr lang="ru-RU" sz="24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47AB1-B52B-4AAE-9844-3F489409DFC4}"/>
              </a:ext>
            </a:extLst>
          </p:cNvPr>
          <p:cNvSpPr txBox="1"/>
          <p:nvPr/>
        </p:nvSpPr>
        <p:spPr>
          <a:xfrm>
            <a:off x="161248" y="4634829"/>
            <a:ext cx="7438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Значение диапазона = значение </a:t>
            </a:r>
            <a:r>
              <a:rPr lang="en-US" sz="2400" dirty="0"/>
              <a:t>[max]</a:t>
            </a:r>
            <a:r>
              <a:rPr lang="ru-RU" sz="2400" dirty="0"/>
              <a:t> – значения</a:t>
            </a:r>
            <a:r>
              <a:rPr lang="en-US" sz="2400" dirty="0"/>
              <a:t>[min]</a:t>
            </a:r>
            <a:r>
              <a:rPr lang="ru-RU" sz="24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01EFB7-9C51-41AB-AB0A-5809E0048074}"/>
              </a:ext>
            </a:extLst>
          </p:cNvPr>
          <p:cNvSpPr txBox="1"/>
          <p:nvPr/>
        </p:nvSpPr>
        <p:spPr>
          <a:xfrm>
            <a:off x="161247" y="5096494"/>
            <a:ext cx="5814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Дробь = Расстояние / Значение диапазона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52E9D-6B54-4A13-BCF8-4062A03A16F4}"/>
              </a:ext>
            </a:extLst>
          </p:cNvPr>
          <p:cNvSpPr txBox="1"/>
          <p:nvPr/>
        </p:nvSpPr>
        <p:spPr>
          <a:xfrm>
            <a:off x="161247" y="5577823"/>
            <a:ext cx="4253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Значение индексов = </a:t>
            </a:r>
            <a:r>
              <a:rPr lang="en-US" sz="2400" dirty="0"/>
              <a:t>max - min</a:t>
            </a:r>
            <a:endParaRPr lang="ru-R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3C1690-0FEF-4FA6-9850-119A57E94216}"/>
              </a:ext>
            </a:extLst>
          </p:cNvPr>
          <p:cNvSpPr txBox="1"/>
          <p:nvPr/>
        </p:nvSpPr>
        <p:spPr>
          <a:xfrm>
            <a:off x="161247" y="6060382"/>
            <a:ext cx="7236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Оценка пристрела = </a:t>
            </a:r>
            <a:r>
              <a:rPr lang="en-US" sz="2400" dirty="0"/>
              <a:t>min</a:t>
            </a:r>
            <a:r>
              <a:rPr lang="ru-RU" sz="2400" dirty="0"/>
              <a:t> + Дробь * Значение индексов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368C52-A17E-449E-99E5-8B26A3C1B1CD}"/>
              </a:ext>
            </a:extLst>
          </p:cNvPr>
          <p:cNvSpPr txBox="1"/>
          <p:nvPr/>
        </p:nvSpPr>
        <p:spPr>
          <a:xfrm>
            <a:off x="7598384" y="4173164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64 – 0 = 64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1BC04-C9EE-41CE-AAC8-74EA3F979FAA}"/>
              </a:ext>
            </a:extLst>
          </p:cNvPr>
          <p:cNvSpPr txBox="1"/>
          <p:nvPr/>
        </p:nvSpPr>
        <p:spPr>
          <a:xfrm>
            <a:off x="7604594" y="4634829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99 – 0 = 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02DB1A-E4C7-4CE0-8031-2A5B58336F0C}"/>
              </a:ext>
            </a:extLst>
          </p:cNvPr>
          <p:cNvSpPr txBox="1"/>
          <p:nvPr/>
        </p:nvSpPr>
        <p:spPr>
          <a:xfrm>
            <a:off x="7452511" y="5139207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64/99 </a:t>
            </a:r>
            <a:r>
              <a:rPr lang="en-US" sz="2400" dirty="0"/>
              <a:t>~0.65</a:t>
            </a:r>
            <a:endParaRPr lang="ru-RU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4A9437-7E79-4BA9-B702-E0AD55B8747A}"/>
              </a:ext>
            </a:extLst>
          </p:cNvPr>
          <p:cNvSpPr txBox="1"/>
          <p:nvPr/>
        </p:nvSpPr>
        <p:spPr>
          <a:xfrm>
            <a:off x="7598384" y="5600872"/>
            <a:ext cx="1545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r>
              <a:rPr lang="ru-RU" sz="2400" dirty="0"/>
              <a:t>9 – 0 = </a:t>
            </a:r>
            <a:r>
              <a:rPr lang="en-US" sz="2400" dirty="0"/>
              <a:t>1</a:t>
            </a:r>
            <a:r>
              <a:rPr lang="ru-RU" sz="2400" dirty="0"/>
              <a:t>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396DF5-0845-403F-99F8-0A2F5B531B4C}"/>
              </a:ext>
            </a:extLst>
          </p:cNvPr>
          <p:cNvSpPr txBox="1"/>
          <p:nvPr/>
        </p:nvSpPr>
        <p:spPr>
          <a:xfrm>
            <a:off x="6763220" y="6396335"/>
            <a:ext cx="2380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+ 0.65 * 19 ~ 12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5100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B6CC8B0-30AD-42B5-942E-58AF53650EA3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Интерполяционный поиск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05C761-951E-4511-9980-FF0889B79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6604"/>
            <a:ext cx="9144000" cy="60479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643767-B45E-48B8-A992-76E7026C2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56" y="1784895"/>
            <a:ext cx="3957476" cy="134170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505545-EE49-4C4B-9923-1C60587006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07"/>
          <a:stretch/>
        </p:blipFill>
        <p:spPr>
          <a:xfrm>
            <a:off x="4294732" y="2580149"/>
            <a:ext cx="483746" cy="54645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77ABFC2-616B-4E01-BA11-2B55BD07A1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218" y="2307412"/>
            <a:ext cx="1149409" cy="8191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0C3EDB0-8C08-42F5-9206-D964AB2DC7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7660" y="1969120"/>
            <a:ext cx="2231866" cy="115748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D357377-39D3-4E31-B54A-9AE59BCF2E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3706" y="3114727"/>
            <a:ext cx="1573371" cy="54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9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240A313-A689-49AA-ACBC-6C817DCD82C9}"/>
              </a:ext>
            </a:extLst>
          </p:cNvPr>
          <p:cNvSpPr/>
          <p:nvPr/>
        </p:nvSpPr>
        <p:spPr>
          <a:xfrm>
            <a:off x="1005838" y="2592592"/>
            <a:ext cx="72768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8000" b="1" dirty="0">
                <a:latin typeface="Segoe UI" panose="020B0502040204020203" pitchFamily="34" charset="0"/>
              </a:rPr>
              <a:t>Хеш-таблицы</a:t>
            </a:r>
          </a:p>
        </p:txBody>
      </p:sp>
    </p:spTree>
    <p:extLst>
      <p:ext uri="{BB962C8B-B14F-4D97-AF65-F5344CB8AC3E}">
        <p14:creationId xmlns:p14="http://schemas.microsoft.com/office/powerpoint/2010/main" val="1325472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E4120E9-6B3E-444D-B64C-27F752F009FF}"/>
              </a:ext>
            </a:extLst>
          </p:cNvPr>
          <p:cNvSpPr/>
          <p:nvPr/>
        </p:nvSpPr>
        <p:spPr>
          <a:xfrm>
            <a:off x="336549" y="657989"/>
            <a:ext cx="85090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Хеширование</a:t>
            </a:r>
            <a:r>
              <a:rPr lang="ru-RU" dirty="0"/>
              <a:t> – это преобразование входного массива данных определенного типа и </a:t>
            </a:r>
            <a:r>
              <a:rPr lang="ru-RU" b="1" u="sng" dirty="0"/>
              <a:t>произвольной длины </a:t>
            </a:r>
            <a:r>
              <a:rPr lang="ru-RU" dirty="0"/>
              <a:t>в выходную битовую строку </a:t>
            </a:r>
            <a:r>
              <a:rPr lang="ru-RU" b="1" u="sng" dirty="0"/>
              <a:t>фиксированной длины</a:t>
            </a:r>
            <a:r>
              <a:rPr lang="ru-RU" dirty="0"/>
              <a:t>. </a:t>
            </a:r>
          </a:p>
          <a:p>
            <a:endParaRPr lang="ru-RU" dirty="0"/>
          </a:p>
          <a:p>
            <a:r>
              <a:rPr lang="ru-RU" dirty="0"/>
              <a:t>Такие преобразования также называются </a:t>
            </a:r>
            <a:r>
              <a:rPr lang="ru-RU" b="1" dirty="0"/>
              <a:t>хеш-функциями</a:t>
            </a:r>
            <a:r>
              <a:rPr lang="ru-RU" dirty="0"/>
              <a:t> или функциями свертки, а их результаты называют </a:t>
            </a:r>
            <a:r>
              <a:rPr lang="ru-RU" dirty="0" err="1"/>
              <a:t>хешем</a:t>
            </a:r>
            <a:r>
              <a:rPr lang="ru-RU" dirty="0"/>
              <a:t>, </a:t>
            </a:r>
            <a:r>
              <a:rPr lang="ru-RU" dirty="0" err="1"/>
              <a:t>хеш</a:t>
            </a:r>
            <a:r>
              <a:rPr lang="ru-RU" dirty="0"/>
              <a:t>-кодом.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972B060-3842-406B-9F37-FF100008EC8D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Хеширование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D4B8356-407F-40B2-A36D-3561F94DE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2181443"/>
            <a:ext cx="7772400" cy="447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04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4">
            <a:extLst>
              <a:ext uri="{FF2B5EF4-FFF2-40B4-BE49-F238E27FC236}">
                <a16:creationId xmlns:a16="http://schemas.microsoft.com/office/drawing/2014/main" id="{504078F0-D6A5-40FE-8BFA-C5ADBC273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85" y="775916"/>
            <a:ext cx="8420430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dirty="0"/>
              <a:t>Результатом хеш-функции будет в число из определенного диапазона </a:t>
            </a:r>
            <a:r>
              <a:rPr lang="en-US" dirty="0"/>
              <a:t>0</a:t>
            </a:r>
            <a:r>
              <a:rPr lang="ru-RU" dirty="0"/>
              <a:t> 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/>
              <a:t>…</a:t>
            </a:r>
            <a:r>
              <a:rPr lang="ru-RU" dirty="0"/>
              <a:t> 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/>
              <a:t>M-1.</a:t>
            </a:r>
            <a:r>
              <a:rPr lang="ru-RU" dirty="0"/>
              <a:t> </a:t>
            </a:r>
          </a:p>
          <a:p>
            <a:pPr>
              <a:spcBef>
                <a:spcPct val="50000"/>
              </a:spcBef>
            </a:pPr>
            <a:r>
              <a:rPr lang="ru-RU" sz="2400" b="1" u="sng" dirty="0">
                <a:solidFill>
                  <a:srgbClr val="FF0000"/>
                </a:solidFill>
                <a:latin typeface="+mj-lt"/>
              </a:rPr>
              <a:t>Примеры.</a:t>
            </a:r>
            <a:r>
              <a:rPr lang="ru-RU" sz="2400" dirty="0">
                <a:solidFill>
                  <a:srgbClr val="FF0000"/>
                </a:solidFill>
                <a:latin typeface="+mj-lt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dirty="0"/>
              <a:t>h(x)=x mod M</a:t>
            </a:r>
          </a:p>
          <a:p>
            <a:pPr>
              <a:spcBef>
                <a:spcPct val="50000"/>
              </a:spcBef>
            </a:pPr>
            <a:r>
              <a:rPr lang="en-US" dirty="0"/>
              <a:t>h(x)=A*x</a:t>
            </a:r>
            <a:r>
              <a:rPr lang="ru-RU" dirty="0"/>
              <a:t> </a:t>
            </a:r>
            <a:r>
              <a:rPr lang="en-US" dirty="0"/>
              <a:t>+</a:t>
            </a:r>
            <a:r>
              <a:rPr lang="ru-RU" dirty="0"/>
              <a:t> </a:t>
            </a:r>
            <a:r>
              <a:rPr lang="en-US" dirty="0"/>
              <a:t>B mod M</a:t>
            </a:r>
          </a:p>
          <a:p>
            <a:pPr>
              <a:spcBef>
                <a:spcPct val="50000"/>
              </a:spcBef>
            </a:pPr>
            <a:r>
              <a:rPr lang="en-US" dirty="0"/>
              <a:t>h(x)=x,  </a:t>
            </a:r>
            <a:r>
              <a:rPr lang="ru-RU" dirty="0"/>
              <a:t>если </a:t>
            </a:r>
            <a:r>
              <a:rPr lang="en-US" dirty="0"/>
              <a:t>|x|&lt;M </a:t>
            </a:r>
            <a:r>
              <a:rPr lang="ru-RU" dirty="0"/>
              <a:t>и </a:t>
            </a:r>
            <a:r>
              <a:rPr lang="en-US" dirty="0"/>
              <a:t>h(x)=0 </a:t>
            </a:r>
            <a:r>
              <a:rPr lang="ru-RU" dirty="0"/>
              <a:t>иначе.</a:t>
            </a:r>
            <a:r>
              <a:rPr lang="en-US" dirty="0"/>
              <a:t> </a:t>
            </a:r>
          </a:p>
          <a:p>
            <a:pPr>
              <a:spcBef>
                <a:spcPct val="50000"/>
              </a:spcBef>
            </a:pPr>
            <a:r>
              <a:rPr lang="en-US" b="1" dirty="0"/>
              <a:t>          </a:t>
            </a:r>
            <a:r>
              <a:rPr lang="ru-RU" b="1" dirty="0"/>
              <a:t> </a:t>
            </a:r>
            <a:endParaRPr lang="en-US" b="1" dirty="0"/>
          </a:p>
          <a:p>
            <a:pPr>
              <a:spcBef>
                <a:spcPct val="50000"/>
              </a:spcBef>
            </a:pP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91D5A28-BF80-455B-B58E-C9FF94E8B1CB}"/>
              </a:ext>
            </a:extLst>
          </p:cNvPr>
          <p:cNvSpPr/>
          <p:nvPr/>
        </p:nvSpPr>
        <p:spPr>
          <a:xfrm>
            <a:off x="227124" y="197453"/>
            <a:ext cx="57961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latin typeface="Segoe UI" panose="020B0502040204020203" pitchFamily="34" charset="0"/>
              </a:rPr>
              <a:t>Хеширование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65E974-E744-41F6-BF7F-A0EADA6AFF0D}"/>
              </a:ext>
            </a:extLst>
          </p:cNvPr>
          <p:cNvSpPr txBox="1">
            <a:spLocks noChangeArrowheads="1"/>
          </p:cNvSpPr>
          <p:nvPr/>
        </p:nvSpPr>
        <p:spPr>
          <a:xfrm>
            <a:off x="361786" y="3216574"/>
            <a:ext cx="8420430" cy="30008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sz="1800" dirty="0"/>
              <a:t>С</a:t>
            </a:r>
            <a:r>
              <a:rPr lang="et-EE" sz="1800" dirty="0"/>
              <a:t> точки зрения практического применения, хорошей</a:t>
            </a:r>
            <a:r>
              <a:rPr lang="ru-RU" sz="1800" dirty="0"/>
              <a:t> </a:t>
            </a:r>
            <a:r>
              <a:rPr lang="et-EE" sz="1800" dirty="0"/>
              <a:t>является такая х</a:t>
            </a:r>
            <a:r>
              <a:rPr lang="ru-RU" sz="1800" dirty="0"/>
              <a:t>э</a:t>
            </a:r>
            <a:r>
              <a:rPr lang="et-EE" sz="1800" dirty="0"/>
              <a:t>ш-функция, которая удовлетворяет следующим условиям: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t-EE" sz="1800" dirty="0"/>
              <a:t>функция должна быть </a:t>
            </a:r>
            <a:r>
              <a:rPr lang="et-EE" sz="1800" b="1" dirty="0"/>
              <a:t>простой</a:t>
            </a:r>
            <a:r>
              <a:rPr lang="et-EE" sz="1800" dirty="0"/>
              <a:t> с вычислительной точки зрения;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t-EE" sz="1800" dirty="0"/>
              <a:t>функция должна </a:t>
            </a:r>
            <a:r>
              <a:rPr lang="et-EE" sz="1800" b="1" dirty="0"/>
              <a:t>распределять ключи </a:t>
            </a:r>
            <a:r>
              <a:rPr lang="et-EE" sz="1800" dirty="0"/>
              <a:t>в х</a:t>
            </a:r>
            <a:r>
              <a:rPr lang="ru-RU" sz="1800" dirty="0"/>
              <a:t>э</a:t>
            </a:r>
            <a:r>
              <a:rPr lang="et-EE" sz="1800" dirty="0"/>
              <a:t>ш-таблице наиболее </a:t>
            </a:r>
            <a:r>
              <a:rPr lang="et-EE" sz="1800" b="1" dirty="0"/>
              <a:t>равномерно</a:t>
            </a:r>
            <a:r>
              <a:rPr lang="et-EE" sz="1800" dirty="0"/>
              <a:t>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t-EE" sz="1800" dirty="0"/>
              <a:t>функция </a:t>
            </a:r>
            <a:r>
              <a:rPr lang="et-EE" sz="1800" b="1" dirty="0"/>
              <a:t>не должна </a:t>
            </a:r>
            <a:r>
              <a:rPr lang="et-EE" sz="1800" dirty="0"/>
              <a:t>отображать какую-либо связь между значениями ключей в связь между значениями адресов;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t-EE" sz="1800" dirty="0"/>
              <a:t>функция должна </a:t>
            </a:r>
            <a:r>
              <a:rPr lang="et-EE" sz="1800" b="1" dirty="0"/>
              <a:t>минимизировать число коллизий</a:t>
            </a:r>
            <a:r>
              <a:rPr lang="ru-RU" sz="1800" dirty="0"/>
              <a:t>,</a:t>
            </a:r>
            <a:r>
              <a:rPr lang="et-EE" sz="1800" dirty="0"/>
              <a:t>то есть ситуаций, когда разным ключам соответствует одно значение х</a:t>
            </a:r>
            <a:r>
              <a:rPr lang="ru-RU" sz="1800" dirty="0"/>
              <a:t>э</a:t>
            </a:r>
            <a:r>
              <a:rPr lang="et-EE" sz="1800" dirty="0"/>
              <a:t>ш-функции (ключи в этом случае называются синонимами).</a:t>
            </a:r>
          </a:p>
        </p:txBody>
      </p:sp>
    </p:spTree>
    <p:extLst>
      <p:ext uri="{BB962C8B-B14F-4D97-AF65-F5344CB8AC3E}">
        <p14:creationId xmlns:p14="http://schemas.microsoft.com/office/powerpoint/2010/main" val="421239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4341</TotalTime>
  <Words>2444</Words>
  <Application>Microsoft Office PowerPoint</Application>
  <PresentationFormat>Экран (4:3)</PresentationFormat>
  <Paragraphs>456</Paragraphs>
  <Slides>49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62" baseType="lpstr">
      <vt:lpstr>-apple-system</vt:lpstr>
      <vt:lpstr>Arial</vt:lpstr>
      <vt:lpstr>Calibri</vt:lpstr>
      <vt:lpstr>Calibri Light</vt:lpstr>
      <vt:lpstr>Courier New</vt:lpstr>
      <vt:lpstr>Helvetica</vt:lpstr>
      <vt:lpstr>Inter</vt:lpstr>
      <vt:lpstr>Segoe UI</vt:lpstr>
      <vt:lpstr>SFMono-Regular</vt:lpstr>
      <vt:lpstr>Wingdings</vt:lpstr>
      <vt:lpstr>Wingdings 2</vt:lpstr>
      <vt:lpstr>Тема Office</vt:lpstr>
      <vt:lpstr>Формула</vt:lpstr>
      <vt:lpstr>Алгоритмы и структуры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Варианты хэш-функции</vt:lpstr>
      <vt:lpstr>Метод деления</vt:lpstr>
      <vt:lpstr>Метод умножения</vt:lpstr>
      <vt:lpstr>Универсальное хеширование</vt:lpstr>
      <vt:lpstr>Универсальное хеширование</vt:lpstr>
      <vt:lpstr>Выбор хеш-функции</vt:lpstr>
      <vt:lpstr>Пример: строки ANSI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Коллизии</vt:lpstr>
      <vt:lpstr>Пример коллизии</vt:lpstr>
      <vt:lpstr>Необходимо разрешение коллизий</vt:lpstr>
      <vt:lpstr>Разрешение коллизий: открытое хеширование (хранение списков)</vt:lpstr>
      <vt:lpstr>Разрешение коллизий: хранение списков, h(x) = x mod 11, добавление</vt:lpstr>
      <vt:lpstr>Разрешение коллизий: хранение списков, h(x) = x mod 11, поиск</vt:lpstr>
      <vt:lpstr>Презентация PowerPoint</vt:lpstr>
      <vt:lpstr>Разрешение коллизий хранением списков (открытое хеширование)</vt:lpstr>
      <vt:lpstr>Разрешение коллизий: закрытое хеширование (метод сдвига)</vt:lpstr>
      <vt:lpstr>Почему линейное исследование?</vt:lpstr>
      <vt:lpstr>Разрешение коллизий методом сдвига , h(x) = x mod 11, добавление</vt:lpstr>
      <vt:lpstr>Разрешение коллизий методом сдвига , h(x) = x mod 11, поиск</vt:lpstr>
      <vt:lpstr>Разрешение коллизий методом сдвига</vt:lpstr>
      <vt:lpstr>Разрешение коллизий: квадратичное исследование</vt:lpstr>
      <vt:lpstr>Квадратичное исследование,  h(x, i) = ( x mod 11 + i + i2 ) mod 11)</vt:lpstr>
      <vt:lpstr>Квадратичное исследование,  h(x, i) = ( x mod 11 + i + i2 ) mod 11)</vt:lpstr>
      <vt:lpstr>Квадратичное исследование,  h(x, i) = ( x mod 11 + i + i2 ) mod 11)</vt:lpstr>
      <vt:lpstr>Квадратичное исследование,  h(x, i) =( x mod 8 + i / 2+ i2 / 2) mod 8)</vt:lpstr>
      <vt:lpstr>Выводы:</vt:lpstr>
      <vt:lpstr>Удаление элементов из хеш-таблицы с открытой адресацией h1(x) = x % 11, h2(x) = 1 + x % 10</vt:lpstr>
      <vt:lpstr>Удаление элементов</vt:lpstr>
      <vt:lpstr>Удаление элементов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</dc:title>
  <dc:creator>Дмитрий Васильевич Шиман</dc:creator>
  <cp:lastModifiedBy>Дмитрий Шиман</cp:lastModifiedBy>
  <cp:revision>135</cp:revision>
  <dcterms:created xsi:type="dcterms:W3CDTF">2022-02-16T17:35:29Z</dcterms:created>
  <dcterms:modified xsi:type="dcterms:W3CDTF">2025-04-16T19:10:34Z</dcterms:modified>
</cp:coreProperties>
</file>