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80" r:id="rId3"/>
    <p:sldId id="281" r:id="rId4"/>
    <p:sldId id="283" r:id="rId5"/>
    <p:sldId id="282" r:id="rId6"/>
    <p:sldId id="284" r:id="rId7"/>
    <p:sldId id="285" r:id="rId8"/>
    <p:sldId id="303" r:id="rId9"/>
    <p:sldId id="304" r:id="rId10"/>
    <p:sldId id="325" r:id="rId11"/>
    <p:sldId id="326" r:id="rId12"/>
    <p:sldId id="308" r:id="rId13"/>
    <p:sldId id="327" r:id="rId14"/>
    <p:sldId id="309" r:id="rId15"/>
    <p:sldId id="307" r:id="rId16"/>
    <p:sldId id="329" r:id="rId17"/>
    <p:sldId id="288" r:id="rId18"/>
    <p:sldId id="328" r:id="rId19"/>
    <p:sldId id="318" r:id="rId20"/>
    <p:sldId id="319" r:id="rId21"/>
    <p:sldId id="330" r:id="rId22"/>
    <p:sldId id="317" r:id="rId23"/>
    <p:sldId id="331" r:id="rId24"/>
    <p:sldId id="314" r:id="rId25"/>
    <p:sldId id="290" r:id="rId26"/>
    <p:sldId id="320" r:id="rId27"/>
    <p:sldId id="321" r:id="rId28"/>
    <p:sldId id="322" r:id="rId29"/>
    <p:sldId id="291" r:id="rId30"/>
    <p:sldId id="292" r:id="rId31"/>
    <p:sldId id="293" r:id="rId32"/>
    <p:sldId id="294" r:id="rId33"/>
    <p:sldId id="323" r:id="rId34"/>
    <p:sldId id="296" r:id="rId35"/>
    <p:sldId id="301" r:id="rId36"/>
    <p:sldId id="297" r:id="rId37"/>
    <p:sldId id="298" r:id="rId38"/>
    <p:sldId id="299" r:id="rId39"/>
    <p:sldId id="300" r:id="rId40"/>
    <p:sldId id="302" r:id="rId41"/>
    <p:sldId id="295" r:id="rId42"/>
    <p:sldId id="310" r:id="rId43"/>
    <p:sldId id="311" r:id="rId44"/>
  </p:sldIdLst>
  <p:sldSz cx="9361488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58D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18" y="-96"/>
      </p:cViewPr>
      <p:guideLst>
        <p:guide orient="horz" pos="2160"/>
        <p:guide pos="288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2112" y="2130426"/>
            <a:ext cx="7957265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4223" y="3886200"/>
            <a:ext cx="65530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9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7079" y="274639"/>
            <a:ext cx="2106335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074" y="274639"/>
            <a:ext cx="616298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8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0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493" y="4406901"/>
            <a:ext cx="795726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9493" y="2906713"/>
            <a:ext cx="795726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8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8075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8757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75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4" y="1535113"/>
            <a:ext cx="41362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074" y="2174875"/>
            <a:ext cx="41362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55506" y="1535113"/>
            <a:ext cx="41379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55506" y="2174875"/>
            <a:ext cx="41379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5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84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3050"/>
            <a:ext cx="307986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0082" y="273051"/>
            <a:ext cx="523333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8075" y="1435101"/>
            <a:ext cx="307986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0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4917" y="4800600"/>
            <a:ext cx="5616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34917" y="612775"/>
            <a:ext cx="5616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34917" y="5367338"/>
            <a:ext cx="5616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8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4638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5" y="1600201"/>
            <a:ext cx="84253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B18F-693D-4F94-BB80-93DA31D3E253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98509" y="6356351"/>
            <a:ext cx="2964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09067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52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861" y="692696"/>
            <a:ext cx="8425339" cy="1143000"/>
          </a:xfrm>
        </p:spPr>
        <p:txBody>
          <a:bodyPr>
            <a:normAutofit/>
          </a:bodyPr>
          <a:lstStyle/>
          <a:p>
            <a:r>
              <a:rPr lang="ru-RU" sz="6000" dirty="0"/>
              <a:t>Лекция </a:t>
            </a:r>
            <a:r>
              <a:rPr lang="en-US" sz="6000" dirty="0"/>
              <a:t>9</a:t>
            </a:r>
            <a:endParaRPr lang="ru-RU" sz="6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2492896"/>
            <a:ext cx="9361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Метаязык </a:t>
            </a:r>
            <a:r>
              <a:rPr lang="en-US" sz="5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Sass</a:t>
            </a:r>
          </a:p>
        </p:txBody>
      </p:sp>
    </p:spTree>
    <p:extLst>
      <p:ext uri="{BB962C8B-B14F-4D97-AF65-F5344CB8AC3E}">
        <p14:creationId xmlns:p14="http://schemas.microsoft.com/office/powerpoint/2010/main" val="29350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0" y="836712"/>
            <a:ext cx="885657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5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35" y="692696"/>
            <a:ext cx="890922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9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9" t="10416" r="29612" b="63542"/>
          <a:stretch/>
        </p:blipFill>
        <p:spPr bwMode="auto">
          <a:xfrm>
            <a:off x="349835" y="908720"/>
            <a:ext cx="863880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0" y="692696"/>
            <a:ext cx="8908944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7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3" t="2343" r="12445" b="8854"/>
          <a:stretch/>
        </p:blipFill>
        <p:spPr bwMode="auto">
          <a:xfrm>
            <a:off x="138750" y="620688"/>
            <a:ext cx="9078920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4" t="3125" r="22878" b="66667"/>
          <a:stretch/>
        </p:blipFill>
        <p:spPr bwMode="auto">
          <a:xfrm>
            <a:off x="288256" y="908720"/>
            <a:ext cx="8623246" cy="311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3" r="72218" b="63153"/>
          <a:stretch/>
        </p:blipFill>
        <p:spPr bwMode="auto">
          <a:xfrm>
            <a:off x="4248696" y="3140968"/>
            <a:ext cx="2719316" cy="3529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7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4280" y="0"/>
            <a:ext cx="2232651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6120904" y="-18245"/>
            <a:ext cx="223265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92" y="1155587"/>
            <a:ext cx="3730749" cy="48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1" y="1098292"/>
            <a:ext cx="4762622" cy="434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2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4280" y="716498"/>
            <a:ext cx="84249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CSS/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-правила можно разделить на несколько файлов, а затем объединить их в один CSS-файл. Чтобы сообщить препроцессору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вы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нехотите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преобразовывать эти фрагменты в отдельные CSS-файлы, их имена должны начинаться с символа подчеркивания (_)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Чтобы скомпилировать в итоговый файл определенный фрагмент используется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ctr"/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style.scss</a:t>
            </a:r>
            <a:r>
              <a:rPr lang="ru-RU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  <a:endParaRPr lang="en-US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81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217248" cy="270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39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4280" y="716498"/>
            <a:ext cx="84249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требуется создать одиночный CSS-файл с именем styles.css. Для этого можно использовать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-файл с именем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styles.scss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поместить его в папку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он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содержит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несколько фрагментов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'_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first.scss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'_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second.scss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'_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third.scss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22782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Основы </a:t>
            </a:r>
            <a:r>
              <a:rPr lang="en-US" dirty="0"/>
              <a:t>Sass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Переменные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Вложенные правила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Примеси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Операторы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Функции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Директивы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36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4280" y="716498"/>
            <a:ext cx="842493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требуется создать одиночный CSS-файл с именем styles.css. Для этого можно использовать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-файл с именем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styles.scss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поместить его в папку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он содержит</a:t>
            </a: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'_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first.scss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'_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second.scss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'_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third.scss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indent="1970088" algn="just"/>
            <a:r>
              <a:rPr lang="ru-RU" sz="32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endParaRPr lang="en-US" sz="3200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'first';</a:t>
            </a:r>
            <a:endParaRPr lang="en-US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'second';</a:t>
            </a:r>
            <a:endParaRPr lang="en-US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'third';</a:t>
            </a:r>
            <a:endParaRPr lang="en-US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endParaRPr lang="en-US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4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4280" y="716498"/>
            <a:ext cx="842493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требуется создать одиночный CSS-файл с именем styles.css. Для этого можно использовать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-файл с именем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styles.scss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поместить его в папку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он содержит</a:t>
            </a: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'_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first.scss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'_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second.scss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'_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third.scss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indent="1970088" algn="just"/>
            <a:r>
              <a:rPr lang="ru-RU" sz="32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endParaRPr lang="en-US" sz="3200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'first';</a:t>
            </a:r>
            <a:endParaRPr lang="en-US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'second';</a:t>
            </a:r>
            <a:endParaRPr lang="en-US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@import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'third';</a:t>
            </a:r>
            <a:endParaRPr lang="en-US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endParaRPr lang="en-US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773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Переменные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8075" y="559221"/>
            <a:ext cx="8605157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Переменная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 — атрибут, которому присвоено значение которое может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изменяться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Синтаксис</a:t>
            </a:r>
            <a:r>
              <a:rPr lang="be-BY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ru-RU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переменной</a:t>
            </a:r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значение;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96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Переменные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8075" y="559221"/>
            <a:ext cx="8605157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 файле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scss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font_color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#083B91;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 {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color: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font_color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файле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 {</a:t>
            </a:r>
          </a:p>
          <a:p>
            <a:pPr marL="0" indent="457200" algn="just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color: #083B91;</a:t>
            </a:r>
          </a:p>
          <a:p>
            <a:pPr marL="0" indent="457200" algn="just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562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4280" y="2924944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Локальные переменные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36" y="836712"/>
            <a:ext cx="3619092" cy="2371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3"/>
          <p:cNvSpPr txBox="1">
            <a:spLocks/>
          </p:cNvSpPr>
          <p:nvPr/>
        </p:nvSpPr>
        <p:spPr>
          <a:xfrm>
            <a:off x="656277" y="-91008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Глобальные переменные 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673" y="4005064"/>
            <a:ext cx="3369711" cy="20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746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Вложенные селекторы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4" y="902618"/>
            <a:ext cx="3719464" cy="490567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342" y="899592"/>
            <a:ext cx="4705874" cy="490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33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Вложенные селекторы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4175" t="10521" r="9838" b="50000"/>
          <a:stretch/>
        </p:blipFill>
        <p:spPr>
          <a:xfrm>
            <a:off x="228295" y="1026266"/>
            <a:ext cx="4499902" cy="47651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64175" t="13881" r="10311" b="45800"/>
          <a:stretch/>
        </p:blipFill>
        <p:spPr>
          <a:xfrm>
            <a:off x="5048282" y="896144"/>
            <a:ext cx="416896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4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Вложенные селекторы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5A872E4A-AF8C-4072-8D52-553AE45D9535}"/>
              </a:ext>
            </a:extLst>
          </p:cNvPr>
          <p:cNvSpPr/>
          <p:nvPr/>
        </p:nvSpPr>
        <p:spPr>
          <a:xfrm>
            <a:off x="360264" y="1628800"/>
            <a:ext cx="405431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Sass*/</a:t>
            </a:r>
            <a:endParaRPr lang="ru-RU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color: blue;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:hover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color: green;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6F083399-A498-43FD-8698-B0CE7526AC81}"/>
              </a:ext>
            </a:extLst>
          </p:cNvPr>
          <p:cNvSpPr/>
          <p:nvPr/>
        </p:nvSpPr>
        <p:spPr>
          <a:xfrm>
            <a:off x="4759580" y="1268760"/>
            <a:ext cx="4284956" cy="2554545"/>
          </a:xfrm>
          <a:prstGeom prst="rect">
            <a:avLst/>
          </a:prstGeom>
          <a:solidFill>
            <a:schemeClr val="bg1"/>
          </a:solidFill>
        </p:spPr>
        <p:txBody>
          <a:bodyPr wrap="none">
            <a:no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CSS*/</a:t>
            </a:r>
            <a:endParaRPr lang="ru-RU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200" dirty="0"/>
              <a:t> {</a:t>
            </a:r>
          </a:p>
          <a:p>
            <a:r>
              <a:rPr lang="en-US" sz="3200" dirty="0"/>
              <a:t>    color: blue;</a:t>
            </a:r>
          </a:p>
          <a:p>
            <a:r>
              <a:rPr lang="en-US" sz="3200" dirty="0"/>
              <a:t> }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200" u="dbl" dirty="0">
                <a:solidFill>
                  <a:srgbClr val="FF0000"/>
                </a:solidFill>
              </a:rPr>
              <a:t>  </a:t>
            </a:r>
            <a:r>
              <a:rPr lang="en-US" sz="3200" b="1" dirty="0">
                <a:solidFill>
                  <a:srgbClr val="00B050"/>
                </a:solidFill>
              </a:rPr>
              <a:t>:hover </a:t>
            </a:r>
            <a:r>
              <a:rPr lang="en-US" sz="3200" dirty="0"/>
              <a:t>{ </a:t>
            </a:r>
          </a:p>
          <a:p>
            <a:r>
              <a:rPr lang="en-US" sz="3200" dirty="0"/>
              <a:t>    color: green;</a:t>
            </a:r>
          </a:p>
          <a:p>
            <a:r>
              <a:rPr lang="en-US" sz="3200" dirty="0"/>
              <a:t> }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76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46910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Вложенные селекторы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5A872E4A-AF8C-4072-8D52-553AE45D9535}"/>
              </a:ext>
            </a:extLst>
          </p:cNvPr>
          <p:cNvSpPr/>
          <p:nvPr/>
        </p:nvSpPr>
        <p:spPr>
          <a:xfrm>
            <a:off x="360264" y="1988840"/>
            <a:ext cx="405431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Sass*/</a:t>
            </a:r>
            <a:endParaRPr lang="ru-RU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color: blue;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:hover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color: green;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6F083399-A498-43FD-8698-B0CE7526AC81}"/>
              </a:ext>
            </a:extLst>
          </p:cNvPr>
          <p:cNvSpPr/>
          <p:nvPr/>
        </p:nvSpPr>
        <p:spPr>
          <a:xfrm>
            <a:off x="4759580" y="1988840"/>
            <a:ext cx="4284956" cy="2554545"/>
          </a:xfrm>
          <a:prstGeom prst="rect">
            <a:avLst/>
          </a:prstGeom>
          <a:solidFill>
            <a:schemeClr val="bg1"/>
          </a:solidFill>
        </p:spPr>
        <p:txBody>
          <a:bodyPr wrap="none">
            <a:no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CSS*/</a:t>
            </a:r>
            <a:endParaRPr lang="ru-RU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200" dirty="0"/>
              <a:t> {</a:t>
            </a:r>
          </a:p>
          <a:p>
            <a:r>
              <a:rPr lang="en-US" sz="3200" dirty="0"/>
              <a:t>    color: blue;</a:t>
            </a:r>
          </a:p>
          <a:p>
            <a:r>
              <a:rPr lang="en-US" sz="3200" dirty="0"/>
              <a:t> }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    a</a:t>
            </a:r>
            <a:r>
              <a:rPr lang="en-US" sz="3200" b="1" dirty="0">
                <a:solidFill>
                  <a:srgbClr val="00B050"/>
                </a:solidFill>
              </a:rPr>
              <a:t>:hover </a:t>
            </a:r>
            <a:r>
              <a:rPr lang="en-US" sz="3200" dirty="0"/>
              <a:t>{ </a:t>
            </a:r>
          </a:p>
          <a:p>
            <a:r>
              <a:rPr lang="en-US" sz="3200" dirty="0"/>
              <a:t>          color: green;</a:t>
            </a:r>
          </a:p>
          <a:p>
            <a:r>
              <a:rPr lang="en-US" sz="3200" dirty="0"/>
              <a:t> }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xmlns="" id="{CF001E21-0E8C-4DD5-8572-42231D9EC5C6}"/>
              </a:ext>
            </a:extLst>
          </p:cNvPr>
          <p:cNvSpPr txBox="1">
            <a:spLocks/>
          </p:cNvSpPr>
          <p:nvPr/>
        </p:nvSpPr>
        <p:spPr>
          <a:xfrm>
            <a:off x="504280" y="701824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just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Символ амперсанд заменяется родительским</a:t>
            </a:r>
          </a:p>
        </p:txBody>
      </p:sp>
    </p:spTree>
    <p:extLst>
      <p:ext uri="{BB962C8B-B14F-4D97-AF65-F5344CB8AC3E}">
        <p14:creationId xmlns:p14="http://schemas.microsoft.com/office/powerpoint/2010/main" val="2058376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Наследование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8" y="899592"/>
            <a:ext cx="8712968" cy="544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1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03237"/>
            <a:ext cx="8605157" cy="5966123"/>
          </a:xfrm>
        </p:spPr>
        <p:txBody>
          <a:bodyPr>
            <a:noAutofit/>
          </a:bodyPr>
          <a:lstStyle/>
          <a:p>
            <a:pPr marL="0" indent="457200">
              <a:spcBef>
                <a:spcPts val="0"/>
              </a:spcBef>
              <a:buNone/>
            </a:pP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расшифровывается как </a:t>
            </a:r>
            <a:r>
              <a:rPr lang="en-US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Syntactically Awesome Style Sheets</a:t>
            </a:r>
            <a:r>
              <a:rPr lang="ru-RU" dirty="0">
                <a:latin typeface="Arial" pitchFamily="34" charset="0"/>
                <a:cs typeface="Arial" pitchFamily="34" charset="0"/>
              </a:rPr>
              <a:t> и переводится «синтаксически привлекательные таблицы стилей»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Препроцессор  — программа, имеющий собственный синтаксис, который затем компилируется в стандартный </a:t>
            </a:r>
            <a:r>
              <a:rPr lang="en-US" dirty="0">
                <a:latin typeface="Arial" pitchFamily="34" charset="0"/>
                <a:cs typeface="Arial" pitchFamily="34" charset="0"/>
              </a:rPr>
              <a:t>CSS-</a:t>
            </a:r>
            <a:r>
              <a:rPr lang="ru-RU" dirty="0">
                <a:latin typeface="Arial" pitchFamily="34" charset="0"/>
                <a:cs typeface="Arial" pitchFamily="34" charset="0"/>
              </a:rPr>
              <a:t>код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Sass</a:t>
            </a:r>
            <a:r>
              <a:rPr lang="en-US" dirty="0">
                <a:latin typeface="Arial" pitchFamily="34" charset="0"/>
                <a:cs typeface="Arial" pitchFamily="34" charset="0"/>
              </a:rPr>
              <a:t> — </a:t>
            </a:r>
            <a:r>
              <a:rPr lang="ru-RU" dirty="0">
                <a:latin typeface="Arial" pitchFamily="34" charset="0"/>
                <a:cs typeface="Arial" pitchFamily="34" charset="0"/>
              </a:rPr>
              <a:t>это препроцессор С</a:t>
            </a:r>
            <a:r>
              <a:rPr lang="en-US" dirty="0">
                <a:latin typeface="Arial" pitchFamily="34" charset="0"/>
                <a:cs typeface="Arial" pitchFamily="34" charset="0"/>
              </a:rPr>
              <a:t>SS</a:t>
            </a:r>
            <a:r>
              <a:rPr lang="ru-RU" dirty="0">
                <a:latin typeface="Arial" pitchFamily="34" charset="0"/>
                <a:cs typeface="Arial" pitchFamily="34" charset="0"/>
              </a:rPr>
              <a:t>, который представляет собой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метаязык на основе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предназначенный для расширения возможностей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и упрощения каскадных таблиц стилей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199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Наследование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56" y="1288299"/>
            <a:ext cx="3819241" cy="555374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20" y="1385714"/>
            <a:ext cx="4688106" cy="542766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5A872E4A-AF8C-4072-8D52-553AE45D9535}"/>
              </a:ext>
            </a:extLst>
          </p:cNvPr>
          <p:cNvSpPr/>
          <p:nvPr/>
        </p:nvSpPr>
        <p:spPr>
          <a:xfrm>
            <a:off x="1080344" y="801558"/>
            <a:ext cx="1689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F083399-A498-43FD-8698-B0CE7526AC81}"/>
              </a:ext>
            </a:extLst>
          </p:cNvPr>
          <p:cNvSpPr/>
          <p:nvPr/>
        </p:nvSpPr>
        <p:spPr>
          <a:xfrm>
            <a:off x="4536728" y="836712"/>
            <a:ext cx="4284956" cy="72008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/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3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Примеси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8075" y="559221"/>
            <a:ext cx="8605157" cy="4525963"/>
          </a:xfrm>
        </p:spPr>
        <p:txBody>
          <a:bodyPr>
            <a:noAutofit/>
          </a:bodyPr>
          <a:lstStyle/>
          <a:p>
            <a:pPr marL="0" indent="457200">
              <a:spcBef>
                <a:spcPts val="0"/>
              </a:spcBef>
              <a:buNone/>
            </a:pP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Примеси (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миксины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мини-программы, которые представляют собой ссылки на группу объявления свойств применяемые далее многократное количество раз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528" y="2708920"/>
            <a:ext cx="410445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31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Примеси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96" y="925116"/>
            <a:ext cx="8422052" cy="24482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96" y="3933056"/>
            <a:ext cx="5490881" cy="15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Примеси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AD3C3BC1-967B-440B-A326-3F63966E8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4" t="30856" r="38463" b="50000"/>
          <a:stretch/>
        </p:blipFill>
        <p:spPr>
          <a:xfrm>
            <a:off x="562243" y="1412776"/>
            <a:ext cx="856380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45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8" y="899592"/>
            <a:ext cx="8889265" cy="41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27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Операторы сравнения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712" y="1052736"/>
            <a:ext cx="6334756" cy="44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80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0" y="620688"/>
            <a:ext cx="8928992" cy="264989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249" y="3068960"/>
            <a:ext cx="5896594" cy="318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59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6" y="0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Арифметические операторы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74244" b="70270"/>
          <a:stretch/>
        </p:blipFill>
        <p:spPr>
          <a:xfrm>
            <a:off x="517791" y="1006996"/>
            <a:ext cx="3034791" cy="9818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823" t="30491" r="36908"/>
          <a:stretch/>
        </p:blipFill>
        <p:spPr>
          <a:xfrm>
            <a:off x="503876" y="1988840"/>
            <a:ext cx="5684260" cy="1800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2" y="4634880"/>
            <a:ext cx="3853088" cy="17967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23" y="3789040"/>
            <a:ext cx="3214192" cy="84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13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6" y="0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Арифметические операторы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3" y="905669"/>
            <a:ext cx="3508532" cy="10831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96" y="1745506"/>
            <a:ext cx="5199925" cy="217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44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6" y="0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Арифметические операторы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80" y="1988840"/>
            <a:ext cx="8584703" cy="30243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80" y="826617"/>
            <a:ext cx="2887513" cy="115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0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967" y="548680"/>
            <a:ext cx="8605157" cy="4525963"/>
          </a:xfrm>
        </p:spPr>
        <p:txBody>
          <a:bodyPr>
            <a:noAutofit/>
          </a:bodyPr>
          <a:lstStyle/>
          <a:p>
            <a:pPr marL="0" indent="457200">
              <a:spcBef>
                <a:spcPts val="2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Совместимость с различными версиями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0" indent="457200">
              <a:spcBef>
                <a:spcPts val="20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Функциональность</a:t>
            </a:r>
          </a:p>
          <a:p>
            <a:pPr marL="0" indent="457200">
              <a:spcBef>
                <a:spcPts val="20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3. Позволяет использовать конструкции из программирования для разработки кода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CSS</a:t>
            </a:r>
          </a:p>
          <a:p>
            <a:pPr marL="0" indent="457200">
              <a:spcBef>
                <a:spcPts val="20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Совместимость с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CSS-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фреймворками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>
              <a:spcBef>
                <a:spcPts val="20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Организация С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SS-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кода в файлы меньшего размера</a:t>
            </a:r>
          </a:p>
          <a:p>
            <a:pPr marL="0" indent="457200">
              <a:spcBef>
                <a:spcPts val="20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6. Устранение трудностей связанных с обновлением свойств</a:t>
            </a:r>
          </a:p>
          <a:p>
            <a:pPr marL="0" indent="457200">
              <a:spcBef>
                <a:spcPts val="20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7. Уменьшение размера кода</a:t>
            </a:r>
          </a:p>
          <a:p>
            <a:pPr marL="0" indent="457200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315416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60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559221"/>
            <a:ext cx="8605157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 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отношение между элементами, при котором изменение в одном элементе влечёт изменение в другом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5" y="2185691"/>
            <a:ext cx="5274573" cy="16247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8" y="3690764"/>
            <a:ext cx="7993291" cy="316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68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Директива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@for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8" y="980729"/>
            <a:ext cx="9026735" cy="484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076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Директива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@each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48" y="909637"/>
            <a:ext cx="7799435" cy="570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849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Директива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@while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8" y="970806"/>
            <a:ext cx="886557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69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559221"/>
            <a:ext cx="8605157" cy="4525963"/>
          </a:xfrm>
        </p:spPr>
        <p:txBody>
          <a:bodyPr>
            <a:noAutofit/>
          </a:bodyPr>
          <a:lstStyle/>
          <a:p>
            <a:pPr marL="0" indent="45720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создается на языке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Ruby.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Перед использованием необходима установка среды разработки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Ruby: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Загрузить установочный пакет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Ruby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сайта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rubyinstaller.org/downloads/</a:t>
            </a:r>
            <a:endParaRPr 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Запустите установочный файл.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После завершения установки нажать кнопку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(Готово) в последнем диалоговом окне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Запустить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командной строки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Ввести команду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gem install sass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315416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2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6770" t="23121" r="25903" b="25641"/>
          <a:stretch/>
        </p:blipFill>
        <p:spPr>
          <a:xfrm>
            <a:off x="792312" y="692696"/>
            <a:ext cx="7692663" cy="59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1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919" t="75599" r="72384" b="1721"/>
          <a:stretch/>
        </p:blipFill>
        <p:spPr>
          <a:xfrm>
            <a:off x="3636650" y="591649"/>
            <a:ext cx="5724838" cy="2735627"/>
          </a:xfrm>
          <a:prstGeom prst="rect">
            <a:avLst/>
          </a:prstGeom>
        </p:spPr>
      </p:pic>
      <p:sp>
        <p:nvSpPr>
          <p:cNvPr id="5" name="Заголовок 3"/>
          <p:cNvSpPr txBox="1">
            <a:spLocks/>
          </p:cNvSpPr>
          <p:nvPr/>
        </p:nvSpPr>
        <p:spPr>
          <a:xfrm>
            <a:off x="-647848" y="1471092"/>
            <a:ext cx="52028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Октрыть</a:t>
            </a:r>
            <a:r>
              <a:rPr 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Win+R</a:t>
            </a:r>
            <a:endParaRPr lang="ru-RU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" t="10157" r="44947" b="45572"/>
          <a:stretch/>
        </p:blipFill>
        <p:spPr bwMode="auto">
          <a:xfrm>
            <a:off x="31986" y="3327276"/>
            <a:ext cx="7209328" cy="359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3"/>
          <p:cNvSpPr txBox="1">
            <a:spLocks/>
          </p:cNvSpPr>
          <p:nvPr/>
        </p:nvSpPr>
        <p:spPr>
          <a:xfrm>
            <a:off x="1151949" y="5229200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Ввести 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gem install sass</a:t>
            </a:r>
            <a:endParaRPr lang="ru-RU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1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559221"/>
            <a:ext cx="8605157" cy="4525963"/>
          </a:xfrm>
        </p:spPr>
        <p:txBody>
          <a:bodyPr>
            <a:noAutofit/>
          </a:bodyPr>
          <a:lstStyle/>
          <a:p>
            <a:pPr marL="0" indent="45720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Ввести с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“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Путь к папке с файлом .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scss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Затем ввести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“D:”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т.е. диск, где находится папка с вашим файлом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Ввести команду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sass:css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315416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63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315416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7" t="24219" r="16399" b="31250"/>
          <a:stretch/>
        </p:blipFill>
        <p:spPr bwMode="auto">
          <a:xfrm>
            <a:off x="0" y="1052736"/>
            <a:ext cx="936148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220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9352</TotalTime>
  <Words>602</Words>
  <Application>Microsoft Office PowerPoint</Application>
  <PresentationFormat>Произвольный</PresentationFormat>
  <Paragraphs>144</Paragraphs>
  <Slides>43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Тема Office</vt:lpstr>
      <vt:lpstr>Лекция 9</vt:lpstr>
      <vt:lpstr>План лекции</vt:lpstr>
      <vt:lpstr>Основы Sass</vt:lpstr>
      <vt:lpstr>Преимущества Sass</vt:lpstr>
      <vt:lpstr>Установка Sass</vt:lpstr>
      <vt:lpstr>Установка Sass</vt:lpstr>
      <vt:lpstr>Установка Sass</vt:lpstr>
      <vt:lpstr>Установка Sass</vt:lpstr>
      <vt:lpstr>Установка Sass</vt:lpstr>
      <vt:lpstr>Установка Sass</vt:lpstr>
      <vt:lpstr>Установка Sass</vt:lpstr>
      <vt:lpstr>Установка Sass</vt:lpstr>
      <vt:lpstr>Установка Sass</vt:lpstr>
      <vt:lpstr>Установка Sass</vt:lpstr>
      <vt:lpstr>Установка Sass</vt:lpstr>
      <vt:lpstr>Sass</vt:lpstr>
      <vt:lpstr>Основы Sass</vt:lpstr>
      <vt:lpstr>Основы Sass</vt:lpstr>
      <vt:lpstr>Основы Sass</vt:lpstr>
      <vt:lpstr>Основы Sass</vt:lpstr>
      <vt:lpstr>Основы Sass</vt:lpstr>
      <vt:lpstr>Переменные Sass</vt:lpstr>
      <vt:lpstr>Переменные Sass</vt:lpstr>
      <vt:lpstr>Локальные переменные Sass</vt:lpstr>
      <vt:lpstr>Вложенные селекторы Sass</vt:lpstr>
      <vt:lpstr>Вложенные селекторы Sass</vt:lpstr>
      <vt:lpstr>Вложенные селекторы Sass</vt:lpstr>
      <vt:lpstr>Вложенные селекторы Sass</vt:lpstr>
      <vt:lpstr>Наследование Sass</vt:lpstr>
      <vt:lpstr>Наследование Sass</vt:lpstr>
      <vt:lpstr>Примеси Sass</vt:lpstr>
      <vt:lpstr>Примеси Sass</vt:lpstr>
      <vt:lpstr>Примеси Sass</vt:lpstr>
      <vt:lpstr>Операторы Sass</vt:lpstr>
      <vt:lpstr>Операторы сравнения Sass</vt:lpstr>
      <vt:lpstr>Операторы Sass</vt:lpstr>
      <vt:lpstr>Арифметические операторы Sass</vt:lpstr>
      <vt:lpstr>Арифметические операторы Sass</vt:lpstr>
      <vt:lpstr>Арифметические операторы Sass</vt:lpstr>
      <vt:lpstr>Функции Sass</vt:lpstr>
      <vt:lpstr>Директива @for</vt:lpstr>
      <vt:lpstr>Директива @each</vt:lpstr>
      <vt:lpstr>Директива @while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dc:creator>user</dc:creator>
  <cp:lastModifiedBy>Evgeniy</cp:lastModifiedBy>
  <cp:revision>492</cp:revision>
  <dcterms:created xsi:type="dcterms:W3CDTF">2021-09-05T13:59:44Z</dcterms:created>
  <dcterms:modified xsi:type="dcterms:W3CDTF">2022-11-22T11:48:56Z</dcterms:modified>
</cp:coreProperties>
</file>