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13" r:id="rId2"/>
    <p:sldId id="312" r:id="rId3"/>
    <p:sldId id="315" r:id="rId4"/>
    <p:sldId id="316" r:id="rId5"/>
    <p:sldId id="318" r:id="rId6"/>
    <p:sldId id="322" r:id="rId7"/>
    <p:sldId id="324" r:id="rId8"/>
    <p:sldId id="325" r:id="rId9"/>
    <p:sldId id="326" r:id="rId10"/>
    <p:sldId id="327" r:id="rId11"/>
    <p:sldId id="330" r:id="rId12"/>
    <p:sldId id="331" r:id="rId13"/>
    <p:sldId id="328" r:id="rId14"/>
    <p:sldId id="317" r:id="rId15"/>
    <p:sldId id="319" r:id="rId16"/>
    <p:sldId id="320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8" r:id="rId26"/>
    <p:sldId id="344" r:id="rId27"/>
    <p:sldId id="361" r:id="rId28"/>
    <p:sldId id="345" r:id="rId29"/>
    <p:sldId id="346" r:id="rId30"/>
    <p:sldId id="363" r:id="rId31"/>
    <p:sldId id="349" r:id="rId32"/>
    <p:sldId id="364" r:id="rId33"/>
    <p:sldId id="347" r:id="rId34"/>
    <p:sldId id="350" r:id="rId35"/>
    <p:sldId id="351" r:id="rId36"/>
    <p:sldId id="352" r:id="rId37"/>
    <p:sldId id="353" r:id="rId38"/>
    <p:sldId id="367" r:id="rId39"/>
    <p:sldId id="368" r:id="rId40"/>
    <p:sldId id="329" r:id="rId41"/>
    <p:sldId id="360" r:id="rId42"/>
    <p:sldId id="366" r:id="rId43"/>
    <p:sldId id="332" r:id="rId44"/>
    <p:sldId id="334" r:id="rId45"/>
    <p:sldId id="333" r:id="rId46"/>
    <p:sldId id="335" r:id="rId47"/>
    <p:sldId id="354" r:id="rId48"/>
    <p:sldId id="355" r:id="rId49"/>
    <p:sldId id="356" r:id="rId50"/>
    <p:sldId id="357" r:id="rId51"/>
    <p:sldId id="358" r:id="rId52"/>
    <p:sldId id="362" r:id="rId53"/>
  </p:sldIdLst>
  <p:sldSz cx="9361488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58D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62" y="84"/>
      </p:cViewPr>
      <p:guideLst>
        <p:guide orient="horz" pos="2160"/>
        <p:guide pos="288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2112" y="2130426"/>
            <a:ext cx="7957265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4223" y="3886200"/>
            <a:ext cx="65530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pPr/>
              <a:t>07.03.2022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9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pPr/>
              <a:t>07.03.2022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7079" y="274639"/>
            <a:ext cx="2106335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074" y="274639"/>
            <a:ext cx="616298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pPr/>
              <a:t>07.03.2022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8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pPr/>
              <a:t>07.03.2022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0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493" y="4406901"/>
            <a:ext cx="795726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9493" y="2906713"/>
            <a:ext cx="795726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pPr/>
              <a:t>07.03.2022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8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8075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8757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pPr/>
              <a:t>07.03.2022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75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4" y="1535113"/>
            <a:ext cx="41362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074" y="2174875"/>
            <a:ext cx="41362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55506" y="1535113"/>
            <a:ext cx="41379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55506" y="2174875"/>
            <a:ext cx="41379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pPr/>
              <a:t>07.03.2022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5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pPr/>
              <a:t>07.03.2022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pPr/>
              <a:t>07.03.2022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84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3050"/>
            <a:ext cx="307986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0082" y="273051"/>
            <a:ext cx="523333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8075" y="1435101"/>
            <a:ext cx="307986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pPr/>
              <a:t>07.03.2022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0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4917" y="4800600"/>
            <a:ext cx="5616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34917" y="612775"/>
            <a:ext cx="5616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34917" y="5367338"/>
            <a:ext cx="5616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pPr/>
              <a:t>07.03.2022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8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4638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5" y="1600201"/>
            <a:ext cx="84253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B18F-693D-4F94-BB80-93DA31D3E253}" type="datetimeFigureOut">
              <a:rPr lang="ru-RU" smtClean="0"/>
              <a:pPr/>
              <a:t>07.03.2022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98509" y="6356351"/>
            <a:ext cx="2964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09067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1FF3-7DD6-4CD6-BAF9-14C44F2B8A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52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861" y="692696"/>
            <a:ext cx="8425339" cy="1143000"/>
          </a:xfrm>
        </p:spPr>
        <p:txBody>
          <a:bodyPr>
            <a:normAutofit/>
          </a:bodyPr>
          <a:lstStyle/>
          <a:p>
            <a:r>
              <a:rPr lang="ru-RU" sz="6000" dirty="0"/>
              <a:t>Лекция 10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2492896"/>
            <a:ext cx="9361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Язык </a:t>
            </a:r>
            <a:r>
              <a:rPr lang="en-US" sz="5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42416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248" y="764704"/>
            <a:ext cx="8893413" cy="5616624"/>
          </a:xfrm>
        </p:spPr>
        <p:txBody>
          <a:bodyPr>
            <a:normAutofit/>
          </a:bodyPr>
          <a:lstStyle/>
          <a:p>
            <a:pPr marL="0" indent="442913" algn="just">
              <a:spcBef>
                <a:spcPts val="0"/>
              </a:spcBef>
              <a:buNone/>
            </a:pPr>
            <a:r>
              <a:rPr lang="ru-RU" dirty="0"/>
              <a:t>XML элементы должны следовать следующим </a:t>
            </a:r>
            <a:r>
              <a:rPr lang="ru-RU" i="1" dirty="0">
                <a:solidFill>
                  <a:srgbClr val="7030A0"/>
                </a:solidFill>
              </a:rPr>
              <a:t>правилам написания имен</a:t>
            </a:r>
            <a:r>
              <a:rPr lang="ru-RU" dirty="0"/>
              <a:t>:</a:t>
            </a:r>
          </a:p>
          <a:p>
            <a:pPr marL="0" indent="442913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Имена могут содержать буквы, числа и другие символы</a:t>
            </a:r>
          </a:p>
          <a:p>
            <a:pPr marL="0" indent="442913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Имена не могут начинаться с цифры или символа пунктуации</a:t>
            </a:r>
          </a:p>
          <a:p>
            <a:pPr marL="0" indent="442913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Имена не могут начинаться с сочетания "</a:t>
            </a:r>
            <a:r>
              <a:rPr lang="ru-RU" dirty="0" err="1"/>
              <a:t>xml</a:t>
            </a:r>
            <a:r>
              <a:rPr lang="ru-RU" dirty="0"/>
              <a:t>" (или XML, или </a:t>
            </a:r>
            <a:r>
              <a:rPr lang="ru-RU" dirty="0" err="1"/>
              <a:t>Xml</a:t>
            </a:r>
            <a:r>
              <a:rPr lang="ru-RU" dirty="0"/>
              <a:t> и т.п.)</a:t>
            </a:r>
          </a:p>
          <a:p>
            <a:pPr marL="0" indent="442913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Имена не могут содержать пробельные </a:t>
            </a:r>
            <a:r>
              <a:rPr lang="ru-RU" dirty="0" smtClean="0"/>
              <a:t>символы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en-US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248" y="764704"/>
            <a:ext cx="8893413" cy="5616624"/>
          </a:xfrm>
        </p:spPr>
        <p:txBody>
          <a:bodyPr>
            <a:normAutofit/>
          </a:bodyPr>
          <a:lstStyle/>
          <a:p>
            <a:pPr marL="0" indent="442913" algn="just">
              <a:spcBef>
                <a:spcPts val="0"/>
              </a:spcBef>
              <a:buNone/>
            </a:pPr>
            <a:r>
              <a:rPr lang="ru-RU" dirty="0"/>
              <a:t>XML </a:t>
            </a:r>
            <a:r>
              <a:rPr lang="ru-RU" dirty="0" smtClean="0"/>
              <a:t>атрибуты могут иметь </a:t>
            </a:r>
            <a:r>
              <a:rPr lang="ru-RU" dirty="0"/>
              <a:t>уникальные имена. Некоторые имена атрибутов зарезервированы рабочей группой </a:t>
            </a:r>
            <a:r>
              <a:rPr lang="ru-RU" dirty="0" smtClean="0"/>
              <a:t>XML для </a:t>
            </a:r>
            <a:r>
              <a:rPr lang="ru-RU" dirty="0"/>
              <a:t>специальных целей </a:t>
            </a:r>
            <a:r>
              <a:rPr lang="ru-RU" dirty="0" smtClean="0"/>
              <a:t> </a:t>
            </a:r>
            <a:r>
              <a:rPr lang="ru-RU" dirty="0"/>
              <a:t>использования в XML, и начинаются </a:t>
            </a:r>
            <a:r>
              <a:rPr lang="ru-RU" dirty="0" smtClean="0"/>
              <a:t>с префикса </a:t>
            </a:r>
            <a:r>
              <a:rPr lang="ru-RU" b="1" dirty="0" err="1">
                <a:solidFill>
                  <a:srgbClr val="C00000"/>
                </a:solidFill>
              </a:rPr>
              <a:t>xml</a:t>
            </a:r>
            <a:r>
              <a:rPr lang="ru-RU" b="1" dirty="0" smtClean="0">
                <a:solidFill>
                  <a:srgbClr val="C00000"/>
                </a:solidFill>
              </a:rPr>
              <a:t>:</a:t>
            </a:r>
          </a:p>
          <a:p>
            <a:pPr marL="0" indent="442913" algn="just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xml:lang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 —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лассифицирует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 по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языку, на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котором написано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содержимое элемента</a:t>
            </a:r>
          </a:p>
          <a:p>
            <a:pPr marL="0" indent="442913" algn="just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xml:space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 должны ли сохраняться в содержимом пробелы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42913" algn="just">
              <a:spcBef>
                <a:spcPts val="0"/>
              </a:spcBef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42913" algn="just">
              <a:spcBef>
                <a:spcPts val="0"/>
              </a:spcBef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248" y="764704"/>
            <a:ext cx="8893413" cy="5616624"/>
          </a:xfrm>
        </p:spPr>
        <p:txBody>
          <a:bodyPr>
            <a:normAutofit/>
          </a:bodyPr>
          <a:lstStyle/>
          <a:p>
            <a:pPr marL="0" indent="442913" algn="just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xml:link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 —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сообщает,</a:t>
            </a:r>
            <a:r>
              <a:rPr lang="ru-RU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 является элементом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ссылки</a:t>
            </a:r>
          </a:p>
          <a:p>
            <a:pPr marL="0" indent="442913" algn="just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xml:attribute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«переназначить» эти специальные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42913" algn="just">
              <a:spcBef>
                <a:spcPts val="0"/>
              </a:spcBef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42913" algn="just">
              <a:spcBef>
                <a:spcPts val="0"/>
              </a:spcBef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3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315416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синтаксиса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2" y="548680"/>
            <a:ext cx="8893413" cy="6984776"/>
          </a:xfrm>
        </p:spPr>
        <p:txBody>
          <a:bodyPr>
            <a:noAutofit/>
          </a:bodyPr>
          <a:lstStyle/>
          <a:p>
            <a:pPr marL="0" indent="442913" algn="just">
              <a:spcBef>
                <a:spcPts val="0"/>
              </a:spcBef>
              <a:buNone/>
            </a:pPr>
            <a:r>
              <a:rPr lang="ru-RU" sz="2900" dirty="0" smtClean="0">
                <a:latin typeface="Arial" pitchFamily="34" charset="0"/>
                <a:cs typeface="Arial" pitchFamily="34" charset="0"/>
              </a:rPr>
              <a:t>1. Все элементы должны иметь закрывающий тег. Если элемент пустой, то</a:t>
            </a:r>
          </a:p>
          <a:p>
            <a:pPr marL="0" indent="442913" algn="ctr">
              <a:spcBef>
                <a:spcPts val="0"/>
              </a:spcBef>
              <a:buNone/>
            </a:pPr>
            <a:r>
              <a:rPr lang="en-US" sz="29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&lt;none </a:t>
            </a:r>
            <a:r>
              <a:rPr lang="en-US" sz="2900" b="1" dirty="0" smtClean="0">
                <a:solidFill>
                  <a:srgbClr val="9B258D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9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ru-RU" sz="29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0" indent="442913" algn="just">
              <a:spcBef>
                <a:spcPts val="0"/>
              </a:spcBef>
              <a:buNone/>
            </a:pPr>
            <a:r>
              <a:rPr lang="ru-RU" sz="29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ru-RU" sz="2900" dirty="0">
                <a:latin typeface="Arial" pitchFamily="34" charset="0"/>
                <a:cs typeface="Arial" pitchFamily="34" charset="0"/>
              </a:rPr>
              <a:t>Имена элементов </a:t>
            </a:r>
            <a:r>
              <a:rPr lang="ru-RU" sz="2900" dirty="0" err="1" smtClean="0">
                <a:latin typeface="Arial" pitchFamily="34" charset="0"/>
                <a:cs typeface="Arial" pitchFamily="34" charset="0"/>
              </a:rPr>
              <a:t>регистрозависимы</a:t>
            </a:r>
            <a:endParaRPr lang="ru-RU" sz="2900" dirty="0" smtClean="0">
              <a:latin typeface="Arial" pitchFamily="34" charset="0"/>
              <a:cs typeface="Arial" pitchFamily="34" charset="0"/>
            </a:endParaRPr>
          </a:p>
          <a:p>
            <a:pPr marL="0" indent="442913" algn="just">
              <a:spcBef>
                <a:spcPts val="0"/>
              </a:spcBef>
              <a:buNone/>
            </a:pPr>
            <a:r>
              <a:rPr lang="ru-RU" sz="2900" dirty="0">
                <a:latin typeface="Arial" pitchFamily="34" charset="0"/>
                <a:cs typeface="Arial" pitchFamily="34" charset="0"/>
              </a:rPr>
              <a:t>3. XML элементы должны соблюдать корректную </a:t>
            </a:r>
            <a:r>
              <a:rPr lang="ru-RU" sz="2900" dirty="0" smtClean="0">
                <a:latin typeface="Arial" pitchFamily="34" charset="0"/>
                <a:cs typeface="Arial" pitchFamily="34" charset="0"/>
              </a:rPr>
              <a:t>вложенность</a:t>
            </a:r>
          </a:p>
          <a:p>
            <a:pPr marL="0" indent="442913" algn="just">
              <a:spcBef>
                <a:spcPts val="0"/>
              </a:spcBef>
              <a:buNone/>
            </a:pPr>
            <a:r>
              <a:rPr lang="ru-RU" sz="2900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sz="2900" dirty="0">
                <a:latin typeface="Arial" pitchFamily="34" charset="0"/>
                <a:cs typeface="Arial" pitchFamily="34" charset="0"/>
              </a:rPr>
              <a:t>XML </a:t>
            </a:r>
            <a:r>
              <a:rPr lang="ru-RU" sz="2900" dirty="0">
                <a:latin typeface="Arial" pitchFamily="34" charset="0"/>
                <a:cs typeface="Arial" pitchFamily="34" charset="0"/>
              </a:rPr>
              <a:t>документ должен </a:t>
            </a:r>
            <a:r>
              <a:rPr lang="ru-RU" sz="2900" dirty="0" smtClean="0">
                <a:latin typeface="Arial" pitchFamily="34" charset="0"/>
                <a:cs typeface="Arial" pitchFamily="34" charset="0"/>
              </a:rPr>
              <a:t>содержать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900" dirty="0" smtClean="0">
                <a:latin typeface="Arial" pitchFamily="34" charset="0"/>
                <a:cs typeface="Arial" pitchFamily="34" charset="0"/>
              </a:rPr>
              <a:t>корневой документ</a:t>
            </a:r>
          </a:p>
          <a:p>
            <a:pPr marL="0" indent="442913" algn="just">
              <a:spcBef>
                <a:spcPts val="0"/>
              </a:spcBef>
              <a:buNone/>
            </a:pPr>
            <a:r>
              <a:rPr lang="ru-RU" sz="2900" dirty="0" smtClean="0">
                <a:latin typeface="Arial" pitchFamily="34" charset="0"/>
                <a:cs typeface="Arial" pitchFamily="34" charset="0"/>
              </a:rPr>
              <a:t>5. Значения атрибутов должны заключаться в кавычки</a:t>
            </a:r>
          </a:p>
          <a:p>
            <a:pPr marL="0" indent="442913" algn="just">
              <a:spcBef>
                <a:spcPts val="0"/>
              </a:spcBef>
              <a:buNone/>
            </a:pPr>
            <a:r>
              <a:rPr lang="ru-RU" sz="2900" dirty="0">
                <a:latin typeface="Arial" pitchFamily="34" charset="0"/>
                <a:cs typeface="Arial" pitchFamily="34" charset="0"/>
              </a:rPr>
              <a:t>6. Комментарии можно помещать в любое место документа, но не </a:t>
            </a:r>
            <a:r>
              <a:rPr lang="ru-RU" sz="2900" dirty="0" smtClean="0">
                <a:latin typeface="Arial" pitchFamily="34" charset="0"/>
                <a:cs typeface="Arial" pitchFamily="34" charset="0"/>
              </a:rPr>
              <a:t>перед объявлением </a:t>
            </a:r>
            <a:r>
              <a:rPr lang="ru-RU" sz="2900" dirty="0">
                <a:latin typeface="Arial" pitchFamily="34" charset="0"/>
                <a:cs typeface="Arial" pitchFamily="34" charset="0"/>
              </a:rPr>
              <a:t>XML и не внутри тегов; анализатор XML полностью </a:t>
            </a:r>
            <a:r>
              <a:rPr lang="ru-RU" sz="2900" dirty="0" smtClean="0">
                <a:latin typeface="Arial" pitchFamily="34" charset="0"/>
                <a:cs typeface="Arial" pitchFamily="34" charset="0"/>
              </a:rPr>
              <a:t>их игнорирует</a:t>
            </a:r>
            <a:r>
              <a:rPr lang="ru-RU" sz="29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442913" algn="just">
              <a:buNone/>
            </a:pPr>
            <a:endParaRPr lang="ru-RU" dirty="0"/>
          </a:p>
          <a:p>
            <a:pPr marL="0" indent="457200" algn="just">
              <a:spcBef>
                <a:spcPts val="0"/>
              </a:spcBef>
              <a:buNone/>
            </a:pPr>
            <a:endParaRPr lang="en-US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2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Стандарты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847253"/>
            <a:ext cx="8425339" cy="4525963"/>
          </a:xfrm>
        </p:spPr>
        <p:txBody>
          <a:bodyPr/>
          <a:lstStyle/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Стандарты XML — это набор расширений, которые придают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-файлам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дополнительные возможности</a:t>
            </a: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5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Стандарты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расширения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XML:</a:t>
            </a: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XSL</a:t>
            </a: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XML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Shema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RelaxNG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Schemarton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 SAX</a:t>
            </a: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 XSLT</a:t>
            </a: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Стандарты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расширения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XML:</a:t>
            </a: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8. SVG</a:t>
            </a: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Xlinks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Xpointer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11. AJAX</a:t>
            </a: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хема</a:t>
            </a: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endParaRPr 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Type Definition</a:t>
            </a:r>
            <a:r>
              <a:rPr lang="ru-RU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DTD)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 —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это язык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описания структуры XML-документа, который используется для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проверки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грамматики XML-документа и его соответствия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определенному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DTD описывает: </a:t>
            </a:r>
          </a:p>
          <a:p>
            <a:pPr marL="0" indent="45720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•  Какие элементы могут присутствовать в документе; </a:t>
            </a:r>
          </a:p>
          <a:p>
            <a:pPr marL="0" indent="45720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•  Вхождение элементов (повторения и т.п.);</a:t>
            </a:r>
          </a:p>
          <a:p>
            <a:pPr marL="0" indent="45720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•  Возможные атрибуты элементов; </a:t>
            </a:r>
          </a:p>
          <a:p>
            <a:pPr marL="0" indent="45720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•  Обязательные / необязательные атрибуты;</a:t>
            </a:r>
          </a:p>
          <a:p>
            <a:pPr marL="0" indent="45720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•  PCDATA и CDATA;</a:t>
            </a:r>
          </a:p>
          <a:p>
            <a:pPr marL="0" indent="45720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•  Применяемые в документе сущности.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1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Инструкции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endParaRPr 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Инструкция </a:t>
            </a:r>
            <a:r>
              <a:rPr lang="ru-RU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ATTLIST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используется для перечисления и объявления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всех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атрибутов, которые могут принадлежать элементу. Сначала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указывается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элемента (или элементов), к которому относится список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атрибутов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Затем для всех атрибутов по очереди указывается имя,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обязательность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символьные данные, допустимые в качестве значения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457200" algn="ctr">
              <a:buNone/>
            </a:pP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&lt;!ATTLIST </a:t>
            </a:r>
            <a:r>
              <a:rPr lang="ru-RU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имя-элемента имя-атрибута тип-атрибута значение-атрибута</a:t>
            </a: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28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Инструкции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endParaRPr 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Инструкция </a:t>
            </a:r>
            <a:r>
              <a:rPr lang="ru-RU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ATTLIST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используется для перечисления и объявления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всех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атрибутов, которые могут принадлежать элементу. Сначала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указывается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элемента (или элементов), к которому относится список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атрибутов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Затем для всех атрибутов по очереди указывается имя,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обязательность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символьные данные, допустимые в качестве значения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457200" algn="ctr">
              <a:buNone/>
            </a:pP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&lt;!ATTLIST </a:t>
            </a:r>
            <a:r>
              <a:rPr lang="ru-RU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имя-элемента имя-атрибута тип-атрибута значение-атрибута</a:t>
            </a:r>
            <a:r>
              <a:rPr lang="ru-RU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28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60810" y="-18256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Arial" pitchFamily="34" charset="0"/>
                <a:cs typeface="Arial" pitchFamily="34" charset="0"/>
              </a:rPr>
              <a:t>План лекции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88256" y="1268760"/>
            <a:ext cx="8425339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just">
              <a:buAutoNum type="arabicPeriod"/>
            </a:pPr>
            <a:r>
              <a:rPr lang="ru-RU" dirty="0"/>
              <a:t>Основы </a:t>
            </a:r>
            <a:r>
              <a:rPr lang="en-US" dirty="0"/>
              <a:t>XML</a:t>
            </a:r>
          </a:p>
          <a:p>
            <a:pPr marL="742950" indent="-742950" algn="just">
              <a:buAutoNum type="arabicPeriod"/>
            </a:pPr>
            <a:r>
              <a:rPr lang="ru-RU" dirty="0"/>
              <a:t>Правила документов </a:t>
            </a:r>
            <a:r>
              <a:rPr lang="en-US" dirty="0"/>
              <a:t>XML</a:t>
            </a:r>
          </a:p>
          <a:p>
            <a:pPr marL="742950" indent="-742950" algn="just">
              <a:buAutoNum type="arabicPeriod"/>
            </a:pPr>
            <a:r>
              <a:rPr lang="ru-RU" dirty="0"/>
              <a:t>Стандарты </a:t>
            </a:r>
            <a:r>
              <a:rPr lang="en-US" dirty="0"/>
              <a:t>XML</a:t>
            </a:r>
          </a:p>
          <a:p>
            <a:pPr marL="742950" indent="-742950" algn="just">
              <a:buAutoNum type="arabicPeriod"/>
            </a:pPr>
            <a:r>
              <a:rPr lang="en-US" dirty="0"/>
              <a:t>C</a:t>
            </a:r>
            <a:r>
              <a:rPr lang="ru-RU" dirty="0" err="1"/>
              <a:t>хема</a:t>
            </a:r>
            <a:r>
              <a:rPr lang="ru-RU" dirty="0"/>
              <a:t> </a:t>
            </a:r>
            <a:r>
              <a:rPr lang="en-US" dirty="0"/>
              <a:t>DTD</a:t>
            </a:r>
          </a:p>
          <a:p>
            <a:pPr marL="742950" indent="-742950" algn="just">
              <a:buAutoNum type="arabicPeriod"/>
            </a:pPr>
            <a:r>
              <a:rPr lang="en-US" dirty="0"/>
              <a:t>XML-</a:t>
            </a:r>
            <a:r>
              <a:rPr lang="ru-RU" dirty="0"/>
              <a:t>схема</a:t>
            </a:r>
          </a:p>
          <a:p>
            <a:pPr marL="742950" indent="-742950" algn="just">
              <a:buAutoNum type="arabicPeriod"/>
            </a:pPr>
            <a:r>
              <a:rPr lang="ru-RU" dirty="0"/>
              <a:t>Сущности </a:t>
            </a:r>
            <a:r>
              <a:rPr lang="en-US" dirty="0"/>
              <a:t>XML</a:t>
            </a:r>
          </a:p>
          <a:p>
            <a:pPr marL="742950" indent="-742950" algn="just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0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Типы атрибута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endParaRPr 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 CDATA – атрибут содержит только символьные данные. 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 ID  -  значение атрибута должно быть уникальным. Оно не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повторяться в других элементах или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атрибутах данного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документа. 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 IDREF  –  атрибут ссылается на значение другого атрибута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типа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из данного документа. </a:t>
            </a: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Типы атрибута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endParaRPr 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– значение атрибута должно соответствовать имени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внешней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сущности  ENTITY, не подвергавшейся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синтаксическому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разбору и объявленной в том же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определении DTD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 ENTITIES  -  значение атрибута содержит несколько имен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внешних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сущностей, не подвергавшихся синтаксическому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разбору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объявленных в том же определении DTD.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7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Типы атрибута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endParaRPr 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83297"/>
            <a:ext cx="8425339" cy="4013855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• 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NMTOKEN  –  значение атрибута должно быть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лексемой имени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Токены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имени допускают символьные значения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но накладывают больше ограничений, чем тип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CDATA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Лексема имени может содержать буквы, цифры и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некоторые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знаки препинания  —  точки, тире, символы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1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Значения атрибута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endParaRPr 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8350" t="40319" r="34323" b="37002"/>
          <a:stretch/>
        </p:blipFill>
        <p:spPr>
          <a:xfrm>
            <a:off x="520281" y="1052736"/>
            <a:ext cx="8216913" cy="2808312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16067" y="3861048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умолчанию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endParaRPr 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20475" y="917104"/>
            <a:ext cx="8425339" cy="5976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ATTLIST sender company CDATA #FIXED "Microsoft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endParaRPr lang="ru-RU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&lt;sender company="Microsoft"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ru-RU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&lt;!ATTLIST payment type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check|cash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"cash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endParaRPr lang="ru-RU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&lt;payment type="check"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ru-RU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&lt;payment type="cash" /&gt;</a:t>
            </a:r>
            <a:endParaRPr lang="ru-RU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8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endParaRPr lang="ru-RU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20475" y="917104"/>
            <a:ext cx="8425339" cy="5976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263" t="10080" r="46608" b="45401"/>
          <a:stretch/>
        </p:blipFill>
        <p:spPr>
          <a:xfrm>
            <a:off x="144240" y="764704"/>
            <a:ext cx="5301173" cy="58410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5042" t="13440" r="45663" b="42041"/>
          <a:stretch/>
        </p:blipFill>
        <p:spPr>
          <a:xfrm>
            <a:off x="4680744" y="2132856"/>
            <a:ext cx="446449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Инструкция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Инструкция </a:t>
            </a:r>
            <a:r>
              <a:rPr 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применяется для объявления каждого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который используется внутри типа документа, определенного в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Сначала инструкция объявляет имя элемента, а затем определяет,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какое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содержимое допустимо в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элементе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&lt;!ELEMENT </a:t>
            </a:r>
            <a:r>
              <a:rPr lang="ru-RU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элемента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категория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&lt;!ELEMENT </a:t>
            </a:r>
            <a:r>
              <a:rPr lang="ru-RU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элемента </a:t>
            </a:r>
            <a:r>
              <a:rPr 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(содержимое-элемента)&gt;</a:t>
            </a:r>
            <a:endParaRPr lang="en-US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Категории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EMPTY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элементе не допускается содержимое, он должен оставаться пустым</a:t>
            </a: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внутри элемента допускается любое содержимое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&lt;!ELEMENT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EMPTY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&lt;!ELEMENT note ANY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 note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to,from,heading,body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)&gt;</a:t>
            </a:r>
          </a:p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&lt;!ELEMENT to (#PCDATA)&gt;</a:t>
            </a:r>
          </a:p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&lt;!ELEMENT from (#PCDATA)&gt;</a:t>
            </a:r>
          </a:p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&lt;!ELEMENT heading (#PCDATA)&gt;</a:t>
            </a:r>
          </a:p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&lt;!ELEMENT body (#PCDATA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)&gt;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8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2232" y="764705"/>
            <a:ext cx="8784976" cy="2304255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&lt;!ELEMENT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(#PCDATA | emphasis | person)*</a:t>
            </a:r>
          </a:p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3221360"/>
            <a:ext cx="9009608" cy="2304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so,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Tom Swift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&lt;/person&gt;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climbed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 into his aero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 to make ready for departure. However,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noticed a strong smell of gasoline, and realized 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emphasis&gt;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&lt;/emphasis&gt;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trouble! It was like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&amp;episode 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all over again!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en-US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60810" y="-18256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Историческая справка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88256" y="1268760"/>
            <a:ext cx="8425339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31869" y="1268760"/>
            <a:ext cx="8425339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just"/>
            <a:r>
              <a:rPr lang="ru-RU" sz="3200" dirty="0">
                <a:latin typeface="Arial" pitchFamily="34" charset="0"/>
                <a:cs typeface="Arial" pitchFamily="34" charset="0"/>
              </a:rPr>
              <a:t>Открытый язык разметки (</a:t>
            </a:r>
            <a:r>
              <a:rPr lang="ru-RU" sz="3200" dirty="0" err="1">
                <a:latin typeface="Arial" pitchFamily="34" charset="0"/>
                <a:cs typeface="Arial" pitchFamily="34" charset="0"/>
              </a:rPr>
              <a:t>Extensible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>
                <a:latin typeface="Arial" pitchFamily="34" charset="0"/>
                <a:cs typeface="Arial" pitchFamily="34" charset="0"/>
              </a:rPr>
              <a:t>Markup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>
                <a:latin typeface="Arial" pitchFamily="34" charset="0"/>
                <a:cs typeface="Arial" pitchFamily="34" charset="0"/>
              </a:rPr>
              <a:t>Language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, XML) представляет собой подмножество SGML и полностью описывается в спецификации от 10 февраля 1998 (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XML 1.0)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. Предназначением его является обеспечить обслуживание, получение и обработку общего языка SGML в </a:t>
            </a:r>
            <a:r>
              <a:rPr lang="ru-RU" sz="3200" dirty="0" err="1">
                <a:latin typeface="Arial" pitchFamily="34" charset="0"/>
                <a:cs typeface="Arial" pitchFamily="34" charset="0"/>
              </a:rPr>
              <a:t>Web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так же, как сейчас это происходит с языком HTML. Язык XML разработан для упрощения реализации и взаимодействия между SGML и HTML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ru-RU" sz="3200" dirty="0">
                <a:latin typeface="Arial" pitchFamily="34" charset="0"/>
                <a:cs typeface="Arial" pitchFamily="34" charset="0"/>
              </a:rPr>
              <a:t>Версия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XML 1.1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появилась 29.09.2006 г.</a:t>
            </a:r>
          </a:p>
        </p:txBody>
      </p:sp>
    </p:spTree>
    <p:extLst>
      <p:ext uri="{BB962C8B-B14F-4D97-AF65-F5344CB8AC3E}">
        <p14:creationId xmlns:p14="http://schemas.microsoft.com/office/powerpoint/2010/main" val="25712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2232" y="764705"/>
            <a:ext cx="8784976" cy="2304255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&lt;!ELEMENT article </a:t>
            </a:r>
          </a:p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(title, subtitle?, author*,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| table | list)+, bibliography?)</a:t>
            </a:r>
          </a:p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24632" y="3221360"/>
            <a:ext cx="8784976" cy="2304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Font typeface="Arial" pitchFamily="34" charset="0"/>
              <a:buNone/>
            </a:pPr>
            <a:r>
              <a:rPr lang="be-BY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Возможные вар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ианты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 </a:t>
            </a:r>
            <a:r>
              <a:rPr lang="en-US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title, subtitle, author,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title, author, author,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list,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table,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bibliography</a:t>
            </a:r>
          </a:p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title, list, list, list, bibliography</a:t>
            </a:r>
          </a:p>
          <a:p>
            <a:pPr marL="0" indent="45720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title, subtitle, table,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Инструкция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NOTATION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145016" cy="59766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Инструкция NOTATION используется для определения нотаций.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Нотации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позволяют XML-документу передавать внешним приложениям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уведомляющие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сведения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ctr">
              <a:buNone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&lt;!NOTATION name identifier&gt;</a:t>
            </a:r>
            <a:endParaRPr lang="ru-RU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9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Инструкция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NOTATION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050925"/>
            <a:ext cx="8764588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1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Инструкция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145016" cy="5976663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Инструкция </a:t>
            </a:r>
            <a:r>
              <a:rPr 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используется для определения сущностей 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DTD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целью их использования как в связанном с DTD XML-документе,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собственно в DTD. ENTITY представляет собой сокращенную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запись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размещения в XML-документе. Сокращенное имя указывается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имени параметра. Инструкции ENTITY особенно полезны 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ситуациях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когда требуется повторять сведения или использовать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объемные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текстовые блоки, которые можно хранить в отдельных файлах.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Schema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145016" cy="5976663"/>
          </a:xfrm>
        </p:spPr>
        <p:txBody>
          <a:bodyPr>
            <a:normAutofit fontScale="85000" lnSpcReduction="20000"/>
          </a:bodyPr>
          <a:lstStyle/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XML-схема - это основанная на XML современная альтернатива DTD,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описывающая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структуру XML-документа, в том числе: </a:t>
            </a:r>
          </a:p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 Определяет элементы, которые могут появляться в документе;</a:t>
            </a:r>
          </a:p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 Определяет атрибуты, которые могут появляться в документе;</a:t>
            </a:r>
          </a:p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 Определяет, какие элементы являются дочерними;</a:t>
            </a:r>
          </a:p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 Определяет последовательность, в которой появляются дочерние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 Определяет число дочерних элементов;</a:t>
            </a:r>
          </a:p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 Определяет пустой ли элемент или он может включать в себя текст;</a:t>
            </a:r>
          </a:p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 Определяет типы данных элементов и атрибутов;</a:t>
            </a:r>
          </a:p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 Определяет значения атрибутов по умолчанию.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Преимущества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Schema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2232" y="764705"/>
            <a:ext cx="9145016" cy="3960440"/>
          </a:xfrm>
        </p:spPr>
        <p:txBody>
          <a:bodyPr>
            <a:normAutofit/>
          </a:bodyPr>
          <a:lstStyle/>
          <a:p>
            <a:pPr marL="0" indent="432000">
              <a:spcBef>
                <a:spcPts val="0"/>
              </a:spcBef>
            </a:pPr>
            <a:r>
              <a:rPr lang="ru-RU" dirty="0"/>
              <a:t>XML схемы легко расширяются</a:t>
            </a:r>
          </a:p>
          <a:p>
            <a:pPr marL="0" indent="432000">
              <a:spcBef>
                <a:spcPts val="0"/>
              </a:spcBef>
            </a:pPr>
            <a:r>
              <a:rPr lang="ru-RU" dirty="0" smtClean="0"/>
              <a:t>XML </a:t>
            </a:r>
            <a:r>
              <a:rPr lang="ru-RU" dirty="0"/>
              <a:t>схемы пишутся на XML</a:t>
            </a:r>
          </a:p>
          <a:p>
            <a:pPr marL="0" indent="432000">
              <a:spcBef>
                <a:spcPts val="0"/>
              </a:spcBef>
            </a:pPr>
            <a:r>
              <a:rPr lang="ru-RU" dirty="0"/>
              <a:t>XML схемы поддерживают типы данных</a:t>
            </a:r>
          </a:p>
          <a:p>
            <a:pPr marL="0" indent="432000">
              <a:spcBef>
                <a:spcPts val="0"/>
              </a:spcBef>
            </a:pPr>
            <a:r>
              <a:rPr lang="ru-RU" dirty="0"/>
              <a:t>XML схемы поддерживают пространства имен</a:t>
            </a: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Schema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145016" cy="5976663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1178" t="10520" r="36770" b="18081"/>
          <a:stretch/>
        </p:blipFill>
        <p:spPr>
          <a:xfrm>
            <a:off x="1800424" y="749559"/>
            <a:ext cx="6120680" cy="58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Schema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145016" cy="5976663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0317" t="8400" r="32434" b="10122"/>
          <a:stretch/>
        </p:blipFill>
        <p:spPr>
          <a:xfrm>
            <a:off x="1656408" y="764704"/>
            <a:ext cx="6048672" cy="58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Schema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145016" cy="5976663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2" y="908720"/>
            <a:ext cx="3206502" cy="561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80" y="1340768"/>
            <a:ext cx="49720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10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Schema</a:t>
            </a:r>
            <a:endParaRPr lang="ru-RU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2232" y="764704"/>
            <a:ext cx="9145016" cy="5976663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2" y="908720"/>
            <a:ext cx="3206502" cy="561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656" y="1777174"/>
            <a:ext cx="5136832" cy="308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60810" y="-18256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88256" y="1268760"/>
            <a:ext cx="8425339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43863" y="1124744"/>
            <a:ext cx="8425339" cy="3528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just"/>
            <a:r>
              <a:rPr lang="en-US" sz="3200" dirty="0" smtClean="0">
                <a:latin typeface="Arial" pitchFamily="34" charset="0"/>
                <a:cs typeface="Arial" pitchFamily="34" charset="0"/>
              </a:rPr>
              <a:t>XML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eX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tensible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>
                <a:latin typeface="Arial" pitchFamily="34" charset="0"/>
                <a:cs typeface="Arial" pitchFamily="34" charset="0"/>
              </a:rPr>
              <a:t>Markup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Language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  — язык разметки, созданный для хранения, транспортировки и обмена данными между различными системами.</a:t>
            </a:r>
          </a:p>
          <a:p>
            <a:pPr indent="457200" algn="just"/>
            <a:r>
              <a:rPr lang="ru-RU" sz="3200" dirty="0">
                <a:latin typeface="Arial" pitchFamily="34" charset="0"/>
                <a:cs typeface="Arial" pitchFamily="34" charset="0"/>
              </a:rPr>
              <a:t>XML — это не исполняемый код, а язык описания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данных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indent="457200" algn="just"/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Schema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08" y="692696"/>
            <a:ext cx="5885036" cy="571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9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Валидные документы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4240" y="908720"/>
            <a:ext cx="9073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Первое правило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для валидного XML документа то, что он должен быть синтаксически верным.</a:t>
            </a:r>
          </a:p>
          <a:p>
            <a:pPr indent="457200" algn="just"/>
            <a:r>
              <a:rPr lang="ru-RU" sz="3600" b="1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Второе правило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— валидный XML документ должен соответствовать определенному типу документов.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29017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Сущности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rmAutofit fontScale="92500" lnSpcReduction="20000"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Сущность (</a:t>
            </a:r>
            <a:r>
              <a:rPr lang="ru-RU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ru-RU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является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заместителем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которую можно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однажды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объявить и многократно использовать почти в любом месте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два вида синтаксиса ссылок 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сущности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Первый, состоящий из амперсанда (&amp;), имени сущности и точки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 запятой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(;), применяется для общих сущностей.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&amp;w3c;</a:t>
            </a:r>
            <a:endParaRPr lang="ru-RU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Второй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синтаксис,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отличающийся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использованием знака процента (%) вместо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амперсанда, предназначен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параметрических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сущностей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%name</a:t>
            </a:r>
            <a:endParaRPr lang="ru-RU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Сущности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4" y="836712"/>
            <a:ext cx="9006071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4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272" y="188640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Встроенные (предопределенные)</a:t>
            </a:r>
            <a:b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сущности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1"/>
          <a:stretch/>
        </p:blipFill>
        <p:spPr bwMode="auto">
          <a:xfrm>
            <a:off x="216248" y="1725560"/>
            <a:ext cx="8568952" cy="157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59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Внешние сущности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33" y="1124744"/>
            <a:ext cx="840754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64" y="5758023"/>
            <a:ext cx="7266597" cy="76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3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539" y="-53433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Комментарии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8" y="1052736"/>
            <a:ext cx="910511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4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539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Расширение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XSLT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XSL состоит из четырех частей:</a:t>
            </a:r>
          </a:p>
          <a:p>
            <a:pPr marL="0" indent="45720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XSLT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— язык преобразования XML документов</a:t>
            </a:r>
          </a:p>
          <a:p>
            <a:pPr marL="0" indent="457200" algn="just">
              <a:buNone/>
            </a:pP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— язык для навигации по элементам XML документа</a:t>
            </a:r>
          </a:p>
          <a:p>
            <a:pPr marL="0" indent="45720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XSL-FO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— язык для форматирования XML документов (разработка остановлена в 2013 году)</a:t>
            </a:r>
          </a:p>
          <a:p>
            <a:pPr marL="0" indent="457200" algn="just">
              <a:buNone/>
            </a:pP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XQuery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— язык, позволяющий делать выборки из XML данных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539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Расширение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XSLT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68075" y="764704"/>
            <a:ext cx="8425339" cy="5976663"/>
          </a:xfrm>
        </p:spPr>
        <p:txBody>
          <a:bodyPr>
            <a:normAutofit lnSpcReduction="10000"/>
          </a:bodyPr>
          <a:lstStyle/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XSLT 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Transformations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 -  это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декларативное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описание преобразования (трансформации) любого XML-документа. Спецификация XSLT входит в состав XSL и является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рекомендацией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W3C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объявления таблицы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XSLT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корневой элемент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xsl:stylesheet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457200" algn="ctr">
              <a:buNone/>
            </a:pP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xsl:stylesheet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version="1.0"</a:t>
            </a:r>
          </a:p>
          <a:p>
            <a:pPr marL="0" indent="457200" algn="ctr">
              <a:buNone/>
            </a:pP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xmlns:xsl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="http://www.w3.org/1999/XSL/Transform"&gt;</a:t>
            </a:r>
            <a:endParaRPr lang="en-US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539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Расширение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XSLT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7482" t="8400" r="46608" b="27761"/>
          <a:stretch/>
        </p:blipFill>
        <p:spPr>
          <a:xfrm>
            <a:off x="1656408" y="764704"/>
            <a:ext cx="5904656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60810" y="-18256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877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88256" y="1268760"/>
            <a:ext cx="8425339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59789" y="899592"/>
            <a:ext cx="8425339" cy="5049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just"/>
            <a:r>
              <a:rPr lang="ru-RU" sz="3200" dirty="0" smtClean="0">
                <a:latin typeface="Arial" pitchFamily="34" charset="0"/>
                <a:cs typeface="Arial" pitchFamily="34" charset="0"/>
              </a:rPr>
              <a:t>Предназначен для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indent="-514350" algn="just"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Отделения данных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от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HTML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Tx/>
              <a:buAutoNum type="arabicPeriod"/>
            </a:pPr>
            <a:r>
              <a:rPr lang="ru-RU" sz="3200" dirty="0">
                <a:latin typeface="Arial" pitchFamily="34" charset="0"/>
                <a:cs typeface="Arial" pitchFamily="34" charset="0"/>
              </a:rPr>
              <a:t>Упрощения распределение данных</a:t>
            </a:r>
          </a:p>
          <a:p>
            <a:pPr marL="514350" indent="-514350" algn="just"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Для обмена данными между программами, написанными на разных языках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AutoNum type="arabicPeriod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ля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выгрузки и перезагрузки баз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данных</a:t>
            </a:r>
          </a:p>
          <a:p>
            <a:pPr marL="514350" indent="-514350" algn="just">
              <a:buAutoNum type="arabicPeriod"/>
            </a:pP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AutoNum type="arabicPeriod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indent="457200" algn="just"/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539" y="-243408"/>
            <a:ext cx="8425339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XMLGRID.NET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1" r="36867" b="30000"/>
          <a:stretch/>
        </p:blipFill>
        <p:spPr bwMode="auto">
          <a:xfrm>
            <a:off x="720304" y="908720"/>
            <a:ext cx="8214360" cy="429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0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539" y="-243408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комментариев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2232" y="2276872"/>
            <a:ext cx="9145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b="1" dirty="0">
                <a:solidFill>
                  <a:srgbClr val="00B050"/>
                </a:solidFill>
              </a:rPr>
              <a:t>&lt;!</a:t>
            </a:r>
            <a:r>
              <a:rPr lang="en-US" sz="3600" b="1" dirty="0">
                <a:solidFill>
                  <a:srgbClr val="00B050"/>
                </a:solidFill>
              </a:rPr>
              <a:t>--</a:t>
            </a:r>
            <a:r>
              <a:rPr lang="ru-RU" sz="3600" b="1" dirty="0">
                <a:solidFill>
                  <a:srgbClr val="00B050"/>
                </a:solidFill>
              </a:rPr>
              <a:t> Это лекция была про </a:t>
            </a:r>
            <a:r>
              <a:rPr lang="en-US" sz="3600" b="1" dirty="0">
                <a:solidFill>
                  <a:srgbClr val="00B050"/>
                </a:solidFill>
              </a:rPr>
              <a:t>XML </a:t>
            </a:r>
            <a:r>
              <a:rPr lang="ru-RU" sz="3600" b="1" dirty="0">
                <a:solidFill>
                  <a:srgbClr val="00B050"/>
                </a:solidFill>
              </a:rPr>
              <a:t>и </a:t>
            </a:r>
            <a:r>
              <a:rPr lang="en-US" sz="3600" b="1" dirty="0">
                <a:solidFill>
                  <a:srgbClr val="00B050"/>
                </a:solidFill>
              </a:rPr>
              <a:t>XSLT</a:t>
            </a:r>
            <a:r>
              <a:rPr lang="ru-RU" sz="3600" b="1" dirty="0">
                <a:solidFill>
                  <a:srgbClr val="00B050"/>
                </a:solidFill>
              </a:rPr>
              <a:t> --&gt;</a:t>
            </a:r>
          </a:p>
        </p:txBody>
      </p:sp>
    </p:spTree>
    <p:extLst>
      <p:ext uri="{BB962C8B-B14F-4D97-AF65-F5344CB8AC3E}">
        <p14:creationId xmlns:p14="http://schemas.microsoft.com/office/powerpoint/2010/main" val="73641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32272" y="0"/>
            <a:ext cx="8425339" cy="1143000"/>
          </a:xfrm>
        </p:spPr>
        <p:txBody>
          <a:bodyPr>
            <a:normAutofit/>
          </a:bodyPr>
          <a:lstStyle/>
          <a:p>
            <a:r>
              <a:rPr lang="ru-RU" sz="6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Квиз</a:t>
            </a:r>
            <a:endParaRPr lang="ru-RU" sz="6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96" y="1268760"/>
            <a:ext cx="4874046" cy="48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60264" y="1385467"/>
            <a:ext cx="4788733" cy="47602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 место – 1 бал</a:t>
            </a: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be-BY" dirty="0" smtClean="0">
                <a:latin typeface="Arial" panose="020B0604020202020204" pitchFamily="34" charset="0"/>
                <a:cs typeface="Arial" panose="020B0604020202020204" pitchFamily="34" charset="0"/>
              </a:rPr>
              <a:t> место – 0,5 бала</a:t>
            </a:r>
          </a:p>
          <a:p>
            <a:pPr marL="0" indent="0" algn="just">
              <a:buNone/>
            </a:pPr>
            <a:r>
              <a:rPr lang="be-BY" dirty="0" smtClean="0">
                <a:latin typeface="Arial" panose="020B0604020202020204" pitchFamily="34" charset="0"/>
                <a:cs typeface="Arial" panose="020B0604020202020204" pitchFamily="34" charset="0"/>
              </a:rPr>
              <a:t>3 место – 0,3 бала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847253"/>
            <a:ext cx="8425339" cy="3877891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XML-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 состоит из элементов, атрибутов, сущностей и инструкций обработки.</a:t>
            </a:r>
          </a:p>
          <a:p>
            <a:pPr marL="0" indent="45720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Первые строки до корневого элемента называются </a:t>
            </a:r>
            <a:r>
              <a:rPr lang="ru-RU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прологом документа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 сообщает о том, что документ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какой версии</a:t>
            </a: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847253"/>
            <a:ext cx="8425339" cy="4958011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178" t="10521" r="40077" b="29000"/>
          <a:stretch/>
        </p:blipFill>
        <p:spPr>
          <a:xfrm>
            <a:off x="936327" y="847252"/>
            <a:ext cx="6466715" cy="56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847253"/>
            <a:ext cx="8893413" cy="4958011"/>
          </a:xfrm>
        </p:spPr>
        <p:txBody>
          <a:bodyPr>
            <a:normAutofit fontScale="85000" lnSpcReduction="10000"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Первая строка содержит объявление 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XML. </a:t>
            </a:r>
            <a:endParaRPr lang="ru-RU" sz="3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Существуют три </a:t>
            </a: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атрибуты,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значения которых могут быть </a:t>
            </a: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установлены в этом объявлении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5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5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5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442913" algn="just">
              <a:spcBef>
                <a:spcPts val="0"/>
              </a:spcBef>
              <a:buNone/>
            </a:pPr>
            <a:r>
              <a:rPr lang="en-US" sz="33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n-US" sz="33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version="1.0"?&gt;</a:t>
            </a:r>
          </a:p>
          <a:p>
            <a:pPr marL="0" indent="442913" algn="just">
              <a:spcBef>
                <a:spcPts val="0"/>
              </a:spcBef>
              <a:buNone/>
            </a:pPr>
            <a:r>
              <a:rPr lang="en-US" sz="33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&lt;?xml version='1.0' encoding=</a:t>
            </a:r>
            <a:r>
              <a:rPr lang="en-US" sz="33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'US-ASCII</a:t>
            </a:r>
            <a:r>
              <a:rPr lang="en-US" sz="33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standalone='yes'?&gt;</a:t>
            </a:r>
          </a:p>
          <a:p>
            <a:pPr marL="0" indent="442913" algn="just">
              <a:spcBef>
                <a:spcPts val="0"/>
              </a:spcBef>
              <a:buNone/>
            </a:pPr>
            <a:r>
              <a:rPr lang="en-US" sz="33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&lt;?xml version = '1.0' encoding= </a:t>
            </a:r>
            <a:r>
              <a:rPr lang="en-US" sz="33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33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</a:t>
            </a:r>
            <a:r>
              <a:rPr lang="en-US" sz="33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8859-1</a:t>
            </a:r>
            <a:r>
              <a:rPr lang="en-US" sz="33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standalone ="no"?&gt;</a:t>
            </a:r>
            <a:endParaRPr lang="en-US" sz="33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847253"/>
            <a:ext cx="8893413" cy="4958011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Вторая строка содержит объявление типа документа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XML.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&lt;!DOCTYPE </a:t>
            </a:r>
            <a:r>
              <a:rPr lang="ru-RU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корневой элемент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endParaRPr lang="ru-RU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ctr">
              <a:spcBef>
                <a:spcPts val="0"/>
              </a:spcBef>
              <a:buNone/>
            </a:pP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нутренне подмножество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endParaRPr lang="ru-RU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&lt;!DOCTYPE note SYSTEM "note.dtd"&gt;</a:t>
            </a:r>
            <a:endParaRPr lang="en-US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9882</TotalTime>
  <Words>1463</Words>
  <Application>Microsoft Office PowerPoint</Application>
  <PresentationFormat>Произвольный</PresentationFormat>
  <Paragraphs>316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5" baseType="lpstr">
      <vt:lpstr>Arial</vt:lpstr>
      <vt:lpstr>Calibri</vt:lpstr>
      <vt:lpstr>Тема Office</vt:lpstr>
      <vt:lpstr>Лекция 10</vt:lpstr>
      <vt:lpstr>Презентация PowerPoint</vt:lpstr>
      <vt:lpstr>Историческая справка</vt:lpstr>
      <vt:lpstr>Основы</vt:lpstr>
      <vt:lpstr>Основы XML</vt:lpstr>
      <vt:lpstr>Основы XML</vt:lpstr>
      <vt:lpstr>Основы XML</vt:lpstr>
      <vt:lpstr>Основы XML</vt:lpstr>
      <vt:lpstr>Основы XML</vt:lpstr>
      <vt:lpstr>Элементы XML</vt:lpstr>
      <vt:lpstr>Атрибуты XML</vt:lpstr>
      <vt:lpstr>Атрибуты XML</vt:lpstr>
      <vt:lpstr>Правила синтаксиса XML</vt:lpstr>
      <vt:lpstr>Стандарты XML</vt:lpstr>
      <vt:lpstr>Стандарты XML</vt:lpstr>
      <vt:lpstr>Стандарты XML</vt:lpstr>
      <vt:lpstr>Cхема DTD</vt:lpstr>
      <vt:lpstr>Инструкции DTD</vt:lpstr>
      <vt:lpstr>Инструкции DTD</vt:lpstr>
      <vt:lpstr>Типы атрибута DTD</vt:lpstr>
      <vt:lpstr>Типы атрибута DTD</vt:lpstr>
      <vt:lpstr>Типы атрибута DTD</vt:lpstr>
      <vt:lpstr>Значения атрибута DTD</vt:lpstr>
      <vt:lpstr>Примеры</vt:lpstr>
      <vt:lpstr>Примеры</vt:lpstr>
      <vt:lpstr>Инструкция ELEMENT</vt:lpstr>
      <vt:lpstr>Категории ELEMENT</vt:lpstr>
      <vt:lpstr>Примеры</vt:lpstr>
      <vt:lpstr>Примеры</vt:lpstr>
      <vt:lpstr>Примеры</vt:lpstr>
      <vt:lpstr>Инструкция NOTATION</vt:lpstr>
      <vt:lpstr>Инструкция NOTATION</vt:lpstr>
      <vt:lpstr>Инструкция ENTITY</vt:lpstr>
      <vt:lpstr>XML Schema</vt:lpstr>
      <vt:lpstr>Преимущества XML Schema</vt:lpstr>
      <vt:lpstr>Пример XML Schema</vt:lpstr>
      <vt:lpstr>Пример XML Schema</vt:lpstr>
      <vt:lpstr>Пример XML Schema</vt:lpstr>
      <vt:lpstr>Пример XML Schema</vt:lpstr>
      <vt:lpstr>Элементы XML Schema</vt:lpstr>
      <vt:lpstr>Валидные документы XML</vt:lpstr>
      <vt:lpstr>Сущности XML</vt:lpstr>
      <vt:lpstr>Сущности XML</vt:lpstr>
      <vt:lpstr>Встроенные (предопределенные) сущности XML</vt:lpstr>
      <vt:lpstr>Внешние сущности XML</vt:lpstr>
      <vt:lpstr>Комментарии XML</vt:lpstr>
      <vt:lpstr>Расширение XSLT</vt:lpstr>
      <vt:lpstr>Расширение XSLT</vt:lpstr>
      <vt:lpstr>Расширение XSLT</vt:lpstr>
      <vt:lpstr>XMLGRID.NET</vt:lpstr>
      <vt:lpstr>Добавление комментариев</vt:lpstr>
      <vt:lpstr>Квиз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dc:creator>user</dc:creator>
  <cp:lastModifiedBy>тсо</cp:lastModifiedBy>
  <cp:revision>531</cp:revision>
  <dcterms:created xsi:type="dcterms:W3CDTF">2021-09-05T13:59:44Z</dcterms:created>
  <dcterms:modified xsi:type="dcterms:W3CDTF">2022-03-07T15:17:22Z</dcterms:modified>
</cp:coreProperties>
</file>