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3" r:id="rId2"/>
    <p:sldId id="312" r:id="rId3"/>
    <p:sldId id="314" r:id="rId4"/>
    <p:sldId id="373" r:id="rId5"/>
    <p:sldId id="374" r:id="rId6"/>
    <p:sldId id="378" r:id="rId7"/>
    <p:sldId id="375" r:id="rId8"/>
    <p:sldId id="377" r:id="rId9"/>
    <p:sldId id="382" r:id="rId10"/>
    <p:sldId id="379" r:id="rId11"/>
    <p:sldId id="383" r:id="rId12"/>
    <p:sldId id="384" r:id="rId13"/>
    <p:sldId id="385" r:id="rId14"/>
    <p:sldId id="376" r:id="rId15"/>
    <p:sldId id="380" r:id="rId16"/>
    <p:sldId id="386" r:id="rId17"/>
    <p:sldId id="367" r:id="rId18"/>
    <p:sldId id="371" r:id="rId19"/>
    <p:sldId id="387" r:id="rId20"/>
    <p:sldId id="388" r:id="rId21"/>
    <p:sldId id="389" r:id="rId22"/>
    <p:sldId id="391" r:id="rId23"/>
    <p:sldId id="390" r:id="rId24"/>
    <p:sldId id="399" r:id="rId25"/>
    <p:sldId id="397" r:id="rId26"/>
    <p:sldId id="401" r:id="rId27"/>
    <p:sldId id="403" r:id="rId28"/>
    <p:sldId id="400" r:id="rId29"/>
    <p:sldId id="402" r:id="rId30"/>
    <p:sldId id="392" r:id="rId31"/>
    <p:sldId id="395" r:id="rId32"/>
    <p:sldId id="405" r:id="rId33"/>
    <p:sldId id="406" r:id="rId34"/>
    <p:sldId id="407" r:id="rId35"/>
    <p:sldId id="408" r:id="rId36"/>
    <p:sldId id="393" r:id="rId37"/>
    <p:sldId id="404" r:id="rId38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58D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8" y="-216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61" y="692696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/>
              <a:t>Лекция 1</a:t>
            </a:r>
            <a:r>
              <a:rPr lang="en-US" sz="6000" dirty="0"/>
              <a:t>2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93912"/>
            <a:ext cx="9361488" cy="2655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ОБЪЕКТНАЯ МОДЕЛЬ ДОКУМЕНТА</a:t>
            </a:r>
            <a:br>
              <a:rPr lang="ru-RU" sz="5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5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DOM)</a:t>
            </a:r>
          </a:p>
        </p:txBody>
      </p:sp>
    </p:spTree>
    <p:extLst>
      <p:ext uri="{BB962C8B-B14F-4D97-AF65-F5344CB8AC3E}">
        <p14:creationId xmlns:p14="http://schemas.microsoft.com/office/powerpoint/2010/main" val="424166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567" y="11776"/>
            <a:ext cx="241247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4BAB9B5-F40E-42A1-B86B-3545B032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5" y="1979712"/>
            <a:ext cx="2732203" cy="2261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917D838-55A4-42CB-8AD7-132A42D1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55" y="1970070"/>
            <a:ext cx="5330338" cy="287751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6BCA489-54C2-4956-8C01-83A4263D4CDE}"/>
              </a:ext>
            </a:extLst>
          </p:cNvPr>
          <p:cNvSpPr txBox="1">
            <a:spLocks/>
          </p:cNvSpPr>
          <p:nvPr/>
        </p:nvSpPr>
        <p:spPr>
          <a:xfrm>
            <a:off x="5459794" y="11776"/>
            <a:ext cx="32533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445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567" y="11776"/>
            <a:ext cx="241247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6BCA489-54C2-4956-8C01-83A4263D4CDE}"/>
              </a:ext>
            </a:extLst>
          </p:cNvPr>
          <p:cNvSpPr txBox="1">
            <a:spLocks/>
          </p:cNvSpPr>
          <p:nvPr/>
        </p:nvSpPr>
        <p:spPr>
          <a:xfrm>
            <a:off x="5459794" y="11776"/>
            <a:ext cx="32533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0E43AE-17CA-4A56-8FF7-EE742F25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127" y="2187495"/>
            <a:ext cx="5162113" cy="27054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FEDA86C-8ACA-434E-A3A8-0328E9A4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285"/>
            <a:ext cx="383911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8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567" y="11776"/>
            <a:ext cx="241247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6BCA489-54C2-4956-8C01-83A4263D4CDE}"/>
              </a:ext>
            </a:extLst>
          </p:cNvPr>
          <p:cNvSpPr txBox="1">
            <a:spLocks/>
          </p:cNvSpPr>
          <p:nvPr/>
        </p:nvSpPr>
        <p:spPr>
          <a:xfrm>
            <a:off x="5459794" y="11776"/>
            <a:ext cx="32533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10E43AE-17CA-4A56-8FF7-EE742F25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11" y="1188343"/>
            <a:ext cx="5162113" cy="27054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FEDA86C-8ACA-434E-A3A8-0328E9A4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" y="1293133"/>
            <a:ext cx="3839111" cy="26006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1E9D08E-0CE4-4E6C-BB73-BF0B0073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713" y="4085755"/>
            <a:ext cx="3839111" cy="26861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8FAB744-08B5-439B-AAAF-0627D826C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6" y="4011365"/>
            <a:ext cx="4216709" cy="25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567" y="11776"/>
            <a:ext cx="241247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6BCA489-54C2-4956-8C01-83A4263D4CDE}"/>
              </a:ext>
            </a:extLst>
          </p:cNvPr>
          <p:cNvSpPr txBox="1">
            <a:spLocks/>
          </p:cNvSpPr>
          <p:nvPr/>
        </p:nvSpPr>
        <p:spPr>
          <a:xfrm>
            <a:off x="5459794" y="11776"/>
            <a:ext cx="32533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6B7E4DB-923A-4DDA-B9A4-AB7135D3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2" y="1484784"/>
            <a:ext cx="5950789" cy="1417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9A2F6E6-6E00-4822-B7AF-0851302D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08" y="3284985"/>
            <a:ext cx="5362896" cy="32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xmlns="" id="{CF5B2C8B-2B49-4507-855D-1BD20C5A6AB2}"/>
              </a:ext>
            </a:extLst>
          </p:cNvPr>
          <p:cNvSpPr txBox="1">
            <a:spLocks/>
          </p:cNvSpPr>
          <p:nvPr/>
        </p:nvSpPr>
        <p:spPr>
          <a:xfrm>
            <a:off x="665064" y="11415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преобразования строки в число используются функции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parseFloat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parseInt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5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Операторы сравнения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xmlns="" id="{CF5B2C8B-2B49-4507-855D-1BD20C5A6AB2}"/>
              </a:ext>
            </a:extLst>
          </p:cNvPr>
          <p:cNvSpPr txBox="1">
            <a:spLocks/>
          </p:cNvSpPr>
          <p:nvPr/>
        </p:nvSpPr>
        <p:spPr>
          <a:xfrm>
            <a:off x="665064" y="11415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9F5CE8D-3EE8-4C12-B3B7-32663D5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86" y="1340768"/>
            <a:ext cx="786461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Математические операторы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xmlns="" id="{CF5B2C8B-2B49-4507-855D-1BD20C5A6AB2}"/>
              </a:ext>
            </a:extLst>
          </p:cNvPr>
          <p:cNvSpPr txBox="1">
            <a:spLocks/>
          </p:cNvSpPr>
          <p:nvPr/>
        </p:nvSpPr>
        <p:spPr>
          <a:xfrm>
            <a:off x="665064" y="11415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EC14F90-136F-4E11-B73E-42252C24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4" y="1238338"/>
            <a:ext cx="8272939" cy="25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273" y="1052736"/>
            <a:ext cx="4680520" cy="5400600"/>
          </a:xfrm>
        </p:spPr>
        <p:txBody>
          <a:bodyPr>
            <a:normAutofit fontScale="92500"/>
          </a:bodyPr>
          <a:lstStyle/>
          <a:p>
            <a:pPr marL="0" indent="457200" algn="just">
              <a:buNone/>
            </a:pPr>
            <a:r>
              <a:rPr lang="ru-RU" b="1" dirty="0">
                <a:solidFill>
                  <a:srgbClr val="FF0000"/>
                </a:solidFill>
              </a:rPr>
              <a:t>Объектная модель документа (</a:t>
            </a:r>
            <a:r>
              <a:rPr lang="en-US" b="1" dirty="0">
                <a:solidFill>
                  <a:srgbClr val="FF0000"/>
                </a:solidFill>
              </a:rPr>
              <a:t>Document </a:t>
            </a:r>
            <a:r>
              <a:rPr lang="en-US" b="1" dirty="0" err="1">
                <a:solidFill>
                  <a:srgbClr val="FF0000"/>
                </a:solidFill>
              </a:rPr>
              <a:t>Obje</a:t>
            </a:r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en-US" b="1" dirty="0">
                <a:solidFill>
                  <a:srgbClr val="FF0000"/>
                </a:solidFill>
              </a:rPr>
              <a:t>t Model</a:t>
            </a:r>
            <a:r>
              <a:rPr lang="ru-RU" b="1" dirty="0">
                <a:solidFill>
                  <a:srgbClr val="FF0000"/>
                </a:solidFill>
              </a:rPr>
              <a:t>)</a:t>
            </a:r>
            <a:r>
              <a:rPr lang="en-US" dirty="0"/>
              <a:t> </a:t>
            </a:r>
            <a:r>
              <a:rPr lang="ru-RU" dirty="0"/>
              <a:t>— это прикладной программный интерфейс для </a:t>
            </a:r>
            <a:r>
              <a:rPr lang="en-US" dirty="0"/>
              <a:t>HTML</a:t>
            </a:r>
            <a:r>
              <a:rPr lang="ru-RU" dirty="0"/>
              <a:t>- и </a:t>
            </a:r>
            <a:r>
              <a:rPr lang="en-US" dirty="0"/>
              <a:t>XML</a:t>
            </a:r>
            <a:r>
              <a:rPr lang="ru-RU" dirty="0"/>
              <a:t>-документов, который представляет собой иерархическое дерево узлов, позволяя добавлять, удалять и изменять отдельные части страницы.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92D3512-1F84-4554-BDF0-2B314944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24" y="1081223"/>
            <a:ext cx="3781953" cy="50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2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6" y="1052736"/>
            <a:ext cx="91243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E457FBF-EB2A-45B1-B98A-E1F3620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5" y="1124744"/>
            <a:ext cx="3858163" cy="45151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8F50058-EB76-4137-AE04-928065AE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44" y="1472299"/>
            <a:ext cx="435353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10" y="-18256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План лекции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8256" y="1268760"/>
            <a:ext cx="8425339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eriod"/>
            </a:pPr>
            <a:r>
              <a:rPr lang="ru-RU" dirty="0"/>
              <a:t>Основы языка </a:t>
            </a:r>
            <a:r>
              <a:rPr lang="en-US" dirty="0"/>
              <a:t>JavaScript</a:t>
            </a:r>
          </a:p>
          <a:p>
            <a:pPr marL="742950" indent="-742950" algn="just">
              <a:buAutoNum type="arabicPeriod"/>
            </a:pPr>
            <a:r>
              <a:rPr lang="ru-RU" dirty="0"/>
              <a:t>Понятие </a:t>
            </a:r>
            <a:r>
              <a:rPr lang="en-US" dirty="0"/>
              <a:t>DOM</a:t>
            </a:r>
          </a:p>
          <a:p>
            <a:pPr marL="742950" indent="-742950" algn="just">
              <a:buAutoNum type="arabicPeriod"/>
            </a:pPr>
            <a:r>
              <a:rPr lang="ru-RU" dirty="0"/>
              <a:t>Доступ к элементам </a:t>
            </a:r>
            <a:r>
              <a:rPr lang="en-US" dirty="0"/>
              <a:t>DOM</a:t>
            </a:r>
          </a:p>
          <a:p>
            <a:pPr marL="742950" indent="-742950" algn="just">
              <a:buAutoNum type="arabicPeriod"/>
            </a:pPr>
            <a:r>
              <a:rPr lang="ru-RU" dirty="0"/>
              <a:t>События</a:t>
            </a:r>
            <a:endParaRPr lang="en-US" dirty="0"/>
          </a:p>
          <a:p>
            <a:pPr marL="742950" indent="-742950" algn="just">
              <a:buAutoNum type="arabicPeriod"/>
            </a:pPr>
            <a:r>
              <a:rPr lang="ru-RU" dirty="0"/>
              <a:t>Работа с формами</a:t>
            </a:r>
            <a:endParaRPr lang="en-US" dirty="0"/>
          </a:p>
          <a:p>
            <a:pPr marL="742950" indent="-742950" algn="just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02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1891EF4-1FB3-474B-B63E-BA639356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7" y="836712"/>
            <a:ext cx="5843969" cy="32403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ADBFAEC-F580-4D0D-80EB-A786AE44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83" y="2708920"/>
            <a:ext cx="5076766" cy="35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2AC4F27-FE0A-494E-80C1-BEAA5BCC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83" y="2780928"/>
            <a:ext cx="4572710" cy="39529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CE0CBD8-32DE-47BA-915E-206AC5F8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2" y="764704"/>
            <a:ext cx="62301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2AC4F27-FE0A-494E-80C1-BEAA5BCC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83" y="2780928"/>
            <a:ext cx="4572710" cy="39529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CE0CBD8-32DE-47BA-915E-206AC5F8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2" y="764704"/>
            <a:ext cx="62301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11511FB-6368-4F83-B179-F4492AC06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8740"/>
            <a:ext cx="5184576" cy="46805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9DD607A-00F7-426D-A8AC-07F280D6E6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509" y="1196752"/>
            <a:ext cx="3888656" cy="39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196195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26C429F-3641-4E2F-8BC9-A80C019C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" y="3429000"/>
            <a:ext cx="552651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260570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</a:t>
            </a:r>
            <a:r>
              <a:rPr lang="en-US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ByName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AF9D0AD-B9C7-48E3-97C0-047015A1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" y="3429000"/>
            <a:ext cx="5333754" cy="2409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02943AD-D8C0-4AF0-A58A-4A23ED25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758" y="1988840"/>
            <a:ext cx="3597385" cy="19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260570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</a:t>
            </a:r>
            <a:r>
              <a:rPr lang="en-US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ByClassName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465BE9D-F70B-4D0A-992C-EF15BB1A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1" y="3426980"/>
            <a:ext cx="5419447" cy="28103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32D67B4-C099-447B-8325-F4A14703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3" y="1825646"/>
            <a:ext cx="4220370" cy="15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153157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</a:t>
            </a:r>
            <a:r>
              <a:rPr lang="en-US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ByTagName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DEFAFC6-BAB2-40AE-84F0-6CDB95A0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" y="3284984"/>
            <a:ext cx="5760640" cy="24891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C00E339-599C-423A-9E98-DB8811B1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58" y="1772816"/>
            <a:ext cx="3152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0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260570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26DCB2E-75C5-4FAC-A5CF-111B454C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3" y="3429000"/>
            <a:ext cx="5715584" cy="2304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F20BDC5-284A-4D2E-9F1F-A04B128E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140" y="1556792"/>
            <a:ext cx="430366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-260570"/>
            <a:ext cx="8425339" cy="1143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F899D54-6A47-4036-AB98-0EC54B12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946805"/>
            <a:ext cx="6167910" cy="2126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5D399D5-14BC-4A43-A180-D3A737AE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1" y="3137590"/>
            <a:ext cx="5319858" cy="31717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06667CA-B1B3-4418-823E-6CC4907EA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681" y="1412776"/>
            <a:ext cx="261021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языка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836713"/>
            <a:ext cx="8425339" cy="367240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—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объектно-ориентированный язык программирования, который используется для создания сценариев динамического взаимодействия с веб-страницами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00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9255D88-EB2B-482B-8C36-A6163C8F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3" y="1196752"/>
            <a:ext cx="734481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F954A39-FFA4-4CCE-B2A6-1BB32D9B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0" y="1700808"/>
            <a:ext cx="819426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76" y="1412776"/>
            <a:ext cx="4392712" cy="130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6" y="1089024"/>
            <a:ext cx="4680520" cy="21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" y="3356992"/>
            <a:ext cx="477275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80" y="4385865"/>
            <a:ext cx="413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283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формами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256" y="1052736"/>
            <a:ext cx="88569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 атрибуте  </a:t>
            </a:r>
            <a:r>
              <a:rPr lang="ru-RU" sz="30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sz="3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указывается расположение (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-адрес)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приложе­ния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или сценария (иногда называемое  страницей сценария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обра­ботки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формы. В нашем примере атрибут  </a:t>
            </a:r>
            <a:r>
              <a:rPr lang="ru-RU" sz="30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 посылает данные на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где они обрабатываются сценарием  </a:t>
            </a:r>
            <a:r>
              <a:rPr lang="ru-RU" sz="3000" b="1" i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mailinglist.php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2" y="4725144"/>
            <a:ext cx="841782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95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формами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257" y="773571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При выборе метода </a:t>
            </a:r>
            <a:r>
              <a:rPr lang="ru-RU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браузер посылает на сервер отдельный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за­прос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состоящий из нескольких специальных заголовков, после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которых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следуют данные. Содержимое этого запроса доступно только серверу,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связи с чем этот метод оптимален для передачи конфиденциальных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таких как реквизиты банковских карт или другая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персональ­ная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информация. Метод </a:t>
            </a:r>
            <a:r>
              <a:rPr lang="ru-RU" sz="3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также предпочтителен при передаче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большого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объема данных,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отличие от метода </a:t>
            </a:r>
            <a:r>
              <a:rPr lang="ru-R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у него нет ограничений по количеству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пере­даваемых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598865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формами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257" y="773571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При выборе метода </a:t>
            </a:r>
            <a:r>
              <a:rPr lang="ru-R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преобразованные данные формы встраиваются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URL-запрос, отправляемый на сервер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подходит, если пользователям нужно предоставить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воз­можность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сохранять в закладках результаты отправки данных формы </a:t>
            </a:r>
          </a:p>
          <a:p>
            <a:pPr indent="457200" algn="just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(например, список результатов поискового запроса). Поскольку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дан­ные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введенные в форму, в этом случае оказываются у всех на виду,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та­кой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метод не подходит для форм ввода персональной или финансовой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 Кроме того, метод </a:t>
            </a:r>
            <a:r>
              <a:rPr lang="ru-R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непригоден, чтобы загружать 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3026197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формами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94FB89C-0258-4FD2-B32F-1E2E61358E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4318" y="3140968"/>
            <a:ext cx="7488831" cy="3168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B4C5403-413C-4C89-95FA-0B78C7F7DD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6327" y="1124744"/>
            <a:ext cx="734481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13" y="-315416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формами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0" y="980728"/>
            <a:ext cx="883399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96" y="3501008"/>
            <a:ext cx="43434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Внутренне подключение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i="1" dirty="0">
                <a:solidFill>
                  <a:srgbClr val="7030A0"/>
                </a:solidFill>
              </a:rPr>
              <a:t>&lt;script&gt;</a:t>
            </a:r>
            <a:endParaRPr lang="ru-RU" sz="4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rgbClr val="00B050"/>
                </a:solidFill>
              </a:rPr>
              <a:t>// использования элемента </a:t>
            </a:r>
            <a:r>
              <a:rPr lang="en-US" sz="4000" b="1" dirty="0">
                <a:solidFill>
                  <a:srgbClr val="00B050"/>
                </a:solidFill>
              </a:rPr>
              <a:t>script </a:t>
            </a:r>
            <a:r>
              <a:rPr lang="ru-RU" sz="4000" b="1" dirty="0">
                <a:solidFill>
                  <a:srgbClr val="00B050"/>
                </a:solidFill>
              </a:rPr>
              <a:t>в структуре </a:t>
            </a:r>
            <a:r>
              <a:rPr lang="en-US" sz="4000" b="1" dirty="0">
                <a:solidFill>
                  <a:srgbClr val="00B050"/>
                </a:solidFill>
              </a:rPr>
              <a:t>html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/* </a:t>
            </a:r>
            <a:r>
              <a:rPr lang="ru-RU" sz="4000" b="1" dirty="0">
                <a:solidFill>
                  <a:srgbClr val="00B050"/>
                </a:solidFill>
              </a:rPr>
              <a:t>здесь  записывается 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B050"/>
                </a:solidFill>
              </a:rPr>
              <a:t>код сценария </a:t>
            </a:r>
            <a:r>
              <a:rPr lang="en-US" sz="4000" b="1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4000" b="1" i="1" dirty="0">
                <a:solidFill>
                  <a:srgbClr val="7030A0"/>
                </a:solidFill>
              </a:rPr>
              <a:t>&lt;/script&gt;</a:t>
            </a:r>
            <a:endParaRPr lang="ru-RU" sz="4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Внешнее подключение</a:t>
            </a:r>
          </a:p>
          <a:p>
            <a:pPr marL="0" indent="0">
              <a:buNone/>
            </a:pPr>
            <a:r>
              <a:rPr lang="en-US" sz="4000" b="1" i="1" dirty="0">
                <a:solidFill>
                  <a:srgbClr val="7030A0"/>
                </a:solidFill>
              </a:rPr>
              <a:t>&lt;script </a:t>
            </a:r>
            <a:r>
              <a:rPr lang="en-US" sz="4000" b="1" i="1" dirty="0" err="1">
                <a:solidFill>
                  <a:srgbClr val="7030A0"/>
                </a:solidFill>
              </a:rPr>
              <a:t>src</a:t>
            </a:r>
            <a:r>
              <a:rPr lang="en-US" sz="4000" b="1" i="1" dirty="0">
                <a:solidFill>
                  <a:srgbClr val="7030A0"/>
                </a:solidFill>
              </a:rPr>
              <a:t>=“your_file_script.js"&gt;&lt;/script&gt;</a:t>
            </a:r>
            <a:endParaRPr lang="ru-RU" sz="4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данных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(число)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(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строка)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en-US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Underfined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Булево значение (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true or false)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объект)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0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данных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402D30A-10DA-43CA-8A63-D376AA0A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" y="1124744"/>
            <a:ext cx="66753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2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itchFamily="34" charset="0"/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Переменные задаются с помощью ключевых слов </a:t>
            </a:r>
            <a:r>
              <a:rPr lang="en-US" sz="4000" b="1" dirty="0">
                <a:solidFill>
                  <a:srgbClr val="7030A0"/>
                </a:solidFill>
              </a:rPr>
              <a:t>let</a:t>
            </a:r>
            <a:r>
              <a:rPr lang="ru-RU" sz="4000" b="1" dirty="0">
                <a:solidFill>
                  <a:srgbClr val="7030A0"/>
                </a:solidFill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ru-RU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const </a:t>
            </a:r>
          </a:p>
          <a:p>
            <a:pPr marL="0" indent="457200">
              <a:buNone/>
            </a:pPr>
            <a:r>
              <a:rPr lang="en-US" sz="4000" b="1" dirty="0">
                <a:solidFill>
                  <a:srgbClr val="7030A0"/>
                </a:solidFill>
              </a:rPr>
              <a:t>let </a:t>
            </a:r>
            <a:r>
              <a:rPr lang="en-US" sz="4000" b="1" dirty="0">
                <a:solidFill>
                  <a:srgbClr val="C00000"/>
                </a:solidFill>
              </a:rPr>
              <a:t>x</a:t>
            </a:r>
            <a:r>
              <a:rPr lang="en-US" sz="4000" b="1" dirty="0">
                <a:solidFill>
                  <a:srgbClr val="7030A0"/>
                </a:solidFill>
              </a:rPr>
              <a:t> = "JavaScript"</a:t>
            </a:r>
          </a:p>
          <a:p>
            <a:pPr marL="0" indent="457200">
              <a:buNone/>
            </a:pPr>
            <a:r>
              <a:rPr lang="en-US" sz="4000" b="1" dirty="0">
                <a:solidFill>
                  <a:srgbClr val="7030A0"/>
                </a:solidFill>
              </a:rPr>
              <a:t>const </a:t>
            </a:r>
            <a:r>
              <a:rPr lang="en-US" sz="4000" b="1" dirty="0">
                <a:solidFill>
                  <a:srgbClr val="C00000"/>
                </a:solidFill>
              </a:rPr>
              <a:t>Pi</a:t>
            </a:r>
            <a:r>
              <a:rPr lang="en-US" sz="4000" b="1" dirty="0">
                <a:solidFill>
                  <a:srgbClr val="7030A0"/>
                </a:solidFill>
              </a:rPr>
              <a:t> = 3.141592653589793</a:t>
            </a:r>
          </a:p>
          <a:p>
            <a:pPr marL="0" indent="457200">
              <a:buNone/>
            </a:pP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Границы слов обозначаются сменой регистра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rgbClr val="7030A0"/>
                </a:solidFill>
              </a:rPr>
              <a:t>fontSize</a:t>
            </a:r>
            <a:endParaRPr lang="en-US" sz="4000" b="1" dirty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0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Ключевые слова, которые не разрешается использовать при задании имени</a:t>
            </a: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строгом режиме не используется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DF2C977-7664-4C74-BC6C-B308DDA0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2821675"/>
            <a:ext cx="6840559" cy="17325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F9C4E19-6786-47AF-9471-A42FB959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79" y="5157192"/>
            <a:ext cx="8352445" cy="623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6026DD7-A508-4F63-BAEF-7021C805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76" y="5728297"/>
            <a:ext cx="7273211" cy="10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0264" y="836712"/>
            <a:ext cx="8425339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xmlns="" id="{FA43F0B2-8FB2-4272-8F40-45E945873847}"/>
              </a:ext>
            </a:extLst>
          </p:cNvPr>
          <p:cNvSpPr txBox="1">
            <a:spLocks/>
          </p:cNvSpPr>
          <p:nvPr/>
        </p:nvSpPr>
        <p:spPr>
          <a:xfrm>
            <a:off x="512664" y="9891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xmlns="" id="{CF5B2C8B-2B49-4507-855D-1BD20C5A6AB2}"/>
              </a:ext>
            </a:extLst>
          </p:cNvPr>
          <p:cNvSpPr txBox="1">
            <a:spLocks/>
          </p:cNvSpPr>
          <p:nvPr/>
        </p:nvSpPr>
        <p:spPr>
          <a:xfrm>
            <a:off x="665064" y="1141512"/>
            <a:ext cx="8425339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Функция представляет собой часть кода для выполнения задачи, которая не запускается без ссылки на нее или при отсутствии вызова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4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38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12002</TotalTime>
  <Words>453</Words>
  <Application>Microsoft Office PowerPoint</Application>
  <PresentationFormat>Произвольный</PresentationFormat>
  <Paragraphs>134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Лекция 12</vt:lpstr>
      <vt:lpstr>Презентация PowerPoint</vt:lpstr>
      <vt:lpstr>Основы языка JavaScript</vt:lpstr>
      <vt:lpstr>Подключение JS</vt:lpstr>
      <vt:lpstr>Типы данных JS</vt:lpstr>
      <vt:lpstr>Типы данных JS</vt:lpstr>
      <vt:lpstr>Переменные JS</vt:lpstr>
      <vt:lpstr>Переменные JS</vt:lpstr>
      <vt:lpstr>Функция JS</vt:lpstr>
      <vt:lpstr>Script</vt:lpstr>
      <vt:lpstr>Script</vt:lpstr>
      <vt:lpstr>Script</vt:lpstr>
      <vt:lpstr>Script</vt:lpstr>
      <vt:lpstr>Числа JS</vt:lpstr>
      <vt:lpstr>Операторы сравнения</vt:lpstr>
      <vt:lpstr>Математические операторы</vt:lpstr>
      <vt:lpstr>Понятие DOM</vt:lpstr>
      <vt:lpstr>Свойства DOM</vt:lpstr>
      <vt:lpstr>Свойства DOM</vt:lpstr>
      <vt:lpstr>Свойства DOM</vt:lpstr>
      <vt:lpstr>Методы DOM</vt:lpstr>
      <vt:lpstr>Методы DOM</vt:lpstr>
      <vt:lpstr>Методы DOM</vt:lpstr>
      <vt:lpstr>getElementById()</vt:lpstr>
      <vt:lpstr>getElementsByName()</vt:lpstr>
      <vt:lpstr>getElementsByClassName()</vt:lpstr>
      <vt:lpstr>getElementsByTagName()</vt:lpstr>
      <vt:lpstr>querySelector()</vt:lpstr>
      <vt:lpstr>querySelectorAll()</vt:lpstr>
      <vt:lpstr>События</vt:lpstr>
      <vt:lpstr>Пример</vt:lpstr>
      <vt:lpstr>Пример</vt:lpstr>
      <vt:lpstr>Работа с формами</vt:lpstr>
      <vt:lpstr>Работа с формами</vt:lpstr>
      <vt:lpstr>Работа с формами</vt:lpstr>
      <vt:lpstr>Работа с формами</vt:lpstr>
      <vt:lpstr>Работа с формами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Evgeniy</cp:lastModifiedBy>
  <cp:revision>573</cp:revision>
  <dcterms:created xsi:type="dcterms:W3CDTF">2021-09-05T13:59:44Z</dcterms:created>
  <dcterms:modified xsi:type="dcterms:W3CDTF">2022-12-26T14:51:46Z</dcterms:modified>
</cp:coreProperties>
</file>