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sldIdLst>
    <p:sldId id="275" r:id="rId2"/>
    <p:sldId id="280" r:id="rId3"/>
    <p:sldId id="352" r:id="rId4"/>
    <p:sldId id="297" r:id="rId5"/>
    <p:sldId id="298" r:id="rId6"/>
    <p:sldId id="301" r:id="rId7"/>
    <p:sldId id="302" r:id="rId8"/>
    <p:sldId id="304" r:id="rId9"/>
    <p:sldId id="299" r:id="rId10"/>
    <p:sldId id="300" r:id="rId11"/>
    <p:sldId id="305" r:id="rId12"/>
    <p:sldId id="308" r:id="rId13"/>
    <p:sldId id="306" r:id="rId14"/>
    <p:sldId id="307" r:id="rId15"/>
    <p:sldId id="312" r:id="rId16"/>
    <p:sldId id="313" r:id="rId17"/>
    <p:sldId id="309" r:id="rId18"/>
    <p:sldId id="310" r:id="rId19"/>
    <p:sldId id="311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5" r:id="rId29"/>
    <p:sldId id="326" r:id="rId30"/>
    <p:sldId id="327" r:id="rId31"/>
    <p:sldId id="328" r:id="rId32"/>
    <p:sldId id="322" r:id="rId33"/>
    <p:sldId id="323" r:id="rId34"/>
    <p:sldId id="329" r:id="rId35"/>
    <p:sldId id="330" r:id="rId36"/>
    <p:sldId id="345" r:id="rId37"/>
    <p:sldId id="356" r:id="rId38"/>
    <p:sldId id="357" r:id="rId39"/>
    <p:sldId id="331" r:id="rId40"/>
    <p:sldId id="332" r:id="rId41"/>
    <p:sldId id="354" r:id="rId42"/>
    <p:sldId id="355" r:id="rId43"/>
    <p:sldId id="333" r:id="rId44"/>
    <p:sldId id="337" r:id="rId45"/>
    <p:sldId id="339" r:id="rId46"/>
    <p:sldId id="338" r:id="rId47"/>
    <p:sldId id="340" r:id="rId48"/>
    <p:sldId id="347" r:id="rId49"/>
    <p:sldId id="350" r:id="rId50"/>
    <p:sldId id="351" r:id="rId51"/>
    <p:sldId id="344" r:id="rId52"/>
  </p:sldIdLst>
  <p:sldSz cx="9361488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284" y="-102"/>
      </p:cViewPr>
      <p:guideLst>
        <p:guide orient="horz" pos="2160"/>
        <p:guide pos="2880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8EB60-EBFF-48EC-9091-18B0BC05D320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89025" y="685800"/>
            <a:ext cx="4679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E6D3A-3636-4B60-84BA-3C23282D8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44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E7DDD-BF68-4B84-97A8-52F988940237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780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02112" y="2130426"/>
            <a:ext cx="7957265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4223" y="3886200"/>
            <a:ext cx="655304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09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7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7079" y="274639"/>
            <a:ext cx="2106335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8074" y="274639"/>
            <a:ext cx="616298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87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10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9493" y="4406901"/>
            <a:ext cx="795726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9493" y="2906713"/>
            <a:ext cx="795726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08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8075" y="1600201"/>
            <a:ext cx="413465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8757" y="1600201"/>
            <a:ext cx="413465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75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074" y="1535113"/>
            <a:ext cx="413628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8074" y="2174875"/>
            <a:ext cx="413628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55506" y="1535113"/>
            <a:ext cx="41379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55506" y="2174875"/>
            <a:ext cx="41379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15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14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84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273050"/>
            <a:ext cx="307986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60082" y="273051"/>
            <a:ext cx="523333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8075" y="1435101"/>
            <a:ext cx="307986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40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4917" y="4800600"/>
            <a:ext cx="56168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34917" y="612775"/>
            <a:ext cx="561689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34917" y="5367338"/>
            <a:ext cx="561689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68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274638"/>
            <a:ext cx="84253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075" y="1600201"/>
            <a:ext cx="842533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68075" y="6356351"/>
            <a:ext cx="21843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BB18F-693D-4F94-BB80-93DA31D3E253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98509" y="6356351"/>
            <a:ext cx="2964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709067" y="6356351"/>
            <a:ext cx="21843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52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live.ru/articles/evolyuciya-css-vyorstki-s-90-x-v-udushhee.html#css3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861" y="692696"/>
            <a:ext cx="8425339" cy="1143000"/>
          </a:xfrm>
        </p:spPr>
        <p:txBody>
          <a:bodyPr>
            <a:normAutofit/>
          </a:bodyPr>
          <a:lstStyle/>
          <a:p>
            <a:r>
              <a:rPr lang="ru-RU" sz="6000" dirty="0" smtClean="0"/>
              <a:t>Тема 4</a:t>
            </a:r>
            <a:endParaRPr lang="ru-RU" sz="60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2708920"/>
            <a:ext cx="9361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КАСКАДНЫЕ ТАБЛИЦЫ СТИЛЕЙ (</a:t>
            </a:r>
            <a:r>
              <a:rPr lang="en-US" sz="5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CSS3</a:t>
            </a:r>
            <a:r>
              <a:rPr lang="ru-RU" sz="5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5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5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ОСНОВЫ</a:t>
            </a:r>
            <a:endParaRPr lang="ru-RU" sz="5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0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125760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Синтаксис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1196753"/>
            <a:ext cx="8425339" cy="4929412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Объявление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состоит из свойства и значения, которые отделяются друг от друга двоеточием</a:t>
            </a:r>
          </a:p>
          <a:p>
            <a:pPr marL="0" indent="457200" algn="just">
              <a:buNone/>
            </a:pP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Свойства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представляет собой слово или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несколько </a:t>
            </a:r>
            <a:r>
              <a:rPr lang="ru-RU" dirty="0">
                <a:latin typeface="Arial" pitchFamily="34" charset="0"/>
                <a:cs typeface="Arial" pitchFamily="34" charset="0"/>
              </a:rPr>
              <a:t>написанных через дефис слов, определяющих конкретный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стиль</a:t>
            </a:r>
          </a:p>
          <a:p>
            <a:pPr marL="0" indent="457200" algn="just">
              <a:buNone/>
            </a:pP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Значение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величина или ключевое слово определяющее стиль свойства</a:t>
            </a:r>
          </a:p>
          <a:p>
            <a:pPr marL="0" indent="457200" algn="just">
              <a:buNone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4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877" y="-162272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Синтаксис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296" y="1196752"/>
            <a:ext cx="8425339" cy="4929412"/>
          </a:xfrm>
        </p:spPr>
        <p:txBody>
          <a:bodyPr>
            <a:normAutofit/>
          </a:bodyPr>
          <a:lstStyle/>
          <a:p>
            <a:pPr marL="0" indent="457200" algn="ctr">
              <a:buNone/>
            </a:pPr>
            <a:endParaRPr lang="ru-RU" sz="6600" dirty="0" smtClean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ctr">
              <a:buNone/>
            </a:pPr>
            <a:r>
              <a:rPr lang="en-US" sz="6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6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6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6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u-RU" sz="6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6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color</a:t>
            </a:r>
            <a:r>
              <a:rPr lang="ru-RU" sz="6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 red</a:t>
            </a:r>
            <a:r>
              <a:rPr lang="ru-RU" sz="6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u-RU" sz="6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66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656408" y="2564904"/>
            <a:ext cx="720080" cy="100811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2016448" y="1916832"/>
            <a:ext cx="0" cy="648072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52352" y="1280954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Селектор</a:t>
            </a:r>
            <a:endParaRPr lang="ru-RU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736528" y="2240868"/>
            <a:ext cx="5760640" cy="154817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384600" y="2420888"/>
            <a:ext cx="4680520" cy="1224136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528616" y="2564904"/>
            <a:ext cx="2124236" cy="864096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6048896" y="2564904"/>
            <a:ext cx="1512168" cy="864096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5638565" y="1592796"/>
            <a:ext cx="0" cy="648072"/>
          </a:xfrm>
          <a:prstGeom prst="straightConnector1">
            <a:avLst/>
          </a:prstGeom>
          <a:ln w="444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88656" y="980728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Блок объявления</a:t>
            </a:r>
            <a:endParaRPr lang="ru-RU" sz="3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Прямая со стрелкой 25"/>
          <p:cNvCxnSpPr/>
          <p:nvPr/>
        </p:nvCxnSpPr>
        <p:spPr>
          <a:xfrm flipV="1">
            <a:off x="2736528" y="3645024"/>
            <a:ext cx="864096" cy="1224136"/>
          </a:xfrm>
          <a:prstGeom prst="straightConnector1">
            <a:avLst/>
          </a:prstGeom>
          <a:ln w="508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V="1">
            <a:off x="4824760" y="3429000"/>
            <a:ext cx="0" cy="1008112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 flipV="1">
            <a:off x="6791040" y="3429000"/>
            <a:ext cx="13940" cy="1942475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2272" y="4725144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Объявление</a:t>
            </a:r>
            <a:endParaRPr lang="ru-RU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00624" y="4366845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Свойство</a:t>
            </a:r>
            <a:endParaRPr lang="ru-RU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52852" y="5301208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Значение</a:t>
            </a:r>
            <a:endParaRPr lang="ru-RU" sz="3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11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125760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Синтаксис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296" y="1196752"/>
            <a:ext cx="8425339" cy="4929412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en-US" sz="66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6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6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457200" algn="just">
              <a:buNone/>
            </a:pPr>
            <a:r>
              <a:rPr lang="ru-RU" sz="6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6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color</a:t>
            </a:r>
            <a:r>
              <a:rPr lang="en-US" sz="66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6600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6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red</a:t>
            </a:r>
            <a:r>
              <a:rPr lang="en-US" sz="6600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457200" algn="just">
              <a:buNone/>
            </a:pPr>
            <a:r>
              <a:rPr lang="ru-RU" sz="6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6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font-size</a:t>
            </a:r>
            <a:r>
              <a:rPr lang="en-US" sz="66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6600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6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1.5em</a:t>
            </a:r>
            <a:r>
              <a:rPr lang="en-US" sz="6600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457200" algn="just">
              <a:buNone/>
            </a:pPr>
            <a:r>
              <a:rPr lang="en-US" sz="66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66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00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125760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Классификация селекторов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296" y="1196752"/>
            <a:ext cx="8425339" cy="4929412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Селектор тега</a:t>
            </a:r>
          </a:p>
          <a:p>
            <a:pPr marL="514350" indent="-514350" algn="just">
              <a:buAutoNum type="arabicPeriod"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Селектор класса</a:t>
            </a:r>
          </a:p>
          <a:p>
            <a:pPr marL="514350" indent="-514350" algn="just">
              <a:buAutoNum type="arabicPeriod"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Селектор идентификатора</a:t>
            </a:r>
          </a:p>
          <a:p>
            <a:pPr marL="514350" indent="-514350" algn="just">
              <a:buAutoNum type="arabicPeriod"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Селекторы атрибутов</a:t>
            </a:r>
          </a:p>
          <a:p>
            <a:pPr marL="514350" indent="-514350" algn="just">
              <a:buAutoNum type="arabicPeriod"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Универсальный селектор</a:t>
            </a:r>
          </a:p>
          <a:p>
            <a:pPr marL="514350" indent="-514350" algn="just">
              <a:buAutoNum type="arabicPeriod"/>
            </a:pPr>
            <a:r>
              <a:rPr lang="ru-RU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Псевдоклассы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и </a:t>
            </a:r>
            <a:r>
              <a:rPr lang="ru-RU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псевдоэлементы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08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125760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Селектор тега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296" y="1196752"/>
            <a:ext cx="8425339" cy="49294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Селекторы, которые используются для применения стилей к определенным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HTML-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элементам называются </a:t>
            </a:r>
            <a:r>
              <a:rPr lang="ru-RU" b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селекторыми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тегов (или селекторы элементов)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Групповой селектор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позволяет применять стиль одновременно для нескольких элементов</a:t>
            </a: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125760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Селектор тега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296" y="1196752"/>
            <a:ext cx="8425339" cy="49294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Селекторы потомков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используются для указания элемента по отношению к его родительскому элементу и применяется ко всем элементам потомка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Дочерний селектор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позволяет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определить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конкретный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дочерний и родительский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элемент 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16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125760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Селектор тега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3877" y="1196752"/>
            <a:ext cx="8425339" cy="4929412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Элемент, который следует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сразу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же за другим элементом, в HTML называется </a:t>
            </a:r>
            <a:r>
              <a:rPr lang="ru-RU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смежным родственным </a:t>
            </a:r>
            <a:r>
              <a:rPr lang="ru-RU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элемен­том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того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же уровня.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Смежный родственный селектор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использует знак </a:t>
            </a:r>
            <a:r>
              <a:rPr lang="ru-RU" sz="4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для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соединения одного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элемента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 другим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buNone/>
            </a:pP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Общий сборный родственный селектор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позволяет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используя 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~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отформатировать все родственные элементы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08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125760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Селекторы классов 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296" y="1196752"/>
            <a:ext cx="8425339" cy="4929412"/>
          </a:xfrm>
        </p:spPr>
        <p:txBody>
          <a:bodyPr>
            <a:normAutofit lnSpcReduction="10000"/>
          </a:bodyPr>
          <a:lstStyle/>
          <a:p>
            <a:pPr marL="0" indent="457200" algn="just">
              <a:buNone/>
            </a:pP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Селектор класса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используется,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когда </a:t>
            </a:r>
            <a:r>
              <a:rPr lang="ru-RU" dirty="0">
                <a:latin typeface="Arial" pitchFamily="34" charset="0"/>
                <a:cs typeface="Arial" pitchFamily="34" charset="0"/>
              </a:rPr>
              <a:t>необходимо определить стиль для индивидуального элемента веб-страницы или задать разные стили для одного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тега, но не связывать с конкретным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HTML-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элементом.</a:t>
            </a:r>
          </a:p>
          <a:p>
            <a:pPr marL="0" indent="457200" algn="just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Для применения блока объявления класс используется атрибут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к элементу</a:t>
            </a:r>
          </a:p>
          <a:p>
            <a:pPr marL="0" indent="457200" algn="just"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0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62272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Синтаксис 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296" y="875852"/>
            <a:ext cx="8425339" cy="4929412"/>
          </a:xfrm>
        </p:spPr>
        <p:txBody>
          <a:bodyPr>
            <a:noAutofit/>
          </a:bodyPr>
          <a:lstStyle/>
          <a:p>
            <a:pPr marL="514350" indent="-514350" algn="just">
              <a:buAutoNum type="arabicPeriod"/>
            </a:pPr>
            <a:r>
              <a:rPr lang="ru-RU" sz="3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Все </a:t>
            </a:r>
            <a:r>
              <a:rPr lang="ru-RU" sz="31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имена классов должны </a:t>
            </a:r>
            <a:r>
              <a:rPr lang="ru-RU" sz="3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начинаться с точки</a:t>
            </a:r>
            <a:r>
              <a:rPr lang="en-US" sz="3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  <a:endParaRPr lang="ru-RU" sz="31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AutoNum type="arabicPeriod"/>
            </a:pPr>
            <a:r>
              <a:rPr lang="ru-RU" sz="31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избегайте пробелов внутри имен классов;</a:t>
            </a:r>
            <a:endParaRPr lang="ru-RU" sz="31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AutoNum type="arabicPeriod"/>
            </a:pPr>
            <a:r>
              <a:rPr lang="ru-RU" sz="3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При составлении имени класса использовать латинские буквы, цифры дефисы и знаки подчеркивания;</a:t>
            </a:r>
          </a:p>
          <a:p>
            <a:pPr marL="514350" indent="-514350" algn="just">
              <a:buAutoNum type="arabicPeriod"/>
            </a:pPr>
            <a:r>
              <a:rPr lang="ru-RU" sz="3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Имя </a:t>
            </a:r>
            <a:r>
              <a:rPr lang="ru-RU" sz="31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после точки всегда должно начинаться с латинской </a:t>
            </a:r>
            <a:r>
              <a:rPr lang="ru-RU" sz="3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буквы</a:t>
            </a:r>
            <a:r>
              <a:rPr lang="en-US" sz="3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u-RU" sz="3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514350" indent="-514350" algn="just">
              <a:buAutoNum type="arabicPeriod"/>
            </a:pPr>
            <a:r>
              <a:rPr lang="ru-RU" sz="3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Имена классов чувствительны к регистру</a:t>
            </a:r>
            <a:r>
              <a:rPr lang="en-US" sz="3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sz="3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ru-RU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.SI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ru-RU" sz="4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 = .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site</a:t>
            </a:r>
            <a:endParaRPr lang="ru-RU" sz="4800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5040784" y="5661248"/>
            <a:ext cx="144016" cy="792088"/>
          </a:xfrm>
          <a:prstGeom prst="line">
            <a:avLst/>
          </a:prstGeom>
          <a:ln w="920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61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8256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Селектор идентификатора 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296" y="875852"/>
            <a:ext cx="8425339" cy="4929412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76288" y="1028252"/>
            <a:ext cx="8425339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48296" y="1196752"/>
            <a:ext cx="8425339" cy="49294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Font typeface="Arial" pitchFamily="34" charset="0"/>
              <a:buNone/>
            </a:pP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Селектор идентификатора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используется,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когда необходимо определить стиль для уникального элемента и применения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JavaScript-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сценариев.</a:t>
            </a:r>
          </a:p>
          <a:p>
            <a:pPr marL="0" indent="457200" algn="just">
              <a:buFont typeface="Arial" pitchFamily="34" charset="0"/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Все имена идентификаторов начинаются с 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#</a:t>
            </a:r>
          </a:p>
          <a:p>
            <a:pPr marL="0" indent="457200" algn="just">
              <a:buFont typeface="Arial" pitchFamily="34" charset="0"/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Для использования блока объявления идентификатора используется атрибут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id</a:t>
            </a: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buFont typeface="Arial" pitchFamily="34" charset="0"/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buFont typeface="Arial" pitchFamily="34" charset="0"/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17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Основные версии </a:t>
            </a:r>
            <a:r>
              <a:rPr lang="en-US" dirty="0" smtClean="0"/>
              <a:t>CSS</a:t>
            </a:r>
          </a:p>
          <a:p>
            <a:pPr marL="514350" indent="-514350">
              <a:buAutoNum type="arabicPeriod"/>
            </a:pPr>
            <a:r>
              <a:rPr lang="ru-RU" dirty="0" smtClean="0"/>
              <a:t>Создание стилей</a:t>
            </a:r>
          </a:p>
          <a:p>
            <a:pPr marL="514350" indent="-514350">
              <a:buAutoNum type="arabicPeriod"/>
            </a:pPr>
            <a:r>
              <a:rPr lang="ru-RU" dirty="0" smtClean="0"/>
              <a:t>Синтаксис С</a:t>
            </a:r>
            <a:r>
              <a:rPr lang="en-US" dirty="0" smtClean="0"/>
              <a:t>SS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Классификация селекторов</a:t>
            </a:r>
          </a:p>
          <a:p>
            <a:pPr marL="514350" indent="-514350">
              <a:buAutoNum type="arabicPeriod"/>
            </a:pPr>
            <a:r>
              <a:rPr lang="ru-RU" dirty="0" err="1" smtClean="0"/>
              <a:t>Псевдоклассы</a:t>
            </a:r>
            <a:r>
              <a:rPr lang="ru-RU" dirty="0" smtClean="0"/>
              <a:t> и </a:t>
            </a:r>
            <a:r>
              <a:rPr lang="ru-RU" dirty="0" err="1" smtClean="0"/>
              <a:t>псевдоэлементы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Механизм наследования стилей</a:t>
            </a:r>
          </a:p>
          <a:p>
            <a:pPr marL="514350" indent="-514350">
              <a:buAutoNum type="arabicPeriod"/>
            </a:pPr>
            <a:r>
              <a:rPr lang="ru-RU" dirty="0" err="1" smtClean="0"/>
              <a:t>Каскадность</a:t>
            </a:r>
            <a:r>
              <a:rPr lang="ru-RU" dirty="0" smtClean="0"/>
              <a:t> стилей</a:t>
            </a:r>
          </a:p>
          <a:p>
            <a:pPr marL="514350" indent="-514350">
              <a:buAutoNum type="arabicPeriod"/>
            </a:pPr>
            <a:r>
              <a:rPr lang="ru-RU" dirty="0" smtClean="0"/>
              <a:t>Добавление комментариев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3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8256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Селектор атрибутов 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296" y="1196752"/>
            <a:ext cx="8425339" cy="4608512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76288" y="1028252"/>
            <a:ext cx="8425339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48296" y="1196752"/>
            <a:ext cx="8425339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spcBef>
                <a:spcPts val="0"/>
              </a:spcBef>
              <a:buFont typeface="Arial" pitchFamily="34" charset="0"/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Позволяет применить стили к элементам с конкретными атрибутами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и их значениями</a:t>
            </a:r>
          </a:p>
          <a:p>
            <a:pPr marL="0" indent="457200" algn="just">
              <a:spcBef>
                <a:spcPts val="0"/>
              </a:spcBef>
              <a:buFont typeface="Arial" pitchFamily="34" charset="0"/>
              <a:buNone/>
            </a:pPr>
            <a:r>
              <a:rPr lang="en-US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img</a:t>
            </a: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[alt]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 —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изменяет элементы, для которых указан атрибут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alt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вне зависимости от его значения</a:t>
            </a:r>
          </a:p>
          <a:p>
            <a:pPr marL="0" indent="457200" algn="just">
              <a:spcBef>
                <a:spcPts val="0"/>
              </a:spcBef>
              <a:buFont typeface="Arial" pitchFamily="34" charset="0"/>
              <a:buNone/>
            </a:pPr>
            <a:r>
              <a:rPr lang="en-US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img</a:t>
            </a: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[alt="text"]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—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применяют стили к элементам, у которых атрибут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alt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имеет значение </a:t>
            </a: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text</a:t>
            </a:r>
          </a:p>
          <a:p>
            <a:pPr marL="0" indent="457200" algn="just">
              <a:spcBef>
                <a:spcPts val="0"/>
              </a:spcBef>
              <a:buFont typeface="Arial" pitchFamily="34" charset="0"/>
              <a:buNone/>
            </a:pPr>
            <a:endParaRPr lang="ru-RU" b="1" i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buFont typeface="Arial" pitchFamily="34" charset="0"/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buFont typeface="Arial" pitchFamily="34" charset="0"/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21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8256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Селектор атрибутов 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296" y="1196752"/>
            <a:ext cx="8425339" cy="4608512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76288" y="1028252"/>
            <a:ext cx="8425339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48296" y="1196752"/>
            <a:ext cx="8425339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attr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^</a:t>
            </a:r>
            <a:r>
              <a:rPr lang="ru-RU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ru-RU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ru-RU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значение</a:t>
            </a:r>
            <a:r>
              <a:rPr lang="ru-RU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"]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—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селектор атрибутов, выбирающий элементы начинающиеся на значение атрибута. Пример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ru-RU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а[</a:t>
            </a:r>
            <a:r>
              <a:rPr lang="ru-RU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href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^</a:t>
            </a:r>
            <a:r>
              <a:rPr lang="ru-RU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ru-RU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https</a:t>
            </a: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ru-RU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img</a:t>
            </a: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src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$=</a:t>
            </a: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".jpg"]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—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применяет стили к элементам, которые заканчиваются на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.jpg</a:t>
            </a:r>
            <a:endParaRPr lang="ru-RU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img</a:t>
            </a: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src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*=</a:t>
            </a: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"photo"]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 —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селектор атрибутов </a:t>
            </a:r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применяте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стили к любым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img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 которые содержать в названии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photo</a:t>
            </a:r>
          </a:p>
          <a:p>
            <a:pPr marL="0" indent="457200" algn="just">
              <a:spcBef>
                <a:spcPts val="0"/>
              </a:spcBef>
              <a:buFont typeface="Arial" pitchFamily="34" charset="0"/>
              <a:buNone/>
            </a:pPr>
            <a:endParaRPr lang="ru-RU" b="1" i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buFont typeface="Arial" pitchFamily="34" charset="0"/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buFont typeface="Arial" pitchFamily="34" charset="0"/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9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8256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Селектор атрибутов 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296" y="1196752"/>
            <a:ext cx="8425339" cy="4608512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76288" y="1028252"/>
            <a:ext cx="8425339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48296" y="1196752"/>
            <a:ext cx="8425339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attr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~</a:t>
            </a:r>
            <a:r>
              <a:rPr lang="ru-RU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ru-RU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ru-RU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значение</a:t>
            </a:r>
            <a:r>
              <a:rPr lang="ru-RU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"]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—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выбирает элементы по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атрибуту и значению, представляющему собой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список разделенных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пробелами значений, одно из которых соответствует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заданном значению. Пример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ru-RU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~</a:t>
            </a:r>
            <a:r>
              <a:rPr lang="ru-RU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“ban"</a:t>
            </a:r>
            <a:r>
              <a:rPr lang="ru-RU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attr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/>
              </a:rPr>
              <a:t>=</a:t>
            </a: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  <a:sym typeface="Symbol"/>
              </a:rPr>
              <a:t>"</a:t>
            </a:r>
            <a:r>
              <a:rPr lang="ru-RU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  <a:sym typeface="Symbol"/>
              </a:rPr>
              <a:t>значение</a:t>
            </a: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  <a:sym typeface="Symbol"/>
              </a:rPr>
              <a:t>"]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—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по атрибуту и значению, которое либо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соот­ветствует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указанной строке, либо начинается с нее и сопровождается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дефисом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Например, для атрибута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lang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lang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/>
              </a:rPr>
              <a:t>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/>
              </a:rPr>
              <a:t>=</a:t>
            </a: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  <a:sym typeface="Symbol"/>
              </a:rPr>
              <a:t>"en-US"]</a:t>
            </a:r>
            <a:endParaRPr lang="ru-RU" b="1" i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buFont typeface="Arial" pitchFamily="34" charset="0"/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buFont typeface="Arial" pitchFamily="34" charset="0"/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67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-18256"/>
            <a:ext cx="9361488" cy="1143000"/>
          </a:xfrm>
        </p:spPr>
        <p:txBody>
          <a:bodyPr>
            <a:normAutofit fontScale="90000"/>
          </a:bodyPr>
          <a:lstStyle/>
          <a:p>
            <a:r>
              <a:rPr lang="ru-RU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Псевдоклассы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и </a:t>
            </a:r>
            <a:r>
              <a:rPr lang="ru-RU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псевдоэлементы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296" y="1196752"/>
            <a:ext cx="8425339" cy="4608512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76288" y="1028252"/>
            <a:ext cx="8425339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60264" y="1196752"/>
            <a:ext cx="8713371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spcBef>
                <a:spcPts val="0"/>
              </a:spcBef>
              <a:buNone/>
            </a:pPr>
            <a:r>
              <a:rPr lang="ru-RU" b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Псевдоклассы</a:t>
            </a:r>
            <a:r>
              <a:rPr lang="ru-RU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— определяют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динамическое состояние элементов, которое изменяется с помощью действий пользователя, а также в зависимости от положения в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DOM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b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Псевдоэлементы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 — позволяют задать стиль определенной части не относящийся к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элементам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документа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buFont typeface="Arial" pitchFamily="34" charset="0"/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-18256"/>
            <a:ext cx="9361488" cy="1143000"/>
          </a:xfrm>
        </p:spPr>
        <p:txBody>
          <a:bodyPr>
            <a:normAutofit/>
          </a:bodyPr>
          <a:lstStyle/>
          <a:p>
            <a:r>
              <a:rPr lang="ru-RU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Псевдоклассы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296" y="1196752"/>
            <a:ext cx="8425339" cy="4608512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76288" y="1028252"/>
            <a:ext cx="8425339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60264" y="1196752"/>
            <a:ext cx="8713371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a:link  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—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обозначает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стиль </a:t>
            </a:r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непосещенных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гиперссылок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a:visited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 —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обозначает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стиль посещенных ссылок</a:t>
            </a:r>
          </a:p>
          <a:p>
            <a:pPr marL="0" indent="457200" algn="just">
              <a:buNone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a:hover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— позволяет изменять вид ссылки, на которую посетитель навел указа-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тель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мыши</a:t>
            </a:r>
          </a:p>
          <a:p>
            <a:pPr marL="0" indent="457200" algn="just">
              <a:buNone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a:active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— позволяет определить, как будет выглядеть ссылка во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время выбора ее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посетителем веб-страницы</a:t>
            </a:r>
          </a:p>
        </p:txBody>
      </p:sp>
    </p:spTree>
    <p:extLst>
      <p:ext uri="{BB962C8B-B14F-4D97-AF65-F5344CB8AC3E}">
        <p14:creationId xmlns:p14="http://schemas.microsoft.com/office/powerpoint/2010/main" val="37236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-18256"/>
            <a:ext cx="9361488" cy="1143000"/>
          </a:xfrm>
        </p:spPr>
        <p:txBody>
          <a:bodyPr>
            <a:normAutofit/>
          </a:bodyPr>
          <a:lstStyle/>
          <a:p>
            <a:r>
              <a:rPr lang="ru-RU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Псевдоклассы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296" y="1196752"/>
            <a:ext cx="8425339" cy="4608512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76288" y="1028252"/>
            <a:ext cx="8425339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60264" y="1196752"/>
            <a:ext cx="8713371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:focus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 —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фокусировка и изменение стиля элементов,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которые получили фокус с помощью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щелчка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кнопкой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мыши, касания экрана или нажатия клавиши </a:t>
            </a: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Tab</a:t>
            </a:r>
            <a:endParaRPr lang="ru-RU" i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buNone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u-RU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disabled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 — 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указывает на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элементы формы,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которые отключены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buNone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u-RU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enabled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 — 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указывает на элементы, которые включены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78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-18256"/>
            <a:ext cx="9361488" cy="1143000"/>
          </a:xfrm>
        </p:spPr>
        <p:txBody>
          <a:bodyPr>
            <a:normAutofit/>
          </a:bodyPr>
          <a:lstStyle/>
          <a:p>
            <a:r>
              <a:rPr lang="ru-RU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Псевдоклассы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296" y="1196752"/>
            <a:ext cx="8425339" cy="4608512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76288" y="1028252"/>
            <a:ext cx="8425339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60264" y="1196752"/>
            <a:ext cx="8713371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:first-child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 —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выбирает первый дочерний элемент</a:t>
            </a:r>
            <a:endParaRPr lang="ru-RU" i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buNone/>
            </a:pP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last-child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 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—  выбирает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последний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дочерний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элемент</a:t>
            </a:r>
          </a:p>
          <a:p>
            <a:pPr marL="0" indent="457200" algn="just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:only-child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 —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единственный дочерний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элемент</a:t>
            </a:r>
          </a:p>
          <a:p>
            <a:pPr marL="0" indent="457200" algn="just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nth-child(odd)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 —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выбирает все четные дочерние элементы</a:t>
            </a:r>
          </a:p>
          <a:p>
            <a:pPr marL="0" indent="457200" algn="just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:nth-child(even)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 —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выбирает все нечетные дочерние элементы</a:t>
            </a:r>
          </a:p>
          <a:p>
            <a:pPr marL="0" indent="457200" algn="just">
              <a:buNone/>
            </a:pP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1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-18256"/>
            <a:ext cx="9361488" cy="1143000"/>
          </a:xfrm>
        </p:spPr>
        <p:txBody>
          <a:bodyPr>
            <a:normAutofit/>
          </a:bodyPr>
          <a:lstStyle/>
          <a:p>
            <a:r>
              <a:rPr lang="ru-RU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Псевдоклассы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296" y="1196752"/>
            <a:ext cx="8425339" cy="4608512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76288" y="1028252"/>
            <a:ext cx="8425339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60264" y="1196752"/>
            <a:ext cx="8713371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None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u-RU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nth-child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(5n+4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 — применение стиля к каждому пятому дочернему элементу,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начиная с четвертого дочернего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элемента</a:t>
            </a:r>
          </a:p>
          <a:p>
            <a:pPr marL="0" indent="457200" algn="just">
              <a:buNone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u-RU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nth-last-child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 — 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работает аналогично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псевдоклассу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u-RU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nth-child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 только в обратном порядке, начиная с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конца</a:t>
            </a:r>
          </a:p>
          <a:p>
            <a:pPr marL="0" indent="457200" algn="just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:first-of-type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 —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выбирает элемент, который является первым потомком родителя заданного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тега</a:t>
            </a:r>
          </a:p>
        </p:txBody>
      </p:sp>
    </p:spTree>
    <p:extLst>
      <p:ext uri="{BB962C8B-B14F-4D97-AF65-F5344CB8AC3E}">
        <p14:creationId xmlns:p14="http://schemas.microsoft.com/office/powerpoint/2010/main" val="147368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-18256"/>
            <a:ext cx="9361488" cy="1143000"/>
          </a:xfrm>
        </p:spPr>
        <p:txBody>
          <a:bodyPr>
            <a:normAutofit/>
          </a:bodyPr>
          <a:lstStyle/>
          <a:p>
            <a:r>
              <a:rPr lang="ru-RU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Псевдоклассы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296" y="1196752"/>
            <a:ext cx="8425339" cy="4608512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76288" y="1028252"/>
            <a:ext cx="8425339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60264" y="1196752"/>
            <a:ext cx="8713371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:last-of-type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 —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выбирает элемент, который является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последним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потомком родителя заданного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тега</a:t>
            </a:r>
          </a:p>
          <a:p>
            <a:pPr marL="0" indent="457200" algn="just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:nth-of-type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 —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выбирает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элемент, который является n-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ным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потомком заданного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тега</a:t>
            </a:r>
          </a:p>
          <a:p>
            <a:pPr marL="0" indent="457200" algn="just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:target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 —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соответствует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элементу, на который указывает идентификатор в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UR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документа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52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-18256"/>
            <a:ext cx="9361488" cy="1143000"/>
          </a:xfrm>
        </p:spPr>
        <p:txBody>
          <a:bodyPr>
            <a:normAutofit/>
          </a:bodyPr>
          <a:lstStyle/>
          <a:p>
            <a:r>
              <a:rPr lang="ru-RU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Псевдоклассы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296" y="1196752"/>
            <a:ext cx="8425339" cy="4608512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76288" y="1028252"/>
            <a:ext cx="8425339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60264" y="1196752"/>
            <a:ext cx="8713371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:last-of-type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 —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выбирает элемент, который является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последним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потомком родителя заданного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тега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buNone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u-RU" b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any-link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 —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указывает на элементы, которые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используют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псевдоклассы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u-RU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link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и 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u-RU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visited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buNone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u-RU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lang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 —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позволяет задать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стиль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в зависимости от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языка</a:t>
            </a:r>
          </a:p>
          <a:p>
            <a:pPr marL="0" indent="457200" algn="just">
              <a:buNone/>
            </a:pP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20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8257" y="908720"/>
            <a:ext cx="8712968" cy="417646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</a:pP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(Cascading Style Sheets)</a:t>
            </a:r>
            <a:r>
              <a:rPr lang="en-US" sz="4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4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 из спецификации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W3C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язык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описания рендеринга структурированных документов (таких как HTML и XML) на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экране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язык иерархических правил,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используемый для представления внешнего вида документа, написанного на HTML или XML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en-US" sz="4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en-US" sz="36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en-US" sz="30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en-US" sz="30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54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-18256"/>
            <a:ext cx="9361488" cy="1143000"/>
          </a:xfrm>
        </p:spPr>
        <p:txBody>
          <a:bodyPr>
            <a:normAutofit/>
          </a:bodyPr>
          <a:lstStyle/>
          <a:p>
            <a:r>
              <a:rPr lang="ru-RU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Псевдоклассы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296" y="1196752"/>
            <a:ext cx="8425339" cy="4608512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76288" y="1028252"/>
            <a:ext cx="8425339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60264" y="1196752"/>
            <a:ext cx="8713371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None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u-RU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optional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 —  </a:t>
            </a:r>
            <a:r>
              <a:rPr lang="ru-RU" dirty="0">
                <a:latin typeface="Arial" pitchFamily="34" charset="0"/>
                <a:cs typeface="Arial" pitchFamily="34" charset="0"/>
              </a:rPr>
              <a:t>указывает на элементы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input</a:t>
            </a:r>
            <a:r>
              <a:rPr lang="ru-RU" dirty="0">
                <a:latin typeface="Arial" pitchFamily="34" charset="0"/>
                <a:cs typeface="Arial" pitchFamily="34" charset="0"/>
              </a:rPr>
              <a:t>, которые не обязательны к заполнению (без атрибута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required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457200" algn="just">
              <a:buNone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u-RU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required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 — 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указывает на элементы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input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 которые обязательны к заполнению (указан атрибут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required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457200" algn="just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:checked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 —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указывает на элементы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input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(type=”radio / checkbox”)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и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option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внутри тега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select),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которые выбраны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43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-18256"/>
            <a:ext cx="9361488" cy="1143000"/>
          </a:xfrm>
        </p:spPr>
        <p:txBody>
          <a:bodyPr>
            <a:normAutofit/>
          </a:bodyPr>
          <a:lstStyle/>
          <a:p>
            <a:r>
              <a:rPr lang="ru-RU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Псевдоклассы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296" y="1196752"/>
            <a:ext cx="8425339" cy="4608512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76288" y="1028252"/>
            <a:ext cx="8425339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60264" y="1196752"/>
            <a:ext cx="8713371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None/>
            </a:pP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16248" y="1109091"/>
            <a:ext cx="90012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3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u-RU" sz="36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ru-RU" sz="3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  </a:t>
            </a:r>
            <a:r>
              <a:rPr lang="ru-RU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— позволяет </a:t>
            </a:r>
            <a: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выбрать </a:t>
            </a:r>
            <a:r>
              <a:rPr lang="ru-RU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что-либо </a:t>
            </a:r>
            <a: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отличное от другого</a:t>
            </a:r>
          </a:p>
        </p:txBody>
      </p:sp>
    </p:spTree>
    <p:extLst>
      <p:ext uri="{BB962C8B-B14F-4D97-AF65-F5344CB8AC3E}">
        <p14:creationId xmlns:p14="http://schemas.microsoft.com/office/powerpoint/2010/main" val="283562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-18256"/>
            <a:ext cx="9361488" cy="1143000"/>
          </a:xfrm>
        </p:spPr>
        <p:txBody>
          <a:bodyPr>
            <a:normAutofit/>
          </a:bodyPr>
          <a:lstStyle/>
          <a:p>
            <a:r>
              <a:rPr lang="ru-RU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Псевдоэлементы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296" y="1196752"/>
            <a:ext cx="8425339" cy="4608512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76288" y="1028252"/>
            <a:ext cx="8425339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60264" y="1196752"/>
            <a:ext cx="8713371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None/>
            </a:pP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first-letter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 — применение стиля к первой букве первой строки блочного элемента</a:t>
            </a:r>
          </a:p>
          <a:p>
            <a:pPr marL="0" indent="457200" algn="just">
              <a:buNone/>
            </a:pP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u-RU" b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before</a:t>
            </a:r>
            <a:r>
              <a:rPr lang="ru-RU" dirty="0" smtClean="0"/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—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создает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псевдоэлемент</a:t>
            </a:r>
            <a:r>
              <a:rPr lang="ru-RU" dirty="0">
                <a:latin typeface="Arial" pitchFamily="34" charset="0"/>
                <a:cs typeface="Arial" pitchFamily="34" charset="0"/>
              </a:rPr>
              <a:t> и добавляет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до </a:t>
            </a:r>
            <a:r>
              <a:rPr lang="ru-RU" dirty="0">
                <a:latin typeface="Arial" pitchFamily="34" charset="0"/>
                <a:cs typeface="Arial" pitchFamily="34" charset="0"/>
              </a:rPr>
              <a:t>выбранного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элемента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457200" algn="just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:after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—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создает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пседоэлемент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и добавляет его после выбранного элемента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457200" algn="just">
              <a:buNone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ru-RU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selection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 —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позволяет применить некоторые стили к элементам, которые были выделены пользователем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26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-18256"/>
            <a:ext cx="9361488" cy="1143000"/>
          </a:xfrm>
        </p:spPr>
        <p:txBody>
          <a:bodyPr>
            <a:normAutofit/>
          </a:bodyPr>
          <a:lstStyle/>
          <a:p>
            <a:r>
              <a:rPr lang="ru-RU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Псевдоэлементы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296" y="1196752"/>
            <a:ext cx="8425339" cy="4608512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76288" y="1028252"/>
            <a:ext cx="8425339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60264" y="1196752"/>
            <a:ext cx="8713371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None/>
            </a:pP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first-line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 — применение стиля к первой строк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е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блочного элемента</a:t>
            </a:r>
          </a:p>
          <a:p>
            <a:pPr marL="0" indent="457200" algn="just">
              <a:buNone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ru-RU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marker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 — 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позволяет применить некоторые стили к маркерам списка или элементам со значением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display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list-item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457200" algn="just">
              <a:buNone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ru-RU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placeholder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 — 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позволяет применить некоторые стили к тексту атрибута </a:t>
            </a:r>
            <a:r>
              <a:rPr lang="ru-RU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placeholder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в элементах </a:t>
            </a:r>
            <a:r>
              <a:rPr lang="ru-RU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input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и </a:t>
            </a:r>
            <a:r>
              <a:rPr lang="ru-RU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textarea</a:t>
            </a:r>
            <a:endParaRPr lang="ru-RU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91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-234280"/>
            <a:ext cx="9361488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Универсальный селектор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296" y="1196752"/>
            <a:ext cx="8425339" cy="4608512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76288" y="1028252"/>
            <a:ext cx="8425339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60264" y="587820"/>
            <a:ext cx="8713371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Используется для применения стилей ко всем элементам страницы вместо указания каждого по отдельности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Селектор обозначается 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*</a:t>
            </a:r>
            <a:endParaRPr lang="ru-RU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Веб-дизайнеры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используют универсальный селектор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как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способ очистки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всего пространства вокруг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блочных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элементов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{</a:t>
            </a:r>
            <a:endParaRPr lang="ru-RU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margin: 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padding: 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marL="0" indent="457200" algn="just">
              <a:buNone/>
            </a:pP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32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-90264"/>
            <a:ext cx="9361488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Механизм наследования стилей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2272" y="1196752"/>
            <a:ext cx="8425339" cy="4608512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Это механизм, с помощью которого стили применяются не только к указанным элементам, но также к их потомкам.</a:t>
            </a:r>
          </a:p>
          <a:p>
            <a:pPr marL="0" indent="457200" algn="just"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Не наследуются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1. Свойства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 которые затрагивают размещение элементов на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странице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(поля, фоновый цвет, границы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элементов)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Встроенные стили браузеров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для форматирования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различных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элементов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76288" y="1028252"/>
            <a:ext cx="8425339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60264" y="587820"/>
            <a:ext cx="8713371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None/>
            </a:pP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81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-90264"/>
            <a:ext cx="9361488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Механизм наследования стилей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2272" y="1196752"/>
            <a:ext cx="8425339" cy="4608512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Свойства, которые наследуются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457200" algn="just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list-style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­-style-type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list-style-position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и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list-style-image</a:t>
            </a:r>
          </a:p>
          <a:p>
            <a:pPr marL="0" indent="457200" algn="just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color, font, font-family, font-size, font-weight,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font-variant, font-style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line-height, letter-spacing,  text-align, text-indent,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text-transform, white-space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и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word-spacing</a:t>
            </a: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76288" y="1028252"/>
            <a:ext cx="8425339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60264" y="587820"/>
            <a:ext cx="8713371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None/>
            </a:pP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7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-90264"/>
            <a:ext cx="9361488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Механизм наследования стилей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76288" y="1028252"/>
            <a:ext cx="8425339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60264" y="587820"/>
            <a:ext cx="8713371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None/>
            </a:pP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65" y="1028252"/>
            <a:ext cx="8307388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65" y="5148039"/>
            <a:ext cx="8488362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16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-90264"/>
            <a:ext cx="9361488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Механизм наследования стилей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76288" y="1028252"/>
            <a:ext cx="8425339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60264" y="587820"/>
            <a:ext cx="8713371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None/>
            </a:pP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79" y="896583"/>
            <a:ext cx="3486219" cy="519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759" y="3936190"/>
            <a:ext cx="4790876" cy="261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616" y="1340768"/>
            <a:ext cx="5688632" cy="2152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671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-90264"/>
            <a:ext cx="9361488" cy="1143000"/>
          </a:xfrm>
        </p:spPr>
        <p:txBody>
          <a:bodyPr>
            <a:normAutofit/>
          </a:bodyPr>
          <a:lstStyle/>
          <a:p>
            <a:r>
              <a:rPr lang="ru-RU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Каскадность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296" y="1196752"/>
            <a:ext cx="8425339" cy="4608512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b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Каскадность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 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—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набор правил, которые определяют последовательность применения стилей и устраняют возникающие между ними конфликты.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Определяется тремя параметрами: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1. Источник стиля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2. Специфичность селекторов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3. Исходный порядок</a:t>
            </a: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76288" y="1028252"/>
            <a:ext cx="8425339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60264" y="587820"/>
            <a:ext cx="8713371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None/>
            </a:pP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91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версии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8257" y="908720"/>
            <a:ext cx="8712968" cy="4176464"/>
          </a:xfrm>
        </p:spPr>
        <p:txBody>
          <a:bodyPr>
            <a:no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en-US" sz="4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(Cascading Style Sheets) 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ru-RU" sz="3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Термин </a:t>
            </a:r>
            <a:r>
              <a:rPr lang="ru-RU" sz="3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«каскадные таблицы стилей» был предложен Хокон </a:t>
            </a:r>
            <a:r>
              <a:rPr lang="ru-RU" sz="30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Виум</a:t>
            </a:r>
            <a:r>
              <a:rPr lang="ru-RU" sz="3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Ли в 1994 </a:t>
            </a:r>
            <a:r>
              <a:rPr lang="ru-RU" sz="3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году</a:t>
            </a:r>
            <a:endParaRPr lang="en-US" sz="3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</a:t>
            </a:r>
            <a:r>
              <a:rPr lang="ru-RU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декабря 1996 г. 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CSS1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</a:t>
            </a:r>
            <a:r>
              <a:rPr lang="ru-RU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мая 1998 г. 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CSS2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 </a:t>
            </a:r>
            <a:r>
              <a:rPr lang="ru-RU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июня 1999 г. 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CSS3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ru-RU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июня 2011 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CSS2.1</a:t>
            </a:r>
          </a:p>
          <a:p>
            <a:pPr marL="0" indent="0" algn="just">
              <a:spcBef>
                <a:spcPts val="600"/>
              </a:spcBef>
              <a:buNone/>
            </a:pPr>
            <a:endParaRPr lang="en-US" sz="36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en-US" sz="30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en-US" sz="30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01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-90264"/>
            <a:ext cx="9361488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Источник стиля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296" y="1196752"/>
            <a:ext cx="8425339" cy="460851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По возрастанию приоритета стиля в зависимости от источника располагаются следующим образом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514350" indent="-514350" algn="just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Стиль пользователя с добавлением !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important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Стиль автора с добавлением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!important</a:t>
            </a:r>
          </a:p>
          <a:p>
            <a:pPr marL="514350" indent="-514350" algn="just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Стиль пользователя</a:t>
            </a:r>
          </a:p>
          <a:p>
            <a:pPr marL="514350" indent="-514350" algn="just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Стиль автора</a:t>
            </a:r>
          </a:p>
          <a:p>
            <a:pPr marL="514350" indent="-514350" algn="just">
              <a:spcBef>
                <a:spcPts val="0"/>
              </a:spcBef>
              <a:buAutoNum type="arabicPeriod"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Стиль браузера</a:t>
            </a: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76288" y="1028252"/>
            <a:ext cx="8425339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44240" y="605773"/>
            <a:ext cx="8713371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None/>
            </a:pP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63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-90264"/>
            <a:ext cx="9361488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Источник стиля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296" y="1196752"/>
            <a:ext cx="8425339" cy="4608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button {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	—</a:t>
            </a:r>
            <a:r>
              <a:rPr lang="en-US" dirty="0" err="1" smtClean="0"/>
              <a:t>ButtonColor</a:t>
            </a:r>
            <a:r>
              <a:rPr lang="en-US" dirty="0"/>
              <a:t>: purple;</a:t>
            </a:r>
          </a:p>
          <a:p>
            <a:pPr marL="0" indent="0">
              <a:buNone/>
            </a:pPr>
            <a:r>
              <a:rPr lang="en-US" dirty="0" smtClean="0"/>
              <a:t>	border</a:t>
            </a:r>
            <a:r>
              <a:rPr lang="en-US" dirty="0"/>
              <a:t>: 2px solid </a:t>
            </a:r>
            <a:r>
              <a:rPr lang="en-US" dirty="0" err="1"/>
              <a:t>var</a:t>
            </a:r>
            <a:r>
              <a:rPr lang="en-US" dirty="0" smtClean="0"/>
              <a:t>(—</a:t>
            </a:r>
            <a:r>
              <a:rPr lang="en-US" dirty="0" err="1" smtClean="0"/>
              <a:t>buttonColor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color</a:t>
            </a:r>
            <a:r>
              <a:rPr lang="en-US" dirty="0"/>
              <a:t>: </a:t>
            </a:r>
            <a:r>
              <a:rPr lang="en-US" dirty="0" err="1"/>
              <a:t>var</a:t>
            </a:r>
            <a:r>
              <a:rPr lang="en-US" dirty="0" smtClean="0"/>
              <a:t>(—</a:t>
            </a:r>
            <a:r>
              <a:rPr lang="en-US" dirty="0" err="1" smtClean="0"/>
              <a:t>buttonColor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76288" y="1028252"/>
            <a:ext cx="8425339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60264" y="587820"/>
            <a:ext cx="8713371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None/>
            </a:pP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95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-90264"/>
            <a:ext cx="9361488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Источник стиля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296" y="1196752"/>
            <a:ext cx="8425339" cy="4608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:root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--</a:t>
            </a:r>
            <a:r>
              <a:rPr lang="en-US" dirty="0"/>
              <a:t>primary-color: #007bff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}</a:t>
            </a:r>
          </a:p>
          <a:p>
            <a:pPr marL="0" indent="0">
              <a:buNone/>
            </a:pPr>
            <a:r>
              <a:rPr lang="en-US" dirty="0"/>
              <a:t>a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color</a:t>
            </a:r>
            <a:r>
              <a:rPr lang="en-US" dirty="0"/>
              <a:t>: </a:t>
            </a:r>
            <a:r>
              <a:rPr lang="en-US" dirty="0" err="1"/>
              <a:t>var</a:t>
            </a:r>
            <a:r>
              <a:rPr lang="en-US" dirty="0"/>
              <a:t>(--primary-color);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76288" y="1028252"/>
            <a:ext cx="8425339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60264" y="587820"/>
            <a:ext cx="8713371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None/>
            </a:pP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8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-90264"/>
            <a:ext cx="9361488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Специфичность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296" y="980728"/>
            <a:ext cx="8425339" cy="460851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Условная величина определяющая приоритет селектора. Имеет следующие значения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514350" indent="-514350" algn="just">
              <a:spcBef>
                <a:spcPts val="0"/>
              </a:spcBef>
              <a:buAutoNum type="arabicPeriod"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Селектор тега = 1</a:t>
            </a:r>
          </a:p>
          <a:p>
            <a:pPr marL="514350" indent="-514350" algn="just">
              <a:spcBef>
                <a:spcPts val="0"/>
              </a:spcBef>
              <a:buAutoNum type="arabicPeriod"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Селектор класса = 10</a:t>
            </a:r>
          </a:p>
          <a:p>
            <a:pPr marL="514350" indent="-514350" algn="just">
              <a:spcBef>
                <a:spcPts val="0"/>
              </a:spcBef>
              <a:buAutoNum type="arabicPeriod"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Селектор идентификатора = 100</a:t>
            </a:r>
          </a:p>
          <a:p>
            <a:pPr marL="514350" indent="-514350" algn="just">
              <a:spcBef>
                <a:spcPts val="0"/>
              </a:spcBef>
              <a:buAutoNum type="arabicPeriod"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Строковый стиль = 1000</a:t>
            </a:r>
          </a:p>
          <a:p>
            <a:pPr marL="514350" indent="-514350" algn="just">
              <a:spcBef>
                <a:spcPts val="0"/>
              </a:spcBef>
              <a:buAutoNum type="arabicPeriod"/>
            </a:pPr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Псевдокласс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10</a:t>
            </a:r>
          </a:p>
          <a:p>
            <a:pPr marL="514350" indent="-514350" algn="just">
              <a:spcBef>
                <a:spcPts val="0"/>
              </a:spcBef>
              <a:buAutoNum type="arabicPeriod"/>
            </a:pPr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Псевдоэлемент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1</a:t>
            </a:r>
          </a:p>
          <a:p>
            <a:pPr marL="514350" indent="-514350" algn="just">
              <a:spcBef>
                <a:spcPts val="0"/>
              </a:spcBef>
              <a:buAutoNum type="arabicPeriod"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Селектор атрибута = 10 </a:t>
            </a: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76288" y="1028252"/>
            <a:ext cx="8425339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60264" y="587820"/>
            <a:ext cx="8713371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None/>
            </a:pP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8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-90264"/>
            <a:ext cx="9361488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Комментарии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76288" y="1028252"/>
            <a:ext cx="8425339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60264" y="587820"/>
            <a:ext cx="8713371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None/>
            </a:pP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08213" y="1988840"/>
            <a:ext cx="9361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/*Не забываем про комментарии*/</a:t>
            </a:r>
            <a:endParaRPr lang="ru-RU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46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-18256"/>
            <a:ext cx="9361488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История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296" y="1196752"/>
            <a:ext cx="8425339" cy="4608512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  <a:hlinkClick r:id="rId2"/>
              </a:rPr>
              <a:t>css-live.ru/articles/evolyuciya-css-vyorstki-s-90-x-v-udushhee.html#css3</a:t>
            </a:r>
            <a:endParaRPr lang="ru-RU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buNone/>
            </a:pP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buNone/>
            </a:pPr>
            <a:endParaRPr lang="ru-RU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76288" y="1028252"/>
            <a:ext cx="8425339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60264" y="1196752"/>
            <a:ext cx="8713371" cy="492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None/>
            </a:pP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0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4" t="13802" r="55820" b="13021"/>
          <a:stretch/>
        </p:blipFill>
        <p:spPr bwMode="auto">
          <a:xfrm>
            <a:off x="720304" y="899592"/>
            <a:ext cx="3559944" cy="5769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0" r="76978" b="68750"/>
          <a:stretch/>
        </p:blipFill>
        <p:spPr bwMode="auto">
          <a:xfrm>
            <a:off x="4464720" y="1916832"/>
            <a:ext cx="4858858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87853" y="-243408"/>
            <a:ext cx="8425339" cy="1143000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Единица измерения </a:t>
            </a:r>
            <a:r>
              <a:rPr lang="en-US" dirty="0" smtClean="0">
                <a:solidFill>
                  <a:srgbClr val="FF0000"/>
                </a:solidFill>
              </a:rPr>
              <a:t>EM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32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92" b="63685"/>
          <a:stretch/>
        </p:blipFill>
        <p:spPr bwMode="auto">
          <a:xfrm>
            <a:off x="5184799" y="2067282"/>
            <a:ext cx="3826259" cy="2656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1" t="38470" r="53719" b="17349"/>
          <a:stretch/>
        </p:blipFill>
        <p:spPr bwMode="auto">
          <a:xfrm>
            <a:off x="216248" y="908720"/>
            <a:ext cx="4392488" cy="4435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287853" y="-243408"/>
            <a:ext cx="8425339" cy="1143000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Приоритет стилей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6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1" t="38255" r="52902" b="17780"/>
          <a:stretch/>
        </p:blipFill>
        <p:spPr bwMode="auto">
          <a:xfrm>
            <a:off x="288256" y="1124744"/>
            <a:ext cx="4320480" cy="4177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" t="-1268" r="71725" b="63470"/>
          <a:stretch/>
        </p:blipFill>
        <p:spPr bwMode="auto">
          <a:xfrm>
            <a:off x="5184800" y="2060848"/>
            <a:ext cx="3637072" cy="2764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287853" y="-243408"/>
            <a:ext cx="8425339" cy="1143000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Приоритет стилей</a:t>
            </a:r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93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46" b="69289"/>
          <a:stretch/>
        </p:blipFill>
        <p:spPr bwMode="auto">
          <a:xfrm>
            <a:off x="5472832" y="1916832"/>
            <a:ext cx="3637072" cy="224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1" t="38147" r="45448" b="17672"/>
          <a:stretch/>
        </p:blipFill>
        <p:spPr bwMode="auto">
          <a:xfrm>
            <a:off x="73146" y="980728"/>
            <a:ext cx="5169934" cy="4411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287853" y="-243408"/>
            <a:ext cx="8425339" cy="1143000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Приоритет стилей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88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Создание стилей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1196753"/>
            <a:ext cx="8425339" cy="4929412"/>
          </a:xfrm>
        </p:spPr>
        <p:txBody>
          <a:bodyPr>
            <a:normAutofit fontScale="92500" lnSpcReduction="10000"/>
          </a:bodyPr>
          <a:lstStyle/>
          <a:p>
            <a:pPr marL="0" indent="457200" algn="just">
              <a:buNone/>
            </a:pPr>
            <a:r>
              <a:rPr lang="en-US" dirty="0" smtClean="0"/>
              <a:t>1.</a:t>
            </a:r>
            <a:r>
              <a:rPr lang="ru-RU" dirty="0" smtClean="0"/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 помощью тега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&lt;style&gt;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создаются внутренние таблицы стилей, который располагается в теге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head&gt;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457200" algn="just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2. Создание во внешнем файле и подключение с помощью тега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link.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Такие таблицы стилей называются внешними.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&lt;link 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rel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="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stylesheet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" 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href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="styles.css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"&gt;</a:t>
            </a:r>
            <a:endParaRPr lang="ru-RU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3. С помощью атрибута </a:t>
            </a: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style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 создавая встроенные стили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457200" algn="just">
              <a:buNone/>
            </a:pPr>
            <a:r>
              <a:rPr lang="en-US" sz="3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3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span style</a:t>
            </a:r>
            <a:r>
              <a:rPr lang="en-US" sz="3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3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3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color</a:t>
            </a:r>
            <a:r>
              <a:rPr lang="en-US" sz="3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 blue</a:t>
            </a:r>
            <a:r>
              <a:rPr lang="en-US" sz="3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sz="3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text-align: </a:t>
            </a:r>
            <a:r>
              <a:rPr lang="en-US" sz="3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center“&gt;</a:t>
            </a:r>
            <a:endParaRPr lang="ru-RU" sz="3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41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92" b="63685"/>
          <a:stretch/>
        </p:blipFill>
        <p:spPr bwMode="auto">
          <a:xfrm>
            <a:off x="5184799" y="2067282"/>
            <a:ext cx="3826259" cy="2656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" t="-1268" r="71725" b="63470"/>
          <a:stretch/>
        </p:blipFill>
        <p:spPr bwMode="auto">
          <a:xfrm>
            <a:off x="5184799" y="1803935"/>
            <a:ext cx="3637072" cy="2764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46" b="69289"/>
          <a:stretch/>
        </p:blipFill>
        <p:spPr bwMode="auto">
          <a:xfrm>
            <a:off x="5432267" y="1803935"/>
            <a:ext cx="3637072" cy="224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8" t="24893" r="50904" b="30280"/>
          <a:stretch/>
        </p:blipFill>
        <p:spPr bwMode="auto">
          <a:xfrm>
            <a:off x="289732" y="1342426"/>
            <a:ext cx="4705880" cy="4246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287853" y="-99392"/>
            <a:ext cx="8425339" cy="1143000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Приоритет стилей</a:t>
            </a:r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48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7559" r="84309" b="30281"/>
          <a:stretch/>
        </p:blipFill>
        <p:spPr>
          <a:xfrm>
            <a:off x="6120904" y="260648"/>
            <a:ext cx="2907364" cy="64784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28266" t="20601" r="46220" b="10521"/>
          <a:stretch/>
        </p:blipFill>
        <p:spPr>
          <a:xfrm>
            <a:off x="1296368" y="834471"/>
            <a:ext cx="3888432" cy="5904656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87853" y="-243408"/>
            <a:ext cx="8425339" cy="1143000"/>
          </a:xfrm>
        </p:spPr>
        <p:txBody>
          <a:bodyPr/>
          <a:lstStyle/>
          <a:p>
            <a:r>
              <a:rPr lang="ru-RU" dirty="0" err="1" smtClean="0">
                <a:solidFill>
                  <a:srgbClr val="FF0000"/>
                </a:solidFill>
              </a:rPr>
              <a:t>Псевдокласс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:nth-child(3n+2)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4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Преимущества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8257" y="908720"/>
            <a:ext cx="8712968" cy="417646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</a:pPr>
            <a:endParaRPr lang="en-US" sz="36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en-US" sz="30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en-US" sz="30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8075" y="1196752"/>
            <a:ext cx="853315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1. Возможность хранения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таблиц стилей CSS в отдельном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файле, что ускоряет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загрузку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</a:t>
            </a:r>
          </a:p>
          <a:p>
            <a:pPr indent="457200" algn="just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2. Применение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одних и тех же стилей сразу к нескольким элементам, в том числе и к тем, которые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расположены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на разных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страницах</a:t>
            </a:r>
          </a:p>
          <a:p>
            <a:pPr indent="457200" algn="just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 Разделение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оформления и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содержания, что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позволяет работать над дизайном и контентом сайта параллельно</a:t>
            </a:r>
          </a:p>
        </p:txBody>
      </p:sp>
    </p:spTree>
    <p:extLst>
      <p:ext uri="{BB962C8B-B14F-4D97-AF65-F5344CB8AC3E}">
        <p14:creationId xmlns:p14="http://schemas.microsoft.com/office/powerpoint/2010/main" val="28871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Преимущества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8257" y="908720"/>
            <a:ext cx="8712968" cy="417646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</a:pPr>
            <a:endParaRPr lang="en-US" sz="36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en-US" sz="30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en-US" sz="30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8075" y="1196752"/>
            <a:ext cx="853315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1. Возможность хранения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таблиц стилей CSS в отдельном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файле, что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ускоряет загрузку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</a:t>
            </a:r>
          </a:p>
          <a:p>
            <a:pPr indent="457200" algn="just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2. Применение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одних и тех же стилей сразу к нескольким элементам, в том числе и к тем, которые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расположены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на разных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страницах</a:t>
            </a:r>
          </a:p>
          <a:p>
            <a:pPr indent="457200" algn="just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 Разделение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оформления и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содержания, что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позволяет работать над дизайном и контентом сайта параллельно</a:t>
            </a:r>
          </a:p>
        </p:txBody>
      </p:sp>
    </p:spTree>
    <p:extLst>
      <p:ext uri="{BB962C8B-B14F-4D97-AF65-F5344CB8AC3E}">
        <p14:creationId xmlns:p14="http://schemas.microsoft.com/office/powerpoint/2010/main" val="288393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Преимущества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8257" y="908720"/>
            <a:ext cx="8712968" cy="417646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</a:pPr>
            <a:endParaRPr lang="en-US" sz="36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en-US" sz="30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en-US" sz="30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8075" y="1196752"/>
            <a:ext cx="85331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Точность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контроля за отображением и позиционированием всех элементов страниц вашего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сайта</a:t>
            </a:r>
          </a:p>
          <a:p>
            <a:pPr indent="457200" algn="just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Позволяет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применять к одному и тому же документу разные стили в зависимости от типа устройств вывода</a:t>
            </a:r>
          </a:p>
        </p:txBody>
      </p:sp>
    </p:spTree>
    <p:extLst>
      <p:ext uri="{BB962C8B-B14F-4D97-AF65-F5344CB8AC3E}">
        <p14:creationId xmlns:p14="http://schemas.microsoft.com/office/powerpoint/2010/main" val="38897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Синтаксис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5885" y="731836"/>
            <a:ext cx="8425339" cy="4929412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Общий синтаксис CSS представляет собой следующий вид:</a:t>
            </a: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b="1" dirty="0">
                <a:latin typeface="Arial" pitchFamily="34" charset="0"/>
                <a:cs typeface="Arial" pitchFamily="34" charset="0"/>
              </a:rPr>
              <a:t>СЕЛЕКТОР {СВОЙСТВО: ЗНАЧЕНИЕ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;}</a:t>
            </a:r>
          </a:p>
          <a:p>
            <a:pPr marL="0" lvl="0" indent="457200" algn="just">
              <a:buNone/>
            </a:pPr>
            <a:r>
              <a:rPr lang="ru-RU" b="1" dirty="0">
                <a:solidFill>
                  <a:srgbClr val="F79646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Селектор</a:t>
            </a:r>
            <a:r>
              <a:rPr lang="ru-RU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сообщает браузеру элемент веб-страницы, к которому необходимо применить стиль</a:t>
            </a:r>
          </a:p>
          <a:p>
            <a:pPr marL="0" lvl="0" indent="457200" algn="just">
              <a:spcBef>
                <a:spcPts val="0"/>
              </a:spcBef>
              <a:buNone/>
            </a:pPr>
            <a:r>
              <a:rPr lang="ru-RU" b="1" dirty="0">
                <a:solidFill>
                  <a:srgbClr val="F79646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Блок объявления</a:t>
            </a:r>
            <a:r>
              <a:rPr lang="ru-RU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код, расположенный сразу за селектором, содержит все ко-манды форматирования, которые можно применить к этому </a:t>
            </a:r>
            <a:r>
              <a:rPr lang="ru-RU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селектору, располагается в фигурных скобках</a:t>
            </a:r>
            <a:endParaRPr lang="ru-RU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21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4031</TotalTime>
  <Words>1102</Words>
  <Application>Microsoft Office PowerPoint</Application>
  <PresentationFormat>Произвольный</PresentationFormat>
  <Paragraphs>231</Paragraphs>
  <Slides>51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2" baseType="lpstr">
      <vt:lpstr>Тема Office</vt:lpstr>
      <vt:lpstr>Тема 4</vt:lpstr>
      <vt:lpstr>План лекции</vt:lpstr>
      <vt:lpstr>Определение</vt:lpstr>
      <vt:lpstr>Основные версии CSS</vt:lpstr>
      <vt:lpstr>Создание стилей</vt:lpstr>
      <vt:lpstr>Преимущества CSS</vt:lpstr>
      <vt:lpstr>Преимущества CSS</vt:lpstr>
      <vt:lpstr>Преимущества CSS</vt:lpstr>
      <vt:lpstr>Синтаксис</vt:lpstr>
      <vt:lpstr>Синтаксис</vt:lpstr>
      <vt:lpstr>Синтаксис</vt:lpstr>
      <vt:lpstr>Синтаксис</vt:lpstr>
      <vt:lpstr>Классификация селекторов</vt:lpstr>
      <vt:lpstr>Селектор тега</vt:lpstr>
      <vt:lpstr>Селектор тега</vt:lpstr>
      <vt:lpstr>Селектор тега</vt:lpstr>
      <vt:lpstr>Селекторы классов </vt:lpstr>
      <vt:lpstr>Синтаксис </vt:lpstr>
      <vt:lpstr>Селектор идентификатора </vt:lpstr>
      <vt:lpstr>Селектор атрибутов </vt:lpstr>
      <vt:lpstr>Селектор атрибутов </vt:lpstr>
      <vt:lpstr>Селектор атрибутов </vt:lpstr>
      <vt:lpstr>Псевдоклассы и псевдоэлементы</vt:lpstr>
      <vt:lpstr>Псевдоклассы</vt:lpstr>
      <vt:lpstr>Псевдоклассы</vt:lpstr>
      <vt:lpstr>Псевдоклассы</vt:lpstr>
      <vt:lpstr>Псевдоклассы</vt:lpstr>
      <vt:lpstr>Псевдоклассы</vt:lpstr>
      <vt:lpstr>Псевдоклассы</vt:lpstr>
      <vt:lpstr>Псевдоклассы</vt:lpstr>
      <vt:lpstr>Псевдоклассы</vt:lpstr>
      <vt:lpstr>Псевдоэлементы</vt:lpstr>
      <vt:lpstr>Псевдоэлементы</vt:lpstr>
      <vt:lpstr>Универсальный селектор</vt:lpstr>
      <vt:lpstr>Механизм наследования стилей</vt:lpstr>
      <vt:lpstr>Механизм наследования стилей</vt:lpstr>
      <vt:lpstr>Механизм наследования стилей</vt:lpstr>
      <vt:lpstr>Механизм наследования стилей</vt:lpstr>
      <vt:lpstr>Каскадность</vt:lpstr>
      <vt:lpstr>Источник стиля</vt:lpstr>
      <vt:lpstr>Источник стиля</vt:lpstr>
      <vt:lpstr>Источник стиля</vt:lpstr>
      <vt:lpstr>Специфичность</vt:lpstr>
      <vt:lpstr>Комментарии</vt:lpstr>
      <vt:lpstr>История</vt:lpstr>
      <vt:lpstr>Единица измерения EM</vt:lpstr>
      <vt:lpstr>Приоритет стилей</vt:lpstr>
      <vt:lpstr>Приоритет стилей</vt:lpstr>
      <vt:lpstr>Приоритет стилей</vt:lpstr>
      <vt:lpstr>Приоритет стилей</vt:lpstr>
      <vt:lpstr>Псевдокласс :nth-child(3n+2)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2</dc:title>
  <dc:creator>user</dc:creator>
  <cp:lastModifiedBy>Елена</cp:lastModifiedBy>
  <cp:revision>269</cp:revision>
  <dcterms:created xsi:type="dcterms:W3CDTF">2021-09-05T13:59:44Z</dcterms:created>
  <dcterms:modified xsi:type="dcterms:W3CDTF">2022-10-10T14:46:40Z</dcterms:modified>
</cp:coreProperties>
</file>