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E0A2B4E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9" r:id="rId3"/>
    <p:sldId id="267" r:id="rId4"/>
    <p:sldId id="263" r:id="rId5"/>
    <p:sldId id="268" r:id="rId6"/>
    <p:sldId id="289" r:id="rId7"/>
    <p:sldId id="273" r:id="rId8"/>
    <p:sldId id="276" r:id="rId9"/>
    <p:sldId id="278" r:id="rId10"/>
    <p:sldId id="292" r:id="rId11"/>
    <p:sldId id="293" r:id="rId12"/>
    <p:sldId id="277" r:id="rId13"/>
    <p:sldId id="288" r:id="rId14"/>
    <p:sldId id="294" r:id="rId15"/>
    <p:sldId id="290" r:id="rId16"/>
    <p:sldId id="291" r:id="rId17"/>
    <p:sldId id="286" r:id="rId18"/>
    <p:sldId id="261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191847-B9E5-F1B7-54F2-A4E70916EC6C}" name="瑞生 武藤" initials="瑞武" userId="b43d33996b214a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5A"/>
    <a:srgbClr val="5F5521"/>
    <a:srgbClr val="E3CC5A"/>
    <a:srgbClr val="404040"/>
    <a:srgbClr val="E1E1DB"/>
    <a:srgbClr val="B3B4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omments/modernComment_100_E0A2B4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C0DDDC8-6866-4B73-8C97-6526C051E94B}" authorId="{24191847-B9E5-F1B7-54F2-A4E70916EC6C}" created="2024-10-21T09:59:26.974">
    <pc:sldMkLst xmlns:pc="http://schemas.microsoft.com/office/powerpoint/2013/main/command">
      <pc:docMk/>
      <pc:sldMk cId="3768759528" sldId="256"/>
    </pc:sldMkLst>
    <p188:txBody>
      <a:bodyPr/>
      <a:lstStyle/>
      <a:p>
        <a:r>
          <a:rPr lang="ja-JP" altLang="en-US"/>
          <a:t>背景色(225,225,219)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2001C-D7B5-4C03-B7FB-EF112ADCB2D8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1120F-1E57-4F5E-8032-370CE7D96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552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3991-BC95-45E9-9AF4-67E4D81022E7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50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37E7-396D-470C-A7DD-4EC31AFBBC86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3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66026-9400-49D8-9B90-393F654F0CE1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91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  <a:r>
              <a:rPr lang="en-US" altLang="ja-JP" dirty="0"/>
              <a:t>99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381-F77E-430E-A35B-A9C01E0A3690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49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DE66-A761-48CB-8BCC-DE90DAB99F63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7848-7CD5-4E4B-910C-EE5E517B0E17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3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B294D-FDF2-4025-B529-167107D1BFA9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6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C6FB-E542-4272-AEB1-5800BD8F701E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42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35F8-1C36-4F8C-BA76-85ACF396D22D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6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6DC4FC-BD85-4BBC-86B6-9CFA9E37332D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88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25ED-D28B-4672-A554-696342F5D73E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41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321175-AD1F-48FC-A56A-8A2F292468A9}" type="datetime1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43655" y="6428232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6D0AC1CA-A797-4C36-B1F4-745E6C90B43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0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E0A2B4E8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66158-B5EF-F226-C40A-9F104D206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5263" cy="238760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統計力学的手法による</a:t>
            </a:r>
            <a:br>
              <a:rPr lang="en-US" altLang="ja-JP" dirty="0"/>
            </a:br>
            <a:r>
              <a:rPr lang="ja-JP" altLang="en-US" dirty="0"/>
              <a:t>デジタル画像のノイズ除去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489D61-9AAE-99B9-4883-7666FE157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宇治野・髙橋研究室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武藤 瑞生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6FA26C-4626-BDC1-68F0-746F0A91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87595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33F0-94FD-69E3-78F0-1D9ED6C7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0412646-F7A6-F930-DCDE-2C9E8242BCE1}"/>
              </a:ext>
            </a:extLst>
          </p:cNvPr>
          <p:cNvSpPr/>
          <p:nvPr/>
        </p:nvSpPr>
        <p:spPr>
          <a:xfrm>
            <a:off x="4708187" y="1948815"/>
            <a:ext cx="636821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186155A-C2EA-0C1B-5084-E6649AEA7F7B}"/>
              </a:ext>
            </a:extLst>
          </p:cNvPr>
          <p:cNvSpPr/>
          <p:nvPr/>
        </p:nvSpPr>
        <p:spPr>
          <a:xfrm>
            <a:off x="1087941" y="1948815"/>
            <a:ext cx="312893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9AB6CEB-A9FF-02B4-59F1-68E089E8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B971E9-844C-0033-7799-6CE00869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7847EB9-EAAE-2B38-7B60-5AF1BB27BFEE}"/>
              </a:ext>
            </a:extLst>
          </p:cNvPr>
          <p:cNvSpPr/>
          <p:nvPr/>
        </p:nvSpPr>
        <p:spPr>
          <a:xfrm>
            <a:off x="4006099" y="2910955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A884CD-B8F7-14BB-273A-0635C4A69DFE}"/>
              </a:ext>
            </a:extLst>
          </p:cNvPr>
          <p:cNvSpPr/>
          <p:nvPr/>
        </p:nvSpPr>
        <p:spPr>
          <a:xfrm>
            <a:off x="1797173" y="4353160"/>
            <a:ext cx="1710471" cy="712535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元画像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73296C2-ED6F-CFB7-7853-C02B67992CBE}"/>
              </a:ext>
            </a:extLst>
          </p:cNvPr>
          <p:cNvSpPr/>
          <p:nvPr/>
        </p:nvSpPr>
        <p:spPr>
          <a:xfrm>
            <a:off x="5307630" y="4345914"/>
            <a:ext cx="2051402" cy="803223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受信画像</a:t>
            </a: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（ノイズ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5B03245-DDF8-556B-B191-6E195350F5FA}"/>
                  </a:ext>
                </a:extLst>
              </p:cNvPr>
              <p:cNvSpPr/>
              <p:nvPr/>
            </p:nvSpPr>
            <p:spPr>
              <a:xfrm>
                <a:off x="8493260" y="4355577"/>
                <a:ext cx="2051401" cy="710118"/>
              </a:xfrm>
              <a:prstGeom prst="roundRect">
                <a:avLst/>
              </a:prstGeom>
              <a:solidFill>
                <a:srgbClr val="E3CC5A"/>
              </a:solidFill>
              <a:ln w="28575">
                <a:solidFill>
                  <a:srgbClr val="5F552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修復画像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45B03245-DDF8-556B-B191-6E195350F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260" y="4355577"/>
                <a:ext cx="2051401" cy="710118"/>
              </a:xfrm>
              <a:prstGeom prst="roundRect">
                <a:avLst/>
              </a:prstGeom>
              <a:blipFill>
                <a:blip r:embed="rId2"/>
                <a:stretch>
                  <a:fillRect t="-12295" b="-16393"/>
                </a:stretch>
              </a:blipFill>
              <a:ln w="28575">
                <a:solidFill>
                  <a:srgbClr val="5F552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B608C5BF-3B0A-AA11-2F13-AA555F564869}"/>
              </a:ext>
            </a:extLst>
          </p:cNvPr>
          <p:cNvSpPr/>
          <p:nvPr/>
        </p:nvSpPr>
        <p:spPr>
          <a:xfrm>
            <a:off x="7505330" y="2910956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ボートに乗っている人の白黒写真&#10;&#10;中程度の精度で自動的に生成された説明">
            <a:extLst>
              <a:ext uri="{FF2B5EF4-FFF2-40B4-BE49-F238E27FC236}">
                <a16:creationId xmlns:a16="http://schemas.microsoft.com/office/drawing/2014/main" id="{6C3F9D19-5A3A-CCF9-E88D-844088E0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1"/>
          <a:stretch/>
        </p:blipFill>
        <p:spPr>
          <a:xfrm>
            <a:off x="1629036" y="2139075"/>
            <a:ext cx="2046744" cy="205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図 14" descr="建物の前に立っている船の白黒写真&#10;&#10;低い精度で自動的に生成された説明">
            <a:extLst>
              <a:ext uri="{FF2B5EF4-FFF2-40B4-BE49-F238E27FC236}">
                <a16:creationId xmlns:a16="http://schemas.microsoft.com/office/drawing/2014/main" id="{398BF871-879B-0E9C-6DA3-6F6533EE2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/>
          <a:stretch/>
        </p:blipFill>
        <p:spPr>
          <a:xfrm>
            <a:off x="5307630" y="2139075"/>
            <a:ext cx="2052403" cy="20585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図 19" descr="建物の前に立っている船の白黒写真&#10;&#10;低い精度で自動的に生成された説明">
            <a:extLst>
              <a:ext uri="{FF2B5EF4-FFF2-40B4-BE49-F238E27FC236}">
                <a16:creationId xmlns:a16="http://schemas.microsoft.com/office/drawing/2014/main" id="{8450CBA0-29F0-06FA-5849-7363F4935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8"/>
          <a:stretch/>
        </p:blipFill>
        <p:spPr>
          <a:xfrm>
            <a:off x="8492258" y="2139075"/>
            <a:ext cx="2052403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97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C6DE-98EB-3C43-14B8-EB572BAD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27EF2D0-902A-FC80-5D79-51A475049B50}"/>
              </a:ext>
            </a:extLst>
          </p:cNvPr>
          <p:cNvSpPr/>
          <p:nvPr/>
        </p:nvSpPr>
        <p:spPr>
          <a:xfrm>
            <a:off x="1177047" y="2071992"/>
            <a:ext cx="9562289" cy="3793788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7D287CC-9303-2302-22D0-6F708096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CD9078-8AD0-9395-2353-A89CB518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3160BA42-4A3A-D0A5-4F2C-E6C5617E9F55}"/>
                  </a:ext>
                </a:extLst>
              </p:cNvPr>
              <p:cNvSpPr/>
              <p:nvPr/>
            </p:nvSpPr>
            <p:spPr>
              <a:xfrm>
                <a:off x="2145287" y="4765582"/>
                <a:ext cx="2051401" cy="710118"/>
              </a:xfrm>
              <a:prstGeom prst="roundRect">
                <a:avLst/>
              </a:prstGeom>
              <a:solidFill>
                <a:srgbClr val="E3CC5A"/>
              </a:solidFill>
              <a:ln w="28575">
                <a:solidFill>
                  <a:srgbClr val="5F552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修復画像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3160BA42-4A3A-D0A5-4F2C-E6C5617E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87" y="4765582"/>
                <a:ext cx="2051401" cy="710118"/>
              </a:xfrm>
              <a:prstGeom prst="roundRect">
                <a:avLst/>
              </a:prstGeom>
              <a:blipFill>
                <a:blip r:embed="rId2"/>
                <a:stretch>
                  <a:fillRect t="-12397" b="-16529"/>
                </a:stretch>
              </a:blipFill>
              <a:ln w="28575">
                <a:solidFill>
                  <a:srgbClr val="5F552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BF1C8B4-9A78-E6F0-6402-6EB6E6E0B064}"/>
                  </a:ext>
                </a:extLst>
              </p:cNvPr>
              <p:cNvSpPr/>
              <p:nvPr/>
            </p:nvSpPr>
            <p:spPr>
              <a:xfrm>
                <a:off x="5070298" y="4765582"/>
                <a:ext cx="2051401" cy="710118"/>
              </a:xfrm>
              <a:prstGeom prst="roundRect">
                <a:avLst/>
              </a:prstGeom>
              <a:solidFill>
                <a:srgbClr val="E3CC5A"/>
              </a:solidFill>
              <a:ln w="28575">
                <a:solidFill>
                  <a:srgbClr val="5F552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修復画像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BF1C8B4-9A78-E6F0-6402-6EB6E6E0B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298" y="4765582"/>
                <a:ext cx="2051401" cy="710118"/>
              </a:xfrm>
              <a:prstGeom prst="roundRect">
                <a:avLst/>
              </a:prstGeom>
              <a:blipFill>
                <a:blip r:embed="rId3"/>
                <a:stretch>
                  <a:fillRect t="-12397" b="-16529"/>
                </a:stretch>
              </a:blipFill>
              <a:ln w="28575">
                <a:solidFill>
                  <a:srgbClr val="5F552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C0ACBFF1-83D8-240C-601D-2AD68410CA41}"/>
                  </a:ext>
                </a:extLst>
              </p:cNvPr>
              <p:cNvSpPr/>
              <p:nvPr/>
            </p:nvSpPr>
            <p:spPr>
              <a:xfrm>
                <a:off x="8015079" y="4765582"/>
                <a:ext cx="2051401" cy="710118"/>
              </a:xfrm>
              <a:prstGeom prst="roundRect">
                <a:avLst/>
              </a:prstGeom>
              <a:solidFill>
                <a:srgbClr val="E3CC5A"/>
              </a:solidFill>
              <a:ln w="28575">
                <a:solidFill>
                  <a:srgbClr val="5F552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修復画像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C0ACBFF1-83D8-240C-601D-2AD68410C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79" y="4765582"/>
                <a:ext cx="2051401" cy="710118"/>
              </a:xfrm>
              <a:prstGeom prst="roundRect">
                <a:avLst/>
              </a:prstGeom>
              <a:blipFill>
                <a:blip r:embed="rId4"/>
                <a:stretch>
                  <a:fillRect t="-12397" b="-16529"/>
                </a:stretch>
              </a:blipFill>
              <a:ln w="28575">
                <a:solidFill>
                  <a:srgbClr val="5F552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建物の前に立っている船の白黒写真&#10;&#10;低い精度で自動的に生成された説明">
            <a:extLst>
              <a:ext uri="{FF2B5EF4-FFF2-40B4-BE49-F238E27FC236}">
                <a16:creationId xmlns:a16="http://schemas.microsoft.com/office/drawing/2014/main" id="{7980401B-564A-6092-C96A-38684AB32B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2125519" y="2429039"/>
            <a:ext cx="2051400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図 21" descr="屋外, 写真, 古い, 船 が含まれている画像&#10;&#10;自動的に生成された説明">
            <a:extLst>
              <a:ext uri="{FF2B5EF4-FFF2-40B4-BE49-F238E27FC236}">
                <a16:creationId xmlns:a16="http://schemas.microsoft.com/office/drawing/2014/main" id="{0298F795-29CF-A271-3AD5-CDE16D2F7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5070299" y="2429040"/>
            <a:ext cx="2051401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図 23" descr="ボート, 屋外, 建物, 写真 が含まれている画像&#10;&#10;自動的に生成された説明">
            <a:extLst>
              <a:ext uri="{FF2B5EF4-FFF2-40B4-BE49-F238E27FC236}">
                <a16:creationId xmlns:a16="http://schemas.microsoft.com/office/drawing/2014/main" id="{EB1BEFA1-7676-204F-2B1A-9FECB9448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8015080" y="2431508"/>
            <a:ext cx="2051401" cy="2053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22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312A2-ED99-86FF-BCF6-FE8D86448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946E7-32D7-5CDE-65C0-09D98E4B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5A6DF-F204-98BE-33CB-68B573C1E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784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画素値差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6EE1C9-CE69-EB25-1094-EC13848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267209A-D37F-22E3-EA0C-2CEBBDFD9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06110"/>
                  </p:ext>
                </p:extLst>
              </p:nvPr>
            </p:nvGraphicFramePr>
            <p:xfrm>
              <a:off x="1713419" y="2548648"/>
              <a:ext cx="8765162" cy="22982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82581">
                      <a:extLst>
                        <a:ext uri="{9D8B030D-6E8A-4147-A177-3AD203B41FA5}">
                          <a16:colId xmlns:a16="http://schemas.microsoft.com/office/drawing/2014/main" val="1598473676"/>
                        </a:ext>
                      </a:extLst>
                    </a:gridCol>
                    <a:gridCol w="4382581">
                      <a:extLst>
                        <a:ext uri="{9D8B030D-6E8A-4147-A177-3AD203B41FA5}">
                          <a16:colId xmlns:a16="http://schemas.microsoft.com/office/drawing/2014/main" val="2293413056"/>
                        </a:ext>
                      </a:extLst>
                    </a:gridCol>
                  </a:tblGrid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関数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画素値差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387771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ノイズ除去処理なし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0.034899139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2097502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com</m:t>
                                    </m:r>
                                  </m:e>
                                  <m:sub>
                                    <m: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0.027587509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97606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com</m:t>
                                    </m:r>
                                  </m:e>
                                  <m:sub>
                                    <m: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b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0.029083633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274805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com</m:t>
                                    </m:r>
                                  </m:e>
                                  <m:sub>
                                    <m: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kumimoji="1" lang="en-US" altLang="ja-JP" b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0.033935547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461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3267209A-D37F-22E3-EA0C-2CEBBDFD9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806110"/>
                  </p:ext>
                </p:extLst>
              </p:nvPr>
            </p:nvGraphicFramePr>
            <p:xfrm>
              <a:off x="1713419" y="2548648"/>
              <a:ext cx="8765162" cy="22982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82581">
                      <a:extLst>
                        <a:ext uri="{9D8B030D-6E8A-4147-A177-3AD203B41FA5}">
                          <a16:colId xmlns:a16="http://schemas.microsoft.com/office/drawing/2014/main" val="1598473676"/>
                        </a:ext>
                      </a:extLst>
                    </a:gridCol>
                    <a:gridCol w="4382581">
                      <a:extLst>
                        <a:ext uri="{9D8B030D-6E8A-4147-A177-3AD203B41FA5}">
                          <a16:colId xmlns:a16="http://schemas.microsoft.com/office/drawing/2014/main" val="2293413056"/>
                        </a:ext>
                      </a:extLst>
                    </a:gridCol>
                  </a:tblGrid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関数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画素値差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387771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ノイズ除去処理なし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0.034899139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2097502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200000" r="-100695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0.027587509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97606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304000" r="-10069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0.029083633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274805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398684" r="-100695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0.033935547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461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136917-4C46-5BEE-72C2-EAD8A1E21C3D}"/>
                  </a:ext>
                </a:extLst>
              </p:cNvPr>
              <p:cNvSpPr txBox="1"/>
              <p:nvPr/>
            </p:nvSpPr>
            <p:spPr>
              <a:xfrm>
                <a:off x="1576418" y="5098971"/>
                <a:ext cx="90391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ja-JP" altLang="en-US" sz="3200" dirty="0"/>
                  <a:t>どの関数の場合でも処理前より元画像に近づいた</a:t>
                </a:r>
                <a:endParaRPr lang="en-US" altLang="ja-JP" sz="3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3200" b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3200" b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  <m:r>
                      <a:rPr lang="ja-JP" altLang="en-US" sz="3200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最も良い精度でノイズ除去を行えた</a:t>
                </a:r>
                <a:endParaRPr kumimoji="1" lang="en-US" altLang="ja-JP" sz="3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0136917-4C46-5BEE-72C2-EAD8A1E2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8" y="5098971"/>
                <a:ext cx="9039164" cy="1077218"/>
              </a:xfrm>
              <a:prstGeom prst="rect">
                <a:avLst/>
              </a:prstGeom>
              <a:blipFill>
                <a:blip r:embed="rId3"/>
                <a:stretch>
                  <a:fillRect t="-10169" b="-14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6F8D-F192-9109-B79E-8D736A2C1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03515-67E6-8197-AEBC-66FAE33F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EB7675-5FFC-7201-BA50-D2E86CA7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他の手法との比較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ED235A-8B49-7FA7-C6AA-758D774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36582E3-200E-3E5F-4038-8281F4C4D3DF}"/>
              </a:ext>
            </a:extLst>
          </p:cNvPr>
          <p:cNvSpPr/>
          <p:nvPr/>
        </p:nvSpPr>
        <p:spPr>
          <a:xfrm>
            <a:off x="1313528" y="3095164"/>
            <a:ext cx="4491938" cy="2719663"/>
          </a:xfrm>
          <a:prstGeom prst="roundRect">
            <a:avLst/>
          </a:prstGeom>
          <a:solidFill>
            <a:srgbClr val="CECE5A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ある階調値の画素の、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近傍の画素の画素値をすべてその階調値に置き換える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この処理を小さい階調値から順にすべての階調値で行う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8513A15-04EA-5901-5408-6C5C8B8C8776}"/>
              </a:ext>
            </a:extLst>
          </p:cNvPr>
          <p:cNvSpPr/>
          <p:nvPr/>
        </p:nvSpPr>
        <p:spPr>
          <a:xfrm>
            <a:off x="6386536" y="3095164"/>
            <a:ext cx="4491939" cy="2719663"/>
          </a:xfrm>
          <a:prstGeom prst="roundRect">
            <a:avLst/>
          </a:prstGeom>
          <a:solidFill>
            <a:srgbClr val="CECE5A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ある画の画素値を、その画素と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近傍の画素の画素値のうちの中央値で置き換える</a:t>
            </a:r>
          </a:p>
          <a:p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この処理をすべての画素に対して行う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F2F50D0-3D7A-AD62-92B4-BC2DD0FE1F51}"/>
              </a:ext>
            </a:extLst>
          </p:cNvPr>
          <p:cNvSpPr/>
          <p:nvPr/>
        </p:nvSpPr>
        <p:spPr>
          <a:xfrm>
            <a:off x="2322130" y="2620773"/>
            <a:ext cx="2474733" cy="762877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膨張処理の応用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3234D7-F85A-B20E-0980-7DAC7AE8406F}"/>
              </a:ext>
            </a:extLst>
          </p:cNvPr>
          <p:cNvSpPr/>
          <p:nvPr/>
        </p:nvSpPr>
        <p:spPr>
          <a:xfrm>
            <a:off x="7340015" y="2629937"/>
            <a:ext cx="2584980" cy="757717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メディアンフィルタ</a:t>
            </a:r>
          </a:p>
        </p:txBody>
      </p:sp>
    </p:spTree>
    <p:extLst>
      <p:ext uri="{BB962C8B-B14F-4D97-AF65-F5344CB8AC3E}">
        <p14:creationId xmlns:p14="http://schemas.microsoft.com/office/powerpoint/2010/main" val="734492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76F7-88BB-198D-10C7-8E512EA6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5B52965-C9F5-4C39-2AAE-6235408E45E7}"/>
              </a:ext>
            </a:extLst>
          </p:cNvPr>
          <p:cNvSpPr/>
          <p:nvPr/>
        </p:nvSpPr>
        <p:spPr>
          <a:xfrm>
            <a:off x="1177047" y="2071992"/>
            <a:ext cx="9562289" cy="3842425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84DA57-8702-12AB-7357-CF58061C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EA19C-1430-1F0E-9330-A44A808A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2A524349-F529-B690-83EE-B44EF33FFF43}"/>
                  </a:ext>
                </a:extLst>
              </p:cNvPr>
              <p:cNvSpPr/>
              <p:nvPr/>
            </p:nvSpPr>
            <p:spPr>
              <a:xfrm>
                <a:off x="1990263" y="4606791"/>
                <a:ext cx="2321912" cy="1134730"/>
              </a:xfrm>
              <a:prstGeom prst="roundRect">
                <a:avLst/>
              </a:prstGeom>
              <a:solidFill>
                <a:srgbClr val="E3CC5A"/>
              </a:solidFill>
              <a:ln w="28575">
                <a:solidFill>
                  <a:srgbClr val="5F5521"/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修復画像</a:t>
                </a:r>
                <a:endParaRPr kumimoji="1" lang="en-US" altLang="ja-JP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メトロポリス法</a:t>
                </a:r>
                <a:endParaRPr kumimoji="1" lang="en-US" altLang="ja-JP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（関数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2A524349-F529-B690-83EE-B44EF33FF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263" y="4606791"/>
                <a:ext cx="2321912" cy="1134730"/>
              </a:xfrm>
              <a:prstGeom prst="roundRect">
                <a:avLst/>
              </a:prstGeom>
              <a:blipFill>
                <a:blip r:embed="rId2"/>
                <a:stretch>
                  <a:fillRect t="-7853" b="-10471"/>
                </a:stretch>
              </a:blipFill>
              <a:ln w="28575">
                <a:solidFill>
                  <a:srgbClr val="5F552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22EB569-0F91-311F-358D-31023EE0A69A}"/>
              </a:ext>
            </a:extLst>
          </p:cNvPr>
          <p:cNvSpPr/>
          <p:nvPr/>
        </p:nvSpPr>
        <p:spPr>
          <a:xfrm>
            <a:off x="4885999" y="4731049"/>
            <a:ext cx="2420000" cy="779184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修復画像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膨張処理の応用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50D2E0D-E026-2455-3477-DDB1A1F6CD5E}"/>
              </a:ext>
            </a:extLst>
          </p:cNvPr>
          <p:cNvSpPr/>
          <p:nvPr/>
        </p:nvSpPr>
        <p:spPr>
          <a:xfrm>
            <a:off x="7780792" y="4731049"/>
            <a:ext cx="2519976" cy="779184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修復画像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メディアンフィルタ</a:t>
            </a:r>
          </a:p>
        </p:txBody>
      </p:sp>
      <p:pic>
        <p:nvPicPr>
          <p:cNvPr id="18" name="図 17" descr="建物の前に立っている船の白黒写真&#10;&#10;低い精度で自動的に生成された説明">
            <a:extLst>
              <a:ext uri="{FF2B5EF4-FFF2-40B4-BE49-F238E27FC236}">
                <a16:creationId xmlns:a16="http://schemas.microsoft.com/office/drawing/2014/main" id="{9F859A9A-4434-1C51-D86A-F7C9EB644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2125519" y="2429039"/>
            <a:ext cx="2051400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図 4" descr="写真, 古い, 建物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97F81B72-82A0-4369-59CF-0620AD240A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5070299" y="2429038"/>
            <a:ext cx="2051400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図 6" descr="船, 写真, 男, ボート が含まれている画像&#10;&#10;自動的に生成された説明">
            <a:extLst>
              <a:ext uri="{FF2B5EF4-FFF2-40B4-BE49-F238E27FC236}">
                <a16:creationId xmlns:a16="http://schemas.microsoft.com/office/drawing/2014/main" id="{69FFC42E-DB3E-DA88-17EF-8057379A2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8"/>
          <a:stretch/>
        </p:blipFill>
        <p:spPr>
          <a:xfrm>
            <a:off x="8015080" y="2429039"/>
            <a:ext cx="2057680" cy="20534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26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761B-9DD7-757C-7DAA-1428D65D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3BEE7-4867-B6A6-2CA2-33F8A97E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2568AC-3794-B6AF-5D24-6BE88574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画素値差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E409C-CF8E-CF3C-D977-E74FD746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15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DC6B6A82-9139-F38E-99BD-EC2644D59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397921"/>
                  </p:ext>
                </p:extLst>
              </p:nvPr>
            </p:nvGraphicFramePr>
            <p:xfrm>
              <a:off x="1713419" y="2548648"/>
              <a:ext cx="8765162" cy="22982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82581">
                      <a:extLst>
                        <a:ext uri="{9D8B030D-6E8A-4147-A177-3AD203B41FA5}">
                          <a16:colId xmlns:a16="http://schemas.microsoft.com/office/drawing/2014/main" val="1598473676"/>
                        </a:ext>
                      </a:extLst>
                    </a:gridCol>
                    <a:gridCol w="4382581">
                      <a:extLst>
                        <a:ext uri="{9D8B030D-6E8A-4147-A177-3AD203B41FA5}">
                          <a16:colId xmlns:a16="http://schemas.microsoft.com/office/drawing/2014/main" val="2293413056"/>
                        </a:ext>
                      </a:extLst>
                    </a:gridCol>
                  </a:tblGrid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手法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画素値差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387771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ノイズ除去処理なし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0.034899139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2097502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メトロポリス法（関数</m:t>
                                </m:r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com</m:t>
                                    </m:r>
                                  </m:e>
                                  <m:sub>
                                    <m:r>
                                      <a:rPr kumimoji="1" lang="en-US" altLang="ja-JP" b="0" smtClean="0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()</m:t>
                                </m:r>
                                <m:r>
                                  <a:rPr kumimoji="1" lang="ja-JP" alt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）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0.027587509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97606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膨張処理の応用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0.053664780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274805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メディアンフィルタ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0.032133865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4617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DC6B6A82-9139-F38E-99BD-EC2644D59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7397921"/>
                  </p:ext>
                </p:extLst>
              </p:nvPr>
            </p:nvGraphicFramePr>
            <p:xfrm>
              <a:off x="1713419" y="2548648"/>
              <a:ext cx="8765162" cy="22982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4382581">
                      <a:extLst>
                        <a:ext uri="{9D8B030D-6E8A-4147-A177-3AD203B41FA5}">
                          <a16:colId xmlns:a16="http://schemas.microsoft.com/office/drawing/2014/main" val="1598473676"/>
                        </a:ext>
                      </a:extLst>
                    </a:gridCol>
                    <a:gridCol w="4382581">
                      <a:extLst>
                        <a:ext uri="{9D8B030D-6E8A-4147-A177-3AD203B41FA5}">
                          <a16:colId xmlns:a16="http://schemas.microsoft.com/office/drawing/2014/main" val="2293413056"/>
                        </a:ext>
                      </a:extLst>
                    </a:gridCol>
                  </a:tblGrid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手法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画素値差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8387771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ノイズ除去処理なし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0.034899139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92097502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200000" r="-100695" b="-2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0.027587509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897606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304000" r="-100695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0.053664780</a:t>
                          </a:r>
                          <a:endParaRPr kumimoji="1" lang="ja-JP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9274805"/>
                      </a:ext>
                    </a:extLst>
                  </a:tr>
                  <a:tr h="45965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9" t="-398684" r="-100695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0.032133865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461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21DB883-6C13-B379-F1C6-7C4B5ACF74FB}"/>
                  </a:ext>
                </a:extLst>
              </p:cNvPr>
              <p:cNvSpPr txBox="1"/>
              <p:nvPr/>
            </p:nvSpPr>
            <p:spPr>
              <a:xfrm>
                <a:off x="1576418" y="5071445"/>
                <a:ext cx="903916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ja-JP" altLang="en-US" sz="3200" dirty="0"/>
                  <a:t>メトロポリス法（関数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3200" b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</m:t>
                        </m:r>
                      </m:e>
                      <m:sub>
                        <m:r>
                          <a:rPr kumimoji="1" lang="en-US" altLang="ja-JP" sz="3200" b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3200" b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kumimoji="1" lang="ja-JP" alt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）が</a:t>
                </a:r>
                <a:endParaRPr kumimoji="1" lang="en-US" altLang="ja-JP" sz="3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kumimoji="1" lang="ja-JP" alt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最も良い精度でノイズ除去を行えた</a:t>
                </a:r>
                <a:endParaRPr kumimoji="1" lang="en-US" altLang="ja-JP" sz="3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21DB883-6C13-B379-F1C6-7C4B5ACF7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8" y="5071445"/>
                <a:ext cx="9039164" cy="1077218"/>
              </a:xfrm>
              <a:prstGeom prst="rect">
                <a:avLst/>
              </a:prstGeom>
              <a:blipFill>
                <a:blip r:embed="rId3"/>
                <a:stretch>
                  <a:fillRect t="-10169" b="-14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95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CAFE-DF29-910F-50F4-7911344F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683D0-A025-732F-B8DC-776347B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カラー画像のノイズ除去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F34AA-CD93-7A12-F3B3-4A0A8267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ハミルトニアン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6DE3B8-43ED-C194-4085-551E66E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FE241131-6E7C-DA08-FC42-A41C70BBD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2" y="2541780"/>
            <a:ext cx="6543675" cy="1562100"/>
          </a:xfrm>
          <a:prstGeom prst="rect">
            <a:avLst/>
          </a:prstGeom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425A9C73-8C50-648E-9FB0-E13B2E5C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6" y="4609347"/>
            <a:ext cx="7019925" cy="1314450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923EBB5-9BF9-107E-1E37-DB2BF8D26EB0}"/>
              </a:ext>
            </a:extLst>
          </p:cNvPr>
          <p:cNvSpPr/>
          <p:nvPr/>
        </p:nvSpPr>
        <p:spPr>
          <a:xfrm>
            <a:off x="2259494" y="4343399"/>
            <a:ext cx="7673008" cy="180526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280CE1A7-C3D9-4F20-B198-487358D7CC87}"/>
                  </a:ext>
                </a:extLst>
              </p:cNvPr>
              <p:cNvSpPr/>
              <p:nvPr/>
            </p:nvSpPr>
            <p:spPr>
              <a:xfrm>
                <a:off x="7626382" y="699329"/>
                <a:ext cx="4290001" cy="1617586"/>
              </a:xfrm>
              <a:prstGeom prst="roundRect">
                <a:avLst/>
              </a:prstGeom>
              <a:ln w="28575"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：受信画像の各画素値の</a:t>
                </a:r>
                <a:endParaRPr kumimoji="1" lang="en-US" altLang="ja-JP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   </a:t>
                </a:r>
                <a:r>
                  <a:rPr kumimoji="1" lang="en-US" altLang="ja-JP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rgb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要素（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から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の実数）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ja-JP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kumimoji="1" lang="en-US" altLang="ja-JP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20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：修復画像の各画素値の</a:t>
                </a:r>
                <a:endParaRPr kumimoji="1" lang="en-US" altLang="ja-JP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                </a:t>
                </a:r>
                <a:r>
                  <a:rPr kumimoji="1" lang="en-US" altLang="ja-JP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rgb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要素（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から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の実数）</a:t>
                </a: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280CE1A7-C3D9-4F20-B198-487358D7C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382" y="699329"/>
                <a:ext cx="4290001" cy="161758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83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A7B83-C386-1E38-5DD7-D262B74C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8123BE6-CD0E-B325-663E-C26601D93A36}"/>
              </a:ext>
            </a:extLst>
          </p:cNvPr>
          <p:cNvSpPr/>
          <p:nvPr/>
        </p:nvSpPr>
        <p:spPr>
          <a:xfrm>
            <a:off x="4708187" y="1948815"/>
            <a:ext cx="636821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428A036-B7CD-857F-CC65-6A4E029A0A1D}"/>
              </a:ext>
            </a:extLst>
          </p:cNvPr>
          <p:cNvSpPr/>
          <p:nvPr/>
        </p:nvSpPr>
        <p:spPr>
          <a:xfrm>
            <a:off x="1087941" y="1948815"/>
            <a:ext cx="312893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FF4FFE2-BCFD-3DB1-E4E4-9B7EADFC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カラー</a:t>
            </a:r>
            <a:r>
              <a:rPr kumimoji="1" lang="ja-JP" altLang="en-US" dirty="0"/>
              <a:t>画像のノイズ除去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B14370-F7F1-4502-F99D-3CEA59B6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7015C57-A5C4-C25E-8920-BC56E5C150C5}"/>
              </a:ext>
            </a:extLst>
          </p:cNvPr>
          <p:cNvSpPr/>
          <p:nvPr/>
        </p:nvSpPr>
        <p:spPr>
          <a:xfrm>
            <a:off x="4006099" y="2910955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5B039FB-FE92-08CB-E26B-6C72C80FD98A}"/>
              </a:ext>
            </a:extLst>
          </p:cNvPr>
          <p:cNvSpPr/>
          <p:nvPr/>
        </p:nvSpPr>
        <p:spPr>
          <a:xfrm>
            <a:off x="1797173" y="4353160"/>
            <a:ext cx="1710471" cy="712535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元画像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EC14F8A-C33D-A466-47BD-5AA456790E67}"/>
              </a:ext>
            </a:extLst>
          </p:cNvPr>
          <p:cNvSpPr/>
          <p:nvPr/>
        </p:nvSpPr>
        <p:spPr>
          <a:xfrm>
            <a:off x="5307630" y="4345914"/>
            <a:ext cx="2051402" cy="803223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受信画像</a:t>
            </a:r>
          </a:p>
          <a:p>
            <a:pPr algn="ctr"/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（ノイズ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BD797B1-015F-0BFE-DF70-EE0EDED6A8F4}"/>
              </a:ext>
            </a:extLst>
          </p:cNvPr>
          <p:cNvSpPr/>
          <p:nvPr/>
        </p:nvSpPr>
        <p:spPr>
          <a:xfrm>
            <a:off x="8493260" y="4355577"/>
            <a:ext cx="2051401" cy="710118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修復画像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34968AD-AE3B-4124-5963-C2942154190D}"/>
              </a:ext>
            </a:extLst>
          </p:cNvPr>
          <p:cNvSpPr/>
          <p:nvPr/>
        </p:nvSpPr>
        <p:spPr>
          <a:xfrm>
            <a:off x="7505330" y="2910956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カラフルな絵&#10;&#10;低い精度で自動的に生成された説明">
            <a:extLst>
              <a:ext uri="{FF2B5EF4-FFF2-40B4-BE49-F238E27FC236}">
                <a16:creationId xmlns:a16="http://schemas.microsoft.com/office/drawing/2014/main" id="{DA02A9F0-587B-8BA3-274C-835E5EE7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/>
          <a:stretch/>
        </p:blipFill>
        <p:spPr>
          <a:xfrm>
            <a:off x="8493260" y="2141491"/>
            <a:ext cx="2046629" cy="2053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図 22" descr="カラフルな絵&#10;&#10;中程度の精度で自動的に生成された説明">
            <a:extLst>
              <a:ext uri="{FF2B5EF4-FFF2-40B4-BE49-F238E27FC236}">
                <a16:creationId xmlns:a16="http://schemas.microsoft.com/office/drawing/2014/main" id="{3A5D1188-555C-7EE6-68B2-C82D1BD9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5292871" y="2139075"/>
            <a:ext cx="2051401" cy="2053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5" name="図 24" descr="オウムの絵&#10;&#10;中程度の精度で自動的に生成された説明">
            <a:extLst>
              <a:ext uri="{FF2B5EF4-FFF2-40B4-BE49-F238E27FC236}">
                <a16:creationId xmlns:a16="http://schemas.microsoft.com/office/drawing/2014/main" id="{5BBA6DE2-C97B-46D3-22C8-BFE59204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5"/>
          <a:stretch/>
        </p:blipFill>
        <p:spPr>
          <a:xfrm>
            <a:off x="1607285" y="2141492"/>
            <a:ext cx="2053484" cy="205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1797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1A0E8-7CB5-C2F9-7578-6917D798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0FE9FC-76CA-2BBA-8084-F7AFFEB2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2</a:t>
            </a:r>
            <a:r>
              <a:rPr lang="ja-JP" altLang="en-US" dirty="0"/>
              <a:t>値、グレースケール、カラーの画像について、統計力学的手法を用いてノイズ除去を行った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グレースケール画像については他の手法との比較を行い、優位性を確認できた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A2EF78-343C-E985-D136-376D84B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A1F9-C25D-408A-2E84-176516D1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17793-4A89-6E28-4DC4-FE3D45FD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3C50A-6FCE-41BD-9C60-44B9B922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カラー画像のノイズ除去についての研究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制限付きボルツマンマシンなど、他の手法の研究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D98C8C-6364-78E0-9CA1-25EBF1C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0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31675-3EAE-9BEE-BFAB-78A056D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7FA9C-4BB6-5336-38BD-4D417916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研究</a:t>
            </a:r>
            <a:r>
              <a:rPr kumimoji="1" lang="ja-JP" altLang="en-US" dirty="0"/>
              <a:t>の目的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デジタル画像のノイズ除去処理を統計力学的手法で行い、その有用性を考察す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B85BF-7605-B15E-9B71-422DF47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5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B684-4FA3-360A-C53A-0AEB84EA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8BE1F8-D1B5-BBF7-4D65-8F8A4D63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D4D1BD8-1C03-73A5-C2A6-7DCC010BF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56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田中和之 </a:t>
            </a:r>
            <a:r>
              <a:rPr lang="en-US" altLang="ja-JP" sz="2800" dirty="0"/>
              <a:t>『</a:t>
            </a:r>
            <a:r>
              <a:rPr lang="ja-JP" altLang="en-US" sz="2800" dirty="0"/>
              <a:t>統計力学的手法をもとにした画像 修復</a:t>
            </a:r>
            <a:r>
              <a:rPr lang="en-US" altLang="ja-JP" sz="2800" dirty="0"/>
              <a:t>』,(1999)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稲葉文香 </a:t>
            </a:r>
            <a:r>
              <a:rPr lang="en-US" altLang="ja-JP" sz="2800" dirty="0"/>
              <a:t>『</a:t>
            </a:r>
            <a:r>
              <a:rPr lang="ja-JP" altLang="en-US" sz="2800" dirty="0"/>
              <a:t>統計力学的手法による</a:t>
            </a:r>
            <a:r>
              <a:rPr lang="en-US" altLang="ja-JP" sz="2800" dirty="0"/>
              <a:t>2</a:t>
            </a:r>
            <a:r>
              <a:rPr lang="ja-JP" altLang="en-US" sz="2800" dirty="0"/>
              <a:t>値画像の修復</a:t>
            </a:r>
            <a:r>
              <a:rPr lang="en-US" altLang="ja-JP" sz="2800" dirty="0"/>
              <a:t>』,(2015)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北原和夫・杉山忠男 </a:t>
            </a:r>
            <a:r>
              <a:rPr lang="en-US" altLang="ja-JP" sz="2800" dirty="0"/>
              <a:t>『</a:t>
            </a:r>
            <a:r>
              <a:rPr lang="ja-JP" altLang="en-US" sz="2800" dirty="0"/>
              <a:t>統計力学</a:t>
            </a:r>
            <a:r>
              <a:rPr lang="en-US" altLang="ja-JP" sz="2800" dirty="0"/>
              <a:t>』,</a:t>
            </a:r>
            <a:r>
              <a:rPr lang="ja-JP" altLang="en-US" sz="2800" dirty="0"/>
              <a:t>（講談社</a:t>
            </a:r>
            <a:r>
              <a:rPr lang="en-US" altLang="ja-JP" sz="2800" dirty="0"/>
              <a:t>,2010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岡部豊 </a:t>
            </a:r>
            <a:r>
              <a:rPr lang="en-US" altLang="ja-JP" sz="2800" dirty="0"/>
              <a:t>『</a:t>
            </a:r>
            <a:r>
              <a:rPr lang="ja-JP" altLang="en-US" sz="2800" dirty="0"/>
              <a:t>統計力学</a:t>
            </a:r>
            <a:r>
              <a:rPr lang="en-US" altLang="ja-JP" sz="2800" dirty="0"/>
              <a:t>』,</a:t>
            </a:r>
            <a:r>
              <a:rPr lang="ja-JP" altLang="en-US" sz="2800" dirty="0"/>
              <a:t>（裳華房</a:t>
            </a:r>
            <a:r>
              <a:rPr lang="en-US" altLang="ja-JP" sz="2800" dirty="0"/>
              <a:t>,2007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西森秀稔 </a:t>
            </a:r>
            <a:r>
              <a:rPr lang="en-US" altLang="ja-JP" sz="2800" dirty="0"/>
              <a:t>『</a:t>
            </a:r>
            <a:r>
              <a:rPr lang="ja-JP" altLang="en-US" sz="2800" dirty="0"/>
              <a:t>スピングラス理論と情報統計力学</a:t>
            </a:r>
            <a:r>
              <a:rPr lang="en-US" altLang="ja-JP" sz="2800" dirty="0"/>
              <a:t>』,</a:t>
            </a:r>
            <a:r>
              <a:rPr lang="ja-JP" altLang="en-US" sz="2800" dirty="0"/>
              <a:t>（岩波書店</a:t>
            </a:r>
            <a:r>
              <a:rPr lang="en-US" altLang="ja-JP" sz="2800" dirty="0"/>
              <a:t>,1999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sz="2800" dirty="0"/>
              <a:t>花田政範・松浦壮</a:t>
            </a:r>
            <a:r>
              <a:rPr lang="en-US" altLang="ja-JP" sz="2800" dirty="0"/>
              <a:t>『</a:t>
            </a:r>
            <a:r>
              <a:rPr lang="ja-JP" altLang="en-US" sz="2800" dirty="0"/>
              <a:t>ゼロからできる</a:t>
            </a:r>
            <a:r>
              <a:rPr lang="en-US" altLang="ja-JP" sz="2800" dirty="0"/>
              <a:t>MCMC』, (</a:t>
            </a:r>
            <a:r>
              <a:rPr lang="ja-JP" altLang="en-US" sz="2800" dirty="0"/>
              <a:t>講談社</a:t>
            </a:r>
            <a:r>
              <a:rPr lang="en-US" altLang="ja-JP" sz="2800" dirty="0"/>
              <a:t>,2022)</a:t>
            </a:r>
            <a:endParaRPr lang="ja-JP" altLang="en-US" sz="2800" dirty="0"/>
          </a:p>
          <a:p>
            <a:pPr>
              <a:lnSpc>
                <a:spcPct val="150000"/>
              </a:lnSpc>
            </a:pPr>
            <a:endParaRPr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6926E9-4BB7-E23E-5F2C-4C141D0A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57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7E4F3A6-DDFF-355A-BFFE-28ADD3F99304}"/>
              </a:ext>
            </a:extLst>
          </p:cNvPr>
          <p:cNvSpPr/>
          <p:nvPr/>
        </p:nvSpPr>
        <p:spPr>
          <a:xfrm>
            <a:off x="4863742" y="2198091"/>
            <a:ext cx="6291938" cy="2922550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4ABFB97-7A3E-F17F-C9DD-84044CA63183}"/>
              </a:ext>
            </a:extLst>
          </p:cNvPr>
          <p:cNvSpPr/>
          <p:nvPr/>
        </p:nvSpPr>
        <p:spPr>
          <a:xfrm>
            <a:off x="1097280" y="2203314"/>
            <a:ext cx="3299622" cy="2991256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E31675-3EAE-9BEE-BFAB-78A056D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問題の設定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B85BF-7605-B15E-9B71-422DF47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3863C50-96A0-E54D-A750-452E023DD06A}"/>
              </a:ext>
            </a:extLst>
          </p:cNvPr>
          <p:cNvSpPr/>
          <p:nvPr/>
        </p:nvSpPr>
        <p:spPr>
          <a:xfrm>
            <a:off x="4149796" y="3353775"/>
            <a:ext cx="1038697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23E6E5C-5A3F-974F-A370-AE0C69120F3E}"/>
              </a:ext>
            </a:extLst>
          </p:cNvPr>
          <p:cNvSpPr/>
          <p:nvPr/>
        </p:nvSpPr>
        <p:spPr>
          <a:xfrm>
            <a:off x="7578670" y="3317286"/>
            <a:ext cx="928920" cy="519837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B9500F-F711-555F-3D75-E4A4D5BF6BA3}"/>
              </a:ext>
            </a:extLst>
          </p:cNvPr>
          <p:cNvSpPr/>
          <p:nvPr/>
        </p:nvSpPr>
        <p:spPr>
          <a:xfrm>
            <a:off x="2023902" y="1892587"/>
            <a:ext cx="1435239" cy="519836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送信側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BA5B33F-B755-3A49-F2F0-F3BD41D82A5D}"/>
              </a:ext>
            </a:extLst>
          </p:cNvPr>
          <p:cNvSpPr/>
          <p:nvPr/>
        </p:nvSpPr>
        <p:spPr>
          <a:xfrm>
            <a:off x="7328259" y="1892586"/>
            <a:ext cx="1435239" cy="519837"/>
          </a:xfrm>
          <a:prstGeom prst="roundRect">
            <a:avLst/>
          </a:prstGeom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受信側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CF6527B-058C-BD3A-C099-EFDB524E6B8A}"/>
              </a:ext>
            </a:extLst>
          </p:cNvPr>
          <p:cNvSpPr/>
          <p:nvPr/>
        </p:nvSpPr>
        <p:spPr>
          <a:xfrm>
            <a:off x="8640073" y="2616032"/>
            <a:ext cx="2051401" cy="205349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0" dirty="0"/>
              <a:t>?</a:t>
            </a:r>
            <a:endParaRPr kumimoji="1" lang="ja-JP" altLang="en-US" sz="120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7399C13-2FC1-B44F-EBF0-D532C13F9362}"/>
              </a:ext>
            </a:extLst>
          </p:cNvPr>
          <p:cNvSpPr/>
          <p:nvPr/>
        </p:nvSpPr>
        <p:spPr>
          <a:xfrm>
            <a:off x="2378229" y="4833320"/>
            <a:ext cx="2944322" cy="1303658"/>
          </a:xfrm>
          <a:prstGeom prst="wedgeRoundRectCallout">
            <a:avLst>
              <a:gd name="adj1" fmla="val 26012"/>
              <a:gd name="adj2" fmla="val -107447"/>
              <a:gd name="adj3" fmla="val 1666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通信や量子化の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過程でノイズが乗る</a:t>
            </a:r>
            <a:endParaRPr kumimoji="1"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DF2AC6B-6677-2FDE-50F4-99B8B2953C65}"/>
              </a:ext>
            </a:extLst>
          </p:cNvPr>
          <p:cNvSpPr/>
          <p:nvPr/>
        </p:nvSpPr>
        <p:spPr>
          <a:xfrm>
            <a:off x="7328259" y="4833320"/>
            <a:ext cx="2485512" cy="1303658"/>
          </a:xfrm>
          <a:prstGeom prst="wedgeRoundRectCallout">
            <a:avLst>
              <a:gd name="adj1" fmla="val -19298"/>
              <a:gd name="adj2" fmla="val -105182"/>
              <a:gd name="adj3" fmla="val 1666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受信画像のみをもとに元画像を予想</a:t>
            </a:r>
          </a:p>
        </p:txBody>
      </p:sp>
      <p:pic>
        <p:nvPicPr>
          <p:cNvPr id="3" name="図 2" descr="ボートに乗っている人の白黒写真&#10;&#10;中程度の精度で自動的に生成された説明">
            <a:extLst>
              <a:ext uri="{FF2B5EF4-FFF2-40B4-BE49-F238E27FC236}">
                <a16:creationId xmlns:a16="http://schemas.microsoft.com/office/drawing/2014/main" id="{EE2ADD64-08A3-8AB0-2EDB-95F8521F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1"/>
          <a:stretch/>
        </p:blipFill>
        <p:spPr>
          <a:xfrm>
            <a:off x="1718149" y="2616032"/>
            <a:ext cx="2046744" cy="205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図 7" descr="建物の前に立っている船の白黒写真&#10;&#10;低い精度で自動的に生成された説明">
            <a:extLst>
              <a:ext uri="{FF2B5EF4-FFF2-40B4-BE49-F238E27FC236}">
                <a16:creationId xmlns:a16="http://schemas.microsoft.com/office/drawing/2014/main" id="{C503A44A-EF77-53D6-6AD3-50BDD5C62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/>
          <a:stretch/>
        </p:blipFill>
        <p:spPr>
          <a:xfrm>
            <a:off x="5393784" y="2616032"/>
            <a:ext cx="2052403" cy="20585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30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1A0E8-7CB5-C2F9-7578-6917D798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値画像のノイズ除去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0FE9FC-76CA-2BBA-8084-F7AFFEB2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ハミルトニアン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A2EF78-343C-E985-D136-376D84B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8" name="図 7" descr="テキスト, 手紙&#10;&#10;自動的に生成された説明">
            <a:extLst>
              <a:ext uri="{FF2B5EF4-FFF2-40B4-BE49-F238E27FC236}">
                <a16:creationId xmlns:a16="http://schemas.microsoft.com/office/drawing/2014/main" id="{D51DADF2-370B-ED61-6AE1-06AC016F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42" y="2543056"/>
            <a:ext cx="6315075" cy="9906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022E8CB-9433-8002-6534-7841B634EB23}"/>
              </a:ext>
            </a:extLst>
          </p:cNvPr>
          <p:cNvSpPr/>
          <p:nvPr/>
        </p:nvSpPr>
        <p:spPr>
          <a:xfrm>
            <a:off x="3850497" y="2446304"/>
            <a:ext cx="2958925" cy="1074063"/>
          </a:xfrm>
          <a:prstGeom prst="roundRect">
            <a:avLst/>
          </a:prstGeom>
          <a:noFill/>
          <a:ln w="38100">
            <a:solidFill>
              <a:srgbClr val="404040">
                <a:alpha val="69804"/>
              </a:srgb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D01A7B7-7522-2281-86F4-D9C2785A37B1}"/>
              </a:ext>
            </a:extLst>
          </p:cNvPr>
          <p:cNvSpPr/>
          <p:nvPr/>
        </p:nvSpPr>
        <p:spPr>
          <a:xfrm>
            <a:off x="6824713" y="2446305"/>
            <a:ext cx="2444013" cy="1074062"/>
          </a:xfrm>
          <a:prstGeom prst="roundRect">
            <a:avLst/>
          </a:prstGeom>
          <a:noFill/>
          <a:ln w="38100">
            <a:solidFill>
              <a:srgbClr val="404040">
                <a:alpha val="69804"/>
              </a:srgb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E6F643C2-6DE1-7042-C1A8-301C877F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2" y="5474603"/>
            <a:ext cx="258127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F388ED3-DED6-385B-F3ED-68C77FC3D320}"/>
                  </a:ext>
                </a:extLst>
              </p:cNvPr>
              <p:cNvSpPr/>
              <p:nvPr/>
            </p:nvSpPr>
            <p:spPr>
              <a:xfrm>
                <a:off x="7598974" y="988906"/>
                <a:ext cx="4132583" cy="1068678"/>
              </a:xfrm>
              <a:prstGeom prst="roundRect">
                <a:avLst/>
              </a:prstGeom>
              <a:ln w="28575"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：受信画像の各画素値（ −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or 1 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）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：修復画像の各画素値（ −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or 1 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F388ED3-DED6-385B-F3ED-68C77FC3D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74" y="988906"/>
                <a:ext cx="4132583" cy="10686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BCE9D5D-694A-F26C-84F1-715E12AD8572}"/>
              </a:ext>
            </a:extLst>
          </p:cNvPr>
          <p:cNvSpPr/>
          <p:nvPr/>
        </p:nvSpPr>
        <p:spPr>
          <a:xfrm>
            <a:off x="4096869" y="5283656"/>
            <a:ext cx="3998260" cy="898051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61008225-3FC4-B291-6307-22DCB95EE536}"/>
              </a:ext>
            </a:extLst>
          </p:cNvPr>
          <p:cNvSpPr/>
          <p:nvPr/>
        </p:nvSpPr>
        <p:spPr>
          <a:xfrm>
            <a:off x="3297677" y="3902413"/>
            <a:ext cx="3353124" cy="990600"/>
          </a:xfrm>
          <a:prstGeom prst="wedgeRoundRectCallout">
            <a:avLst>
              <a:gd name="adj1" fmla="val 26727"/>
              <a:gd name="adj2" fmla="val -104542"/>
              <a:gd name="adj3" fmla="val 1666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隣り合う画素どうしの相関を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考慮するための項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F6A20CF-86F3-4A78-DE60-11F2FAE18D17}"/>
              </a:ext>
            </a:extLst>
          </p:cNvPr>
          <p:cNvSpPr/>
          <p:nvPr/>
        </p:nvSpPr>
        <p:spPr>
          <a:xfrm>
            <a:off x="7226678" y="3857414"/>
            <a:ext cx="3143055" cy="1058051"/>
          </a:xfrm>
          <a:prstGeom prst="wedgeRoundRectCallout">
            <a:avLst>
              <a:gd name="adj1" fmla="val -34284"/>
              <a:gd name="adj2" fmla="val -96056"/>
              <a:gd name="adj3" fmla="val 1666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通信の過程で乗るノイズを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考慮するための項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CEE888FF-C2A7-034D-4D63-5E08F5DB120B}"/>
              </a:ext>
            </a:extLst>
          </p:cNvPr>
          <p:cNvSpPr/>
          <p:nvPr/>
        </p:nvSpPr>
        <p:spPr>
          <a:xfrm>
            <a:off x="10165572" y="2229004"/>
            <a:ext cx="1731710" cy="530883"/>
          </a:xfrm>
          <a:prstGeom prst="wedgeRoundRectCallout">
            <a:avLst>
              <a:gd name="adj1" fmla="val 6349"/>
              <a:gd name="adj2" fmla="val -115644"/>
              <a:gd name="adj3" fmla="val 16667"/>
            </a:avLst>
          </a:prstGeom>
          <a:solidFill>
            <a:srgbClr val="CECE5A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黒、白に対応</a:t>
            </a:r>
          </a:p>
        </p:txBody>
      </p:sp>
    </p:spTree>
    <p:extLst>
      <p:ext uri="{BB962C8B-B14F-4D97-AF65-F5344CB8AC3E}">
        <p14:creationId xmlns:p14="http://schemas.microsoft.com/office/powerpoint/2010/main" val="186367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1A0E8-7CB5-C2F9-7578-6917D798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値画像のノイズ除去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0FE9FC-76CA-2BBA-8084-F7AFFEB27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kumimoji="1" lang="ja-JP" altLang="en-US" dirty="0"/>
                  <a:t>カノニカル分布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/>
                  <a:t>を最大にする画素値の</a:t>
                </a:r>
                <a:r>
                  <a:rPr lang="ja-JP" altLang="en-US" dirty="0"/>
                  <a:t>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/>
                  <a:t>が求めるべき画像となる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上式は計算量が膨大な</a:t>
                </a:r>
                <a:r>
                  <a:rPr lang="ja-JP" altLang="en-US"/>
                  <a:t>ため、解く</a:t>
                </a:r>
                <a:r>
                  <a:rPr lang="ja-JP" altLang="en-US" dirty="0"/>
                  <a:t>ことはほぼ不可能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60FE9FC-76CA-2BBA-8084-F7AFFEB27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4" t="-39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A2EF78-343C-E985-D136-376D84B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A9A36118-0BFA-58F5-ECB6-AE9B133F3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099" y="2452065"/>
            <a:ext cx="3000375" cy="1247775"/>
          </a:xfrm>
          <a:prstGeom prst="rect">
            <a:avLst/>
          </a:prstGeom>
        </p:spPr>
      </p:pic>
      <p:pic>
        <p:nvPicPr>
          <p:cNvPr id="7" name="図 6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ACC96367-BB79-6737-101B-E8D9747C9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17" y="2618752"/>
            <a:ext cx="1847850" cy="9144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1AB01AB-B778-77EA-12D2-CAA9A092638A}"/>
              </a:ext>
            </a:extLst>
          </p:cNvPr>
          <p:cNvSpPr/>
          <p:nvPr/>
        </p:nvSpPr>
        <p:spPr>
          <a:xfrm>
            <a:off x="8453336" y="2452065"/>
            <a:ext cx="2295728" cy="1164667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3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95339-9CB7-46B1-3382-1D6A474B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8BB8B-2EF0-7745-F58C-7187E187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値画像のノイズ除去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FCC049-6531-8875-1869-44B474C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 dirty="0"/>
              <a:t>値画像では平均場近似を行い自己整合方程式を求める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E381DE-A6C4-EA8C-B777-5696602E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AF390F-1DB2-F7BE-DC54-B37BDFDC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3760035"/>
            <a:ext cx="35242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7E4F3A6-DDFF-355A-BFFE-28ADD3F99304}"/>
              </a:ext>
            </a:extLst>
          </p:cNvPr>
          <p:cNvSpPr/>
          <p:nvPr/>
        </p:nvSpPr>
        <p:spPr>
          <a:xfrm>
            <a:off x="4708187" y="1948815"/>
            <a:ext cx="636821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4ABFB97-7A3E-F17F-C9DD-84044CA63183}"/>
              </a:ext>
            </a:extLst>
          </p:cNvPr>
          <p:cNvSpPr/>
          <p:nvPr/>
        </p:nvSpPr>
        <p:spPr>
          <a:xfrm>
            <a:off x="1087941" y="1948815"/>
            <a:ext cx="3128936" cy="3420853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E31675-3EAE-9BEE-BFAB-78A056D3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値画像のノイズ除去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5B85BF-7605-B15E-9B71-422DF47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設計図&#10;&#10;自動的に生成された説明">
            <a:extLst>
              <a:ext uri="{FF2B5EF4-FFF2-40B4-BE49-F238E27FC236}">
                <a16:creationId xmlns:a16="http://schemas.microsoft.com/office/drawing/2014/main" id="{61F5A450-5632-467C-4A6E-7AA3D3CCC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5"/>
          <a:stretch/>
        </p:blipFill>
        <p:spPr>
          <a:xfrm>
            <a:off x="1626709" y="2134011"/>
            <a:ext cx="2051400" cy="2053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図 5" descr="写真, 座る, 古い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5FD745FD-EB42-BE9F-0D01-015C5C330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4"/>
          <a:stretch/>
        </p:blipFill>
        <p:spPr>
          <a:xfrm>
            <a:off x="5307630" y="2139075"/>
            <a:ext cx="2051401" cy="20534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F3863C50-96A0-E54D-A750-452E023DD06A}"/>
              </a:ext>
            </a:extLst>
          </p:cNvPr>
          <p:cNvSpPr/>
          <p:nvPr/>
        </p:nvSpPr>
        <p:spPr>
          <a:xfrm>
            <a:off x="4006099" y="2910955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9B9500F-F711-555F-3D75-E4A4D5BF6BA3}"/>
              </a:ext>
            </a:extLst>
          </p:cNvPr>
          <p:cNvSpPr/>
          <p:nvPr/>
        </p:nvSpPr>
        <p:spPr>
          <a:xfrm>
            <a:off x="1797173" y="4353160"/>
            <a:ext cx="1710471" cy="712535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元画像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BA5B33F-B755-3A49-F2F0-F3BD41D82A5D}"/>
              </a:ext>
            </a:extLst>
          </p:cNvPr>
          <p:cNvSpPr/>
          <p:nvPr/>
        </p:nvSpPr>
        <p:spPr>
          <a:xfrm>
            <a:off x="5307630" y="4345914"/>
            <a:ext cx="2051402" cy="803223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受信画像</a:t>
            </a:r>
          </a:p>
          <a:p>
            <a:pPr algn="ctr"/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（ノイズ</a:t>
            </a:r>
            <a:r>
              <a:rPr kumimoji="1"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10%</a:t>
            </a:r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DF2AC6B-6677-2FDE-50F4-99B8B2953C65}"/>
              </a:ext>
            </a:extLst>
          </p:cNvPr>
          <p:cNvSpPr/>
          <p:nvPr/>
        </p:nvSpPr>
        <p:spPr>
          <a:xfrm>
            <a:off x="6926094" y="749288"/>
            <a:ext cx="2442420" cy="1085814"/>
          </a:xfrm>
          <a:prstGeom prst="wedgeRoundRectCallout">
            <a:avLst>
              <a:gd name="adj1" fmla="val -6382"/>
              <a:gd name="adj2" fmla="val 95493"/>
              <a:gd name="adj3" fmla="val 1666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数値計算によるノイズ除去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FEC0DC0-DF64-4B64-E39E-7352DCE5D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4"/>
          <a:stretch/>
        </p:blipFill>
        <p:spPr>
          <a:xfrm>
            <a:off x="8493261" y="2139075"/>
            <a:ext cx="2051401" cy="20534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527BC1-2398-834A-F580-AF64BAF4318C}"/>
              </a:ext>
            </a:extLst>
          </p:cNvPr>
          <p:cNvSpPr/>
          <p:nvPr/>
        </p:nvSpPr>
        <p:spPr>
          <a:xfrm>
            <a:off x="8493260" y="4355577"/>
            <a:ext cx="2051401" cy="710118"/>
          </a:xfrm>
          <a:prstGeom prst="roundRect">
            <a:avLst/>
          </a:prstGeom>
          <a:solidFill>
            <a:srgbClr val="E3CC5A"/>
          </a:solidFill>
          <a:ln w="28575">
            <a:solidFill>
              <a:srgbClr val="5F552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修復画像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F61F06D-9117-F3C1-3CB9-2A7167177E54}"/>
              </a:ext>
            </a:extLst>
          </p:cNvPr>
          <p:cNvSpPr txBox="1"/>
          <p:nvPr/>
        </p:nvSpPr>
        <p:spPr>
          <a:xfrm>
            <a:off x="2634027" y="5530262"/>
            <a:ext cx="692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ノイズ除去の効果を確認できた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FC8E2C0-9347-1C21-9889-DB75D36F80AF}"/>
              </a:ext>
            </a:extLst>
          </p:cNvPr>
          <p:cNvSpPr/>
          <p:nvPr/>
        </p:nvSpPr>
        <p:spPr>
          <a:xfrm>
            <a:off x="7505330" y="2910956"/>
            <a:ext cx="841631" cy="499599"/>
          </a:xfrm>
          <a:prstGeom prst="rightArrow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36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77FA6-42AC-CB83-7386-35D70F83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67817-AA7B-DC66-6004-6DD3142C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</a:t>
            </a:r>
            <a:br>
              <a:rPr kumimoji="1" lang="en-US" altLang="ja-JP" dirty="0"/>
            </a:br>
            <a:r>
              <a:rPr kumimoji="1" lang="ja-JP" altLang="en-US" dirty="0"/>
              <a:t>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B09D0-F675-D5F7-ABF3-5C78CCEE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ハミルトニアン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C11984-3AE5-5D41-ACAC-874504D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1" name="図 10" descr="テキスト, 手紙&#10;&#10;自動的に生成された説明">
            <a:extLst>
              <a:ext uri="{FF2B5EF4-FFF2-40B4-BE49-F238E27FC236}">
                <a16:creationId xmlns:a16="http://schemas.microsoft.com/office/drawing/2014/main" id="{00ED5852-9CF6-B2EF-324C-E2195367F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492782"/>
            <a:ext cx="6400800" cy="885825"/>
          </a:xfrm>
          <a:prstGeom prst="rect">
            <a:avLst/>
          </a:prstGeom>
        </p:spPr>
      </p:pic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9D0E7CAB-19F4-FDC5-903C-2849B2501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06944"/>
            <a:ext cx="5181600" cy="196215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4ABA490-5112-EE4E-8FE2-11AE7194B68A}"/>
              </a:ext>
            </a:extLst>
          </p:cNvPr>
          <p:cNvSpPr/>
          <p:nvPr/>
        </p:nvSpPr>
        <p:spPr>
          <a:xfrm>
            <a:off x="2911892" y="3650589"/>
            <a:ext cx="6368216" cy="2498074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17B9E4C-AD34-347C-D11F-6DDDED88C847}"/>
                  </a:ext>
                </a:extLst>
              </p:cNvPr>
              <p:cNvSpPr/>
              <p:nvPr/>
            </p:nvSpPr>
            <p:spPr>
              <a:xfrm>
                <a:off x="8169965" y="851641"/>
                <a:ext cx="3103659" cy="1450757"/>
              </a:xfrm>
              <a:prstGeom prst="roundRect">
                <a:avLst/>
              </a:prstGeom>
              <a:ln w="28575"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：受信画像の各画素値（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から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の実数）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：修復画像の各画素値（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から</a:t>
                </a:r>
                <a:r>
                  <a:rPr kumimoji="1" lang="en-US" altLang="ja-JP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</a:t>
                </a:r>
                <a:r>
                  <a:rPr kumimoji="1" lang="ja-JP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の実数）</a:t>
                </a: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A17B9E4C-AD34-347C-D11F-6DDDED88C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65" y="851641"/>
                <a:ext cx="3103659" cy="1450757"/>
              </a:xfrm>
              <a:prstGeom prst="roundRect">
                <a:avLst/>
              </a:prstGeom>
              <a:blipFill>
                <a:blip r:embed="rId5"/>
                <a:stretch>
                  <a:fillRect b="-1646"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B7DA-9111-376D-3A4A-7AD0D1546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D9049-E210-F57E-EECE-66CC2914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グレースケール画像のノイズ除去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BCF32D-B50B-26C3-F42F-653D6275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メトロポリス法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23C5A6-BCF6-5FBC-6C3F-BF95BE1F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C1CA-A797-4C36-B1F4-745E6C90B433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6B4A3E7A-5A6F-B0C8-154E-D5E166D30C6B}"/>
                  </a:ext>
                </a:extLst>
              </p:cNvPr>
              <p:cNvSpPr/>
              <p:nvPr/>
            </p:nvSpPr>
            <p:spPr>
              <a:xfrm>
                <a:off x="3033046" y="2520146"/>
                <a:ext cx="6125901" cy="824696"/>
              </a:xfrm>
              <a:prstGeom prst="roundRect">
                <a:avLst/>
              </a:prstGeom>
              <a:solidFill>
                <a:srgbClr val="CECE5A"/>
              </a:solidFill>
              <a:ln w="28575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現在の画像のハミルトニアン</a:t>
                </a:r>
                <a14:m>
                  <m:oMath xmlns:m="http://schemas.openxmlformats.org/officeDocument/2006/math">
                    <m:r>
                      <a:rPr kumimoji="1" lang="en-US" altLang="ja-JP" sz="24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を求める</a:t>
                </a: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6B4A3E7A-5A6F-B0C8-154E-D5E166D30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046" y="2520146"/>
                <a:ext cx="6125901" cy="82469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961E62DF-9833-7845-EFDF-2C95CB737D28}"/>
                  </a:ext>
                </a:extLst>
              </p:cNvPr>
              <p:cNvSpPr/>
              <p:nvPr/>
            </p:nvSpPr>
            <p:spPr>
              <a:xfrm>
                <a:off x="3033043" y="3610270"/>
                <a:ext cx="6125901" cy="1136482"/>
              </a:xfrm>
              <a:prstGeom prst="roundRect">
                <a:avLst/>
              </a:prstGeom>
              <a:solidFill>
                <a:srgbClr val="CECE5A"/>
              </a:solidFill>
              <a:ln w="28575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特定の画素の画素値をランダムな値</a:t>
                </a:r>
                <a:r>
                  <a:rPr kumimoji="1" lang="ja-JP" altLang="en-US" sz="24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で提案</a:t>
                </a:r>
                <a:endParaRPr kumimoji="1" lang="en-US" altLang="ja-JP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その場合の画像のハミルトニアン</a:t>
                </a:r>
                <a14:m>
                  <m:oMath xmlns:m="http://schemas.openxmlformats.org/officeDocument/2006/math">
                    <m:r>
                      <a:rPr kumimoji="1" lang="en-US" altLang="ja-JP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ℋ</m:t>
                    </m:r>
                    <m:r>
                      <a:rPr kumimoji="1" lang="en-US" altLang="ja-JP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を求める</a:t>
                </a: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961E62DF-9833-7845-EFDF-2C95CB737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043" y="3610270"/>
                <a:ext cx="6125901" cy="11364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408E73E6-5ED2-8F9A-2111-5732180F1B95}"/>
                  </a:ext>
                </a:extLst>
              </p:cNvPr>
              <p:cNvSpPr/>
              <p:nvPr/>
            </p:nvSpPr>
            <p:spPr>
              <a:xfrm>
                <a:off x="3033044" y="5012181"/>
                <a:ext cx="6125901" cy="1136482"/>
              </a:xfrm>
              <a:prstGeom prst="roundRect">
                <a:avLst/>
              </a:prstGeom>
              <a:solidFill>
                <a:srgbClr val="CECE5A"/>
              </a:solidFill>
              <a:ln w="28575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確率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ja-JP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(1,</m:t>
                    </m:r>
                    <m:sSup>
                      <m:sSupPr>
                        <m:ctrlPr>
                          <a:rPr kumimoji="1" lang="en-US" altLang="ja-JP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′−</m:t>
                        </m:r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ℋ</m:t>
                        </m:r>
                        <m:r>
                          <a:rPr kumimoji="1" lang="en-US" altLang="ja-JP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ja-JP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で</a:t>
                </a:r>
                <a:endParaRPr kumimoji="1" lang="en-US" altLang="ja-JP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kumimoji="1" lang="ja-JP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その画素の画素値を提案された値に変更</a:t>
                </a:r>
              </a:p>
            </p:txBody>
          </p:sp>
        </mc:Choice>
        <mc:Fallback xmlns="">
          <p:sp>
            <p:nvSpPr>
              <p:cNvPr id="9" name="四角形: 角を丸くする 8">
                <a:extLst>
                  <a:ext uri="{FF2B5EF4-FFF2-40B4-BE49-F238E27FC236}">
                    <a16:creationId xmlns:a16="http://schemas.microsoft.com/office/drawing/2014/main" id="{408E73E6-5ED2-8F9A-2111-5732180F1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044" y="5012181"/>
                <a:ext cx="6125901" cy="11364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95413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1658</TotalTime>
  <Words>755</Words>
  <Application>Microsoft Office PowerPoint</Application>
  <PresentationFormat>ワイド画面</PresentationFormat>
  <Paragraphs>153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Calibri</vt:lpstr>
      <vt:lpstr>Calibri Light</vt:lpstr>
      <vt:lpstr>Cambria Math</vt:lpstr>
      <vt:lpstr>Wingdings</vt:lpstr>
      <vt:lpstr>レトロスペクト</vt:lpstr>
      <vt:lpstr>統計力学的手法による デジタル画像のノイズ除去</vt:lpstr>
      <vt:lpstr>はじめに</vt:lpstr>
      <vt:lpstr>問題の設定</vt:lpstr>
      <vt:lpstr>2値画像のノイズ除去</vt:lpstr>
      <vt:lpstr>2値画像のノイズ除去</vt:lpstr>
      <vt:lpstr>2値画像のノイズ除去</vt:lpstr>
      <vt:lpstr>2値画像のノイズ除去</vt:lpstr>
      <vt:lpstr>グレースケール画像の ノイズ除去</vt:lpstr>
      <vt:lpstr>グレースケール画像のノイズ除去</vt:lpstr>
      <vt:lpstr>グレースケール画像のノイズ除去</vt:lpstr>
      <vt:lpstr>グレースケール画像のノイズ除去</vt:lpstr>
      <vt:lpstr>グレースケール画像のノイズ除去</vt:lpstr>
      <vt:lpstr>グレースケール画像のノイズ除去</vt:lpstr>
      <vt:lpstr>グレースケール画像のノイズ除去</vt:lpstr>
      <vt:lpstr>グレースケール画像のノイズ除去</vt:lpstr>
      <vt:lpstr>カラー画像のノイズ除去</vt:lpstr>
      <vt:lpstr>カラー画像のノイズ除去</vt:lpstr>
      <vt:lpstr>まとめ</vt:lpstr>
      <vt:lpstr>今後の課題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瑞生 武藤</dc:creator>
  <cp:lastModifiedBy>瑞生 武藤</cp:lastModifiedBy>
  <cp:revision>50</cp:revision>
  <dcterms:created xsi:type="dcterms:W3CDTF">2024-10-07T04:10:22Z</dcterms:created>
  <dcterms:modified xsi:type="dcterms:W3CDTF">2025-01-20T00:25:33Z</dcterms:modified>
</cp:coreProperties>
</file>