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73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windows/desktop/bb172588(v=vs.85)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/>
              <a:t>Инициализация на </a:t>
            </a:r>
            <a:r>
              <a:rPr lang="en-US" b="1" dirty="0"/>
              <a:t>Direct</a:t>
            </a:r>
            <a:r>
              <a:rPr lang="ru-RU" b="1" dirty="0"/>
              <a:t>3</a:t>
            </a:r>
            <a:r>
              <a:rPr lang="en-US" b="1" dirty="0" smtClean="0"/>
              <a:t>D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Упражнение 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400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 </a:t>
            </a:r>
            <a:r>
              <a:rPr lang="bg-BG" b="1" dirty="0" err="1"/>
              <a:t>CreateDevice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bg-BG" dirty="0"/>
              <a:t>	IDirect3DDevice9 **</a:t>
            </a:r>
            <a:r>
              <a:rPr lang="bg-BG" dirty="0" err="1"/>
              <a:t>ppReturnedDeviceInterface</a:t>
            </a:r>
            <a:r>
              <a:rPr lang="bg-BG" dirty="0"/>
              <a:t>  </a:t>
            </a:r>
            <a:r>
              <a:rPr lang="bg-BG" dirty="0">
                <a:solidFill>
                  <a:srgbClr val="00B050"/>
                </a:solidFill>
              </a:rPr>
              <a:t>// Указател от тип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IDirect3DDevice9, с които ще се извиква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</a:t>
            </a:r>
            <a:r>
              <a:rPr lang="en-US" dirty="0">
                <a:solidFill>
                  <a:srgbClr val="00B050"/>
                </a:solidFill>
              </a:rPr>
              <a:t>Direct</a:t>
            </a:r>
            <a:r>
              <a:rPr lang="ru-RU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D </a:t>
            </a:r>
            <a:r>
              <a:rPr lang="bg-BG" dirty="0">
                <a:solidFill>
                  <a:srgbClr val="00B050"/>
                </a:solidFill>
              </a:rPr>
              <a:t>устройството.</a:t>
            </a:r>
          </a:p>
          <a:p>
            <a:pPr marL="0" indent="0" latinLnBrk="1">
              <a:buNone/>
            </a:pPr>
            <a:r>
              <a:rPr lang="bg-BG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57527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 </a:t>
            </a:r>
            <a:r>
              <a:rPr lang="bg-BG" b="1" dirty="0" err="1"/>
              <a:t>CreateDevice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1"/>
            <a:endParaRPr lang="bg-BG" dirty="0"/>
          </a:p>
          <a:p>
            <a:pPr marL="0" indent="0" latinLnBrk="1">
              <a:buNone/>
            </a:pPr>
            <a:r>
              <a:rPr lang="bg-BG" dirty="0"/>
              <a:t>	DWORD </a:t>
            </a:r>
            <a:r>
              <a:rPr lang="bg-BG" dirty="0" err="1"/>
              <a:t>BehaviorFlags</a:t>
            </a:r>
            <a:r>
              <a:rPr lang="bg-BG" dirty="0"/>
              <a:t>, </a:t>
            </a:r>
            <a:r>
              <a:rPr lang="bg-BG" dirty="0">
                <a:solidFill>
                  <a:srgbClr val="00B050"/>
                </a:solidFill>
              </a:rPr>
              <a:t>// Флаг, който определя по какъв начин да действа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устройството. В нашия случай използвайте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D3DCREATE_MIXED_VERTEXPROCESSING или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D3DCREATE_SOFTWARE_VERTEXPROCESSING</a:t>
            </a:r>
          </a:p>
          <a:p>
            <a:pPr marL="0" indent="0" latinLnBrk="1">
              <a:buNone/>
            </a:pPr>
            <a:r>
              <a:rPr lang="bg-BG" dirty="0"/>
              <a:t>	</a:t>
            </a:r>
            <a:r>
              <a:rPr lang="bg-BG" b="1" dirty="0">
                <a:solidFill>
                  <a:srgbClr val="FF0000"/>
                </a:solidFill>
              </a:rPr>
              <a:t>D3DPRESENT_PARAMETERS</a:t>
            </a:r>
            <a:r>
              <a:rPr lang="bg-BG" dirty="0">
                <a:solidFill>
                  <a:srgbClr val="FF0000"/>
                </a:solidFill>
              </a:rPr>
              <a:t> *</a:t>
            </a:r>
            <a:r>
              <a:rPr lang="bg-BG" dirty="0" err="1">
                <a:solidFill>
                  <a:srgbClr val="FF0000"/>
                </a:solidFill>
              </a:rPr>
              <a:t>pPresentationParameters</a:t>
            </a:r>
            <a:r>
              <a:rPr lang="bg-BG" dirty="0">
                <a:solidFill>
                  <a:srgbClr val="FF0000"/>
                </a:solidFill>
              </a:rPr>
              <a:t>,</a:t>
            </a:r>
          </a:p>
          <a:p>
            <a:pPr marL="0" indent="0" latinLnBrk="1">
              <a:buNone/>
            </a:pPr>
            <a:r>
              <a:rPr lang="bg-BG" dirty="0"/>
              <a:t>				</a:t>
            </a:r>
            <a:r>
              <a:rPr lang="bg-BG" dirty="0">
                <a:solidFill>
                  <a:srgbClr val="00B050"/>
                </a:solidFill>
              </a:rPr>
              <a:t>// това е указател към структурата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D3DPRESENT_PARAMETERS. Тази структура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определя как да действа устройството и след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създаването му (</a:t>
            </a:r>
            <a:r>
              <a:rPr lang="bg-BG" dirty="0" err="1">
                <a:solidFill>
                  <a:srgbClr val="00B050"/>
                </a:solidFill>
              </a:rPr>
              <a:t>рендира</a:t>
            </a:r>
            <a:r>
              <a:rPr lang="bg-BG" dirty="0">
                <a:solidFill>
                  <a:srgbClr val="00B050"/>
                </a:solidFill>
              </a:rPr>
              <a:t> изображението), от тази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структура се определят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характеристиките на прозореца (екрана).</a:t>
            </a:r>
          </a:p>
          <a:p>
            <a:pPr marL="0" indent="0" latinLnBrk="1">
              <a:buNone/>
            </a:pPr>
            <a:r>
              <a:rPr lang="bg-BG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7107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B</a:t>
            </a:r>
            <a:r>
              <a:rPr lang="en-US" dirty="0" smtClean="0"/>
              <a:t>uffer</a:t>
            </a:r>
            <a:r>
              <a:rPr lang="bg-BG" dirty="0" smtClean="0"/>
              <a:t>, </a:t>
            </a:r>
            <a:r>
              <a:rPr lang="en-US" dirty="0" smtClean="0"/>
              <a:t>Back Buffer</a:t>
            </a:r>
            <a:r>
              <a:rPr lang="bg-BG" dirty="0" smtClean="0"/>
              <a:t> и </a:t>
            </a:r>
            <a:r>
              <a:rPr lang="en-US" dirty="0" smtClean="0"/>
              <a:t>Third Buffer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864" y="2411413"/>
            <a:ext cx="3115732" cy="3115732"/>
          </a:xfrm>
        </p:spPr>
      </p:pic>
    </p:spTree>
    <p:extLst>
      <p:ext uri="{BB962C8B-B14F-4D97-AF65-F5344CB8AC3E}">
        <p14:creationId xmlns:p14="http://schemas.microsoft.com/office/powerpoint/2010/main" val="388925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Структура </a:t>
            </a:r>
            <a:r>
              <a:rPr lang="bg-BG" b="1" dirty="0" smtClean="0">
                <a:solidFill>
                  <a:srgbClr val="FF0000"/>
                </a:solidFill>
              </a:rPr>
              <a:t>D3DPRESENT_PARAMETERS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D3DPRESENT_PARAMETERS {</a:t>
            </a:r>
          </a:p>
          <a:p>
            <a:pPr marL="0" indent="0">
              <a:buNone/>
            </a:pPr>
            <a:r>
              <a:rPr lang="en-US" dirty="0"/>
              <a:t>  UINT	 </a:t>
            </a:r>
            <a:r>
              <a:rPr lang="en-US" dirty="0" err="1"/>
              <a:t>BackBufferWidth</a:t>
            </a:r>
            <a:r>
              <a:rPr lang="en-US" dirty="0"/>
              <a:t>; // </a:t>
            </a:r>
            <a:r>
              <a:rPr lang="bg-BG" dirty="0"/>
              <a:t>Определя широчината на задния буфер</a:t>
            </a:r>
          </a:p>
          <a:p>
            <a:pPr marL="0" indent="0">
              <a:buNone/>
            </a:pPr>
            <a:r>
              <a:rPr lang="bg-BG" dirty="0"/>
              <a:t>  </a:t>
            </a:r>
            <a:r>
              <a:rPr lang="en-US" dirty="0"/>
              <a:t>UINT 	</a:t>
            </a:r>
            <a:r>
              <a:rPr lang="en-US" dirty="0" err="1"/>
              <a:t>BackBufferHeight</a:t>
            </a:r>
            <a:r>
              <a:rPr lang="en-US" dirty="0"/>
              <a:t>; // </a:t>
            </a:r>
            <a:r>
              <a:rPr lang="bg-BG" dirty="0"/>
              <a:t>Определя височината на задния буфер.</a:t>
            </a:r>
          </a:p>
          <a:p>
            <a:pPr marL="0" indent="0">
              <a:buNone/>
            </a:pPr>
            <a:r>
              <a:rPr lang="bg-BG" dirty="0"/>
              <a:t>			  // Ако искаме приложението да работи на пълен </a:t>
            </a:r>
          </a:p>
          <a:p>
            <a:pPr marL="0" indent="0">
              <a:buNone/>
            </a:pPr>
            <a:r>
              <a:rPr lang="bg-BG" dirty="0"/>
              <a:t>			  // екран, тогава тези стойности трябва да </a:t>
            </a:r>
          </a:p>
          <a:p>
            <a:pPr marL="0" indent="0">
              <a:buNone/>
            </a:pPr>
            <a:r>
              <a:rPr lang="bg-BG" dirty="0"/>
              <a:t>			  // отговарят на резолюцията на екрана. Тогава</a:t>
            </a:r>
          </a:p>
          <a:p>
            <a:pPr marL="0" indent="0">
              <a:buNone/>
            </a:pPr>
            <a:r>
              <a:rPr lang="bg-BG" dirty="0"/>
              <a:t>			  // стойностите са 0.</a:t>
            </a:r>
          </a:p>
          <a:p>
            <a:pPr marL="0" indent="0">
              <a:buNone/>
            </a:pPr>
            <a:r>
              <a:rPr lang="bg-BG" dirty="0"/>
              <a:t>			  // В нашия случай, нека бъдат 600,800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2624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Структура </a:t>
            </a:r>
            <a:r>
              <a:rPr lang="bg-BG" b="1" dirty="0" smtClean="0">
                <a:solidFill>
                  <a:srgbClr val="FF0000"/>
                </a:solidFill>
              </a:rPr>
              <a:t>D3DPRESENT_PARAMETERS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D3DFORMAT </a:t>
            </a:r>
            <a:r>
              <a:rPr lang="en-US" dirty="0" err="1" smtClean="0"/>
              <a:t>BackBufferFormat</a:t>
            </a:r>
            <a:r>
              <a:rPr lang="en-US" dirty="0" smtClean="0"/>
              <a:t>; //</a:t>
            </a:r>
            <a:r>
              <a:rPr lang="bg-BG" dirty="0" smtClean="0"/>
              <a:t>Определя цветовия модел на задния буфер,</a:t>
            </a:r>
          </a:p>
          <a:p>
            <a:pPr marL="0" indent="0">
              <a:buNone/>
            </a:pPr>
            <a:r>
              <a:rPr lang="bg-BG" dirty="0" smtClean="0"/>
              <a:t>				// дали цветовете са 8, 16, 24 или  32 битови. Също </a:t>
            </a:r>
          </a:p>
          <a:p>
            <a:pPr marL="0" indent="0">
              <a:buNone/>
            </a:pPr>
            <a:r>
              <a:rPr lang="bg-BG" dirty="0" smtClean="0"/>
              <a:t>		// определя и смесването на </a:t>
            </a:r>
            <a:r>
              <a:rPr lang="en-US" dirty="0" smtClean="0"/>
              <a:t>RGB </a:t>
            </a:r>
            <a:r>
              <a:rPr lang="bg-BG" dirty="0" smtClean="0"/>
              <a:t>и </a:t>
            </a:r>
            <a:r>
              <a:rPr lang="en-US" dirty="0" smtClean="0"/>
              <a:t>alpha </a:t>
            </a:r>
          </a:p>
          <a:p>
            <a:pPr marL="0" indent="0">
              <a:buNone/>
            </a:pPr>
            <a:r>
              <a:rPr lang="en-US" dirty="0" smtClean="0"/>
              <a:t>		//</a:t>
            </a:r>
            <a:r>
              <a:rPr lang="bg-BG" dirty="0" smtClean="0"/>
              <a:t>компонентите. </a:t>
            </a:r>
          </a:p>
          <a:p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  </a:t>
            </a:r>
            <a:r>
              <a:rPr lang="en-US" dirty="0" smtClean="0"/>
              <a:t>UINT 	</a:t>
            </a:r>
            <a:r>
              <a:rPr lang="en-US" dirty="0" err="1" smtClean="0"/>
              <a:t>BackBufferCount</a:t>
            </a:r>
            <a:r>
              <a:rPr lang="en-US" dirty="0" smtClean="0"/>
              <a:t>; // </a:t>
            </a:r>
            <a:r>
              <a:rPr lang="bg-BG" dirty="0" smtClean="0"/>
              <a:t>Показва броя на задните буфери. Няма нужда от</a:t>
            </a:r>
          </a:p>
          <a:p>
            <a:pPr marL="0" indent="0">
              <a:buNone/>
            </a:pPr>
            <a:r>
              <a:rPr lang="bg-BG" dirty="0" smtClean="0"/>
              <a:t>				//повече от един буфер, за това стойността е </a:t>
            </a:r>
            <a:r>
              <a:rPr lang="en-US" dirty="0" smtClean="0"/>
              <a:t>NULL. </a:t>
            </a:r>
          </a:p>
          <a:p>
            <a:pPr marL="0" indent="0">
              <a:buNone/>
            </a:pPr>
            <a:r>
              <a:rPr lang="en-US" dirty="0" smtClean="0"/>
              <a:t>				// </a:t>
            </a:r>
            <a:r>
              <a:rPr lang="bg-BG" dirty="0" smtClean="0"/>
              <a:t>Пропускаме този параметър.</a:t>
            </a:r>
          </a:p>
          <a:p>
            <a:pPr marL="0" indent="0">
              <a:buNone/>
            </a:pPr>
            <a:r>
              <a:rPr lang="bg-BG" dirty="0" smtClean="0"/>
              <a:t>  </a:t>
            </a:r>
            <a:r>
              <a:rPr lang="en-US" dirty="0" smtClean="0"/>
              <a:t>D3DMULTISAMPLE_TYPE </a:t>
            </a:r>
            <a:r>
              <a:rPr lang="en-US" dirty="0" err="1" smtClean="0"/>
              <a:t>MultiSampleType</a:t>
            </a:r>
            <a:r>
              <a:rPr lang="en-US" dirty="0" smtClean="0"/>
              <a:t>; // </a:t>
            </a:r>
            <a:r>
              <a:rPr lang="bg-BG" dirty="0" smtClean="0"/>
              <a:t>Дава възможност за запазване </a:t>
            </a:r>
          </a:p>
          <a:p>
            <a:pPr marL="0" indent="0">
              <a:buNone/>
            </a:pPr>
            <a:r>
              <a:rPr lang="bg-BG" dirty="0" smtClean="0"/>
              <a:t>				// на графични ефекти като заглаждане, размазване </a:t>
            </a:r>
          </a:p>
          <a:p>
            <a:pPr marL="0" indent="0">
              <a:buNone/>
            </a:pPr>
            <a:r>
              <a:rPr lang="bg-BG" dirty="0" smtClean="0"/>
              <a:t>			//при движение и др. Не се нуждаем от това и </a:t>
            </a:r>
          </a:p>
          <a:p>
            <a:pPr marL="0" indent="0">
              <a:buNone/>
            </a:pPr>
            <a:r>
              <a:rPr lang="bg-BG" dirty="0" smtClean="0"/>
              <a:t>			// предаваме стойност </a:t>
            </a:r>
            <a:r>
              <a:rPr lang="en-US" dirty="0" smtClean="0"/>
              <a:t>D3DMULTISAMPLE_NONE.</a:t>
            </a:r>
          </a:p>
        </p:txBody>
      </p:sp>
    </p:spTree>
    <p:extLst>
      <p:ext uri="{BB962C8B-B14F-4D97-AF65-F5344CB8AC3E}">
        <p14:creationId xmlns:p14="http://schemas.microsoft.com/office/powerpoint/2010/main" val="1739006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Структура </a:t>
            </a:r>
            <a:r>
              <a:rPr lang="bg-BG" b="1" dirty="0" smtClean="0">
                <a:solidFill>
                  <a:srgbClr val="FF0000"/>
                </a:solidFill>
              </a:rPr>
              <a:t>D3DPRESENT_PARAMETERS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DWORD 	</a:t>
            </a:r>
            <a:r>
              <a:rPr lang="en-US" dirty="0" err="1" smtClean="0"/>
              <a:t>MultiSampleQuality</a:t>
            </a:r>
            <a:r>
              <a:rPr lang="en-US" dirty="0" smtClean="0"/>
              <a:t>; // </a:t>
            </a:r>
            <a:r>
              <a:rPr lang="bg-BG" dirty="0" smtClean="0"/>
              <a:t>Този параметър го оставяме празен, защото </a:t>
            </a:r>
          </a:p>
          <a:p>
            <a:pPr marL="0" indent="0">
              <a:buNone/>
            </a:pPr>
            <a:r>
              <a:rPr lang="bg-BG" dirty="0" smtClean="0"/>
              <a:t>				// нямаме </a:t>
            </a:r>
            <a:r>
              <a:rPr lang="en-US" dirty="0" err="1" smtClean="0"/>
              <a:t>MultiSample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D3DSWAPEFFECT </a:t>
            </a:r>
            <a:r>
              <a:rPr lang="en-US" dirty="0" err="1" smtClean="0"/>
              <a:t>SwapEffect</a:t>
            </a:r>
            <a:r>
              <a:rPr lang="en-US" dirty="0" smtClean="0"/>
              <a:t>;  // </a:t>
            </a:r>
            <a:r>
              <a:rPr lang="bg-BG" dirty="0" smtClean="0"/>
              <a:t>Определя какво да бъде действието на </a:t>
            </a:r>
          </a:p>
          <a:p>
            <a:pPr marL="0" indent="0">
              <a:buNone/>
            </a:pPr>
            <a:r>
              <a:rPr lang="bg-BG" dirty="0" smtClean="0"/>
              <a:t>				// задния буфер при размяната. Този параметър </a:t>
            </a:r>
          </a:p>
          <a:p>
            <a:pPr marL="0" indent="0">
              <a:buNone/>
            </a:pPr>
            <a:r>
              <a:rPr lang="bg-BG" dirty="0" smtClean="0"/>
              <a:t>				// почти винаги приема стойност </a:t>
            </a:r>
          </a:p>
          <a:p>
            <a:pPr marL="0" indent="0">
              <a:buNone/>
            </a:pPr>
            <a:r>
              <a:rPr lang="bg-BG" dirty="0" smtClean="0"/>
              <a:t>				// </a:t>
            </a:r>
            <a:r>
              <a:rPr lang="en-US" dirty="0" smtClean="0"/>
              <a:t>D3DSWAPEFFECT_DISCARD;</a:t>
            </a:r>
          </a:p>
          <a:p>
            <a:pPr marL="0" indent="0">
              <a:buNone/>
            </a:pPr>
            <a:r>
              <a:rPr lang="en-US" dirty="0" smtClean="0"/>
              <a:t>  HWND	 </a:t>
            </a:r>
            <a:r>
              <a:rPr lang="en-US" dirty="0" err="1" smtClean="0"/>
              <a:t>hDeviceWindow</a:t>
            </a:r>
            <a:r>
              <a:rPr lang="en-US" dirty="0" smtClean="0"/>
              <a:t>; // handle </a:t>
            </a:r>
            <a:r>
              <a:rPr lang="bg-BG" dirty="0" smtClean="0"/>
              <a:t>на прозореца. </a:t>
            </a:r>
          </a:p>
          <a:p>
            <a:pPr marL="0" indent="0">
              <a:buNone/>
            </a:pPr>
            <a:r>
              <a:rPr lang="bg-BG" dirty="0" smtClean="0"/>
              <a:t>  </a:t>
            </a:r>
            <a:r>
              <a:rPr lang="en-US" dirty="0" smtClean="0"/>
              <a:t>BOOL 	Windowed; 	// </a:t>
            </a:r>
            <a:r>
              <a:rPr lang="bg-BG" dirty="0" smtClean="0"/>
              <a:t>Определя, дали приложението ще е на пълен </a:t>
            </a:r>
          </a:p>
          <a:p>
            <a:pPr marL="0" indent="0">
              <a:buNone/>
            </a:pPr>
            <a:r>
              <a:rPr lang="bg-BG" dirty="0" smtClean="0"/>
              <a:t>				// екран. Ако е на пълен екран се подава </a:t>
            </a:r>
            <a:r>
              <a:rPr lang="en-US" dirty="0" smtClean="0"/>
              <a:t>false. </a:t>
            </a:r>
            <a:r>
              <a:rPr lang="bg-BG" dirty="0" smtClean="0"/>
              <a:t>В </a:t>
            </a:r>
          </a:p>
          <a:p>
            <a:pPr marL="0" indent="0">
              <a:buNone/>
            </a:pPr>
            <a:r>
              <a:rPr lang="bg-BG" dirty="0" smtClean="0"/>
              <a:t>				// нашия случай няма да е на пълен екран.</a:t>
            </a:r>
          </a:p>
        </p:txBody>
      </p:sp>
    </p:spTree>
    <p:extLst>
      <p:ext uri="{BB962C8B-B14F-4D97-AF65-F5344CB8AC3E}">
        <p14:creationId xmlns:p14="http://schemas.microsoft.com/office/powerpoint/2010/main" val="72450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rgbClr val="FF0000"/>
                </a:solidFill>
              </a:rPr>
              <a:t>Структура </a:t>
            </a:r>
            <a:r>
              <a:rPr lang="bg-BG" b="1" dirty="0" smtClean="0">
                <a:solidFill>
                  <a:srgbClr val="FF0000"/>
                </a:solidFill>
              </a:rPr>
              <a:t>D3DPRESENT_PARAMETERS</a:t>
            </a:r>
            <a:endParaRPr lang="bg-B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bg-BG" dirty="0" smtClean="0"/>
          </a:p>
          <a:p>
            <a:pPr marL="0" indent="0">
              <a:buNone/>
            </a:pPr>
            <a:r>
              <a:rPr lang="bg-BG" dirty="0" smtClean="0"/>
              <a:t>  </a:t>
            </a:r>
            <a:r>
              <a:rPr lang="en-US" dirty="0" smtClean="0"/>
              <a:t>BOOL 	</a:t>
            </a:r>
            <a:r>
              <a:rPr lang="en-US" dirty="0" err="1" smtClean="0"/>
              <a:t>EnableAutoDepthStencil</a:t>
            </a:r>
            <a:r>
              <a:rPr lang="en-US" dirty="0" smtClean="0"/>
              <a:t>; // </a:t>
            </a:r>
            <a:r>
              <a:rPr lang="bg-BG" dirty="0" smtClean="0"/>
              <a:t>когато параметърът присвоява </a:t>
            </a:r>
            <a:r>
              <a:rPr lang="en-US" dirty="0" smtClean="0"/>
              <a:t>true,</a:t>
            </a:r>
          </a:p>
          <a:p>
            <a:pPr marL="0" indent="0">
              <a:buNone/>
            </a:pPr>
            <a:r>
              <a:rPr lang="en-US" dirty="0" smtClean="0"/>
              <a:t>			// </a:t>
            </a:r>
            <a:r>
              <a:rPr lang="bg-BG" dirty="0" smtClean="0"/>
              <a:t>тогава </a:t>
            </a:r>
            <a:r>
              <a:rPr lang="en-US" dirty="0" smtClean="0"/>
              <a:t>Direct3D </a:t>
            </a:r>
            <a:r>
              <a:rPr lang="bg-BG" dirty="0" smtClean="0"/>
              <a:t>може да контролира буфера на </a:t>
            </a:r>
          </a:p>
          <a:p>
            <a:pPr marL="0" indent="0">
              <a:buNone/>
            </a:pPr>
            <a:r>
              <a:rPr lang="bg-BG" dirty="0" smtClean="0"/>
              <a:t>			// дълбочина.</a:t>
            </a:r>
          </a:p>
          <a:p>
            <a:pPr marL="0" indent="0">
              <a:buNone/>
            </a:pPr>
            <a:r>
              <a:rPr lang="bg-BG" dirty="0" smtClean="0"/>
              <a:t>  </a:t>
            </a:r>
            <a:r>
              <a:rPr lang="en-US" dirty="0" smtClean="0"/>
              <a:t>D3DFORMAT	</a:t>
            </a:r>
            <a:r>
              <a:rPr lang="en-US" dirty="0" err="1" smtClean="0"/>
              <a:t>AutoDepthStencilFormat</a:t>
            </a:r>
            <a:r>
              <a:rPr lang="en-US" dirty="0" smtClean="0"/>
              <a:t>; // </a:t>
            </a:r>
            <a:r>
              <a:rPr lang="bg-BG" dirty="0" smtClean="0"/>
              <a:t>Определя цветовия формат на </a:t>
            </a:r>
          </a:p>
          <a:p>
            <a:pPr marL="0" indent="0">
              <a:buNone/>
            </a:pPr>
            <a:r>
              <a:rPr lang="bg-BG" dirty="0" smtClean="0"/>
              <a:t>				// буфера на дълбочината. Нека бъде </a:t>
            </a:r>
          </a:p>
          <a:p>
            <a:pPr marL="0" indent="0">
              <a:buNone/>
            </a:pPr>
            <a:r>
              <a:rPr lang="bg-BG" dirty="0" smtClean="0"/>
              <a:t>				// </a:t>
            </a:r>
            <a:r>
              <a:rPr lang="en-US" dirty="0" smtClean="0"/>
              <a:t>D3DFMT_D24S8.</a:t>
            </a:r>
          </a:p>
          <a:p>
            <a:pPr marL="0" indent="0">
              <a:buNone/>
            </a:pPr>
            <a:r>
              <a:rPr lang="en-US" dirty="0" smtClean="0"/>
              <a:t>  DWORD 	Flags;		// </a:t>
            </a:r>
            <a:r>
              <a:rPr lang="bg-BG" dirty="0" smtClean="0"/>
              <a:t>Не го използваме.</a:t>
            </a:r>
          </a:p>
          <a:p>
            <a:pPr marL="0" indent="0">
              <a:buNone/>
            </a:pPr>
            <a:r>
              <a:rPr lang="bg-BG" dirty="0" smtClean="0"/>
              <a:t>  </a:t>
            </a:r>
            <a:r>
              <a:rPr lang="en-US" dirty="0" smtClean="0"/>
              <a:t>UINT  	</a:t>
            </a:r>
            <a:r>
              <a:rPr lang="en-US" dirty="0" err="1" smtClean="0"/>
              <a:t>FullScreen_RefreshRateInHz</a:t>
            </a:r>
            <a:r>
              <a:rPr lang="en-US" dirty="0" smtClean="0"/>
              <a:t>; // </a:t>
            </a:r>
            <a:r>
              <a:rPr lang="bg-BG" dirty="0" smtClean="0"/>
              <a:t>Не го използваме.</a:t>
            </a:r>
          </a:p>
          <a:p>
            <a:pPr marL="0" indent="0">
              <a:buNone/>
            </a:pPr>
            <a:r>
              <a:rPr lang="bg-BG" dirty="0" smtClean="0"/>
              <a:t>  </a:t>
            </a:r>
            <a:r>
              <a:rPr lang="en-US" dirty="0" smtClean="0"/>
              <a:t>UINT 	</a:t>
            </a:r>
            <a:r>
              <a:rPr lang="en-US" dirty="0" err="1" smtClean="0"/>
              <a:t>PresentationInterval</a:t>
            </a:r>
            <a:r>
              <a:rPr lang="en-US" dirty="0" smtClean="0"/>
              <a:t>; // </a:t>
            </a:r>
            <a:r>
              <a:rPr lang="bg-BG" dirty="0" smtClean="0"/>
              <a:t>Определя колко бързо да се показва задния</a:t>
            </a:r>
          </a:p>
          <a:p>
            <a:pPr marL="0" indent="0">
              <a:buNone/>
            </a:pPr>
            <a:r>
              <a:rPr lang="bg-BG" dirty="0" smtClean="0"/>
              <a:t>				// буфер </a:t>
            </a:r>
            <a:r>
              <a:rPr lang="en-US" dirty="0" smtClean="0"/>
              <a:t>D3DPRESENT_INTERVAL_IMMEDIATE;</a:t>
            </a:r>
          </a:p>
          <a:p>
            <a:pPr marL="0" indent="0">
              <a:buNone/>
            </a:pPr>
            <a:r>
              <a:rPr lang="en-US" dirty="0" smtClean="0"/>
              <a:t>} ;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781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Среда за разработване на приложенията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/>
              <a:t>Visual C++ 2012 </a:t>
            </a:r>
            <a:r>
              <a:rPr lang="tr-TR" dirty="0" smtClean="0"/>
              <a:t>;</a:t>
            </a:r>
            <a:endParaRPr lang="bg-BG" dirty="0"/>
          </a:p>
          <a:p>
            <a:pPr lvl="0"/>
            <a:r>
              <a:rPr lang="tr-TR" dirty="0"/>
              <a:t>DirectX SDK 9.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00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Direct3D </a:t>
            </a:r>
            <a:r>
              <a:rPr lang="bg-BG" dirty="0" smtClean="0"/>
              <a:t>структури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74254"/>
            <a:ext cx="8915400" cy="4868214"/>
          </a:xfrm>
        </p:spPr>
        <p:txBody>
          <a:bodyPr>
            <a:normAutofit fontScale="92500" lnSpcReduction="10000"/>
          </a:bodyPr>
          <a:lstStyle/>
          <a:p>
            <a:pPr marL="0" indent="0" latinLnBrk="1">
              <a:buNone/>
            </a:pP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IDIRECT3DDEVICE9</a:t>
            </a:r>
          </a:p>
          <a:p>
            <a:pPr marL="0" indent="0" latinLnBrk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bg-BG" sz="2400" dirty="0" smtClean="0">
                <a:solidFill>
                  <a:srgbClr val="FF0000"/>
                </a:solidFill>
              </a:rPr>
              <a:t>Direct3DDevice9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0" indent="0" latinLnBrk="1">
              <a:buNone/>
            </a:pPr>
            <a:endParaRPr lang="en-US" sz="2400" u="sng" dirty="0" smtClean="0">
              <a:hlinkClick r:id="rId2"/>
            </a:endParaRPr>
          </a:p>
          <a:p>
            <a:pPr marL="0" indent="0" latinLnBrk="1">
              <a:buNone/>
            </a:pPr>
            <a:endParaRPr lang="en-US" sz="2400" u="sng" dirty="0" smtClean="0">
              <a:hlinkClick r:id="rId2"/>
            </a:endParaRPr>
          </a:p>
          <a:p>
            <a:pPr marL="0" indent="0" latinLnBrk="1">
              <a:buNone/>
            </a:pPr>
            <a:r>
              <a:rPr lang="bg-BG" sz="2400" u="sng" dirty="0" smtClean="0">
                <a:hlinkClick r:id="rId2"/>
              </a:rPr>
              <a:t>D3DPRESENT_PARAMETERS</a:t>
            </a:r>
            <a:endParaRPr lang="bg-BG" sz="2400" u="sng" dirty="0" smtClean="0"/>
          </a:p>
          <a:p>
            <a:pPr marL="0" indent="0" latinLnBrk="1">
              <a:buNone/>
            </a:pPr>
            <a:r>
              <a:rPr lang="bg-BG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D3DDEVTYPE </a:t>
            </a:r>
            <a:endParaRPr lang="bg-BG" sz="2400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latinLnBrk="1">
              <a:buNone/>
            </a:pPr>
            <a:endParaRPr lang="bg-BG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extern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LPDIRECT3DDEVICE9</a:t>
            </a:r>
            <a:r>
              <a:rPr lang="en-US" sz="2400" b="1" dirty="0"/>
              <a:t> g_pD3DDevice;</a:t>
            </a:r>
            <a:r>
              <a:rPr lang="en-US" sz="2400" dirty="0"/>
              <a:t> </a:t>
            </a:r>
            <a:endParaRPr lang="bg-BG" sz="2400" dirty="0"/>
          </a:p>
          <a:p>
            <a:pPr marL="0" indent="0" latinLnBrk="1">
              <a:buNone/>
            </a:pPr>
            <a:r>
              <a:rPr lang="bg-BG" sz="2400" dirty="0"/>
              <a:t>g_pD3DDevice-&gt;</a:t>
            </a:r>
            <a:r>
              <a:rPr lang="bg-BG" sz="2400" dirty="0" err="1"/>
              <a:t>Clear</a:t>
            </a:r>
            <a:r>
              <a:rPr lang="bg-BG" sz="2400" dirty="0" smtClean="0"/>
              <a:t>(…);</a:t>
            </a:r>
            <a:endParaRPr lang="en-US" sz="2400" dirty="0" smtClean="0"/>
          </a:p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extern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DIRECT3DDEVICE9</a:t>
            </a:r>
            <a:r>
              <a:rPr lang="en-US" sz="2400" b="1" dirty="0" smtClean="0"/>
              <a:t> **g_pD3DDevice</a:t>
            </a:r>
            <a:r>
              <a:rPr lang="en-US" sz="2400" b="1" dirty="0"/>
              <a:t>;</a:t>
            </a:r>
            <a:r>
              <a:rPr lang="en-US" sz="2400" dirty="0"/>
              <a:t> </a:t>
            </a:r>
            <a:endParaRPr lang="bg-BG" sz="2400" dirty="0"/>
          </a:p>
          <a:p>
            <a:pPr marL="0" indent="0" latinLnBrk="1">
              <a:buNone/>
            </a:pPr>
            <a:r>
              <a:rPr lang="bg-BG" sz="2400" dirty="0"/>
              <a:t>g_pD3DDevice-&gt;</a:t>
            </a:r>
            <a:r>
              <a:rPr lang="bg-BG" sz="2400" dirty="0" err="1"/>
              <a:t>Clear</a:t>
            </a:r>
            <a:r>
              <a:rPr lang="bg-BG" sz="2400" dirty="0"/>
              <a:t>(…);</a:t>
            </a:r>
          </a:p>
          <a:p>
            <a:pPr marL="0" indent="0" latinLnBrk="1">
              <a:buNone/>
            </a:pPr>
            <a:endParaRPr lang="bg-BG" sz="2400" dirty="0"/>
          </a:p>
          <a:p>
            <a:pPr marL="0" indent="0" latinLnBrk="1">
              <a:buNone/>
            </a:pPr>
            <a:endParaRPr lang="bg-B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4745" y="2761961"/>
            <a:ext cx="1528314" cy="386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Interface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8592" y="2761961"/>
            <a:ext cx="1528314" cy="386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Direct3D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2439" y="2761961"/>
            <a:ext cx="1528314" cy="386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Device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36008" y="2761961"/>
            <a:ext cx="1528314" cy="3863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Version 9</a:t>
            </a:r>
            <a:endParaRPr lang="bg-BG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04563" y="2434107"/>
            <a:ext cx="772733" cy="32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74265" y="2395470"/>
            <a:ext cx="1978484" cy="36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7410" y="2434107"/>
            <a:ext cx="2279502" cy="32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83143" y="2395470"/>
            <a:ext cx="3213882" cy="36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592924" y="3353741"/>
            <a:ext cx="781341" cy="484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Oval 16"/>
          <p:cNvSpPr/>
          <p:nvPr/>
        </p:nvSpPr>
        <p:spPr>
          <a:xfrm>
            <a:off x="2567166" y="3799266"/>
            <a:ext cx="781341" cy="484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Oval 17"/>
          <p:cNvSpPr/>
          <p:nvPr/>
        </p:nvSpPr>
        <p:spPr>
          <a:xfrm>
            <a:off x="3850783" y="4645775"/>
            <a:ext cx="512724" cy="3992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Определяне на структурата на </a:t>
            </a:r>
            <a:r>
              <a:rPr lang="en-US" b="1" dirty="0"/>
              <a:t>Direct</a:t>
            </a:r>
            <a:r>
              <a:rPr lang="ru-RU" b="1" dirty="0"/>
              <a:t>3</a:t>
            </a:r>
            <a:r>
              <a:rPr lang="en-US" b="1" dirty="0"/>
              <a:t>D</a:t>
            </a:r>
            <a:r>
              <a:rPr lang="bg-BG" b="1" dirty="0"/>
              <a:t> приложението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>
                <a:solidFill>
                  <a:srgbClr val="FF0000"/>
                </a:solidFill>
              </a:rPr>
              <a:t>Създаване на </a:t>
            </a:r>
            <a:r>
              <a:rPr lang="bg-BG" b="1" dirty="0" smtClean="0">
                <a:solidFill>
                  <a:srgbClr val="FF0000"/>
                </a:solidFill>
              </a:rPr>
              <a:t>прозорец.</a:t>
            </a:r>
          </a:p>
          <a:p>
            <a:r>
              <a:rPr lang="bg-BG" b="1" dirty="0"/>
              <a:t>Създаване на </a:t>
            </a:r>
            <a:r>
              <a:rPr lang="en-US" b="1" dirty="0"/>
              <a:t>Direct</a:t>
            </a:r>
            <a:r>
              <a:rPr lang="ru-RU" b="1" dirty="0"/>
              <a:t>3</a:t>
            </a:r>
            <a:r>
              <a:rPr lang="en-US" b="1" dirty="0"/>
              <a:t>D</a:t>
            </a:r>
            <a:r>
              <a:rPr lang="bg-BG" b="1" dirty="0"/>
              <a:t> обект</a:t>
            </a:r>
            <a:r>
              <a:rPr lang="bg-BG" dirty="0" smtClean="0"/>
              <a:t>.</a:t>
            </a:r>
          </a:p>
          <a:p>
            <a:r>
              <a:rPr lang="bg-BG" b="1" dirty="0"/>
              <a:t>Създаване на </a:t>
            </a:r>
            <a:r>
              <a:rPr lang="en-US" b="1" dirty="0"/>
              <a:t>Direct</a:t>
            </a:r>
            <a:r>
              <a:rPr lang="ru-RU" b="1" dirty="0"/>
              <a:t>3</a:t>
            </a:r>
            <a:r>
              <a:rPr lang="en-US" b="1" dirty="0"/>
              <a:t>D</a:t>
            </a:r>
            <a:r>
              <a:rPr lang="bg-BG" b="1" dirty="0"/>
              <a:t> устройство</a:t>
            </a:r>
            <a:r>
              <a:rPr lang="bg-BG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9994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Определяне на структурата на </a:t>
            </a:r>
            <a:r>
              <a:rPr lang="en-US" b="1" dirty="0"/>
              <a:t>Direct</a:t>
            </a:r>
            <a:r>
              <a:rPr lang="ru-RU" b="1" dirty="0"/>
              <a:t>3</a:t>
            </a:r>
            <a:r>
              <a:rPr lang="en-US" b="1" dirty="0"/>
              <a:t>D</a:t>
            </a:r>
            <a:r>
              <a:rPr lang="bg-BG" b="1" dirty="0"/>
              <a:t> приложението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Създаване на </a:t>
            </a:r>
            <a:r>
              <a:rPr lang="bg-BG" b="1" dirty="0" smtClean="0"/>
              <a:t>прозорец.</a:t>
            </a:r>
          </a:p>
          <a:p>
            <a:r>
              <a:rPr lang="bg-BG" b="1" dirty="0">
                <a:solidFill>
                  <a:srgbClr val="FF0000"/>
                </a:solidFill>
              </a:rPr>
              <a:t>Създаване на </a:t>
            </a:r>
            <a:r>
              <a:rPr lang="en-US" b="1" dirty="0">
                <a:solidFill>
                  <a:srgbClr val="FF0000"/>
                </a:solidFill>
              </a:rPr>
              <a:t>Direct</a:t>
            </a:r>
            <a:r>
              <a:rPr lang="ru-RU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bg-BG" b="1" dirty="0">
                <a:solidFill>
                  <a:srgbClr val="FF0000"/>
                </a:solidFill>
              </a:rPr>
              <a:t> обект</a:t>
            </a:r>
            <a:r>
              <a:rPr lang="bg-BG" dirty="0" smtClean="0">
                <a:solidFill>
                  <a:srgbClr val="FF0000"/>
                </a:solidFill>
              </a:rPr>
              <a:t>.</a:t>
            </a:r>
          </a:p>
          <a:p>
            <a:r>
              <a:rPr lang="bg-BG" b="1" dirty="0"/>
              <a:t>Създаване на </a:t>
            </a:r>
            <a:r>
              <a:rPr lang="en-US" b="1" dirty="0"/>
              <a:t>Direct</a:t>
            </a:r>
            <a:r>
              <a:rPr lang="ru-RU" b="1" dirty="0"/>
              <a:t>3</a:t>
            </a:r>
            <a:r>
              <a:rPr lang="en-US" b="1" dirty="0"/>
              <a:t>D</a:t>
            </a:r>
            <a:r>
              <a:rPr lang="bg-BG" b="1" dirty="0"/>
              <a:t> устройство</a:t>
            </a:r>
            <a:r>
              <a:rPr lang="bg-BG" dirty="0" smtClean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5781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Определяне на структурата на </a:t>
            </a:r>
            <a:r>
              <a:rPr lang="en-US" b="1" dirty="0"/>
              <a:t>Direct</a:t>
            </a:r>
            <a:r>
              <a:rPr lang="ru-RU" b="1" dirty="0"/>
              <a:t>3</a:t>
            </a:r>
            <a:r>
              <a:rPr lang="en-US" b="1" dirty="0"/>
              <a:t>D</a:t>
            </a:r>
            <a:r>
              <a:rPr lang="bg-BG" b="1" dirty="0"/>
              <a:t> приложението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Създаване на </a:t>
            </a:r>
            <a:r>
              <a:rPr lang="bg-BG" b="1" dirty="0" smtClean="0"/>
              <a:t>прозорец.</a:t>
            </a:r>
          </a:p>
          <a:p>
            <a:r>
              <a:rPr lang="bg-BG" b="1" dirty="0"/>
              <a:t>Създаване на </a:t>
            </a:r>
            <a:r>
              <a:rPr lang="en-US" b="1" dirty="0"/>
              <a:t>Direct</a:t>
            </a:r>
            <a:r>
              <a:rPr lang="ru-RU" b="1" dirty="0"/>
              <a:t>3</a:t>
            </a:r>
            <a:r>
              <a:rPr lang="en-US" b="1" dirty="0"/>
              <a:t>D</a:t>
            </a:r>
            <a:r>
              <a:rPr lang="bg-BG" b="1" dirty="0"/>
              <a:t> обект</a:t>
            </a:r>
            <a:r>
              <a:rPr lang="bg-BG" dirty="0" smtClean="0"/>
              <a:t>.</a:t>
            </a:r>
          </a:p>
          <a:p>
            <a:r>
              <a:rPr lang="bg-BG" b="1" dirty="0">
                <a:solidFill>
                  <a:srgbClr val="FF0000"/>
                </a:solidFill>
              </a:rPr>
              <a:t>Създаване на </a:t>
            </a:r>
            <a:r>
              <a:rPr lang="en-US" b="1" dirty="0">
                <a:solidFill>
                  <a:srgbClr val="FF0000"/>
                </a:solidFill>
              </a:rPr>
              <a:t>Direct</a:t>
            </a:r>
            <a:r>
              <a:rPr lang="ru-RU" b="1" dirty="0">
                <a:solidFill>
                  <a:srgbClr val="FF0000"/>
                </a:solidFill>
              </a:rPr>
              <a:t>3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bg-BG" b="1" dirty="0">
                <a:solidFill>
                  <a:srgbClr val="FF0000"/>
                </a:solidFill>
              </a:rPr>
              <a:t> устройство</a:t>
            </a:r>
            <a:r>
              <a:rPr lang="bg-BG" dirty="0" smtClean="0">
                <a:solidFill>
                  <a:srgbClr val="FF0000"/>
                </a:solidFill>
              </a:rPr>
              <a:t>.</a:t>
            </a:r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114" y="3909037"/>
            <a:ext cx="4628571" cy="1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Тип на </a:t>
            </a:r>
            <a:r>
              <a:rPr lang="en-US" b="1" dirty="0"/>
              <a:t>Direct</a:t>
            </a:r>
            <a:r>
              <a:rPr lang="ru-RU" b="1" dirty="0"/>
              <a:t>3</a:t>
            </a:r>
            <a:r>
              <a:rPr lang="en-US" b="1" dirty="0"/>
              <a:t>D</a:t>
            </a:r>
            <a:r>
              <a:rPr lang="bg-BG" b="1" dirty="0"/>
              <a:t> </a:t>
            </a:r>
            <a:r>
              <a:rPr lang="bg-BG" b="1" dirty="0" smtClean="0"/>
              <a:t>устройството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HAL device</a:t>
            </a:r>
            <a:r>
              <a:rPr lang="en-US" dirty="0"/>
              <a:t> </a:t>
            </a:r>
            <a:r>
              <a:rPr lang="bg-BG" dirty="0"/>
              <a:t>- </a:t>
            </a:r>
            <a:r>
              <a:rPr lang="en-US" dirty="0"/>
              <a:t>Hardware abstraction layer. </a:t>
            </a:r>
            <a:r>
              <a:rPr lang="bg-BG" dirty="0"/>
              <a:t>Този тип включва основните 3</a:t>
            </a:r>
            <a:r>
              <a:rPr lang="en-US" dirty="0"/>
              <a:t>D </a:t>
            </a:r>
            <a:r>
              <a:rPr lang="bg-BG" dirty="0"/>
              <a:t>ускорени карти, използвани за игри.</a:t>
            </a:r>
          </a:p>
          <a:p>
            <a:r>
              <a:rPr lang="en-US" b="1" dirty="0"/>
              <a:t>REF</a:t>
            </a:r>
            <a:r>
              <a:rPr lang="ru-RU" b="1" dirty="0"/>
              <a:t>- </a:t>
            </a:r>
            <a:r>
              <a:rPr lang="en-US" b="1" dirty="0"/>
              <a:t>Reference device</a:t>
            </a:r>
            <a:r>
              <a:rPr lang="ru-RU" b="1" dirty="0"/>
              <a:t>.</a:t>
            </a:r>
            <a:r>
              <a:rPr lang="ru-RU" dirty="0"/>
              <a:t> </a:t>
            </a:r>
            <a:r>
              <a:rPr lang="bg-BG" dirty="0"/>
              <a:t>Това е софтуерно обособено устройство, което поддържа всяка характеристика на </a:t>
            </a:r>
            <a:r>
              <a:rPr lang="en-US" dirty="0"/>
              <a:t>Direct</a:t>
            </a:r>
            <a:r>
              <a:rPr lang="ru-RU" dirty="0"/>
              <a:t>3</a:t>
            </a:r>
            <a:r>
              <a:rPr lang="en-US" dirty="0"/>
              <a:t>D</a:t>
            </a:r>
            <a:r>
              <a:rPr lang="bg-BG" dirty="0"/>
              <a:t>. Основен недостатък на тези устройства е, че са бавни и обикновено разработчиците ги използват само за тестване на характеристики, които по-късно ще се разработят хардуерно.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138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 </a:t>
            </a:r>
            <a:r>
              <a:rPr lang="bg-BG" b="1" dirty="0" err="1"/>
              <a:t>CreateDevice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bg-BG" dirty="0"/>
              <a:t>HRESULT </a:t>
            </a:r>
            <a:r>
              <a:rPr lang="bg-BG" b="1" dirty="0" err="1"/>
              <a:t>CreateDevice</a:t>
            </a:r>
            <a:r>
              <a:rPr lang="bg-BG" dirty="0"/>
              <a:t>(</a:t>
            </a:r>
          </a:p>
          <a:p>
            <a:pPr marL="0" indent="0" latinLnBrk="1">
              <a:buNone/>
            </a:pPr>
            <a:r>
              <a:rPr lang="bg-BG" dirty="0"/>
              <a:t>	UINT </a:t>
            </a:r>
            <a:r>
              <a:rPr lang="bg-BG" dirty="0" err="1"/>
              <a:t>Adapter</a:t>
            </a:r>
            <a:r>
              <a:rPr lang="bg-BG" dirty="0"/>
              <a:t>, 	 </a:t>
            </a:r>
            <a:r>
              <a:rPr lang="bg-BG" dirty="0">
                <a:solidFill>
                  <a:srgbClr val="00B050"/>
                </a:solidFill>
              </a:rPr>
              <a:t>// Определя номера на устройството, която създавате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</a:t>
            </a:r>
            <a:r>
              <a:rPr lang="bg-BG" dirty="0" smtClean="0">
                <a:solidFill>
                  <a:srgbClr val="00B050"/>
                </a:solidFill>
              </a:rPr>
              <a:t>               // </a:t>
            </a:r>
            <a:r>
              <a:rPr lang="bg-BG" dirty="0">
                <a:solidFill>
                  <a:srgbClr val="00B050"/>
                </a:solidFill>
              </a:rPr>
              <a:t>подред, в нашия случай то ще е единственото 			</a:t>
            </a:r>
            <a:r>
              <a:rPr lang="bg-BG" dirty="0" smtClean="0">
                <a:solidFill>
                  <a:srgbClr val="00B050"/>
                </a:solidFill>
              </a:rPr>
              <a:t>                             // </a:t>
            </a:r>
            <a:r>
              <a:rPr lang="bg-BG" dirty="0">
                <a:solidFill>
                  <a:srgbClr val="00B050"/>
                </a:solidFill>
              </a:rPr>
              <a:t>и ще се </a:t>
            </a:r>
            <a:r>
              <a:rPr lang="bg-BG" dirty="0" smtClean="0">
                <a:solidFill>
                  <a:srgbClr val="00B050"/>
                </a:solidFill>
              </a:rPr>
              <a:t>използва </a:t>
            </a:r>
            <a:r>
              <a:rPr lang="bg-BG" dirty="0">
                <a:solidFill>
                  <a:srgbClr val="00B050"/>
                </a:solidFill>
              </a:rPr>
              <a:t>устройство по </a:t>
            </a:r>
            <a:r>
              <a:rPr lang="bg-BG" dirty="0" smtClean="0">
                <a:solidFill>
                  <a:srgbClr val="00B050"/>
                </a:solidFill>
              </a:rPr>
              <a:t>подразбиране</a:t>
            </a:r>
            <a:endParaRPr lang="bg-BG" dirty="0">
              <a:solidFill>
                <a:srgbClr val="00B050"/>
              </a:solidFill>
            </a:endParaRP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</a:t>
            </a:r>
            <a:r>
              <a:rPr lang="bg-BG" dirty="0" smtClean="0">
                <a:solidFill>
                  <a:srgbClr val="00B050"/>
                </a:solidFill>
              </a:rPr>
              <a:t>                     // </a:t>
            </a:r>
            <a:r>
              <a:rPr lang="bg-BG" dirty="0">
                <a:solidFill>
                  <a:srgbClr val="00B050"/>
                </a:solidFill>
              </a:rPr>
              <a:t>D3DADAPTER_DEFAULT</a:t>
            </a:r>
          </a:p>
          <a:p>
            <a:pPr marL="0" indent="0" latinLnBrk="1">
              <a:buNone/>
            </a:pPr>
            <a:r>
              <a:rPr lang="bg-BG" dirty="0"/>
              <a:t>	</a:t>
            </a:r>
            <a:r>
              <a:rPr lang="bg-BG" dirty="0" smtClean="0"/>
              <a:t>D3DDEVTYPE </a:t>
            </a:r>
            <a:r>
              <a:rPr lang="bg-BG" dirty="0" err="1"/>
              <a:t>DeviceType</a:t>
            </a:r>
            <a:r>
              <a:rPr lang="bg-BG" dirty="0"/>
              <a:t>, </a:t>
            </a:r>
            <a:r>
              <a:rPr lang="ru-RU" dirty="0"/>
              <a:t>	</a:t>
            </a:r>
            <a:r>
              <a:rPr lang="bg-BG" dirty="0">
                <a:solidFill>
                  <a:srgbClr val="00B050"/>
                </a:solidFill>
              </a:rPr>
              <a:t>// Типът на устройството: </a:t>
            </a:r>
          </a:p>
          <a:p>
            <a:pPr marL="0" indent="0" latinLnBrk="1">
              <a:buNone/>
            </a:pPr>
            <a:r>
              <a:rPr lang="ru-RU" dirty="0">
                <a:solidFill>
                  <a:srgbClr val="00B050"/>
                </a:solidFill>
              </a:rPr>
              <a:t>					</a:t>
            </a:r>
            <a:r>
              <a:rPr lang="ru-RU" dirty="0" smtClean="0">
                <a:solidFill>
                  <a:srgbClr val="00B050"/>
                </a:solidFill>
              </a:rPr>
              <a:t>                    // </a:t>
            </a:r>
            <a:r>
              <a:rPr lang="bg-BG" dirty="0">
                <a:solidFill>
                  <a:srgbClr val="00B050"/>
                </a:solidFill>
              </a:rPr>
              <a:t>D3DDEVTYPE_HAL  или D3DDEVTYPE_REF</a:t>
            </a:r>
          </a:p>
          <a:p>
            <a:pPr marL="0" indent="0" latinLnBrk="1">
              <a:buNone/>
            </a:pPr>
            <a:r>
              <a:rPr lang="bg-BG" dirty="0"/>
              <a:t>	HWND </a:t>
            </a:r>
            <a:r>
              <a:rPr lang="bg-BG" dirty="0" err="1"/>
              <a:t>hFocusWindow</a:t>
            </a:r>
            <a:r>
              <a:rPr lang="bg-BG" dirty="0"/>
              <a:t>,</a:t>
            </a:r>
            <a:r>
              <a:rPr lang="ru-RU" dirty="0"/>
              <a:t> </a:t>
            </a:r>
            <a:r>
              <a:rPr lang="ru-RU" dirty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Handle </a:t>
            </a:r>
            <a:r>
              <a:rPr lang="bg-BG" dirty="0">
                <a:solidFill>
                  <a:srgbClr val="00B050"/>
                </a:solidFill>
              </a:rPr>
              <a:t>на </a:t>
            </a:r>
            <a:r>
              <a:rPr lang="bg-BG" dirty="0" smtClean="0">
                <a:solidFill>
                  <a:srgbClr val="00B050"/>
                </a:solidFill>
              </a:rPr>
              <a:t>прозорец</a:t>
            </a:r>
            <a:endParaRPr lang="bg-B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0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 </a:t>
            </a:r>
            <a:r>
              <a:rPr lang="bg-BG" b="1" dirty="0" err="1"/>
              <a:t>CreateDevice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1"/>
            <a:endParaRPr lang="bg-BG" dirty="0"/>
          </a:p>
          <a:p>
            <a:pPr marL="0" indent="0" latinLnBrk="1">
              <a:buNone/>
            </a:pPr>
            <a:r>
              <a:rPr lang="bg-BG" dirty="0"/>
              <a:t>	DWORD </a:t>
            </a:r>
            <a:r>
              <a:rPr lang="bg-BG" dirty="0" err="1"/>
              <a:t>BehaviorFlags</a:t>
            </a:r>
            <a:r>
              <a:rPr lang="bg-BG" dirty="0"/>
              <a:t>, </a:t>
            </a:r>
            <a:r>
              <a:rPr lang="bg-BG" dirty="0">
                <a:solidFill>
                  <a:srgbClr val="00B050"/>
                </a:solidFill>
              </a:rPr>
              <a:t>// Флаг, който определя по какъв начин да действа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устройството. В нашия случай използвайте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D3DCREATE_MIXED_VERTEXPROCESSING или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D3DCREATE_SOFTWARE_VERTEXPROCESSING</a:t>
            </a:r>
          </a:p>
          <a:p>
            <a:pPr marL="0" indent="0" latinLnBrk="1">
              <a:buNone/>
            </a:pPr>
            <a:r>
              <a:rPr lang="bg-BG" dirty="0"/>
              <a:t>	</a:t>
            </a:r>
            <a:r>
              <a:rPr lang="bg-BG" b="1" dirty="0"/>
              <a:t>D3DPRESENT_PARAMETERS</a:t>
            </a:r>
            <a:r>
              <a:rPr lang="bg-BG" dirty="0"/>
              <a:t> *</a:t>
            </a:r>
            <a:r>
              <a:rPr lang="bg-BG" dirty="0" err="1"/>
              <a:t>pPresentationParameters</a:t>
            </a:r>
            <a:r>
              <a:rPr lang="bg-BG" dirty="0"/>
              <a:t>,</a:t>
            </a:r>
          </a:p>
          <a:p>
            <a:pPr marL="0" indent="0" latinLnBrk="1">
              <a:buNone/>
            </a:pPr>
            <a:r>
              <a:rPr lang="bg-BG" dirty="0"/>
              <a:t>				</a:t>
            </a:r>
            <a:r>
              <a:rPr lang="bg-BG" dirty="0">
                <a:solidFill>
                  <a:srgbClr val="00B050"/>
                </a:solidFill>
              </a:rPr>
              <a:t>// това е указател към структурата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D3DPRESENT_PARAMETERS. Тази структура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определя как да действа устройството и след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създаването му (</a:t>
            </a:r>
            <a:r>
              <a:rPr lang="bg-BG" dirty="0" err="1">
                <a:solidFill>
                  <a:srgbClr val="00B050"/>
                </a:solidFill>
              </a:rPr>
              <a:t>рендира</a:t>
            </a:r>
            <a:r>
              <a:rPr lang="bg-BG" dirty="0">
                <a:solidFill>
                  <a:srgbClr val="00B050"/>
                </a:solidFill>
              </a:rPr>
              <a:t> изображението), от тази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структура се определят </a:t>
            </a:r>
          </a:p>
          <a:p>
            <a:pPr marL="0" indent="0" latinLnBrk="1">
              <a:buNone/>
            </a:pPr>
            <a:r>
              <a:rPr lang="bg-BG" dirty="0">
                <a:solidFill>
                  <a:srgbClr val="00B050"/>
                </a:solidFill>
              </a:rPr>
              <a:t>				// характеристиките на прозореца (екрана).</a:t>
            </a:r>
          </a:p>
          <a:p>
            <a:pPr marL="0" indent="0" latinLnBrk="1">
              <a:buNone/>
            </a:pPr>
            <a:r>
              <a:rPr lang="bg-BG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33308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249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Инициализация на Direct3D</vt:lpstr>
      <vt:lpstr>Среда за разработване на приложенията</vt:lpstr>
      <vt:lpstr>Direct3D структури</vt:lpstr>
      <vt:lpstr>Определяне на структурата на Direct3D приложението</vt:lpstr>
      <vt:lpstr>Определяне на структурата на Direct3D приложението</vt:lpstr>
      <vt:lpstr>Определяне на структурата на Direct3D приложението</vt:lpstr>
      <vt:lpstr>Тип на Direct3D устройството</vt:lpstr>
      <vt:lpstr>Метод CreateDevice</vt:lpstr>
      <vt:lpstr>Метод CreateDevice</vt:lpstr>
      <vt:lpstr>Метод CreateDevice</vt:lpstr>
      <vt:lpstr>Метод CreateDevice</vt:lpstr>
      <vt:lpstr>Front Buffer, Back Buffer и Third Buffer</vt:lpstr>
      <vt:lpstr>Структура D3DPRESENT_PARAMETERS</vt:lpstr>
      <vt:lpstr>Структура D3DPRESENT_PARAMETERS</vt:lpstr>
      <vt:lpstr>Структура D3DPRESENT_PARAMETERS</vt:lpstr>
      <vt:lpstr>Структура D3DPRESENT_PARAMETERS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Инициализация на Direct3D</dc:title>
  <dc:creator>TUA</dc:creator>
  <cp:lastModifiedBy>WU</cp:lastModifiedBy>
  <cp:revision>19</cp:revision>
  <dcterms:created xsi:type="dcterms:W3CDTF">2017-02-15T12:43:19Z</dcterms:created>
  <dcterms:modified xsi:type="dcterms:W3CDTF">2020-02-26T14:32:31Z</dcterms:modified>
</cp:coreProperties>
</file>