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23"/>
  </p:normalViewPr>
  <p:slideViewPr>
    <p:cSldViewPr snapToGrid="0" snapToObjects="1">
      <p:cViewPr varScale="1">
        <p:scale>
          <a:sx n="85" d="100"/>
          <a:sy n="8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Задачи за определяне на най-къс път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822" y="1712068"/>
            <a:ext cx="6423669" cy="2895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Искаме да определим най-късите пътища от връх 1 до всички останали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7" y="2743200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2743200"/>
            <a:ext cx="490868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b="1" dirty="0" smtClean="0"/>
              <a:t>Стъпка 1:</a:t>
            </a:r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 smtClean="0"/>
              <a:t>За всеки възел изпълняваме следното:</a:t>
            </a:r>
          </a:p>
          <a:p>
            <a:pPr fontAlgn="base"/>
            <a:r>
              <a:rPr lang="bg-BG" dirty="0" smtClean="0"/>
              <a:t>на полетата V за всеки връх присвояваме стойности 0;</a:t>
            </a:r>
          </a:p>
          <a:p>
            <a:pPr fontAlgn="base"/>
            <a:r>
              <a:rPr lang="bg-BG" dirty="0" smtClean="0"/>
              <a:t>на полетата D за всеки връх присвояваме стойности БЕЗКРАЙНОСТ (само началният е със стойност 0);</a:t>
            </a:r>
          </a:p>
          <a:p>
            <a:pPr fontAlgn="base"/>
            <a:r>
              <a:rPr lang="bg-BG" dirty="0" smtClean="0"/>
              <a:t>на полетата </a:t>
            </a:r>
            <a:r>
              <a:rPr lang="bg-BG" dirty="0" err="1" smtClean="0"/>
              <a:t>P</a:t>
            </a:r>
            <a:r>
              <a:rPr lang="bg-BG" dirty="0" smtClean="0"/>
              <a:t> за всеки връх присвояваме стойности -1.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8685"/>
              </p:ext>
            </p:extLst>
          </p:nvPr>
        </p:nvGraphicFramePr>
        <p:xfrm>
          <a:off x="9863307" y="4294191"/>
          <a:ext cx="2108200" cy="243840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0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2:</a:t>
            </a:r>
            <a:endParaRPr lang="bg-BG" dirty="0"/>
          </a:p>
          <a:p>
            <a:r>
              <a:rPr lang="bg-BG" dirty="0"/>
              <a:t>Сега трябва да изберем връх с най-малка досегашна дължина (стойност на D). Това ще е началният връх 1, тъй като на него изкуствено сме му поставили дължина 0.</a:t>
            </a:r>
          </a:p>
          <a:p>
            <a:r>
              <a:rPr lang="bg-BG" dirty="0"/>
              <a:t>Приемаме, че с x бележим текущия връх. Следователно, на тази стъпка, x=1.</a:t>
            </a:r>
          </a:p>
          <a:p>
            <a:r>
              <a:rPr lang="bg-BG" dirty="0"/>
              <a:t>След това маркираме този връх като посетен (променяме V стойността му на 1). </a:t>
            </a:r>
          </a:p>
          <a:p>
            <a:r>
              <a:rPr lang="bg-BG" dirty="0"/>
              <a:t>Трябва да разберем кои са всички не посетени съседи на този връх. Поглеждаме графа и виждаме, че това са върховете 2 и 4 (не забравяйте, че това е ориентиран граф и затова гледаме само стрелките, които излизат от върха 1).</a:t>
            </a:r>
          </a:p>
          <a:p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63590"/>
              </p:ext>
            </p:extLst>
          </p:nvPr>
        </p:nvGraphicFramePr>
        <p:xfrm>
          <a:off x="402336" y="2056830"/>
          <a:ext cx="2108200" cy="243840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30572"/>
              </p:ext>
            </p:extLst>
          </p:nvPr>
        </p:nvGraphicFramePr>
        <p:xfrm>
          <a:off x="9329762" y="3829483"/>
          <a:ext cx="2108200" cy="249936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Правим съответните изчисления за всеки от тези не посетени съседи на връх 1:</a:t>
            </a:r>
          </a:p>
          <a:p>
            <a:pPr marL="0" indent="0" fontAlgn="base">
              <a:buNone/>
            </a:pPr>
            <a:r>
              <a:rPr lang="bg-BG" dirty="0"/>
              <a:t>Във връх 1 сме, т.е. x=1, и анализираме неговия съседен връх 2, т.е. </a:t>
            </a:r>
            <a:r>
              <a:rPr lang="bg-BG" dirty="0" err="1"/>
              <a:t>y</a:t>
            </a:r>
            <a:r>
              <a:rPr lang="bg-BG" dirty="0"/>
              <a:t>=2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D=0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0+2≤ ∞ (0 е D </a:t>
            </a:r>
            <a:r>
              <a:rPr lang="bg-BG" dirty="0" smtClean="0"/>
              <a:t>(за x), </a:t>
            </a:r>
            <a:r>
              <a:rPr lang="bg-BG" dirty="0"/>
              <a:t>а 2 е дължината на дъгата от x(1) до </a:t>
            </a:r>
            <a:r>
              <a:rPr lang="bg-BG" dirty="0" err="1"/>
              <a:t>y</a:t>
            </a:r>
            <a:r>
              <a:rPr lang="bg-BG" dirty="0"/>
              <a:t>(2))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 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2=0+2=2</a:t>
            </a:r>
          </a:p>
          <a:p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</a:t>
            </a:r>
            <a:r>
              <a:rPr lang="bg-BG" dirty="0"/>
              <a:t>x=1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13459"/>
              </p:ext>
            </p:extLst>
          </p:nvPr>
        </p:nvGraphicFramePr>
        <p:xfrm>
          <a:off x="402336" y="2056830"/>
          <a:ext cx="2108200" cy="249936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7380"/>
              </p:ext>
            </p:extLst>
          </p:nvPr>
        </p:nvGraphicFramePr>
        <p:xfrm>
          <a:off x="9329762" y="3829483"/>
          <a:ext cx="2108200" cy="25603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bg-BG" dirty="0"/>
              <a:t>Във връх 1 сме, т.е. x=1, и анализираме неговия съседен връх 4, т.е. </a:t>
            </a:r>
            <a:r>
              <a:rPr lang="bg-BG" dirty="0" err="1"/>
              <a:t>y</a:t>
            </a:r>
            <a:r>
              <a:rPr lang="bg-BG" dirty="0"/>
              <a:t>=4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D=0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0+1≤ ∞ (0 е D </a:t>
            </a:r>
            <a:r>
              <a:rPr lang="bg-BG" dirty="0" smtClean="0"/>
              <a:t>(за x), </a:t>
            </a:r>
            <a:r>
              <a:rPr lang="bg-BG" dirty="0"/>
              <a:t>а 1 е дължината на дъгата от x(1) до </a:t>
            </a:r>
            <a:r>
              <a:rPr lang="bg-BG" dirty="0" err="1"/>
              <a:t>y</a:t>
            </a:r>
            <a:r>
              <a:rPr lang="bg-BG" dirty="0"/>
              <a:t>(4))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1=0+1=1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за </a:t>
            </a:r>
            <a:r>
              <a:rPr lang="bg-BG" dirty="0" err="1"/>
              <a:t>y</a:t>
            </a:r>
            <a:r>
              <a:rPr lang="bg-BG" dirty="0"/>
              <a:t>= </a:t>
            </a:r>
            <a:r>
              <a:rPr lang="bg-BG" dirty="0" smtClean="0"/>
              <a:t>x=1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9643"/>
              </p:ext>
            </p:extLst>
          </p:nvPr>
        </p:nvGraphicFramePr>
        <p:xfrm>
          <a:off x="9329762" y="3829483"/>
          <a:ext cx="2108200" cy="262128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9424"/>
              </p:ext>
            </p:extLst>
          </p:nvPr>
        </p:nvGraphicFramePr>
        <p:xfrm>
          <a:off x="402336" y="2056830"/>
          <a:ext cx="2108200" cy="25603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1. </a:t>
            </a:r>
            <a:endParaRPr lang="bg-BG" b="1" dirty="0" smtClean="0"/>
          </a:p>
          <a:p>
            <a:r>
              <a:rPr lang="bg-BG" dirty="0" smtClean="0"/>
              <a:t>Виждаме</a:t>
            </a:r>
            <a:r>
              <a:rPr lang="bg-BG" dirty="0"/>
              <a:t>, че върхът с най-малка досегашна дължина (от не посетените) е връх 4 (с досегашна дължина 1). x = 4</a:t>
            </a:r>
          </a:p>
          <a:p>
            <a:r>
              <a:rPr lang="bg-BG" dirty="0"/>
              <a:t>Маркираме го като посетен, т.е. V за връх 4=1.</a:t>
            </a:r>
          </a:p>
          <a:p>
            <a:r>
              <a:rPr lang="bg-BG" dirty="0"/>
              <a:t>Този връх има доста не посетени съседи — 3, 6, 7 и 5. За всеки от тях правим същите изчисления за стъпка 2, както за предишната итерация</a:t>
            </a:r>
            <a:r>
              <a:rPr lang="bg-BG" dirty="0" smtClean="0"/>
              <a:t>.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89028"/>
              </p:ext>
            </p:extLst>
          </p:nvPr>
        </p:nvGraphicFramePr>
        <p:xfrm>
          <a:off x="9329762" y="3829483"/>
          <a:ext cx="2108200" cy="262128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56970"/>
              </p:ext>
            </p:extLst>
          </p:nvPr>
        </p:nvGraphicFramePr>
        <p:xfrm>
          <a:off x="449039" y="2361631"/>
          <a:ext cx="2108200" cy="262128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5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4 сме, т.е. </a:t>
            </a:r>
            <a:r>
              <a:rPr lang="bg-BG" b="1" dirty="0"/>
              <a:t>x=4</a:t>
            </a:r>
            <a:r>
              <a:rPr lang="bg-BG" dirty="0"/>
              <a:t>, и анализираме неговия </a:t>
            </a:r>
            <a:r>
              <a:rPr lang="bg-BG" b="1" dirty="0">
                <a:solidFill>
                  <a:srgbClr val="FF0000"/>
                </a:solidFill>
              </a:rPr>
              <a:t>съседен връх 3</a:t>
            </a:r>
            <a:r>
              <a:rPr lang="bg-BG" dirty="0"/>
              <a:t>, т.е. </a:t>
            </a:r>
            <a:r>
              <a:rPr lang="bg-BG" b="1" dirty="0" err="1"/>
              <a:t>y</a:t>
            </a:r>
            <a:r>
              <a:rPr lang="bg-BG" b="1" dirty="0"/>
              <a:t>=3</a:t>
            </a:r>
            <a:r>
              <a:rPr lang="bg-BG" dirty="0"/>
              <a:t>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D=1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1+2≤ ∞ (1 е D </a:t>
            </a:r>
            <a:r>
              <a:rPr lang="bg-BG" dirty="0" smtClean="0"/>
              <a:t>(за x), </a:t>
            </a:r>
            <a:r>
              <a:rPr lang="bg-BG" dirty="0"/>
              <a:t>а 2 е дължината на дъгата от x(4) до </a:t>
            </a:r>
            <a:r>
              <a:rPr lang="bg-BG" dirty="0" err="1"/>
              <a:t>y</a:t>
            </a:r>
            <a:r>
              <a:rPr lang="bg-BG" dirty="0"/>
              <a:t>(3))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2=1+2=3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за </a:t>
            </a:r>
            <a:r>
              <a:rPr lang="bg-BG" dirty="0" err="1"/>
              <a:t>y</a:t>
            </a:r>
            <a:r>
              <a:rPr lang="bg-BG" dirty="0"/>
              <a:t>= </a:t>
            </a:r>
            <a:r>
              <a:rPr lang="bg-BG" dirty="0" smtClean="0"/>
              <a:t>x=4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53504"/>
              </p:ext>
            </p:extLst>
          </p:nvPr>
        </p:nvGraphicFramePr>
        <p:xfrm>
          <a:off x="9329762" y="3829483"/>
          <a:ext cx="2108200" cy="268224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7518"/>
              </p:ext>
            </p:extLst>
          </p:nvPr>
        </p:nvGraphicFramePr>
        <p:xfrm>
          <a:off x="402336" y="1998519"/>
          <a:ext cx="2108200" cy="262128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9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4 сме, т.е. x=4, и анализираме неговия съседен връх 6, т.е. </a:t>
            </a:r>
            <a:r>
              <a:rPr lang="bg-BG" dirty="0" err="1"/>
              <a:t>y</a:t>
            </a:r>
            <a:r>
              <a:rPr lang="bg-BG" dirty="0"/>
              <a:t>=6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D=1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1+8≤ ∞ (1 е D </a:t>
            </a:r>
            <a:r>
              <a:rPr lang="bg-BG" dirty="0" smtClean="0"/>
              <a:t>(за x), </a:t>
            </a:r>
            <a:r>
              <a:rPr lang="bg-BG" dirty="0"/>
              <a:t>а 8 е дължината на дъгата от x(4) до </a:t>
            </a:r>
            <a:r>
              <a:rPr lang="bg-BG" dirty="0" err="1"/>
              <a:t>y</a:t>
            </a:r>
            <a:r>
              <a:rPr lang="bg-BG" dirty="0"/>
              <a:t>(6))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8=1+8=9</a:t>
            </a:r>
          </a:p>
          <a:p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x=4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44554"/>
              </p:ext>
            </p:extLst>
          </p:nvPr>
        </p:nvGraphicFramePr>
        <p:xfrm>
          <a:off x="9329762" y="3829483"/>
          <a:ext cx="2108200" cy="274320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52199"/>
              </p:ext>
            </p:extLst>
          </p:nvPr>
        </p:nvGraphicFramePr>
        <p:xfrm>
          <a:off x="449039" y="2056830"/>
          <a:ext cx="2108200" cy="268224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2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4 сме, т.е. x=4, и анализираме неговия съседен връх 7, т.е. </a:t>
            </a:r>
            <a:r>
              <a:rPr lang="bg-BG" dirty="0" err="1"/>
              <a:t>y</a:t>
            </a:r>
            <a:r>
              <a:rPr lang="bg-BG" dirty="0"/>
              <a:t>=7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D=1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1+4≤ ∞ (1 е D </a:t>
            </a:r>
            <a:r>
              <a:rPr lang="bg-BG" dirty="0" smtClean="0"/>
              <a:t>(за x), </a:t>
            </a:r>
            <a:r>
              <a:rPr lang="bg-BG" dirty="0"/>
              <a:t>а 4 е дължината на дъгата от x(4) до </a:t>
            </a:r>
            <a:r>
              <a:rPr lang="bg-BG" dirty="0" err="1"/>
              <a:t>y</a:t>
            </a:r>
            <a:r>
              <a:rPr lang="bg-BG" dirty="0"/>
              <a:t>(7))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4=1+4=5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x=4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66703"/>
              </p:ext>
            </p:extLst>
          </p:nvPr>
        </p:nvGraphicFramePr>
        <p:xfrm>
          <a:off x="9329762" y="3829483"/>
          <a:ext cx="2108200" cy="280416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1100"/>
              </p:ext>
            </p:extLst>
          </p:nvPr>
        </p:nvGraphicFramePr>
        <p:xfrm>
          <a:off x="402336" y="2056830"/>
          <a:ext cx="2108200" cy="274320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0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4 сме, т.е. x=4, и анализираме неговия съседен връх 5, т.е. </a:t>
            </a:r>
            <a:r>
              <a:rPr lang="bg-BG" dirty="0" err="1"/>
              <a:t>y</a:t>
            </a:r>
            <a:r>
              <a:rPr lang="bg-BG" dirty="0"/>
              <a:t>=5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D=1 за x</a:t>
            </a:r>
          </a:p>
          <a:p>
            <a:pPr marL="0" indent="0">
              <a:buNone/>
            </a:pPr>
            <a:r>
              <a:rPr lang="bg-BG" dirty="0"/>
              <a:t>D=∞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1+2≤ ∞ (1 е D </a:t>
            </a:r>
            <a:r>
              <a:rPr lang="bg-BG" dirty="0" smtClean="0"/>
              <a:t>(за x), </a:t>
            </a:r>
            <a:r>
              <a:rPr lang="bg-BG" dirty="0"/>
              <a:t>а 2 е дължината на дъгата от x(4) до </a:t>
            </a:r>
            <a:r>
              <a:rPr lang="bg-BG" dirty="0" err="1"/>
              <a:t>y</a:t>
            </a:r>
            <a:r>
              <a:rPr lang="bg-BG" dirty="0"/>
              <a:t>(5))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2=1+2=3</a:t>
            </a:r>
          </a:p>
          <a:p>
            <a:pPr marL="0" indent="0">
              <a:buNone/>
            </a:pPr>
            <a:r>
              <a:rPr lang="bg-BG" dirty="0" err="1" smtClean="0"/>
              <a:t>P</a:t>
            </a:r>
            <a:r>
              <a:rPr lang="bg-BG" dirty="0" smtClean="0"/>
              <a:t>( </a:t>
            </a:r>
            <a:r>
              <a:rPr lang="bg-BG" dirty="0"/>
              <a:t>за </a:t>
            </a:r>
            <a:r>
              <a:rPr lang="bg-BG" dirty="0" err="1" smtClean="0"/>
              <a:t>y</a:t>
            </a:r>
            <a:r>
              <a:rPr lang="bg-BG" dirty="0" smtClean="0"/>
              <a:t>)= x=4</a:t>
            </a: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79893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42361"/>
              </p:ext>
            </p:extLst>
          </p:nvPr>
        </p:nvGraphicFramePr>
        <p:xfrm>
          <a:off x="402336" y="1998519"/>
          <a:ext cx="2108200" cy="280416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</a:t>
            </a:r>
            <a:r>
              <a:rPr lang="bg-BG" b="1" dirty="0" smtClean="0"/>
              <a:t>1</a:t>
            </a:r>
          </a:p>
          <a:p>
            <a:r>
              <a:rPr lang="bg-BG" dirty="0"/>
              <a:t>Виждаме, че върхът с най-малка досегашна дължина (от не посетените) е връх </a:t>
            </a:r>
            <a:r>
              <a:rPr lang="bg-BG" dirty="0">
                <a:solidFill>
                  <a:srgbClr val="00B050"/>
                </a:solidFill>
              </a:rPr>
              <a:t>2 </a:t>
            </a:r>
            <a:r>
              <a:rPr lang="bg-BG" dirty="0"/>
              <a:t>(с досегашна дължина 2). x = 2</a:t>
            </a:r>
          </a:p>
          <a:p>
            <a:r>
              <a:rPr lang="bg-BG" dirty="0"/>
              <a:t>Маркираме го като посетен, т.е. V за връх 2=1.</a:t>
            </a:r>
          </a:p>
          <a:p>
            <a:r>
              <a:rPr lang="bg-BG" dirty="0"/>
              <a:t>Този връх има два съседни върха — 4 и 5. </a:t>
            </a:r>
            <a:r>
              <a:rPr lang="bg-BG" b="1" dirty="0"/>
              <a:t>Единият вече е посетен – 4,</a:t>
            </a:r>
            <a:r>
              <a:rPr lang="bg-BG" dirty="0"/>
              <a:t> така че стъпка 2 изпълняваме само за </a:t>
            </a:r>
            <a:r>
              <a:rPr lang="bg-BG" b="1" dirty="0"/>
              <a:t>връх 5. </a:t>
            </a:r>
            <a:br>
              <a:rPr lang="bg-BG" b="1" dirty="0"/>
            </a:br>
            <a:endParaRPr lang="bg-BG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69137"/>
              </p:ext>
            </p:extLst>
          </p:nvPr>
        </p:nvGraphicFramePr>
        <p:xfrm>
          <a:off x="402336" y="2056830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79746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</a:t>
            </a:r>
            <a:r>
              <a:rPr lang="bg-BG" dirty="0"/>
              <a:t>на </a:t>
            </a:r>
            <a:r>
              <a:rPr lang="bg-BG" dirty="0" err="1"/>
              <a:t>Дейкстра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Алгоритъмът следи текущо известното най-късо разстояние от всеки възел до началния възел и актуализира тези стойности, ако открие по-къс път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След </a:t>
            </a:r>
            <a:r>
              <a:rPr lang="bg-BG" dirty="0"/>
              <a:t>като алгоритъмът намери най-краткия път между началния възел и друг възел, този възел се маркира като „посетен“ и се добавя към пътя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Процесът </a:t>
            </a:r>
            <a:r>
              <a:rPr lang="bg-BG" dirty="0"/>
              <a:t>продължава, докато всички възли в графа не бъдат добавени към пътя. По този начин имаме път, който свързва изходния възел с всички други възли, следвайки възможно най-краткия път за достигане до всеки възел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На </a:t>
            </a:r>
            <a:r>
              <a:rPr lang="bg-BG" dirty="0"/>
              <a:t>финала на практика имаме най-късия път от началния възел до всички останали възли, ако сме запазили междинните резултати.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1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2 сме, т.е. x=2, и анализираме неговия съседен връх 5, т.е. </a:t>
            </a:r>
            <a:r>
              <a:rPr lang="bg-BG" dirty="0" err="1"/>
              <a:t>y</a:t>
            </a:r>
            <a:r>
              <a:rPr lang="bg-BG" dirty="0"/>
              <a:t>=5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D=2 за x</a:t>
            </a:r>
          </a:p>
          <a:p>
            <a:pPr marL="0" indent="0">
              <a:buNone/>
            </a:pPr>
            <a:r>
              <a:rPr lang="bg-BG" dirty="0"/>
              <a:t>D=3 за </a:t>
            </a:r>
            <a:r>
              <a:rPr lang="bg-BG" dirty="0" err="1"/>
              <a:t>y</a:t>
            </a:r>
            <a:endParaRPr lang="bg-BG" dirty="0"/>
          </a:p>
          <a:p>
            <a:r>
              <a:rPr lang="bg-BG" dirty="0"/>
              <a:t>2+10≤3 (2 е </a:t>
            </a:r>
            <a:r>
              <a:rPr lang="bg-BG" dirty="0" smtClean="0"/>
              <a:t>D( </a:t>
            </a:r>
            <a:r>
              <a:rPr lang="bg-BG" dirty="0"/>
              <a:t>за </a:t>
            </a:r>
            <a:r>
              <a:rPr lang="bg-BG" dirty="0" smtClean="0"/>
              <a:t>x), </a:t>
            </a:r>
            <a:r>
              <a:rPr lang="bg-BG" dirty="0"/>
              <a:t>а 10 е дължината на дъгата от x(2) до </a:t>
            </a:r>
            <a:r>
              <a:rPr lang="bg-BG" dirty="0" err="1"/>
              <a:t>y</a:t>
            </a:r>
            <a:r>
              <a:rPr lang="bg-BG" dirty="0"/>
              <a:t>(5))</a:t>
            </a:r>
          </a:p>
          <a:p>
            <a:endParaRPr lang="bg-BG" dirty="0" smtClean="0"/>
          </a:p>
          <a:p>
            <a:r>
              <a:rPr lang="bg-BG" b="1" dirty="0" smtClean="0"/>
              <a:t>Не </a:t>
            </a:r>
            <a:r>
              <a:rPr lang="bg-BG" b="1" dirty="0"/>
              <a:t>е изпълнено горното и в този случай не променяме никакви стойности, но маркираме </a:t>
            </a:r>
            <a:r>
              <a:rPr lang="bg-BG" b="1" dirty="0" smtClean="0"/>
              <a:t>върха 2 </a:t>
            </a:r>
            <a:r>
              <a:rPr lang="bg-BG" b="1" dirty="0"/>
              <a:t>като посетен!</a:t>
            </a:r>
          </a:p>
          <a:p>
            <a:endParaRPr lang="bg-BG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7820"/>
              </p:ext>
            </p:extLst>
          </p:nvPr>
        </p:nvGraphicFramePr>
        <p:xfrm>
          <a:off x="502667" y="1880367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8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</a:t>
            </a:r>
            <a:r>
              <a:rPr lang="bg-BG" b="1" dirty="0" smtClean="0"/>
              <a:t>1</a:t>
            </a:r>
          </a:p>
          <a:p>
            <a:r>
              <a:rPr lang="bg-BG" dirty="0"/>
              <a:t>От таблицата виждаме, че има два върха от не посетените, които имат минимална дължина – това са 3 и 5 с дължина 3. </a:t>
            </a:r>
            <a:endParaRPr lang="bg-BG" dirty="0" smtClean="0"/>
          </a:p>
          <a:p>
            <a:r>
              <a:rPr lang="bg-BG" dirty="0" smtClean="0"/>
              <a:t>Няма </a:t>
            </a:r>
            <a:r>
              <a:rPr lang="bg-BG" dirty="0"/>
              <a:t>значение кой от двата ще изберем първо. </a:t>
            </a:r>
            <a:endParaRPr lang="bg-BG" dirty="0" smtClean="0"/>
          </a:p>
          <a:p>
            <a:r>
              <a:rPr lang="bg-BG" dirty="0" smtClean="0"/>
              <a:t>Ако </a:t>
            </a:r>
            <a:r>
              <a:rPr lang="bg-BG" dirty="0"/>
              <a:t>избираме първия по ред на номериране – избираме 3 т.е. x = 3.</a:t>
            </a:r>
          </a:p>
          <a:p>
            <a:r>
              <a:rPr lang="bg-BG" dirty="0"/>
              <a:t>Маркираме го като посетен, т.е. V за връх 3=1.</a:t>
            </a:r>
          </a:p>
          <a:p>
            <a:r>
              <a:rPr lang="bg-BG" dirty="0"/>
              <a:t>Този връх има 2 съседни — 1 и 6, </a:t>
            </a:r>
            <a:r>
              <a:rPr lang="bg-BG" b="1" dirty="0"/>
              <a:t>но 1 е вече посетен</a:t>
            </a:r>
            <a:r>
              <a:rPr lang="bg-BG" dirty="0"/>
              <a:t>. За 6 правим изчисленията за стъпка 2, както за предишната итерация</a:t>
            </a:r>
            <a:r>
              <a:rPr lang="bg-BG" dirty="0" smtClean="0"/>
              <a:t>.</a:t>
            </a:r>
            <a:r>
              <a:rPr lang="bg-BG" dirty="0"/>
              <a:t/>
            </a:r>
            <a:br>
              <a:rPr lang="bg-BG" dirty="0"/>
            </a:br>
            <a:endParaRPr lang="bg-BG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69557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7820"/>
              </p:ext>
            </p:extLst>
          </p:nvPr>
        </p:nvGraphicFramePr>
        <p:xfrm>
          <a:off x="502667" y="1880367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0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3 сме, т.е. x=3, и анализираме неговия съседен </a:t>
            </a:r>
            <a:r>
              <a:rPr lang="bg-BG" b="1" dirty="0"/>
              <a:t>връх 6</a:t>
            </a:r>
            <a:r>
              <a:rPr lang="bg-BG" dirty="0"/>
              <a:t>, т.е. </a:t>
            </a:r>
            <a:r>
              <a:rPr lang="bg-BG" dirty="0" err="1"/>
              <a:t>y</a:t>
            </a:r>
            <a:r>
              <a:rPr lang="bg-BG" dirty="0"/>
              <a:t>=6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D=3 за x</a:t>
            </a:r>
          </a:p>
          <a:p>
            <a:pPr marL="0" indent="0">
              <a:buNone/>
            </a:pPr>
            <a:r>
              <a:rPr lang="bg-BG" dirty="0"/>
              <a:t>D=9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3+5≤ 9 (3 е D за x, а 5 е дължината на дъгата от x(3) до </a:t>
            </a:r>
            <a:r>
              <a:rPr lang="bg-BG" dirty="0" err="1"/>
              <a:t>y</a:t>
            </a:r>
            <a:r>
              <a:rPr lang="bg-BG" dirty="0"/>
              <a:t>(6))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/>
              <a:t>D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5=3+5=8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</a:t>
            </a:r>
            <a:r>
              <a:rPr lang="bg-BG" dirty="0"/>
              <a:t>x=3</a:t>
            </a:r>
          </a:p>
          <a:p>
            <a:r>
              <a:rPr lang="bg-BG" dirty="0"/>
              <a:t>Нанасяме новите стойности в таблицата</a:t>
            </a:r>
            <a:r>
              <a:rPr lang="bg-BG" dirty="0" smtClean="0"/>
              <a:t>:</a:t>
            </a:r>
            <a:endParaRPr lang="bg-BG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82383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699"/>
              </p:ext>
            </p:extLst>
          </p:nvPr>
        </p:nvGraphicFramePr>
        <p:xfrm>
          <a:off x="502667" y="2046646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4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60950" y="268166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Следващият не посетен връх е 5 с дължина 3 или x = 5</a:t>
            </a:r>
          </a:p>
          <a:p>
            <a:r>
              <a:rPr lang="bg-BG" dirty="0"/>
              <a:t>Маркираме го като посетен, т.е. V за връх 5=1.</a:t>
            </a:r>
          </a:p>
          <a:p>
            <a:r>
              <a:rPr lang="bg-BG" dirty="0"/>
              <a:t>Този връх има 1 съседен — 7. За 7 правим изчисленията за стъпка 2, както за предишната итерация</a:t>
            </a:r>
            <a:r>
              <a:rPr lang="bg-BG" dirty="0" smtClean="0"/>
              <a:t>.</a:t>
            </a:r>
            <a:r>
              <a:rPr lang="bg-BG" dirty="0"/>
              <a:t/>
            </a:r>
            <a:br>
              <a:rPr lang="bg-BG" dirty="0"/>
            </a:br>
            <a:endParaRPr lang="bg-BG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5245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5007"/>
              </p:ext>
            </p:extLst>
          </p:nvPr>
        </p:nvGraphicFramePr>
        <p:xfrm>
          <a:off x="402336" y="2056830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01919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5 сме, т.е. x=5, и анализираме неговия съседен връх 7, т.е. </a:t>
            </a:r>
            <a:r>
              <a:rPr lang="bg-BG" dirty="0" err="1"/>
              <a:t>y</a:t>
            </a:r>
            <a:r>
              <a:rPr lang="bg-BG" dirty="0"/>
              <a:t>=7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D=3 за x</a:t>
            </a:r>
          </a:p>
          <a:p>
            <a:pPr marL="0" indent="0">
              <a:buNone/>
            </a:pPr>
            <a:r>
              <a:rPr lang="bg-BG" dirty="0"/>
              <a:t>D=5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3+1≤ 5 (3 е D </a:t>
            </a:r>
            <a:r>
              <a:rPr lang="bg-BG" dirty="0" smtClean="0"/>
              <a:t>(за x), </a:t>
            </a:r>
            <a:r>
              <a:rPr lang="bg-BG" dirty="0"/>
              <a:t>а 1 е дължината на дъгата от x(5) до </a:t>
            </a:r>
            <a:r>
              <a:rPr lang="bg-BG" dirty="0" err="1"/>
              <a:t>y</a:t>
            </a:r>
            <a:r>
              <a:rPr lang="bg-BG" dirty="0"/>
              <a:t>(7))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1=3+1=4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</a:t>
            </a:r>
            <a:r>
              <a:rPr lang="bg-BG" dirty="0"/>
              <a:t>x=5</a:t>
            </a:r>
          </a:p>
          <a:p>
            <a:r>
              <a:rPr lang="bg-BG" dirty="0"/>
              <a:t>Нанасяме новите стойности в таблицата: </a:t>
            </a:r>
            <a:endParaRPr lang="bg-BG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32461"/>
              </p:ext>
            </p:extLst>
          </p:nvPr>
        </p:nvGraphicFramePr>
        <p:xfrm>
          <a:off x="252453" y="2056830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5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65236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</a:t>
            </a:r>
            <a:r>
              <a:rPr lang="bg-BG" b="1" dirty="0" smtClean="0"/>
              <a:t>1</a:t>
            </a:r>
          </a:p>
          <a:p>
            <a:r>
              <a:rPr lang="bg-BG" dirty="0"/>
              <a:t>Останаха ни само два върха. 7 има по-малка стойност за D, затова избираме него, т.е. V за връх 7=1.</a:t>
            </a:r>
          </a:p>
          <a:p>
            <a:r>
              <a:rPr lang="bg-BG" dirty="0"/>
              <a:t>Този връх има 1 не посетен съседен — 6. За него правим изчисленията за стъпка 2, както за предишната итерация</a:t>
            </a:r>
            <a:r>
              <a:rPr lang="bg-BG" dirty="0" smtClean="0"/>
              <a:t>.</a:t>
            </a:r>
            <a:r>
              <a:rPr lang="bg-BG" dirty="0"/>
              <a:t/>
            </a:r>
            <a:br>
              <a:rPr lang="bg-BG" dirty="0"/>
            </a:br>
            <a:endParaRPr lang="bg-BG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143"/>
              </p:ext>
            </p:extLst>
          </p:nvPr>
        </p:nvGraphicFramePr>
        <p:xfrm>
          <a:off x="402336" y="19284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връх</a:t>
                      </a:r>
                      <a:endParaRPr lang="bg-BG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  <a:endParaRPr lang="ru-R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6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13496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ru-RU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2</a:t>
            </a:r>
            <a:endParaRPr lang="bg-BG" b="1" dirty="0" smtClean="0"/>
          </a:p>
          <a:p>
            <a:pPr marL="0" indent="0" fontAlgn="base">
              <a:buNone/>
            </a:pPr>
            <a:r>
              <a:rPr lang="bg-BG" dirty="0"/>
              <a:t>Във връх 7 сме, т.е. x=7, и анализираме неговия съседен връх 6, т.е. </a:t>
            </a:r>
            <a:r>
              <a:rPr lang="bg-BG" dirty="0" err="1"/>
              <a:t>y</a:t>
            </a:r>
            <a:r>
              <a:rPr lang="bg-BG" dirty="0"/>
              <a:t>=6 (x - текущ връх, </a:t>
            </a:r>
            <a:r>
              <a:rPr lang="bg-BG" dirty="0" err="1"/>
              <a:t>y</a:t>
            </a:r>
            <a:r>
              <a:rPr lang="bg-BG" dirty="0"/>
              <a:t> - не посетен съсед на текущия връх).</a:t>
            </a:r>
          </a:p>
          <a:p>
            <a:r>
              <a:rPr lang="bg-BG" dirty="0"/>
              <a:t>За текущия връх:</a:t>
            </a:r>
          </a:p>
          <a:p>
            <a:pPr marL="0" indent="0">
              <a:buNone/>
            </a:pPr>
            <a:r>
              <a:rPr lang="bg-BG" dirty="0"/>
              <a:t>D=4 за x</a:t>
            </a:r>
          </a:p>
          <a:p>
            <a:pPr marL="0" indent="0">
              <a:buNone/>
            </a:pPr>
            <a:r>
              <a:rPr lang="bg-BG" dirty="0"/>
              <a:t>D=8 за </a:t>
            </a:r>
            <a:r>
              <a:rPr lang="bg-BG" dirty="0" err="1"/>
              <a:t>y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4+1≤ 8 (4 е D </a:t>
            </a:r>
            <a:r>
              <a:rPr lang="bg-BG" dirty="0" smtClean="0"/>
              <a:t>(за x), </a:t>
            </a:r>
            <a:r>
              <a:rPr lang="bg-BG" dirty="0"/>
              <a:t>а 1 е дължината на дъгата от x(7) до </a:t>
            </a:r>
            <a:r>
              <a:rPr lang="bg-BG" dirty="0" err="1"/>
              <a:t>y</a:t>
            </a:r>
            <a:r>
              <a:rPr lang="bg-BG" dirty="0"/>
              <a:t>(6))</a:t>
            </a:r>
          </a:p>
          <a:p>
            <a:r>
              <a:rPr lang="bg-BG" dirty="0"/>
              <a:t>Щом е изпълнено горното то тогава:</a:t>
            </a:r>
          </a:p>
          <a:p>
            <a:pPr marL="0" indent="0">
              <a:buNone/>
            </a:pPr>
            <a:r>
              <a:rPr lang="bg-BG" dirty="0" smtClean="0"/>
              <a:t>D(за </a:t>
            </a:r>
            <a:r>
              <a:rPr lang="bg-BG" dirty="0" err="1" smtClean="0"/>
              <a:t>y</a:t>
            </a:r>
            <a:r>
              <a:rPr lang="bg-BG" dirty="0" smtClean="0"/>
              <a:t>)=</a:t>
            </a:r>
            <a:r>
              <a:rPr lang="bg-BG" dirty="0"/>
              <a:t>D </a:t>
            </a:r>
            <a:r>
              <a:rPr lang="bg-BG" dirty="0" smtClean="0"/>
              <a:t>(за x)+</a:t>
            </a:r>
            <a:r>
              <a:rPr lang="bg-BG" dirty="0"/>
              <a:t>1=4+1=5</a:t>
            </a:r>
          </a:p>
          <a:p>
            <a:pPr marL="0" indent="0">
              <a:buNone/>
            </a:pPr>
            <a:r>
              <a:rPr lang="bg-BG" dirty="0" err="1"/>
              <a:t>P</a:t>
            </a:r>
            <a:r>
              <a:rPr lang="bg-BG" dirty="0"/>
              <a:t> </a:t>
            </a:r>
            <a:r>
              <a:rPr lang="bg-BG" dirty="0" smtClean="0"/>
              <a:t>(за </a:t>
            </a:r>
            <a:r>
              <a:rPr lang="bg-BG" dirty="0" err="1" smtClean="0"/>
              <a:t>y</a:t>
            </a:r>
            <a:r>
              <a:rPr lang="bg-BG" dirty="0" smtClean="0"/>
              <a:t>)= </a:t>
            </a:r>
            <a:r>
              <a:rPr lang="bg-BG" dirty="0"/>
              <a:t>x=7</a:t>
            </a:r>
          </a:p>
          <a:p>
            <a:r>
              <a:rPr lang="bg-BG" dirty="0"/>
              <a:t>Нанасяме новите стойности в таблицата</a:t>
            </a:r>
            <a:r>
              <a:rPr lang="bg-BG" dirty="0" smtClean="0"/>
              <a:t>:</a:t>
            </a:r>
            <a:endParaRPr lang="bg-BG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68326"/>
              </p:ext>
            </p:extLst>
          </p:nvPr>
        </p:nvGraphicFramePr>
        <p:xfrm>
          <a:off x="502667" y="1864326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ru-RU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60060"/>
              </p:ext>
            </p:extLst>
          </p:nvPr>
        </p:nvGraphicFramePr>
        <p:xfrm>
          <a:off x="9276134" y="3604894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C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C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ru-RU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стъпка </a:t>
            </a:r>
            <a:r>
              <a:rPr lang="bg-BG" b="1" dirty="0" smtClean="0"/>
              <a:t>1</a:t>
            </a:r>
          </a:p>
          <a:p>
            <a:r>
              <a:rPr lang="bg-BG" dirty="0"/>
              <a:t>Остана ни само един връх — 6.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Той </a:t>
            </a:r>
            <a:r>
              <a:rPr lang="bg-BG" dirty="0"/>
              <a:t>очевидно няма не посетени съседи, така че просто го маркираме като посетен и обновяваме таблицата</a:t>
            </a:r>
            <a:r>
              <a:rPr lang="bg-BG" dirty="0" smtClean="0"/>
              <a:t>: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6672"/>
              </p:ext>
            </p:extLst>
          </p:nvPr>
        </p:nvGraphicFramePr>
        <p:xfrm>
          <a:off x="293838" y="2056830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ru-RU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2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30" y="361577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91004"/>
              </p:ext>
            </p:extLst>
          </p:nvPr>
        </p:nvGraphicFramePr>
        <p:xfrm>
          <a:off x="244428" y="2056830"/>
          <a:ext cx="2108200" cy="2865120"/>
        </p:xfrm>
        <a:graphic>
          <a:graphicData uri="http://schemas.openxmlformats.org/drawingml/2006/table">
            <a:tbl>
              <a:tblPr/>
              <a:tblGrid>
                <a:gridCol w="660400"/>
                <a:gridCol w="482600"/>
                <a:gridCol w="482600"/>
                <a:gridCol w="4826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връх</a:t>
                      </a:r>
                      <a:endParaRPr lang="bg-BG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</a:t>
                      </a:r>
                      <a:endParaRPr lang="ru-RU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FFC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FFC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ru-RU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800" b="1" kern="1200" dirty="0">
                        <a:solidFill>
                          <a:srgbClr val="7030A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ru-RU" sz="1800" b="1" kern="1200" dirty="0">
                        <a:solidFill>
                          <a:srgbClr val="0070C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711116" y="2056830"/>
            <a:ext cx="6464769" cy="378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Това е финалната версия на нашата таблица </a:t>
            </a:r>
            <a:r>
              <a:rPr lang="bg-BG" dirty="0"/>
              <a:t>и алгоритъмът завършва.</a:t>
            </a:r>
          </a:p>
          <a:p>
            <a:r>
              <a:rPr lang="bg-BG" dirty="0"/>
              <a:t>В тази таблица гледаме крайния връх, който ни интересува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r>
              <a:rPr lang="bg-BG" dirty="0" smtClean="0"/>
              <a:t>Да </a:t>
            </a:r>
            <a:r>
              <a:rPr lang="bg-BG" dirty="0"/>
              <a:t>кажем 6.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Виждаме</a:t>
            </a:r>
            <a:r>
              <a:rPr lang="bg-BG" dirty="0"/>
              <a:t>, че в </a:t>
            </a:r>
            <a:r>
              <a:rPr lang="bg-BG" dirty="0" err="1"/>
              <a:t>P</a:t>
            </a:r>
            <a:r>
              <a:rPr lang="bg-BG" dirty="0"/>
              <a:t> колоната му е 7. Това означава, че 7 е негов предшественик. В колоната </a:t>
            </a:r>
            <a:r>
              <a:rPr lang="bg-BG" dirty="0" err="1"/>
              <a:t>P</a:t>
            </a:r>
            <a:r>
              <a:rPr lang="bg-BG" dirty="0"/>
              <a:t> на 7 пък виждаме стойността 5. Значи 5 е предшественик на 7. 4 пък е предшественик на 5. Най-накрая виждаме, че 1 е предшественик на 4.</a:t>
            </a:r>
          </a:p>
          <a:p>
            <a:r>
              <a:rPr lang="bg-BG" dirty="0"/>
              <a:t>От това следва, че най-краткият път от 1 до 6 е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1 </a:t>
            </a:r>
            <a:r>
              <a:rPr lang="bg-BG" dirty="0"/>
              <a:t>-&gt; 4 -&gt; 5 -&gt; 7 -&gt; 6.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Ако </a:t>
            </a:r>
            <a:r>
              <a:rPr lang="bg-BG" dirty="0"/>
              <a:t>сметнем общата дължина, тя е 1+2+1+1 = 5 (каквато е и D стойността на крайния връх 6).</a:t>
            </a:r>
          </a:p>
          <a:p>
            <a:r>
              <a:rPr lang="bg-BG" dirty="0"/>
              <a:t>По този начин можем да намерим най-краткия път от връх 1 до който и да е друг връх, ако искаме да използваме друг за начален, трябва да повторим алгоритъма отново</a:t>
            </a:r>
            <a:r>
              <a:rPr lang="bg-BG" dirty="0" smtClean="0"/>
              <a:t>.</a:t>
            </a:r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240253" y="625642"/>
            <a:ext cx="737936" cy="786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106526" y="1235242"/>
            <a:ext cx="962527" cy="176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844463" y="1550297"/>
            <a:ext cx="256674" cy="506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534373" y="2406316"/>
            <a:ext cx="1053416" cy="176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9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Дейкстра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Алгоритъмът на </a:t>
            </a:r>
            <a:r>
              <a:rPr lang="bg-BG" dirty="0" err="1"/>
              <a:t>Дейкстра</a:t>
            </a:r>
            <a:r>
              <a:rPr lang="bg-BG" dirty="0"/>
              <a:t> може да работи само с претеглени графи, които имат положителни тегла. Това е така, защото по време на процеса трябва да се добавят теглата на ребрата, за да се намери най-краткият път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След </a:t>
            </a:r>
            <a:r>
              <a:rPr lang="bg-BG" dirty="0"/>
              <a:t>като даден възел бъде маркиран като „посетен“, текущият път до този възел се маркира като най-краткия път за достигане до този възел. И отрицателните тегла могат да променят това, ако общото тегло може да бъде намалено след извършването на тази стъпка.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Дейкстра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На всеки възел на графа </a:t>
            </a:r>
            <a:r>
              <a:rPr lang="bg-BG" dirty="0" smtClean="0"/>
              <a:t>съпоставяме 3 елемента:</a:t>
            </a:r>
            <a:endParaRPr lang="bg-BG" dirty="0"/>
          </a:p>
          <a:p>
            <a:r>
              <a:rPr lang="bg-BG" dirty="0"/>
              <a:t>V — признак за обработен (посетен) връх (0 — необработен, 1 — обработен);</a:t>
            </a:r>
          </a:p>
          <a:p>
            <a:r>
              <a:rPr lang="bg-BG" dirty="0"/>
              <a:t>D — дължина на пътя до този връх;</a:t>
            </a:r>
          </a:p>
          <a:p>
            <a:r>
              <a:rPr lang="bg-BG" dirty="0" err="1"/>
              <a:t>P</a:t>
            </a:r>
            <a:r>
              <a:rPr lang="bg-BG" dirty="0"/>
              <a:t> — връх, предшественик на дадения връх в пътя.</a:t>
            </a:r>
          </a:p>
          <a:p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Дейкстра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Стъпка 1: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За всеки възел изпълняваме следното:</a:t>
            </a:r>
          </a:p>
          <a:p>
            <a:pPr fontAlgn="base"/>
            <a:r>
              <a:rPr lang="bg-BG" dirty="0"/>
              <a:t>на полетата V за всеки връх присвояваме стойности 0;</a:t>
            </a:r>
          </a:p>
          <a:p>
            <a:pPr fontAlgn="base"/>
            <a:r>
              <a:rPr lang="bg-BG" dirty="0"/>
              <a:t>на полетата D за всеки връх присвояваме стойности БЕЗКРАЙНОСТ (само началният е със стойност 0);</a:t>
            </a:r>
          </a:p>
          <a:p>
            <a:pPr fontAlgn="base"/>
            <a:r>
              <a:rPr lang="bg-BG" dirty="0"/>
              <a:t>на полетата </a:t>
            </a:r>
            <a:r>
              <a:rPr lang="bg-BG" dirty="0" err="1"/>
              <a:t>P</a:t>
            </a:r>
            <a:r>
              <a:rPr lang="bg-BG" dirty="0"/>
              <a:t> за всеки връх присвояваме стойности -1.</a:t>
            </a:r>
          </a:p>
        </p:txBody>
      </p:sp>
    </p:spTree>
    <p:extLst>
      <p:ext uri="{BB962C8B-B14F-4D97-AF65-F5344CB8AC3E}">
        <p14:creationId xmlns:p14="http://schemas.microsoft.com/office/powerpoint/2010/main" val="2101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Дейкстра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1" y="2310064"/>
            <a:ext cx="9881937" cy="4203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Стъпка 2: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Повтаряме следните стъпки толкова пъти, колкото са върховете:</a:t>
            </a:r>
          </a:p>
          <a:p>
            <a:pPr fontAlgn="base"/>
            <a:r>
              <a:rPr lang="bg-BG" dirty="0"/>
              <a:t>избираме връх с </a:t>
            </a:r>
            <a:r>
              <a:rPr lang="bg-BG" b="1" i="1" dirty="0"/>
              <a:t>най-малка досегашна дължина на пътя</a:t>
            </a:r>
            <a:r>
              <a:rPr lang="bg-BG" dirty="0"/>
              <a:t> (минималната стойност в колоната D), измежду не посетените все още върхове (обозначаваме го като x) - в началото това е началният връх, тъй като изкуствено сме направили дължината на пътя до него 0.</a:t>
            </a:r>
          </a:p>
          <a:p>
            <a:pPr fontAlgn="base"/>
            <a:r>
              <a:rPr lang="bg-BG" dirty="0"/>
              <a:t>маркираме обработения връх като посетен (променяме V стойността му на 1)</a:t>
            </a:r>
          </a:p>
          <a:p>
            <a:pPr fontAlgn="base"/>
            <a:r>
              <a:rPr lang="bg-BG" dirty="0"/>
              <a:t>за всеки не посетен (т.е. за съседите на x, за които V = 0) съсед </a:t>
            </a:r>
            <a:r>
              <a:rPr lang="bg-BG" dirty="0" err="1"/>
              <a:t>y</a:t>
            </a:r>
            <a:r>
              <a:rPr lang="bg-BG" dirty="0"/>
              <a:t> на x изпълняваме следното: </a:t>
            </a:r>
          </a:p>
          <a:p>
            <a:pPr fontAlgn="base"/>
            <a:r>
              <a:rPr lang="bg-BG" dirty="0"/>
              <a:t>ако </a:t>
            </a:r>
          </a:p>
          <a:p>
            <a:pPr lvl="1"/>
            <a:r>
              <a:rPr lang="bg-BG" dirty="0"/>
              <a:t>(стойността на полето D за върха x) + дължината на дъгата (</a:t>
            </a:r>
            <a:r>
              <a:rPr lang="bg-BG" dirty="0" err="1"/>
              <a:t>x,y</a:t>
            </a:r>
            <a:r>
              <a:rPr lang="bg-BG" dirty="0"/>
              <a:t>) &lt;= (стойността на полето D за </a:t>
            </a:r>
            <a:r>
              <a:rPr lang="bg-BG" dirty="0" err="1"/>
              <a:t>y</a:t>
            </a:r>
            <a:r>
              <a:rPr lang="bg-BG" dirty="0"/>
              <a:t>) </a:t>
            </a:r>
          </a:p>
          <a:p>
            <a:pPr fontAlgn="base"/>
            <a:r>
              <a:rPr lang="bg-BG" dirty="0"/>
              <a:t>тогава</a:t>
            </a:r>
          </a:p>
          <a:p>
            <a:pPr lvl="1"/>
            <a:r>
              <a:rPr lang="bg-BG" dirty="0"/>
              <a:t>в полето D за върха </a:t>
            </a:r>
            <a:r>
              <a:rPr lang="bg-BG" dirty="0" err="1"/>
              <a:t>y</a:t>
            </a:r>
            <a:r>
              <a:rPr lang="bg-BG" dirty="0"/>
              <a:t>  записваме (стойността на полето D за върха x) + дължината на дъгата (</a:t>
            </a:r>
            <a:r>
              <a:rPr lang="bg-BG" dirty="0" err="1"/>
              <a:t>x,y</a:t>
            </a:r>
            <a:r>
              <a:rPr lang="bg-BG" dirty="0"/>
              <a:t>)</a:t>
            </a:r>
          </a:p>
          <a:p>
            <a:pPr fontAlgn="base"/>
            <a:r>
              <a:rPr lang="bg-BG" dirty="0"/>
              <a:t>В полето </a:t>
            </a:r>
            <a:r>
              <a:rPr lang="bg-BG" dirty="0" err="1"/>
              <a:t>P</a:t>
            </a:r>
            <a:r>
              <a:rPr lang="bg-BG" dirty="0"/>
              <a:t> за връх </a:t>
            </a:r>
            <a:r>
              <a:rPr lang="bg-BG" dirty="0" err="1"/>
              <a:t>y</a:t>
            </a:r>
            <a:r>
              <a:rPr lang="bg-BG" dirty="0"/>
              <a:t> записваме x.</a:t>
            </a:r>
          </a:p>
        </p:txBody>
      </p:sp>
    </p:spTree>
    <p:extLst>
      <p:ext uri="{BB962C8B-B14F-4D97-AF65-F5344CB8AC3E}">
        <p14:creationId xmlns:p14="http://schemas.microsoft.com/office/powerpoint/2010/main" val="177050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3089" y="2310064"/>
                <a:ext cx="6423669" cy="4203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bg-BG" dirty="0" smtClean="0"/>
                  <a:t>Да определим претеглената матрица на съседство:</a:t>
                </a:r>
              </a:p>
              <a:p>
                <a:pPr marL="0" indent="0">
                  <a:buNone/>
                </a:pPr>
                <a:endParaRPr lang="bg-B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b="0" i="1" smtClean="0">
                          <a:latin typeface="Cambria Math" charset="0"/>
                        </a:rPr>
                        <m:t>А=</m:t>
                      </m:r>
                      <m:d>
                        <m:dPr>
                          <m:begChr m:val="["/>
                          <m:endChr m:val="]"/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089" y="2310064"/>
                <a:ext cx="6423669" cy="4203032"/>
              </a:xfrm>
              <a:blipFill rotWithShape="0">
                <a:blip r:embed="rId2"/>
                <a:stretch>
                  <a:fillRect l="-855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7" y="2743200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911" y="2233810"/>
            <a:ext cx="6423669" cy="420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Да определим претеглената матрица на съседство: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7" y="2743200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29191" y="3381571"/>
                <a:ext cx="3268972" cy="1907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91" y="3381571"/>
                <a:ext cx="3268972" cy="1907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61577"/>
            <a:ext cx="7729728" cy="1188720"/>
          </a:xfrm>
        </p:spPr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 smtClean="0"/>
              <a:t>Дейкстра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822" y="1712068"/>
            <a:ext cx="6423669" cy="2895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Искаме да определим най-късите пътища от връх 1 до всички останали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 descr="https://lh6.googleusercontent.com/RdKtXUoKbcyOaDH8HvaOkTRB3CjbEdlljyxtn-q1tdfdWKdpOdCtjUh3UJp0kMYxiC2JEpZeranZa5U75GtbBfcRq2Xr4ZvN6JEFZ1qE6dZrDlZ4V3WVs8X__8t5HRxGBmoXzp4Aok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7" y="2743200"/>
            <a:ext cx="3242553" cy="233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2743200"/>
            <a:ext cx="701688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b="1" dirty="0" smtClean="0"/>
              <a:t>Стъпка 1:</a:t>
            </a:r>
            <a:endParaRPr lang="bg-B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 smtClean="0"/>
              <a:t>За всеки възел изпълняваме следното:</a:t>
            </a:r>
          </a:p>
          <a:p>
            <a:pPr fontAlgn="base"/>
            <a:r>
              <a:rPr lang="bg-BG" dirty="0" smtClean="0"/>
              <a:t>на полетата V за всеки връх присвояваме стойности 0;</a:t>
            </a:r>
          </a:p>
          <a:p>
            <a:pPr fontAlgn="base"/>
            <a:r>
              <a:rPr lang="bg-BG" dirty="0" smtClean="0"/>
              <a:t>на полетата D за всеки връх присвояваме стойности БЕЗКРАЙНОСТ (само началният е със стойност 0);</a:t>
            </a:r>
          </a:p>
          <a:p>
            <a:pPr fontAlgn="base"/>
            <a:r>
              <a:rPr lang="bg-BG" dirty="0" smtClean="0"/>
              <a:t>на полетата </a:t>
            </a:r>
            <a:r>
              <a:rPr lang="bg-BG" dirty="0" err="1" smtClean="0"/>
              <a:t>P</a:t>
            </a:r>
            <a:r>
              <a:rPr lang="bg-BG" dirty="0" smtClean="0"/>
              <a:t> за всеки връх присвояваме стойности -1.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7740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</TotalTime>
  <Words>3348</Words>
  <Application>Microsoft Macintosh PowerPoint</Application>
  <PresentationFormat>Widescreen</PresentationFormat>
  <Paragraphs>1322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Corbel</vt:lpstr>
      <vt:lpstr>Gill Sans MT</vt:lpstr>
      <vt:lpstr>Times New Roman</vt:lpstr>
      <vt:lpstr>Parcel</vt:lpstr>
      <vt:lpstr>Задачи за определяне на най-къс път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  <vt:lpstr>алгоритъм на Дейкстра - Пример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за определяне на най-къс път</dc:title>
  <dc:creator>Microsoft Office User</dc:creator>
  <cp:lastModifiedBy>Microsoft Office User</cp:lastModifiedBy>
  <cp:revision>10</cp:revision>
  <dcterms:created xsi:type="dcterms:W3CDTF">2023-10-10T15:48:53Z</dcterms:created>
  <dcterms:modified xsi:type="dcterms:W3CDTF">2024-10-02T14:35:49Z</dcterms:modified>
</cp:coreProperties>
</file>