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7" r:id="rId4"/>
    <p:sldId id="257" r:id="rId5"/>
    <p:sldId id="256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embeddedFontLst>
    <p:embeddedFont>
      <p:font typeface="a옛날사진관5" panose="02020600000000000000" pitchFamily="18" charset="-127"/>
      <p:regular r:id="rId16"/>
    </p:embeddedFont>
    <p:embeddedFont>
      <p:font typeface="KoPub돋움체 Light" panose="00000300000000000000" pitchFamily="2" charset="-127"/>
      <p:regular r:id="rId17"/>
    </p:embeddedFont>
    <p:embeddedFont>
      <p:font typeface="KoPub바탕체 Bold" panose="00000800000000000000" pitchFamily="2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KoPub돋움체 Bold" panose="00000800000000000000" pitchFamily="2" charset="-127"/>
      <p:bold r:id="rId21"/>
    </p:embeddedFont>
    <p:embeddedFont>
      <p:font typeface="a옛날사진관3" panose="02020600000000000000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841"/>
    <a:srgbClr val="B2C7D9"/>
    <a:srgbClr val="FFEB31"/>
    <a:srgbClr val="D73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54308" autoAdjust="0"/>
  </p:normalViewPr>
  <p:slideViewPr>
    <p:cSldViewPr snapToGrid="0" showGuides="1">
      <p:cViewPr varScale="1">
        <p:scale>
          <a:sx n="35" d="100"/>
          <a:sy n="35" d="100"/>
        </p:scale>
        <p:origin x="1605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EA31A-C56B-40B7-A31A-5BAD785EE2E5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C11BC-ACE1-4D7E-9372-4E5F883B7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3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대회의 주제가 </a:t>
            </a:r>
            <a:r>
              <a:rPr lang="en-US" altLang="ko-KR" dirty="0"/>
              <a:t>~</a:t>
            </a:r>
            <a:r>
              <a:rPr lang="ko-KR" altLang="en-US" dirty="0"/>
              <a:t>였죠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52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71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시스템 수익을 내기위해 개발한 프로젝트가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사소한 서버 운영비로 제휴 업체의 광고를 활용할 예정이며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현재 이 프로젝트는 사회적 기업처럼 사회 공익적 목적을 가진 프로젝트이기에 이윤 추구를 목적으로 하고 있지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이 프로그램 이후에 개발할 또 다른 프로젝트를 위한 일종의 플랫폼 </a:t>
            </a:r>
            <a:r>
              <a:rPr lang="ko-KR" altLang="en-US" dirty="0" err="1"/>
              <a:t>으로</a:t>
            </a:r>
            <a:r>
              <a:rPr lang="ko-KR" altLang="en-US" dirty="0"/>
              <a:t> 활용할 계획은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연구 목적으로 사용자가 허용하는 범위 내에서 </a:t>
            </a:r>
            <a:r>
              <a:rPr lang="en-US" altLang="ko-KR" dirty="0"/>
              <a:t>SNS</a:t>
            </a:r>
            <a:r>
              <a:rPr lang="ko-KR" altLang="en-US" dirty="0"/>
              <a:t>에서 이루어지는 대화들의 방대한 데이터를 확보할 예정입니다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4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여타 비슷한 앱과 프로그램들과 기술적 측면에서는 크게 다를 바 없는 것이 사실입니다</a:t>
            </a:r>
            <a:r>
              <a:rPr lang="en-US" altLang="ko-KR" dirty="0"/>
              <a:t>. </a:t>
            </a:r>
            <a:r>
              <a:rPr lang="ko-KR" altLang="en-US" dirty="0"/>
              <a:t>하지만 저희는 사용자의 자발적 참여와 점진적 언어 순화에 더욱 도움이 되고자 주내 비속어 사용 비율 등을 계산하여 사용자에게 제휴 업체의 쿠폰 등의 현실적인 이득을 주는 방식으로 운영할 예정입니다</a:t>
            </a:r>
            <a:r>
              <a:rPr lang="en-US" altLang="ko-KR" dirty="0"/>
              <a:t>. </a:t>
            </a:r>
            <a:r>
              <a:rPr lang="ko-KR" altLang="en-US" dirty="0"/>
              <a:t>또한 페이스북</a:t>
            </a:r>
            <a:r>
              <a:rPr lang="en-US" altLang="ko-KR" dirty="0"/>
              <a:t>, </a:t>
            </a:r>
            <a:r>
              <a:rPr lang="ko-KR" altLang="en-US" dirty="0"/>
              <a:t>카카오톡의 경우 데스크탑에서도 많이 사용을 하기에 웹에서도 비속어 사용 횟수를 계산해주는 저희 고고는 충분히 차별성이 있다고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6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과거는 </a:t>
            </a:r>
            <a:r>
              <a:rPr lang="ko-KR" altLang="en-US" dirty="0" err="1"/>
              <a:t>과거일뿐이다</a:t>
            </a:r>
            <a:r>
              <a:rPr lang="en-US" altLang="ko-KR" dirty="0"/>
              <a:t>. </a:t>
            </a:r>
            <a:r>
              <a:rPr lang="ko-KR" altLang="en-US" dirty="0"/>
              <a:t>과연 과거는 거기서 멈출까요</a:t>
            </a:r>
            <a:r>
              <a:rPr lang="en-US" altLang="ko-KR" dirty="0"/>
              <a:t>? </a:t>
            </a:r>
            <a:r>
              <a:rPr lang="ko-KR" altLang="en-US" dirty="0"/>
              <a:t>영국 시인 바이런이 하신 말씀이 있습니다 가장 뛰어난 예언자는 과거다</a:t>
            </a:r>
            <a:r>
              <a:rPr lang="en-US" altLang="ko-KR" dirty="0"/>
              <a:t>,  </a:t>
            </a:r>
            <a:r>
              <a:rPr lang="ko-KR" altLang="en-US" dirty="0"/>
              <a:t>과거를 그저 회상하는 것만이 아니라</a:t>
            </a:r>
            <a:r>
              <a:rPr lang="en-US" altLang="ko-KR" dirty="0"/>
              <a:t>, </a:t>
            </a:r>
            <a:r>
              <a:rPr lang="ko-KR" altLang="en-US" dirty="0"/>
              <a:t>과거의 경험을 미래의 행동기준으로 삼아서 더욱 </a:t>
            </a:r>
            <a:r>
              <a:rPr lang="ko-KR" altLang="en-US" dirty="0" err="1"/>
              <a:t>의미있고</a:t>
            </a:r>
            <a:r>
              <a:rPr lang="en-US" altLang="ko-KR" dirty="0"/>
              <a:t>, </a:t>
            </a:r>
            <a:r>
              <a:rPr lang="ko-KR" altLang="en-US" dirty="0" err="1"/>
              <a:t>발전해나가는</a:t>
            </a:r>
            <a:r>
              <a:rPr lang="ko-KR" altLang="en-US" dirty="0"/>
              <a:t> 것</a:t>
            </a:r>
            <a:r>
              <a:rPr lang="en-US" altLang="ko-KR" dirty="0"/>
              <a:t>, </a:t>
            </a:r>
            <a:r>
              <a:rPr lang="ko-KR" altLang="en-US" dirty="0"/>
              <a:t>그것이 과거의 존재 목적이자 이 대회의 목표가 아닐까 저희는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923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과거는 </a:t>
            </a:r>
            <a:r>
              <a:rPr lang="ko-KR" altLang="en-US" dirty="0" err="1"/>
              <a:t>과거일뿐이다</a:t>
            </a:r>
            <a:r>
              <a:rPr lang="en-US" altLang="ko-KR" dirty="0"/>
              <a:t>. </a:t>
            </a:r>
            <a:r>
              <a:rPr lang="ko-KR" altLang="en-US" dirty="0"/>
              <a:t>과연 과거는 거기서 멈출까요</a:t>
            </a:r>
            <a:r>
              <a:rPr lang="en-US" altLang="ko-KR" dirty="0"/>
              <a:t>? </a:t>
            </a:r>
            <a:r>
              <a:rPr lang="ko-KR" altLang="en-US" dirty="0"/>
              <a:t>가장 뛰어난 예언자는 과거다</a:t>
            </a:r>
            <a:r>
              <a:rPr lang="en-US" altLang="ko-KR" dirty="0"/>
              <a:t>, </a:t>
            </a:r>
            <a:r>
              <a:rPr lang="ko-KR" altLang="en-US" dirty="0"/>
              <a:t>영국 시인 바이런이 한 말입니다</a:t>
            </a:r>
            <a:r>
              <a:rPr lang="en-US" altLang="ko-KR" dirty="0"/>
              <a:t>. </a:t>
            </a:r>
            <a:r>
              <a:rPr lang="ko-KR" altLang="en-US" dirty="0"/>
              <a:t>단지 과거를 회상하는 것만이 아니라</a:t>
            </a:r>
            <a:r>
              <a:rPr lang="en-US" altLang="ko-KR" dirty="0"/>
              <a:t>, </a:t>
            </a:r>
            <a:r>
              <a:rPr lang="ko-KR" altLang="en-US" dirty="0"/>
              <a:t>과거의 경험을 미래의 행동기준으로 삼아서 더욱 </a:t>
            </a:r>
            <a:r>
              <a:rPr lang="ko-KR" altLang="en-US" dirty="0" err="1"/>
              <a:t>의미있게</a:t>
            </a:r>
            <a:r>
              <a:rPr lang="ko-KR" altLang="en-US" dirty="0"/>
              <a:t> 하는 것</a:t>
            </a:r>
            <a:r>
              <a:rPr lang="en-US" altLang="ko-KR" dirty="0"/>
              <a:t>, </a:t>
            </a:r>
            <a:r>
              <a:rPr lang="ko-KR" altLang="en-US" dirty="0"/>
              <a:t>그것이 이 대회의 목표가 아닐까 저희는 생각했습니다</a:t>
            </a:r>
            <a:r>
              <a:rPr lang="en-US" altLang="ko-KR" dirty="0"/>
              <a:t>. </a:t>
            </a:r>
            <a:r>
              <a:rPr lang="ko-KR" altLang="en-US" dirty="0"/>
              <a:t>과거를 그저 회상하는 것이 아닌 더 나은 내일을 만드는 수단으로 사용하자</a:t>
            </a:r>
            <a:r>
              <a:rPr lang="en-US" altLang="ko-KR" dirty="0"/>
              <a:t>, </a:t>
            </a:r>
            <a:r>
              <a:rPr lang="ko-KR" altLang="en-US" dirty="0"/>
              <a:t>이것이 저희의 주제 해석이었습니다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3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한정된 스크린 속</a:t>
            </a:r>
            <a:r>
              <a:rPr lang="en-US" altLang="ko-KR" dirty="0"/>
              <a:t>, </a:t>
            </a:r>
            <a:r>
              <a:rPr lang="ko-KR" altLang="en-US" dirty="0"/>
              <a:t>최대한 많은 의미를 담아내야 하는 현대인들은 비속어 사용이 자연스러워졌습니다</a:t>
            </a:r>
            <a:r>
              <a:rPr lang="en-US" altLang="ko-KR" dirty="0"/>
              <a:t>. </a:t>
            </a:r>
            <a:r>
              <a:rPr lang="ko-KR" altLang="en-US" dirty="0"/>
              <a:t>우리가 무심코 하는 이 행동들은 우리의 언어 문화를  파괴하고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4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가는 말이 고와야 오는 말이 곱다</a:t>
            </a:r>
            <a:r>
              <a:rPr lang="en-US" altLang="ko-KR" dirty="0"/>
              <a:t>, </a:t>
            </a:r>
            <a:r>
              <a:rPr lang="ko-KR" altLang="en-US" dirty="0"/>
              <a:t>저희의 솔루션은 언어 순화 프로젝트 </a:t>
            </a:r>
            <a:r>
              <a:rPr lang="en-US" altLang="ko-KR" dirty="0"/>
              <a:t>“</a:t>
            </a:r>
            <a:r>
              <a:rPr lang="ko-KR" altLang="en-US" dirty="0" err="1"/>
              <a:t>고고＂입니다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대화를 하면 모든 대화들이 데이터베이스로 전송됩니다</a:t>
            </a:r>
            <a:r>
              <a:rPr lang="en-US" altLang="ko-KR" dirty="0"/>
              <a:t>. </a:t>
            </a:r>
            <a:r>
              <a:rPr lang="ko-KR" altLang="en-US" dirty="0"/>
              <a:t>전송된 데이터들은 비속어인지 아닌지 판단 과정을 거친 후 </a:t>
            </a:r>
            <a:r>
              <a:rPr lang="ko-KR" altLang="en-US" dirty="0" err="1"/>
              <a:t>수치화되서</a:t>
            </a:r>
            <a:r>
              <a:rPr lang="ko-KR" altLang="en-US" dirty="0"/>
              <a:t> 서버에 전송됩니다</a:t>
            </a:r>
            <a:r>
              <a:rPr lang="en-US" altLang="ko-KR" dirty="0"/>
              <a:t>. </a:t>
            </a:r>
            <a:r>
              <a:rPr lang="ko-KR" altLang="en-US" dirty="0"/>
              <a:t>사용자는 서버에 접속해서 자신의 비속어 사용 기록을 확인할 수 있고 더불어 고고는 설정된 사용자의 비속어 사용 횟수 주기마다 </a:t>
            </a:r>
            <a:r>
              <a:rPr lang="ko-KR" altLang="en-US" dirty="0" err="1"/>
              <a:t>푸쉬</a:t>
            </a:r>
            <a:r>
              <a:rPr lang="ko-KR" altLang="en-US" dirty="0"/>
              <a:t> 알림으로 사용자에게 경고를 보냅니다</a:t>
            </a:r>
            <a:r>
              <a:rPr lang="en-US" altLang="ko-KR" dirty="0"/>
              <a:t>. </a:t>
            </a:r>
            <a:r>
              <a:rPr lang="ko-KR" altLang="en-US" dirty="0"/>
              <a:t>저희의 궁극적인 목표는 키보드 개발입니다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6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대화를 하면 모든 대화들이 데이터베이스로 전송됩니다</a:t>
            </a:r>
            <a:r>
              <a:rPr lang="en-US" altLang="ko-KR" dirty="0"/>
              <a:t>. </a:t>
            </a:r>
            <a:r>
              <a:rPr lang="ko-KR" altLang="en-US" dirty="0"/>
              <a:t>전송된 데이터들은 비속어인지 아닌지 판단 과정을 거친 후 </a:t>
            </a:r>
            <a:r>
              <a:rPr lang="ko-KR" altLang="en-US" dirty="0" err="1"/>
              <a:t>수치화되서</a:t>
            </a:r>
            <a:r>
              <a:rPr lang="ko-KR" altLang="en-US" dirty="0"/>
              <a:t> 서버에 전송됩니다</a:t>
            </a:r>
            <a:r>
              <a:rPr lang="en-US" altLang="ko-KR" dirty="0"/>
              <a:t>. </a:t>
            </a:r>
            <a:r>
              <a:rPr lang="ko-KR" altLang="en-US" dirty="0"/>
              <a:t>사용자는 서버에 접속해서 자신의 비속어 사용 기록을 확인할 수 있고 더불어 고고는 설정된 사용자의 비속어 사용 횟수 주기마다 </a:t>
            </a:r>
            <a:r>
              <a:rPr lang="ko-KR" altLang="en-US" dirty="0" err="1"/>
              <a:t>푸쉬</a:t>
            </a:r>
            <a:r>
              <a:rPr lang="ko-KR" altLang="en-US" dirty="0"/>
              <a:t> 알림으로 사용자에게 경고를 보냅니다</a:t>
            </a:r>
            <a:r>
              <a:rPr lang="en-US" altLang="ko-KR" dirty="0"/>
              <a:t>. </a:t>
            </a:r>
            <a:r>
              <a:rPr lang="ko-KR" altLang="en-US" dirty="0"/>
              <a:t>저희의 궁극적인 목표는 키보드 개발입니다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1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타업체와의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제휴를 통해 사용자에게는 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비속어 사용 비율이 감소하였을 때 등 사용자들에게 쿠폰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등과같은 다양한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베네핏을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강압적이지 않은 방법으로 유저로 하여금 자연스럽게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언어순화를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유도할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앞서 말한 마케팅 전략에 더불어 한글날 등등 특별한 날에 맞춘 이벤트를 통하여 다운로드를 유도할 계획을 가지고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04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타업체와의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제휴를 통해 사용자에게는 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비속어 사용 비율이 감소하였을 때 등 사용자들에게 쿠폰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등과같은 다양한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베네핏을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강압적이지 않은 방법으로 유저로 하여금 자연스럽게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언어순화를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유도할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앞서 말한 마케팅 전략에 더불어 한글날 등등 특별한 날에 맞춘 이벤트를 통하여 다운로드를 유도할 계획을 가지고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C11BC-ACE1-4D7E-9372-4E5F883B75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3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7B62-7190-452D-9611-48784A43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EE4F3-83CB-4F9C-99A8-3C61D50C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44381-7578-45F2-987D-48A06736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F08D8-A106-4DEE-AF10-D8D02D15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B3B01-136F-4DA8-877A-78D6D2FA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7E9D6-EEBC-43EB-A5D9-28E38958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6085B-E8C1-44AB-9643-06140FB32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9418A-3FB2-4BB0-86EF-54E70265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6457E-88A5-4D2C-9428-A011690A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FE40E-C4B4-4367-A9A8-95B91FAE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5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190A26-634F-40D7-BD07-A9299540C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A1C2F8-43D9-4E8D-B060-34B2A9D73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214B6-0209-440B-ACAB-1293FA52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ECEF2-7552-4A3E-AE0B-5C37AE0C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A1EF9-AC24-4127-BEE8-8FA6504A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5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2B75B-8177-4C13-BDEE-67C64E23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AB83C-D66C-48EC-9D0A-58D9A330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71069-FCBC-49EB-9223-B99F7570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C6E48-6AEA-4D51-A0C4-41732E27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96681-84CD-412F-BF60-6D28C37A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4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6761C-CEE3-4284-BC9A-AC5C2391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BA5C9-AA89-426A-8C55-C2585859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19F25-3D6E-4DC8-955C-450D1C99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AC24B-EFB9-4FFD-8F5F-37F90427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23B22-015B-4D04-9388-91D16410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6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A4F17-8469-4971-9E83-42E96C86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54774-EFEC-4782-9AA5-348B435FB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3D4E4-6489-43E6-B9FD-FD152A717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7DE24-561E-4EC1-B1C2-CB8E2B2F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799C0-4FD9-4B6D-A5CA-21EA606A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C5A2F-42B6-4AF1-A249-73580D51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1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72FCF-E299-49D7-A838-DDED906C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2A113-157E-4621-A093-BF7ADD67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ACF10-B16B-4FB5-AC41-C63D14F7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B7D2BC-CE76-4DB5-9962-06E568A70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B4605-92B7-46BF-ACB9-66B4D76BB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C526E-658D-4776-8615-419B77A4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0D017B-1B67-40AA-9E40-1E9080D5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AB4987-82BF-4305-943C-4B905BA1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0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CE10F-E9B2-4932-A7DD-30F46EA9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4BD77A-E12A-4FF5-BB3E-C9C45DA4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5E4668-57C4-4FF0-A2C1-4D6B4E00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FE91EC-78D1-4149-839A-33AD4718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F11C41-D041-47CC-97FF-4157CDB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F818D7-054F-409B-9CD1-EF39B1D0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33303-B028-4228-8A1E-7FB1400E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8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BD19E-068E-4BED-89C4-FA402E2C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87E9D-F4B9-4A40-9F95-AD353167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019065-5B98-4DE5-AE63-E52B0013C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94C14-6093-4965-88D8-F824817A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03836-1C9F-4AA3-B7C0-84D61123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7F4D1-DEF2-4F3C-949C-0F1CBAD8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B681-DF40-467A-B333-A2F9CD8A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9D3B1C-4D71-434F-A3EA-C76D3516B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179FC-FA40-498E-B599-2F3D8425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4EC57-C122-46A1-9FA6-7D1296CA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F1D1B-DA3F-497B-8C89-5B756ED9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935E2-15E4-45E4-86A2-2121D2E2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0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DE3EE-D030-49EC-97BC-D995E71B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1E85A-F368-4417-98DA-B7FDC18A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B3884-56C8-46A6-98DA-BF44FB92E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EE40-6340-4207-BA36-5003645BA22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EC3B1-B98A-4AA6-9D25-0B1EF0515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93203-CFE8-488D-AF47-163BEDE5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4330-2349-42C5-BD78-A4D0EB5B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9C007-438A-4A69-A9DA-3AF99FCA9F5B}"/>
              </a:ext>
            </a:extLst>
          </p:cNvPr>
          <p:cNvSpPr txBox="1"/>
          <p:nvPr/>
        </p:nvSpPr>
        <p:spPr>
          <a:xfrm>
            <a:off x="1532827" y="3075057"/>
            <a:ext cx="9126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Randezvous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of the Past and the Future</a:t>
            </a:r>
            <a:endParaRPr lang="ko-KR" altLang="en-US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7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B2DB1-9BA0-49B5-A02D-F31627C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rgbClr val="E5584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시연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3F8AD-8596-4D74-8FED-5958D69D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4958602"/>
            <a:ext cx="2960916" cy="18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1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B2DB1-9BA0-49B5-A02D-F31627C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>
                <a:solidFill>
                  <a:srgbClr val="E5584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Q/A</a:t>
            </a:r>
            <a:endParaRPr lang="ko-KR" altLang="en-US" sz="8000" dirty="0">
              <a:solidFill>
                <a:srgbClr val="E5584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3F8AD-8596-4D74-8FED-5958D69D8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4958602"/>
            <a:ext cx="2960916" cy="18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ëì ëí ì´ë¯¸ì§ ê²ìê²°ê³¼">
            <a:extLst>
              <a:ext uri="{FF2B5EF4-FFF2-40B4-BE49-F238E27FC236}">
                <a16:creationId xmlns:a16="http://schemas.microsoft.com/office/drawing/2014/main" id="{3561994B-C90B-409F-AD87-D89BB278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60" y="1093232"/>
            <a:ext cx="5849487" cy="447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1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F39C83-D45C-4B78-9EB5-F9D378BC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07" y="3587990"/>
            <a:ext cx="3121662" cy="25500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364EEA-AC2A-46D4-8D66-A6B5393D6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418" y="597090"/>
            <a:ext cx="3316440" cy="2831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478FAD-D3BB-4E03-BE18-4F796D2A81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399"/>
          <a:stretch/>
        </p:blipFill>
        <p:spPr>
          <a:xfrm>
            <a:off x="5842238" y="597090"/>
            <a:ext cx="4671180" cy="55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9C007-438A-4A69-A9DA-3AF99FCA9F5B}"/>
              </a:ext>
            </a:extLst>
          </p:cNvPr>
          <p:cNvSpPr txBox="1"/>
          <p:nvPr/>
        </p:nvSpPr>
        <p:spPr>
          <a:xfrm>
            <a:off x="3204025" y="3044279"/>
            <a:ext cx="5783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E5584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과거</a:t>
            </a:r>
            <a:r>
              <a:rPr lang="ko-KR" altLang="en-US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는 </a:t>
            </a:r>
            <a:r>
              <a:rPr lang="ko-KR" altLang="en-US" sz="4400" dirty="0">
                <a:solidFill>
                  <a:srgbClr val="E5584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과거</a:t>
            </a:r>
            <a:r>
              <a:rPr lang="ko-KR" altLang="en-US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일 뿐이다</a:t>
            </a:r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A62DB-499D-4245-92C7-055C21E4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55" y="4490720"/>
            <a:ext cx="2680045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68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9C007-438A-4A69-A9DA-3AF99FCA9F5B}"/>
              </a:ext>
            </a:extLst>
          </p:cNvPr>
          <p:cNvSpPr txBox="1"/>
          <p:nvPr/>
        </p:nvSpPr>
        <p:spPr>
          <a:xfrm>
            <a:off x="2431374" y="3044279"/>
            <a:ext cx="7329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가장 뛰어난 </a:t>
            </a:r>
            <a:r>
              <a:rPr lang="ko-KR" altLang="en-US" sz="4400" dirty="0">
                <a:solidFill>
                  <a:srgbClr val="E5584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예언자</a:t>
            </a:r>
            <a:r>
              <a:rPr lang="ko-KR" altLang="en-US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는 과거다</a:t>
            </a:r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A62DB-499D-4245-92C7-055C21E4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55" y="4490720"/>
            <a:ext cx="2680045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755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6FA109B-F07F-4206-87DA-3D89408DE968}"/>
              </a:ext>
            </a:extLst>
          </p:cNvPr>
          <p:cNvSpPr/>
          <p:nvPr/>
        </p:nvSpPr>
        <p:spPr>
          <a:xfrm>
            <a:off x="2120201" y="1095270"/>
            <a:ext cx="5325627" cy="763676"/>
          </a:xfrm>
          <a:prstGeom prst="roundRect">
            <a:avLst>
              <a:gd name="adj" fmla="val 14267"/>
            </a:avLst>
          </a:prstGeom>
          <a:solidFill>
            <a:srgbClr val="FFE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4B155EDE-757F-4867-8EDD-857244C3EB28}"/>
              </a:ext>
            </a:extLst>
          </p:cNvPr>
          <p:cNvSpPr/>
          <p:nvPr/>
        </p:nvSpPr>
        <p:spPr>
          <a:xfrm rot="16200000">
            <a:off x="1858445" y="1215347"/>
            <a:ext cx="242165" cy="281352"/>
          </a:xfrm>
          <a:prstGeom prst="triangle">
            <a:avLst>
              <a:gd name="adj" fmla="val 100000"/>
            </a:avLst>
          </a:prstGeom>
          <a:solidFill>
            <a:srgbClr val="FFE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68F27-5379-4743-B253-AF8B44267EA5}"/>
              </a:ext>
            </a:extLst>
          </p:cNvPr>
          <p:cNvSpPr txBox="1"/>
          <p:nvPr/>
        </p:nvSpPr>
        <p:spPr>
          <a:xfrm>
            <a:off x="2240784" y="1246273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야 이승현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ㄹㅇ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존잘이지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않냐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ㅠㅠ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B66A8A74-AE8B-4A3B-BCE1-E19EFDA37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088" y="474941"/>
            <a:ext cx="1448088" cy="144808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825697-A310-461A-BA6A-F16E5FC4E9C6}"/>
              </a:ext>
            </a:extLst>
          </p:cNvPr>
          <p:cNvSpPr/>
          <p:nvPr/>
        </p:nvSpPr>
        <p:spPr>
          <a:xfrm>
            <a:off x="2120202" y="4006122"/>
            <a:ext cx="5014129" cy="763676"/>
          </a:xfrm>
          <a:prstGeom prst="roundRect">
            <a:avLst>
              <a:gd name="adj" fmla="val 14267"/>
            </a:avLst>
          </a:prstGeom>
          <a:solidFill>
            <a:srgbClr val="FFE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4725181-EA88-4685-927F-7EC32AEE5C25}"/>
              </a:ext>
            </a:extLst>
          </p:cNvPr>
          <p:cNvSpPr/>
          <p:nvPr/>
        </p:nvSpPr>
        <p:spPr>
          <a:xfrm rot="16200000">
            <a:off x="1858446" y="4126199"/>
            <a:ext cx="242165" cy="281352"/>
          </a:xfrm>
          <a:prstGeom prst="triangle">
            <a:avLst>
              <a:gd name="adj" fmla="val 100000"/>
            </a:avLst>
          </a:prstGeom>
          <a:solidFill>
            <a:srgbClr val="FFE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AF4A0-6D91-4DDE-B0AF-131DF9541296}"/>
              </a:ext>
            </a:extLst>
          </p:cNvPr>
          <p:cNvSpPr txBox="1"/>
          <p:nvPr/>
        </p:nvSpPr>
        <p:spPr>
          <a:xfrm>
            <a:off x="2240785" y="4157125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웅웅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맞아ㅠㅠ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너무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좋아ㅠㅠ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F83E6AE-D039-4C7A-A58A-88D66772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089" y="3506875"/>
            <a:ext cx="1448088" cy="144808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20B2162-F943-4EED-B88F-808C5E3F8A36}"/>
              </a:ext>
            </a:extLst>
          </p:cNvPr>
          <p:cNvSpPr/>
          <p:nvPr/>
        </p:nvSpPr>
        <p:spPr>
          <a:xfrm>
            <a:off x="6342184" y="2665325"/>
            <a:ext cx="5014128" cy="763676"/>
          </a:xfrm>
          <a:prstGeom prst="roundRect">
            <a:avLst>
              <a:gd name="adj" fmla="val 142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C20F3A7-5273-4421-86A6-E21BDFFDEFA8}"/>
              </a:ext>
            </a:extLst>
          </p:cNvPr>
          <p:cNvSpPr/>
          <p:nvPr/>
        </p:nvSpPr>
        <p:spPr>
          <a:xfrm rot="5400000">
            <a:off x="11375906" y="2785403"/>
            <a:ext cx="242165" cy="28135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8C807D-8D8B-4D38-866F-22BA35EA1FF5}"/>
              </a:ext>
            </a:extLst>
          </p:cNvPr>
          <p:cNvSpPr txBox="1"/>
          <p:nvPr/>
        </p:nvSpPr>
        <p:spPr>
          <a:xfrm>
            <a:off x="6434816" y="2816328"/>
            <a:ext cx="470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키크고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머리 작고 잘생긴 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09C541E-9A9B-4D88-89FC-EEF4BD468830}"/>
              </a:ext>
            </a:extLst>
          </p:cNvPr>
          <p:cNvSpPr/>
          <p:nvPr/>
        </p:nvSpPr>
        <p:spPr>
          <a:xfrm>
            <a:off x="9164097" y="5285498"/>
            <a:ext cx="2192214" cy="763676"/>
          </a:xfrm>
          <a:prstGeom prst="roundRect">
            <a:avLst>
              <a:gd name="adj" fmla="val 142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B4260A26-0C57-4DD0-966F-1A5AF26AB7F4}"/>
              </a:ext>
            </a:extLst>
          </p:cNvPr>
          <p:cNvSpPr/>
          <p:nvPr/>
        </p:nvSpPr>
        <p:spPr>
          <a:xfrm rot="5400000">
            <a:off x="11375906" y="5405576"/>
            <a:ext cx="242165" cy="28135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624AB-DDA4-422C-B8F7-FD1CCEA92D77}"/>
              </a:ext>
            </a:extLst>
          </p:cNvPr>
          <p:cNvSpPr txBox="1"/>
          <p:nvPr/>
        </p:nvSpPr>
        <p:spPr>
          <a:xfrm>
            <a:off x="9320222" y="543650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얼빠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극혐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1606A8-BA15-43DA-B1D8-7D97D0DE5A39}"/>
              </a:ext>
            </a:extLst>
          </p:cNvPr>
          <p:cNvSpPr txBox="1"/>
          <p:nvPr/>
        </p:nvSpPr>
        <p:spPr>
          <a:xfrm>
            <a:off x="2063712" y="61965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80D527-5B58-466D-B660-D3567704F7F5}"/>
              </a:ext>
            </a:extLst>
          </p:cNvPr>
          <p:cNvSpPr txBox="1"/>
          <p:nvPr/>
        </p:nvSpPr>
        <p:spPr>
          <a:xfrm>
            <a:off x="2063711" y="34550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FD9F18-729D-4B92-AAD2-B00CBC249B27}"/>
              </a:ext>
            </a:extLst>
          </p:cNvPr>
          <p:cNvSpPr txBox="1"/>
          <p:nvPr/>
        </p:nvSpPr>
        <p:spPr>
          <a:xfrm>
            <a:off x="7566408" y="1458836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11:02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62A44E-0E9A-4E17-B8CE-002147A33BC5}"/>
              </a:ext>
            </a:extLst>
          </p:cNvPr>
          <p:cNvSpPr txBox="1"/>
          <p:nvPr/>
        </p:nvSpPr>
        <p:spPr>
          <a:xfrm>
            <a:off x="7254911" y="4369688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11:03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B57B6-33D2-4656-A82E-692DBB47D237}"/>
              </a:ext>
            </a:extLst>
          </p:cNvPr>
          <p:cNvSpPr txBox="1"/>
          <p:nvPr/>
        </p:nvSpPr>
        <p:spPr>
          <a:xfrm>
            <a:off x="4718064" y="3028890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11:03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52EB88-27CB-4F5E-9307-52E9398E554B}"/>
              </a:ext>
            </a:extLst>
          </p:cNvPr>
          <p:cNvSpPr txBox="1"/>
          <p:nvPr/>
        </p:nvSpPr>
        <p:spPr>
          <a:xfrm>
            <a:off x="7539979" y="564906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11:05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369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0C040B-12A5-48A2-B491-DC4BDF5B44B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100000">
                <a:srgbClr val="D73E25"/>
              </a:gs>
              <a:gs pos="0">
                <a:srgbClr val="E5584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03B670-AC14-45E2-97DE-DBDFE7DF7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70" y="2389522"/>
            <a:ext cx="4392460" cy="20789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788F07-D3F1-4B2A-84FF-54736A14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04" y="5358072"/>
            <a:ext cx="2338192" cy="1499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AAD3C9-CCA7-4277-ACAE-E2F36451E926}"/>
              </a:ext>
            </a:extLst>
          </p:cNvPr>
          <p:cNvSpPr txBox="1"/>
          <p:nvPr/>
        </p:nvSpPr>
        <p:spPr>
          <a:xfrm>
            <a:off x="4803819" y="153888"/>
            <a:ext cx="2584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박태훈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|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이동준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이승현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조성진</a:t>
            </a:r>
          </a:p>
        </p:txBody>
      </p:sp>
    </p:spTree>
    <p:extLst>
      <p:ext uri="{BB962C8B-B14F-4D97-AF65-F5344CB8AC3E}">
        <p14:creationId xmlns:p14="http://schemas.microsoft.com/office/powerpoint/2010/main" val="2338652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62A1A87-716F-465F-B0CF-5F1FFFB87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5" y="2526996"/>
            <a:ext cx="1804008" cy="18040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395715-E721-4285-980E-176F3C327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69" y="2300093"/>
            <a:ext cx="2257816" cy="22578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522DC8-BE73-40F7-92A2-6BD68DBA7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764" y="2572795"/>
            <a:ext cx="1712410" cy="17124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22FD346-2D59-4E6A-B4BB-03DA964DD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00" y="2522431"/>
            <a:ext cx="1813138" cy="1813138"/>
          </a:xfrm>
          <a:prstGeom prst="rect">
            <a:avLst/>
          </a:prstGeom>
        </p:spPr>
      </p:pic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E809E3B8-87E5-4A72-BF0F-343C40089E2F}"/>
              </a:ext>
            </a:extLst>
          </p:cNvPr>
          <p:cNvSpPr/>
          <p:nvPr/>
        </p:nvSpPr>
        <p:spPr>
          <a:xfrm>
            <a:off x="1501079" y="1155700"/>
            <a:ext cx="2905821" cy="1144393"/>
          </a:xfrm>
          <a:prstGeom prst="curvedDownArrow">
            <a:avLst/>
          </a:prstGeom>
          <a:noFill/>
          <a:ln w="22225">
            <a:solidFill>
              <a:srgbClr val="E55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화살표: 아래로 구부러짐 23">
            <a:extLst>
              <a:ext uri="{FF2B5EF4-FFF2-40B4-BE49-F238E27FC236}">
                <a16:creationId xmlns:a16="http://schemas.microsoft.com/office/drawing/2014/main" id="{23165C35-E131-45A3-9206-7DBD4AC1FD5B}"/>
              </a:ext>
            </a:extLst>
          </p:cNvPr>
          <p:cNvSpPr/>
          <p:nvPr/>
        </p:nvSpPr>
        <p:spPr>
          <a:xfrm>
            <a:off x="7489475" y="1155699"/>
            <a:ext cx="2905821" cy="1144393"/>
          </a:xfrm>
          <a:prstGeom prst="curvedDownArrow">
            <a:avLst/>
          </a:prstGeom>
          <a:noFill/>
          <a:ln w="22225">
            <a:solidFill>
              <a:srgbClr val="E55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A8B78989-4B05-48C3-A4E9-AECB2B019EE6}"/>
              </a:ext>
            </a:extLst>
          </p:cNvPr>
          <p:cNvSpPr/>
          <p:nvPr/>
        </p:nvSpPr>
        <p:spPr>
          <a:xfrm flipV="1">
            <a:off x="4583654" y="4557907"/>
            <a:ext cx="2905821" cy="1144393"/>
          </a:xfrm>
          <a:prstGeom prst="curvedDownArrow">
            <a:avLst/>
          </a:prstGeom>
          <a:noFill/>
          <a:ln w="22225">
            <a:solidFill>
              <a:srgbClr val="E55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312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84A34A4-C293-475F-AFCC-DC83C46F8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29" y="851770"/>
            <a:ext cx="2975364" cy="51544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2A1A87-716F-465F-B0CF-5F1FFFB87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58" y="3078358"/>
            <a:ext cx="2814442" cy="2814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CD3445-DFC8-4FA2-8ADF-CDD8D1AB0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22" y="2483328"/>
            <a:ext cx="2464578" cy="9456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9E7F0AA-AA1A-41FE-94E7-17BA657E8DA8}"/>
              </a:ext>
            </a:extLst>
          </p:cNvPr>
          <p:cNvSpPr/>
          <p:nvPr/>
        </p:nvSpPr>
        <p:spPr>
          <a:xfrm>
            <a:off x="6755622" y="2361363"/>
            <a:ext cx="2464578" cy="1416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645226-7078-4B3A-89AF-29F05F179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88" y="2755030"/>
            <a:ext cx="2363246" cy="23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4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1.66667E-6 -0.170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5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62A1A87-716F-465F-B0CF-5F1FFFB876F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2" y="2361363"/>
            <a:ext cx="2135274" cy="213527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CA8ADB-9D50-4A1E-8A8B-49E501526DC2}"/>
              </a:ext>
            </a:extLst>
          </p:cNvPr>
          <p:cNvGrpSpPr/>
          <p:nvPr/>
        </p:nvGrpSpPr>
        <p:grpSpPr>
          <a:xfrm>
            <a:off x="7214140" y="1428944"/>
            <a:ext cx="4056773" cy="4014915"/>
            <a:chOff x="5996422" y="1065052"/>
            <a:chExt cx="5006098" cy="495444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481ABBE-9D66-4F86-B533-44C773AF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422" y="1586539"/>
              <a:ext cx="1752600" cy="161029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FC9CD1F-4B64-4B87-985B-7B2F075A5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534" y="1065052"/>
              <a:ext cx="1905000" cy="1905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A64DEA9-F47C-41DF-92F5-A5D9F0686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310" y="2017552"/>
              <a:ext cx="2143125" cy="21431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874C612-304C-4767-B32E-D772FC7A4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395" y="3441015"/>
              <a:ext cx="2143125" cy="214312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2C1E680-C6C0-4B31-A86F-C13A3A3FD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075" y="3676341"/>
              <a:ext cx="2343150" cy="234315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E0178EC-6F81-4940-94B1-BC26CE63E145}"/>
              </a:ext>
            </a:extLst>
          </p:cNvPr>
          <p:cNvGrpSpPr/>
          <p:nvPr/>
        </p:nvGrpSpPr>
        <p:grpSpPr>
          <a:xfrm>
            <a:off x="4460446" y="7195810"/>
            <a:ext cx="1404752" cy="4198510"/>
            <a:chOff x="4631192" y="1067032"/>
            <a:chExt cx="1404752" cy="419851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4E2767A-06CF-448D-8695-BE6456AF6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1192" y="1067032"/>
              <a:ext cx="1404752" cy="140475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A892797-9FCD-4891-A83F-3F8C4C00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1192" y="1989436"/>
              <a:ext cx="1404752" cy="140475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3FE7FB4-8B31-4256-8D58-C3A8887B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1192" y="2911840"/>
              <a:ext cx="1404752" cy="140475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62C3588-BE6A-49C7-BA7E-E50D3275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1192" y="3860790"/>
              <a:ext cx="1404752" cy="1404752"/>
            </a:xfrm>
            <a:prstGeom prst="rect">
              <a:avLst/>
            </a:prstGeom>
          </p:spPr>
        </p:pic>
      </p:grpSp>
      <p:sp>
        <p:nvSpPr>
          <p:cNvPr id="24" name="화살표: 아래로 구부러짐 23">
            <a:extLst>
              <a:ext uri="{FF2B5EF4-FFF2-40B4-BE49-F238E27FC236}">
                <a16:creationId xmlns:a16="http://schemas.microsoft.com/office/drawing/2014/main" id="{9BBE06AF-C3FD-4A5B-A4CC-A038FD89476A}"/>
              </a:ext>
            </a:extLst>
          </p:cNvPr>
          <p:cNvSpPr/>
          <p:nvPr/>
        </p:nvSpPr>
        <p:spPr>
          <a:xfrm rot="10800000" flipV="1">
            <a:off x="2336800" y="408841"/>
            <a:ext cx="5735426" cy="1144393"/>
          </a:xfrm>
          <a:prstGeom prst="curvedDownArrow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1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2.5E-6 -0.85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5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62A1A87-716F-465F-B0CF-5F1FFFB876F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71" y="4094797"/>
            <a:ext cx="1492180" cy="14921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34B6162-DD62-44C9-96A8-A4A37790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17" y="2000579"/>
            <a:ext cx="1492180" cy="14921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CE094B1-4B72-4A48-859B-262E38A98E6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97" y="1502172"/>
            <a:ext cx="1492180" cy="14921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4B82657-A0A2-4056-AE3A-96FB2940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1" y="2369316"/>
            <a:ext cx="1492180" cy="149218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2E23B59-EF68-4200-9A66-FC03D69B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14" y="3562400"/>
            <a:ext cx="1492180" cy="149218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2DD59445-8BCE-4C68-AE2E-AF6B1A836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4161" y="1761233"/>
            <a:ext cx="4407114" cy="3602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EF9D9-2816-4082-A8BC-A116A5B090E7}"/>
              </a:ext>
            </a:extLst>
          </p:cNvPr>
          <p:cNvSpPr txBox="1"/>
          <p:nvPr/>
        </p:nvSpPr>
        <p:spPr>
          <a:xfrm>
            <a:off x="7089138" y="3039663"/>
            <a:ext cx="2343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한글날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BB477C6-60B6-45FE-9CB1-80AFF55D7547}"/>
              </a:ext>
            </a:extLst>
          </p:cNvPr>
          <p:cNvSpPr/>
          <p:nvPr/>
        </p:nvSpPr>
        <p:spPr>
          <a:xfrm>
            <a:off x="2083551" y="1380951"/>
            <a:ext cx="452176" cy="532562"/>
          </a:xfrm>
          <a:prstGeom prst="downArrow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57FF0CC-26EC-481A-9858-CBD58DF30839}"/>
              </a:ext>
            </a:extLst>
          </p:cNvPr>
          <p:cNvSpPr/>
          <p:nvPr/>
        </p:nvSpPr>
        <p:spPr>
          <a:xfrm>
            <a:off x="3928913" y="1136901"/>
            <a:ext cx="452176" cy="532562"/>
          </a:xfrm>
          <a:prstGeom prst="downArrow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62F3A2D-436E-4F7B-96A1-1BF60890B46E}"/>
              </a:ext>
            </a:extLst>
          </p:cNvPr>
          <p:cNvSpPr/>
          <p:nvPr/>
        </p:nvSpPr>
        <p:spPr>
          <a:xfrm>
            <a:off x="5221981" y="2115001"/>
            <a:ext cx="452176" cy="532562"/>
          </a:xfrm>
          <a:prstGeom prst="downArrow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1356BA76-A79B-4AF0-949C-181E2A1E3F8D}"/>
              </a:ext>
            </a:extLst>
          </p:cNvPr>
          <p:cNvSpPr/>
          <p:nvPr/>
        </p:nvSpPr>
        <p:spPr>
          <a:xfrm>
            <a:off x="3193900" y="3359623"/>
            <a:ext cx="452176" cy="532562"/>
          </a:xfrm>
          <a:prstGeom prst="downArrow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5433A33F-E453-4B2A-A1A2-50098B519D6D}"/>
              </a:ext>
            </a:extLst>
          </p:cNvPr>
          <p:cNvSpPr/>
          <p:nvPr/>
        </p:nvSpPr>
        <p:spPr>
          <a:xfrm>
            <a:off x="4355510" y="3892185"/>
            <a:ext cx="452176" cy="532562"/>
          </a:xfrm>
          <a:prstGeom prst="downArrow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467</Words>
  <Application>Microsoft Office PowerPoint</Application>
  <PresentationFormat>와이드스크린</PresentationFormat>
  <Paragraphs>54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a옛날사진관5</vt:lpstr>
      <vt:lpstr>Arial</vt:lpstr>
      <vt:lpstr>KoPub돋움체 Light</vt:lpstr>
      <vt:lpstr>KoPub바탕체 Bold</vt:lpstr>
      <vt:lpstr>맑은 고딕</vt:lpstr>
      <vt:lpstr>KoPub돋움체 Bold</vt:lpstr>
      <vt:lpstr>a옛날사진관3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Q/A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 </dc:creator>
  <cp:lastModifiedBy>박 태훈</cp:lastModifiedBy>
  <cp:revision>32</cp:revision>
  <dcterms:created xsi:type="dcterms:W3CDTF">2018-10-13T17:24:19Z</dcterms:created>
  <dcterms:modified xsi:type="dcterms:W3CDTF">2018-10-14T11:03:17Z</dcterms:modified>
</cp:coreProperties>
</file>