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DCD"/>
          </a:solidFill>
        </a:fill>
      </a:tcStyle>
    </a:wholeTbl>
    <a:band2H>
      <a:tcTxStyle b="def" i="def"/>
      <a:tcStyle>
        <a:tcBdr/>
        <a:fill>
          <a:solidFill>
            <a:srgbClr val="EF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ndara"/>
      </a:defRPr>
    </a:lvl1pPr>
    <a:lvl2pPr indent="228600" latinLnBrk="0">
      <a:defRPr sz="1200">
        <a:latin typeface="+mj-lt"/>
        <a:ea typeface="+mj-ea"/>
        <a:cs typeface="+mj-cs"/>
        <a:sym typeface="Candara"/>
      </a:defRPr>
    </a:lvl2pPr>
    <a:lvl3pPr indent="457200" latinLnBrk="0">
      <a:defRPr sz="1200">
        <a:latin typeface="+mj-lt"/>
        <a:ea typeface="+mj-ea"/>
        <a:cs typeface="+mj-cs"/>
        <a:sym typeface="Candara"/>
      </a:defRPr>
    </a:lvl3pPr>
    <a:lvl4pPr indent="685800" latinLnBrk="0">
      <a:defRPr sz="1200">
        <a:latin typeface="+mj-lt"/>
        <a:ea typeface="+mj-ea"/>
        <a:cs typeface="+mj-cs"/>
        <a:sym typeface="Candara"/>
      </a:defRPr>
    </a:lvl4pPr>
    <a:lvl5pPr indent="914400" latinLnBrk="0">
      <a:defRPr sz="1200">
        <a:latin typeface="+mj-lt"/>
        <a:ea typeface="+mj-ea"/>
        <a:cs typeface="+mj-cs"/>
        <a:sym typeface="Candara"/>
      </a:defRPr>
    </a:lvl5pPr>
    <a:lvl6pPr indent="1143000" latinLnBrk="0">
      <a:defRPr sz="1200">
        <a:latin typeface="+mj-lt"/>
        <a:ea typeface="+mj-ea"/>
        <a:cs typeface="+mj-cs"/>
        <a:sym typeface="Candara"/>
      </a:defRPr>
    </a:lvl6pPr>
    <a:lvl7pPr indent="1371600" latinLnBrk="0">
      <a:defRPr sz="1200">
        <a:latin typeface="+mj-lt"/>
        <a:ea typeface="+mj-ea"/>
        <a:cs typeface="+mj-cs"/>
        <a:sym typeface="Candara"/>
      </a:defRPr>
    </a:lvl7pPr>
    <a:lvl8pPr indent="1600200" latinLnBrk="0">
      <a:defRPr sz="1200">
        <a:latin typeface="+mj-lt"/>
        <a:ea typeface="+mj-ea"/>
        <a:cs typeface="+mj-cs"/>
        <a:sym typeface="Candara"/>
      </a:defRPr>
    </a:lvl8pPr>
    <a:lvl9pPr indent="1828800" latinLnBrk="0">
      <a:defRPr sz="1200">
        <a:latin typeface="+mj-lt"/>
        <a:ea typeface="+mj-ea"/>
        <a:cs typeface="+mj-cs"/>
        <a:sym typeface="Candar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791998" y="694373"/>
            <a:ext cx="7560001" cy="3600002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 hasCustomPrompt="1"/>
          </p:nvPr>
        </p:nvSpPr>
        <p:spPr>
          <a:xfrm>
            <a:off x="791998" y="5372391"/>
            <a:ext cx="7560001" cy="478688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>
              <a:buSzTx/>
              <a:buNone/>
              <a:defRPr cap="all" spc="150" sz="1000">
                <a:solidFill>
                  <a:schemeClr val="accent1"/>
                </a:solidFill>
              </a:defRPr>
            </a:lvl1pPr>
            <a:lvl2pPr marL="0" indent="342900" algn="ctr">
              <a:buSzTx/>
              <a:buNone/>
              <a:defRPr cap="all" spc="150" sz="1000">
                <a:solidFill>
                  <a:schemeClr val="accent1"/>
                </a:solidFill>
              </a:defRPr>
            </a:lvl2pPr>
            <a:lvl3pPr marL="0" indent="685800" algn="ctr">
              <a:buSzTx/>
              <a:buNone/>
              <a:defRPr cap="all" spc="150" sz="1000">
                <a:solidFill>
                  <a:schemeClr val="accent1"/>
                </a:solidFill>
              </a:defRPr>
            </a:lvl3pPr>
            <a:lvl4pPr marL="0" indent="1028700" algn="ctr">
              <a:buSzTx/>
              <a:buNone/>
              <a:defRPr cap="all" spc="150" sz="1000">
                <a:solidFill>
                  <a:schemeClr val="accent1"/>
                </a:solidFill>
              </a:defRPr>
            </a:lvl4pPr>
            <a:lvl5pPr marL="0" indent="1371600" algn="ctr">
              <a:buSzTx/>
              <a:buNone/>
              <a:defRPr cap="all" spc="150" sz="1000">
                <a:solidFill>
                  <a:schemeClr val="accent1"/>
                </a:solidFill>
              </a:defRPr>
            </a:lvl5pPr>
          </a:lstStyle>
          <a:p>
            <a:pPr/>
            <a:r>
              <a:t>마스터 부제목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" name="Straight Connector 8"/>
          <p:cNvSpPr/>
          <p:nvPr/>
        </p:nvSpPr>
        <p:spPr>
          <a:xfrm>
            <a:off x="845999" y="4370573"/>
            <a:ext cx="7452002" cy="1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그림 25" descr="그림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539" y="4596643"/>
            <a:ext cx="152292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836" y="4579010"/>
            <a:ext cx="417701" cy="54960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523636" y="2434176"/>
            <a:ext cx="609672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Thank you for your attention</a:t>
            </a:r>
          </a:p>
        </p:txBody>
      </p:sp>
      <p:grpSp>
        <p:nvGrpSpPr>
          <p:cNvPr id="128" name="그룹 14"/>
          <p:cNvGrpSpPr/>
          <p:nvPr/>
        </p:nvGrpSpPr>
        <p:grpSpPr>
          <a:xfrm>
            <a:off x="2749498" y="4011646"/>
            <a:ext cx="3645001" cy="67560"/>
            <a:chOff x="0" y="0"/>
            <a:chExt cx="3644999" cy="67559"/>
          </a:xfrm>
        </p:grpSpPr>
        <p:sp>
          <p:nvSpPr>
            <p:cNvPr id="126" name="Straight Connector 9"/>
            <p:cNvSpPr/>
            <p:nvPr/>
          </p:nvSpPr>
          <p:spPr>
            <a:xfrm>
              <a:off x="0" y="67559"/>
              <a:ext cx="3645001" cy="1"/>
            </a:xfrm>
            <a:prstGeom prst="line">
              <a:avLst/>
            </a:prstGeom>
            <a:noFill/>
            <a:ln w="8255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Straight Connector 9"/>
            <p:cNvSpPr/>
            <p:nvPr/>
          </p:nvSpPr>
          <p:spPr>
            <a:xfrm>
              <a:off x="0" y="-1"/>
              <a:ext cx="3645001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29" name="그림 15" descr="그림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539" y="4727342"/>
            <a:ext cx="152292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9959" y="4717736"/>
            <a:ext cx="417701" cy="5496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39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5"/>
          <p:cNvSpPr txBox="1"/>
          <p:nvPr/>
        </p:nvSpPr>
        <p:spPr>
          <a:xfrm>
            <a:off x="418208" y="1041399"/>
            <a:ext cx="250607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CONTENTS</a:t>
            </a:r>
          </a:p>
        </p:txBody>
      </p:sp>
      <p:sp>
        <p:nvSpPr>
          <p:cNvPr id="142" name="Body Level One…"/>
          <p:cNvSpPr txBox="1"/>
          <p:nvPr>
            <p:ph type="body" sz="half" idx="1" hasCustomPrompt="1"/>
          </p:nvPr>
        </p:nvSpPr>
        <p:spPr>
          <a:xfrm>
            <a:off x="3600451" y="1041400"/>
            <a:ext cx="4819649" cy="4978400"/>
          </a:xfrm>
          <a:prstGeom prst="rect">
            <a:avLst/>
          </a:prstGeom>
        </p:spPr>
        <p:txBody>
          <a:bodyPr numCol="2" anchor="ctr"/>
          <a:lstStyle>
            <a:lvl1pPr marL="342900" indent="-377999">
              <a:buClr>
                <a:schemeClr val="accent3"/>
              </a:buClr>
              <a:buAutoNum type="arabicPeriod" startAt="1"/>
              <a:defRPr b="1" sz="2200">
                <a:solidFill>
                  <a:schemeClr val="accent3"/>
                </a:solidFill>
              </a:defRPr>
            </a:lvl1pPr>
            <a:lvl2pPr marL="475874" indent="-259874">
              <a:buClr>
                <a:schemeClr val="accent3"/>
              </a:buClr>
              <a:buChar char="▪"/>
              <a:defRPr b="1" sz="2200">
                <a:solidFill>
                  <a:schemeClr val="accent3"/>
                </a:solidFill>
              </a:defRPr>
            </a:lvl2pPr>
            <a:lvl3pPr marL="49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3pPr>
            <a:lvl4pPr marL="629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4pPr>
            <a:lvl5pPr marL="76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5pPr>
          </a:lstStyle>
          <a:p>
            <a:pPr/>
            <a:r>
              <a:t>Content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45" name="그룹 10"/>
          <p:cNvGrpSpPr/>
          <p:nvPr/>
        </p:nvGrpSpPr>
        <p:grpSpPr>
          <a:xfrm>
            <a:off x="-7715" y="1989488"/>
            <a:ext cx="3001976" cy="78884"/>
            <a:chOff x="0" y="0"/>
            <a:chExt cx="3001974" cy="78883"/>
          </a:xfrm>
        </p:grpSpPr>
        <p:sp>
          <p:nvSpPr>
            <p:cNvPr id="143" name="Straight Connector 9"/>
            <p:cNvSpPr/>
            <p:nvPr/>
          </p:nvSpPr>
          <p:spPr>
            <a:xfrm>
              <a:off x="4975" y="78883"/>
              <a:ext cx="2997000" cy="1"/>
            </a:xfrm>
            <a:prstGeom prst="line">
              <a:avLst/>
            </a:prstGeom>
            <a:noFill/>
            <a:ln w="762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traight Connector 9"/>
            <p:cNvSpPr/>
            <p:nvPr/>
          </p:nvSpPr>
          <p:spPr>
            <a:xfrm>
              <a:off x="-1" y="-1"/>
              <a:ext cx="2997000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2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Box 5"/>
          <p:cNvSpPr txBox="1"/>
          <p:nvPr/>
        </p:nvSpPr>
        <p:spPr>
          <a:xfrm>
            <a:off x="418208" y="1041399"/>
            <a:ext cx="250607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CONTENTS</a:t>
            </a:r>
          </a:p>
        </p:txBody>
      </p:sp>
      <p:sp>
        <p:nvSpPr>
          <p:cNvPr id="35" name="Body Level One…"/>
          <p:cNvSpPr txBox="1"/>
          <p:nvPr>
            <p:ph type="body" sz="half" idx="1" hasCustomPrompt="1"/>
          </p:nvPr>
        </p:nvSpPr>
        <p:spPr>
          <a:xfrm>
            <a:off x="3600451" y="1041400"/>
            <a:ext cx="4819649" cy="4978400"/>
          </a:xfrm>
          <a:prstGeom prst="rect">
            <a:avLst/>
          </a:prstGeom>
        </p:spPr>
        <p:txBody>
          <a:bodyPr numCol="2" anchor="ctr"/>
          <a:lstStyle>
            <a:lvl1pPr marL="342900" indent="-377999">
              <a:buClr>
                <a:schemeClr val="accent3"/>
              </a:buClr>
              <a:buAutoNum type="arabicPeriod" startAt="1"/>
              <a:defRPr b="1" sz="2200">
                <a:solidFill>
                  <a:schemeClr val="accent3"/>
                </a:solidFill>
              </a:defRPr>
            </a:lvl1pPr>
            <a:lvl2pPr marL="475874" indent="-259874">
              <a:buClr>
                <a:schemeClr val="accent3"/>
              </a:buClr>
              <a:buChar char="▪"/>
              <a:defRPr b="1" sz="2200">
                <a:solidFill>
                  <a:schemeClr val="accent3"/>
                </a:solidFill>
              </a:defRPr>
            </a:lvl2pPr>
            <a:lvl3pPr marL="49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3pPr>
            <a:lvl4pPr marL="629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4pPr>
            <a:lvl5pPr marL="76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5pPr>
          </a:lstStyle>
          <a:p>
            <a:pPr/>
            <a:r>
              <a:t>Content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8" name="그룹 10"/>
          <p:cNvGrpSpPr/>
          <p:nvPr/>
        </p:nvGrpSpPr>
        <p:grpSpPr>
          <a:xfrm>
            <a:off x="-7715" y="1989488"/>
            <a:ext cx="3001976" cy="78884"/>
            <a:chOff x="0" y="0"/>
            <a:chExt cx="3001974" cy="78883"/>
          </a:xfrm>
        </p:grpSpPr>
        <p:sp>
          <p:nvSpPr>
            <p:cNvPr id="36" name="Straight Connector 9"/>
            <p:cNvSpPr/>
            <p:nvPr/>
          </p:nvSpPr>
          <p:spPr>
            <a:xfrm>
              <a:off x="4975" y="78883"/>
              <a:ext cx="2997000" cy="1"/>
            </a:xfrm>
            <a:prstGeom prst="line">
              <a:avLst/>
            </a:prstGeom>
            <a:noFill/>
            <a:ln w="762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Straight Connector 9"/>
            <p:cNvSpPr/>
            <p:nvPr/>
          </p:nvSpPr>
          <p:spPr>
            <a:xfrm>
              <a:off x="-1" y="-1"/>
              <a:ext cx="2997000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그림 15" descr="그림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2065" y="5632072"/>
            <a:ext cx="1319870" cy="46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>
            <p:ph type="title"/>
          </p:nvPr>
        </p:nvSpPr>
        <p:spPr>
          <a:xfrm>
            <a:off x="791998" y="694373"/>
            <a:ext cx="7560001" cy="2520002"/>
          </a:xfrm>
          <a:prstGeom prst="rect">
            <a:avLst/>
          </a:prstGeom>
        </p:spPr>
        <p:txBody>
          <a:bodyPr lIns="72000" tIns="72000" rIns="72000" bIns="72000" anchor="b"/>
          <a:lstStyle>
            <a:lvl1pPr algn="ctr">
              <a:defRPr sz="37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 hasCustomPrompt="1"/>
          </p:nvPr>
        </p:nvSpPr>
        <p:spPr>
          <a:xfrm>
            <a:off x="791998" y="3522083"/>
            <a:ext cx="7560001" cy="165681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cap="all" spc="150" sz="2200">
                <a:solidFill>
                  <a:schemeClr val="accent1"/>
                </a:solidFill>
              </a:defRPr>
            </a:lvl1pPr>
            <a:lvl2pPr marL="0" indent="342900" algn="ctr">
              <a:buSzTx/>
              <a:buNone/>
              <a:defRPr cap="all" spc="150" sz="2200">
                <a:solidFill>
                  <a:schemeClr val="accent1"/>
                </a:solidFill>
              </a:defRPr>
            </a:lvl2pPr>
            <a:lvl3pPr marL="0" indent="685800" algn="ctr">
              <a:buSzTx/>
              <a:buNone/>
              <a:defRPr cap="all" spc="150" sz="2200">
                <a:solidFill>
                  <a:schemeClr val="accent1"/>
                </a:solidFill>
              </a:defRPr>
            </a:lvl3pPr>
            <a:lvl4pPr marL="0" indent="1028700" algn="ctr">
              <a:buSzTx/>
              <a:buNone/>
              <a:defRPr cap="all" spc="150" sz="2200">
                <a:solidFill>
                  <a:schemeClr val="accent1"/>
                </a:solidFill>
              </a:defRPr>
            </a:lvl4pPr>
            <a:lvl5pPr marL="0" indent="1371600" algn="ctr">
              <a:buSzTx/>
              <a:buNone/>
              <a:defRPr cap="all" spc="150" sz="2200">
                <a:solidFill>
                  <a:schemeClr val="accent1"/>
                </a:solidFill>
              </a:defRPr>
            </a:lvl5pPr>
          </a:lstStyle>
          <a:p>
            <a:pPr/>
            <a:r>
              <a:t>마스터 부제목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traight Connector 8"/>
          <p:cNvSpPr/>
          <p:nvPr/>
        </p:nvSpPr>
        <p:spPr>
          <a:xfrm>
            <a:off x="845999" y="3390900"/>
            <a:ext cx="745200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713065" y="556559"/>
            <a:ext cx="7560000" cy="5060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13065" y="1295998"/>
            <a:ext cx="3780000" cy="46800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713063" y="1295998"/>
            <a:ext cx="3780001" cy="72000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SzTx/>
              <a:buNone/>
              <a:defRPr cap="all" sz="1500">
                <a:solidFill>
                  <a:schemeClr val="accent1"/>
                </a:solidFill>
              </a:defRPr>
            </a:lvl1pPr>
            <a:lvl2pPr marL="0" indent="342900">
              <a:buSzTx/>
              <a:buNone/>
              <a:defRPr cap="all" sz="1500">
                <a:solidFill>
                  <a:schemeClr val="accent1"/>
                </a:solidFill>
              </a:defRPr>
            </a:lvl2pPr>
            <a:lvl3pPr marL="0" indent="685800">
              <a:buSzTx/>
              <a:buNone/>
              <a:defRPr cap="all" sz="1500">
                <a:solidFill>
                  <a:schemeClr val="accent1"/>
                </a:solidFill>
              </a:defRPr>
            </a:lvl3pPr>
            <a:lvl4pPr marL="0" indent="1028700">
              <a:buSzTx/>
              <a:buNone/>
              <a:defRPr cap="all" sz="1500">
                <a:solidFill>
                  <a:schemeClr val="accent1"/>
                </a:solidFill>
              </a:defRPr>
            </a:lvl4pPr>
            <a:lvl5pPr marL="0" indent="1371600">
              <a:buSzTx/>
              <a:buNone/>
              <a:defRPr cap="all" sz="15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4"/>
          <p:cNvSpPr/>
          <p:nvPr>
            <p:ph type="body" sz="quarter" idx="21"/>
          </p:nvPr>
        </p:nvSpPr>
        <p:spPr>
          <a:xfrm>
            <a:off x="4617720" y="1295998"/>
            <a:ext cx="3780001" cy="720001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SzTx/>
              <a:buNone/>
              <a:defRPr cap="all" sz="1500">
                <a:solidFill>
                  <a:schemeClr val="accent1"/>
                </a:solidFill>
              </a:defRPr>
            </a:pP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713065" y="556559"/>
            <a:ext cx="7560000" cy="5060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4456362" y="6508554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3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87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4456362" y="6508554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/>
          <p:nvPr/>
        </p:nvSpPr>
        <p:spPr>
          <a:xfrm>
            <a:off x="0" y="0"/>
            <a:ext cx="2599957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99" name="Rectangle 8"/>
          <p:cNvSpPr/>
          <p:nvPr/>
        </p:nvSpPr>
        <p:spPr>
          <a:xfrm>
            <a:off x="2591903" y="0"/>
            <a:ext cx="4800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42900" y="618147"/>
            <a:ext cx="2160000" cy="15354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42900" y="2354311"/>
            <a:ext cx="2160000" cy="3780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500">
                <a:solidFill>
                  <a:srgbClr val="FFFFFF"/>
                </a:solidFill>
              </a:defRPr>
            </a:lvl1pPr>
            <a:lvl2pPr marL="0" indent="342900">
              <a:buSzTx/>
              <a:buNone/>
              <a:defRPr sz="1500">
                <a:solidFill>
                  <a:srgbClr val="FFFFFF"/>
                </a:solidFill>
              </a:defRPr>
            </a:lvl2pPr>
            <a:lvl3pPr marL="0" indent="685800">
              <a:buSzTx/>
              <a:buNone/>
              <a:defRPr sz="1500">
                <a:solidFill>
                  <a:srgbClr val="FFFFFF"/>
                </a:solidFill>
              </a:defRPr>
            </a:lvl3pPr>
            <a:lvl4pPr marL="0" indent="1028700">
              <a:buSzTx/>
              <a:buNone/>
              <a:defRPr sz="1500">
                <a:solidFill>
                  <a:srgbClr val="FFFFFF"/>
                </a:solidFill>
              </a:defRPr>
            </a:lvl4pPr>
            <a:lvl5pPr marL="0" indent="1371600">
              <a:buSz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2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직선 연결선 10"/>
          <p:cNvSpPr/>
          <p:nvPr/>
        </p:nvSpPr>
        <p:spPr>
          <a:xfrm>
            <a:off x="342900" y="2229774"/>
            <a:ext cx="2160001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1790665" y="6508554"/>
            <a:ext cx="231277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111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2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traight Connector 9"/>
          <p:cNvSpPr/>
          <p:nvPr/>
        </p:nvSpPr>
        <p:spPr>
          <a:xfrm>
            <a:off x="2676473" y="1084609"/>
            <a:ext cx="6030321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89473" y="239211"/>
            <a:ext cx="8217321" cy="6896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4456362" y="6508554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2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traight Connector 9"/>
          <p:cNvSpPr/>
          <p:nvPr/>
        </p:nvSpPr>
        <p:spPr>
          <a:xfrm>
            <a:off x="2676473" y="1084609"/>
            <a:ext cx="6030321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713065" y="352371"/>
            <a:ext cx="7560000" cy="50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713065" y="1295998"/>
            <a:ext cx="7560000" cy="46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4456362" y="6511118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한컴 고딕"/>
                <a:ea typeface="한컴 고딕"/>
                <a:cs typeface="한컴 고딕"/>
                <a:sym typeface="한컴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1pPr>
      <a:lvl2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2pPr>
      <a:lvl3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3pPr>
      <a:lvl4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4pPr>
      <a:lvl5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5pPr>
      <a:lvl6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6pPr>
      <a:lvl7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7pPr>
      <a:lvl8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8pPr>
      <a:lvl9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9pPr>
    </p:titleStyle>
    <p:bodyStyle>
      <a:lvl1pPr marL="188999" marR="0" indent="-188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1pPr>
      <a:lvl2pPr marL="344249" marR="0" indent="-18224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4"/>
        </a:buBlip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2pPr>
      <a:lvl3pPr marL="458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3pPr>
      <a:lvl4pPr marL="593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4pPr>
      <a:lvl5pPr marL="728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5pPr>
      <a:lvl6pPr marL="96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6pPr>
      <a:lvl7pPr marL="111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7pPr>
      <a:lvl8pPr marL="126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8pPr>
      <a:lvl9pPr marL="141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1"/>
          <p:cNvSpPr txBox="1"/>
          <p:nvPr>
            <p:ph type="ctrTitle"/>
          </p:nvPr>
        </p:nvSpPr>
        <p:spPr>
          <a:xfrm>
            <a:off x="791999" y="694373"/>
            <a:ext cx="7560000" cy="3600002"/>
          </a:xfrm>
          <a:prstGeom prst="rect">
            <a:avLst/>
          </a:prstGeom>
        </p:spPr>
        <p:txBody>
          <a:bodyPr/>
          <a:lstStyle/>
          <a:p>
            <a:pPr>
              <a:defRPr b="0" spc="-59" sz="32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pc="-59" sz="3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Machine Learning Analysis of Drug Trade Patterns</a:t>
            </a:r>
          </a:p>
          <a:p>
            <a:pPr>
              <a:defRPr b="0" spc="-59" sz="32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pc="-59" sz="32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pc="-59" sz="32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pc="-33" sz="1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박민찬(2022270118) @ AICS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NALY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ANALYZE</a:t>
            </a:r>
          </a:p>
        </p:txBody>
      </p:sp>
      <p:sp>
        <p:nvSpPr>
          <p:cNvPr id="187" name="10대의 경우 경제력이 부족하기 때문에 값싼 마약을 주로 구매하고, 3~40대의 경우 가장 경제활동을 활발히 하는 나이대여서 비교적 비싼 마약을 구매하는 특성이 도드라진다. 50대~의 경우에 비싼 마약을 소비할 경제 여력은 있지만, 마약에 큰 흥미를 잃은 듯한 경향이 보인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10대의 경우 경제력이 부족하기 때문에 값싼 마약을 주로 구매하고, 3~40대의 경우 가장 경제활동을 활발히 하는 나이대여서 비교적 비싼 마약을 구매하는 특성이 도드라진다. 50대~의 경우에 비싼 마약을 소비할 경제 여력은 있지만, 마약에 큰 흥미를 잃은 듯한 경향이 보인다.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나이와 마약의 재구매 횟수는 비례 관계를 이루는데, 어린 나이에 마약을 접할 수록 중독되기 쉬움을 단적으로 보여준다.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20대의 마약 구매량이 월등히 높은 것을 보아, 비교적 유흥 등을 많이 즐기는 20대가 마약을 가장 많이 소비하는 것을 알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Conclusion</a:t>
            </a:r>
          </a:p>
        </p:txBody>
      </p:sp>
      <p:sp>
        <p:nvSpPr>
          <p:cNvPr id="190" name="지난 5주차 과제에 이어 마약을 주제로 클러스터링 실습까지 해보며, 큰 흐름을 한 번 수행해보았다는 점이 뿌듯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지난 5주차 과제에 이어 마약을 주제로 클러스터링 실습까지 해보며, 큰 흐름을 한 번 수행해보았다는 점이 뿌듯했다.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실습에 활용할 마약 관련 데이터 셋을 개인이 구하기 어려워서, 신뢰도가 낮아보이는 데이터 셋으로 실습을 수행하였는데, 기회가 있다면 양질의 데이터 셋을 기반으로 심도깊은 연구를 수행해보고 싶다.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실습 과제를 수행하며, 인공지능에 대한 두려움을 극복하고 색다른 경험을 할 수 있었고, 앞으로의 연구와 학업에 큰 힘이 되줄 것 같다.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7"/>
          <p:cNvSpPr txBox="1"/>
          <p:nvPr/>
        </p:nvSpPr>
        <p:spPr>
          <a:xfrm>
            <a:off x="4406334" y="2318268"/>
            <a:ext cx="4288535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Summary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Select Dataset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Review Dataset, Collect Feature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Clustering Code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Visualize result #1, #2, #3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ANALYZE!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Summary</a:t>
            </a:r>
          </a:p>
        </p:txBody>
      </p:sp>
      <p:sp>
        <p:nvSpPr>
          <p:cNvPr id="160" name="지난 5주차 수시과제에서 마약 관련 트윗을 학습시켜서 분류를 수행하였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지난 5주차 수시과제에서 마약 관련 트윗을 학습시켜서 분류를 수행하였다.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이번 과제에서도 마약을 주제로 선정하여 실습의 흐름을 이어가려고 하였다.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마약과 관련된 데이터 셋을 수집하고, 적절한 Feature를 선정하여 클러스터링을 통해 유의미한 마약거래의 특성을 뽑아내어 분석하는 것을 목표로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lect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Select Dataset</a:t>
            </a:r>
          </a:p>
        </p:txBody>
      </p:sp>
      <p:sp>
        <p:nvSpPr>
          <p:cNvPr id="163" name="일반적으로 개인이 마약과 관련된 데이터 셋과 깊은 자료들을 구하는 것은 어려웠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일반적으로 개인이 마약과 관련된 데이터 셋과 깊은 자료들을 구하는 것은 어려웠다.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운이 좋게도 하나의 데이터 셋을 구할 수 있었고, 이를 기반으로 클러스터링 작업을 수행하였다.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데이터 셋의 신뢰도는 떨어진다는 점이 아쉽지만, 클러스터링 실습의 목적과 의의를 달성하는데는 충분할 것으로 사료된다.</a:t>
            </a:r>
          </a:p>
        </p:txBody>
      </p:sp>
      <p:pic>
        <p:nvPicPr>
          <p:cNvPr id="164" name="Screenshot 2023-12-03 at 6.38.34 PM.png" descr="Screenshot 2023-12-03 at 6.38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4699" y="1246884"/>
            <a:ext cx="4068235" cy="3967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view Dataset, Collect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Review Dataset, Collect Feature</a:t>
            </a:r>
          </a:p>
        </p:txBody>
      </p:sp>
      <p:sp>
        <p:nvSpPr>
          <p:cNvPr id="167" name="수집한 데이터 셋의 Feature로는 마약의 종류, 구매량, 수출국, 판매자, 구매자의 성별, 구매자의 나이, 재구매 횟수, 가격 등이 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수집한 데이터 셋의 Feature로는 마약의 종류, 구매량, 수출국, 판매자, 구매자의 성별, 구매자의 나이, 재구매 횟수, 가격 등이 있다.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거시적 관점에서 마약거래의 흐름을 분석하기 위해서 구매량, 구매자의 나이, 재구매 횟수, 가격 등을 클러스터링을 위한 특성으로 선택하였다.</a:t>
            </a:r>
          </a:p>
        </p:txBody>
      </p:sp>
      <p:pic>
        <p:nvPicPr>
          <p:cNvPr id="168" name="Screenshot 2023-12-03 at 6.38.34 PM.png" descr="Screenshot 2023-12-03 at 6.38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4699" y="1246884"/>
            <a:ext cx="4068235" cy="3967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luster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Clustering Code</a:t>
            </a:r>
          </a:p>
        </p:txBody>
      </p:sp>
      <p:sp>
        <p:nvSpPr>
          <p:cNvPr id="171" name="사이킷 런을 기반으로 KMeans 알고리즘을 적용하여 클러스터링하는 코드를 간단히 작성할 수 있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사이킷 런을 기반으로 KMeans 알고리즘을 적용하여 클러스터링하는 코드를 간단히 작성할 수 있었다.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클러스터링의 결과물을 살펴볼 특성에 따라 X, Y값을 설정하여 시각화하였고, 이를 통해 마약 거래의 특성을 분석해보았다.</a:t>
            </a:r>
          </a:p>
        </p:txBody>
      </p:sp>
      <p:pic>
        <p:nvPicPr>
          <p:cNvPr id="172" name="Screenshot 2023-12-03 at 6.46.24 PM.png" descr="Screenshot 2023-12-03 at 6.46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0501" y="1275726"/>
            <a:ext cx="4331867" cy="2831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#1 Charateristic: amount -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#1 Charateristic: amount - age</a:t>
            </a:r>
          </a:p>
        </p:txBody>
      </p:sp>
      <p:sp>
        <p:nvSpPr>
          <p:cNvPr id="175" name="주어진 데이터 셋에서 마약 거래를 하는 세 유형의 집단을 도출할 수 있었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주어진 데이터 셋에서 마약 거래를 하는 세 유형의 집단을 도출할 수 있었다.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보라색과 청록색 집단은 나이와 거래량의 관계로 부터 유의미한 특징을 도출할 수 없었다.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노란색 집단의 경우, 20대의 마약 거래량이 월등히 높으며 전반적으로 나이가 증가할수록 거래량이 늘어나고, 일정 시점을 기준으로 다시 거래량이 줄어드는 것을 볼 수 있다.</a:t>
            </a:r>
          </a:p>
        </p:txBody>
      </p:sp>
      <p:pic>
        <p:nvPicPr>
          <p:cNvPr id="176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1797" y="1243757"/>
            <a:ext cx="4292947" cy="3663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#2 Charateristic: repurchase -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#2 Charateristic: repurchase - age</a:t>
            </a:r>
          </a:p>
        </p:txBody>
      </p:sp>
      <p:sp>
        <p:nvSpPr>
          <p:cNvPr id="179" name="마약 거래의 특성이 뚜렷한 노란색 집단의 경우, 나이와 재구매 횟수가 비례관계임을 알 수 있고, 일정 시점에서는 재구매 횟수가 뚝 줄어든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마약 거래의 특성이 뚜렷한 노란색 집단의 경우, 나이와 재구매 횟수가 비례관계임을 알 수 있고, 일정 시점에서는 재구매 횟수가 뚝 줄어든다.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1번 특성에서 거래량이 주는 시점과 재구매 횟수가 줄어드는 시점이 거의 일치한다.</a:t>
            </a:r>
          </a:p>
        </p:txBody>
      </p:sp>
      <p:pic>
        <p:nvPicPr>
          <p:cNvPr id="180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4082" y="1232767"/>
            <a:ext cx="4214371" cy="358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#3 Charateristic: price - 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-26" sz="2760"/>
            </a:lvl1pPr>
          </a:lstStyle>
          <a:p>
            <a:pPr/>
            <a:r>
              <a:t>#3 Charateristic: price - age</a:t>
            </a:r>
          </a:p>
        </p:txBody>
      </p:sp>
      <p:sp>
        <p:nvSpPr>
          <p:cNvPr id="183" name="마약 거래의 특성이 뚜렷한 노란색 집단의 경우, 3~40대에 마약을 구매하는데 지불하는 비용이 가장 큰 것을 알 수 있고, 어린 나이일수록 적은 비용을 소비하는 것을 알 수 있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마약 거래의 특성이 뚜렷한 노란색 집단의 경우, 3~40대에 마약을 구매하는데 지불하는 비용이 가장 큰 것을 알 수 있고, 어린 나이일수록 적은 비용을 소비하는 것을 알 수 있다.</a:t>
            </a:r>
          </a:p>
        </p:txBody>
      </p:sp>
      <p:pic>
        <p:nvPicPr>
          <p:cNvPr id="184" name="3.png" descr="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7200" y="1245710"/>
            <a:ext cx="4325892" cy="367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피피티레이아웃">
  <a:themeElements>
    <a:clrScheme name="피피티레이아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3737"/>
      </a:accent1>
      <a:accent2>
        <a:srgbClr val="A5A5A5"/>
      </a:accent2>
      <a:accent3>
        <a:srgbClr val="9F3D3D"/>
      </a:accent3>
      <a:accent4>
        <a:srgbClr val="1F1F1F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피피티레이아웃">
      <a:majorFont>
        <a:latin typeface="Candara"/>
        <a:ea typeface="Candara"/>
        <a:cs typeface="Candara"/>
      </a:majorFont>
      <a:minorFont>
        <a:latin typeface="Helvetica"/>
        <a:ea typeface="Helvetica"/>
        <a:cs typeface="Helvetica"/>
      </a:minorFont>
    </a:fontScheme>
    <a:fmtScheme name="피피티레이아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피피티레이아웃">
  <a:themeElements>
    <a:clrScheme name="피피티레이아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3737"/>
      </a:accent1>
      <a:accent2>
        <a:srgbClr val="A5A5A5"/>
      </a:accent2>
      <a:accent3>
        <a:srgbClr val="9F3D3D"/>
      </a:accent3>
      <a:accent4>
        <a:srgbClr val="1F1F1F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피피티레이아웃">
      <a:majorFont>
        <a:latin typeface="Candara"/>
        <a:ea typeface="Candara"/>
        <a:cs typeface="Candara"/>
      </a:majorFont>
      <a:minorFont>
        <a:latin typeface="Helvetica"/>
        <a:ea typeface="Helvetica"/>
        <a:cs typeface="Helvetica"/>
      </a:minorFont>
    </a:fontScheme>
    <a:fmtScheme name="피피티레이아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