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2" r:id="rId5"/>
    <p:sldId id="263" r:id="rId6"/>
    <p:sldId id="290" r:id="rId7"/>
    <p:sldId id="261" r:id="rId8"/>
    <p:sldId id="289" r:id="rId9"/>
    <p:sldId id="264" r:id="rId10"/>
    <p:sldId id="291" r:id="rId11"/>
    <p:sldId id="292"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4/18/2024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4/18/2024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105"/>
            <a:ext cx="10972800" cy="2439035"/>
          </a:xfrm>
        </p:spPr>
        <p:txBody>
          <a:bodyPr/>
          <a:lstStyle/>
          <a:p>
            <a:pPr algn="ctr"/>
            <a:r>
              <a:rPr lang="en-US" altLang="zh-CN" sz="6000" b="1">
                <a:ln w="9525">
                  <a:solidFill>
                    <a:schemeClr val="bg1"/>
                  </a:solidFill>
                  <a:prstDash val="solid"/>
                </a:ln>
                <a:effectLst>
                  <a:outerShdw blurRad="12700" dist="38100" dir="2700000" algn="tl" rotWithShape="0">
                    <a:schemeClr val="bg1">
                      <a:lumMod val="50000"/>
                    </a:schemeClr>
                  </a:outerShdw>
                </a:effectLst>
                <a:sym typeface="+mn-ea"/>
              </a:rPr>
              <a:t>BRAIN TUMOR DETECTION </a:t>
            </a:r>
            <a:br>
              <a:rPr lang="en-US" altLang="zh-CN" sz="5400" b="1">
                <a:ln w="9525">
                  <a:solidFill>
                    <a:schemeClr val="bg1"/>
                  </a:solidFill>
                  <a:prstDash val="solid"/>
                </a:ln>
                <a:effectLst>
                  <a:outerShdw blurRad="12700" dist="38100" dir="2700000" algn="tl" rotWithShape="0">
                    <a:schemeClr val="bg1">
                      <a:lumMod val="50000"/>
                    </a:schemeClr>
                  </a:outerShdw>
                </a:effectLst>
                <a:sym typeface="+mn-ea"/>
              </a:rPr>
            </a:br>
            <a:r>
              <a:rPr lang="en-US" altLang="zh-CN" sz="4400" b="1">
                <a:ln w="9525">
                  <a:solidFill>
                    <a:schemeClr val="bg1"/>
                  </a:solidFill>
                  <a:prstDash val="solid"/>
                </a:ln>
                <a:effectLst>
                  <a:outerShdw blurRad="12700" dist="38100" dir="2700000" algn="tl" rotWithShape="0">
                    <a:schemeClr val="bg1">
                      <a:lumMod val="50000"/>
                    </a:schemeClr>
                  </a:outerShdw>
                </a:effectLst>
                <a:sym typeface="+mn-ea"/>
              </a:rPr>
              <a:t>USING DEEP LEARNING</a:t>
            </a:r>
            <a:br>
              <a:rPr lang="en-US" altLang="zh-CN" sz="4800" b="1">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n-US" sz="4800"/>
          </a:p>
        </p:txBody>
      </p:sp>
      <p:sp>
        <p:nvSpPr>
          <p:cNvPr id="3" name="Content Placeholder 2"/>
          <p:cNvSpPr>
            <a:spLocks noGrp="1"/>
          </p:cNvSpPr>
          <p:nvPr>
            <p:ph idx="1"/>
          </p:nvPr>
        </p:nvSpPr>
        <p:spPr>
          <a:xfrm>
            <a:off x="609600" y="2239010"/>
            <a:ext cx="10972800" cy="1099185"/>
          </a:xfrm>
        </p:spPr>
        <p:txBody>
          <a:bodyPr/>
          <a:lstStyle/>
          <a:p>
            <a:pPr marL="0" indent="0" algn="ctr">
              <a:buNone/>
            </a:pPr>
            <a:r>
              <a:rPr lang="en-US" sz="2000" dirty="0">
                <a:latin typeface="Times New Roman" panose="02020603050405020304" pitchFamily="18" charset="0"/>
                <a:cs typeface="Times New Roman" panose="02020603050405020304" pitchFamily="18" charset="0"/>
                <a:sym typeface="+mn-ea"/>
              </a:rPr>
              <a:t>Under the Esteemed Guidance of </a:t>
            </a:r>
            <a:r>
              <a:rPr lang="en-US" dirty="0">
                <a:latin typeface="Times New Roman" panose="02020603050405020304" pitchFamily="18" charset="0"/>
                <a:cs typeface="Times New Roman" panose="02020603050405020304" pitchFamily="18" charset="0"/>
                <a:sym typeface="+mn-ea"/>
              </a:rPr>
              <a:t> </a:t>
            </a:r>
            <a:endParaRPr lang="en-US" b="1" dirty="0">
              <a:latin typeface="Times New Roman" panose="02020603050405020304" pitchFamily="18" charset="0"/>
              <a:cs typeface="Times New Roman" panose="02020603050405020304" pitchFamily="18" charset="0"/>
              <a:sym typeface="+mn-ea"/>
            </a:endParaRPr>
          </a:p>
          <a:p>
            <a:pPr marL="0" indent="0" algn="ctr">
              <a:buNone/>
            </a:pPr>
            <a:r>
              <a:rPr lang="en-US" sz="2600" b="1" dirty="0" err="1">
                <a:latin typeface="Times New Roman" panose="02020603050405020304" pitchFamily="18" charset="0"/>
                <a:cs typeface="Times New Roman" panose="02020603050405020304" pitchFamily="18" charset="0"/>
                <a:sym typeface="+mn-ea"/>
              </a:rPr>
              <a:t>Mr.S.Naga</a:t>
            </a:r>
            <a:r>
              <a:rPr lang="en-US" sz="2600" b="1" dirty="0">
                <a:latin typeface="Times New Roman" panose="02020603050405020304" pitchFamily="18" charset="0"/>
                <a:cs typeface="Times New Roman" panose="02020603050405020304" pitchFamily="18" charset="0"/>
                <a:sym typeface="+mn-ea"/>
              </a:rPr>
              <a:t> Chandra Sekhar</a:t>
            </a:r>
            <a:endParaRPr lang="en-US"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sym typeface="+mn-ea"/>
            </a:endParaRPr>
          </a:p>
          <a:p>
            <a:pPr algn="ctr"/>
            <a:endParaRPr lang="en-IN"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5" name="Text Box 4"/>
          <p:cNvSpPr txBox="1"/>
          <p:nvPr/>
        </p:nvSpPr>
        <p:spPr>
          <a:xfrm rot="16200000">
            <a:off x="4002405" y="4472940"/>
            <a:ext cx="459740" cy="781050"/>
          </a:xfrm>
          <a:prstGeom prst="rect">
            <a:avLst/>
          </a:prstGeom>
          <a:noFill/>
        </p:spPr>
        <p:txBody>
          <a:bodyPr vert="eaVert" wrap="square" rtlCol="0">
            <a:spAutoFit/>
          </a:bodyPr>
          <a:lstStyle/>
          <a:p>
            <a:endParaRPr lang="en-US"/>
          </a:p>
        </p:txBody>
      </p:sp>
      <p:sp>
        <p:nvSpPr>
          <p:cNvPr id="7" name="Text Box 6"/>
          <p:cNvSpPr txBox="1"/>
          <p:nvPr/>
        </p:nvSpPr>
        <p:spPr>
          <a:xfrm>
            <a:off x="7839371" y="4368304"/>
            <a:ext cx="3482556" cy="400110"/>
          </a:xfrm>
          <a:prstGeom prst="rect">
            <a:avLst/>
          </a:prstGeom>
          <a:noFill/>
        </p:spPr>
        <p:txBody>
          <a:bodyPr wrap="none" rtlCol="0" anchor="t">
            <a:spAutoFit/>
          </a:bodyPr>
          <a:lstStyle/>
          <a:p>
            <a:pPr algn="l"/>
            <a:r>
              <a:rPr lang="en-US" sz="2000" b="1" dirty="0" err="1">
                <a:latin typeface="Times New Roman" panose="02020603050405020304" pitchFamily="18" charset="0"/>
                <a:cs typeface="Times New Roman" panose="02020603050405020304" pitchFamily="18" charset="0"/>
                <a:sym typeface="+mn-ea"/>
              </a:rPr>
              <a:t>Y.Mani</a:t>
            </a:r>
            <a:r>
              <a:rPr lang="en-US" sz="2000" b="1" dirty="0">
                <a:latin typeface="Times New Roman" panose="02020603050405020304" pitchFamily="18" charset="0"/>
                <a:cs typeface="Times New Roman" panose="02020603050405020304" pitchFamily="18" charset="0"/>
                <a:sym typeface="+mn-ea"/>
              </a:rPr>
              <a:t> Sudheer(Y20ACS589)</a:t>
            </a:r>
            <a:endParaRPr lang="en-US" sz="2000" dirty="0">
              <a:latin typeface="Times New Roman" panose="02020603050405020304" pitchFamily="18" charset="0"/>
              <a:cs typeface="Times New Roman" panose="02020603050405020304" pitchFamily="18" charset="0"/>
            </a:endParaRPr>
          </a:p>
        </p:txBody>
      </p:sp>
      <p:sp>
        <p:nvSpPr>
          <p:cNvPr id="8" name="Text Box 7"/>
          <p:cNvSpPr txBox="1"/>
          <p:nvPr/>
        </p:nvSpPr>
        <p:spPr>
          <a:xfrm>
            <a:off x="7839371" y="4760650"/>
            <a:ext cx="3147015" cy="400110"/>
          </a:xfrm>
          <a:prstGeom prst="rect">
            <a:avLst/>
          </a:prstGeom>
          <a:noFill/>
        </p:spPr>
        <p:txBody>
          <a:bodyPr wrap="square" rtlCol="0" anchor="t">
            <a:spAutoFit/>
          </a:bodyPr>
          <a:lstStyle/>
          <a:p>
            <a:r>
              <a:rPr lang="en-US" sz="2000" b="1" dirty="0" err="1">
                <a:latin typeface="Times New Roman" panose="02020603050405020304" pitchFamily="18" charset="0"/>
                <a:cs typeface="Times New Roman" panose="02020603050405020304" pitchFamily="18" charset="0"/>
                <a:sym typeface="+mn-ea"/>
              </a:rPr>
              <a:t>P.karunakar</a:t>
            </a:r>
            <a:r>
              <a:rPr lang="en-US" sz="2000" b="1" dirty="0">
                <a:latin typeface="Times New Roman" panose="02020603050405020304" pitchFamily="18" charset="0"/>
                <a:cs typeface="Times New Roman" panose="02020603050405020304" pitchFamily="18" charset="0"/>
                <a:sym typeface="+mn-ea"/>
              </a:rPr>
              <a:t>(Y20ACS539)</a:t>
            </a:r>
            <a:endParaRPr lang="en-US" sz="20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7839371" y="5181162"/>
            <a:ext cx="3232552" cy="400110"/>
          </a:xfrm>
          <a:prstGeom prst="rect">
            <a:avLst/>
          </a:prstGeom>
          <a:noFill/>
        </p:spPr>
        <p:txBody>
          <a:bodyPr wrap="none" rtlCol="0" anchor="t">
            <a:spAutoFit/>
          </a:bodyPr>
          <a:lstStyle/>
          <a:p>
            <a:r>
              <a:rPr lang="en-US" sz="2000" b="1" dirty="0" err="1">
                <a:latin typeface="Times New Roman" panose="02020603050405020304" pitchFamily="18" charset="0"/>
                <a:cs typeface="Times New Roman" panose="02020603050405020304" pitchFamily="18" charset="0"/>
                <a:sym typeface="+mn-ea"/>
              </a:rPr>
              <a:t>S.S.V.S.Eswar</a:t>
            </a:r>
            <a:r>
              <a:rPr lang="en-US" sz="2000" b="1" dirty="0">
                <a:latin typeface="Times New Roman" panose="02020603050405020304" pitchFamily="18" charset="0"/>
                <a:cs typeface="Times New Roman" panose="02020603050405020304" pitchFamily="18" charset="0"/>
                <a:sym typeface="+mn-ea"/>
              </a:rPr>
              <a:t>(Y20ACS554)</a:t>
            </a:r>
            <a:endParaRPr lang="en-US" sz="20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7854495" y="5581272"/>
            <a:ext cx="3477234" cy="400110"/>
          </a:xfrm>
          <a:prstGeom prst="rect">
            <a:avLst/>
          </a:prstGeom>
          <a:noFill/>
        </p:spPr>
        <p:txBody>
          <a:bodyPr wrap="none" rtlCol="0" anchor="t">
            <a:spAutoFit/>
          </a:bodyPr>
          <a:lstStyle/>
          <a:p>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R.pavan</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Kumar(Y20ACS544)</a:t>
            </a:r>
            <a:endParaRPr lang="en-US" sz="20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8846185" y="3883660"/>
            <a:ext cx="1468928" cy="400110"/>
          </a:xfrm>
          <a:prstGeom prst="rect">
            <a:avLst/>
          </a:prstGeom>
          <a:noFill/>
        </p:spPr>
        <p:txBody>
          <a:bodyPr wrap="none" rtlCol="0" anchor="t">
            <a:spAutoFit/>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TEAM:C11</a:t>
            </a:r>
            <a:endParaRPr lang="en-US" sz="2000" dirty="0"/>
          </a:p>
        </p:txBody>
      </p:sp>
      <p:pic>
        <p:nvPicPr>
          <p:cNvPr id="6" name="Content Placeholder 3" descr="InShot_20240209_102129119-removebg-preview">
            <a:extLst>
              <a:ext uri="{FF2B5EF4-FFF2-40B4-BE49-F238E27FC236}">
                <a16:creationId xmlns:a16="http://schemas.microsoft.com/office/drawing/2014/main" id="{FBE8C186-286D-34ED-61B6-62CA2931C4E5}"/>
              </a:ext>
            </a:extLst>
          </p:cNvPr>
          <p:cNvPicPr>
            <a:picLocks noChangeAspect="1"/>
          </p:cNvPicPr>
          <p:nvPr/>
        </p:nvPicPr>
        <p:blipFill>
          <a:blip r:embed="rId2"/>
          <a:stretch>
            <a:fillRect/>
          </a:stretch>
        </p:blipFill>
        <p:spPr>
          <a:xfrm rot="10800000" flipV="1">
            <a:off x="159295" y="2922333"/>
            <a:ext cx="4501001" cy="3511423"/>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790AD-F09E-EF77-F949-947540747C1A}"/>
              </a:ext>
            </a:extLst>
          </p:cNvPr>
          <p:cNvSpPr>
            <a:spLocks noGrp="1"/>
          </p:cNvSpPr>
          <p:nvPr>
            <p:ph idx="1"/>
          </p:nvPr>
        </p:nvSpPr>
        <p:spPr/>
        <p:txBody>
          <a:bodyPr/>
          <a:lstStyle/>
          <a:p>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proposed model was trained and tested using new images, achieving an accuracy of 91.3% for the CNN and 98.3% for the VGG16, when combined with the previously mentioned results. This further strengthens the reliability and effectiveness of both the custom CNN model and the VGG16 architecture in accurately detecting and classifying brain tumors in MRI images.</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1A2B4E7-78C2-20CB-543E-0A178A4C64E7}"/>
              </a:ext>
            </a:extLst>
          </p:cNvPr>
          <p:cNvSpPr>
            <a:spLocks noGrp="1"/>
          </p:cNvSpPr>
          <p:nvPr>
            <p:ph type="title"/>
          </p:nvPr>
        </p:nvSpPr>
        <p:spPr>
          <a:xfrm>
            <a:off x="609600" y="438943"/>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pic>
        <p:nvPicPr>
          <p:cNvPr id="5" name="Picture 4" descr="A graph of blue and orange lines&#10;&#10;Description automatically generated">
            <a:extLst>
              <a:ext uri="{FF2B5EF4-FFF2-40B4-BE49-F238E27FC236}">
                <a16:creationId xmlns:a16="http://schemas.microsoft.com/office/drawing/2014/main" id="{9F91ECED-C277-DE0E-8C15-8D33671A3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278" y="3045312"/>
            <a:ext cx="3311951" cy="2510672"/>
          </a:xfrm>
          <a:prstGeom prst="rect">
            <a:avLst/>
          </a:prstGeom>
        </p:spPr>
      </p:pic>
      <p:pic>
        <p:nvPicPr>
          <p:cNvPr id="7" name="Picture 6" descr="A graph of accuracy and validation&#10;&#10;Description automatically generated">
            <a:extLst>
              <a:ext uri="{FF2B5EF4-FFF2-40B4-BE49-F238E27FC236}">
                <a16:creationId xmlns:a16="http://schemas.microsoft.com/office/drawing/2014/main" id="{D8784D82-94E9-D4F4-AF67-59A89C7C0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461" y="3019652"/>
            <a:ext cx="3311951" cy="2536332"/>
          </a:xfrm>
          <a:prstGeom prst="rect">
            <a:avLst/>
          </a:prstGeom>
        </p:spPr>
      </p:pic>
      <p:sp>
        <p:nvSpPr>
          <p:cNvPr id="8" name="TextBox 7">
            <a:extLst>
              <a:ext uri="{FF2B5EF4-FFF2-40B4-BE49-F238E27FC236}">
                <a16:creationId xmlns:a16="http://schemas.microsoft.com/office/drawing/2014/main" id="{F011DE6C-B2A4-0140-1C8B-F4BA671161EB}"/>
              </a:ext>
            </a:extLst>
          </p:cNvPr>
          <p:cNvSpPr txBox="1"/>
          <p:nvPr/>
        </p:nvSpPr>
        <p:spPr>
          <a:xfrm>
            <a:off x="2601797" y="5600639"/>
            <a:ext cx="7607431" cy="400110"/>
          </a:xfrm>
          <a:prstGeom prst="rect">
            <a:avLst/>
          </a:prstGeom>
          <a:noFill/>
        </p:spPr>
        <p:txBody>
          <a:bodyPr wrap="square" rtlCol="0">
            <a:spAutoFit/>
          </a:bodyPr>
          <a:lstStyle/>
          <a:p>
            <a:r>
              <a:rPr lang="en-US" sz="2000" b="1" dirty="0">
                <a:effectLst/>
                <a:latin typeface="Times New Roman" panose="02020603050405020304" pitchFamily="18" charset="0"/>
                <a:ea typeface="SimSun" panose="02010600030101010101" pitchFamily="2" charset="-122"/>
              </a:rPr>
              <a:t>CNN Results				       VGG16 Results</a:t>
            </a:r>
            <a:endParaRPr lang="en-IN" sz="2000" b="1" dirty="0"/>
          </a:p>
        </p:txBody>
      </p:sp>
    </p:spTree>
    <p:extLst>
      <p:ext uri="{BB962C8B-B14F-4D97-AF65-F5344CB8AC3E}">
        <p14:creationId xmlns:p14="http://schemas.microsoft.com/office/powerpoint/2010/main" val="149359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D9310-4678-16D5-4DEA-11289F424692}"/>
              </a:ext>
            </a:extLst>
          </p:cNvPr>
          <p:cNvSpPr>
            <a:spLocks noGrp="1"/>
          </p:cNvSpPr>
          <p:nvPr>
            <p:ph idx="1"/>
          </p:nvPr>
        </p:nvSpPr>
        <p:spPr>
          <a:xfrm>
            <a:off x="1604913" y="1680326"/>
            <a:ext cx="8982173" cy="3497347"/>
          </a:xfrm>
        </p:spPr>
        <p:txBody>
          <a:bodyPr/>
          <a:lstStyle/>
          <a:p>
            <a:pPr algn="just"/>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Brain tumors pose significant risks to human health and must be accurately detected to ensure effective treatment and positive patient outcomes.</a:t>
            </a:r>
          </a:p>
          <a:p>
            <a:pPr algn="just"/>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primary aim of our proposed approach is to recognize brain tumors accurately and efficiently, addressing the critical need for timely diagnosis and intervention.</a:t>
            </a:r>
          </a:p>
          <a:p>
            <a:pPr algn="just"/>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Experimental results demonstrate the effectiveness of our approach, highlighting its value in supporting the accurate detection of brain tumors.</a:t>
            </a:r>
          </a:p>
          <a:p>
            <a:pPr algn="just"/>
            <a:endParaRPr lang="en-IN" sz="23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4B3C1FA-3D95-075F-3E1D-4905E1E56D31}"/>
              </a:ext>
            </a:extLst>
          </p:cNvPr>
          <p:cNvSpPr>
            <a:spLocks noGrp="1"/>
          </p:cNvSpPr>
          <p:nvPr>
            <p:ph type="title"/>
          </p:nvPr>
        </p:nvSpPr>
        <p:spPr>
          <a:xfrm>
            <a:off x="609600" y="438943"/>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75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814320"/>
            <a:ext cx="10972800" cy="3313430"/>
          </a:xfrm>
        </p:spPr>
        <p:txBody>
          <a:bodyPr/>
          <a:lstStyle/>
          <a:p>
            <a:pPr marL="0" indent="0" algn="just">
              <a:buNone/>
            </a:pPr>
            <a:r>
              <a:rPr lang="en-US" sz="5000">
                <a:ln w="9525">
                  <a:solidFill>
                    <a:schemeClr val="bg1"/>
                  </a:solidFill>
                  <a:prstDash val="solid"/>
                </a:ln>
                <a:effectLst>
                  <a:outerShdw blurRad="12700" dist="38100" dir="2700000" algn="tl" rotWithShape="0">
                    <a:schemeClr val="bg1">
                      <a:lumMod val="50000"/>
                    </a:schemeClr>
                  </a:outerShdw>
                </a:effectLst>
                <a:latin typeface="Arial Black" panose="020B0A04020102020204" charset="0"/>
                <a:cs typeface="Arial Black" panose="020B0A04020102020204" charset="0"/>
                <a:sym typeface="+mn-ea"/>
              </a:rPr>
              <a:t>            THANK YOU...!!</a:t>
            </a:r>
            <a:endParaRPr lang="en-US" sz="5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376314"/>
            <a:ext cx="10972800" cy="4374882"/>
          </a:xfrm>
        </p:spPr>
        <p:txBody>
          <a:bodyPr/>
          <a:lstStyle/>
          <a:p>
            <a:pPr algn="just">
              <a:buFont typeface="Wingdings" panose="05000000000000000000" charset="0"/>
              <a:buChar char="q"/>
            </a:pPr>
            <a:r>
              <a:rPr lang="en-US" dirty="0">
                <a:latin typeface="Times New Roman" panose="02020603050405020304" pitchFamily="18" charset="0"/>
                <a:cs typeface="Times New Roman" panose="02020603050405020304" pitchFamily="18" charset="0"/>
              </a:rPr>
              <a:t> Abstract</a:t>
            </a:r>
          </a:p>
          <a:p>
            <a:pPr>
              <a:buFont typeface="Wingdings" panose="05000000000000000000" charset="0"/>
              <a:buChar char="q"/>
            </a:pPr>
            <a:r>
              <a:rPr lang="en-US" dirty="0">
                <a:latin typeface="Times New Roman" panose="02020603050405020304" pitchFamily="18" charset="0"/>
                <a:cs typeface="Times New Roman" panose="02020603050405020304" pitchFamily="18" charset="0"/>
              </a:rPr>
              <a:t> Existing System</a:t>
            </a:r>
          </a:p>
          <a:p>
            <a:pPr>
              <a:buFont typeface="Wingdings" panose="05000000000000000000" charset="0"/>
              <a:buChar char="q"/>
            </a:pPr>
            <a:r>
              <a:rPr lang="en-US" dirty="0">
                <a:latin typeface="Times New Roman" panose="02020603050405020304" pitchFamily="18" charset="0"/>
                <a:cs typeface="Times New Roman" panose="02020603050405020304" pitchFamily="18" charset="0"/>
                <a:sym typeface="+mn-ea"/>
              </a:rPr>
              <a:t> Proposed System</a:t>
            </a:r>
          </a:p>
          <a:p>
            <a:pPr>
              <a:buFont typeface="Wingdings" panose="05000000000000000000" charset="0"/>
              <a:buChar char="q"/>
            </a:pPr>
            <a:r>
              <a:rPr lang="en-US" dirty="0">
                <a:latin typeface="Times New Roman" panose="02020603050405020304" pitchFamily="18" charset="0"/>
                <a:cs typeface="Times New Roman" panose="02020603050405020304" pitchFamily="18" charset="0"/>
                <a:sym typeface="+mn-ea"/>
              </a:rPr>
              <a:t> Design</a:t>
            </a:r>
          </a:p>
          <a:p>
            <a:pPr>
              <a:buFont typeface="Wingdings" panose="05000000000000000000" charset="0"/>
              <a:buChar char="q"/>
            </a:pPr>
            <a:r>
              <a:rPr lang="en-US" dirty="0">
                <a:latin typeface="Times New Roman" panose="02020603050405020304" pitchFamily="18" charset="0"/>
                <a:cs typeface="Times New Roman" panose="02020603050405020304" pitchFamily="18" charset="0"/>
                <a:sym typeface="+mn-ea"/>
              </a:rPr>
              <a:t> Implementation</a:t>
            </a:r>
          </a:p>
          <a:p>
            <a:pPr>
              <a:buFont typeface="Wingdings" panose="05000000000000000000" charset="0"/>
              <a:buChar char="q"/>
            </a:pPr>
            <a:r>
              <a:rPr lang="en-US" dirty="0">
                <a:latin typeface="Times New Roman" panose="02020603050405020304" pitchFamily="18" charset="0"/>
                <a:cs typeface="Times New Roman" panose="02020603050405020304" pitchFamily="18" charset="0"/>
                <a:sym typeface="+mn-ea"/>
              </a:rPr>
              <a:t> Results</a:t>
            </a:r>
          </a:p>
          <a:p>
            <a:pPr>
              <a:buFont typeface="Wingdings" panose="05000000000000000000" charset="0"/>
              <a:buChar char="q"/>
            </a:pPr>
            <a:r>
              <a:rPr lang="en-US" dirty="0">
                <a:latin typeface="Times New Roman" panose="02020603050405020304" pitchFamily="18" charset="0"/>
                <a:cs typeface="Times New Roman" panose="02020603050405020304" pitchFamily="18" charset="0"/>
              </a:rPr>
              <a:t> Conclusion</a:t>
            </a:r>
          </a:p>
        </p:txBody>
      </p:sp>
      <p:sp>
        <p:nvSpPr>
          <p:cNvPr id="6" name="Title 1"/>
          <p:cNvSpPr txBox="1"/>
          <p:nvPr/>
        </p:nvSpPr>
        <p:spPr>
          <a:xfrm>
            <a:off x="609600" y="438943"/>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n-lt"/>
                <a:ea typeface="+mn-ea"/>
                <a:cs typeface="+mn-cs"/>
              </a:defRPr>
            </a:lvl1pPr>
            <a:lvl2pPr algn="l" rtl="0" fontAlgn="base">
              <a:spcBef>
                <a:spcPct val="0"/>
              </a:spcBef>
              <a:spcAft>
                <a:spcPct val="0"/>
              </a:spcAft>
              <a:defRPr sz="3600">
                <a:solidFill>
                  <a:schemeClr val="lt1"/>
                </a:solidFill>
                <a:latin typeface="+mn-lt"/>
                <a:ea typeface="+mn-ea"/>
                <a:cs typeface="+mn-cs"/>
              </a:defRPr>
            </a:lvl2pPr>
            <a:lvl3pPr algn="l" rtl="0" fontAlgn="base">
              <a:spcBef>
                <a:spcPct val="0"/>
              </a:spcBef>
              <a:spcAft>
                <a:spcPct val="0"/>
              </a:spcAft>
              <a:defRPr sz="3600">
                <a:solidFill>
                  <a:schemeClr val="lt1"/>
                </a:solidFill>
                <a:latin typeface="+mn-lt"/>
                <a:ea typeface="+mn-ea"/>
                <a:cs typeface="+mn-cs"/>
              </a:defRPr>
            </a:lvl3pPr>
            <a:lvl4pPr algn="l" rtl="0" fontAlgn="base">
              <a:spcBef>
                <a:spcPct val="0"/>
              </a:spcBef>
              <a:spcAft>
                <a:spcPct val="0"/>
              </a:spcAft>
              <a:defRPr sz="3600">
                <a:solidFill>
                  <a:schemeClr val="lt1"/>
                </a:solidFill>
                <a:latin typeface="+mn-lt"/>
                <a:ea typeface="+mn-ea"/>
                <a:cs typeface="+mn-cs"/>
              </a:defRPr>
            </a:lvl4pPr>
            <a:lvl5pPr algn="l" rtl="0" fontAlgn="base">
              <a:spcBef>
                <a:spcPct val="0"/>
              </a:spcBef>
              <a:spcAft>
                <a:spcPct val="0"/>
              </a:spcAft>
              <a:defRPr sz="3600">
                <a:solidFill>
                  <a:schemeClr val="lt1"/>
                </a:solidFill>
                <a:latin typeface="+mn-lt"/>
                <a:ea typeface="+mn-ea"/>
                <a:cs typeface="+mn-cs"/>
              </a:defRPr>
            </a:lvl5pPr>
            <a:lvl6pPr marL="457200" algn="l" rtl="0" fontAlgn="base">
              <a:spcBef>
                <a:spcPct val="0"/>
              </a:spcBef>
              <a:spcAft>
                <a:spcPct val="0"/>
              </a:spcAft>
              <a:defRPr sz="3600">
                <a:solidFill>
                  <a:schemeClr val="lt1"/>
                </a:solidFill>
                <a:latin typeface="+mn-lt"/>
                <a:ea typeface="+mn-ea"/>
                <a:cs typeface="+mn-cs"/>
              </a:defRPr>
            </a:lvl6pPr>
            <a:lvl7pPr marL="914400" algn="l" rtl="0" fontAlgn="base">
              <a:spcBef>
                <a:spcPct val="0"/>
              </a:spcBef>
              <a:spcAft>
                <a:spcPct val="0"/>
              </a:spcAft>
              <a:defRPr sz="3600">
                <a:solidFill>
                  <a:schemeClr val="lt1"/>
                </a:solidFill>
                <a:latin typeface="+mn-lt"/>
                <a:ea typeface="+mn-ea"/>
                <a:cs typeface="+mn-cs"/>
              </a:defRPr>
            </a:lvl7pPr>
            <a:lvl8pPr marL="1371600" algn="l" rtl="0" fontAlgn="base">
              <a:spcBef>
                <a:spcPct val="0"/>
              </a:spcBef>
              <a:spcAft>
                <a:spcPct val="0"/>
              </a:spcAft>
              <a:defRPr sz="3600">
                <a:solidFill>
                  <a:schemeClr val="lt1"/>
                </a:solidFill>
                <a:latin typeface="+mn-lt"/>
                <a:ea typeface="+mn-ea"/>
                <a:cs typeface="+mn-cs"/>
              </a:defRPr>
            </a:lvl8pPr>
            <a:lvl9pPr marL="1828800" algn="l" rtl="0" fontAlgn="base">
              <a:spcBef>
                <a:spcPct val="0"/>
              </a:spcBef>
              <a:spcAft>
                <a:spcPct val="0"/>
              </a:spcAft>
              <a:defRPr sz="3600">
                <a:solidFill>
                  <a:schemeClr val="lt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TABLE OF CONTENTS</a:t>
            </a:r>
          </a:p>
        </p:txBody>
      </p:sp>
      <p:pic>
        <p:nvPicPr>
          <p:cNvPr id="2" name="Content Placeholder 3" descr="mri">
            <a:extLst>
              <a:ext uri="{FF2B5EF4-FFF2-40B4-BE49-F238E27FC236}">
                <a16:creationId xmlns:a16="http://schemas.microsoft.com/office/drawing/2014/main" id="{AF67CCA5-131E-DAB2-9B19-553B2CA9CF52}"/>
              </a:ext>
            </a:extLst>
          </p:cNvPr>
          <p:cNvPicPr>
            <a:picLocks noChangeAspect="1"/>
          </p:cNvPicPr>
          <p:nvPr/>
        </p:nvPicPr>
        <p:blipFill>
          <a:blip r:embed="rId2"/>
          <a:stretch>
            <a:fillRect/>
          </a:stretch>
        </p:blipFill>
        <p:spPr>
          <a:xfrm>
            <a:off x="6557913" y="1716226"/>
            <a:ext cx="4113229" cy="36950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39884"/>
            <a:ext cx="10972800" cy="3157979"/>
          </a:xfrm>
        </p:spPr>
        <p:txBody>
          <a:bodyPr/>
          <a:lstStyle/>
          <a:p>
            <a:pPr marL="0" indent="0" algn="just">
              <a:buNone/>
            </a:pPr>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Brain tumor diagnosis is crucial in modern medicine, requiring accurate detection methods. This study employs deep learning techniques, CNN and VGG-16, to identify tumor regions in MRI images. Analyzing data from 253 patients, both with and without tumors, we compare the performance of CNN and VGG-16 models. Our results reveal insights into their strengths and weaknesses, offering implications for enhancing brain tumor detection in clinical contexts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0" indent="0" algn="just">
              <a:buNone/>
            </a:pPr>
            <a:r>
              <a:rPr lang="en-US" sz="1800" b="1" dirty="0">
                <a:effectLst/>
                <a:latin typeface="Times New Roman" panose="02020603050405020304" pitchFamily="18" charset="0"/>
                <a:ea typeface="SimSun" panose="02010600030101010101" pitchFamily="2" charset="-122"/>
              </a:rPr>
              <a:t>	Keywords: </a:t>
            </a:r>
            <a:r>
              <a:rPr lang="en-US" sz="2000" dirty="0">
                <a:effectLst/>
                <a:latin typeface="Times New Roman" panose="02020603050405020304" pitchFamily="18" charset="0"/>
                <a:ea typeface="SimSun" panose="02010600030101010101" pitchFamily="2" charset="-122"/>
              </a:rPr>
              <a:t>Convolutional Neural Network, VGG-16 architecture, medical imaging, Tumor identification, Neural networks.</a:t>
            </a:r>
            <a:endParaRPr lang="en-IN" sz="2000" dirty="0">
              <a:effectLst/>
              <a:latin typeface="Times New Roman" panose="02020603050405020304" pitchFamily="18" charset="0"/>
              <a:ea typeface="SimSun" panose="02010600030101010101" pitchFamily="2" charset="-122"/>
            </a:endParaRPr>
          </a:p>
          <a:p>
            <a:pPr marL="0" indent="0" algn="just">
              <a:buNone/>
            </a:pPr>
            <a:endPar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endParaRPr lang="en-US" altLang="en-ZA" sz="2300" dirty="0">
              <a:latin typeface="Times New Roman" panose="02020603050405020304" pitchFamily="18" charset="0"/>
              <a:cs typeface="Times New Roman" panose="02020603050405020304" pitchFamily="18" charset="0"/>
            </a:endParaRPr>
          </a:p>
        </p:txBody>
      </p:sp>
      <p:sp>
        <p:nvSpPr>
          <p:cNvPr id="5" name="Title 1"/>
          <p:cNvSpPr>
            <a:spLocks noGrp="1"/>
          </p:cNvSpPr>
          <p:nvPr/>
        </p:nvSpPr>
        <p:spPr>
          <a:xfrm>
            <a:off x="609600" y="398780"/>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lang="en-US" altLang="en-IN" dirty="0">
                <a:latin typeface="Times New Roman" panose="02020603050405020304" pitchFamily="18" charset="0"/>
                <a:cs typeface="Times New Roman" panose="02020603050405020304" pitchFamily="18" charset="0"/>
              </a:rPr>
              <a:t>ABSTRACT</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609600" y="398780"/>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lang="en-US" altLang="en-IN" dirty="0">
                <a:latin typeface="Times New Roman" panose="02020603050405020304" pitchFamily="18" charset="0"/>
                <a:cs typeface="Times New Roman" panose="02020603050405020304" pitchFamily="18" charset="0"/>
              </a:rPr>
              <a:t>EXISTING SYSTEM</a:t>
            </a:r>
          </a:p>
        </p:txBody>
      </p:sp>
      <p:pic>
        <p:nvPicPr>
          <p:cNvPr id="18" name="Content Placeholder 17" descr="A diagram of a process&#10;&#10;Description automatically generated">
            <a:extLst>
              <a:ext uri="{FF2B5EF4-FFF2-40B4-BE49-F238E27FC236}">
                <a16:creationId xmlns:a16="http://schemas.microsoft.com/office/drawing/2014/main" id="{6221520A-483E-8070-E577-D9166003E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6796" y="1545996"/>
            <a:ext cx="3635604" cy="4006392"/>
          </a:xfrm>
        </p:spPr>
      </p:pic>
      <p:sp>
        <p:nvSpPr>
          <p:cNvPr id="19" name="TextBox 18">
            <a:extLst>
              <a:ext uri="{FF2B5EF4-FFF2-40B4-BE49-F238E27FC236}">
                <a16:creationId xmlns:a16="http://schemas.microsoft.com/office/drawing/2014/main" id="{1C5F86F1-19E6-C6F0-2798-B258D68B405E}"/>
              </a:ext>
            </a:extLst>
          </p:cNvPr>
          <p:cNvSpPr txBox="1"/>
          <p:nvPr/>
        </p:nvSpPr>
        <p:spPr>
          <a:xfrm>
            <a:off x="609600" y="1119419"/>
            <a:ext cx="7178211" cy="4847481"/>
          </a:xfrm>
          <a:prstGeom prst="rect">
            <a:avLst/>
          </a:prstGeom>
          <a:noFill/>
        </p:spPr>
        <p:txBody>
          <a:bodyPr wrap="square" rtlCol="0">
            <a:spAutoFit/>
          </a:bodyPr>
          <a:lstStyle/>
          <a:p>
            <a:pPr algn="just"/>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Image Acquisition:</a:t>
            </a:r>
            <a:endParaRPr lang="en-US" sz="22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Obtain brain MRI scans from Various Sources.</a:t>
            </a:r>
          </a:p>
          <a:p>
            <a:pPr algn="just"/>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Image Preprocessing:</a:t>
            </a:r>
            <a:endParaRPr lang="en-US" sz="22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Preprocessing involves noise reduction and normalization.</a:t>
            </a:r>
          </a:p>
          <a:p>
            <a:pPr algn="just"/>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Segmentation</a:t>
            </a:r>
            <a:r>
              <a:rPr lang="en-US" sz="2200" dirty="0">
                <a:latin typeface="Times New Roman" panose="02020603050405020304" pitchFamily="18" charset="0"/>
                <a:cs typeface="Times New Roman" panose="02020603050405020304" pitchFamily="18" charset="0"/>
              </a:rPr>
              <a:t> divides medical images into meaningful regions, often isolating structures or abnormalities, such as tumors.</a:t>
            </a:r>
          </a:p>
          <a:p>
            <a:pPr algn="just"/>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Feature Extraction:</a:t>
            </a:r>
            <a:endParaRPr lang="en-US" sz="22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Feature Extraction involves capturing relevant information from segmented regions, utilizing methods such as CNNs.</a:t>
            </a:r>
            <a:endPar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sz="2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87777"/>
            <a:ext cx="10972800" cy="4939974"/>
          </a:xfrm>
        </p:spPr>
        <p:txBody>
          <a:bodyPr/>
          <a:lstStyle/>
          <a:p>
            <a:pPr marL="0" indent="0" algn="just">
              <a:buNone/>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Classification:</a:t>
            </a:r>
            <a:endParaRPr lang="en-US" sz="2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Classification involves training models to assign predefined labels, like tumor or non-tumor, to extracted features.</a:t>
            </a:r>
          </a:p>
          <a:p>
            <a:pPr marL="0" indent="0" algn="l">
              <a:buNone/>
            </a:pPr>
            <a:endParaRPr lang="en-US" sz="2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sym typeface="+mn-ea"/>
              </a:rPr>
              <a:t>Limitations:</a:t>
            </a:r>
            <a:endParaRPr lang="en-US" sz="22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mn-ea"/>
              </a:rPr>
              <a:t>Overfitting</a:t>
            </a:r>
            <a:endParaRPr lang="en-US" sz="22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200" dirty="0">
                <a:solidFill>
                  <a:srgbClr val="0D0D0D"/>
                </a:solidFill>
                <a:effectLst/>
                <a:latin typeface="Times New Roman" panose="02020603050405020304" pitchFamily="18" charset="0"/>
                <a:cs typeface="Times New Roman" panose="02020603050405020304" pitchFamily="18" charset="0"/>
                <a:sym typeface="+mn-ea"/>
              </a:rPr>
              <a:t>Variability in Image Quality</a:t>
            </a:r>
            <a:endParaRPr lang="en-US" sz="2200" dirty="0">
              <a:latin typeface="Times New Roman" panose="02020603050405020304" pitchFamily="18" charset="0"/>
              <a:cs typeface="Times New Roman" panose="02020603050405020304" pitchFamily="18" charset="0"/>
            </a:endParaRPr>
          </a:p>
          <a:p>
            <a:pPr marL="0" indent="0" algn="l">
              <a:buNone/>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5" name="Title 1"/>
          <p:cNvSpPr>
            <a:spLocks noGrp="1"/>
          </p:cNvSpPr>
          <p:nvPr/>
        </p:nvSpPr>
        <p:spPr>
          <a:xfrm>
            <a:off x="609600" y="398780"/>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lang="en-US" altLang="en-IN" dirty="0">
                <a:latin typeface="Times New Roman" panose="02020603050405020304" pitchFamily="18" charset="0"/>
                <a:cs typeface="Times New Roman" panose="02020603050405020304" pitchFamily="18" charset="0"/>
              </a:rPr>
              <a:t>EXISTING SYSTEM cont..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D33868-53C1-BBB1-2576-6F763AA958B9}"/>
              </a:ext>
            </a:extLst>
          </p:cNvPr>
          <p:cNvSpPr>
            <a:spLocks noGrp="1"/>
          </p:cNvSpPr>
          <p:nvPr>
            <p:ph type="title"/>
          </p:nvPr>
        </p:nvSpPr>
        <p:spPr>
          <a:xfrm>
            <a:off x="609600" y="369609"/>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lang="en-US" altLang="en-IN" dirty="0">
                <a:latin typeface="Times New Roman" panose="02020603050405020304" pitchFamily="18" charset="0"/>
                <a:cs typeface="Times New Roman" panose="02020603050405020304" pitchFamily="18" charset="0"/>
              </a:rPr>
              <a:t>PROPOSED SYSTEM</a:t>
            </a:r>
          </a:p>
        </p:txBody>
      </p:sp>
      <p:pic>
        <p:nvPicPr>
          <p:cNvPr id="8" name="Content Placeholder 12" descr="A diagram of a data processing process&#10;&#10;Description automatically generated">
            <a:extLst>
              <a:ext uri="{FF2B5EF4-FFF2-40B4-BE49-F238E27FC236}">
                <a16:creationId xmlns:a16="http://schemas.microsoft.com/office/drawing/2014/main" id="{4BC2C952-37EB-F8E3-9475-5616277C62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8833" y="1131216"/>
            <a:ext cx="3833567" cy="4892511"/>
          </a:xfrm>
        </p:spPr>
      </p:pic>
      <p:sp>
        <p:nvSpPr>
          <p:cNvPr id="9" name="TextBox 8">
            <a:extLst>
              <a:ext uri="{FF2B5EF4-FFF2-40B4-BE49-F238E27FC236}">
                <a16:creationId xmlns:a16="http://schemas.microsoft.com/office/drawing/2014/main" id="{51E1D192-7796-1EF7-39E4-59D0F8B98A0B}"/>
              </a:ext>
            </a:extLst>
          </p:cNvPr>
          <p:cNvSpPr txBox="1"/>
          <p:nvPr/>
        </p:nvSpPr>
        <p:spPr>
          <a:xfrm>
            <a:off x="625311" y="1131216"/>
            <a:ext cx="6934986" cy="4832092"/>
          </a:xfrm>
          <a:prstGeom prst="rect">
            <a:avLst/>
          </a:prstGeom>
          <a:noFill/>
        </p:spPr>
        <p:txBody>
          <a:bodyPr wrap="square" rtlCol="0">
            <a:spAutoFit/>
          </a:bodyPr>
          <a:lstStyle/>
          <a:p>
            <a:pPr algn="just"/>
            <a:r>
              <a:rPr lang="en-US" sz="2200" b="1"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Custom CNN Model Development</a:t>
            </a:r>
            <a:endParaRPr lang="en-US" sz="22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Our journey began with creating a custom Convolutional Neural Network (CNN) model for detecting brain tumors in MRI images. This approach enabled us to design and refine a model optimized specifically for identifying brain tumors.</a:t>
            </a:r>
          </a:p>
          <a:p>
            <a:pPr algn="just"/>
            <a:endParaRPr lang="en-US" sz="22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200" b="1"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Integrating VGG16 for Enhanced Capabilities</a:t>
            </a:r>
            <a:r>
              <a:rPr lang="en-US" sz="22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a:t>
            </a:r>
          </a:p>
          <a:p>
            <a:pPr marL="342900" indent="-342900" algn="just">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Expanding on our initial progress, we introduced the VGG16 model, known for its performance in image recognition. By developing the VGG16 model, we aimed to maximize our brain tumor detection capabilities and ensure accurate predictions through its extensive training.</a:t>
            </a:r>
            <a:endParaRPr lang="en-US" sz="22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8260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609599" y="355353"/>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lang="en-US" altLang="en-IN" dirty="0">
                <a:latin typeface="Times New Roman" panose="02020603050405020304" pitchFamily="18" charset="0"/>
                <a:cs typeface="Times New Roman" panose="02020603050405020304" pitchFamily="18" charset="0"/>
              </a:rPr>
              <a:t>PROPOSED SYSTEM cont..</a:t>
            </a:r>
          </a:p>
        </p:txBody>
      </p:sp>
      <p:sp>
        <p:nvSpPr>
          <p:cNvPr id="4" name="Content Placeholder 3"/>
          <p:cNvSpPr>
            <a:spLocks noGrp="1"/>
          </p:cNvSpPr>
          <p:nvPr>
            <p:ph sz="half" idx="1"/>
          </p:nvPr>
        </p:nvSpPr>
        <p:spPr>
          <a:xfrm>
            <a:off x="603312" y="1325049"/>
            <a:ext cx="10957090" cy="4534292"/>
          </a:xfrm>
        </p:spPr>
        <p:txBody>
          <a:bodyPr/>
          <a:lstStyle/>
          <a:p>
            <a:pPr marL="0" indent="0" algn="just">
              <a:buNone/>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IN"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Comparative Analysis</a:t>
            </a:r>
            <a:r>
              <a:rPr lang="en-IN"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sz="22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we conducted a thorough comparison between our custom CNN model and the VGG16 model. Through extensive evaluation and benchmarking, we aimed to highlight the strengths and weaknesses of each model in detecting brain tumors.</a:t>
            </a:r>
          </a:p>
          <a:p>
            <a:pPr algn="just">
              <a:buFont typeface="Arial" panose="020B0604020202020204" pitchFamily="34" charset="0"/>
              <a:buChar char="•"/>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Web Interface with Flask</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Our user-friendly Flask-based web interface allows medical professionals to easily upload MRI images and quickly receive tumor detection results, aiding in real-time decision-making.</a:t>
            </a:r>
          </a:p>
          <a:p>
            <a:pPr algn="just">
              <a:buFont typeface="Arial" panose="020B0604020202020204" pitchFamily="34" charset="0"/>
              <a:buChar char="•"/>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10" name="Text Box 9"/>
          <p:cNvSpPr txBox="1"/>
          <p:nvPr/>
        </p:nvSpPr>
        <p:spPr>
          <a:xfrm>
            <a:off x="2403475" y="3408045"/>
            <a:ext cx="309880" cy="368300"/>
          </a:xfrm>
          <a:prstGeom prst="rect">
            <a:avLst/>
          </a:prstGeom>
          <a:noFill/>
        </p:spPr>
        <p:txBody>
          <a:bodyPr wrap="none" rtlCol="0">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609600" y="398780"/>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lang="en-US" altLang="en-IN" dirty="0">
                <a:latin typeface="Times New Roman" panose="02020603050405020304" pitchFamily="18" charset="0"/>
                <a:cs typeface="Times New Roman" panose="02020603050405020304" pitchFamily="18" charset="0"/>
              </a:rPr>
              <a:t>DESIGN</a:t>
            </a:r>
          </a:p>
        </p:txBody>
      </p:sp>
      <p:pic>
        <p:nvPicPr>
          <p:cNvPr id="2" name="Content Placeholder 68" descr="HAI1">
            <a:extLst>
              <a:ext uri="{FF2B5EF4-FFF2-40B4-BE49-F238E27FC236}">
                <a16:creationId xmlns:a16="http://schemas.microsoft.com/office/drawing/2014/main" id="{232626AF-FBA2-F85A-A09D-9395FDED90F5}"/>
              </a:ext>
            </a:extLst>
          </p:cNvPr>
          <p:cNvPicPr>
            <a:picLocks noGrp="1" noChangeAspect="1"/>
          </p:cNvPicPr>
          <p:nvPr>
            <p:ph idx="1"/>
          </p:nvPr>
        </p:nvPicPr>
        <p:blipFill>
          <a:blip r:embed="rId2"/>
          <a:stretch>
            <a:fillRect/>
          </a:stretch>
        </p:blipFill>
        <p:spPr>
          <a:xfrm>
            <a:off x="845270" y="1190071"/>
            <a:ext cx="5162746" cy="4157237"/>
          </a:xfrm>
          <a:prstGeom prst="rect">
            <a:avLst/>
          </a:prstGeom>
        </p:spPr>
      </p:pic>
      <p:sp>
        <p:nvSpPr>
          <p:cNvPr id="6" name="TextBox 5">
            <a:extLst>
              <a:ext uri="{FF2B5EF4-FFF2-40B4-BE49-F238E27FC236}">
                <a16:creationId xmlns:a16="http://schemas.microsoft.com/office/drawing/2014/main" id="{803EA405-5E4B-9C53-9C31-ABF6B7884D1F}"/>
              </a:ext>
            </a:extLst>
          </p:cNvPr>
          <p:cNvSpPr txBox="1"/>
          <p:nvPr/>
        </p:nvSpPr>
        <p:spPr>
          <a:xfrm>
            <a:off x="1517714" y="5555988"/>
            <a:ext cx="2771481" cy="430887"/>
          </a:xfrm>
          <a:prstGeom prst="rect">
            <a:avLst/>
          </a:prstGeom>
          <a:noFill/>
        </p:spPr>
        <p:txBody>
          <a:bodyPr wrap="square" rtlCol="0">
            <a:spAutoFit/>
          </a:bodyPr>
          <a:lstStyle/>
          <a:p>
            <a:pPr algn="r"/>
            <a:r>
              <a:rPr lang="en-US" sz="2200" b="1" dirty="0">
                <a:latin typeface="Times New Roman" panose="02020603050405020304" pitchFamily="18" charset="0"/>
                <a:cs typeface="Times New Roman" panose="02020603050405020304" pitchFamily="18" charset="0"/>
              </a:rPr>
              <a:t>Use case Diagram</a:t>
            </a:r>
          </a:p>
        </p:txBody>
      </p:sp>
      <p:pic>
        <p:nvPicPr>
          <p:cNvPr id="7" name="Content Placeholder 3" descr="HAI">
            <a:extLst>
              <a:ext uri="{FF2B5EF4-FFF2-40B4-BE49-F238E27FC236}">
                <a16:creationId xmlns:a16="http://schemas.microsoft.com/office/drawing/2014/main" id="{F6DC3442-CCAE-5FCA-EDBF-A15C2D26C063}"/>
              </a:ext>
            </a:extLst>
          </p:cNvPr>
          <p:cNvPicPr>
            <a:picLocks noChangeAspect="1"/>
          </p:cNvPicPr>
          <p:nvPr/>
        </p:nvPicPr>
        <p:blipFill>
          <a:blip r:embed="rId3"/>
          <a:stretch>
            <a:fillRect/>
          </a:stretch>
        </p:blipFill>
        <p:spPr>
          <a:xfrm>
            <a:off x="7004606" y="1190071"/>
            <a:ext cx="3955625" cy="4157237"/>
          </a:xfrm>
          <a:prstGeom prst="rect">
            <a:avLst/>
          </a:prstGeom>
          <a:noFill/>
          <a:ln w="9525">
            <a:noFill/>
          </a:ln>
        </p:spPr>
      </p:pic>
      <p:sp>
        <p:nvSpPr>
          <p:cNvPr id="9" name="TextBox 8">
            <a:extLst>
              <a:ext uri="{FF2B5EF4-FFF2-40B4-BE49-F238E27FC236}">
                <a16:creationId xmlns:a16="http://schemas.microsoft.com/office/drawing/2014/main" id="{212A9456-5BA2-2C34-C857-EAB665FB654B}"/>
              </a:ext>
            </a:extLst>
          </p:cNvPr>
          <p:cNvSpPr txBox="1"/>
          <p:nvPr/>
        </p:nvSpPr>
        <p:spPr>
          <a:xfrm>
            <a:off x="7832890" y="5452485"/>
            <a:ext cx="374951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Activity Diagram</a:t>
            </a:r>
            <a:endParaRPr lang="en-IN"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7445"/>
            <a:ext cx="10972800" cy="4980305"/>
          </a:xfrm>
        </p:spPr>
        <p:txBody>
          <a:bodyPr/>
          <a:lstStyle/>
          <a:p>
            <a:pPr marL="0" indent="0" algn="just">
              <a:buNone/>
            </a:pPr>
            <a:r>
              <a:rPr lang="en-IN" sz="2300" b="1" i="0" dirty="0">
                <a:solidFill>
                  <a:srgbClr val="0D0D0D"/>
                </a:solidFill>
                <a:effectLst/>
                <a:highlight>
                  <a:srgbClr val="FFFFFF"/>
                </a:highlight>
                <a:latin typeface="Times New Roman" panose="02020603050405020304" pitchFamily="18" charset="0"/>
                <a:cs typeface="Times New Roman" panose="02020603050405020304" pitchFamily="18" charset="0"/>
              </a:rPr>
              <a:t>1. Data Collection:</a:t>
            </a:r>
          </a:p>
          <a:p>
            <a:pPr marL="0" indent="0" algn="just">
              <a:buNone/>
            </a:pPr>
            <a:r>
              <a:rPr lang="en-US" sz="23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Gather a diverse dataset of labeled MRI images containing both tumor and non-tumor</a:t>
            </a:r>
            <a:endParaRPr lang="en-IN" sz="2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300" b="1" i="0" dirty="0">
                <a:solidFill>
                  <a:srgbClr val="0D0D0D"/>
                </a:solidFill>
                <a:effectLst/>
                <a:highlight>
                  <a:srgbClr val="FFFFFF"/>
                </a:highlight>
                <a:latin typeface="Times New Roman" panose="02020603050405020304" pitchFamily="18" charset="0"/>
                <a:cs typeface="Times New Roman" panose="02020603050405020304" pitchFamily="18" charset="0"/>
              </a:rPr>
              <a:t>2.</a:t>
            </a:r>
            <a:r>
              <a:rPr lang="en-IN" sz="2300" b="1" i="0" dirty="0">
                <a:solidFill>
                  <a:srgbClr val="0D0D0D"/>
                </a:solidFill>
                <a:effectLst/>
                <a:highlight>
                  <a:srgbClr val="FFFFFF"/>
                </a:highlight>
                <a:latin typeface="Times New Roman" panose="02020603050405020304" pitchFamily="18" charset="0"/>
                <a:cs typeface="Times New Roman" panose="02020603050405020304" pitchFamily="18" charset="0"/>
              </a:rPr>
              <a:t> Preprocessing</a:t>
            </a:r>
            <a:r>
              <a:rPr lang="en-IN"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    Standardize and enhance image quality through normalization, resizing, and noise </a:t>
            </a:r>
          </a:p>
          <a:p>
            <a:pPr marL="0" indent="0" algn="just">
              <a:buNone/>
            </a:pPr>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    reduction.</a:t>
            </a:r>
            <a:endParaRPr lang="en-IN" sz="23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300" b="1" dirty="0">
                <a:solidFill>
                  <a:srgbClr val="0D0D0D"/>
                </a:solidFill>
                <a:highlight>
                  <a:srgbClr val="FFFFFF"/>
                </a:highlight>
                <a:latin typeface="Times New Roman" panose="02020603050405020304" pitchFamily="18" charset="0"/>
                <a:cs typeface="Times New Roman" panose="02020603050405020304" pitchFamily="18" charset="0"/>
              </a:rPr>
              <a:t>3. Split the Data:</a:t>
            </a:r>
            <a:endParaRPr lang="en-US" sz="23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    Divide the dataset into training, validation, and testing sets.</a:t>
            </a:r>
            <a:endParaRPr lang="en-IN" sz="2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300" b="1" i="0" dirty="0">
                <a:solidFill>
                  <a:srgbClr val="0D0D0D"/>
                </a:solidFill>
                <a:effectLst/>
                <a:highlight>
                  <a:srgbClr val="FFFFFF"/>
                </a:highlight>
                <a:latin typeface="Times New Roman" panose="02020603050405020304" pitchFamily="18" charset="0"/>
                <a:cs typeface="Times New Roman" panose="02020603050405020304" pitchFamily="18" charset="0"/>
              </a:rPr>
              <a:t>4. Model Selection:</a:t>
            </a:r>
          </a:p>
          <a:p>
            <a:pPr marL="0" indent="0" algn="just">
              <a:buNone/>
            </a:pPr>
            <a:r>
              <a:rPr lang="en-US"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    Choose model architectures such as CNN,VGG16 for tumor detection.</a:t>
            </a:r>
            <a:endParaRPr lang="en-IN" sz="23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IN" sz="2300" b="1" i="0" dirty="0">
                <a:solidFill>
                  <a:srgbClr val="0D0D0D"/>
                </a:solidFill>
                <a:effectLst/>
                <a:highlight>
                  <a:srgbClr val="FFFFFF"/>
                </a:highlight>
                <a:latin typeface="Times New Roman" panose="02020603050405020304" pitchFamily="18" charset="0"/>
                <a:cs typeface="Times New Roman" panose="02020603050405020304" pitchFamily="18" charset="0"/>
              </a:rPr>
              <a:t>5. Deployment:</a:t>
            </a:r>
          </a:p>
          <a:p>
            <a:pPr marL="0" indent="0" algn="just">
              <a:buNone/>
            </a:pPr>
            <a:r>
              <a:rPr lang="en-IN"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    Deploy the trained model into a user-friendly web interface using </a:t>
            </a:r>
            <a:r>
              <a:rPr lang="en-IN" sz="2300" b="1" i="0" dirty="0">
                <a:solidFill>
                  <a:srgbClr val="0D0D0D"/>
                </a:solidFill>
                <a:effectLst/>
                <a:highlight>
                  <a:srgbClr val="FFFFFF"/>
                </a:highlight>
                <a:latin typeface="Times New Roman" panose="02020603050405020304" pitchFamily="18" charset="0"/>
                <a:cs typeface="Times New Roman" panose="02020603050405020304" pitchFamily="18" charset="0"/>
              </a:rPr>
              <a:t>Flask</a:t>
            </a:r>
            <a:r>
              <a:rPr lang="en-IN"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 for real-time</a:t>
            </a:r>
            <a:r>
              <a:rPr lang="en-IN" sz="2300" dirty="0">
                <a:solidFill>
                  <a:srgbClr val="0D0D0D"/>
                </a:solidFill>
                <a:highlight>
                  <a:srgbClr val="FFFFFF"/>
                </a:highlight>
                <a:latin typeface="Times New Roman" panose="02020603050405020304" pitchFamily="18" charset="0"/>
                <a:cs typeface="Times New Roman" panose="02020603050405020304" pitchFamily="18" charset="0"/>
              </a:rPr>
              <a:t> </a:t>
            </a:r>
          </a:p>
          <a:p>
            <a:pPr marL="0" indent="0" algn="just">
              <a:buNone/>
            </a:pPr>
            <a:r>
              <a:rPr lang="en-IN" sz="2300" dirty="0">
                <a:solidFill>
                  <a:srgbClr val="0D0D0D"/>
                </a:solidFill>
                <a:highlight>
                  <a:srgbClr val="FFFFFF"/>
                </a:highlight>
                <a:latin typeface="Times New Roman" panose="02020603050405020304" pitchFamily="18" charset="0"/>
                <a:cs typeface="Times New Roman" panose="02020603050405020304" pitchFamily="18" charset="0"/>
              </a:rPr>
              <a:t>    </a:t>
            </a:r>
            <a:r>
              <a:rPr lang="en-IN" sz="23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tumor</a:t>
            </a:r>
            <a:r>
              <a:rPr lang="en-IN" sz="23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detection.</a:t>
            </a:r>
          </a:p>
          <a:p>
            <a:pPr algn="just"/>
            <a:endParaRPr lang="en-US" sz="2300" dirty="0">
              <a:latin typeface="Times New Roman" panose="02020603050405020304" pitchFamily="18" charset="0"/>
              <a:cs typeface="Times New Roman" panose="02020603050405020304" pitchFamily="18" charset="0"/>
            </a:endParaRPr>
          </a:p>
        </p:txBody>
      </p:sp>
      <p:sp>
        <p:nvSpPr>
          <p:cNvPr id="5" name="Title 1"/>
          <p:cNvSpPr>
            <a:spLocks noGrp="1"/>
          </p:cNvSpPr>
          <p:nvPr/>
        </p:nvSpPr>
        <p:spPr>
          <a:xfrm>
            <a:off x="609600" y="398780"/>
            <a:ext cx="10972800" cy="58261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ln>
        </p:spPr>
        <p:style>
          <a:lnRef idx="0">
            <a:scrgbClr r="0" g="0" b="0"/>
          </a:lnRef>
          <a:fillRef idx="0">
            <a:scrgbClr r="0" g="0" b="0"/>
          </a:fillRef>
          <a:effectRef idx="0">
            <a:scrgbClr r="0" g="0" b="0"/>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1253</TotalTime>
  <Words>682</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Times New Roman</vt:lpstr>
      <vt:lpstr>Wingdings</vt:lpstr>
      <vt:lpstr>Orange Waves</vt:lpstr>
      <vt:lpstr>BRAIN TUMOR DETECTION  USING DEEP LEARNING </vt:lpstr>
      <vt:lpstr>PowerPoint Presentation</vt:lpstr>
      <vt:lpstr>PowerPoint Presentation</vt:lpstr>
      <vt:lpstr>PowerPoint Presentation</vt:lpstr>
      <vt:lpstr>PowerPoint Presentation</vt:lpstr>
      <vt:lpstr>PROPOSED SYSTEM</vt:lpstr>
      <vt:lpstr>PowerPoint Presentation</vt:lpstr>
      <vt:lpstr>PowerPoint Presentation</vt:lpstr>
      <vt:lpstr>PowerPoint Presentation</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 </dc:title>
  <dc:creator/>
  <cp:lastModifiedBy>Mani Sudheer</cp:lastModifiedBy>
  <cp:revision>133</cp:revision>
  <dcterms:created xsi:type="dcterms:W3CDTF">2024-03-05T07:33:00Z</dcterms:created>
  <dcterms:modified xsi:type="dcterms:W3CDTF">2024-04-18T03:10:46Z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23972BBFE52B4AF6B5E090D15A496F28</vt:lpwstr>
  </property>
  <property fmtid="{D5CDD505-2E9C-101B-9397-08002B2CF9AE}" pid="3" name="KSOProductBuildVer">
    <vt:lpwstr>1033-11.2.0.11225</vt:lpwstr>
  </property>
</Properties>
</file>