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9" r:id="rId6"/>
    <p:sldId id="260" r:id="rId7"/>
    <p:sldId id="264" r:id="rId8"/>
    <p:sldId id="263" r:id="rId9"/>
    <p:sldId id="262" r:id="rId10"/>
    <p:sldId id="265" r:id="rId11"/>
    <p:sldId id="266" r:id="rId12"/>
    <p:sldId id="267" r:id="rId13"/>
    <p:sldId id="268" r:id="rId14"/>
    <p:sldId id="270" r:id="rId15"/>
    <p:sldId id="271" r:id="rId16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722" y="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310-ED25-4D99-8EA7-08D8ED113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075B0-00F0-46CE-B8E5-617151659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A3C4F-F59F-42A6-AF61-3FE2CFE9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F2965-F2C7-4F23-AFD0-4C0E00603028}" type="datetimeFigureOut">
              <a:rPr lang="en-US"/>
              <a:pPr>
                <a:defRPr/>
              </a:pPr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11DE-C3DF-4781-9B79-D2907422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997C-0DF0-4A09-85BD-820B53C1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DEE5D-2D6D-4766-928A-156A31CC1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32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A55C-7CB0-48D2-90B2-3F565FCF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3CFB-462D-46A9-9422-2EF6BBEC8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83ECA-35FF-409E-AB2A-06DA61C6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EB9BF-9C14-4067-B5E1-7E5FD49CB4A7}" type="datetimeFigureOut">
              <a:rPr lang="en-US"/>
              <a:pPr>
                <a:defRPr/>
              </a:pPr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F56F8-26F1-406C-A41A-CE933E97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41D5-7327-4A05-8834-632C5CFD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03414-C47F-4B87-98E6-8C60C57996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87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B487C-79D8-4848-8AD4-4A0AB22F0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D7A69-0FC9-4BB4-9802-BA760C304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1BB4-2136-4274-BE66-D2BA43FC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8E1A1-98D5-48C5-BF62-4901C07789F7}" type="datetimeFigureOut">
              <a:rPr lang="en-US"/>
              <a:pPr>
                <a:defRPr/>
              </a:pPr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028E4-AC65-4118-A5BA-019FEF42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29534-B90B-4DF9-BBFF-3CB89569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78A23-AC86-4162-A412-D83ED2B77F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72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1987-460B-48AD-82C0-9D3979DE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9923-2710-4008-9ED9-4016389D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3F56-C6F3-456F-96C1-B595AB70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4DB6D-43F7-42AB-B138-012370338364}" type="datetimeFigureOut">
              <a:rPr lang="en-US"/>
              <a:pPr>
                <a:defRPr/>
              </a:pPr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DAAE-CBD3-483B-B5B9-4BEF17F3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739BA-AD4B-4B0E-B16B-3319B4A1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F9075-13E5-4C22-B6EC-01DD61FA68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89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B31D-DE07-496D-A612-A5528BCF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A17BC-E133-410E-A675-772CF14A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48111-0005-4546-A12D-A83A195D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C0AC0-A40B-4EE9-9202-2D9905393FD5}" type="datetimeFigureOut">
              <a:rPr lang="en-US"/>
              <a:pPr>
                <a:defRPr/>
              </a:pPr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DC17E-1627-4837-A10A-595CBAEF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F7B5C-50B1-47F7-AA8C-83672FF7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EC2E7-1DA6-4218-8D52-E628156023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18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AFCB-4B27-4C37-8C68-B3F9708A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6566-E53A-42EC-B467-94FBC2B77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5ABB0-3A94-4B90-95AD-EFFEF481B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8F4A301-CCFE-4039-94D3-AA8BD417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08951-8811-435C-9A0C-789210846A23}" type="datetimeFigureOut">
              <a:rPr lang="en-US"/>
              <a:pPr>
                <a:defRPr/>
              </a:pPr>
              <a:t>1/4/2018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197836-41A1-4B48-BC20-138BB4CC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6C29E8-D37E-4B0E-91AA-ED14D297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E5914-AB1B-48CF-B462-CE07708150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99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9B1A-C9E2-46D3-A5EB-FD7757F1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C646C-526E-40EF-98CE-B81182453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13DBC-4688-46A8-A786-88557BB04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87E8A-325A-4284-8376-60E41FA71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F0880-5B51-4D95-BA1B-BCA8B6395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0C84281-27B3-45C8-B960-9A8382A3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79DFB-F32D-4CDF-9DF9-7C94F7B0BCC5}" type="datetimeFigureOut">
              <a:rPr lang="en-US"/>
              <a:pPr>
                <a:defRPr/>
              </a:pPr>
              <a:t>1/4/2018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FBFC7E9-EF52-468D-BFBF-E37D2710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B6D18B-9D11-493A-8CF0-AD79463F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8F7C9-6F64-4E6C-9DC3-F2F516B94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25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CDA6-F397-45FE-88D8-55F6FC28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A51AF3-3D49-4D66-9C4D-0F096E44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4533F-0B03-4660-8907-5E3AEF797483}" type="datetimeFigureOut">
              <a:rPr lang="en-US"/>
              <a:pPr>
                <a:defRPr/>
              </a:pPr>
              <a:t>1/4/2018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F66F4A8-8C41-4EBA-BDF2-1B4439E1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A04F87-4A9E-490F-87F8-2C0DC00A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06630-8C91-43C4-AD95-0819B93B92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92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B2BBAB5-17D0-4564-B56F-2E6CC60A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98946-3FD5-42E5-B00E-E38C065CAE13}" type="datetimeFigureOut">
              <a:rPr lang="en-US"/>
              <a:pPr>
                <a:defRPr/>
              </a:pPr>
              <a:t>1/4/2018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6B2C494-ABD0-4449-8686-E768A447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4D34E76-2CE7-4936-B21E-FC6DB5DB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AC826-BA96-4AB5-8F3D-03344BFCB9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59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EEBF-7C37-459E-8609-266CA18C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C6F61-CA3B-43E4-A3E7-E77D4E15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E29ED-29D3-41A5-BF24-155591D23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B9CE3B9-1588-4494-BF90-28A0BFA5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A71AD-C3F2-4F23-A20B-32CDE7098C4D}" type="datetimeFigureOut">
              <a:rPr lang="en-US"/>
              <a:pPr>
                <a:defRPr/>
              </a:pPr>
              <a:t>1/4/2018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87D6F6-90FC-4BC1-AA63-FEBB5BB5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082501-EF3A-45E4-8A21-D5463BE5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84C61-209F-4FB2-9AD1-C878436639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14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FE9F-7F09-4651-8FD7-9BBE226E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46CA8-27B0-485C-B7B1-77808DB20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 rtlCol="0">
            <a:normAutofit/>
          </a:bodyPr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D4668-B542-4D52-A811-C7D03BA7D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D753487-2B34-4E99-8B48-BE9A4BCB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F5565-CFA5-4FDF-AF0C-9A7AD63D4262}" type="datetimeFigureOut">
              <a:rPr lang="en-US"/>
              <a:pPr>
                <a:defRPr/>
              </a:pPr>
              <a:t>1/4/2018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9F6219-0715-4625-B26B-4F8C1033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73336D-62D6-420A-9126-4CC2E30A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7AC15-A1C2-4415-94E7-7C58C03A2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41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2E369B7-56BB-4590-8363-647C78DE5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3763" y="519113"/>
            <a:ext cx="112172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FE4BBF-4ADF-490C-A965-5FB1405B3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63" y="2597150"/>
            <a:ext cx="11217275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911BB-A16B-4330-85FB-D75294D97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8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75A6913-A6E9-456F-AD2D-2999E5939255}" type="datetimeFigureOut">
              <a:rPr lang="en-US"/>
              <a:pPr>
                <a:defRPr/>
              </a:pPr>
              <a:t>1/4/2018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16568-5B84-41B8-82A2-53EB61765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8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7A5DC-FC98-492D-A199-6BD1FD4AD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8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B3179F4-9B1E-483A-8405-B0009D45A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74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74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</a:defRPr>
      </a:lvl2pPr>
      <a:lvl3pPr algn="l" defTabSz="974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</a:defRPr>
      </a:lvl3pPr>
      <a:lvl4pPr algn="l" defTabSz="974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</a:defRPr>
      </a:lvl4pPr>
      <a:lvl5pPr algn="l" defTabSz="9747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974725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974725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974725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974725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42888" indent="-242888" algn="l" defTabSz="974725" rtl="0" eaLnBrk="0" fontAlgn="base" hangingPunct="0">
        <a:lnSpc>
          <a:spcPct val="90000"/>
        </a:lnSpc>
        <a:spcBef>
          <a:spcPts val="1063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42888" algn="l" defTabSz="974725" rtl="0" eaLnBrk="0" fontAlgn="base" hangingPunct="0">
        <a:lnSpc>
          <a:spcPct val="90000"/>
        </a:lnSpc>
        <a:spcBef>
          <a:spcPts val="538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indent="-242888" algn="l" defTabSz="974725" rtl="0" eaLnBrk="0" fontAlgn="base" hangingPunct="0">
        <a:lnSpc>
          <a:spcPct val="90000"/>
        </a:lnSpc>
        <a:spcBef>
          <a:spcPts val="538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706563" indent="-242888" algn="l" defTabSz="974725" rtl="0" eaLnBrk="0" fontAlgn="base" hangingPunct="0">
        <a:lnSpc>
          <a:spcPct val="90000"/>
        </a:lnSpc>
        <a:spcBef>
          <a:spcPts val="538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93925" indent="-242888" algn="l" defTabSz="974725" rtl="0" eaLnBrk="0" fontAlgn="base" hangingPunct="0">
        <a:lnSpc>
          <a:spcPct val="90000"/>
        </a:lnSpc>
        <a:spcBef>
          <a:spcPts val="538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Guide/HomePag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0ECA4A63-3E8E-4CBB-A399-52818BF76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7900" y="3028950"/>
            <a:ext cx="11049000" cy="1619250"/>
          </a:xfrm>
        </p:spPr>
        <p:txBody>
          <a:bodyPr rIns="166398" rtlCol="0">
            <a:normAutofit fontScale="90000"/>
          </a:bodyPr>
          <a:lstStyle/>
          <a:p>
            <a:pPr marL="57150" algn="ctr" defTabSz="975390" eaLnBrk="1" fontAlgn="auto" hangingPunct="1">
              <a:spcAft>
                <a:spcPts val="0"/>
              </a:spcAft>
              <a:defRPr/>
            </a:pPr>
            <a:r>
              <a:rPr lang="en-US" altLang="en-US" sz="4693" b="1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Post Graduate Student Union Learning is Fun with Arduino</a:t>
            </a:r>
            <a:br>
              <a:rPr lang="en-US" altLang="en-US" sz="4693" b="1" dirty="0">
                <a:effectLst>
                  <a:outerShdw blurRad="38100" dist="38100" dir="2700000" algn="tl">
                    <a:srgbClr val="808080"/>
                  </a:outerShdw>
                </a:effectLst>
              </a:rPr>
            </a:br>
            <a:r>
              <a:rPr lang="en-US" altLang="en-US" sz="4693" b="1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2017-18</a:t>
            </a:r>
            <a:endParaRPr lang="en-US" altLang="en-US" sz="4693" b="1" dirty="0">
              <a:effectLst>
                <a:outerShdw blurRad="38100" dist="38100" dir="2700000" algn="tl">
                  <a:srgbClr val="808080"/>
                </a:outerShdw>
              </a:effectLst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4ED95A00-AED5-44CE-8A20-3764E0D7DC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9450" y="5029200"/>
            <a:ext cx="9105900" cy="2489200"/>
          </a:xfrm>
        </p:spPr>
        <p:txBody>
          <a:bodyPr rIns="166398"/>
          <a:lstStyle/>
          <a:p>
            <a:pPr marL="57150" indent="0" algn="ctr" eaLnBrk="1" hangingPunct="1">
              <a:buFont typeface="Arial" panose="020B0604020202020204" pitchFamily="34" charset="0"/>
              <a:buNone/>
            </a:pPr>
            <a:r>
              <a:rPr lang="en-US" altLang="en-US" sz="3400"/>
              <a:t>Session-1</a:t>
            </a:r>
          </a:p>
          <a:p>
            <a:pPr marL="57150" indent="0" algn="ctr" eaLnBrk="1" hangingPunct="1">
              <a:buFont typeface="Arial" panose="020B0604020202020204" pitchFamily="34" charset="0"/>
              <a:buNone/>
            </a:pPr>
            <a:r>
              <a:rPr lang="en-US" altLang="en-US" sz="3400"/>
              <a:t>Engr S M Asim Ali</a:t>
            </a:r>
          </a:p>
          <a:p>
            <a:pPr marL="57150" indent="0" algn="ctr" eaLnBrk="1" hangingPunct="1">
              <a:buFont typeface="Arial" panose="020B0604020202020204" pitchFamily="34" charset="0"/>
              <a:buNone/>
            </a:pPr>
            <a:r>
              <a:rPr lang="en-US" altLang="en-US" sz="3400"/>
              <a:t>School of Computer Science , </a:t>
            </a:r>
          </a:p>
          <a:p>
            <a:pPr marL="57150" indent="0" algn="ctr" eaLnBrk="1" hangingPunct="1">
              <a:buFont typeface="Arial" panose="020B0604020202020204" pitchFamily="34" charset="0"/>
              <a:buNone/>
            </a:pPr>
            <a:r>
              <a:rPr lang="en-US" altLang="en-US" sz="3400"/>
              <a:t>Beihang University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FCD1-6343-470F-B17E-CBB54A47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975390" eaLnBrk="1" fontAlgn="auto" hangingPunct="1">
              <a:spcAft>
                <a:spcPts val="0"/>
              </a:spcAft>
              <a:defRPr/>
            </a:pPr>
            <a:r>
              <a:rPr lang="en-US" sz="4693" b="1" dirty="0"/>
              <a:t>Problem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66B3BD7-60F7-42EF-9B80-F186A9335F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In daily life, we face many problems like switching off fan when feeling cold, taking care of stove if leaving behind and even putting circuit off when water tank is full.</a:t>
            </a:r>
          </a:p>
          <a:p>
            <a:pPr eaLnBrk="1" hangingPunct="1"/>
            <a:r>
              <a:rPr lang="en-US" altLang="en-US" sz="4000"/>
              <a:t>Do we have solutions</a:t>
            </a:r>
          </a:p>
          <a:p>
            <a:pPr lvl="1" eaLnBrk="1" hangingPunct="1"/>
            <a:r>
              <a:rPr lang="en-US" altLang="en-US" sz="4000"/>
              <a:t>Servants</a:t>
            </a:r>
          </a:p>
          <a:p>
            <a:pPr lvl="1" eaLnBrk="1" hangingPunct="1"/>
            <a:r>
              <a:rPr lang="en-US" altLang="en-US" sz="4000"/>
              <a:t>Self</a:t>
            </a:r>
          </a:p>
          <a:p>
            <a:pPr lvl="1" eaLnBrk="1" hangingPunct="1"/>
            <a:r>
              <a:rPr lang="en-US" altLang="en-US" sz="4000"/>
              <a:t>Robots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056AE-4E55-4345-9EBA-5CD08F55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A248D-697C-417B-B04C-AB32771F47D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9772-39D8-4BAF-9646-F5D3B5B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975390" eaLnBrk="1" fontAlgn="auto" hangingPunct="1">
              <a:spcAft>
                <a:spcPts val="0"/>
              </a:spcAft>
              <a:defRPr/>
            </a:pPr>
            <a:r>
              <a:rPr lang="en-US" sz="4693" b="1" dirty="0"/>
              <a:t>How to Solve a Problem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6FB80D3-B310-4739-9874-A08447319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Collect basic issue</a:t>
            </a:r>
          </a:p>
          <a:p>
            <a:pPr eaLnBrk="1" hangingPunct="1"/>
            <a:r>
              <a:rPr lang="en-US" altLang="en-US" sz="4000"/>
              <a:t>Analyze the need</a:t>
            </a:r>
          </a:p>
          <a:p>
            <a:pPr eaLnBrk="1" hangingPunct="1"/>
            <a:r>
              <a:rPr lang="en-US" altLang="en-US" sz="4000"/>
              <a:t>Design a cost effective solution</a:t>
            </a:r>
          </a:p>
          <a:p>
            <a:pPr eaLnBrk="1" hangingPunct="1"/>
            <a:r>
              <a:rPr lang="en-US" altLang="en-US" sz="4000"/>
              <a:t>Implement in limited parameters</a:t>
            </a:r>
          </a:p>
          <a:p>
            <a:pPr eaLnBrk="1" hangingPunct="1"/>
            <a:r>
              <a:rPr lang="en-US" altLang="en-US" sz="4000"/>
              <a:t>Testing</a:t>
            </a:r>
          </a:p>
          <a:p>
            <a:pPr eaLnBrk="1" hangingPunct="1"/>
            <a:r>
              <a:rPr lang="en-US" altLang="en-US" sz="4000"/>
              <a:t>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3B302-8487-416B-98C8-1487D3BC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AC3D-E993-4924-B886-CDFF401B5206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A71D-161D-48E6-AD04-67095F7A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975390" eaLnBrk="1" fontAlgn="auto" hangingPunct="1">
              <a:spcAft>
                <a:spcPts val="0"/>
              </a:spcAft>
              <a:defRPr/>
            </a:pPr>
            <a:r>
              <a:rPr lang="en-US" sz="4693" dirty="0"/>
              <a:t>Meet the Controller that you need</a:t>
            </a:r>
          </a:p>
        </p:txBody>
      </p:sp>
      <p:pic>
        <p:nvPicPr>
          <p:cNvPr id="13315" name="Content Placeholder 4">
            <a:extLst>
              <a:ext uri="{FF2B5EF4-FFF2-40B4-BE49-F238E27FC236}">
                <a16:creationId xmlns:a16="http://schemas.microsoft.com/office/drawing/2014/main" id="{A7F5DC2A-DFE9-4634-A2CE-63B77BCCA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4600" y="2374900"/>
            <a:ext cx="10668000" cy="659765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52B80-E7D9-4AAB-8DE5-5396E306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83FF7-3C08-4035-A3D8-0C8111EFE047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8959-07BE-4B30-80E4-1477D6A7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975390" eaLnBrk="1" fontAlgn="auto" hangingPunct="1">
              <a:spcAft>
                <a:spcPts val="0"/>
              </a:spcAft>
              <a:defRPr/>
            </a:pPr>
            <a:r>
              <a:rPr lang="en-US" sz="4693" b="1" dirty="0"/>
              <a:t>Getting Started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53C85C84-2D67-43B2-B6D9-C64D619D56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4000"/>
              <a:t>Check out: </a:t>
            </a:r>
            <a:r>
              <a:rPr lang="en-US" altLang="en-US" sz="4000">
                <a:hlinkClick r:id="rId2"/>
              </a:rPr>
              <a:t>http://arduino.cc/en/Guide/HomePage</a:t>
            </a:r>
            <a:endParaRPr lang="en-US" altLang="en-US" sz="4000"/>
          </a:p>
          <a:p>
            <a:pPr marL="914400" lvl="1" indent="-514350" eaLnBrk="1" hangingPunct="1">
              <a:buFontTx/>
              <a:buAutoNum type="arabicPeriod"/>
              <a:defRPr/>
            </a:pPr>
            <a:r>
              <a:rPr lang="en-US" altLang="en-US" sz="4000"/>
              <a:t>Download &amp; install the Arduino environment (IDE)	</a:t>
            </a:r>
            <a:r>
              <a:rPr lang="en-US" altLang="en-US" sz="4000" b="1">
                <a:solidFill>
                  <a:srgbClr val="FF0000"/>
                </a:solidFill>
              </a:rPr>
              <a:t>(not needed in lab)</a:t>
            </a:r>
            <a:endParaRPr lang="en-US" altLang="en-US" sz="4000"/>
          </a:p>
          <a:p>
            <a:pPr marL="914400" lvl="1" indent="-514350" eaLnBrk="1" hangingPunct="1">
              <a:buFontTx/>
              <a:buAutoNum type="arabicPeriod"/>
              <a:defRPr/>
            </a:pPr>
            <a:r>
              <a:rPr lang="en-US" altLang="en-US" sz="4000"/>
              <a:t>Connect the board to your computer via the USB cable</a:t>
            </a:r>
          </a:p>
          <a:p>
            <a:pPr marL="914400" lvl="1" indent="-514350" eaLnBrk="1" hangingPunct="1">
              <a:buFontTx/>
              <a:buAutoNum type="arabicPeriod"/>
              <a:defRPr/>
            </a:pPr>
            <a:r>
              <a:rPr lang="en-US" altLang="en-US" sz="4000"/>
              <a:t>If needed, install the drivers </a:t>
            </a:r>
            <a:r>
              <a:rPr lang="en-US" altLang="en-US" sz="4000" b="1">
                <a:solidFill>
                  <a:srgbClr val="FF0000"/>
                </a:solidFill>
              </a:rPr>
              <a:t>(not needed in lab)</a:t>
            </a:r>
          </a:p>
          <a:p>
            <a:pPr marL="914400" lvl="1" indent="-514350" eaLnBrk="1" hangingPunct="1">
              <a:buFontTx/>
              <a:buAutoNum type="arabicPeriod"/>
              <a:defRPr/>
            </a:pPr>
            <a:r>
              <a:rPr lang="en-US" altLang="en-US" sz="4000"/>
              <a:t>Launch the Arduino IDE</a:t>
            </a:r>
          </a:p>
          <a:p>
            <a:pPr marL="914400" lvl="1" indent="-514350" eaLnBrk="1" hangingPunct="1">
              <a:buFontTx/>
              <a:buAutoNum type="arabicPeriod"/>
              <a:defRPr/>
            </a:pPr>
            <a:r>
              <a:rPr lang="en-US" altLang="en-US" sz="4000"/>
              <a:t>Select your board</a:t>
            </a:r>
          </a:p>
          <a:p>
            <a:pPr marL="914400" lvl="1" indent="-514350" eaLnBrk="1" hangingPunct="1">
              <a:buFontTx/>
              <a:buAutoNum type="arabicPeriod"/>
              <a:defRPr/>
            </a:pPr>
            <a:r>
              <a:rPr lang="en-US" altLang="en-US" sz="4000"/>
              <a:t>Select your serial port</a:t>
            </a:r>
          </a:p>
          <a:p>
            <a:pPr marL="914400" lvl="1" indent="-514350" eaLnBrk="1" hangingPunct="1">
              <a:buFontTx/>
              <a:buAutoNum type="arabicPeriod"/>
              <a:defRPr/>
            </a:pPr>
            <a:r>
              <a:rPr lang="en-US" altLang="en-US" sz="4000"/>
              <a:t>Open the blink example </a:t>
            </a:r>
          </a:p>
          <a:p>
            <a:pPr marL="914400" lvl="1" indent="-514350" eaLnBrk="1" hangingPunct="1">
              <a:buFontTx/>
              <a:buAutoNum type="arabicPeriod"/>
              <a:defRPr/>
            </a:pPr>
            <a:r>
              <a:rPr lang="en-US" altLang="en-US" sz="4000"/>
              <a:t>Upload the program</a:t>
            </a:r>
          </a:p>
          <a:p>
            <a:pPr eaLnBrk="1" hangingPunct="1">
              <a:defRPr/>
            </a:pPr>
            <a:endParaRPr lang="en-US" altLang="en-US" sz="4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1BC4A-40C0-4C94-9612-F1B6F466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F02DB-893F-4778-845B-5CF84CBFB64B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F950-FB4B-463A-8918-C7E71EFE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975390" eaLnBrk="1" fontAlgn="auto" hangingPunct="1">
              <a:spcAft>
                <a:spcPts val="0"/>
              </a:spcAft>
              <a:defRPr/>
            </a:pPr>
            <a:r>
              <a:rPr lang="en-US" sz="4693" b="1" dirty="0"/>
              <a:t>Man Machine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A28DA-8A0F-47CF-A41F-D047779A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7A008-BF66-4B40-9184-B18C4B821435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5364" name="Content Placeholder 4" descr="pic1">
            <a:extLst>
              <a:ext uri="{FF2B5EF4-FFF2-40B4-BE49-F238E27FC236}">
                <a16:creationId xmlns:a16="http://schemas.microsoft.com/office/drawing/2014/main" id="{4282A34E-7F62-4AF3-B59F-1CC9ABBDE2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7638" y="2895600"/>
            <a:ext cx="10169525" cy="5526088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2BE1-7A93-4B9E-ACB3-6814B88A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975390" eaLnBrk="1" fontAlgn="auto" hangingPunct="1">
              <a:spcAft>
                <a:spcPts val="0"/>
              </a:spcAft>
              <a:defRPr/>
            </a:pPr>
            <a:r>
              <a:rPr lang="en-US" sz="4693" dirty="0"/>
              <a:t>Binary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2F4DC-168B-4E6B-94D7-899FAD29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87F80-2E60-4576-BC5B-A983A4E40F7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36EAA9AE-9BEA-4D51-835B-79824403E60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68400" y="2405063"/>
            <a:ext cx="4648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63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38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38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38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38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3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3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3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3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/>
              <a:t>Digital IO is binary valued—it’s either </a:t>
            </a:r>
            <a:r>
              <a:rPr lang="en-US" altLang="en-US" sz="3200" i="1"/>
              <a:t>on</a:t>
            </a:r>
            <a:r>
              <a:rPr lang="en-US" altLang="en-US" sz="3200"/>
              <a:t> or </a:t>
            </a:r>
            <a:r>
              <a:rPr lang="en-US" altLang="en-US" sz="3200" i="1"/>
              <a:t>off</a:t>
            </a:r>
            <a:r>
              <a:rPr lang="en-US" altLang="en-US" sz="3200"/>
              <a:t>, 1 or 0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3200"/>
              <a:t>Internally, all microprocessors are digital, </a:t>
            </a:r>
            <a:r>
              <a:rPr lang="en-US" altLang="en-US" sz="3200" b="1"/>
              <a:t>why</a:t>
            </a:r>
            <a:r>
              <a:rPr lang="en-US" altLang="en-US" sz="3200"/>
              <a:t>?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altLang="en-US" sz="3200"/>
          </a:p>
        </p:txBody>
      </p:sp>
      <p:pic>
        <p:nvPicPr>
          <p:cNvPr id="16389" name="Picture 5" descr="ANd9GcTrO4bDU9zdV8vAqAai93IOHRm20wC2ESfjR8k8xVWbBPRKi7-b">
            <a:extLst>
              <a:ext uri="{FF2B5EF4-FFF2-40B4-BE49-F238E27FC236}">
                <a16:creationId xmlns:a16="http://schemas.microsoft.com/office/drawing/2014/main" id="{B7A10C3F-B869-41BD-B234-83A74EE0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2552700"/>
            <a:ext cx="38004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4FE4507-4D69-4E6D-ACDA-9197D69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975390" eaLnBrk="1" fontAlgn="auto" hangingPunct="1">
              <a:spcAft>
                <a:spcPts val="0"/>
              </a:spcAft>
              <a:defRPr/>
            </a:pPr>
            <a:r>
              <a:rPr lang="en-US" altLang="en-US" sz="4693" b="1" dirty="0"/>
              <a:t>Course Objectives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DE7DBE60-3DB6-420B-B9A7-EEC4C7D04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2273300"/>
            <a:ext cx="12026900" cy="7480300"/>
          </a:xfrm>
        </p:spPr>
        <p:txBody>
          <a:bodyPr rtlCol="0">
            <a:normAutofit/>
          </a:bodyPr>
          <a:lstStyle/>
          <a:p>
            <a:pPr marL="243848" indent="-243848" defTabSz="975390" eaLnBrk="1" fontAlgn="auto" hangingPunct="1">
              <a:spcBef>
                <a:spcPts val="1067"/>
              </a:spcBef>
              <a:spcAft>
                <a:spcPts val="0"/>
              </a:spcAft>
              <a:defRPr/>
            </a:pPr>
            <a:r>
              <a:rPr lang="en-US" altLang="en-US" sz="4000" dirty="0"/>
              <a:t>This course will have following objectives:</a:t>
            </a:r>
          </a:p>
          <a:p>
            <a:pPr marL="1138238" lvl="1" indent="-731838" defTabSz="975390" eaLnBrk="1" fontAlgn="auto" hangingPunct="1">
              <a:spcBef>
                <a:spcPts val="533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4000" dirty="0"/>
              <a:t>To seek basic knowledge about Arduino application in daily life</a:t>
            </a:r>
          </a:p>
          <a:p>
            <a:pPr marL="1138238" lvl="1" indent="-731838" defTabSz="975390" eaLnBrk="1" fontAlgn="auto" hangingPunct="1">
              <a:spcBef>
                <a:spcPts val="533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4000" dirty="0"/>
              <a:t>To get the knowledge of practical utilizations in home and industry</a:t>
            </a:r>
          </a:p>
          <a:p>
            <a:pPr marL="1138238" lvl="1" indent="-731838" defTabSz="975390" eaLnBrk="1" fontAlgn="auto" hangingPunct="1">
              <a:spcBef>
                <a:spcPts val="533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4000" dirty="0"/>
              <a:t>To develop a basic level automation using Arduino</a:t>
            </a:r>
          </a:p>
          <a:p>
            <a:pPr marL="1138238" lvl="1" indent="-731838" defTabSz="975390" eaLnBrk="1" fontAlgn="auto" hangingPunct="1">
              <a:spcBef>
                <a:spcPts val="533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4000" dirty="0"/>
              <a:t>To learn basic programming skills on Embedded Controller using Arduino IDE</a:t>
            </a:r>
          </a:p>
          <a:p>
            <a:pPr marL="1138238" lvl="1" indent="-731838" defTabSz="975390" eaLnBrk="1" fontAlgn="auto" hangingPunct="1">
              <a:spcBef>
                <a:spcPts val="533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4000" dirty="0"/>
              <a:t>To establish connectivity among different sensors and PC.</a:t>
            </a:r>
          </a:p>
          <a:p>
            <a:pPr marL="1138238" lvl="1" indent="-731838" defTabSz="975390" eaLnBrk="1" fontAlgn="auto" hangingPunct="1">
              <a:spcBef>
                <a:spcPts val="533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4000" dirty="0"/>
              <a:t>To control motors, power systems, relays </a:t>
            </a:r>
            <a:r>
              <a:rPr lang="en-US" altLang="en-US" sz="4000" dirty="0" err="1"/>
              <a:t>etc</a:t>
            </a:r>
            <a:r>
              <a:rPr lang="en-US" altLang="en-US" sz="4000" dirty="0"/>
              <a:t>  </a:t>
            </a:r>
          </a:p>
          <a:p>
            <a:pPr marL="1138238" lvl="1" indent="-731838" defTabSz="975390" eaLnBrk="1" fontAlgn="auto" hangingPunct="1">
              <a:spcBef>
                <a:spcPts val="533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en-US" altLang="en-US" sz="256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E6C03-4DCA-4153-9ABC-2FA3BD57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2AB5D-6E5B-4F5A-88A7-536E11176CF7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DE3146A-B1B5-403A-88CB-7F52E9D7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975390" eaLnBrk="1" fontAlgn="auto" hangingPunct="1">
              <a:spcAft>
                <a:spcPts val="0"/>
              </a:spcAft>
              <a:defRPr/>
            </a:pPr>
            <a:r>
              <a:rPr lang="en-US" altLang="en-US" sz="4693" b="1" dirty="0"/>
              <a:t>Course Contents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D8452A91-1A8A-4260-9EE4-1B19ED0AA5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82638" indent="-742950" eaLnBrk="1" hangingPunct="1">
              <a:buFont typeface="Lucida Grande" charset="0"/>
              <a:buAutoNum type="arabicPeriod"/>
            </a:pPr>
            <a:r>
              <a:rPr lang="en-US" altLang="en-US" sz="4000"/>
              <a:t>Understanding Basics of Embedded Controller</a:t>
            </a:r>
          </a:p>
          <a:p>
            <a:pPr marL="782638" indent="-742950" eaLnBrk="1" hangingPunct="1">
              <a:buFont typeface="Lucida Grande" charset="0"/>
              <a:buAutoNum type="arabicPeriod"/>
            </a:pPr>
            <a:r>
              <a:rPr lang="en-US" altLang="en-US" sz="4000"/>
              <a:t>Interconnecting Arduino</a:t>
            </a:r>
          </a:p>
          <a:p>
            <a:pPr marL="782638" indent="-742950" eaLnBrk="1" hangingPunct="1">
              <a:buFont typeface="Lucida Grande" charset="0"/>
              <a:buAutoNum type="arabicPeriod"/>
            </a:pPr>
            <a:r>
              <a:rPr lang="en-US" altLang="en-US" sz="4000"/>
              <a:t>Programming Arduino</a:t>
            </a:r>
          </a:p>
          <a:p>
            <a:pPr marL="782638" indent="-742950" eaLnBrk="1" hangingPunct="1">
              <a:buFont typeface="Lucida Grande" charset="0"/>
              <a:buAutoNum type="arabicPeriod"/>
            </a:pPr>
            <a:r>
              <a:rPr lang="en-US" altLang="en-US" sz="4000"/>
              <a:t>Introduction to Arduino IDE</a:t>
            </a:r>
          </a:p>
          <a:p>
            <a:pPr marL="782638" indent="-742950" eaLnBrk="1" hangingPunct="1">
              <a:buFont typeface="Lucida Grande" charset="0"/>
              <a:buAutoNum type="arabicPeriod"/>
            </a:pPr>
            <a:r>
              <a:rPr lang="en-US" altLang="en-US" sz="4000"/>
              <a:t>Interfacing Sensors</a:t>
            </a:r>
          </a:p>
          <a:p>
            <a:pPr marL="782638" indent="-742950" eaLnBrk="1" hangingPunct="1">
              <a:buFont typeface="Lucida Grande" charset="0"/>
              <a:buAutoNum type="arabicPeriod"/>
            </a:pPr>
            <a:r>
              <a:rPr lang="en-US" altLang="en-US" sz="4000"/>
              <a:t>Optimizing Sensors &amp; Inputs</a:t>
            </a:r>
          </a:p>
          <a:p>
            <a:pPr marL="782638" indent="-742950" eaLnBrk="1" hangingPunct="1">
              <a:buFont typeface="Lucida Grande" charset="0"/>
              <a:buAutoNum type="arabicPeriod"/>
            </a:pPr>
            <a:r>
              <a:rPr lang="en-US" altLang="en-US" sz="4000"/>
              <a:t>DC Motors</a:t>
            </a:r>
          </a:p>
          <a:p>
            <a:pPr marL="782638" indent="-742950" eaLnBrk="1" hangingPunct="1">
              <a:buFont typeface="Lucida Grande" charset="0"/>
              <a:buAutoNum type="arabicPeriod"/>
            </a:pPr>
            <a:r>
              <a:rPr lang="en-US" altLang="en-US" sz="4000"/>
              <a:t>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D66FA-FC5D-492B-ABAA-FBBC4703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E8E48-7788-4590-B02C-2B267A25B97B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38383F7-EFA1-4BBD-AF37-6F14D53F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975390" eaLnBrk="1" fontAlgn="auto" hangingPunct="1">
              <a:spcAft>
                <a:spcPts val="0"/>
              </a:spcAft>
              <a:defRPr/>
            </a:pPr>
            <a:r>
              <a:rPr lang="en-US" altLang="en-US" sz="4693" b="1" dirty="0"/>
              <a:t>Course Outcomes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A5B065E3-5C76-4B24-96DD-49B3FD659B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Be familiar with the history, concept development and key components of robotics technologies.</a:t>
            </a:r>
          </a:p>
          <a:p>
            <a:pPr eaLnBrk="1" hangingPunct="1"/>
            <a:r>
              <a:rPr lang="en-US" altLang="en-US" sz="3600"/>
              <a:t>Be familiar with various robot sensors and their perception principles that enable a robot  to analyze their environment, reason and take appropriate actions toward the given goal.</a:t>
            </a:r>
          </a:p>
          <a:p>
            <a:pPr eaLnBrk="1" hangingPunct="1"/>
            <a:r>
              <a:rPr lang="en-US" altLang="en-US" sz="3600"/>
              <a:t>Understand and able to analyze and solve problems in spatial coordinate representation and spatial transformation, robot locomotion design, kinematics,  motion control,  localization and mapping, navigation and path planning.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90020-AF39-4ED3-A714-2561C645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4BC35-C19F-4EDF-B2D0-137E48E22A93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38383F7-EFA1-4BBD-AF37-6F14D53F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975390" eaLnBrk="1" fontAlgn="auto" hangingPunct="1">
              <a:spcAft>
                <a:spcPts val="0"/>
              </a:spcAft>
              <a:defRPr/>
            </a:pPr>
            <a:r>
              <a:rPr lang="en-US" altLang="en-US" sz="4693" b="1" dirty="0"/>
              <a:t>Course Outcomes -2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F84EC1C-EB11-4D94-8ABB-3DE4317BE7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Be able to apply and demonstrate the learned knowledge and skills in practical robotics laboratories and experiments.</a:t>
            </a:r>
          </a:p>
          <a:p>
            <a:pPr eaLnBrk="1" hangingPunct="1"/>
            <a:r>
              <a:rPr lang="en-US" altLang="en-US" sz="3600"/>
              <a:t>Be able to design and implement a robotic project on a physical mobile robot platform, with tasks involving project specification, algorithm design,  software programming, simulation and modelling,  control and obstacle avoidance in a complex and interactive environment. </a:t>
            </a:r>
          </a:p>
          <a:p>
            <a:pPr eaLnBrk="1" hangingPunct="1"/>
            <a:r>
              <a:rPr lang="en-US" altLang="en-US" sz="3600"/>
              <a:t>Enhancing communication skills through project report and seminar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90020-AF39-4ED3-A714-2561C645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ACEA6-9ECB-428D-B2F9-5E3802657A0B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3695554-0ECE-4F86-BFE1-38D1F76A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975390" eaLnBrk="1" fontAlgn="auto" hangingPunct="1">
              <a:spcAft>
                <a:spcPts val="0"/>
              </a:spcAft>
              <a:defRPr/>
            </a:pPr>
            <a:r>
              <a:rPr lang="en-US" altLang="en-US" sz="4693" b="1" dirty="0"/>
              <a:t>Classes Schedule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4369954C-023F-4812-9E02-59704267A5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This course contains</a:t>
            </a:r>
          </a:p>
          <a:p>
            <a:pPr lvl="1" eaLnBrk="1" hangingPunct="1"/>
            <a:r>
              <a:rPr lang="en-US" altLang="en-US" sz="4000"/>
              <a:t>4 Sessions</a:t>
            </a:r>
          </a:p>
          <a:p>
            <a:pPr lvl="1" eaLnBrk="1" hangingPunct="1"/>
            <a:r>
              <a:rPr lang="en-US" altLang="en-US" sz="4000"/>
              <a:t>Each of 2 Hours long</a:t>
            </a:r>
          </a:p>
          <a:p>
            <a:pPr lvl="1" eaLnBrk="1" hangingPunct="1"/>
            <a:r>
              <a:rPr lang="en-US" altLang="en-US" sz="4000"/>
              <a:t>Total 08 Hours</a:t>
            </a:r>
          </a:p>
          <a:p>
            <a:pPr eaLnBrk="1" hangingPunct="1"/>
            <a:r>
              <a:rPr lang="en-US" altLang="en-US" sz="4000"/>
              <a:t>Session I</a:t>
            </a:r>
          </a:p>
          <a:p>
            <a:pPr lvl="1" eaLnBrk="1" hangingPunct="1"/>
            <a:r>
              <a:rPr lang="en-US" altLang="en-US" sz="4000"/>
              <a:t>07 Dec 2017 (01 Hour Theory)</a:t>
            </a:r>
          </a:p>
          <a:p>
            <a:pPr lvl="1" eaLnBrk="1" hangingPunct="1"/>
            <a:r>
              <a:rPr lang="en-US" altLang="en-US" sz="4000"/>
              <a:t>21 Dec 2017 (02 Hours Theory +Programming Basics)</a:t>
            </a:r>
          </a:p>
          <a:p>
            <a:pPr lvl="1" eaLnBrk="1" hangingPunct="1"/>
            <a:r>
              <a:rPr lang="en-US" altLang="en-US" sz="4000"/>
              <a:t>28 Dec 2017 (02 Hours Practical)</a:t>
            </a:r>
          </a:p>
          <a:p>
            <a:pPr lvl="1" eaLnBrk="1" hangingPunct="1"/>
            <a:r>
              <a:rPr lang="en-US" altLang="en-US" sz="4000"/>
              <a:t>15 Jan 2018 (02 Hours+ 01 Hour exam)</a:t>
            </a:r>
          </a:p>
          <a:p>
            <a:pPr lvl="4" eaLnBrk="1" hangingPunct="1"/>
            <a:endParaRPr lang="en-US" altLang="en-US" sz="4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A2738-56A0-43DF-BDF3-B98DCFD0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8C134-55BE-473D-A755-CE5D6003EB21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69C8936-8AE0-4F22-BE25-10DF92DB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975390" eaLnBrk="1" fontAlgn="auto" hangingPunct="1">
              <a:spcAft>
                <a:spcPts val="0"/>
              </a:spcAft>
              <a:defRPr/>
            </a:pPr>
            <a:r>
              <a:rPr lang="en-US" altLang="en-US" sz="4693" b="1" dirty="0"/>
              <a:t>Course Overview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162E7FFA-D47C-403C-B778-EE7277258B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sz="4000"/>
              <a:t>Session I</a:t>
            </a:r>
          </a:p>
          <a:p>
            <a:pPr lvl="1" eaLnBrk="1" hangingPunct="1">
              <a:defRPr/>
            </a:pPr>
            <a:r>
              <a:rPr lang="en-US" altLang="en-US" sz="4000"/>
              <a:t>Introductory Class</a:t>
            </a:r>
          </a:p>
          <a:p>
            <a:pPr lvl="2" eaLnBrk="1" hangingPunct="1">
              <a:defRPr/>
            </a:pPr>
            <a:r>
              <a:rPr lang="en-US" altLang="en-US" sz="4000"/>
              <a:t>Description</a:t>
            </a:r>
          </a:p>
          <a:p>
            <a:pPr lvl="1" eaLnBrk="1" hangingPunct="1">
              <a:defRPr/>
            </a:pPr>
            <a:r>
              <a:rPr lang="en-US" altLang="en-US" sz="4000"/>
              <a:t>Projects Discussion</a:t>
            </a:r>
          </a:p>
          <a:p>
            <a:pPr lvl="2" eaLnBrk="1" hangingPunct="1">
              <a:defRPr/>
            </a:pPr>
            <a:r>
              <a:rPr lang="en-US" altLang="en-US" sz="4000"/>
              <a:t>Value of Automation and Industrial requirements</a:t>
            </a:r>
          </a:p>
          <a:p>
            <a:pPr lvl="1" eaLnBrk="1" hangingPunct="1">
              <a:defRPr/>
            </a:pPr>
            <a:r>
              <a:rPr lang="en-US" altLang="en-US" sz="4000"/>
              <a:t>Course Material</a:t>
            </a:r>
          </a:p>
          <a:p>
            <a:pPr lvl="2" eaLnBrk="1" hangingPunct="1">
              <a:defRPr/>
            </a:pPr>
            <a:r>
              <a:rPr lang="en-US" altLang="en-US" sz="4000"/>
              <a:t>Basics of Robotics &amp; Programming</a:t>
            </a:r>
          </a:p>
          <a:p>
            <a:pPr lvl="2" eaLnBrk="1" hangingPunct="1">
              <a:defRPr/>
            </a:pPr>
            <a:r>
              <a:rPr lang="en-US" altLang="en-US" sz="4000"/>
              <a:t>Edmodo</a:t>
            </a:r>
          </a:p>
          <a:p>
            <a:pPr lvl="2" eaLnBrk="1" hangingPunct="1">
              <a:defRPr/>
            </a:pPr>
            <a:r>
              <a:rPr lang="en-US" altLang="en-US" sz="4000"/>
              <a:t>http://www. sparkfun.com</a:t>
            </a:r>
          </a:p>
          <a:p>
            <a:pPr lvl="2" eaLnBrk="1" hangingPunct="1">
              <a:defRPr/>
            </a:pPr>
            <a:r>
              <a:rPr lang="en-US" altLang="en-US" sz="4000"/>
              <a:t>http://www.instructables.com/</a:t>
            </a:r>
          </a:p>
          <a:p>
            <a:pPr lvl="4" eaLnBrk="1" hangingPunct="1">
              <a:defRPr/>
            </a:pPr>
            <a:endParaRPr lang="en-US" altLang="en-US" sz="4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0760F-9C21-4CD2-8D3D-4D2D6D67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F5C87-12E5-41BE-A92B-5B934DEA1BA6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D941809-AD60-4447-9A89-4694C3A0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975390" eaLnBrk="1" fontAlgn="auto" hangingPunct="1">
              <a:spcAft>
                <a:spcPts val="0"/>
              </a:spcAft>
              <a:defRPr/>
            </a:pPr>
            <a:r>
              <a:rPr lang="en-US" altLang="en-US" sz="4693" b="1" dirty="0"/>
              <a:t>Lecture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DBD0B-89B4-47B6-A78B-B5B79C54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35E64-1DD3-453F-A2AF-0F397D4BC54C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B7A30FF-F370-45E0-9B8A-6B6E2892A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59013"/>
            <a:ext cx="12814300" cy="720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69837E3-9559-419E-9A46-A9A43C6B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975390" eaLnBrk="1" fontAlgn="auto" hangingPunct="1">
              <a:spcAft>
                <a:spcPts val="0"/>
              </a:spcAft>
              <a:defRPr/>
            </a:pPr>
            <a:r>
              <a:rPr lang="en-US" altLang="en-US" sz="4693" b="1" dirty="0"/>
              <a:t>Lab Material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5944BCC-62D9-460F-A384-E821C99831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To conduct a lab task, student need to download Arduino IDE from Arduino Official Site or use the link below </a:t>
            </a:r>
          </a:p>
          <a:p>
            <a:pPr eaLnBrk="1" hangingPunct="1"/>
            <a:r>
              <a:rPr lang="en-US" altLang="en-US" sz="4000">
                <a:solidFill>
                  <a:srgbClr val="FF0000"/>
                </a:solidFill>
              </a:rPr>
              <a:t>https://www.arduino.cc/en/Main/Software</a:t>
            </a:r>
          </a:p>
          <a:p>
            <a:pPr eaLnBrk="1" hangingPunct="1"/>
            <a:r>
              <a:rPr lang="en-US" altLang="en-US" sz="4000"/>
              <a:t>All the necessary libraries according to hardware will be elaborated time to time and a support will be provided to download it from internet.</a:t>
            </a:r>
          </a:p>
          <a:p>
            <a:pPr eaLnBrk="1" hangingPunct="1"/>
            <a:r>
              <a:rPr lang="en-US" altLang="en-US" sz="4000"/>
              <a:t>Hardware Arduino UNO or MEGA with 3 color RGB LEDs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AFA9E-BD3C-4DB8-A0EA-5C02C438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0AC2A-AE57-45AF-858A-67A1300E3647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Pages>0</Pages>
  <Words>453</Words>
  <Characters>0</Characters>
  <Application>Microsoft Office PowerPoint</Application>
  <PresentationFormat>Custom</PresentationFormat>
  <Lines>0</Lines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Arial</vt:lpstr>
      <vt:lpstr>Calibri Light</vt:lpstr>
      <vt:lpstr>ヒラギノ角ゴ ProN W6</vt:lpstr>
      <vt:lpstr>Wingdings</vt:lpstr>
      <vt:lpstr>Lucida Grande</vt:lpstr>
      <vt:lpstr>Office Theme</vt:lpstr>
      <vt:lpstr>Post Graduate Student Union Learning is Fun with Arduino 2017-18</vt:lpstr>
      <vt:lpstr>Course Objectives</vt:lpstr>
      <vt:lpstr>Course Contents</vt:lpstr>
      <vt:lpstr>Course Outcomes</vt:lpstr>
      <vt:lpstr>Course Outcomes -2</vt:lpstr>
      <vt:lpstr>Classes Schedule</vt:lpstr>
      <vt:lpstr>Course Overview</vt:lpstr>
      <vt:lpstr>Lecture 1</vt:lpstr>
      <vt:lpstr>Lab Material</vt:lpstr>
      <vt:lpstr>Problem</vt:lpstr>
      <vt:lpstr>How to Solve a Problem</vt:lpstr>
      <vt:lpstr>Meet the Controller that you need</vt:lpstr>
      <vt:lpstr>Getting Started</vt:lpstr>
      <vt:lpstr>Man Machine Interface</vt:lpstr>
      <vt:lpstr>Binary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BREAK SHORT COURSE -  Spring 2017</dc:title>
  <dc:subject/>
  <cp:keywords/>
  <dc:description/>
  <cp:lastModifiedBy>Asim Ali BUKC</cp:lastModifiedBy>
  <cp:revision>9</cp:revision>
  <dcterms:modified xsi:type="dcterms:W3CDTF">2018-01-04T09:26:38Z</dcterms:modified>
</cp:coreProperties>
</file>