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7"/>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Lst>
  <p:sldSz cx="13004800" cy="97536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722" y="114"/>
      </p:cViewPr>
      <p:guideLst>
        <p:guide orient="horz" pos="3072"/>
        <p:guide pos="4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778FFB-935A-4ED8-87D5-B5A99E4B2C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01768F66-4B4A-485F-B737-06F1F46CE3A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B387123-7738-46C7-AA45-772AC45EBA20}" type="datetimeFigureOut">
              <a:rPr lang="en-US"/>
              <a:pPr>
                <a:defRPr/>
              </a:pPr>
              <a:t>1/4/2018</a:t>
            </a:fld>
            <a:endParaRPr lang="en-US"/>
          </a:p>
        </p:txBody>
      </p:sp>
      <p:sp>
        <p:nvSpPr>
          <p:cNvPr id="4" name="Slide Image Placeholder 3">
            <a:extLst>
              <a:ext uri="{FF2B5EF4-FFF2-40B4-BE49-F238E27FC236}">
                <a16:creationId xmlns:a16="http://schemas.microsoft.com/office/drawing/2014/main" id="{1F611B41-0BD7-4C60-AA25-221D3BA588EC}"/>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B33700-E0DE-4B3D-96CB-F8AD7B0CF1E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AF39EDA-929D-4992-B1C3-B7D5F536905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7C0D2869-F27E-4761-9DF4-DCB0E6484F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69AF6B2-2ECD-4886-80FE-D39F5161C7F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BEA447D-74F0-42C8-8B45-EE6B9617F1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2C90576C-99EE-4D81-BE65-F6AF2C3CC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Servos use the library </a:t>
            </a:r>
            <a:r>
              <a:rPr lang="en-US" altLang="en-US">
                <a:latin typeface="Courier New" panose="02070309020205020404" pitchFamily="49" charset="0"/>
                <a:cs typeface="Courier New" panose="02070309020205020404" pitchFamily="49" charset="0"/>
              </a:rPr>
              <a:t>Servo.h</a:t>
            </a:r>
          </a:p>
          <a:p>
            <a:pPr eaLnBrk="1" hangingPunct="1">
              <a:spcBef>
                <a:spcPct val="0"/>
              </a:spcBef>
            </a:pPr>
            <a:r>
              <a:rPr lang="en-US" altLang="en-US">
                <a:cs typeface="Courier New" panose="02070309020205020404" pitchFamily="49" charset="0"/>
              </a:rPr>
              <a:t>Only a few simple commands: </a:t>
            </a:r>
            <a:r>
              <a:rPr lang="en-US" altLang="en-US">
                <a:latin typeface="Courier New" panose="02070309020205020404" pitchFamily="49" charset="0"/>
                <a:cs typeface="Courier New" panose="02070309020205020404" pitchFamily="49" charset="0"/>
              </a:rPr>
              <a:t>attach, read, write</a:t>
            </a:r>
          </a:p>
          <a:p>
            <a:pPr eaLnBrk="1" hangingPunct="1">
              <a:spcBef>
                <a:spcPct val="0"/>
              </a:spcBef>
            </a:pPr>
            <a:r>
              <a:rPr lang="en-US" altLang="en-US">
                <a:cs typeface="Courier New" panose="02070309020205020404" pitchFamily="49" charset="0"/>
              </a:rPr>
              <a:t>Our servos only go 180°</a:t>
            </a:r>
          </a:p>
          <a:p>
            <a:pPr eaLnBrk="1" hangingPunct="1">
              <a:spcBef>
                <a:spcPct val="0"/>
              </a:spcBef>
            </a:pPr>
            <a:r>
              <a:rPr lang="en-US" altLang="en-US">
                <a:cs typeface="Courier New" panose="02070309020205020404" pitchFamily="49" charset="0"/>
              </a:rPr>
              <a:t>Can modify to spin 360°(Have to disassemble the motor and modify gears, not that easy) </a:t>
            </a:r>
          </a:p>
          <a:p>
            <a:pPr eaLnBrk="1" hangingPunct="1">
              <a:spcBef>
                <a:spcPct val="0"/>
              </a:spcBef>
            </a:pPr>
            <a:r>
              <a:rPr lang="en-US" altLang="en-US">
                <a:cs typeface="Courier New" panose="02070309020205020404" pitchFamily="49" charset="0"/>
              </a:rPr>
              <a:t>Often better to use a stepper motor for full rotation</a:t>
            </a:r>
          </a:p>
          <a:p>
            <a:pPr eaLnBrk="1" hangingPunct="1">
              <a:spcBef>
                <a:spcPct val="0"/>
              </a:spcBef>
            </a:pPr>
            <a:r>
              <a:rPr lang="en-US" altLang="en-US">
                <a:cs typeface="Courier New" panose="02070309020205020404" pitchFamily="49" charset="0"/>
              </a:rPr>
              <a:t>Can have it go specific degree increments</a:t>
            </a:r>
          </a:p>
          <a:p>
            <a:pPr eaLnBrk="1" hangingPunct="1">
              <a:spcBef>
                <a:spcPct val="0"/>
              </a:spcBef>
            </a:pPr>
            <a:r>
              <a:rPr lang="en-US" altLang="en-US">
                <a:cs typeface="Courier New" panose="02070309020205020404" pitchFamily="49" charset="0"/>
              </a:rPr>
              <a:t>Disables </a:t>
            </a:r>
            <a:r>
              <a:rPr lang="en-US" altLang="en-US">
                <a:latin typeface="Courier New" panose="02070309020205020404" pitchFamily="49" charset="0"/>
                <a:cs typeface="Courier New" panose="02070309020205020404" pitchFamily="49" charset="0"/>
              </a:rPr>
              <a:t>analogWrite()</a:t>
            </a:r>
            <a:r>
              <a:rPr lang="en-US" altLang="en-US">
                <a:cs typeface="Courier New" panose="02070309020205020404" pitchFamily="49" charset="0"/>
              </a:rPr>
              <a:t> on pins 9 and 10</a:t>
            </a:r>
          </a:p>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id="{7B3185A8-C1AE-4101-B077-884F7B80AE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CC97EA5-5B26-4AF1-AF83-710F08D84413}" type="slidenum">
              <a:rPr lang="en-US" altLang="en-US" smtClean="0">
                <a:solidFill>
                  <a:srgbClr val="FFFFFF"/>
                </a:solidFill>
                <a:latin typeface="Arial" panose="020B0604020202020204" pitchFamily="34" charset="0"/>
                <a:cs typeface="ヒラギノ角ゴ ProN W3" charset="0"/>
                <a:sym typeface="Arial" panose="020B0604020202020204" pitchFamily="34" charset="0"/>
              </a:rPr>
              <a:pPr fontAlgn="base">
                <a:spcBef>
                  <a:spcPct val="0"/>
                </a:spcBef>
                <a:spcAft>
                  <a:spcPct val="0"/>
                </a:spcAft>
              </a:pPr>
              <a:t>14</a:t>
            </a:fld>
            <a:endParaRPr lang="en-US" altLang="en-US">
              <a:solidFill>
                <a:srgbClr val="FFFFFF"/>
              </a:solidFill>
              <a:latin typeface="Arial" panose="020B0604020202020204" pitchFamily="34" charset="0"/>
              <a:cs typeface="ヒラギノ角ゴ ProN W3" charset="0"/>
              <a:sym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8487928-FED3-4D83-BA2D-C12D3F0A22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99478E0D-180A-48A8-B94C-3312B3ED65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id="{37310FE7-99F2-4273-A574-79695A0088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6309DC-2C70-49D0-89F8-AA022694C980}" type="slidenum">
              <a:rPr lang="en-US" altLang="en-US" smtClean="0">
                <a:solidFill>
                  <a:srgbClr val="FFFFFF"/>
                </a:solidFill>
                <a:latin typeface="Arial" panose="020B0604020202020204" pitchFamily="34" charset="0"/>
                <a:cs typeface="ヒラギノ角ゴ ProN W3" charset="0"/>
                <a:sym typeface="Arial" panose="020B0604020202020204" pitchFamily="34" charset="0"/>
              </a:rPr>
              <a:pPr fontAlgn="base">
                <a:spcBef>
                  <a:spcPct val="0"/>
                </a:spcBef>
                <a:spcAft>
                  <a:spcPct val="0"/>
                </a:spcAft>
              </a:pPr>
              <a:t>15</a:t>
            </a:fld>
            <a:endParaRPr lang="en-US" altLang="en-US">
              <a:solidFill>
                <a:srgbClr val="FFFFFF"/>
              </a:solidFill>
              <a:latin typeface="Arial" panose="020B0604020202020204" pitchFamily="34" charset="0"/>
              <a:cs typeface="ヒラギノ角ゴ ProN W3" charset="0"/>
              <a:sym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0333-18EC-4008-B8D5-D4BC4AFD4F4C}"/>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9D9AFE5A-EAC9-4DF7-A897-CE6F950217E8}"/>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D86F302F-87C7-4463-90E2-3C87B54F0C33}"/>
              </a:ext>
            </a:extLst>
          </p:cNvPr>
          <p:cNvSpPr>
            <a:spLocks noGrp="1"/>
          </p:cNvSpPr>
          <p:nvPr>
            <p:ph type="dt" sz="half" idx="10"/>
          </p:nvPr>
        </p:nvSpPr>
        <p:spPr/>
        <p:txBody>
          <a:bodyPr/>
          <a:lstStyle>
            <a:lvl1pPr>
              <a:defRPr/>
            </a:lvl1pPr>
          </a:lstStyle>
          <a:p>
            <a:pPr>
              <a:defRPr/>
            </a:pPr>
            <a:fld id="{BA553EAD-D7EF-40AB-9EAB-E9C4337425BC}" type="datetimeFigureOut">
              <a:rPr lang="en-US"/>
              <a:pPr>
                <a:defRPr/>
              </a:pPr>
              <a:t>1/4/2018</a:t>
            </a:fld>
            <a:endParaRPr lang="en-US"/>
          </a:p>
        </p:txBody>
      </p:sp>
      <p:sp>
        <p:nvSpPr>
          <p:cNvPr id="5" name="Footer Placeholder 4">
            <a:extLst>
              <a:ext uri="{FF2B5EF4-FFF2-40B4-BE49-F238E27FC236}">
                <a16:creationId xmlns:a16="http://schemas.microsoft.com/office/drawing/2014/main" id="{EFC7AB48-8740-4E40-AB6E-ECE28A2BE1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D070A3-B376-47F2-97FF-6DD9EE1C47E7}"/>
              </a:ext>
            </a:extLst>
          </p:cNvPr>
          <p:cNvSpPr>
            <a:spLocks noGrp="1"/>
          </p:cNvSpPr>
          <p:nvPr>
            <p:ph type="sldNum" sz="quarter" idx="12"/>
          </p:nvPr>
        </p:nvSpPr>
        <p:spPr/>
        <p:txBody>
          <a:bodyPr/>
          <a:lstStyle>
            <a:lvl1pPr>
              <a:defRPr/>
            </a:lvl1pPr>
          </a:lstStyle>
          <a:p>
            <a:pPr>
              <a:defRPr/>
            </a:pPr>
            <a:fld id="{485627AD-E02A-401F-85EC-B65BA9F16684}" type="slidenum">
              <a:rPr lang="en-US" altLang="en-US"/>
              <a:pPr>
                <a:defRPr/>
              </a:pPr>
              <a:t>‹#›</a:t>
            </a:fld>
            <a:endParaRPr lang="en-US" altLang="en-US"/>
          </a:p>
        </p:txBody>
      </p:sp>
    </p:spTree>
    <p:extLst>
      <p:ext uri="{BB962C8B-B14F-4D97-AF65-F5344CB8AC3E}">
        <p14:creationId xmlns:p14="http://schemas.microsoft.com/office/powerpoint/2010/main" val="418070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D8B6-1649-4C01-840B-6262D3411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650966-6F41-44D7-BC68-C18027B70C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F1EC2-4947-4B9A-8CFC-A29206C4F674}"/>
              </a:ext>
            </a:extLst>
          </p:cNvPr>
          <p:cNvSpPr>
            <a:spLocks noGrp="1"/>
          </p:cNvSpPr>
          <p:nvPr>
            <p:ph type="dt" sz="half" idx="10"/>
          </p:nvPr>
        </p:nvSpPr>
        <p:spPr/>
        <p:txBody>
          <a:bodyPr/>
          <a:lstStyle>
            <a:lvl1pPr>
              <a:defRPr/>
            </a:lvl1pPr>
          </a:lstStyle>
          <a:p>
            <a:pPr>
              <a:defRPr/>
            </a:pPr>
            <a:fld id="{F7A42C5E-394D-4624-AAF0-B0473FCBAB8E}" type="datetimeFigureOut">
              <a:rPr lang="en-US"/>
              <a:pPr>
                <a:defRPr/>
              </a:pPr>
              <a:t>1/4/2018</a:t>
            </a:fld>
            <a:endParaRPr lang="en-US"/>
          </a:p>
        </p:txBody>
      </p:sp>
      <p:sp>
        <p:nvSpPr>
          <p:cNvPr id="5" name="Footer Placeholder 4">
            <a:extLst>
              <a:ext uri="{FF2B5EF4-FFF2-40B4-BE49-F238E27FC236}">
                <a16:creationId xmlns:a16="http://schemas.microsoft.com/office/drawing/2014/main" id="{B7E30238-9E44-497D-9F7C-592F881475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C30821-CF63-4801-9B6E-26C545BD0439}"/>
              </a:ext>
            </a:extLst>
          </p:cNvPr>
          <p:cNvSpPr>
            <a:spLocks noGrp="1"/>
          </p:cNvSpPr>
          <p:nvPr>
            <p:ph type="sldNum" sz="quarter" idx="12"/>
          </p:nvPr>
        </p:nvSpPr>
        <p:spPr/>
        <p:txBody>
          <a:bodyPr/>
          <a:lstStyle>
            <a:lvl1pPr>
              <a:defRPr/>
            </a:lvl1pPr>
          </a:lstStyle>
          <a:p>
            <a:pPr>
              <a:defRPr/>
            </a:pPr>
            <a:fld id="{99D14CD2-B28F-4931-9720-769F877890F6}" type="slidenum">
              <a:rPr lang="en-US" altLang="en-US"/>
              <a:pPr>
                <a:defRPr/>
              </a:pPr>
              <a:t>‹#›</a:t>
            </a:fld>
            <a:endParaRPr lang="en-US" altLang="en-US"/>
          </a:p>
        </p:txBody>
      </p:sp>
    </p:spTree>
    <p:extLst>
      <p:ext uri="{BB962C8B-B14F-4D97-AF65-F5344CB8AC3E}">
        <p14:creationId xmlns:p14="http://schemas.microsoft.com/office/powerpoint/2010/main" val="89724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3CF5C-8542-4EC4-A7F7-0EEAF0CC360D}"/>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231872-54DF-4B4E-BFCD-9A40460571A2}"/>
              </a:ext>
            </a:extLst>
          </p:cNvPr>
          <p:cNvSpPr>
            <a:spLocks noGrp="1"/>
          </p:cNvSpPr>
          <p:nvPr>
            <p:ph type="body" orient="vert" idx="1"/>
          </p:nvPr>
        </p:nvSpPr>
        <p:spPr>
          <a:xfrm>
            <a:off x="894080" y="519289"/>
            <a:ext cx="8249920" cy="82657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D3A78-66ED-4A68-9571-1CD4A9364080}"/>
              </a:ext>
            </a:extLst>
          </p:cNvPr>
          <p:cNvSpPr>
            <a:spLocks noGrp="1"/>
          </p:cNvSpPr>
          <p:nvPr>
            <p:ph type="dt" sz="half" idx="10"/>
          </p:nvPr>
        </p:nvSpPr>
        <p:spPr/>
        <p:txBody>
          <a:bodyPr/>
          <a:lstStyle>
            <a:lvl1pPr>
              <a:defRPr/>
            </a:lvl1pPr>
          </a:lstStyle>
          <a:p>
            <a:pPr>
              <a:defRPr/>
            </a:pPr>
            <a:fld id="{1EBCDB0D-8C1A-4794-86A4-D0C09D80B798}" type="datetimeFigureOut">
              <a:rPr lang="en-US"/>
              <a:pPr>
                <a:defRPr/>
              </a:pPr>
              <a:t>1/4/2018</a:t>
            </a:fld>
            <a:endParaRPr lang="en-US"/>
          </a:p>
        </p:txBody>
      </p:sp>
      <p:sp>
        <p:nvSpPr>
          <p:cNvPr id="5" name="Footer Placeholder 4">
            <a:extLst>
              <a:ext uri="{FF2B5EF4-FFF2-40B4-BE49-F238E27FC236}">
                <a16:creationId xmlns:a16="http://schemas.microsoft.com/office/drawing/2014/main" id="{4533C149-2AEE-480C-8C1E-D1FAAFADEF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E88A53-80AB-4980-A895-EF819DF4B778}"/>
              </a:ext>
            </a:extLst>
          </p:cNvPr>
          <p:cNvSpPr>
            <a:spLocks noGrp="1"/>
          </p:cNvSpPr>
          <p:nvPr>
            <p:ph type="sldNum" sz="quarter" idx="12"/>
          </p:nvPr>
        </p:nvSpPr>
        <p:spPr/>
        <p:txBody>
          <a:bodyPr/>
          <a:lstStyle>
            <a:lvl1pPr>
              <a:defRPr/>
            </a:lvl1pPr>
          </a:lstStyle>
          <a:p>
            <a:pPr>
              <a:defRPr/>
            </a:pPr>
            <a:fld id="{2D189C77-57FA-4CE4-960B-9142C6E2964F}" type="slidenum">
              <a:rPr lang="en-US" altLang="en-US"/>
              <a:pPr>
                <a:defRPr/>
              </a:pPr>
              <a:t>‹#›</a:t>
            </a:fld>
            <a:endParaRPr lang="en-US" altLang="en-US"/>
          </a:p>
        </p:txBody>
      </p:sp>
    </p:spTree>
    <p:extLst>
      <p:ext uri="{BB962C8B-B14F-4D97-AF65-F5344CB8AC3E}">
        <p14:creationId xmlns:p14="http://schemas.microsoft.com/office/powerpoint/2010/main" val="153378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3A72-5914-42D6-AF31-6D0B64996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1E218-5792-4A26-8FCF-C84CA7172B5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19C4A-9F59-4327-8E3E-1A61B291D541}"/>
              </a:ext>
            </a:extLst>
          </p:cNvPr>
          <p:cNvSpPr>
            <a:spLocks noGrp="1"/>
          </p:cNvSpPr>
          <p:nvPr>
            <p:ph type="dt" sz="half" idx="10"/>
          </p:nvPr>
        </p:nvSpPr>
        <p:spPr/>
        <p:txBody>
          <a:bodyPr/>
          <a:lstStyle>
            <a:lvl1pPr>
              <a:defRPr/>
            </a:lvl1pPr>
          </a:lstStyle>
          <a:p>
            <a:pPr>
              <a:defRPr/>
            </a:pPr>
            <a:fld id="{FE5DAD68-3DBF-4FD0-9E63-254D69283969}" type="datetimeFigureOut">
              <a:rPr lang="en-US"/>
              <a:pPr>
                <a:defRPr/>
              </a:pPr>
              <a:t>1/4/2018</a:t>
            </a:fld>
            <a:endParaRPr lang="en-US"/>
          </a:p>
        </p:txBody>
      </p:sp>
      <p:sp>
        <p:nvSpPr>
          <p:cNvPr id="5" name="Footer Placeholder 4">
            <a:extLst>
              <a:ext uri="{FF2B5EF4-FFF2-40B4-BE49-F238E27FC236}">
                <a16:creationId xmlns:a16="http://schemas.microsoft.com/office/drawing/2014/main" id="{E845C35B-4D6A-48EF-91EF-EB7B0A4C59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0C3898-5F36-495A-9088-8057DEB541FA}"/>
              </a:ext>
            </a:extLst>
          </p:cNvPr>
          <p:cNvSpPr>
            <a:spLocks noGrp="1"/>
          </p:cNvSpPr>
          <p:nvPr>
            <p:ph type="sldNum" sz="quarter" idx="12"/>
          </p:nvPr>
        </p:nvSpPr>
        <p:spPr/>
        <p:txBody>
          <a:bodyPr/>
          <a:lstStyle>
            <a:lvl1pPr>
              <a:defRPr/>
            </a:lvl1pPr>
          </a:lstStyle>
          <a:p>
            <a:pPr>
              <a:defRPr/>
            </a:pPr>
            <a:fld id="{40A4960D-BBC8-44AE-B9C5-50465A82191D}" type="slidenum">
              <a:rPr lang="en-US" altLang="en-US"/>
              <a:pPr>
                <a:defRPr/>
              </a:pPr>
              <a:t>‹#›</a:t>
            </a:fld>
            <a:endParaRPr lang="en-US" altLang="en-US"/>
          </a:p>
        </p:txBody>
      </p:sp>
    </p:spTree>
    <p:extLst>
      <p:ext uri="{BB962C8B-B14F-4D97-AF65-F5344CB8AC3E}">
        <p14:creationId xmlns:p14="http://schemas.microsoft.com/office/powerpoint/2010/main" val="2944574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A994-3307-4506-A02B-AAF420D1424F}"/>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2DC039CE-74B2-495E-A79A-21D304F8F798}"/>
              </a:ext>
            </a:extLst>
          </p:cNvPr>
          <p:cNvSpPr>
            <a:spLocks noGrp="1"/>
          </p:cNvSpPr>
          <p:nvPr>
            <p:ph type="body" idx="1"/>
          </p:nvPr>
        </p:nvSpPr>
        <p:spPr>
          <a:xfrm>
            <a:off x="887307" y="6527237"/>
            <a:ext cx="11216640" cy="2133599"/>
          </a:xfrm>
        </p:spPr>
        <p:txBody>
          <a:bodyPr/>
          <a:lstStyle>
            <a:lvl1pPr marL="0" indent="0">
              <a:buNone/>
              <a:defRPr sz="2560">
                <a:solidFill>
                  <a:schemeClr val="tx1">
                    <a:tint val="75000"/>
                  </a:schemeClr>
                </a:solidFill>
              </a:defRPr>
            </a:lvl1pPr>
            <a:lvl2pPr marL="487695" indent="0">
              <a:buNone/>
              <a:defRPr sz="2133">
                <a:solidFill>
                  <a:schemeClr val="tx1">
                    <a:tint val="75000"/>
                  </a:schemeClr>
                </a:solidFill>
              </a:defRPr>
            </a:lvl2pPr>
            <a:lvl3pPr marL="975390" indent="0">
              <a:buNone/>
              <a:defRPr sz="1920">
                <a:solidFill>
                  <a:schemeClr val="tx1">
                    <a:tint val="75000"/>
                  </a:schemeClr>
                </a:solidFill>
              </a:defRPr>
            </a:lvl3pPr>
            <a:lvl4pPr marL="1463086" indent="0">
              <a:buNone/>
              <a:defRPr sz="1707">
                <a:solidFill>
                  <a:schemeClr val="tx1">
                    <a:tint val="75000"/>
                  </a:schemeClr>
                </a:solidFill>
              </a:defRPr>
            </a:lvl4pPr>
            <a:lvl5pPr marL="1950781" indent="0">
              <a:buNone/>
              <a:defRPr sz="1707">
                <a:solidFill>
                  <a:schemeClr val="tx1">
                    <a:tint val="75000"/>
                  </a:schemeClr>
                </a:solidFill>
              </a:defRPr>
            </a:lvl5pPr>
            <a:lvl6pPr marL="2438476" indent="0">
              <a:buNone/>
              <a:defRPr sz="1707">
                <a:solidFill>
                  <a:schemeClr val="tx1">
                    <a:tint val="75000"/>
                  </a:schemeClr>
                </a:solidFill>
              </a:defRPr>
            </a:lvl6pPr>
            <a:lvl7pPr marL="2926171" indent="0">
              <a:buNone/>
              <a:defRPr sz="1707">
                <a:solidFill>
                  <a:schemeClr val="tx1">
                    <a:tint val="75000"/>
                  </a:schemeClr>
                </a:solidFill>
              </a:defRPr>
            </a:lvl7pPr>
            <a:lvl8pPr marL="3413867" indent="0">
              <a:buNone/>
              <a:defRPr sz="1707">
                <a:solidFill>
                  <a:schemeClr val="tx1">
                    <a:tint val="75000"/>
                  </a:schemeClr>
                </a:solidFill>
              </a:defRPr>
            </a:lvl8pPr>
            <a:lvl9pPr marL="3901562" indent="0">
              <a:buNone/>
              <a:defRPr sz="1707">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751DC9-A245-4C2D-B334-F5234EB94258}"/>
              </a:ext>
            </a:extLst>
          </p:cNvPr>
          <p:cNvSpPr>
            <a:spLocks noGrp="1"/>
          </p:cNvSpPr>
          <p:nvPr>
            <p:ph type="dt" sz="half" idx="10"/>
          </p:nvPr>
        </p:nvSpPr>
        <p:spPr/>
        <p:txBody>
          <a:bodyPr/>
          <a:lstStyle>
            <a:lvl1pPr>
              <a:defRPr/>
            </a:lvl1pPr>
          </a:lstStyle>
          <a:p>
            <a:pPr>
              <a:defRPr/>
            </a:pPr>
            <a:fld id="{0307F965-2A36-4B1D-A810-ECCD73DDC666}" type="datetimeFigureOut">
              <a:rPr lang="en-US"/>
              <a:pPr>
                <a:defRPr/>
              </a:pPr>
              <a:t>1/4/2018</a:t>
            </a:fld>
            <a:endParaRPr lang="en-US"/>
          </a:p>
        </p:txBody>
      </p:sp>
      <p:sp>
        <p:nvSpPr>
          <p:cNvPr id="5" name="Footer Placeholder 4">
            <a:extLst>
              <a:ext uri="{FF2B5EF4-FFF2-40B4-BE49-F238E27FC236}">
                <a16:creationId xmlns:a16="http://schemas.microsoft.com/office/drawing/2014/main" id="{44A980A3-1FD9-46B7-9091-649A432138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7657A6-1F35-4399-B9F7-7EC0CD69C8D7}"/>
              </a:ext>
            </a:extLst>
          </p:cNvPr>
          <p:cNvSpPr>
            <a:spLocks noGrp="1"/>
          </p:cNvSpPr>
          <p:nvPr>
            <p:ph type="sldNum" sz="quarter" idx="12"/>
          </p:nvPr>
        </p:nvSpPr>
        <p:spPr/>
        <p:txBody>
          <a:bodyPr/>
          <a:lstStyle>
            <a:lvl1pPr>
              <a:defRPr/>
            </a:lvl1pPr>
          </a:lstStyle>
          <a:p>
            <a:pPr>
              <a:defRPr/>
            </a:pPr>
            <a:fld id="{9461693A-8E31-42AE-BCA7-299B925D630F}" type="slidenum">
              <a:rPr lang="en-US" altLang="en-US"/>
              <a:pPr>
                <a:defRPr/>
              </a:pPr>
              <a:t>‹#›</a:t>
            </a:fld>
            <a:endParaRPr lang="en-US" altLang="en-US"/>
          </a:p>
        </p:txBody>
      </p:sp>
    </p:spTree>
    <p:extLst>
      <p:ext uri="{BB962C8B-B14F-4D97-AF65-F5344CB8AC3E}">
        <p14:creationId xmlns:p14="http://schemas.microsoft.com/office/powerpoint/2010/main" val="33542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1A54-38A4-4389-A568-74F787E3B5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2879E0-D402-4B90-B6B2-E84C31E0E924}"/>
              </a:ext>
            </a:extLst>
          </p:cNvPr>
          <p:cNvSpPr>
            <a:spLocks noGrp="1"/>
          </p:cNvSpPr>
          <p:nvPr>
            <p:ph sz="half" idx="1"/>
          </p:nvPr>
        </p:nvSpPr>
        <p:spPr>
          <a:xfrm>
            <a:off x="8940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BF8C96-B7CA-4032-A50D-0F40BFA1ECBD}"/>
              </a:ext>
            </a:extLst>
          </p:cNvPr>
          <p:cNvSpPr>
            <a:spLocks noGrp="1"/>
          </p:cNvSpPr>
          <p:nvPr>
            <p:ph sz="half" idx="2"/>
          </p:nvPr>
        </p:nvSpPr>
        <p:spPr>
          <a:xfrm>
            <a:off x="6583680" y="2596444"/>
            <a:ext cx="5527040" cy="6188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5B0E00E-84C1-4BDB-9937-955F20CB1EE9}"/>
              </a:ext>
            </a:extLst>
          </p:cNvPr>
          <p:cNvSpPr>
            <a:spLocks noGrp="1"/>
          </p:cNvSpPr>
          <p:nvPr>
            <p:ph type="dt" sz="half" idx="10"/>
          </p:nvPr>
        </p:nvSpPr>
        <p:spPr/>
        <p:txBody>
          <a:bodyPr/>
          <a:lstStyle>
            <a:lvl1pPr>
              <a:defRPr/>
            </a:lvl1pPr>
          </a:lstStyle>
          <a:p>
            <a:pPr>
              <a:defRPr/>
            </a:pPr>
            <a:fld id="{916DA507-FCE9-4680-B1E2-F244BA0E29F7}" type="datetimeFigureOut">
              <a:rPr lang="en-US"/>
              <a:pPr>
                <a:defRPr/>
              </a:pPr>
              <a:t>1/4/2018</a:t>
            </a:fld>
            <a:endParaRPr lang="en-US"/>
          </a:p>
        </p:txBody>
      </p:sp>
      <p:sp>
        <p:nvSpPr>
          <p:cNvPr id="6" name="Footer Placeholder 4">
            <a:extLst>
              <a:ext uri="{FF2B5EF4-FFF2-40B4-BE49-F238E27FC236}">
                <a16:creationId xmlns:a16="http://schemas.microsoft.com/office/drawing/2014/main" id="{904E5A9D-A22E-4EFD-86FB-3028E22510F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37C5E3-7102-4019-B54F-2AFB3EAF0B4F}"/>
              </a:ext>
            </a:extLst>
          </p:cNvPr>
          <p:cNvSpPr>
            <a:spLocks noGrp="1"/>
          </p:cNvSpPr>
          <p:nvPr>
            <p:ph type="sldNum" sz="quarter" idx="12"/>
          </p:nvPr>
        </p:nvSpPr>
        <p:spPr/>
        <p:txBody>
          <a:bodyPr/>
          <a:lstStyle>
            <a:lvl1pPr>
              <a:defRPr/>
            </a:lvl1pPr>
          </a:lstStyle>
          <a:p>
            <a:pPr>
              <a:defRPr/>
            </a:pPr>
            <a:fld id="{99087182-A6FF-4692-B2A7-18BECA723D67}" type="slidenum">
              <a:rPr lang="en-US" altLang="en-US"/>
              <a:pPr>
                <a:defRPr/>
              </a:pPr>
              <a:t>‹#›</a:t>
            </a:fld>
            <a:endParaRPr lang="en-US" altLang="en-US"/>
          </a:p>
        </p:txBody>
      </p:sp>
    </p:spTree>
    <p:extLst>
      <p:ext uri="{BB962C8B-B14F-4D97-AF65-F5344CB8AC3E}">
        <p14:creationId xmlns:p14="http://schemas.microsoft.com/office/powerpoint/2010/main" val="371393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B2B5-D284-4A5E-BD2F-1839CDEB1223}"/>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7BE53-8E71-47C1-9F20-DD5CD5667924}"/>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4" name="Content Placeholder 3">
            <a:extLst>
              <a:ext uri="{FF2B5EF4-FFF2-40B4-BE49-F238E27FC236}">
                <a16:creationId xmlns:a16="http://schemas.microsoft.com/office/drawing/2014/main" id="{FC7C94F3-5D24-4A9C-99D6-D62F8D5B04A6}"/>
              </a:ext>
            </a:extLst>
          </p:cNvPr>
          <p:cNvSpPr>
            <a:spLocks noGrp="1"/>
          </p:cNvSpPr>
          <p:nvPr>
            <p:ph sz="half" idx="2"/>
          </p:nvPr>
        </p:nvSpPr>
        <p:spPr>
          <a:xfrm>
            <a:off x="895775" y="3562773"/>
            <a:ext cx="5501639"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D2E414-29EA-447C-A614-DCCCA9D37D61}"/>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Edit Master text styles</a:t>
            </a:r>
          </a:p>
        </p:txBody>
      </p:sp>
      <p:sp>
        <p:nvSpPr>
          <p:cNvPr id="6" name="Content Placeholder 5">
            <a:extLst>
              <a:ext uri="{FF2B5EF4-FFF2-40B4-BE49-F238E27FC236}">
                <a16:creationId xmlns:a16="http://schemas.microsoft.com/office/drawing/2014/main" id="{04A086D4-19B1-4F5D-8AD0-0775103EA706}"/>
              </a:ext>
            </a:extLst>
          </p:cNvPr>
          <p:cNvSpPr>
            <a:spLocks noGrp="1"/>
          </p:cNvSpPr>
          <p:nvPr>
            <p:ph sz="quarter" idx="4"/>
          </p:nvPr>
        </p:nvSpPr>
        <p:spPr>
          <a:xfrm>
            <a:off x="6583680" y="3562773"/>
            <a:ext cx="5528734" cy="5240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7A1B80C-C0BC-4001-A364-592D62438F90}"/>
              </a:ext>
            </a:extLst>
          </p:cNvPr>
          <p:cNvSpPr>
            <a:spLocks noGrp="1"/>
          </p:cNvSpPr>
          <p:nvPr>
            <p:ph type="dt" sz="half" idx="10"/>
          </p:nvPr>
        </p:nvSpPr>
        <p:spPr/>
        <p:txBody>
          <a:bodyPr/>
          <a:lstStyle>
            <a:lvl1pPr>
              <a:defRPr/>
            </a:lvl1pPr>
          </a:lstStyle>
          <a:p>
            <a:pPr>
              <a:defRPr/>
            </a:pPr>
            <a:fld id="{5A88A0B1-B38B-47A4-9645-54E6EA8DD427}" type="datetimeFigureOut">
              <a:rPr lang="en-US"/>
              <a:pPr>
                <a:defRPr/>
              </a:pPr>
              <a:t>1/4/2018</a:t>
            </a:fld>
            <a:endParaRPr lang="en-US"/>
          </a:p>
        </p:txBody>
      </p:sp>
      <p:sp>
        <p:nvSpPr>
          <p:cNvPr id="8" name="Footer Placeholder 4">
            <a:extLst>
              <a:ext uri="{FF2B5EF4-FFF2-40B4-BE49-F238E27FC236}">
                <a16:creationId xmlns:a16="http://schemas.microsoft.com/office/drawing/2014/main" id="{55A442F9-400E-481C-A882-96AE3C2ABFE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95AE691-AEC1-4355-B4AA-917D707256C3}"/>
              </a:ext>
            </a:extLst>
          </p:cNvPr>
          <p:cNvSpPr>
            <a:spLocks noGrp="1"/>
          </p:cNvSpPr>
          <p:nvPr>
            <p:ph type="sldNum" sz="quarter" idx="12"/>
          </p:nvPr>
        </p:nvSpPr>
        <p:spPr/>
        <p:txBody>
          <a:bodyPr/>
          <a:lstStyle>
            <a:lvl1pPr>
              <a:defRPr/>
            </a:lvl1pPr>
          </a:lstStyle>
          <a:p>
            <a:pPr>
              <a:defRPr/>
            </a:pPr>
            <a:fld id="{F2609F73-3D07-46FA-9014-3A4BF96731DF}" type="slidenum">
              <a:rPr lang="en-US" altLang="en-US"/>
              <a:pPr>
                <a:defRPr/>
              </a:pPr>
              <a:t>‹#›</a:t>
            </a:fld>
            <a:endParaRPr lang="en-US" altLang="en-US"/>
          </a:p>
        </p:txBody>
      </p:sp>
    </p:spTree>
    <p:extLst>
      <p:ext uri="{BB962C8B-B14F-4D97-AF65-F5344CB8AC3E}">
        <p14:creationId xmlns:p14="http://schemas.microsoft.com/office/powerpoint/2010/main" val="152343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47B0-126D-41E3-8D98-076CE4D2DEC4}"/>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82FEFE4-3833-4E1B-936B-9CF8920F2B63}"/>
              </a:ext>
            </a:extLst>
          </p:cNvPr>
          <p:cNvSpPr>
            <a:spLocks noGrp="1"/>
          </p:cNvSpPr>
          <p:nvPr>
            <p:ph type="dt" sz="half" idx="10"/>
          </p:nvPr>
        </p:nvSpPr>
        <p:spPr/>
        <p:txBody>
          <a:bodyPr/>
          <a:lstStyle>
            <a:lvl1pPr>
              <a:defRPr/>
            </a:lvl1pPr>
          </a:lstStyle>
          <a:p>
            <a:pPr>
              <a:defRPr/>
            </a:pPr>
            <a:fld id="{5CF90555-2469-4065-9AFF-C372A02F6BA4}" type="datetimeFigureOut">
              <a:rPr lang="en-US"/>
              <a:pPr>
                <a:defRPr/>
              </a:pPr>
              <a:t>1/4/2018</a:t>
            </a:fld>
            <a:endParaRPr lang="en-US"/>
          </a:p>
        </p:txBody>
      </p:sp>
      <p:sp>
        <p:nvSpPr>
          <p:cNvPr id="4" name="Footer Placeholder 4">
            <a:extLst>
              <a:ext uri="{FF2B5EF4-FFF2-40B4-BE49-F238E27FC236}">
                <a16:creationId xmlns:a16="http://schemas.microsoft.com/office/drawing/2014/main" id="{1283CC75-DFBB-4198-AFE0-21DE1B68316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526DAA7-6520-4ECA-BC42-A334323FBA35}"/>
              </a:ext>
            </a:extLst>
          </p:cNvPr>
          <p:cNvSpPr>
            <a:spLocks noGrp="1"/>
          </p:cNvSpPr>
          <p:nvPr>
            <p:ph type="sldNum" sz="quarter" idx="12"/>
          </p:nvPr>
        </p:nvSpPr>
        <p:spPr/>
        <p:txBody>
          <a:bodyPr/>
          <a:lstStyle>
            <a:lvl1pPr>
              <a:defRPr/>
            </a:lvl1pPr>
          </a:lstStyle>
          <a:p>
            <a:pPr>
              <a:defRPr/>
            </a:pPr>
            <a:fld id="{CC67DFF5-D51A-43B6-8A4E-334DA943970A}" type="slidenum">
              <a:rPr lang="en-US" altLang="en-US"/>
              <a:pPr>
                <a:defRPr/>
              </a:pPr>
              <a:t>‹#›</a:t>
            </a:fld>
            <a:endParaRPr lang="en-US" altLang="en-US"/>
          </a:p>
        </p:txBody>
      </p:sp>
    </p:spTree>
    <p:extLst>
      <p:ext uri="{BB962C8B-B14F-4D97-AF65-F5344CB8AC3E}">
        <p14:creationId xmlns:p14="http://schemas.microsoft.com/office/powerpoint/2010/main" val="5343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CB63EA-4BF2-4AD9-9C35-EAE21DD59C06}"/>
              </a:ext>
            </a:extLst>
          </p:cNvPr>
          <p:cNvSpPr>
            <a:spLocks noGrp="1"/>
          </p:cNvSpPr>
          <p:nvPr>
            <p:ph type="dt" sz="half" idx="10"/>
          </p:nvPr>
        </p:nvSpPr>
        <p:spPr/>
        <p:txBody>
          <a:bodyPr/>
          <a:lstStyle>
            <a:lvl1pPr>
              <a:defRPr/>
            </a:lvl1pPr>
          </a:lstStyle>
          <a:p>
            <a:pPr>
              <a:defRPr/>
            </a:pPr>
            <a:fld id="{F0FADC7F-39D6-465B-A871-BD9F53797DA8}" type="datetimeFigureOut">
              <a:rPr lang="en-US"/>
              <a:pPr>
                <a:defRPr/>
              </a:pPr>
              <a:t>1/4/2018</a:t>
            </a:fld>
            <a:endParaRPr lang="en-US"/>
          </a:p>
        </p:txBody>
      </p:sp>
      <p:sp>
        <p:nvSpPr>
          <p:cNvPr id="3" name="Footer Placeholder 4">
            <a:extLst>
              <a:ext uri="{FF2B5EF4-FFF2-40B4-BE49-F238E27FC236}">
                <a16:creationId xmlns:a16="http://schemas.microsoft.com/office/drawing/2014/main" id="{FFC6379C-EF97-4762-A7C4-B74524E381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4588A25-A4BF-477E-89B6-4DFDE3EB2670}"/>
              </a:ext>
            </a:extLst>
          </p:cNvPr>
          <p:cNvSpPr>
            <a:spLocks noGrp="1"/>
          </p:cNvSpPr>
          <p:nvPr>
            <p:ph type="sldNum" sz="quarter" idx="12"/>
          </p:nvPr>
        </p:nvSpPr>
        <p:spPr/>
        <p:txBody>
          <a:bodyPr/>
          <a:lstStyle>
            <a:lvl1pPr>
              <a:defRPr/>
            </a:lvl1pPr>
          </a:lstStyle>
          <a:p>
            <a:pPr>
              <a:defRPr/>
            </a:pPr>
            <a:fld id="{E852C05A-9040-4727-9042-3D1006D5CE5D}" type="slidenum">
              <a:rPr lang="en-US" altLang="en-US"/>
              <a:pPr>
                <a:defRPr/>
              </a:pPr>
              <a:t>‹#›</a:t>
            </a:fld>
            <a:endParaRPr lang="en-US" altLang="en-US"/>
          </a:p>
        </p:txBody>
      </p:sp>
    </p:spTree>
    <p:extLst>
      <p:ext uri="{BB962C8B-B14F-4D97-AF65-F5344CB8AC3E}">
        <p14:creationId xmlns:p14="http://schemas.microsoft.com/office/powerpoint/2010/main" val="100485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780A-DFB6-4485-BE4C-FD20E208CF89}"/>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1CEAF0CE-08A4-4633-B35F-AEDCD87A1131}"/>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F63667-C503-41E9-B47D-153F3A29A54D}"/>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3">
            <a:extLst>
              <a:ext uri="{FF2B5EF4-FFF2-40B4-BE49-F238E27FC236}">
                <a16:creationId xmlns:a16="http://schemas.microsoft.com/office/drawing/2014/main" id="{1F1AA751-A81B-4B73-8E81-0FA59A472964}"/>
              </a:ext>
            </a:extLst>
          </p:cNvPr>
          <p:cNvSpPr>
            <a:spLocks noGrp="1"/>
          </p:cNvSpPr>
          <p:nvPr>
            <p:ph type="dt" sz="half" idx="10"/>
          </p:nvPr>
        </p:nvSpPr>
        <p:spPr/>
        <p:txBody>
          <a:bodyPr/>
          <a:lstStyle>
            <a:lvl1pPr>
              <a:defRPr/>
            </a:lvl1pPr>
          </a:lstStyle>
          <a:p>
            <a:pPr>
              <a:defRPr/>
            </a:pPr>
            <a:fld id="{AD7F89E9-C6F8-4CB1-A377-D7FCE0D2C631}" type="datetimeFigureOut">
              <a:rPr lang="en-US"/>
              <a:pPr>
                <a:defRPr/>
              </a:pPr>
              <a:t>1/4/2018</a:t>
            </a:fld>
            <a:endParaRPr lang="en-US"/>
          </a:p>
        </p:txBody>
      </p:sp>
      <p:sp>
        <p:nvSpPr>
          <p:cNvPr id="6" name="Footer Placeholder 4">
            <a:extLst>
              <a:ext uri="{FF2B5EF4-FFF2-40B4-BE49-F238E27FC236}">
                <a16:creationId xmlns:a16="http://schemas.microsoft.com/office/drawing/2014/main" id="{2FF27B5E-EFB7-48F4-909B-45AE5E43E1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F6C174D-91BC-4C26-886C-ABDDECC1EDF6}"/>
              </a:ext>
            </a:extLst>
          </p:cNvPr>
          <p:cNvSpPr>
            <a:spLocks noGrp="1"/>
          </p:cNvSpPr>
          <p:nvPr>
            <p:ph type="sldNum" sz="quarter" idx="12"/>
          </p:nvPr>
        </p:nvSpPr>
        <p:spPr/>
        <p:txBody>
          <a:bodyPr/>
          <a:lstStyle>
            <a:lvl1pPr>
              <a:defRPr/>
            </a:lvl1pPr>
          </a:lstStyle>
          <a:p>
            <a:pPr>
              <a:defRPr/>
            </a:pPr>
            <a:fld id="{13239076-CE50-47AF-B04E-D1BC9398AF28}" type="slidenum">
              <a:rPr lang="en-US" altLang="en-US"/>
              <a:pPr>
                <a:defRPr/>
              </a:pPr>
              <a:t>‹#›</a:t>
            </a:fld>
            <a:endParaRPr lang="en-US" altLang="en-US"/>
          </a:p>
        </p:txBody>
      </p:sp>
    </p:spTree>
    <p:extLst>
      <p:ext uri="{BB962C8B-B14F-4D97-AF65-F5344CB8AC3E}">
        <p14:creationId xmlns:p14="http://schemas.microsoft.com/office/powerpoint/2010/main" val="360848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F4E7-5DCE-4D4B-B137-19E1D27FA550}"/>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44E2F245-ED4A-40D6-9E00-161F8E59B4E3}"/>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pPr lvl="0"/>
            <a:endParaRPr lang="en-US" noProof="0"/>
          </a:p>
        </p:txBody>
      </p:sp>
      <p:sp>
        <p:nvSpPr>
          <p:cNvPr id="4" name="Text Placeholder 3">
            <a:extLst>
              <a:ext uri="{FF2B5EF4-FFF2-40B4-BE49-F238E27FC236}">
                <a16:creationId xmlns:a16="http://schemas.microsoft.com/office/drawing/2014/main" id="{96A573A6-C634-4F09-AA98-17A757E038B9}"/>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Edit Master text styles</a:t>
            </a:r>
          </a:p>
        </p:txBody>
      </p:sp>
      <p:sp>
        <p:nvSpPr>
          <p:cNvPr id="5" name="Date Placeholder 3">
            <a:extLst>
              <a:ext uri="{FF2B5EF4-FFF2-40B4-BE49-F238E27FC236}">
                <a16:creationId xmlns:a16="http://schemas.microsoft.com/office/drawing/2014/main" id="{F742DA5A-5250-4823-8454-4FCCD03C611D}"/>
              </a:ext>
            </a:extLst>
          </p:cNvPr>
          <p:cNvSpPr>
            <a:spLocks noGrp="1"/>
          </p:cNvSpPr>
          <p:nvPr>
            <p:ph type="dt" sz="half" idx="10"/>
          </p:nvPr>
        </p:nvSpPr>
        <p:spPr/>
        <p:txBody>
          <a:bodyPr/>
          <a:lstStyle>
            <a:lvl1pPr>
              <a:defRPr/>
            </a:lvl1pPr>
          </a:lstStyle>
          <a:p>
            <a:pPr>
              <a:defRPr/>
            </a:pPr>
            <a:fld id="{FCCF0BB7-1834-471A-9202-9CF2F9EDE9FE}" type="datetimeFigureOut">
              <a:rPr lang="en-US"/>
              <a:pPr>
                <a:defRPr/>
              </a:pPr>
              <a:t>1/4/2018</a:t>
            </a:fld>
            <a:endParaRPr lang="en-US"/>
          </a:p>
        </p:txBody>
      </p:sp>
      <p:sp>
        <p:nvSpPr>
          <p:cNvPr id="6" name="Footer Placeholder 4">
            <a:extLst>
              <a:ext uri="{FF2B5EF4-FFF2-40B4-BE49-F238E27FC236}">
                <a16:creationId xmlns:a16="http://schemas.microsoft.com/office/drawing/2014/main" id="{0740EC2C-78D1-4BB4-ABAD-FDD10625C2C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58FDE3-ABE7-4915-9D83-6AC5939FA270}"/>
              </a:ext>
            </a:extLst>
          </p:cNvPr>
          <p:cNvSpPr>
            <a:spLocks noGrp="1"/>
          </p:cNvSpPr>
          <p:nvPr>
            <p:ph type="sldNum" sz="quarter" idx="12"/>
          </p:nvPr>
        </p:nvSpPr>
        <p:spPr/>
        <p:txBody>
          <a:bodyPr/>
          <a:lstStyle>
            <a:lvl1pPr>
              <a:defRPr/>
            </a:lvl1pPr>
          </a:lstStyle>
          <a:p>
            <a:pPr>
              <a:defRPr/>
            </a:pPr>
            <a:fld id="{B8E69931-486A-42E3-9233-21A75C918B91}" type="slidenum">
              <a:rPr lang="en-US" altLang="en-US"/>
              <a:pPr>
                <a:defRPr/>
              </a:pPr>
              <a:t>‹#›</a:t>
            </a:fld>
            <a:endParaRPr lang="en-US" altLang="en-US"/>
          </a:p>
        </p:txBody>
      </p:sp>
    </p:spTree>
    <p:extLst>
      <p:ext uri="{BB962C8B-B14F-4D97-AF65-F5344CB8AC3E}">
        <p14:creationId xmlns:p14="http://schemas.microsoft.com/office/powerpoint/2010/main" val="189263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738179-0876-4861-964A-4E476F30D554}"/>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35E6FF-7FB9-4E2D-AF3E-C49F3E542862}"/>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C4654-6A36-40EA-A07B-24C9B324D3B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eaLnBrk="1" fontAlgn="auto" hangingPunct="1">
              <a:spcBef>
                <a:spcPts val="0"/>
              </a:spcBef>
              <a:spcAft>
                <a:spcPts val="0"/>
              </a:spcAft>
              <a:defRPr sz="1280" smtClean="0">
                <a:solidFill>
                  <a:schemeClr val="tx1">
                    <a:tint val="75000"/>
                  </a:schemeClr>
                </a:solidFill>
                <a:latin typeface="+mn-lt"/>
              </a:defRPr>
            </a:lvl1pPr>
          </a:lstStyle>
          <a:p>
            <a:pPr>
              <a:defRPr/>
            </a:pPr>
            <a:fld id="{83F7F725-4321-40A2-A320-4DC293CA9477}" type="datetimeFigureOut">
              <a:rPr lang="en-US"/>
              <a:pPr>
                <a:defRPr/>
              </a:pPr>
              <a:t>1/4/2018</a:t>
            </a:fld>
            <a:endParaRPr lang="en-US"/>
          </a:p>
        </p:txBody>
      </p:sp>
      <p:sp>
        <p:nvSpPr>
          <p:cNvPr id="5" name="Footer Placeholder 4">
            <a:extLst>
              <a:ext uri="{FF2B5EF4-FFF2-40B4-BE49-F238E27FC236}">
                <a16:creationId xmlns:a16="http://schemas.microsoft.com/office/drawing/2014/main" id="{56FCFF58-5B9B-44E2-B838-F622E5F78E58}"/>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eaLnBrk="1" fontAlgn="auto" hangingPunct="1">
              <a:spcBef>
                <a:spcPts val="0"/>
              </a:spcBef>
              <a:spcAft>
                <a:spcPts val="0"/>
              </a:spcAft>
              <a:defRPr sz="128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C9AF212-E3C8-4916-BEC5-D10F1E36D6C0}"/>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eaLnBrk="1" fontAlgn="auto" hangingPunct="1">
              <a:spcBef>
                <a:spcPts val="0"/>
              </a:spcBef>
              <a:spcAft>
                <a:spcPts val="0"/>
              </a:spcAft>
              <a:defRPr sz="1280" smtClean="0">
                <a:solidFill>
                  <a:schemeClr val="tx1">
                    <a:tint val="75000"/>
                  </a:schemeClr>
                </a:solidFill>
                <a:latin typeface="+mn-lt"/>
              </a:defRPr>
            </a:lvl1pPr>
          </a:lstStyle>
          <a:p>
            <a:pPr>
              <a:defRPr/>
            </a:pPr>
            <a:fld id="{D0F4E32B-145A-43C2-81C2-BDF197A4622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74725" rtl="0" fontAlgn="base">
        <a:lnSpc>
          <a:spcPct val="90000"/>
        </a:lnSpc>
        <a:spcBef>
          <a:spcPct val="0"/>
        </a:spcBef>
        <a:spcAft>
          <a:spcPct val="0"/>
        </a:spcAft>
        <a:defRPr sz="4600" kern="1200">
          <a:solidFill>
            <a:schemeClr val="tx1"/>
          </a:solidFill>
          <a:latin typeface="+mj-lt"/>
          <a:ea typeface="+mj-ea"/>
          <a:cs typeface="+mj-cs"/>
        </a:defRPr>
      </a:lvl1pPr>
      <a:lvl2pPr algn="l" defTabSz="974725" rtl="0" fontAlgn="base">
        <a:lnSpc>
          <a:spcPct val="90000"/>
        </a:lnSpc>
        <a:spcBef>
          <a:spcPct val="0"/>
        </a:spcBef>
        <a:spcAft>
          <a:spcPct val="0"/>
        </a:spcAft>
        <a:defRPr sz="4600">
          <a:solidFill>
            <a:schemeClr val="tx1"/>
          </a:solidFill>
          <a:latin typeface="Calibri Light" panose="020F0302020204030204" pitchFamily="34" charset="0"/>
        </a:defRPr>
      </a:lvl2pPr>
      <a:lvl3pPr algn="l" defTabSz="974725" rtl="0" fontAlgn="base">
        <a:lnSpc>
          <a:spcPct val="90000"/>
        </a:lnSpc>
        <a:spcBef>
          <a:spcPct val="0"/>
        </a:spcBef>
        <a:spcAft>
          <a:spcPct val="0"/>
        </a:spcAft>
        <a:defRPr sz="4600">
          <a:solidFill>
            <a:schemeClr val="tx1"/>
          </a:solidFill>
          <a:latin typeface="Calibri Light" panose="020F0302020204030204" pitchFamily="34" charset="0"/>
        </a:defRPr>
      </a:lvl3pPr>
      <a:lvl4pPr algn="l" defTabSz="974725" rtl="0" fontAlgn="base">
        <a:lnSpc>
          <a:spcPct val="90000"/>
        </a:lnSpc>
        <a:spcBef>
          <a:spcPct val="0"/>
        </a:spcBef>
        <a:spcAft>
          <a:spcPct val="0"/>
        </a:spcAft>
        <a:defRPr sz="4600">
          <a:solidFill>
            <a:schemeClr val="tx1"/>
          </a:solidFill>
          <a:latin typeface="Calibri Light" panose="020F0302020204030204" pitchFamily="34" charset="0"/>
        </a:defRPr>
      </a:lvl4pPr>
      <a:lvl5pPr algn="l" defTabSz="974725" rtl="0" fontAlgn="base">
        <a:lnSpc>
          <a:spcPct val="90000"/>
        </a:lnSpc>
        <a:spcBef>
          <a:spcPct val="0"/>
        </a:spcBef>
        <a:spcAft>
          <a:spcPct val="0"/>
        </a:spcAft>
        <a:defRPr sz="4600">
          <a:solidFill>
            <a:schemeClr val="tx1"/>
          </a:solidFill>
          <a:latin typeface="Calibri Light" panose="020F0302020204030204" pitchFamily="34" charset="0"/>
        </a:defRPr>
      </a:lvl5pPr>
      <a:lvl6pPr marL="457200" algn="l" defTabSz="974725" rtl="0" fontAlgn="base">
        <a:lnSpc>
          <a:spcPct val="90000"/>
        </a:lnSpc>
        <a:spcBef>
          <a:spcPct val="0"/>
        </a:spcBef>
        <a:spcAft>
          <a:spcPct val="0"/>
        </a:spcAft>
        <a:defRPr sz="4600">
          <a:solidFill>
            <a:schemeClr val="tx1"/>
          </a:solidFill>
          <a:latin typeface="Calibri Light" panose="020F0302020204030204" pitchFamily="34" charset="0"/>
        </a:defRPr>
      </a:lvl6pPr>
      <a:lvl7pPr marL="914400" algn="l" defTabSz="974725" rtl="0" fontAlgn="base">
        <a:lnSpc>
          <a:spcPct val="90000"/>
        </a:lnSpc>
        <a:spcBef>
          <a:spcPct val="0"/>
        </a:spcBef>
        <a:spcAft>
          <a:spcPct val="0"/>
        </a:spcAft>
        <a:defRPr sz="4600">
          <a:solidFill>
            <a:schemeClr val="tx1"/>
          </a:solidFill>
          <a:latin typeface="Calibri Light" panose="020F0302020204030204" pitchFamily="34" charset="0"/>
        </a:defRPr>
      </a:lvl7pPr>
      <a:lvl8pPr marL="1371600" algn="l" defTabSz="974725" rtl="0" fontAlgn="base">
        <a:lnSpc>
          <a:spcPct val="90000"/>
        </a:lnSpc>
        <a:spcBef>
          <a:spcPct val="0"/>
        </a:spcBef>
        <a:spcAft>
          <a:spcPct val="0"/>
        </a:spcAft>
        <a:defRPr sz="4600">
          <a:solidFill>
            <a:schemeClr val="tx1"/>
          </a:solidFill>
          <a:latin typeface="Calibri Light" panose="020F0302020204030204" pitchFamily="34" charset="0"/>
        </a:defRPr>
      </a:lvl8pPr>
      <a:lvl9pPr marL="1828800" algn="l" defTabSz="974725" rtl="0" fontAlgn="base">
        <a:lnSpc>
          <a:spcPct val="90000"/>
        </a:lnSpc>
        <a:spcBef>
          <a:spcPct val="0"/>
        </a:spcBef>
        <a:spcAft>
          <a:spcPct val="0"/>
        </a:spcAft>
        <a:defRPr sz="4600">
          <a:solidFill>
            <a:schemeClr val="tx1"/>
          </a:solidFill>
          <a:latin typeface="Calibri Light" panose="020F0302020204030204" pitchFamily="34" charset="0"/>
        </a:defRPr>
      </a:lvl9pPr>
    </p:titleStyle>
    <p:bodyStyle>
      <a:lvl1pPr marL="242888" indent="-242888" algn="l" defTabSz="974725" rtl="0" fontAlgn="base">
        <a:lnSpc>
          <a:spcPct val="90000"/>
        </a:lnSpc>
        <a:spcBef>
          <a:spcPts val="1063"/>
        </a:spcBef>
        <a:spcAft>
          <a:spcPct val="0"/>
        </a:spcAft>
        <a:buFont typeface="Arial" panose="020B0604020202020204" pitchFamily="34" charset="0"/>
        <a:buChar char="•"/>
        <a:defRPr sz="2900" kern="1200">
          <a:solidFill>
            <a:schemeClr val="tx1"/>
          </a:solidFill>
          <a:latin typeface="+mn-lt"/>
          <a:ea typeface="+mn-ea"/>
          <a:cs typeface="+mn-cs"/>
        </a:defRPr>
      </a:lvl1pPr>
      <a:lvl2pPr marL="730250" indent="-242888" algn="l" defTabSz="974725" rtl="0" fontAlgn="base">
        <a:lnSpc>
          <a:spcPct val="90000"/>
        </a:lnSpc>
        <a:spcBef>
          <a:spcPts val="538"/>
        </a:spcBef>
        <a:spcAft>
          <a:spcPct val="0"/>
        </a:spcAft>
        <a:buFont typeface="Arial" panose="020B0604020202020204" pitchFamily="34" charset="0"/>
        <a:buChar char="•"/>
        <a:defRPr sz="2500" kern="1200">
          <a:solidFill>
            <a:schemeClr val="tx1"/>
          </a:solidFill>
          <a:latin typeface="+mn-lt"/>
          <a:ea typeface="+mn-ea"/>
          <a:cs typeface="+mn-cs"/>
        </a:defRPr>
      </a:lvl2pPr>
      <a:lvl3pPr marL="1219200" indent="-242888" algn="l" defTabSz="974725" rtl="0" fontAlgn="base">
        <a:lnSpc>
          <a:spcPct val="90000"/>
        </a:lnSpc>
        <a:spcBef>
          <a:spcPts val="538"/>
        </a:spcBef>
        <a:spcAft>
          <a:spcPct val="0"/>
        </a:spcAft>
        <a:buFont typeface="Arial" panose="020B0604020202020204" pitchFamily="34" charset="0"/>
        <a:buChar char="•"/>
        <a:defRPr sz="2100" kern="1200">
          <a:solidFill>
            <a:schemeClr val="tx1"/>
          </a:solidFill>
          <a:latin typeface="+mn-lt"/>
          <a:ea typeface="+mn-ea"/>
          <a:cs typeface="+mn-cs"/>
        </a:defRPr>
      </a:lvl3pPr>
      <a:lvl4pPr marL="1706563" indent="-242888" algn="l" defTabSz="974725" rtl="0" fontAlgn="base">
        <a:lnSpc>
          <a:spcPct val="90000"/>
        </a:lnSpc>
        <a:spcBef>
          <a:spcPts val="538"/>
        </a:spcBef>
        <a:spcAft>
          <a:spcPct val="0"/>
        </a:spcAft>
        <a:buFont typeface="Arial" panose="020B0604020202020204" pitchFamily="34" charset="0"/>
        <a:buChar char="•"/>
        <a:defRPr sz="1900" kern="1200">
          <a:solidFill>
            <a:schemeClr val="tx1"/>
          </a:solidFill>
          <a:latin typeface="+mn-lt"/>
          <a:ea typeface="+mn-ea"/>
          <a:cs typeface="+mn-cs"/>
        </a:defRPr>
      </a:lvl4pPr>
      <a:lvl5pPr marL="2193925" indent="-242888" algn="l" defTabSz="974725" rtl="0" fontAlgn="base">
        <a:lnSpc>
          <a:spcPct val="90000"/>
        </a:lnSpc>
        <a:spcBef>
          <a:spcPts val="538"/>
        </a:spcBef>
        <a:spcAft>
          <a:spcPct val="0"/>
        </a:spcAft>
        <a:buFont typeface="Arial" panose="020B0604020202020204" pitchFamily="34" charset="0"/>
        <a:buChar char="•"/>
        <a:defRPr sz="190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dafruit.com/products/141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www.adafruit.com/images/1200x900/1411-01.jp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rduino.cc/en/Main/Softw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3722A575-4923-4102-A405-5B5144F7ADF9}"/>
              </a:ext>
            </a:extLst>
          </p:cNvPr>
          <p:cNvSpPr>
            <a:spLocks noGrp="1" noChangeArrowheads="1"/>
          </p:cNvSpPr>
          <p:nvPr>
            <p:ph type="title"/>
          </p:nvPr>
        </p:nvSpPr>
        <p:spPr>
          <a:xfrm>
            <a:off x="977900" y="3028950"/>
            <a:ext cx="11049000" cy="1619250"/>
          </a:xfrm>
        </p:spPr>
        <p:txBody>
          <a:bodyPr rIns="166398">
            <a:normAutofit fontScale="90000"/>
          </a:bodyPr>
          <a:lstStyle/>
          <a:p>
            <a:pPr marL="57150" algn="ctr" defTabSz="975390" fontAlgn="auto">
              <a:spcAft>
                <a:spcPts val="0"/>
              </a:spcAft>
              <a:defRPr/>
            </a:pPr>
            <a:r>
              <a:rPr lang="en-US" altLang="en-US" sz="4693" b="1" dirty="0">
                <a:effectLst>
                  <a:outerShdw blurRad="38100" dist="38100" dir="2700000" algn="tl">
                    <a:srgbClr val="808080"/>
                  </a:outerShdw>
                </a:effectLst>
              </a:rPr>
              <a:t>Post Graduate Student Union Learning is Fun with Arduino</a:t>
            </a:r>
            <a:br>
              <a:rPr lang="en-US" altLang="en-US" sz="4693" b="1" dirty="0">
                <a:effectLst>
                  <a:outerShdw blurRad="38100" dist="38100" dir="2700000" algn="tl">
                    <a:srgbClr val="808080"/>
                  </a:outerShdw>
                </a:effectLst>
              </a:rPr>
            </a:br>
            <a:r>
              <a:rPr lang="en-US" altLang="en-US" sz="4693" b="1" dirty="0">
                <a:effectLst>
                  <a:outerShdw blurRad="38100" dist="38100" dir="2700000" algn="tl">
                    <a:srgbClr val="808080"/>
                  </a:outerShdw>
                </a:effectLst>
              </a:rPr>
              <a:t>2017-18</a:t>
            </a:r>
            <a:endParaRPr lang="en-US" altLang="en-US" sz="4693" b="1" dirty="0">
              <a:effectLst>
                <a:outerShdw blurRad="38100" dist="38100" dir="2700000" algn="tl">
                  <a:srgbClr val="808080"/>
                </a:outerShdw>
              </a:effectLst>
              <a:ea typeface="ヒラギノ角ゴ ProN W6" charset="0"/>
              <a:cs typeface="ヒラギノ角ゴ ProN W6" charset="0"/>
            </a:endParaRPr>
          </a:p>
        </p:txBody>
      </p:sp>
      <p:sp>
        <p:nvSpPr>
          <p:cNvPr id="3075" name="Rectangle 2">
            <a:extLst>
              <a:ext uri="{FF2B5EF4-FFF2-40B4-BE49-F238E27FC236}">
                <a16:creationId xmlns:a16="http://schemas.microsoft.com/office/drawing/2014/main" id="{50C87321-5C26-4C3D-A32D-C114D5E0BC79}"/>
              </a:ext>
            </a:extLst>
          </p:cNvPr>
          <p:cNvSpPr>
            <a:spLocks noGrp="1" noChangeArrowheads="1"/>
          </p:cNvSpPr>
          <p:nvPr>
            <p:ph idx="1"/>
          </p:nvPr>
        </p:nvSpPr>
        <p:spPr bwMode="auto">
          <a:xfrm>
            <a:off x="1949450" y="5029200"/>
            <a:ext cx="9105900" cy="2489200"/>
          </a:xfrm>
        </p:spPr>
        <p:txBody>
          <a:bodyPr wrap="square" rIns="166398" numCol="1" anchor="t" anchorCtr="0" compatLnSpc="1">
            <a:prstTxWarp prst="textNoShape">
              <a:avLst/>
            </a:prstTxWarp>
          </a:bodyPr>
          <a:lstStyle/>
          <a:p>
            <a:pPr marL="57150" indent="0" algn="ctr">
              <a:buFont typeface="Arial" panose="020B0604020202020204" pitchFamily="34" charset="0"/>
              <a:buNone/>
            </a:pPr>
            <a:r>
              <a:rPr lang="en-US" altLang="en-US" sz="3400"/>
              <a:t>Session-2</a:t>
            </a:r>
          </a:p>
          <a:p>
            <a:pPr marL="57150" indent="0" algn="ctr">
              <a:buFont typeface="Arial" panose="020B0604020202020204" pitchFamily="34" charset="0"/>
              <a:buNone/>
            </a:pPr>
            <a:r>
              <a:rPr lang="en-US" altLang="en-US" sz="3400"/>
              <a:t>Engr S M Asim Ali</a:t>
            </a:r>
          </a:p>
          <a:p>
            <a:pPr marL="57150" indent="0" algn="ctr">
              <a:buFont typeface="Arial" panose="020B0604020202020204" pitchFamily="34" charset="0"/>
              <a:buNone/>
            </a:pPr>
            <a:r>
              <a:rPr lang="en-US" altLang="en-US" sz="3400"/>
              <a:t>School of Computer Science , </a:t>
            </a:r>
          </a:p>
          <a:p>
            <a:pPr marL="57150" indent="0" algn="ctr">
              <a:buFont typeface="Arial" panose="020B0604020202020204" pitchFamily="34" charset="0"/>
              <a:buNone/>
            </a:pPr>
            <a:r>
              <a:rPr lang="en-US" altLang="en-US" sz="3400"/>
              <a:t>Beihang University</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AD0E719-8F82-4E2A-9BA5-E99A4F2D7B67}"/>
              </a:ext>
            </a:extLst>
          </p:cNvPr>
          <p:cNvSpPr>
            <a:spLocks noGrp="1" noChangeArrowheads="1"/>
          </p:cNvSpPr>
          <p:nvPr>
            <p:ph type="title"/>
          </p:nvPr>
        </p:nvSpPr>
        <p:spPr>
          <a:xfrm>
            <a:off x="650875" y="541338"/>
            <a:ext cx="11703050" cy="1625600"/>
          </a:xfrm>
        </p:spPr>
        <p:txBody>
          <a:bodyPr/>
          <a:lstStyle/>
          <a:p>
            <a:pPr defTabSz="975390" fontAlgn="auto">
              <a:spcAft>
                <a:spcPts val="0"/>
              </a:spcAft>
              <a:defRPr/>
            </a:pPr>
            <a:r>
              <a:rPr lang="en-US" altLang="en-US" sz="4693"/>
              <a:t>Parts of the IDE main screen</a:t>
            </a:r>
          </a:p>
        </p:txBody>
      </p:sp>
      <p:pic>
        <p:nvPicPr>
          <p:cNvPr id="12291" name="Picture 2">
            <a:extLst>
              <a:ext uri="{FF2B5EF4-FFF2-40B4-BE49-F238E27FC236}">
                <a16:creationId xmlns:a16="http://schemas.microsoft.com/office/drawing/2014/main" id="{E33D405D-1064-44C6-BC74-6C760E136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570163"/>
            <a:ext cx="5527675" cy="663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F9E5109B-B33E-4868-B0FF-3502702FB704}"/>
              </a:ext>
            </a:extLst>
          </p:cNvPr>
          <p:cNvSpPr txBox="1"/>
          <p:nvPr/>
        </p:nvSpPr>
        <p:spPr>
          <a:xfrm>
            <a:off x="1149350" y="4117975"/>
            <a:ext cx="3749675" cy="2193925"/>
          </a:xfrm>
          <a:prstGeom prst="rect">
            <a:avLst/>
          </a:prstGeom>
          <a:noFill/>
        </p:spPr>
        <p:txBody>
          <a:bodyPr wrap="none">
            <a:spAutoFit/>
          </a:bodyPr>
          <a:lstStyle/>
          <a:p>
            <a:pPr eaLnBrk="1" fontAlgn="auto" hangingPunct="1">
              <a:spcBef>
                <a:spcPts val="0"/>
              </a:spcBef>
              <a:spcAft>
                <a:spcPts val="0"/>
              </a:spcAft>
              <a:defRPr/>
            </a:pPr>
            <a:r>
              <a:rPr lang="en-US" sz="4551" dirty="0">
                <a:latin typeface="+mn-lt"/>
              </a:rPr>
              <a:t>Text area for</a:t>
            </a:r>
          </a:p>
          <a:p>
            <a:pPr eaLnBrk="1" fontAlgn="auto" hangingPunct="1">
              <a:spcBef>
                <a:spcPts val="0"/>
              </a:spcBef>
              <a:spcAft>
                <a:spcPts val="0"/>
              </a:spcAft>
              <a:defRPr/>
            </a:pPr>
            <a:r>
              <a:rPr lang="en-US" sz="4551" dirty="0">
                <a:latin typeface="+mn-lt"/>
              </a:rPr>
              <a:t>writing/editing</a:t>
            </a:r>
          </a:p>
          <a:p>
            <a:pPr eaLnBrk="1" fontAlgn="auto" hangingPunct="1">
              <a:spcBef>
                <a:spcPts val="0"/>
              </a:spcBef>
              <a:spcAft>
                <a:spcPts val="0"/>
              </a:spcAft>
              <a:defRPr/>
            </a:pPr>
            <a:r>
              <a:rPr lang="en-US" sz="4551" dirty="0">
                <a:latin typeface="+mn-lt"/>
              </a:rPr>
              <a:t>sketches.</a:t>
            </a:r>
          </a:p>
        </p:txBody>
      </p:sp>
      <p:sp>
        <p:nvSpPr>
          <p:cNvPr id="12293" name="TextBox 5">
            <a:extLst>
              <a:ext uri="{FF2B5EF4-FFF2-40B4-BE49-F238E27FC236}">
                <a16:creationId xmlns:a16="http://schemas.microsoft.com/office/drawing/2014/main" id="{B7C0ACA9-8C5B-442B-B3E8-1D43F3398923}"/>
              </a:ext>
            </a:extLst>
          </p:cNvPr>
          <p:cNvSpPr txBox="1">
            <a:spLocks noChangeArrowheads="1"/>
          </p:cNvSpPr>
          <p:nvPr/>
        </p:nvSpPr>
        <p:spPr bwMode="auto">
          <a:xfrm>
            <a:off x="7477125" y="7802563"/>
            <a:ext cx="49212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Error messages and other</a:t>
            </a:r>
          </a:p>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feedback show up here.</a:t>
            </a:r>
          </a:p>
        </p:txBody>
      </p:sp>
      <p:grpSp>
        <p:nvGrpSpPr>
          <p:cNvPr id="12294" name="Group 21">
            <a:extLst>
              <a:ext uri="{FF2B5EF4-FFF2-40B4-BE49-F238E27FC236}">
                <a16:creationId xmlns:a16="http://schemas.microsoft.com/office/drawing/2014/main" id="{1EE622D6-DBDC-44FC-8455-05F2C2B589C3}"/>
              </a:ext>
            </a:extLst>
          </p:cNvPr>
          <p:cNvGrpSpPr>
            <a:grpSpLocks/>
          </p:cNvGrpSpPr>
          <p:nvPr/>
        </p:nvGrpSpPr>
        <p:grpSpPr bwMode="auto">
          <a:xfrm>
            <a:off x="7802563" y="2384425"/>
            <a:ext cx="5327650" cy="5453063"/>
            <a:chOff x="5787440" y="1752600"/>
            <a:chExt cx="3745238" cy="3833848"/>
          </a:xfrm>
        </p:grpSpPr>
        <p:sp>
          <p:nvSpPr>
            <p:cNvPr id="12299" name="TextBox 8">
              <a:extLst>
                <a:ext uri="{FF2B5EF4-FFF2-40B4-BE49-F238E27FC236}">
                  <a16:creationId xmlns:a16="http://schemas.microsoft.com/office/drawing/2014/main" id="{9EE7188B-A8E4-4F1C-984D-B91FA9D9CD90}"/>
                </a:ext>
              </a:extLst>
            </p:cNvPr>
            <p:cNvSpPr txBox="1">
              <a:spLocks noChangeArrowheads="1"/>
            </p:cNvSpPr>
            <p:nvPr/>
          </p:nvSpPr>
          <p:spPr bwMode="auto">
            <a:xfrm>
              <a:off x="5787440" y="1752600"/>
              <a:ext cx="3107672" cy="110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Name of current sketch</a:t>
              </a:r>
            </a:p>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Main menus</a:t>
              </a:r>
            </a:p>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Action buttons/icons</a:t>
              </a:r>
            </a:p>
          </p:txBody>
        </p:sp>
        <p:sp>
          <p:nvSpPr>
            <p:cNvPr id="12300" name="TextBox 14">
              <a:extLst>
                <a:ext uri="{FF2B5EF4-FFF2-40B4-BE49-F238E27FC236}">
                  <a16:creationId xmlns:a16="http://schemas.microsoft.com/office/drawing/2014/main" id="{E54995EF-C00E-47E4-9E87-0FC045E114F8}"/>
                </a:ext>
              </a:extLst>
            </p:cNvPr>
            <p:cNvSpPr txBox="1">
              <a:spLocks noChangeArrowheads="1"/>
            </p:cNvSpPr>
            <p:nvPr/>
          </p:nvSpPr>
          <p:spPr bwMode="auto">
            <a:xfrm>
              <a:off x="6115050" y="3270911"/>
              <a:ext cx="3417628" cy="231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Verify (AKA compile)</a:t>
              </a:r>
            </a:p>
            <a:p>
              <a:pPr eaLnBrk="1" hangingPunct="1"/>
              <a:endParaRPr lang="en-US" altLang="en-US" sz="800">
                <a:solidFill>
                  <a:srgbClr val="FFFFFF"/>
                </a:solidFill>
                <a:latin typeface="Arial" panose="020B0604020202020204" pitchFamily="34" charset="0"/>
                <a:cs typeface="ヒラギノ角ゴ ProN W3" charset="0"/>
                <a:sym typeface="Arial" panose="020B0604020202020204" pitchFamily="34" charset="0"/>
              </a:endParaRPr>
            </a:p>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Upload (send to Arduino)</a:t>
              </a:r>
            </a:p>
            <a:p>
              <a:pPr eaLnBrk="1" hangingPunct="1"/>
              <a:endParaRPr lang="en-US" altLang="en-US" sz="800">
                <a:solidFill>
                  <a:srgbClr val="FFFFFF"/>
                </a:solidFill>
                <a:latin typeface="Arial" panose="020B0604020202020204" pitchFamily="34" charset="0"/>
                <a:cs typeface="ヒラギノ角ゴ ProN W3" charset="0"/>
                <a:sym typeface="Arial" panose="020B0604020202020204" pitchFamily="34" charset="0"/>
              </a:endParaRPr>
            </a:p>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Start a new sketch</a:t>
              </a:r>
            </a:p>
            <a:p>
              <a:pPr eaLnBrk="1" hangingPunct="1"/>
              <a:endParaRPr lang="en-US" altLang="en-US" sz="800">
                <a:solidFill>
                  <a:srgbClr val="FFFFFF"/>
                </a:solidFill>
                <a:latin typeface="Arial" panose="020B0604020202020204" pitchFamily="34" charset="0"/>
                <a:cs typeface="ヒラギノ角ゴ ProN W3" charset="0"/>
                <a:sym typeface="Arial" panose="020B0604020202020204" pitchFamily="34" charset="0"/>
              </a:endParaRPr>
            </a:p>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Open a sketch (from a file)</a:t>
              </a:r>
            </a:p>
            <a:p>
              <a:pPr eaLnBrk="1" hangingPunct="1"/>
              <a:endParaRPr lang="en-US" altLang="en-US" sz="800">
                <a:solidFill>
                  <a:srgbClr val="FFFFFF"/>
                </a:solidFill>
                <a:latin typeface="Arial" panose="020B0604020202020204" pitchFamily="34" charset="0"/>
                <a:cs typeface="ヒラギノ角ゴ ProN W3" charset="0"/>
                <a:sym typeface="Arial" panose="020B0604020202020204" pitchFamily="34" charset="0"/>
              </a:endParaRPr>
            </a:p>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Save current sketch (to a file)</a:t>
              </a:r>
            </a:p>
            <a:p>
              <a:pPr eaLnBrk="1" hangingPunct="1"/>
              <a:endParaRPr lang="en-US" altLang="en-US" sz="800">
                <a:solidFill>
                  <a:srgbClr val="FFFFFF"/>
                </a:solidFill>
                <a:latin typeface="Arial" panose="020B0604020202020204" pitchFamily="34" charset="0"/>
                <a:cs typeface="ヒラギノ角ゴ ProN W3" charset="0"/>
                <a:sym typeface="Arial" panose="020B0604020202020204" pitchFamily="34" charset="0"/>
              </a:endParaRPr>
            </a:p>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Open Serial Monitor window</a:t>
              </a:r>
            </a:p>
          </p:txBody>
        </p:sp>
      </p:grpSp>
      <p:cxnSp>
        <p:nvCxnSpPr>
          <p:cNvPr id="30" name="Straight Arrow Connector 29">
            <a:extLst>
              <a:ext uri="{FF2B5EF4-FFF2-40B4-BE49-F238E27FC236}">
                <a16:creationId xmlns:a16="http://schemas.microsoft.com/office/drawing/2014/main" id="{E7766378-F2BE-4625-8E0F-BF9CA010A98D}"/>
              </a:ext>
            </a:extLst>
          </p:cNvPr>
          <p:cNvCxnSpPr/>
          <p:nvPr/>
        </p:nvCxnSpPr>
        <p:spPr>
          <a:xfrm flipH="1">
            <a:off x="6502400" y="2703513"/>
            <a:ext cx="13001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CA0A90-006B-4A6A-B6CE-A051F73C4715}"/>
              </a:ext>
            </a:extLst>
          </p:cNvPr>
          <p:cNvCxnSpPr/>
          <p:nvPr/>
        </p:nvCxnSpPr>
        <p:spPr>
          <a:xfrm flipH="1">
            <a:off x="6502400" y="3033713"/>
            <a:ext cx="13001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D4783FE-28D5-4D3D-ADEA-18E8D9AFA7B6}"/>
              </a:ext>
            </a:extLst>
          </p:cNvPr>
          <p:cNvCxnSpPr/>
          <p:nvPr/>
        </p:nvCxnSpPr>
        <p:spPr>
          <a:xfrm flipH="1">
            <a:off x="6502400" y="3359150"/>
            <a:ext cx="13001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C0C185F-8580-4CE2-ADFD-CB425A7579EB}"/>
              </a:ext>
            </a:extLst>
          </p:cNvPr>
          <p:cNvCxnSpPr>
            <a:stCxn id="12293" idx="1"/>
          </p:cNvCxnSpPr>
          <p:nvPr/>
        </p:nvCxnSpPr>
        <p:spPr>
          <a:xfrm flipH="1">
            <a:off x="6502400" y="8340725"/>
            <a:ext cx="974725" cy="112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50E-8FFE-4D7A-9E10-0F3B0461CAA7}"/>
              </a:ext>
            </a:extLst>
          </p:cNvPr>
          <p:cNvSpPr>
            <a:spLocks noGrp="1"/>
          </p:cNvSpPr>
          <p:nvPr>
            <p:ph type="title"/>
          </p:nvPr>
        </p:nvSpPr>
        <p:spPr>
          <a:xfrm>
            <a:off x="650875" y="0"/>
            <a:ext cx="11703050" cy="1625600"/>
          </a:xfrm>
        </p:spPr>
        <p:txBody>
          <a:bodyPr/>
          <a:lstStyle/>
          <a:p>
            <a:pPr defTabSz="975390" fontAlgn="auto">
              <a:spcAft>
                <a:spcPts val="0"/>
              </a:spcAft>
              <a:defRPr/>
            </a:pPr>
            <a:r>
              <a:rPr lang="en-US" sz="5689" dirty="0"/>
              <a:t>BareMinimum – sketch organization</a:t>
            </a:r>
          </a:p>
        </p:txBody>
      </p:sp>
      <p:pic>
        <p:nvPicPr>
          <p:cNvPr id="13315" name="Picture 3">
            <a:extLst>
              <a:ext uri="{FF2B5EF4-FFF2-40B4-BE49-F238E27FC236}">
                <a16:creationId xmlns:a16="http://schemas.microsoft.com/office/drawing/2014/main" id="{AA3C2ED7-6DBB-4D3B-96ED-47BAF5A71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0128"/>
          <a:stretch>
            <a:fillRect/>
          </a:stretch>
        </p:blipFill>
        <p:spPr bwMode="auto">
          <a:xfrm>
            <a:off x="1300163" y="1300163"/>
            <a:ext cx="10256837" cy="736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15F4-FD23-41DD-B7E8-A5352AF63A5C}"/>
              </a:ext>
            </a:extLst>
          </p:cNvPr>
          <p:cNvSpPr>
            <a:spLocks noGrp="1"/>
          </p:cNvSpPr>
          <p:nvPr>
            <p:ph type="title"/>
          </p:nvPr>
        </p:nvSpPr>
        <p:spPr>
          <a:xfrm>
            <a:off x="0" y="0"/>
            <a:ext cx="12353925" cy="866775"/>
          </a:xfrm>
        </p:spPr>
        <p:txBody>
          <a:bodyPr/>
          <a:lstStyle/>
          <a:p>
            <a:pPr defTabSz="975390" fontAlgn="auto">
              <a:spcAft>
                <a:spcPts val="0"/>
              </a:spcAft>
              <a:defRPr/>
            </a:pPr>
            <a:r>
              <a:rPr lang="en-US" sz="3698" dirty="0"/>
              <a:t>Activity 1 – making an on-board and external LED blink</a:t>
            </a:r>
          </a:p>
        </p:txBody>
      </p:sp>
      <p:sp>
        <p:nvSpPr>
          <p:cNvPr id="3" name="Content Placeholder 2">
            <a:extLst>
              <a:ext uri="{FF2B5EF4-FFF2-40B4-BE49-F238E27FC236}">
                <a16:creationId xmlns:a16="http://schemas.microsoft.com/office/drawing/2014/main" id="{C4BC793D-A451-4379-A281-8091E04C31E7}"/>
              </a:ext>
            </a:extLst>
          </p:cNvPr>
          <p:cNvSpPr>
            <a:spLocks noGrp="1"/>
          </p:cNvSpPr>
          <p:nvPr>
            <p:ph idx="1"/>
          </p:nvPr>
        </p:nvSpPr>
        <p:spPr>
          <a:xfrm>
            <a:off x="217488" y="866775"/>
            <a:ext cx="12569825" cy="7912100"/>
          </a:xfrm>
        </p:spPr>
        <p:txBody>
          <a:bodyPr>
            <a:noAutofit/>
          </a:bodyPr>
          <a:lstStyle/>
          <a:p>
            <a:pPr marL="243848" indent="-243848" defTabSz="975390" fontAlgn="auto">
              <a:spcBef>
                <a:spcPts val="1067"/>
              </a:spcBef>
              <a:spcAft>
                <a:spcPts val="0"/>
              </a:spcAft>
              <a:defRPr/>
            </a:pPr>
            <a:r>
              <a:rPr lang="en-US" sz="2560" dirty="0"/>
              <a:t>Place an LED on the breadboard (don’t put both legs into a single (connected) column)</a:t>
            </a:r>
          </a:p>
          <a:p>
            <a:pPr marL="243848" indent="-243848" defTabSz="975390" fontAlgn="auto">
              <a:spcBef>
                <a:spcPts val="1067"/>
              </a:spcBef>
              <a:spcAft>
                <a:spcPts val="0"/>
              </a:spcAft>
              <a:defRPr/>
            </a:pPr>
            <a:r>
              <a:rPr lang="en-US" sz="2560" dirty="0"/>
              <a:t>Wire the LED’s negative (shorter) lead to a 560 Ohm “safety resistor” then wire the other end of the resistor to ground (GND)</a:t>
            </a:r>
          </a:p>
          <a:p>
            <a:pPr marL="243848" indent="-243848" defTabSz="975390" fontAlgn="auto">
              <a:spcBef>
                <a:spcPts val="1067"/>
              </a:spcBef>
              <a:spcAft>
                <a:spcPts val="0"/>
              </a:spcAft>
              <a:defRPr/>
            </a:pPr>
            <a:r>
              <a:rPr lang="en-US" sz="2560" dirty="0"/>
              <a:t>Wire the LED’s positive (longer) lead to digital Pin 13 on the Arduino</a:t>
            </a:r>
          </a:p>
          <a:p>
            <a:pPr marL="243848" indent="-243848" defTabSz="975390" fontAlgn="auto">
              <a:spcBef>
                <a:spcPts val="1067"/>
              </a:spcBef>
              <a:spcAft>
                <a:spcPts val="0"/>
              </a:spcAft>
              <a:defRPr/>
            </a:pPr>
            <a:r>
              <a:rPr lang="en-US" sz="2560" dirty="0"/>
              <a:t>Plug in the Arduino with the USB cable and run the Arduino IDE software on the computer</a:t>
            </a:r>
          </a:p>
          <a:p>
            <a:pPr marL="243848" indent="-243848" defTabSz="975390" fontAlgn="auto">
              <a:spcBef>
                <a:spcPts val="1067"/>
              </a:spcBef>
              <a:spcAft>
                <a:spcPts val="0"/>
              </a:spcAft>
              <a:defRPr/>
            </a:pPr>
            <a:r>
              <a:rPr lang="en-US" sz="2560" dirty="0"/>
              <a:t>Under </a:t>
            </a:r>
            <a:r>
              <a:rPr lang="en-US" sz="2560" dirty="0" err="1">
                <a:latin typeface="Courier New" panose="02070309020205020404" pitchFamily="49" charset="0"/>
                <a:cs typeface="Courier New" panose="02070309020205020404" pitchFamily="49" charset="0"/>
              </a:rPr>
              <a:t>Tools:Board</a:t>
            </a:r>
            <a:r>
              <a:rPr lang="en-US" sz="2560" dirty="0"/>
              <a:t> make sure </a:t>
            </a:r>
            <a:r>
              <a:rPr lang="en-US" sz="2560" dirty="0" err="1">
                <a:latin typeface="Courier New" panose="02070309020205020404" pitchFamily="49" charset="0"/>
                <a:cs typeface="Courier New" panose="02070309020205020404" pitchFamily="49" charset="0"/>
              </a:rPr>
              <a:t>Arduino</a:t>
            </a:r>
            <a:r>
              <a:rPr lang="en-US" sz="2560" dirty="0">
                <a:latin typeface="Courier New" panose="02070309020205020404" pitchFamily="49" charset="0"/>
                <a:cs typeface="Courier New" panose="02070309020205020404" pitchFamily="49" charset="0"/>
              </a:rPr>
              <a:t> Uno</a:t>
            </a:r>
            <a:r>
              <a:rPr lang="en-US" sz="2560" dirty="0"/>
              <a:t> is selected</a:t>
            </a:r>
          </a:p>
          <a:p>
            <a:pPr marL="243848" indent="-243848" defTabSz="975390" fontAlgn="auto">
              <a:spcBef>
                <a:spcPts val="1067"/>
              </a:spcBef>
              <a:spcAft>
                <a:spcPts val="0"/>
              </a:spcAft>
              <a:defRPr/>
            </a:pPr>
            <a:r>
              <a:rPr lang="en-US" sz="2560" dirty="0"/>
              <a:t>Under </a:t>
            </a:r>
            <a:r>
              <a:rPr lang="en-US" sz="2560" dirty="0" err="1">
                <a:latin typeface="Courier New" panose="02070309020205020404" pitchFamily="49" charset="0"/>
                <a:cs typeface="Courier New" panose="02070309020205020404" pitchFamily="49" charset="0"/>
              </a:rPr>
              <a:t>Tools:Serial</a:t>
            </a:r>
            <a:r>
              <a:rPr lang="en-US" sz="2560" dirty="0">
                <a:latin typeface="Courier New" panose="02070309020205020404" pitchFamily="49" charset="0"/>
                <a:cs typeface="Courier New" panose="02070309020205020404" pitchFamily="49" charset="0"/>
              </a:rPr>
              <a:t> Port</a:t>
            </a:r>
            <a:r>
              <a:rPr lang="en-US" sz="2560" dirty="0"/>
              <a:t> select the correct </a:t>
            </a:r>
            <a:r>
              <a:rPr lang="en-US" sz="2560" dirty="0">
                <a:latin typeface="Courier New" panose="02070309020205020404" pitchFamily="49" charset="0"/>
                <a:cs typeface="Courier New" panose="02070309020205020404" pitchFamily="49" charset="0"/>
              </a:rPr>
              <a:t>COM</a:t>
            </a:r>
            <a:r>
              <a:rPr lang="en-US" sz="2560" dirty="0"/>
              <a:t> port (e.g. </a:t>
            </a:r>
            <a:r>
              <a:rPr lang="en-US" sz="2560" dirty="0">
                <a:latin typeface="Courier New" panose="02070309020205020404" pitchFamily="49" charset="0"/>
                <a:cs typeface="Courier New" panose="02070309020205020404" pitchFamily="49" charset="0"/>
              </a:rPr>
              <a:t>COM3</a:t>
            </a:r>
            <a:r>
              <a:rPr lang="en-US" sz="2560" dirty="0"/>
              <a:t>)</a:t>
            </a:r>
            <a:endParaRPr lang="en-US" sz="2560" baseline="12000" dirty="0">
              <a:latin typeface="Courier New" panose="02070309020205020404" pitchFamily="49" charset="0"/>
              <a:cs typeface="Courier New" panose="02070309020205020404" pitchFamily="49" charset="0"/>
            </a:endParaRPr>
          </a:p>
          <a:p>
            <a:pPr marL="243848" indent="-243848" defTabSz="975390" fontAlgn="auto">
              <a:spcBef>
                <a:spcPts val="1067"/>
              </a:spcBef>
              <a:spcAft>
                <a:spcPts val="0"/>
              </a:spcAft>
              <a:defRPr/>
            </a:pPr>
            <a:r>
              <a:rPr lang="en-US" sz="2560" dirty="0"/>
              <a:t>Under </a:t>
            </a:r>
            <a:r>
              <a:rPr lang="en-US" sz="2560" dirty="0">
                <a:latin typeface="Courier New" panose="02070309020205020404" pitchFamily="49" charset="0"/>
                <a:cs typeface="Courier New" panose="02070309020205020404" pitchFamily="49" charset="0"/>
              </a:rPr>
              <a:t>File:Examples:01Basics</a:t>
            </a:r>
            <a:r>
              <a:rPr lang="en-US" sz="2560" dirty="0"/>
              <a:t> select the </a:t>
            </a:r>
            <a:r>
              <a:rPr lang="en-US" sz="2560" dirty="0">
                <a:latin typeface="Courier New" panose="02070309020205020404" pitchFamily="49" charset="0"/>
                <a:cs typeface="Courier New" panose="02070309020205020404" pitchFamily="49" charset="0"/>
              </a:rPr>
              <a:t>Blink</a:t>
            </a:r>
            <a:r>
              <a:rPr lang="en-US" sz="2560" dirty="0"/>
              <a:t> sketch</a:t>
            </a:r>
          </a:p>
          <a:p>
            <a:pPr marL="243848" indent="-243848" defTabSz="975390" fontAlgn="auto">
              <a:spcBef>
                <a:spcPts val="1067"/>
              </a:spcBef>
              <a:spcAft>
                <a:spcPts val="0"/>
              </a:spcAft>
              <a:defRPr/>
            </a:pPr>
            <a:r>
              <a:rPr lang="en-US" sz="2560" dirty="0"/>
              <a:t>Look at the code. Note </a:t>
            </a:r>
            <a:r>
              <a:rPr lang="en-US" sz="2560" dirty="0">
                <a:latin typeface="Courier New" panose="02070309020205020404" pitchFamily="49" charset="0"/>
                <a:cs typeface="Courier New" panose="02070309020205020404" pitchFamily="49" charset="0"/>
              </a:rPr>
              <a:t>delay(1000)</a:t>
            </a:r>
            <a:r>
              <a:rPr lang="en-US" sz="2560" dirty="0"/>
              <a:t> waits 1000 </a:t>
            </a:r>
            <a:r>
              <a:rPr lang="en-US" sz="2560" dirty="0" err="1"/>
              <a:t>millisec</a:t>
            </a:r>
            <a:r>
              <a:rPr lang="en-US" sz="2560" dirty="0"/>
              <a:t> = 1 second</a:t>
            </a:r>
          </a:p>
          <a:p>
            <a:pPr marL="243848" indent="-243848" defTabSz="975390" fontAlgn="auto">
              <a:spcBef>
                <a:spcPts val="1067"/>
              </a:spcBef>
              <a:spcAft>
                <a:spcPts val="0"/>
              </a:spcAft>
              <a:defRPr/>
            </a:pPr>
            <a:r>
              <a:rPr lang="en-US" sz="2560" dirty="0"/>
              <a:t>Verify (AKA Compile) the code     , then Upload it      to the Uno – notice that it runs immediately (and will re-run if you power cycle) – the sketch will stay in the Uno memory until overwritten or erased</a:t>
            </a:r>
          </a:p>
          <a:p>
            <a:pPr marL="243848" indent="-243848" defTabSz="975390" fontAlgn="auto">
              <a:spcBef>
                <a:spcPts val="1067"/>
              </a:spcBef>
              <a:spcAft>
                <a:spcPts val="0"/>
              </a:spcAft>
              <a:defRPr/>
            </a:pPr>
            <a:r>
              <a:rPr lang="en-US" sz="2560" dirty="0"/>
              <a:t>Discuss how the sketch works (in general terms: </a:t>
            </a:r>
            <a:r>
              <a:rPr lang="en-US" sz="2560" dirty="0">
                <a:latin typeface="Courier New" panose="02070309020205020404" pitchFamily="49" charset="0"/>
                <a:cs typeface="Courier New" panose="02070309020205020404" pitchFamily="49" charset="0"/>
              </a:rPr>
              <a:t>setup()</a:t>
            </a:r>
            <a:r>
              <a:rPr lang="en-US" sz="2560" dirty="0"/>
              <a:t>, </a:t>
            </a:r>
            <a:r>
              <a:rPr lang="en-US" sz="2560" dirty="0">
                <a:latin typeface="Courier New" panose="02070309020205020404" pitchFamily="49" charset="0"/>
                <a:cs typeface="Courier New" panose="02070309020205020404" pitchFamily="49" charset="0"/>
              </a:rPr>
              <a:t>loop()</a:t>
            </a:r>
            <a:r>
              <a:rPr lang="en-US" sz="2560" dirty="0"/>
              <a:t>, liberal use of comments); digital HIGH is </a:t>
            </a:r>
            <a:r>
              <a:rPr lang="en-US" sz="2560" dirty="0">
                <a:latin typeface="Courier New" panose="02070309020205020404" pitchFamily="49" charset="0"/>
                <a:cs typeface="Courier New" panose="02070309020205020404" pitchFamily="49" charset="0"/>
              </a:rPr>
              <a:t>5V</a:t>
            </a:r>
            <a:r>
              <a:rPr lang="en-US" sz="2560" dirty="0"/>
              <a:t> and LOW  is </a:t>
            </a:r>
            <a:r>
              <a:rPr lang="en-US" sz="2560" dirty="0">
                <a:latin typeface="Courier New" panose="02070309020205020404" pitchFamily="49" charset="0"/>
                <a:cs typeface="Courier New" panose="02070309020205020404" pitchFamily="49" charset="0"/>
              </a:rPr>
              <a:t>0V</a:t>
            </a:r>
            <a:r>
              <a:rPr lang="en-US" sz="2560" dirty="0"/>
              <a:t> (ground)</a:t>
            </a:r>
          </a:p>
          <a:p>
            <a:pPr marL="243848" indent="-243848" defTabSz="975390" fontAlgn="auto">
              <a:spcBef>
                <a:spcPts val="1067"/>
              </a:spcBef>
              <a:spcAft>
                <a:spcPts val="0"/>
              </a:spcAft>
              <a:defRPr/>
            </a:pPr>
            <a:r>
              <a:rPr lang="en-US" sz="2560" dirty="0"/>
              <a:t>This is an example of “control (output) using digital pin 13”</a:t>
            </a:r>
          </a:p>
        </p:txBody>
      </p:sp>
      <p:pic>
        <p:nvPicPr>
          <p:cNvPr id="14340" name="Picture 2">
            <a:extLst>
              <a:ext uri="{FF2B5EF4-FFF2-40B4-BE49-F238E27FC236}">
                <a16:creationId xmlns:a16="http://schemas.microsoft.com/office/drawing/2014/main" id="{9D1A4223-05E1-476C-905C-6DBB4E48D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0" t="9000" r="92300" b="86166"/>
          <a:stretch>
            <a:fillRect/>
          </a:stretch>
        </p:blipFill>
        <p:spPr bwMode="auto">
          <a:xfrm>
            <a:off x="5418138" y="6218238"/>
            <a:ext cx="279400" cy="28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2">
            <a:extLst>
              <a:ext uri="{FF2B5EF4-FFF2-40B4-BE49-F238E27FC236}">
                <a16:creationId xmlns:a16="http://schemas.microsoft.com/office/drawing/2014/main" id="{9947D04D-B858-4D8B-98E8-2071BFA0C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00" t="9000" r="86600" b="86166"/>
          <a:stretch>
            <a:fillRect/>
          </a:stretch>
        </p:blipFill>
        <p:spPr bwMode="auto">
          <a:xfrm>
            <a:off x="8020050" y="6218238"/>
            <a:ext cx="279400" cy="28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1F4FB87-EBB3-4A26-B894-C2416A06C679}"/>
              </a:ext>
            </a:extLst>
          </p:cNvPr>
          <p:cNvSpPr>
            <a:spLocks noGrp="1" noChangeArrowheads="1"/>
          </p:cNvSpPr>
          <p:nvPr>
            <p:ph type="title"/>
          </p:nvPr>
        </p:nvSpPr>
        <p:spPr/>
        <p:txBody>
          <a:bodyPr/>
          <a:lstStyle/>
          <a:p>
            <a:pPr defTabSz="975390" fontAlgn="auto">
              <a:spcAft>
                <a:spcPts val="0"/>
              </a:spcAft>
              <a:defRPr/>
            </a:pPr>
            <a:r>
              <a:rPr lang="en-US" altLang="en-US" sz="4693"/>
              <a:t>About Motors</a:t>
            </a:r>
          </a:p>
        </p:txBody>
      </p:sp>
      <p:sp>
        <p:nvSpPr>
          <p:cNvPr id="15363" name="Text Placeholder 2">
            <a:extLst>
              <a:ext uri="{FF2B5EF4-FFF2-40B4-BE49-F238E27FC236}">
                <a16:creationId xmlns:a16="http://schemas.microsoft.com/office/drawing/2014/main" id="{99BCDE61-803A-49FF-AE69-7409579F596D}"/>
              </a:ext>
            </a:extLst>
          </p:cNvPr>
          <p:cNvSpPr>
            <a:spLocks noGrp="1" noChangeArrowheads="1"/>
          </p:cNvSpPr>
          <p:nvPr>
            <p:ph idx="1"/>
          </p:nvPr>
        </p:nvSpPr>
        <p:spPr bwMode="auto">
          <a:xfrm>
            <a:off x="433388" y="1951038"/>
            <a:ext cx="12030075" cy="6827837"/>
          </a:xfrm>
        </p:spPr>
        <p:txBody>
          <a:bodyPr wrap="square" numCol="1" anchor="t" anchorCtr="0" compatLnSpc="1">
            <a:prstTxWarp prst="textNoShape">
              <a:avLst/>
            </a:prstTxWarp>
          </a:bodyPr>
          <a:lstStyle/>
          <a:p>
            <a:r>
              <a:rPr lang="en-US" altLang="en-US" sz="3900"/>
              <a:t>There are several different types</a:t>
            </a:r>
          </a:p>
          <a:p>
            <a:pPr lvl="1"/>
            <a:r>
              <a:rPr lang="en-US" altLang="en-US" sz="3300"/>
              <a:t> Standard DC motor - input current for full continuous rotation. No special pins or wiring.</a:t>
            </a:r>
          </a:p>
          <a:p>
            <a:pPr lvl="1"/>
            <a:r>
              <a:rPr lang="en-US" altLang="en-US" sz="3300"/>
              <a:t> Standard servomotor (AKA servos) - Motor capable of limited rotation (generally 180°) in precise degree increments. Uses </a:t>
            </a:r>
            <a:r>
              <a:rPr lang="en-US" altLang="en-US" sz="3300">
                <a:latin typeface="Courier New" panose="02070309020205020404" pitchFamily="49" charset="0"/>
                <a:cs typeface="Courier New" panose="02070309020205020404" pitchFamily="49" charset="0"/>
              </a:rPr>
              <a:t>Servo</a:t>
            </a:r>
            <a:r>
              <a:rPr lang="en-US" altLang="en-US" sz="3300"/>
              <a:t> library in Arduino. Have 3+ pins. Controlled by pulse-width modulation (“~” pins)</a:t>
            </a:r>
          </a:p>
          <a:p>
            <a:pPr lvl="1"/>
            <a:r>
              <a:rPr lang="en-US" altLang="en-US" sz="3300"/>
              <a:t> Continuous rotation servo – can go all the way around continuously. Interprets PWM value as speed &amp; dir.</a:t>
            </a:r>
          </a:p>
          <a:p>
            <a:pPr lvl="1"/>
            <a:r>
              <a:rPr lang="en-US" altLang="en-US" sz="3300"/>
              <a:t>Stepper Motors - Servo capable of full rotation in small steps. Uses </a:t>
            </a:r>
            <a:r>
              <a:rPr lang="en-US" altLang="en-US" sz="3300">
                <a:latin typeface="Courier New" panose="02070309020205020404" pitchFamily="49" charset="0"/>
                <a:cs typeface="Courier New" panose="02070309020205020404" pitchFamily="49" charset="0"/>
              </a:rPr>
              <a:t>Stepper</a:t>
            </a:r>
            <a:r>
              <a:rPr lang="en-US" altLang="en-US" sz="3300"/>
              <a:t> library in Arduino. Have 3+ pins</a:t>
            </a:r>
          </a:p>
          <a:p>
            <a:pPr lvl="1"/>
            <a:r>
              <a:rPr lang="en-US" altLang="en-US" sz="3300"/>
              <a:t>We are using a standard servo in this lesson.</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40EA866-1907-4B8B-83F0-DF71204E46EA}"/>
              </a:ext>
            </a:extLst>
          </p:cNvPr>
          <p:cNvSpPr>
            <a:spLocks noGrp="1" noChangeArrowheads="1"/>
          </p:cNvSpPr>
          <p:nvPr>
            <p:ph type="title"/>
          </p:nvPr>
        </p:nvSpPr>
        <p:spPr/>
        <p:txBody>
          <a:bodyPr/>
          <a:lstStyle/>
          <a:p>
            <a:pPr defTabSz="975390" fontAlgn="auto">
              <a:spcAft>
                <a:spcPts val="0"/>
              </a:spcAft>
              <a:defRPr/>
            </a:pPr>
            <a:r>
              <a:rPr lang="en-US" altLang="en-US" sz="4693"/>
              <a:t>Activity 2: Using a Servo</a:t>
            </a:r>
          </a:p>
        </p:txBody>
      </p:sp>
      <p:sp>
        <p:nvSpPr>
          <p:cNvPr id="3" name="Content Placeholder 2">
            <a:extLst>
              <a:ext uri="{FF2B5EF4-FFF2-40B4-BE49-F238E27FC236}">
                <a16:creationId xmlns:a16="http://schemas.microsoft.com/office/drawing/2014/main" id="{C8B6B0AC-E226-4C4C-9CFA-FB3A29546AA2}"/>
              </a:ext>
            </a:extLst>
          </p:cNvPr>
          <p:cNvSpPr>
            <a:spLocks noGrp="1"/>
          </p:cNvSpPr>
          <p:nvPr>
            <p:ph idx="1"/>
          </p:nvPr>
        </p:nvSpPr>
        <p:spPr>
          <a:xfrm>
            <a:off x="974725" y="1843088"/>
            <a:ext cx="11055350" cy="6935787"/>
          </a:xfrm>
        </p:spPr>
        <p:txBody>
          <a:bodyPr/>
          <a:lstStyle/>
          <a:p>
            <a:pPr marL="243848" indent="-243848" defTabSz="975390" fontAlgn="auto">
              <a:lnSpc>
                <a:spcPct val="120000"/>
              </a:lnSpc>
              <a:spcBef>
                <a:spcPts val="0"/>
              </a:spcBef>
              <a:spcAft>
                <a:spcPts val="0"/>
              </a:spcAft>
              <a:defRPr/>
            </a:pPr>
            <a:r>
              <a:rPr lang="en-US" sz="3982" dirty="0">
                <a:latin typeface="+mj-lt"/>
                <a:cs typeface="Times New Roman" pitchFamily="18" charset="0"/>
              </a:rPr>
              <a:t>With the </a:t>
            </a:r>
            <a:r>
              <a:rPr lang="en-US" sz="3982" dirty="0" err="1">
                <a:latin typeface="+mj-lt"/>
                <a:cs typeface="Times New Roman" pitchFamily="18" charset="0"/>
              </a:rPr>
              <a:t>Arduino</a:t>
            </a:r>
            <a:r>
              <a:rPr lang="en-US" sz="3982" dirty="0">
                <a:latin typeface="+mj-lt"/>
                <a:cs typeface="Times New Roman" pitchFamily="18" charset="0"/>
              </a:rPr>
              <a:t> Uno unplugged, wire up the servo according to the chart on the next slide</a:t>
            </a:r>
          </a:p>
          <a:p>
            <a:pPr marL="243848" indent="-243848" defTabSz="975390" fontAlgn="auto">
              <a:lnSpc>
                <a:spcPct val="120000"/>
              </a:lnSpc>
              <a:spcBef>
                <a:spcPts val="0"/>
              </a:spcBef>
              <a:spcAft>
                <a:spcPts val="0"/>
              </a:spcAft>
              <a:defRPr/>
            </a:pPr>
            <a:r>
              <a:rPr lang="en-US" sz="3982" dirty="0">
                <a:latin typeface="+mj-lt"/>
                <a:cs typeface="Times New Roman" pitchFamily="18" charset="0"/>
              </a:rPr>
              <a:t>Load the sketch </a:t>
            </a:r>
            <a:r>
              <a:rPr lang="en-US" sz="3982" dirty="0" err="1">
                <a:latin typeface="Courier New" pitchFamily="49" charset="0"/>
                <a:cs typeface="Courier New" pitchFamily="49" charset="0"/>
              </a:rPr>
              <a:t>Servo.ino</a:t>
            </a:r>
            <a:endParaRPr lang="en-US" sz="3982" dirty="0">
              <a:latin typeface="Courier New" pitchFamily="49" charset="0"/>
              <a:cs typeface="Courier New" pitchFamily="49" charset="0"/>
            </a:endParaRPr>
          </a:p>
          <a:p>
            <a:pPr marL="243848" indent="-243848" defTabSz="975390" fontAlgn="auto">
              <a:lnSpc>
                <a:spcPct val="120000"/>
              </a:lnSpc>
              <a:spcBef>
                <a:spcPts val="0"/>
              </a:spcBef>
              <a:spcAft>
                <a:spcPts val="0"/>
              </a:spcAft>
              <a:defRPr/>
            </a:pPr>
            <a:r>
              <a:rPr lang="en-US" sz="3982" dirty="0">
                <a:latin typeface="+mj-lt"/>
                <a:cs typeface="Courier New" pitchFamily="49" charset="0"/>
              </a:rPr>
              <a:t>Take a look at the code and note the commands used to drive the servo.  The comments should help you understand what each does.</a:t>
            </a:r>
          </a:p>
          <a:p>
            <a:pPr marL="243848" indent="-243848" defTabSz="975390" fontAlgn="auto">
              <a:spcBef>
                <a:spcPts val="1067"/>
              </a:spcBef>
              <a:spcAft>
                <a:spcPts val="0"/>
              </a:spcAft>
              <a:defRPr/>
            </a:pPr>
            <a:r>
              <a:rPr lang="en-US" sz="3982" dirty="0">
                <a:latin typeface="+mj-lt"/>
                <a:cs typeface="Courier New" pitchFamily="49" charset="0"/>
              </a:rPr>
              <a:t>Be careful – Some servos use a lot of power and may need an external power source.</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1B2AEBF-4997-41E9-91FF-35DA66DF4432}"/>
              </a:ext>
            </a:extLst>
          </p:cNvPr>
          <p:cNvSpPr>
            <a:spLocks noGrp="1" noChangeArrowheads="1"/>
          </p:cNvSpPr>
          <p:nvPr>
            <p:ph type="title"/>
          </p:nvPr>
        </p:nvSpPr>
        <p:spPr>
          <a:xfrm>
            <a:off x="650875" y="433388"/>
            <a:ext cx="11703050" cy="1625600"/>
          </a:xfrm>
        </p:spPr>
        <p:txBody>
          <a:bodyPr/>
          <a:lstStyle/>
          <a:p>
            <a:pPr defTabSz="975390" fontAlgn="auto">
              <a:spcAft>
                <a:spcPts val="0"/>
              </a:spcAft>
              <a:defRPr/>
            </a:pPr>
            <a:r>
              <a:rPr lang="en-US" altLang="en-US" sz="4693"/>
              <a:t>Servo</a:t>
            </a:r>
          </a:p>
        </p:txBody>
      </p:sp>
      <p:graphicFrame>
        <p:nvGraphicFramePr>
          <p:cNvPr id="4" name="Content Placeholder 3">
            <a:extLst>
              <a:ext uri="{FF2B5EF4-FFF2-40B4-BE49-F238E27FC236}">
                <a16:creationId xmlns:a16="http://schemas.microsoft.com/office/drawing/2014/main" id="{AE7B9765-E071-4345-8620-DD3EFD49EA74}"/>
              </a:ext>
            </a:extLst>
          </p:cNvPr>
          <p:cNvGraphicFramePr>
            <a:graphicFrameLocks noGrp="1"/>
          </p:cNvGraphicFramePr>
          <p:nvPr>
            <p:ph idx="1"/>
          </p:nvPr>
        </p:nvGraphicFramePr>
        <p:xfrm>
          <a:off x="650875" y="1843088"/>
          <a:ext cx="11703050" cy="2108200"/>
        </p:xfrm>
        <a:graphic>
          <a:graphicData uri="http://schemas.openxmlformats.org/drawingml/2006/table">
            <a:tbl>
              <a:tblPr firstRow="1" bandRow="1">
                <a:tableStyleId>{5C22544A-7EE6-4342-B048-85BDC9FD1C3A}</a:tableStyleId>
              </a:tblPr>
              <a:tblGrid>
                <a:gridCol w="3938170">
                  <a:extLst>
                    <a:ext uri="{9D8B030D-6E8A-4147-A177-3AD203B41FA5}">
                      <a16:colId xmlns:a16="http://schemas.microsoft.com/office/drawing/2014/main" val="20000"/>
                    </a:ext>
                  </a:extLst>
                </a:gridCol>
                <a:gridCol w="3938170">
                  <a:extLst>
                    <a:ext uri="{9D8B030D-6E8A-4147-A177-3AD203B41FA5}">
                      <a16:colId xmlns:a16="http://schemas.microsoft.com/office/drawing/2014/main" val="20001"/>
                    </a:ext>
                  </a:extLst>
                </a:gridCol>
                <a:gridCol w="3826711">
                  <a:extLst>
                    <a:ext uri="{9D8B030D-6E8A-4147-A177-3AD203B41FA5}">
                      <a16:colId xmlns:a16="http://schemas.microsoft.com/office/drawing/2014/main" val="20002"/>
                    </a:ext>
                  </a:extLst>
                </a:gridCol>
              </a:tblGrid>
              <a:tr h="527050">
                <a:tc>
                  <a:txBody>
                    <a:bodyPr/>
                    <a:lstStyle/>
                    <a:p>
                      <a:r>
                        <a:rPr lang="en-US" sz="2600" dirty="0"/>
                        <a:t>Pin</a:t>
                      </a:r>
                    </a:p>
                  </a:txBody>
                  <a:tcPr marL="130034" marR="130034" marT="64979" marB="64979"/>
                </a:tc>
                <a:tc>
                  <a:txBody>
                    <a:bodyPr/>
                    <a:lstStyle/>
                    <a:p>
                      <a:r>
                        <a:rPr lang="en-US" sz="2600" dirty="0"/>
                        <a:t>Description</a:t>
                      </a:r>
                    </a:p>
                  </a:txBody>
                  <a:tcPr marL="130034" marR="130034" marT="64979" marB="64979"/>
                </a:tc>
                <a:tc>
                  <a:txBody>
                    <a:bodyPr/>
                    <a:lstStyle/>
                    <a:p>
                      <a:r>
                        <a:rPr lang="en-US" sz="2600" dirty="0"/>
                        <a:t>Attached To</a:t>
                      </a:r>
                    </a:p>
                  </a:txBody>
                  <a:tcPr marL="130034" marR="130034" marT="64979" marB="64979"/>
                </a:tc>
                <a:extLst>
                  <a:ext uri="{0D108BD9-81ED-4DB2-BD59-A6C34878D82A}">
                    <a16:rowId xmlns:a16="http://schemas.microsoft.com/office/drawing/2014/main" val="10000"/>
                  </a:ext>
                </a:extLst>
              </a:tr>
              <a:tr h="527050">
                <a:tc>
                  <a:txBody>
                    <a:bodyPr/>
                    <a:lstStyle/>
                    <a:p>
                      <a:r>
                        <a:rPr lang="en-US" sz="2600" dirty="0"/>
                        <a:t>Brown</a:t>
                      </a:r>
                    </a:p>
                  </a:txBody>
                  <a:tcPr marL="130034" marR="130034" marT="64979" marB="64979"/>
                </a:tc>
                <a:tc>
                  <a:txBody>
                    <a:bodyPr/>
                    <a:lstStyle/>
                    <a:p>
                      <a:r>
                        <a:rPr lang="en-US" sz="2600" dirty="0"/>
                        <a:t>Ground</a:t>
                      </a:r>
                    </a:p>
                  </a:txBody>
                  <a:tcPr marL="130034" marR="130034" marT="64979" marB="64979"/>
                </a:tc>
                <a:tc>
                  <a:txBody>
                    <a:bodyPr/>
                    <a:lstStyle/>
                    <a:p>
                      <a:r>
                        <a:rPr lang="en-US" sz="2600" dirty="0"/>
                        <a:t>GND</a:t>
                      </a:r>
                    </a:p>
                  </a:txBody>
                  <a:tcPr marL="130034" marR="130034" marT="64979" marB="64979"/>
                </a:tc>
                <a:extLst>
                  <a:ext uri="{0D108BD9-81ED-4DB2-BD59-A6C34878D82A}">
                    <a16:rowId xmlns:a16="http://schemas.microsoft.com/office/drawing/2014/main" val="10001"/>
                  </a:ext>
                </a:extLst>
              </a:tr>
              <a:tr h="527050">
                <a:tc>
                  <a:txBody>
                    <a:bodyPr/>
                    <a:lstStyle/>
                    <a:p>
                      <a:r>
                        <a:rPr lang="en-US" sz="2600" dirty="0"/>
                        <a:t>Red</a:t>
                      </a:r>
                    </a:p>
                  </a:txBody>
                  <a:tcPr marL="130034" marR="130034" marT="64979" marB="64979"/>
                </a:tc>
                <a:tc>
                  <a:txBody>
                    <a:bodyPr/>
                    <a:lstStyle/>
                    <a:p>
                      <a:r>
                        <a:rPr lang="en-US" sz="2600" dirty="0"/>
                        <a:t>Power (5V)</a:t>
                      </a:r>
                    </a:p>
                  </a:txBody>
                  <a:tcPr marL="130034" marR="130034" marT="64979" marB="64979"/>
                </a:tc>
                <a:tc>
                  <a:txBody>
                    <a:bodyPr/>
                    <a:lstStyle/>
                    <a:p>
                      <a:r>
                        <a:rPr lang="en-US" sz="2600" dirty="0"/>
                        <a:t>5V</a:t>
                      </a:r>
                    </a:p>
                  </a:txBody>
                  <a:tcPr marL="130034" marR="130034" marT="64979" marB="64979"/>
                </a:tc>
                <a:extLst>
                  <a:ext uri="{0D108BD9-81ED-4DB2-BD59-A6C34878D82A}">
                    <a16:rowId xmlns:a16="http://schemas.microsoft.com/office/drawing/2014/main" val="10002"/>
                  </a:ext>
                </a:extLst>
              </a:tr>
              <a:tr h="527050">
                <a:tc>
                  <a:txBody>
                    <a:bodyPr/>
                    <a:lstStyle/>
                    <a:p>
                      <a:r>
                        <a:rPr lang="en-US" sz="2600" dirty="0"/>
                        <a:t>Orange</a:t>
                      </a:r>
                    </a:p>
                  </a:txBody>
                  <a:tcPr marL="130034" marR="130034" marT="64979" marB="64979"/>
                </a:tc>
                <a:tc>
                  <a:txBody>
                    <a:bodyPr/>
                    <a:lstStyle/>
                    <a:p>
                      <a:r>
                        <a:rPr lang="en-US" sz="2600" dirty="0"/>
                        <a:t>Control Lead</a:t>
                      </a:r>
                    </a:p>
                  </a:txBody>
                  <a:tcPr marL="130034" marR="130034" marT="64979" marB="64979"/>
                </a:tc>
                <a:tc>
                  <a:txBody>
                    <a:bodyPr/>
                    <a:lstStyle/>
                    <a:p>
                      <a:r>
                        <a:rPr lang="en-US" sz="2600" dirty="0"/>
                        <a:t>D3</a:t>
                      </a:r>
                    </a:p>
                  </a:txBody>
                  <a:tcPr marL="130034" marR="130034" marT="64979" marB="64979"/>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C87111EE-9EDE-4B80-B988-DD495ECE0BBB}"/>
              </a:ext>
            </a:extLst>
          </p:cNvPr>
          <p:cNvSpPr txBox="1"/>
          <p:nvPr/>
        </p:nvSpPr>
        <p:spPr>
          <a:xfrm>
            <a:off x="650875" y="4117975"/>
            <a:ext cx="11703050" cy="11515725"/>
          </a:xfrm>
          <a:prstGeom prst="rect">
            <a:avLst/>
          </a:prstGeom>
          <a:noFill/>
        </p:spPr>
        <p:txBody>
          <a:bodyPr>
            <a:spAutoFit/>
          </a:bodyPr>
          <a:lstStyle/>
          <a:p>
            <a:pPr eaLnBrk="1" fontAlgn="auto" hangingPunct="1">
              <a:spcBef>
                <a:spcPts val="0"/>
              </a:spcBef>
              <a:spcAft>
                <a:spcPts val="0"/>
              </a:spcAft>
              <a:defRPr/>
            </a:pPr>
            <a:r>
              <a:rPr lang="en-US" sz="4551" dirty="0">
                <a:latin typeface="+mn-lt"/>
              </a:rPr>
              <a:t>Note that the servo has a plug attached to its ribbon cable. This is so that we can more easily extend the cable using plugs and more ribbon cable. It also allows it to plug into specific plugs built into some shields. Several companies make a few different </a:t>
            </a:r>
            <a:r>
              <a:rPr lang="en-US" sz="4551" b="1" dirty="0">
                <a:latin typeface="+mn-lt"/>
              </a:rPr>
              <a:t>Motor Shields,</a:t>
            </a:r>
            <a:r>
              <a:rPr lang="en-US" sz="4551" dirty="0">
                <a:latin typeface="+mn-lt"/>
              </a:rPr>
              <a:t> which are shields specifically designed to drive servos, motors, and stepper motors. These usually support 2 to 4 motors, although </a:t>
            </a:r>
            <a:r>
              <a:rPr lang="en-US" sz="4551" dirty="0" err="1">
                <a:latin typeface="+mn-lt"/>
              </a:rPr>
              <a:t>Adafruit</a:t>
            </a:r>
            <a:r>
              <a:rPr lang="en-US" sz="4551" dirty="0">
                <a:latin typeface="+mn-lt"/>
              </a:rPr>
              <a:t> has one that will control 16. They generally have plugs built into the shield for the motors and often drive them through some sort of a serial connection (I2C or SPI is common).</a:t>
            </a:r>
          </a:p>
          <a:p>
            <a:pPr eaLnBrk="1" fontAlgn="auto" hangingPunct="1">
              <a:spcBef>
                <a:spcPts val="0"/>
              </a:spcBef>
              <a:spcAft>
                <a:spcPts val="0"/>
              </a:spcAft>
              <a:defRPr/>
            </a:pPr>
            <a:endParaRPr lang="en-US" sz="4551" b="1" dirty="0">
              <a:latin typeface="+mn-lt"/>
            </a:endParaRPr>
          </a:p>
          <a:p>
            <a:pPr eaLnBrk="1" fontAlgn="auto" hangingPunct="1">
              <a:spcBef>
                <a:spcPts val="0"/>
              </a:spcBef>
              <a:spcAft>
                <a:spcPts val="0"/>
              </a:spcAft>
              <a:defRPr/>
            </a:pPr>
            <a:r>
              <a:rPr lang="en-US" sz="4551" dirty="0">
                <a:latin typeface="+mn-lt"/>
              </a:rPr>
              <a:t>Right: </a:t>
            </a:r>
            <a:r>
              <a:rPr lang="en-US" sz="4551" dirty="0" err="1">
                <a:latin typeface="+mn-lt"/>
              </a:rPr>
              <a:t>Adafruit</a:t>
            </a:r>
            <a:r>
              <a:rPr lang="en-US" sz="4551" dirty="0">
                <a:latin typeface="+mn-lt"/>
              </a:rPr>
              <a:t> Motor Shield</a:t>
            </a:r>
          </a:p>
          <a:p>
            <a:pPr eaLnBrk="1" fontAlgn="auto" hangingPunct="1">
              <a:spcBef>
                <a:spcPts val="0"/>
              </a:spcBef>
              <a:spcAft>
                <a:spcPts val="0"/>
              </a:spcAft>
              <a:defRPr/>
            </a:pPr>
            <a:r>
              <a:rPr lang="en-US" sz="1422" dirty="0">
                <a:latin typeface="+mn-lt"/>
                <a:hlinkClick r:id="rId3"/>
              </a:rPr>
              <a:t>http://www.adafruit.com/products/1411</a:t>
            </a:r>
            <a:endParaRPr lang="en-US" sz="1422" dirty="0">
              <a:latin typeface="+mn-lt"/>
            </a:endParaRPr>
          </a:p>
        </p:txBody>
      </p:sp>
      <p:pic>
        <p:nvPicPr>
          <p:cNvPr id="18458" name="Picture 2" descr="Adafruit 16-Channel 12-bit PWM/Servo Shield - I2C interface">
            <a:hlinkClick r:id="rId4"/>
            <a:extLst>
              <a:ext uri="{FF2B5EF4-FFF2-40B4-BE49-F238E27FC236}">
                <a16:creationId xmlns:a16="http://schemas.microsoft.com/office/drawing/2014/main" id="{EBF04073-3859-4668-94CA-B73BB4BC30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4288" y="7342188"/>
            <a:ext cx="3033712"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59F57C2-7DDA-4D25-9371-A3EDD2FD08FA}"/>
              </a:ext>
            </a:extLst>
          </p:cNvPr>
          <p:cNvSpPr>
            <a:spLocks noGrp="1" noChangeArrowheads="1"/>
          </p:cNvSpPr>
          <p:nvPr>
            <p:ph type="title"/>
          </p:nvPr>
        </p:nvSpPr>
        <p:spPr/>
        <p:txBody>
          <a:bodyPr/>
          <a:lstStyle/>
          <a:p>
            <a:pPr defTabSz="975390" fontAlgn="auto">
              <a:spcAft>
                <a:spcPts val="0"/>
              </a:spcAft>
              <a:defRPr/>
            </a:pPr>
            <a:r>
              <a:rPr lang="en-US" altLang="en-US" sz="4693"/>
              <a:t>To Sweep or Not to Sweep</a:t>
            </a:r>
          </a:p>
        </p:txBody>
      </p:sp>
      <p:sp>
        <p:nvSpPr>
          <p:cNvPr id="29699" name="Text Placeholder 2">
            <a:extLst>
              <a:ext uri="{FF2B5EF4-FFF2-40B4-BE49-F238E27FC236}">
                <a16:creationId xmlns:a16="http://schemas.microsoft.com/office/drawing/2014/main" id="{81253CE5-3682-47F5-8FD8-3F0F3EB65588}"/>
              </a:ext>
            </a:extLst>
          </p:cNvPr>
          <p:cNvSpPr>
            <a:spLocks noGrp="1" noChangeArrowheads="1"/>
          </p:cNvSpPr>
          <p:nvPr>
            <p:ph idx="1"/>
          </p:nvPr>
        </p:nvSpPr>
        <p:spPr/>
        <p:txBody>
          <a:bodyPr/>
          <a:lstStyle/>
          <a:p>
            <a:pPr marL="243848" indent="-243848" defTabSz="975390" fontAlgn="auto">
              <a:spcBef>
                <a:spcPts val="1067"/>
              </a:spcBef>
              <a:spcAft>
                <a:spcPts val="0"/>
              </a:spcAft>
              <a:defRPr/>
            </a:pPr>
            <a:r>
              <a:rPr lang="en-US" altLang="en-US" sz="2987"/>
              <a:t> In many applications it might not be necessary to use a “sweep” sketch, where the servo sweeps between angles in incremental small steps.</a:t>
            </a:r>
          </a:p>
          <a:p>
            <a:pPr marL="243848" indent="-243848" defTabSz="975390" fontAlgn="auto">
              <a:spcBef>
                <a:spcPts val="1067"/>
              </a:spcBef>
              <a:spcAft>
                <a:spcPts val="0"/>
              </a:spcAft>
              <a:defRPr/>
            </a:pPr>
            <a:r>
              <a:rPr lang="en-US" altLang="en-US" sz="2987"/>
              <a:t> Another way may be to set the servo to just “open” (go to one angle) and “close” (go to another angle). This might be easier to code than “sweep.”</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80D37D4-043D-4AD7-B54C-83DC0880686E}"/>
              </a:ext>
            </a:extLst>
          </p:cNvPr>
          <p:cNvSpPr>
            <a:spLocks noGrp="1" noChangeArrowheads="1"/>
          </p:cNvSpPr>
          <p:nvPr>
            <p:ph type="title"/>
          </p:nvPr>
        </p:nvSpPr>
        <p:spPr/>
        <p:txBody>
          <a:bodyPr/>
          <a:lstStyle/>
          <a:p>
            <a:pPr defTabSz="975390" fontAlgn="auto">
              <a:spcAft>
                <a:spcPts val="0"/>
              </a:spcAft>
              <a:defRPr/>
            </a:pPr>
            <a:r>
              <a:rPr lang="en-US" altLang="en-US" sz="4693"/>
              <a:t>Note about Libraries:</a:t>
            </a:r>
          </a:p>
        </p:txBody>
      </p:sp>
      <p:sp>
        <p:nvSpPr>
          <p:cNvPr id="3" name="Content Placeholder 2">
            <a:extLst>
              <a:ext uri="{FF2B5EF4-FFF2-40B4-BE49-F238E27FC236}">
                <a16:creationId xmlns:a16="http://schemas.microsoft.com/office/drawing/2014/main" id="{2B9696BB-2699-4C86-A769-D46096C21371}"/>
              </a:ext>
            </a:extLst>
          </p:cNvPr>
          <p:cNvSpPr>
            <a:spLocks noGrp="1"/>
          </p:cNvSpPr>
          <p:nvPr>
            <p:ph idx="1"/>
          </p:nvPr>
        </p:nvSpPr>
        <p:spPr>
          <a:xfrm>
            <a:off x="433388" y="1843088"/>
            <a:ext cx="12245975" cy="7477125"/>
          </a:xfrm>
        </p:spPr>
        <p:txBody>
          <a:bodyPr/>
          <a:lstStyle/>
          <a:p>
            <a:pPr marL="243848" indent="-243848" defTabSz="975390" fontAlgn="auto">
              <a:spcBef>
                <a:spcPts val="1067"/>
              </a:spcBef>
              <a:spcAft>
                <a:spcPts val="0"/>
              </a:spcAft>
              <a:defRPr/>
            </a:pPr>
            <a:r>
              <a:rPr lang="en-US" sz="2987" dirty="0"/>
              <a:t>Libraries take large amounts of code and refine it into a few simple commands we can use. Ex: </a:t>
            </a:r>
            <a:r>
              <a:rPr lang="en-US" sz="2987" dirty="0" err="1">
                <a:latin typeface="Courier New" pitchFamily="49" charset="0"/>
                <a:cs typeface="Courier New" pitchFamily="49" charset="0"/>
              </a:rPr>
              <a:t>datalog.print</a:t>
            </a:r>
            <a:r>
              <a:rPr lang="en-US" sz="2987" dirty="0"/>
              <a:t> will print something to a file.</a:t>
            </a:r>
          </a:p>
          <a:p>
            <a:pPr marL="243848" indent="-243848" defTabSz="975390" fontAlgn="auto">
              <a:spcBef>
                <a:spcPts val="1067"/>
              </a:spcBef>
              <a:spcAft>
                <a:spcPts val="0"/>
              </a:spcAft>
              <a:defRPr/>
            </a:pPr>
            <a:r>
              <a:rPr lang="en-US" sz="2987" dirty="0"/>
              <a:t>This actually takes a lot of code, but by putting it in a library we can ignore the basic code and focus on the useful commands and functions</a:t>
            </a:r>
          </a:p>
          <a:p>
            <a:pPr marL="243848" indent="-243848" defTabSz="975390" fontAlgn="auto">
              <a:spcBef>
                <a:spcPts val="1067"/>
              </a:spcBef>
              <a:spcAft>
                <a:spcPts val="0"/>
              </a:spcAft>
              <a:defRPr/>
            </a:pPr>
            <a:r>
              <a:rPr lang="en-US" sz="2987" dirty="0"/>
              <a:t>Usually ends in a .h (header file)</a:t>
            </a:r>
          </a:p>
          <a:p>
            <a:pPr marL="243848" indent="-243848" defTabSz="975390" fontAlgn="auto">
              <a:spcBef>
                <a:spcPts val="1067"/>
              </a:spcBef>
              <a:spcAft>
                <a:spcPts val="0"/>
              </a:spcAft>
              <a:defRPr/>
            </a:pPr>
            <a:r>
              <a:rPr lang="en-US" sz="2987" dirty="0"/>
              <a:t>Used in our programs by the </a:t>
            </a:r>
            <a:r>
              <a:rPr lang="en-US" sz="2987" dirty="0">
                <a:latin typeface="Courier New" pitchFamily="49" charset="0"/>
                <a:cs typeface="Courier New" pitchFamily="49" charset="0"/>
              </a:rPr>
              <a:t>#include</a:t>
            </a:r>
            <a:r>
              <a:rPr lang="en-US" sz="2987" dirty="0"/>
              <a:t> command: </a:t>
            </a:r>
            <a:r>
              <a:rPr lang="en-US" sz="2987" dirty="0">
                <a:latin typeface="Courier New" pitchFamily="49" charset="0"/>
                <a:cs typeface="Courier New" pitchFamily="49" charset="0"/>
              </a:rPr>
              <a:t>#include "</a:t>
            </a:r>
            <a:r>
              <a:rPr lang="en-US" sz="2987" dirty="0" err="1">
                <a:latin typeface="Courier New" pitchFamily="49" charset="0"/>
                <a:cs typeface="Courier New" pitchFamily="49" charset="0"/>
              </a:rPr>
              <a:t>SD.h</a:t>
            </a:r>
            <a:r>
              <a:rPr lang="en-US" sz="2987" dirty="0">
                <a:latin typeface="Courier New" pitchFamily="49" charset="0"/>
                <a:cs typeface="Courier New" pitchFamily="49" charset="0"/>
              </a:rPr>
              <a:t>"</a:t>
            </a:r>
          </a:p>
          <a:p>
            <a:pPr marL="243848" indent="-243848" defTabSz="975390" fontAlgn="auto">
              <a:spcBef>
                <a:spcPts val="1067"/>
              </a:spcBef>
              <a:spcAft>
                <a:spcPts val="0"/>
              </a:spcAft>
              <a:defRPr/>
            </a:pPr>
            <a:r>
              <a:rPr lang="en-US" sz="2987" dirty="0"/>
              <a:t>Almost everything that is not analog (digital sensors, servos, etc) use a library of some sorts (Many use the same library-</a:t>
            </a:r>
            <a:r>
              <a:rPr lang="en-US" sz="2987" dirty="0" err="1"/>
              <a:t>ie</a:t>
            </a:r>
            <a:r>
              <a:rPr lang="en-US" sz="2987" dirty="0"/>
              <a:t>. </a:t>
            </a:r>
            <a:r>
              <a:rPr lang="en-US" sz="2987" dirty="0">
                <a:latin typeface="Courier New" pitchFamily="49" charset="0"/>
                <a:cs typeface="Courier New" pitchFamily="49" charset="0"/>
              </a:rPr>
              <a:t>Wire</a:t>
            </a:r>
            <a:r>
              <a:rPr lang="en-US" sz="2987" dirty="0"/>
              <a:t>)</a:t>
            </a:r>
          </a:p>
          <a:p>
            <a:pPr marL="243848" indent="-243848" defTabSz="975390" fontAlgn="auto">
              <a:spcBef>
                <a:spcPts val="1067"/>
              </a:spcBef>
              <a:spcAft>
                <a:spcPts val="0"/>
              </a:spcAft>
              <a:defRPr/>
            </a:pPr>
            <a:r>
              <a:rPr lang="en-US" sz="2987" dirty="0"/>
              <a:t>You can install more libraries into your IDE. Look under </a:t>
            </a:r>
            <a:r>
              <a:rPr lang="en-US" sz="2987" dirty="0" err="1">
                <a:latin typeface="Courier New" pitchFamily="49" charset="0"/>
                <a:cs typeface="Courier New" pitchFamily="49" charset="0"/>
              </a:rPr>
              <a:t>Sketch:Import</a:t>
            </a:r>
            <a:r>
              <a:rPr lang="en-US" sz="2987" dirty="0">
                <a:latin typeface="Courier New" pitchFamily="49" charset="0"/>
                <a:cs typeface="Courier New" pitchFamily="49" charset="0"/>
              </a:rPr>
              <a:t> Library </a:t>
            </a:r>
            <a:r>
              <a:rPr lang="en-US" sz="2987" dirty="0"/>
              <a:t>to see which ones you have.</a:t>
            </a:r>
          </a:p>
          <a:p>
            <a:pPr marL="243848" indent="-243848" defTabSz="975390" fontAlgn="auto">
              <a:spcBef>
                <a:spcPts val="1067"/>
              </a:spcBef>
              <a:spcAft>
                <a:spcPts val="0"/>
              </a:spcAft>
              <a:defRPr/>
            </a:pPr>
            <a:r>
              <a:rPr lang="en-US" sz="2987" dirty="0"/>
              <a:t>Ex:  </a:t>
            </a:r>
            <a:r>
              <a:rPr lang="en-US" sz="2987" dirty="0">
                <a:latin typeface="Courier New" pitchFamily="49" charset="0"/>
                <a:cs typeface="Courier New" pitchFamily="49" charset="0"/>
              </a:rPr>
              <a:t>“</a:t>
            </a:r>
            <a:r>
              <a:rPr lang="en-US" sz="2987" dirty="0" err="1">
                <a:latin typeface="Courier New" pitchFamily="49" charset="0"/>
                <a:cs typeface="Courier New" pitchFamily="49" charset="0"/>
              </a:rPr>
              <a:t>SD.h</a:t>
            </a:r>
            <a:r>
              <a:rPr lang="en-US" sz="2987" dirty="0">
                <a:latin typeface="Courier New" pitchFamily="49" charset="0"/>
                <a:cs typeface="Courier New" pitchFamily="49" charset="0"/>
              </a:rPr>
              <a:t>”, </a:t>
            </a:r>
            <a:r>
              <a:rPr lang="en-US" sz="2987" dirty="0" err="1">
                <a:latin typeface="Courier New" pitchFamily="49" charset="0"/>
                <a:cs typeface="Courier New" pitchFamily="49" charset="0"/>
              </a:rPr>
              <a:t>SoftwareSerial.h</a:t>
            </a:r>
            <a:r>
              <a:rPr lang="en-US" sz="2987" dirty="0">
                <a:latin typeface="Courier New" pitchFamily="49" charset="0"/>
                <a:cs typeface="Courier New" pitchFamily="49" charset="0"/>
              </a:rPr>
              <a:t>, </a:t>
            </a:r>
            <a:r>
              <a:rPr lang="en-US" sz="2987" dirty="0" err="1">
                <a:latin typeface="Courier New" pitchFamily="49" charset="0"/>
                <a:cs typeface="Courier New" pitchFamily="49" charset="0"/>
              </a:rPr>
              <a:t>Wire.h</a:t>
            </a:r>
            <a:r>
              <a:rPr lang="en-US" sz="2987" dirty="0">
                <a:latin typeface="Courier New" pitchFamily="49" charset="0"/>
                <a:cs typeface="Courier New" pitchFamily="49" charset="0"/>
              </a:rPr>
              <a:t>, </a:t>
            </a:r>
            <a:r>
              <a:rPr lang="en-US" sz="2987" dirty="0" err="1">
                <a:latin typeface="Courier New" pitchFamily="49" charset="0"/>
                <a:cs typeface="Courier New" pitchFamily="49" charset="0"/>
              </a:rPr>
              <a:t>OneWire.h</a:t>
            </a:r>
            <a:r>
              <a:rPr lang="en-US" sz="2987" dirty="0">
                <a:latin typeface="Courier New" pitchFamily="49" charset="0"/>
                <a:cs typeface="Courier New" pitchFamily="49" charset="0"/>
              </a:rPr>
              <a:t>, “</a:t>
            </a:r>
            <a:r>
              <a:rPr lang="en-US" sz="2987" dirty="0" err="1">
                <a:latin typeface="Courier New" pitchFamily="49" charset="0"/>
                <a:cs typeface="Courier New" pitchFamily="49" charset="0"/>
              </a:rPr>
              <a:t>RTClib.h</a:t>
            </a:r>
            <a:r>
              <a:rPr lang="en-US" sz="2987" dirty="0">
                <a:latin typeface="Courier New" pitchFamily="49" charset="0"/>
                <a:cs typeface="Courier New" pitchFamily="49" charset="0"/>
              </a:rPr>
              <a:t>”</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7F1AA4E6-B83C-4070-B9D3-2629CD4D7A9E}"/>
              </a:ext>
            </a:extLst>
          </p:cNvPr>
          <p:cNvSpPr>
            <a:spLocks noGrp="1"/>
          </p:cNvSpPr>
          <p:nvPr>
            <p:ph type="title"/>
          </p:nvPr>
        </p:nvSpPr>
        <p:spPr>
          <a:xfrm>
            <a:off x="433388" y="325438"/>
            <a:ext cx="12138025" cy="1217612"/>
          </a:xfrm>
        </p:spPr>
        <p:txBody>
          <a:bodyPr/>
          <a:lstStyle/>
          <a:p>
            <a:pPr defTabSz="975390" fontAlgn="auto">
              <a:spcAft>
                <a:spcPts val="0"/>
              </a:spcAft>
              <a:defRPr/>
            </a:pPr>
            <a:r>
              <a:rPr lang="en-US" sz="5689" dirty="0"/>
              <a:t>Proto shield &amp; “tiny” breadboard</a:t>
            </a:r>
          </a:p>
        </p:txBody>
      </p:sp>
      <p:pic>
        <p:nvPicPr>
          <p:cNvPr id="22531" name="Picture 2">
            <a:extLst>
              <a:ext uri="{FF2B5EF4-FFF2-40B4-BE49-F238E27FC236}">
                <a16:creationId xmlns:a16="http://schemas.microsoft.com/office/drawing/2014/main" id="{925DA4A3-2647-400E-9AE3-4BB53C852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571" t="21974" r="26286" b="36137"/>
          <a:stretch>
            <a:fillRect/>
          </a:stretch>
        </p:blipFill>
        <p:spPr bwMode="auto">
          <a:xfrm>
            <a:off x="0" y="2058988"/>
            <a:ext cx="7007225"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A6E13B4-559D-40C7-9867-F95729D7476B}"/>
              </a:ext>
            </a:extLst>
          </p:cNvPr>
          <p:cNvSpPr txBox="1"/>
          <p:nvPr/>
        </p:nvSpPr>
        <p:spPr>
          <a:xfrm>
            <a:off x="7043738" y="2166938"/>
            <a:ext cx="5672137" cy="3463925"/>
          </a:xfrm>
          <a:prstGeom prst="rect">
            <a:avLst/>
          </a:prstGeom>
          <a:noFill/>
        </p:spPr>
        <p:txBody>
          <a:bodyPr>
            <a:spAutoFit/>
          </a:bodyPr>
          <a:lstStyle/>
          <a:p>
            <a:pPr eaLnBrk="1" fontAlgn="auto" hangingPunct="1">
              <a:spcBef>
                <a:spcPts val="0"/>
              </a:spcBef>
              <a:spcAft>
                <a:spcPts val="0"/>
              </a:spcAft>
              <a:buFont typeface="Arial" pitchFamily="34" charset="0"/>
              <a:buChar char="•"/>
              <a:defRPr/>
            </a:pPr>
            <a:r>
              <a:rPr lang="en-US" sz="3129" dirty="0">
                <a:latin typeface="Times New Roman" pitchFamily="18" charset="0"/>
                <a:cs typeface="Times New Roman" pitchFamily="18" charset="0"/>
              </a:rPr>
              <a:t> We are not using the proto shield today, but they can be seen in your kit.</a:t>
            </a:r>
          </a:p>
          <a:p>
            <a:pPr eaLnBrk="1" fontAlgn="auto" hangingPunct="1">
              <a:spcBef>
                <a:spcPts val="0"/>
              </a:spcBef>
              <a:spcAft>
                <a:spcPts val="0"/>
              </a:spcAft>
              <a:buFont typeface="Arial" pitchFamily="34" charset="0"/>
              <a:buChar char="•"/>
              <a:defRPr/>
            </a:pPr>
            <a:r>
              <a:rPr lang="en-US" sz="3129" dirty="0">
                <a:latin typeface="Times New Roman" pitchFamily="18" charset="0"/>
                <a:cs typeface="Times New Roman" pitchFamily="18" charset="0"/>
              </a:rPr>
              <a:t> Notice that this “tiny” </a:t>
            </a:r>
            <a:r>
              <a:rPr lang="en-US" sz="3129" dirty="0" err="1">
                <a:latin typeface="Times New Roman" pitchFamily="18" charset="0"/>
                <a:cs typeface="Times New Roman" pitchFamily="18" charset="0"/>
              </a:rPr>
              <a:t>solderless</a:t>
            </a:r>
            <a:r>
              <a:rPr lang="en-US" sz="3129" dirty="0">
                <a:latin typeface="Times New Roman" pitchFamily="18" charset="0"/>
                <a:cs typeface="Times New Roman" pitchFamily="18" charset="0"/>
              </a:rPr>
              <a:t> breadboard (ours are white) has no power rails and very limited real-estate.  Use it wisely!</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0560023-8D36-4AE5-B2F3-425F669C2E95}"/>
              </a:ext>
            </a:extLst>
          </p:cNvPr>
          <p:cNvSpPr>
            <a:spLocks noGrp="1" noChangeArrowheads="1"/>
          </p:cNvSpPr>
          <p:nvPr>
            <p:ph type="title"/>
          </p:nvPr>
        </p:nvSpPr>
        <p:spPr/>
        <p:txBody>
          <a:bodyPr/>
          <a:lstStyle/>
          <a:p>
            <a:pPr defTabSz="975390" fontAlgn="auto">
              <a:spcAft>
                <a:spcPts val="0"/>
              </a:spcAft>
              <a:defRPr/>
            </a:pPr>
            <a:r>
              <a:rPr lang="en-US" altLang="en-US" sz="4693"/>
              <a:t>A few words on sensors</a:t>
            </a:r>
          </a:p>
        </p:txBody>
      </p:sp>
      <p:sp>
        <p:nvSpPr>
          <p:cNvPr id="3" name="Content Placeholder 2">
            <a:extLst>
              <a:ext uri="{FF2B5EF4-FFF2-40B4-BE49-F238E27FC236}">
                <a16:creationId xmlns:a16="http://schemas.microsoft.com/office/drawing/2014/main" id="{F100F616-8BE8-44E9-B5F5-AC7B4168B768}"/>
              </a:ext>
            </a:extLst>
          </p:cNvPr>
          <p:cNvSpPr>
            <a:spLocks noGrp="1"/>
          </p:cNvSpPr>
          <p:nvPr>
            <p:ph idx="1"/>
          </p:nvPr>
        </p:nvSpPr>
        <p:spPr>
          <a:xfrm>
            <a:off x="217488" y="1843088"/>
            <a:ext cx="12461875" cy="6935787"/>
          </a:xfrm>
        </p:spPr>
        <p:txBody>
          <a:bodyPr/>
          <a:lstStyle/>
          <a:p>
            <a:pPr marL="243848" indent="-243848" defTabSz="975390" fontAlgn="auto">
              <a:spcBef>
                <a:spcPts val="1067"/>
              </a:spcBef>
              <a:spcAft>
                <a:spcPts val="0"/>
              </a:spcAft>
              <a:defRPr/>
            </a:pPr>
            <a:r>
              <a:rPr lang="en-US" sz="2987" dirty="0"/>
              <a:t>The rest of the lesson will focus on how to use various sensors to make measurements and how to “log” (record) those values to an SD card.</a:t>
            </a:r>
          </a:p>
          <a:p>
            <a:pPr marL="243848" indent="-243848" defTabSz="975390" fontAlgn="auto">
              <a:spcBef>
                <a:spcPts val="1067"/>
              </a:spcBef>
              <a:spcAft>
                <a:spcPts val="0"/>
              </a:spcAft>
              <a:defRPr/>
            </a:pPr>
            <a:r>
              <a:rPr lang="en-US" sz="2987" dirty="0"/>
              <a:t>Sensors can be broken into two major categories:</a:t>
            </a:r>
          </a:p>
          <a:p>
            <a:pPr marL="243848" indent="-243848" defTabSz="975390" fontAlgn="auto">
              <a:spcBef>
                <a:spcPts val="1067"/>
              </a:spcBef>
              <a:spcAft>
                <a:spcPts val="0"/>
              </a:spcAft>
              <a:defRPr/>
            </a:pPr>
            <a:r>
              <a:rPr lang="en-US" sz="2987" dirty="0"/>
              <a:t>Analog sensors </a:t>
            </a:r>
          </a:p>
          <a:p>
            <a:pPr marL="731543" lvl="1" indent="-243848" defTabSz="975390" fontAlgn="auto">
              <a:spcBef>
                <a:spcPts val="533"/>
              </a:spcBef>
              <a:spcAft>
                <a:spcPts val="0"/>
              </a:spcAft>
              <a:defRPr/>
            </a:pPr>
            <a:r>
              <a:rPr lang="en-US" sz="2560" dirty="0"/>
              <a:t>Based on changing the voltage of the sensor</a:t>
            </a:r>
          </a:p>
          <a:p>
            <a:pPr marL="731543" lvl="1" indent="-243848" defTabSz="975390" fontAlgn="auto">
              <a:spcBef>
                <a:spcPts val="533"/>
              </a:spcBef>
              <a:spcAft>
                <a:spcPts val="0"/>
              </a:spcAft>
              <a:defRPr/>
            </a:pPr>
            <a:r>
              <a:rPr lang="en-US" sz="2560" dirty="0"/>
              <a:t>Can only use analog inputs (A0, A1, etc)</a:t>
            </a:r>
          </a:p>
          <a:p>
            <a:pPr marL="731543" lvl="1" indent="-243848" defTabSz="975390" fontAlgn="auto">
              <a:spcBef>
                <a:spcPts val="533"/>
              </a:spcBef>
              <a:spcAft>
                <a:spcPts val="0"/>
              </a:spcAft>
              <a:defRPr/>
            </a:pPr>
            <a:r>
              <a:rPr lang="en-US" sz="2560" dirty="0"/>
              <a:t>Generally easier to program and use</a:t>
            </a:r>
          </a:p>
          <a:p>
            <a:pPr marL="731543" lvl="1" indent="-243848" defTabSz="975390" fontAlgn="auto">
              <a:spcBef>
                <a:spcPts val="533"/>
              </a:spcBef>
              <a:spcAft>
                <a:spcPts val="0"/>
              </a:spcAft>
              <a:defRPr/>
            </a:pPr>
            <a:r>
              <a:rPr lang="en-US" sz="2560" dirty="0"/>
              <a:t>Not as accurate &amp; easily interfered with by other electronics (noise in voltage)</a:t>
            </a:r>
          </a:p>
          <a:p>
            <a:pPr marL="243848" indent="-243848" defTabSz="975390" fontAlgn="auto">
              <a:spcBef>
                <a:spcPts val="1067"/>
              </a:spcBef>
              <a:spcAft>
                <a:spcPts val="0"/>
              </a:spcAft>
              <a:defRPr/>
            </a:pPr>
            <a:r>
              <a:rPr lang="en-US" sz="2987" dirty="0"/>
              <a:t>Digital Sensors:</a:t>
            </a:r>
          </a:p>
          <a:p>
            <a:pPr marL="731543" lvl="1" indent="-243848" defTabSz="975390" fontAlgn="auto">
              <a:spcBef>
                <a:spcPts val="533"/>
              </a:spcBef>
              <a:spcAft>
                <a:spcPts val="0"/>
              </a:spcAft>
              <a:defRPr/>
            </a:pPr>
            <a:r>
              <a:rPr lang="en-US" sz="2560" dirty="0"/>
              <a:t>Usually use digital pins</a:t>
            </a:r>
          </a:p>
          <a:p>
            <a:pPr marL="731543" lvl="1" indent="-243848" defTabSz="975390" fontAlgn="auto">
              <a:spcBef>
                <a:spcPts val="533"/>
              </a:spcBef>
              <a:spcAft>
                <a:spcPts val="0"/>
              </a:spcAft>
              <a:defRPr/>
            </a:pPr>
            <a:r>
              <a:rPr lang="en-US" sz="2560" dirty="0"/>
              <a:t>Can use more advanced forms of communication to let multiple sensors share the same pins (sometimes even using analog pins)</a:t>
            </a:r>
          </a:p>
          <a:p>
            <a:pPr marL="731543" lvl="1" indent="-243848" defTabSz="975390" fontAlgn="auto">
              <a:spcBef>
                <a:spcPts val="533"/>
              </a:spcBef>
              <a:spcAft>
                <a:spcPts val="0"/>
              </a:spcAft>
              <a:defRPr/>
            </a:pPr>
            <a:r>
              <a:rPr lang="en-US" sz="2560" dirty="0"/>
              <a:t>Generally more difficult to program and wire up; often need libraries and significantly more code for each type of sensor used</a:t>
            </a:r>
          </a:p>
          <a:p>
            <a:pPr marL="731543" lvl="1" indent="-243848" defTabSz="975390" fontAlgn="auto">
              <a:spcBef>
                <a:spcPts val="533"/>
              </a:spcBef>
              <a:spcAft>
                <a:spcPts val="0"/>
              </a:spcAft>
              <a:defRPr/>
            </a:pPr>
            <a:r>
              <a:rPr lang="en-US" sz="2560" dirty="0"/>
              <a:t>Most advanced sensors (GPS, IMU, etc) are digital – this is the best way to pass more data between sensor and microcontroller quickly &amp; efficiently</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CA5AB37-F28C-4AA6-A7E5-C768EBF61077}"/>
              </a:ext>
            </a:extLst>
          </p:cNvPr>
          <p:cNvSpPr>
            <a:spLocks noGrp="1" noChangeArrowheads="1"/>
          </p:cNvSpPr>
          <p:nvPr>
            <p:ph type="title"/>
          </p:nvPr>
        </p:nvSpPr>
        <p:spPr>
          <a:xfrm>
            <a:off x="650875" y="541338"/>
            <a:ext cx="11703050" cy="1625600"/>
          </a:xfrm>
        </p:spPr>
        <p:txBody>
          <a:bodyPr/>
          <a:lstStyle/>
          <a:p>
            <a:pPr defTabSz="975390" fontAlgn="auto">
              <a:spcAft>
                <a:spcPts val="0"/>
              </a:spcAft>
              <a:defRPr/>
            </a:pPr>
            <a:r>
              <a:rPr lang="en-US" altLang="en-US" sz="4693"/>
              <a:t>What is a Microcontroller?</a:t>
            </a:r>
          </a:p>
        </p:txBody>
      </p:sp>
      <p:sp>
        <p:nvSpPr>
          <p:cNvPr id="13315" name="Content Placeholder 2">
            <a:extLst>
              <a:ext uri="{FF2B5EF4-FFF2-40B4-BE49-F238E27FC236}">
                <a16:creationId xmlns:a16="http://schemas.microsoft.com/office/drawing/2014/main" id="{3DF182D5-1197-4CF5-9AC2-B0603F065E1E}"/>
              </a:ext>
            </a:extLst>
          </p:cNvPr>
          <p:cNvSpPr>
            <a:spLocks noGrp="1" noChangeArrowheads="1"/>
          </p:cNvSpPr>
          <p:nvPr>
            <p:ph idx="1"/>
          </p:nvPr>
        </p:nvSpPr>
        <p:spPr>
          <a:xfrm>
            <a:off x="325438" y="2276475"/>
            <a:ext cx="12138025" cy="6242050"/>
          </a:xfrm>
        </p:spPr>
        <p:txBody>
          <a:bodyPr/>
          <a:lstStyle/>
          <a:p>
            <a:pPr marL="243848" indent="-243848" defTabSz="975390" fontAlgn="auto">
              <a:spcBef>
                <a:spcPts val="1067"/>
              </a:spcBef>
              <a:spcAft>
                <a:spcPts val="0"/>
              </a:spcAft>
              <a:defRPr/>
            </a:pPr>
            <a:r>
              <a:rPr lang="en-US" altLang="en-US" sz="2987"/>
              <a:t>“A microcontroller is a very small computer that has digital electronic devices (peripherals) built into it that helps it control things. These peripherals allow it to sense the world around it and drive the actions of external devices.” (Ref. 2)</a:t>
            </a:r>
          </a:p>
          <a:p>
            <a:pPr marL="243848" indent="-243848" defTabSz="975390" fontAlgn="auto">
              <a:spcBef>
                <a:spcPts val="1067"/>
              </a:spcBef>
              <a:spcAft>
                <a:spcPts val="0"/>
              </a:spcAft>
              <a:defRPr/>
            </a:pPr>
            <a:r>
              <a:rPr lang="en-US" altLang="en-US" sz="2987"/>
              <a:t>It is an “embedded computer system” that continuously repeats software (programming) commands</a:t>
            </a:r>
          </a:p>
          <a:p>
            <a:pPr marL="243848" indent="-243848" defTabSz="975390" fontAlgn="auto">
              <a:spcBef>
                <a:spcPts val="1067"/>
              </a:spcBef>
              <a:spcAft>
                <a:spcPts val="0"/>
              </a:spcAft>
              <a:defRPr/>
            </a:pPr>
            <a:r>
              <a:rPr lang="en-US" altLang="en-US" sz="2987"/>
              <a:t>Examples:  Arduino Uno, Raspberry Pi, etc.</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D087-86A3-4674-972F-24D95F200DED}"/>
              </a:ext>
            </a:extLst>
          </p:cNvPr>
          <p:cNvSpPr>
            <a:spLocks noGrp="1"/>
          </p:cNvSpPr>
          <p:nvPr>
            <p:ph type="title"/>
          </p:nvPr>
        </p:nvSpPr>
        <p:spPr>
          <a:xfrm>
            <a:off x="650875" y="217488"/>
            <a:ext cx="11703050" cy="1625600"/>
          </a:xfrm>
        </p:spPr>
        <p:txBody>
          <a:bodyPr/>
          <a:lstStyle/>
          <a:p>
            <a:pPr defTabSz="975390" fontAlgn="auto">
              <a:spcAft>
                <a:spcPts val="0"/>
              </a:spcAft>
              <a:defRPr/>
            </a:pPr>
            <a:r>
              <a:rPr lang="en-US" sz="5120" dirty="0"/>
              <a:t>About Digital Sensors:</a:t>
            </a:r>
          </a:p>
        </p:txBody>
      </p:sp>
      <p:sp>
        <p:nvSpPr>
          <p:cNvPr id="3" name="Content Placeholder 2">
            <a:extLst>
              <a:ext uri="{FF2B5EF4-FFF2-40B4-BE49-F238E27FC236}">
                <a16:creationId xmlns:a16="http://schemas.microsoft.com/office/drawing/2014/main" id="{174FE9DF-488D-42C7-B9CC-6F099401B079}"/>
              </a:ext>
            </a:extLst>
          </p:cNvPr>
          <p:cNvSpPr>
            <a:spLocks noGrp="1"/>
          </p:cNvSpPr>
          <p:nvPr>
            <p:ph idx="1"/>
          </p:nvPr>
        </p:nvSpPr>
        <p:spPr>
          <a:xfrm>
            <a:off x="217488" y="1625600"/>
            <a:ext cx="12569825" cy="7153275"/>
          </a:xfrm>
        </p:spPr>
        <p:txBody>
          <a:bodyPr/>
          <a:lstStyle/>
          <a:p>
            <a:pPr marL="243848" indent="-243848" defTabSz="975390" fontAlgn="auto">
              <a:spcBef>
                <a:spcPts val="1067"/>
              </a:spcBef>
              <a:spcAft>
                <a:spcPts val="0"/>
              </a:spcAft>
              <a:defRPr/>
            </a:pPr>
            <a:r>
              <a:rPr lang="en-US" sz="3129" dirty="0">
                <a:cs typeface="Times New Roman" pitchFamily="18" charset="0"/>
              </a:rPr>
              <a:t>Digital Sensors run at two major voltages: 3.3V and 5V</a:t>
            </a:r>
          </a:p>
          <a:p>
            <a:pPr marL="243848" indent="-243848" defTabSz="975390" fontAlgn="auto">
              <a:spcBef>
                <a:spcPts val="1067"/>
              </a:spcBef>
              <a:spcAft>
                <a:spcPts val="0"/>
              </a:spcAft>
              <a:defRPr/>
            </a:pPr>
            <a:r>
              <a:rPr lang="en-US" sz="3129" dirty="0">
                <a:cs typeface="Times New Roman" pitchFamily="18" charset="0"/>
              </a:rPr>
              <a:t>Always check to be sure you are providing the correct voltage. If you send a 3.3V sensor 5V it is very easy to blow it out.</a:t>
            </a:r>
          </a:p>
          <a:p>
            <a:pPr marL="243848" indent="-243848" defTabSz="975390" fontAlgn="auto">
              <a:spcBef>
                <a:spcPts val="1067"/>
              </a:spcBef>
              <a:spcAft>
                <a:spcPts val="0"/>
              </a:spcAft>
              <a:defRPr/>
            </a:pPr>
            <a:r>
              <a:rPr lang="en-US" sz="3129" dirty="0">
                <a:cs typeface="Times New Roman" pitchFamily="18" charset="0"/>
              </a:rPr>
              <a:t>Watching for pin conflicts and voltage discrepancies is par for the course when using microcontrollers.  If you aren’t careful you can get bad data, fry components, or possibly even damage the microcontroller itself.  Also watch out for components that look alike (e.g. the analog temp sensor and the digital temp sensor).  Also remember that most components require specific orientations; almost all, except resistors and some types of capacitors.</a:t>
            </a:r>
          </a:p>
          <a:p>
            <a:pPr marL="288991" indent="0" defTabSz="975390" fontAlgn="auto">
              <a:spcBef>
                <a:spcPts val="1067"/>
              </a:spcBef>
              <a:spcAft>
                <a:spcPts val="0"/>
              </a:spcAft>
              <a:buFont typeface="Arial" panose="020B0604020202020204" pitchFamily="34" charset="0"/>
              <a:buNone/>
              <a:defRPr/>
            </a:pPr>
            <a:endParaRPr lang="en-US" sz="3129" dirty="0">
              <a:cs typeface="Times New Roman" pitchFamily="18"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87E107A-8E97-45A5-814E-2AFD092B1AF0}"/>
              </a:ext>
            </a:extLst>
          </p:cNvPr>
          <p:cNvSpPr>
            <a:spLocks noGrp="1" noChangeArrowheads="1"/>
          </p:cNvSpPr>
          <p:nvPr>
            <p:ph type="title"/>
          </p:nvPr>
        </p:nvSpPr>
        <p:spPr/>
        <p:txBody>
          <a:bodyPr/>
          <a:lstStyle/>
          <a:p>
            <a:pPr defTabSz="975390" fontAlgn="auto">
              <a:spcAft>
                <a:spcPts val="0"/>
              </a:spcAft>
              <a:defRPr/>
            </a:pPr>
            <a:r>
              <a:rPr lang="en-US" altLang="en-US" sz="4693"/>
              <a:t>Activity 3 – Wiring and logging sensor data</a:t>
            </a:r>
          </a:p>
        </p:txBody>
      </p:sp>
      <p:sp>
        <p:nvSpPr>
          <p:cNvPr id="3" name="Text Placeholder 2">
            <a:extLst>
              <a:ext uri="{FF2B5EF4-FFF2-40B4-BE49-F238E27FC236}">
                <a16:creationId xmlns:a16="http://schemas.microsoft.com/office/drawing/2014/main" id="{8C11922E-7A44-49C9-8668-213040E8C7F3}"/>
              </a:ext>
            </a:extLst>
          </p:cNvPr>
          <p:cNvSpPr>
            <a:spLocks noGrp="1"/>
          </p:cNvSpPr>
          <p:nvPr>
            <p:ph idx="1"/>
          </p:nvPr>
        </p:nvSpPr>
        <p:spPr/>
        <p:txBody>
          <a:bodyPr/>
          <a:lstStyle/>
          <a:p>
            <a:pPr marL="288991" indent="0" defTabSz="975390" fontAlgn="auto">
              <a:spcBef>
                <a:spcPts val="1067"/>
              </a:spcBef>
              <a:spcAft>
                <a:spcPts val="0"/>
              </a:spcAft>
              <a:buFont typeface="Arial" panose="020B0604020202020204" pitchFamily="34" charset="0"/>
              <a:buNone/>
              <a:defRPr/>
            </a:pPr>
            <a:r>
              <a:rPr lang="en-US" sz="2987" dirty="0"/>
              <a:t>Sensors involved:</a:t>
            </a:r>
          </a:p>
          <a:p>
            <a:pPr marL="243848" indent="-243848" defTabSz="975390" fontAlgn="auto">
              <a:spcBef>
                <a:spcPts val="1067"/>
              </a:spcBef>
              <a:spcAft>
                <a:spcPts val="0"/>
              </a:spcAft>
              <a:defRPr/>
            </a:pPr>
            <a:r>
              <a:rPr lang="en-US" sz="2987" dirty="0"/>
              <a:t> Micro-SD card shield</a:t>
            </a:r>
          </a:p>
          <a:p>
            <a:pPr marL="243848" indent="-243848" defTabSz="975390" fontAlgn="auto">
              <a:spcBef>
                <a:spcPts val="1067"/>
              </a:spcBef>
              <a:spcAft>
                <a:spcPts val="0"/>
              </a:spcAft>
              <a:defRPr/>
            </a:pPr>
            <a:r>
              <a:rPr lang="en-US" sz="2987" dirty="0"/>
              <a:t> Data LED indicator (tells whether the SD card is logging data (steady flash) or not (multi-flash (indicating an error))</a:t>
            </a:r>
          </a:p>
          <a:p>
            <a:pPr marL="243848" indent="-243848" defTabSz="975390" fontAlgn="auto">
              <a:spcBef>
                <a:spcPts val="1067"/>
              </a:spcBef>
              <a:spcAft>
                <a:spcPts val="0"/>
              </a:spcAft>
              <a:defRPr/>
            </a:pPr>
            <a:r>
              <a:rPr lang="en-US" sz="2987" dirty="0"/>
              <a:t> Analog temperature sensor</a:t>
            </a:r>
          </a:p>
          <a:p>
            <a:pPr marL="243848" indent="-243848" defTabSz="975390" fontAlgn="auto">
              <a:spcBef>
                <a:spcPts val="1067"/>
              </a:spcBef>
              <a:spcAft>
                <a:spcPts val="0"/>
              </a:spcAft>
              <a:defRPr/>
            </a:pPr>
            <a:r>
              <a:rPr lang="en-US" sz="2987" dirty="0"/>
              <a:t> Digital 3-axis magnetometer sensor</a:t>
            </a:r>
          </a:p>
          <a:p>
            <a:pPr marL="288991" indent="0" defTabSz="975390" fontAlgn="auto">
              <a:spcBef>
                <a:spcPts val="1067"/>
              </a:spcBef>
              <a:spcAft>
                <a:spcPts val="0"/>
              </a:spcAft>
              <a:buFont typeface="Arial" panose="020B0604020202020204" pitchFamily="34" charset="0"/>
              <a:buNone/>
              <a:defRPr/>
            </a:pPr>
            <a:endParaRPr lang="en-US" sz="2987"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89D47DE-FBE0-48BE-A6D3-E48D12E5594A}"/>
              </a:ext>
            </a:extLst>
          </p:cNvPr>
          <p:cNvSpPr>
            <a:spLocks noGrp="1" noChangeArrowheads="1"/>
          </p:cNvSpPr>
          <p:nvPr>
            <p:ph type="title"/>
          </p:nvPr>
        </p:nvSpPr>
        <p:spPr/>
        <p:txBody>
          <a:bodyPr/>
          <a:lstStyle/>
          <a:p>
            <a:pPr defTabSz="975390" fontAlgn="auto">
              <a:spcAft>
                <a:spcPts val="0"/>
              </a:spcAft>
              <a:defRPr/>
            </a:pPr>
            <a:r>
              <a:rPr lang="en-US" altLang="en-US" sz="4693"/>
              <a:t>Micro SD Shield and </a:t>
            </a:r>
            <a:br>
              <a:rPr lang="en-US" altLang="en-US" sz="4693"/>
            </a:br>
            <a:r>
              <a:rPr lang="en-US" altLang="en-US" sz="4693"/>
              <a:t>Data LED Indicator</a:t>
            </a:r>
          </a:p>
        </p:txBody>
      </p:sp>
      <p:sp>
        <p:nvSpPr>
          <p:cNvPr id="3" name="Text Placeholder 2">
            <a:extLst>
              <a:ext uri="{FF2B5EF4-FFF2-40B4-BE49-F238E27FC236}">
                <a16:creationId xmlns:a16="http://schemas.microsoft.com/office/drawing/2014/main" id="{3D54422C-BB93-4CC6-8704-121279242020}"/>
              </a:ext>
            </a:extLst>
          </p:cNvPr>
          <p:cNvSpPr>
            <a:spLocks noGrp="1"/>
          </p:cNvSpPr>
          <p:nvPr>
            <p:ph idx="1"/>
          </p:nvPr>
        </p:nvSpPr>
        <p:spPr/>
        <p:txBody>
          <a:bodyPr/>
          <a:lstStyle/>
          <a:p>
            <a:pPr marL="243848" indent="-243848" defTabSz="975390" fontAlgn="auto">
              <a:spcBef>
                <a:spcPts val="1067"/>
              </a:spcBef>
              <a:spcAft>
                <a:spcPts val="0"/>
              </a:spcAft>
              <a:defRPr/>
            </a:pPr>
            <a:r>
              <a:rPr lang="en-US" sz="3413" dirty="0"/>
              <a:t>Plug the micro-SD shield directly onto an unpowered Arduino Uno. All the legs must go straight into the header – don’t bend any.</a:t>
            </a:r>
          </a:p>
          <a:p>
            <a:pPr marL="243848" indent="-243848" defTabSz="975390" fontAlgn="auto">
              <a:spcBef>
                <a:spcPts val="1067"/>
              </a:spcBef>
              <a:spcAft>
                <a:spcPts val="0"/>
              </a:spcAft>
              <a:defRPr/>
            </a:pPr>
            <a:r>
              <a:rPr lang="en-US" sz="3413" dirty="0"/>
              <a:t>Wire an LED using the tiny breadboard:</a:t>
            </a:r>
          </a:p>
          <a:p>
            <a:pPr marL="288991" indent="0" defTabSz="975390" fontAlgn="auto">
              <a:spcBef>
                <a:spcPts val="1067"/>
              </a:spcBef>
              <a:spcAft>
                <a:spcPts val="0"/>
              </a:spcAft>
              <a:buFont typeface="Arial" panose="020B0604020202020204" pitchFamily="34" charset="0"/>
              <a:buNone/>
              <a:defRPr/>
            </a:pPr>
            <a:r>
              <a:rPr lang="en-US" sz="3413" dirty="0"/>
              <a:t> - Positive (long) end wired to a safety resistor. Other end of resistor connects to digital pin 5.</a:t>
            </a:r>
          </a:p>
          <a:p>
            <a:pPr marL="288991" indent="0" defTabSz="975390" fontAlgn="auto">
              <a:spcBef>
                <a:spcPts val="1067"/>
              </a:spcBef>
              <a:spcAft>
                <a:spcPts val="0"/>
              </a:spcAft>
              <a:buFont typeface="Arial" panose="020B0604020202020204" pitchFamily="34" charset="0"/>
              <a:buNone/>
              <a:defRPr/>
            </a:pPr>
            <a:r>
              <a:rPr lang="en-US" sz="3413" dirty="0"/>
              <a:t> - Negative (short) end wired to ground.</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F3E2-41A1-4EC5-BA3E-45DBC490C7FA}"/>
              </a:ext>
            </a:extLst>
          </p:cNvPr>
          <p:cNvSpPr>
            <a:spLocks noGrp="1"/>
          </p:cNvSpPr>
          <p:nvPr>
            <p:ph type="title"/>
          </p:nvPr>
        </p:nvSpPr>
        <p:spPr>
          <a:xfrm>
            <a:off x="650875" y="217488"/>
            <a:ext cx="11703050" cy="1625600"/>
          </a:xfrm>
        </p:spPr>
        <p:txBody>
          <a:bodyPr/>
          <a:lstStyle/>
          <a:p>
            <a:pPr defTabSz="975390" fontAlgn="auto">
              <a:spcAft>
                <a:spcPts val="0"/>
              </a:spcAft>
              <a:defRPr/>
            </a:pPr>
            <a:r>
              <a:rPr lang="en-US" sz="5120" dirty="0"/>
              <a:t>Analog Temperature Sensor</a:t>
            </a:r>
          </a:p>
        </p:txBody>
      </p:sp>
      <p:sp>
        <p:nvSpPr>
          <p:cNvPr id="3" name="Content Placeholder 2">
            <a:extLst>
              <a:ext uri="{FF2B5EF4-FFF2-40B4-BE49-F238E27FC236}">
                <a16:creationId xmlns:a16="http://schemas.microsoft.com/office/drawing/2014/main" id="{6AC8C705-2A87-48E8-BA47-040CDFB9023C}"/>
              </a:ext>
            </a:extLst>
          </p:cNvPr>
          <p:cNvSpPr>
            <a:spLocks noGrp="1"/>
          </p:cNvSpPr>
          <p:nvPr>
            <p:ph idx="1"/>
          </p:nvPr>
        </p:nvSpPr>
        <p:spPr>
          <a:xfrm>
            <a:off x="217488" y="1843088"/>
            <a:ext cx="12569825" cy="3467100"/>
          </a:xfrm>
        </p:spPr>
        <p:txBody>
          <a:bodyPr/>
          <a:lstStyle/>
          <a:p>
            <a:pPr marL="243848" indent="-243848" defTabSz="975390" fontAlgn="auto">
              <a:spcBef>
                <a:spcPts val="1067"/>
              </a:spcBef>
              <a:spcAft>
                <a:spcPts val="0"/>
              </a:spcAft>
              <a:defRPr/>
            </a:pPr>
            <a:r>
              <a:rPr lang="en-US" sz="3129" dirty="0"/>
              <a:t>With the Arduino Uno unpowered, wire the </a:t>
            </a:r>
            <a:r>
              <a:rPr lang="en-US" sz="3129" dirty="0">
                <a:latin typeface="Courier New" panose="02070309020205020404" pitchFamily="49" charset="0"/>
                <a:cs typeface="Courier New" panose="02070309020205020404" pitchFamily="49" charset="0"/>
              </a:rPr>
              <a:t>TMP 36</a:t>
            </a:r>
            <a:r>
              <a:rPr lang="en-US" sz="3129" dirty="0"/>
              <a:t> sensor using the table below</a:t>
            </a:r>
          </a:p>
        </p:txBody>
      </p:sp>
      <p:graphicFrame>
        <p:nvGraphicFramePr>
          <p:cNvPr id="4" name="Content Placeholder 3">
            <a:extLst>
              <a:ext uri="{FF2B5EF4-FFF2-40B4-BE49-F238E27FC236}">
                <a16:creationId xmlns:a16="http://schemas.microsoft.com/office/drawing/2014/main" id="{E6C1549E-D678-43F6-B64A-BE574E8860B9}"/>
              </a:ext>
            </a:extLst>
          </p:cNvPr>
          <p:cNvGraphicFramePr>
            <a:graphicFrameLocks/>
          </p:cNvGraphicFramePr>
          <p:nvPr/>
        </p:nvGraphicFramePr>
        <p:xfrm>
          <a:off x="650875" y="3251200"/>
          <a:ext cx="9210675" cy="2109788"/>
        </p:xfrm>
        <a:graphic>
          <a:graphicData uri="http://schemas.openxmlformats.org/drawingml/2006/table">
            <a:tbl>
              <a:tblPr firstRow="1" bandRow="1">
                <a:tableStyleId>{5C22544A-7EE6-4342-B048-85BDC9FD1C3A}</a:tableStyleId>
              </a:tblPr>
              <a:tblGrid>
                <a:gridCol w="2198001">
                  <a:extLst>
                    <a:ext uri="{9D8B030D-6E8A-4147-A177-3AD203B41FA5}">
                      <a16:colId xmlns:a16="http://schemas.microsoft.com/office/drawing/2014/main" val="20000"/>
                    </a:ext>
                  </a:extLst>
                </a:gridCol>
                <a:gridCol w="3454003">
                  <a:extLst>
                    <a:ext uri="{9D8B030D-6E8A-4147-A177-3AD203B41FA5}">
                      <a16:colId xmlns:a16="http://schemas.microsoft.com/office/drawing/2014/main" val="20001"/>
                    </a:ext>
                  </a:extLst>
                </a:gridCol>
                <a:gridCol w="3558671">
                  <a:extLst>
                    <a:ext uri="{9D8B030D-6E8A-4147-A177-3AD203B41FA5}">
                      <a16:colId xmlns:a16="http://schemas.microsoft.com/office/drawing/2014/main" val="20002"/>
                    </a:ext>
                  </a:extLst>
                </a:gridCol>
              </a:tblGrid>
              <a:tr h="527447">
                <a:tc>
                  <a:txBody>
                    <a:bodyPr/>
                    <a:lstStyle/>
                    <a:p>
                      <a:r>
                        <a:rPr lang="en-US" sz="2600" dirty="0"/>
                        <a:t>Pin</a:t>
                      </a:r>
                    </a:p>
                  </a:txBody>
                  <a:tcPr marL="130033" marR="130033" marT="65028" marB="65028"/>
                </a:tc>
                <a:tc>
                  <a:txBody>
                    <a:bodyPr/>
                    <a:lstStyle/>
                    <a:p>
                      <a:r>
                        <a:rPr lang="en-US" sz="2600" dirty="0"/>
                        <a:t>Function</a:t>
                      </a:r>
                    </a:p>
                  </a:txBody>
                  <a:tcPr marL="130033" marR="130033" marT="65028" marB="65028"/>
                </a:tc>
                <a:tc>
                  <a:txBody>
                    <a:bodyPr/>
                    <a:lstStyle/>
                    <a:p>
                      <a:r>
                        <a:rPr lang="en-US" sz="2600" dirty="0"/>
                        <a:t>Attached</a:t>
                      </a:r>
                      <a:r>
                        <a:rPr lang="en-US" sz="2600" baseline="0" dirty="0"/>
                        <a:t> To</a:t>
                      </a:r>
                      <a:endParaRPr lang="en-US" sz="2600" dirty="0"/>
                    </a:p>
                  </a:txBody>
                  <a:tcPr marL="130033" marR="130033" marT="65028" marB="65028"/>
                </a:tc>
                <a:extLst>
                  <a:ext uri="{0D108BD9-81ED-4DB2-BD59-A6C34878D82A}">
                    <a16:rowId xmlns:a16="http://schemas.microsoft.com/office/drawing/2014/main" val="10000"/>
                  </a:ext>
                </a:extLst>
              </a:tr>
              <a:tr h="527447">
                <a:tc>
                  <a:txBody>
                    <a:bodyPr/>
                    <a:lstStyle/>
                    <a:p>
                      <a:r>
                        <a:rPr lang="en-US" sz="2600" dirty="0">
                          <a:latin typeface="Courier New" panose="02070309020205020404" pitchFamily="49" charset="0"/>
                          <a:cs typeface="Courier New" panose="02070309020205020404" pitchFamily="49" charset="0"/>
                        </a:rPr>
                        <a:t>1</a:t>
                      </a:r>
                    </a:p>
                  </a:txBody>
                  <a:tcPr marL="130033" marR="130033" marT="65028" marB="65028"/>
                </a:tc>
                <a:tc>
                  <a:txBody>
                    <a:bodyPr/>
                    <a:lstStyle/>
                    <a:p>
                      <a:r>
                        <a:rPr lang="en-US" sz="2600" dirty="0">
                          <a:latin typeface="Courier New" panose="02070309020205020404" pitchFamily="49" charset="0"/>
                          <a:cs typeface="Courier New" panose="02070309020205020404" pitchFamily="49" charset="0"/>
                        </a:rPr>
                        <a:t>5V</a:t>
                      </a:r>
                      <a:r>
                        <a:rPr lang="en-US" sz="2600" dirty="0"/>
                        <a:t> (Power)</a:t>
                      </a:r>
                    </a:p>
                  </a:txBody>
                  <a:tcPr marL="130033" marR="130033" marT="65028" marB="65028"/>
                </a:tc>
                <a:tc>
                  <a:txBody>
                    <a:bodyPr/>
                    <a:lstStyle/>
                    <a:p>
                      <a:r>
                        <a:rPr lang="en-US" sz="2600" dirty="0">
                          <a:latin typeface="Courier New" panose="02070309020205020404" pitchFamily="49" charset="0"/>
                          <a:cs typeface="Courier New" panose="02070309020205020404" pitchFamily="49" charset="0"/>
                        </a:rPr>
                        <a:t>5V</a:t>
                      </a:r>
                      <a:r>
                        <a:rPr lang="en-US" sz="2600" dirty="0"/>
                        <a:t> pin</a:t>
                      </a:r>
                    </a:p>
                  </a:txBody>
                  <a:tcPr marL="130033" marR="130033" marT="65028" marB="65028"/>
                </a:tc>
                <a:extLst>
                  <a:ext uri="{0D108BD9-81ED-4DB2-BD59-A6C34878D82A}">
                    <a16:rowId xmlns:a16="http://schemas.microsoft.com/office/drawing/2014/main" val="10001"/>
                  </a:ext>
                </a:extLst>
              </a:tr>
              <a:tr h="527447">
                <a:tc>
                  <a:txBody>
                    <a:bodyPr/>
                    <a:lstStyle/>
                    <a:p>
                      <a:r>
                        <a:rPr lang="en-US" sz="2600" dirty="0">
                          <a:latin typeface="Courier New" panose="02070309020205020404" pitchFamily="49" charset="0"/>
                          <a:cs typeface="Courier New" panose="02070309020205020404" pitchFamily="49" charset="0"/>
                        </a:rPr>
                        <a:t>2</a:t>
                      </a:r>
                    </a:p>
                  </a:txBody>
                  <a:tcPr marL="130033" marR="130033" marT="65028" marB="65028"/>
                </a:tc>
                <a:tc>
                  <a:txBody>
                    <a:bodyPr/>
                    <a:lstStyle/>
                    <a:p>
                      <a:r>
                        <a:rPr lang="en-US" sz="2600" dirty="0"/>
                        <a:t>Analog</a:t>
                      </a:r>
                      <a:r>
                        <a:rPr lang="en-US" sz="2600" baseline="0" dirty="0"/>
                        <a:t> Output</a:t>
                      </a:r>
                      <a:endParaRPr lang="en-US" sz="2600" dirty="0"/>
                    </a:p>
                  </a:txBody>
                  <a:tcPr marL="130033" marR="130033" marT="65028" marB="65028"/>
                </a:tc>
                <a:tc>
                  <a:txBody>
                    <a:bodyPr/>
                    <a:lstStyle/>
                    <a:p>
                      <a:r>
                        <a:rPr lang="en-US" sz="2600" dirty="0"/>
                        <a:t>Pin </a:t>
                      </a:r>
                      <a:r>
                        <a:rPr lang="en-US" sz="2600" dirty="0">
                          <a:latin typeface="Courier New" panose="02070309020205020404" pitchFamily="49" charset="0"/>
                          <a:cs typeface="Courier New" panose="02070309020205020404" pitchFamily="49" charset="0"/>
                        </a:rPr>
                        <a:t>A2</a:t>
                      </a:r>
                    </a:p>
                  </a:txBody>
                  <a:tcPr marL="130033" marR="130033" marT="65028" marB="65028"/>
                </a:tc>
                <a:extLst>
                  <a:ext uri="{0D108BD9-81ED-4DB2-BD59-A6C34878D82A}">
                    <a16:rowId xmlns:a16="http://schemas.microsoft.com/office/drawing/2014/main" val="10002"/>
                  </a:ext>
                </a:extLst>
              </a:tr>
              <a:tr h="527447">
                <a:tc>
                  <a:txBody>
                    <a:bodyPr/>
                    <a:lstStyle/>
                    <a:p>
                      <a:r>
                        <a:rPr lang="en-US" sz="2600" dirty="0">
                          <a:latin typeface="Courier New" panose="02070309020205020404" pitchFamily="49" charset="0"/>
                          <a:cs typeface="Courier New" panose="02070309020205020404" pitchFamily="49" charset="0"/>
                        </a:rPr>
                        <a:t>3</a:t>
                      </a:r>
                    </a:p>
                  </a:txBody>
                  <a:tcPr marL="130033" marR="130033" marT="65028" marB="65028"/>
                </a:tc>
                <a:tc>
                  <a:txBody>
                    <a:bodyPr/>
                    <a:lstStyle/>
                    <a:p>
                      <a:r>
                        <a:rPr lang="en-US" sz="2600" dirty="0"/>
                        <a:t>Ground</a:t>
                      </a:r>
                    </a:p>
                  </a:txBody>
                  <a:tcPr marL="130033" marR="130033" marT="65028" marB="65028"/>
                </a:tc>
                <a:tc>
                  <a:txBody>
                    <a:bodyPr/>
                    <a:lstStyle/>
                    <a:p>
                      <a:r>
                        <a:rPr lang="en-US" sz="2600" dirty="0">
                          <a:latin typeface="Courier New" panose="02070309020205020404" pitchFamily="49" charset="0"/>
                          <a:cs typeface="Courier New" panose="02070309020205020404" pitchFamily="49" charset="0"/>
                        </a:rPr>
                        <a:t>GND</a:t>
                      </a:r>
                      <a:r>
                        <a:rPr lang="en-US" sz="2600" dirty="0"/>
                        <a:t> pin</a:t>
                      </a:r>
                    </a:p>
                  </a:txBody>
                  <a:tcPr marL="130033" marR="130033" marT="65028" marB="65028"/>
                </a:tc>
                <a:extLst>
                  <a:ext uri="{0D108BD9-81ED-4DB2-BD59-A6C34878D82A}">
                    <a16:rowId xmlns:a16="http://schemas.microsoft.com/office/drawing/2014/main" val="10003"/>
                  </a:ext>
                </a:extLst>
              </a:tr>
            </a:tbl>
          </a:graphicData>
        </a:graphic>
      </p:graphicFrame>
      <p:sp>
        <p:nvSpPr>
          <p:cNvPr id="5" name="Text Placeholder 4">
            <a:extLst>
              <a:ext uri="{FF2B5EF4-FFF2-40B4-BE49-F238E27FC236}">
                <a16:creationId xmlns:a16="http://schemas.microsoft.com/office/drawing/2014/main" id="{D1A96029-3257-4BB4-AE1A-6E03768A3E6E}"/>
              </a:ext>
            </a:extLst>
          </p:cNvPr>
          <p:cNvSpPr txBox="1">
            <a:spLocks/>
          </p:cNvSpPr>
          <p:nvPr/>
        </p:nvSpPr>
        <p:spPr>
          <a:xfrm>
            <a:off x="217488" y="5635625"/>
            <a:ext cx="6284912" cy="2058988"/>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defRPr/>
            </a:pPr>
            <a:r>
              <a:rPr lang="en-US" sz="3129" dirty="0">
                <a:solidFill>
                  <a:srgbClr val="FF0000"/>
                </a:solidFill>
              </a:rPr>
              <a:t>This 3-pin sensor has </a:t>
            </a:r>
            <a:r>
              <a:rPr lang="en-US" sz="3129" dirty="0">
                <a:solidFill>
                  <a:srgbClr val="FF0000"/>
                </a:solidFill>
                <a:latin typeface="Courier New" panose="02070309020205020404" pitchFamily="49" charset="0"/>
                <a:cs typeface="Courier New" panose="02070309020205020404" pitchFamily="49" charset="0"/>
              </a:rPr>
              <a:t>TMP</a:t>
            </a:r>
            <a:r>
              <a:rPr lang="en-US" sz="3129" dirty="0">
                <a:solidFill>
                  <a:srgbClr val="FF0000"/>
                </a:solidFill>
              </a:rPr>
              <a:t> written on it.  This is called a </a:t>
            </a:r>
            <a:r>
              <a:rPr lang="en-US" sz="3129" dirty="0">
                <a:solidFill>
                  <a:srgbClr val="FF0000"/>
                </a:solidFill>
                <a:latin typeface="Courier New" panose="02070309020205020404" pitchFamily="49" charset="0"/>
                <a:cs typeface="Courier New" panose="02070309020205020404" pitchFamily="49" charset="0"/>
              </a:rPr>
              <a:t>T0-92</a:t>
            </a:r>
            <a:r>
              <a:rPr lang="en-US" sz="3129" dirty="0">
                <a:solidFill>
                  <a:srgbClr val="FF0000"/>
                </a:solidFill>
              </a:rPr>
              <a:t> package.</a:t>
            </a:r>
          </a:p>
          <a:p>
            <a:pPr fontAlgn="auto">
              <a:spcAft>
                <a:spcPts val="0"/>
              </a:spcAft>
              <a:defRPr/>
            </a:pPr>
            <a:r>
              <a:rPr lang="en-US" sz="3129" dirty="0">
                <a:solidFill>
                  <a:srgbClr val="FF0000"/>
                </a:solidFill>
              </a:rPr>
              <a:t>Make sure the flat side of the sensor has TMP written on it!</a:t>
            </a:r>
          </a:p>
          <a:p>
            <a:pPr fontAlgn="auto">
              <a:spcAft>
                <a:spcPts val="0"/>
              </a:spcAft>
              <a:defRPr/>
            </a:pPr>
            <a:r>
              <a:rPr lang="en-US" sz="3129" b="1" dirty="0">
                <a:solidFill>
                  <a:schemeClr val="bg1"/>
                </a:solidFill>
              </a:rPr>
              <a:t>Check the orientation!</a:t>
            </a:r>
          </a:p>
        </p:txBody>
      </p:sp>
      <p:sp>
        <p:nvSpPr>
          <p:cNvPr id="8" name="TextBox 7">
            <a:extLst>
              <a:ext uri="{FF2B5EF4-FFF2-40B4-BE49-F238E27FC236}">
                <a16:creationId xmlns:a16="http://schemas.microsoft.com/office/drawing/2014/main" id="{F3B4966C-6F31-427D-8751-F4CF98DF1E7C}"/>
              </a:ext>
            </a:extLst>
          </p:cNvPr>
          <p:cNvSpPr txBox="1"/>
          <p:nvPr/>
        </p:nvSpPr>
        <p:spPr>
          <a:xfrm>
            <a:off x="7477125" y="5743575"/>
            <a:ext cx="2709863" cy="4294188"/>
          </a:xfrm>
          <a:prstGeom prst="rect">
            <a:avLst/>
          </a:prstGeom>
          <a:noFill/>
        </p:spPr>
        <p:txBody>
          <a:bodyPr>
            <a:spAutoFit/>
          </a:bodyPr>
          <a:lstStyle/>
          <a:p>
            <a:pPr eaLnBrk="1" fontAlgn="auto" hangingPunct="1">
              <a:spcBef>
                <a:spcPts val="0"/>
              </a:spcBef>
              <a:spcAft>
                <a:spcPts val="0"/>
              </a:spcAft>
              <a:defRPr/>
            </a:pPr>
            <a:r>
              <a:rPr lang="en-US" sz="4551" dirty="0">
                <a:latin typeface="+mn-lt"/>
              </a:rPr>
              <a:t>Note: The photo shows flat side facing you.</a:t>
            </a:r>
          </a:p>
        </p:txBody>
      </p:sp>
      <p:pic>
        <p:nvPicPr>
          <p:cNvPr id="27676" name="Picture 2">
            <a:extLst>
              <a:ext uri="{FF2B5EF4-FFF2-40B4-BE49-F238E27FC236}">
                <a16:creationId xmlns:a16="http://schemas.microsoft.com/office/drawing/2014/main" id="{ED5C2B7A-21FE-4FB0-8876-16F2DF2EC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5" y="4729163"/>
            <a:ext cx="1843088" cy="339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3EBD508D-69A4-4483-8795-E80502666EFF}"/>
              </a:ext>
            </a:extLst>
          </p:cNvPr>
          <p:cNvSpPr>
            <a:spLocks noGrp="1" noChangeArrowheads="1"/>
          </p:cNvSpPr>
          <p:nvPr>
            <p:ph type="title"/>
          </p:nvPr>
        </p:nvSpPr>
        <p:spPr>
          <a:xfrm>
            <a:off x="974725" y="217488"/>
            <a:ext cx="11055350" cy="1625600"/>
          </a:xfrm>
        </p:spPr>
        <p:txBody>
          <a:bodyPr/>
          <a:lstStyle/>
          <a:p>
            <a:pPr defTabSz="975390" fontAlgn="auto">
              <a:spcAft>
                <a:spcPts val="0"/>
              </a:spcAft>
              <a:defRPr/>
            </a:pPr>
            <a:r>
              <a:rPr lang="en-US" altLang="en-US" sz="4693"/>
              <a:t>Digital 3-Axis Magnetometer</a:t>
            </a:r>
          </a:p>
        </p:txBody>
      </p:sp>
      <p:sp>
        <p:nvSpPr>
          <p:cNvPr id="3" name="Text Placeholder 2">
            <a:extLst>
              <a:ext uri="{FF2B5EF4-FFF2-40B4-BE49-F238E27FC236}">
                <a16:creationId xmlns:a16="http://schemas.microsoft.com/office/drawing/2014/main" id="{3C88A5D8-ABB4-4B87-AD9C-558E6D2D17CA}"/>
              </a:ext>
            </a:extLst>
          </p:cNvPr>
          <p:cNvSpPr>
            <a:spLocks noGrp="1"/>
          </p:cNvSpPr>
          <p:nvPr>
            <p:ph idx="1"/>
          </p:nvPr>
        </p:nvSpPr>
        <p:spPr>
          <a:xfrm>
            <a:off x="974725" y="1517650"/>
            <a:ext cx="11055350" cy="7043738"/>
          </a:xfrm>
        </p:spPr>
        <p:txBody>
          <a:bodyPr>
            <a:normAutofit lnSpcReduction="10000"/>
          </a:bodyPr>
          <a:lstStyle/>
          <a:p>
            <a:pPr marL="243848" indent="-243848" defTabSz="975390" fontAlgn="auto">
              <a:spcBef>
                <a:spcPts val="0"/>
              </a:spcBef>
              <a:spcAft>
                <a:spcPts val="0"/>
              </a:spcAft>
              <a:defRPr/>
            </a:pPr>
            <a:r>
              <a:rPr lang="en-US" sz="2844" dirty="0">
                <a:cs typeface="Times New Roman" pitchFamily="18" charset="0"/>
              </a:rPr>
              <a:t>With the </a:t>
            </a:r>
            <a:r>
              <a:rPr lang="en-US" sz="2844" dirty="0" err="1">
                <a:cs typeface="Times New Roman" pitchFamily="18" charset="0"/>
              </a:rPr>
              <a:t>Arduino</a:t>
            </a:r>
            <a:r>
              <a:rPr lang="en-US" sz="2844" dirty="0">
                <a:cs typeface="Times New Roman" pitchFamily="18" charset="0"/>
              </a:rPr>
              <a:t> unplugged, add the Digital 3 Axis Magnetometer to your breadboard using the table below:</a:t>
            </a: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88991" indent="0" defTabSz="975390" fontAlgn="auto">
              <a:spcBef>
                <a:spcPts val="0"/>
              </a:spcBef>
              <a:spcAft>
                <a:spcPts val="0"/>
              </a:spcAft>
              <a:buFont typeface="Arial" panose="020B0604020202020204" pitchFamily="34" charset="0"/>
              <a:buNone/>
              <a:defRPr/>
            </a:pPr>
            <a:endParaRPr lang="en-US" sz="2844" dirty="0">
              <a:cs typeface="Times New Roman" pitchFamily="18" charset="0"/>
            </a:endParaRPr>
          </a:p>
          <a:p>
            <a:pPr marL="243848" indent="-243848" defTabSz="975390" fontAlgn="auto">
              <a:spcBef>
                <a:spcPts val="0"/>
              </a:spcBef>
              <a:spcAft>
                <a:spcPts val="0"/>
              </a:spcAft>
              <a:defRPr/>
            </a:pPr>
            <a:endParaRPr lang="en-US" sz="2844" dirty="0">
              <a:cs typeface="Times New Roman" pitchFamily="18" charset="0"/>
            </a:endParaRPr>
          </a:p>
          <a:p>
            <a:pPr marL="243848" indent="-243848" defTabSz="975390" fontAlgn="auto">
              <a:spcBef>
                <a:spcPts val="0"/>
              </a:spcBef>
              <a:spcAft>
                <a:spcPts val="0"/>
              </a:spcAft>
              <a:defRPr/>
            </a:pPr>
            <a:endParaRPr lang="en-US" sz="2844" dirty="0">
              <a:cs typeface="Times New Roman" pitchFamily="18" charset="0"/>
            </a:endParaRPr>
          </a:p>
          <a:p>
            <a:pPr marL="243848" indent="-243848" defTabSz="975390" fontAlgn="auto">
              <a:spcBef>
                <a:spcPts val="0"/>
              </a:spcBef>
              <a:spcAft>
                <a:spcPts val="0"/>
              </a:spcAft>
              <a:defRPr/>
            </a:pPr>
            <a:r>
              <a:rPr lang="en-US" sz="2844" dirty="0">
                <a:cs typeface="Times New Roman" pitchFamily="18" charset="0"/>
              </a:rPr>
              <a:t>The magnetometer can be combined with an accelerometer (and maybe gyros) to make an IMU (Inertial Measurement Unit)</a:t>
            </a:r>
          </a:p>
          <a:p>
            <a:pPr marL="731543" lvl="1" indent="-243848" defTabSz="975390" fontAlgn="auto">
              <a:spcBef>
                <a:spcPts val="0"/>
              </a:spcBef>
              <a:spcAft>
                <a:spcPts val="0"/>
              </a:spcAft>
              <a:defRPr/>
            </a:pPr>
            <a:r>
              <a:rPr lang="en-US" sz="2844" dirty="0">
                <a:cs typeface="Times New Roman" pitchFamily="18" charset="0"/>
              </a:rPr>
              <a:t>Not perfect - a magnetometer can be interfered with by magnets, metals, and other electronic devices (good IMUs can account for interference to some degree)</a:t>
            </a:r>
          </a:p>
          <a:p>
            <a:pPr marL="288991" indent="0" defTabSz="975390" fontAlgn="auto">
              <a:spcBef>
                <a:spcPts val="1067"/>
              </a:spcBef>
              <a:spcAft>
                <a:spcPts val="0"/>
              </a:spcAft>
              <a:buFont typeface="Arial" panose="020B0604020202020204" pitchFamily="34" charset="0"/>
              <a:buNone/>
              <a:defRPr/>
            </a:pPr>
            <a:endParaRPr lang="en-US" sz="2987" dirty="0"/>
          </a:p>
        </p:txBody>
      </p:sp>
      <p:graphicFrame>
        <p:nvGraphicFramePr>
          <p:cNvPr id="4" name="Table 3">
            <a:extLst>
              <a:ext uri="{FF2B5EF4-FFF2-40B4-BE49-F238E27FC236}">
                <a16:creationId xmlns:a16="http://schemas.microsoft.com/office/drawing/2014/main" id="{4336FC51-498A-4671-A391-7434E610914D}"/>
              </a:ext>
            </a:extLst>
          </p:cNvPr>
          <p:cNvGraphicFramePr>
            <a:graphicFrameLocks noGrp="1"/>
          </p:cNvGraphicFramePr>
          <p:nvPr/>
        </p:nvGraphicFramePr>
        <p:xfrm>
          <a:off x="1625600" y="2709863"/>
          <a:ext cx="8669338" cy="4349750"/>
        </p:xfrm>
        <a:graphic>
          <a:graphicData uri="http://schemas.openxmlformats.org/drawingml/2006/table">
            <a:tbl>
              <a:tblPr firstRow="1" bandRow="1">
                <a:tableStyleId>{5C22544A-7EE6-4342-B048-85BDC9FD1C3A}</a:tableStyleId>
              </a:tblPr>
              <a:tblGrid>
                <a:gridCol w="2889779">
                  <a:extLst>
                    <a:ext uri="{9D8B030D-6E8A-4147-A177-3AD203B41FA5}">
                      <a16:colId xmlns:a16="http://schemas.microsoft.com/office/drawing/2014/main" val="20000"/>
                    </a:ext>
                  </a:extLst>
                </a:gridCol>
                <a:gridCol w="2889779">
                  <a:extLst>
                    <a:ext uri="{9D8B030D-6E8A-4147-A177-3AD203B41FA5}">
                      <a16:colId xmlns:a16="http://schemas.microsoft.com/office/drawing/2014/main" val="20001"/>
                    </a:ext>
                  </a:extLst>
                </a:gridCol>
                <a:gridCol w="2889779">
                  <a:extLst>
                    <a:ext uri="{9D8B030D-6E8A-4147-A177-3AD203B41FA5}">
                      <a16:colId xmlns:a16="http://schemas.microsoft.com/office/drawing/2014/main" val="20002"/>
                    </a:ext>
                  </a:extLst>
                </a:gridCol>
              </a:tblGrid>
              <a:tr h="527403">
                <a:tc>
                  <a:txBody>
                    <a:bodyPr/>
                    <a:lstStyle/>
                    <a:p>
                      <a:r>
                        <a:rPr lang="en-US" sz="2600" dirty="0"/>
                        <a:t>Pin</a:t>
                      </a:r>
                    </a:p>
                  </a:txBody>
                  <a:tcPr marL="130040" marR="130040" marT="65023" marB="65023"/>
                </a:tc>
                <a:tc>
                  <a:txBody>
                    <a:bodyPr/>
                    <a:lstStyle/>
                    <a:p>
                      <a:r>
                        <a:rPr lang="en-US" sz="2600" dirty="0"/>
                        <a:t>Function</a:t>
                      </a:r>
                    </a:p>
                  </a:txBody>
                  <a:tcPr marL="130040" marR="130040" marT="65023" marB="65023"/>
                </a:tc>
                <a:tc>
                  <a:txBody>
                    <a:bodyPr/>
                    <a:lstStyle/>
                    <a:p>
                      <a:r>
                        <a:rPr lang="en-US" sz="2600" dirty="0"/>
                        <a:t>Attached To</a:t>
                      </a:r>
                    </a:p>
                  </a:txBody>
                  <a:tcPr marL="130040" marR="130040" marT="65023" marB="65023"/>
                </a:tc>
                <a:extLst>
                  <a:ext uri="{0D108BD9-81ED-4DB2-BD59-A6C34878D82A}">
                    <a16:rowId xmlns:a16="http://schemas.microsoft.com/office/drawing/2014/main" val="10000"/>
                  </a:ext>
                </a:extLst>
              </a:tr>
              <a:tr h="922503">
                <a:tc>
                  <a:txBody>
                    <a:bodyPr/>
                    <a:lstStyle/>
                    <a:p>
                      <a:r>
                        <a:rPr lang="en-US" sz="2600" dirty="0"/>
                        <a:t>VCC</a:t>
                      </a:r>
                    </a:p>
                  </a:txBody>
                  <a:tcPr marL="130040" marR="130040" marT="65023" marB="65023"/>
                </a:tc>
                <a:tc>
                  <a:txBody>
                    <a:bodyPr/>
                    <a:lstStyle/>
                    <a:p>
                      <a:r>
                        <a:rPr lang="en-US" sz="2600" baseline="0" dirty="0"/>
                        <a:t>Power Input (3.3V)</a:t>
                      </a:r>
                      <a:endParaRPr lang="en-US" sz="2600" dirty="0"/>
                    </a:p>
                  </a:txBody>
                  <a:tcPr marL="130040" marR="130040" marT="65023" marB="65023"/>
                </a:tc>
                <a:tc>
                  <a:txBody>
                    <a:bodyPr/>
                    <a:lstStyle/>
                    <a:p>
                      <a:r>
                        <a:rPr lang="en-US" sz="2600" dirty="0"/>
                        <a:t>3.3V</a:t>
                      </a:r>
                    </a:p>
                  </a:txBody>
                  <a:tcPr marL="130040" marR="130040" marT="65023" marB="65023"/>
                </a:tc>
                <a:extLst>
                  <a:ext uri="{0D108BD9-81ED-4DB2-BD59-A6C34878D82A}">
                    <a16:rowId xmlns:a16="http://schemas.microsoft.com/office/drawing/2014/main" val="10001"/>
                  </a:ext>
                </a:extLst>
              </a:tr>
              <a:tr h="527403">
                <a:tc>
                  <a:txBody>
                    <a:bodyPr/>
                    <a:lstStyle/>
                    <a:p>
                      <a:r>
                        <a:rPr lang="en-US" sz="2600" dirty="0"/>
                        <a:t>GND</a:t>
                      </a:r>
                    </a:p>
                  </a:txBody>
                  <a:tcPr marL="130040" marR="130040" marT="65023" marB="65023"/>
                </a:tc>
                <a:tc>
                  <a:txBody>
                    <a:bodyPr/>
                    <a:lstStyle/>
                    <a:p>
                      <a:r>
                        <a:rPr lang="en-US" sz="2600" dirty="0"/>
                        <a:t>Ground</a:t>
                      </a:r>
                    </a:p>
                  </a:txBody>
                  <a:tcPr marL="130040" marR="130040" marT="65023" marB="65023"/>
                </a:tc>
                <a:tc>
                  <a:txBody>
                    <a:bodyPr/>
                    <a:lstStyle/>
                    <a:p>
                      <a:r>
                        <a:rPr lang="en-US" sz="2600" dirty="0"/>
                        <a:t>GND</a:t>
                      </a:r>
                    </a:p>
                  </a:txBody>
                  <a:tcPr marL="130040" marR="130040" marT="65023" marB="65023"/>
                </a:tc>
                <a:extLst>
                  <a:ext uri="{0D108BD9-81ED-4DB2-BD59-A6C34878D82A}">
                    <a16:rowId xmlns:a16="http://schemas.microsoft.com/office/drawing/2014/main" val="10002"/>
                  </a:ext>
                </a:extLst>
              </a:tr>
              <a:tr h="922519">
                <a:tc>
                  <a:txBody>
                    <a:bodyPr/>
                    <a:lstStyle/>
                    <a:p>
                      <a:r>
                        <a:rPr lang="en-US" sz="2600" dirty="0"/>
                        <a:t>SDA</a:t>
                      </a:r>
                    </a:p>
                  </a:txBody>
                  <a:tcPr marL="130040" marR="130040" marT="65023" marB="65023"/>
                </a:tc>
                <a:tc>
                  <a:txBody>
                    <a:bodyPr/>
                    <a:lstStyle/>
                    <a:p>
                      <a:r>
                        <a:rPr lang="en-US" sz="2600" dirty="0"/>
                        <a:t>Serial Data Line (I2C Bus)</a:t>
                      </a:r>
                    </a:p>
                  </a:txBody>
                  <a:tcPr marL="130040" marR="130040" marT="65023" marB="65023"/>
                </a:tc>
                <a:tc>
                  <a:txBody>
                    <a:bodyPr/>
                    <a:lstStyle/>
                    <a:p>
                      <a:r>
                        <a:rPr lang="en-US" sz="2600" dirty="0"/>
                        <a:t>A4</a:t>
                      </a:r>
                    </a:p>
                  </a:txBody>
                  <a:tcPr marL="130040" marR="130040" marT="65023" marB="65023"/>
                </a:tc>
                <a:extLst>
                  <a:ext uri="{0D108BD9-81ED-4DB2-BD59-A6C34878D82A}">
                    <a16:rowId xmlns:a16="http://schemas.microsoft.com/office/drawing/2014/main" val="10003"/>
                  </a:ext>
                </a:extLst>
              </a:tr>
              <a:tr h="922519">
                <a:tc>
                  <a:txBody>
                    <a:bodyPr/>
                    <a:lstStyle/>
                    <a:p>
                      <a:r>
                        <a:rPr lang="en-US" sz="2600" dirty="0"/>
                        <a:t>SCL</a:t>
                      </a:r>
                    </a:p>
                  </a:txBody>
                  <a:tcPr marL="130040" marR="130040" marT="65023" marB="65023"/>
                </a:tc>
                <a:tc>
                  <a:txBody>
                    <a:bodyPr/>
                    <a:lstStyle/>
                    <a:p>
                      <a:r>
                        <a:rPr lang="en-US" sz="2600" dirty="0"/>
                        <a:t>Serial Clock Line (I2C Bus)</a:t>
                      </a:r>
                    </a:p>
                  </a:txBody>
                  <a:tcPr marL="130040" marR="130040" marT="65023" marB="65023"/>
                </a:tc>
                <a:tc>
                  <a:txBody>
                    <a:bodyPr/>
                    <a:lstStyle/>
                    <a:p>
                      <a:r>
                        <a:rPr lang="en-US" sz="2600" dirty="0"/>
                        <a:t>A5</a:t>
                      </a:r>
                    </a:p>
                  </a:txBody>
                  <a:tcPr marL="130040" marR="130040" marT="65023" marB="65023"/>
                </a:tc>
                <a:extLst>
                  <a:ext uri="{0D108BD9-81ED-4DB2-BD59-A6C34878D82A}">
                    <a16:rowId xmlns:a16="http://schemas.microsoft.com/office/drawing/2014/main" val="10004"/>
                  </a:ext>
                </a:extLst>
              </a:tr>
              <a:tr h="527403">
                <a:tc>
                  <a:txBody>
                    <a:bodyPr/>
                    <a:lstStyle/>
                    <a:p>
                      <a:r>
                        <a:rPr lang="en-US" sz="2600" dirty="0"/>
                        <a:t>INT</a:t>
                      </a:r>
                    </a:p>
                  </a:txBody>
                  <a:tcPr marL="130040" marR="130040" marT="65023" marB="65023"/>
                </a:tc>
                <a:tc>
                  <a:txBody>
                    <a:bodyPr/>
                    <a:lstStyle/>
                    <a:p>
                      <a:r>
                        <a:rPr lang="en-US" sz="2600" dirty="0"/>
                        <a:t>Interrupt Pin</a:t>
                      </a:r>
                    </a:p>
                  </a:txBody>
                  <a:tcPr marL="130040" marR="130040" marT="65023" marB="65023"/>
                </a:tc>
                <a:tc>
                  <a:txBody>
                    <a:bodyPr/>
                    <a:lstStyle/>
                    <a:p>
                      <a:r>
                        <a:rPr lang="en-US" sz="2600" dirty="0"/>
                        <a:t>Not Connected</a:t>
                      </a:r>
                    </a:p>
                  </a:txBody>
                  <a:tcPr marL="130040" marR="130040" marT="65023" marB="65023"/>
                </a:tc>
                <a:extLst>
                  <a:ext uri="{0D108BD9-81ED-4DB2-BD59-A6C34878D82A}">
                    <a16:rowId xmlns:a16="http://schemas.microsoft.com/office/drawing/2014/main" val="10005"/>
                  </a:ext>
                </a:extLst>
              </a:tr>
            </a:tbl>
          </a:graphicData>
        </a:graphic>
      </p:graphicFrame>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F8F4180-D25B-40D0-A0BE-233596EDAB24}"/>
              </a:ext>
            </a:extLst>
          </p:cNvPr>
          <p:cNvSpPr>
            <a:spLocks noGrp="1" noChangeArrowheads="1"/>
          </p:cNvSpPr>
          <p:nvPr>
            <p:ph type="title"/>
          </p:nvPr>
        </p:nvSpPr>
        <p:spPr/>
        <p:txBody>
          <a:bodyPr/>
          <a:lstStyle/>
          <a:p>
            <a:pPr defTabSz="975390" fontAlgn="auto">
              <a:spcAft>
                <a:spcPts val="0"/>
              </a:spcAft>
              <a:defRPr/>
            </a:pPr>
            <a:r>
              <a:rPr lang="en-US" altLang="en-US" sz="4693"/>
              <a:t>Logging the Data</a:t>
            </a:r>
          </a:p>
        </p:txBody>
      </p:sp>
      <p:sp>
        <p:nvSpPr>
          <p:cNvPr id="3" name="Text Placeholder 2">
            <a:extLst>
              <a:ext uri="{FF2B5EF4-FFF2-40B4-BE49-F238E27FC236}">
                <a16:creationId xmlns:a16="http://schemas.microsoft.com/office/drawing/2014/main" id="{DEB371C1-09E6-4FBA-AD0B-D8A89A30AC62}"/>
              </a:ext>
            </a:extLst>
          </p:cNvPr>
          <p:cNvSpPr>
            <a:spLocks noGrp="1"/>
          </p:cNvSpPr>
          <p:nvPr>
            <p:ph idx="1"/>
          </p:nvPr>
        </p:nvSpPr>
        <p:spPr>
          <a:xfrm>
            <a:off x="974725" y="2276475"/>
            <a:ext cx="11055350" cy="6069013"/>
          </a:xfrm>
        </p:spPr>
        <p:txBody>
          <a:bodyPr/>
          <a:lstStyle/>
          <a:p>
            <a:pPr marL="243848" indent="-243848" defTabSz="975390" fontAlgn="auto">
              <a:spcBef>
                <a:spcPts val="1067"/>
              </a:spcBef>
              <a:spcAft>
                <a:spcPts val="0"/>
              </a:spcAft>
              <a:defRPr/>
            </a:pPr>
            <a:r>
              <a:rPr lang="en-US" sz="2844" dirty="0"/>
              <a:t> Open the sketch </a:t>
            </a:r>
            <a:r>
              <a:rPr lang="en-US" sz="2844" dirty="0" err="1">
                <a:latin typeface="Courier New" pitchFamily="49" charset="0"/>
                <a:cs typeface="Courier New" pitchFamily="49" charset="0"/>
              </a:rPr>
              <a:t>Temp_Mag_Log.ino</a:t>
            </a:r>
            <a:r>
              <a:rPr lang="en-US" sz="2844" dirty="0">
                <a:latin typeface="Courier New" pitchFamily="49" charset="0"/>
                <a:cs typeface="Courier New" pitchFamily="49" charset="0"/>
              </a:rPr>
              <a:t> </a:t>
            </a:r>
          </a:p>
          <a:p>
            <a:pPr marL="243848" indent="-243848" defTabSz="975390" fontAlgn="auto">
              <a:spcBef>
                <a:spcPts val="1067"/>
              </a:spcBef>
              <a:spcAft>
                <a:spcPts val="0"/>
              </a:spcAft>
              <a:defRPr/>
            </a:pPr>
            <a:r>
              <a:rPr lang="en-US" sz="2844" dirty="0">
                <a:latin typeface="Courier New" pitchFamily="49" charset="0"/>
                <a:cs typeface="Courier New" pitchFamily="49" charset="0"/>
              </a:rPr>
              <a:t> </a:t>
            </a:r>
            <a:r>
              <a:rPr lang="en-US" sz="2844" dirty="0"/>
              <a:t>As you can see in the code setup, data logging can be a bit complex.</a:t>
            </a:r>
          </a:p>
          <a:p>
            <a:pPr marL="731543" lvl="1" indent="-243848" defTabSz="975390" fontAlgn="auto">
              <a:spcBef>
                <a:spcPts val="533"/>
              </a:spcBef>
              <a:spcAft>
                <a:spcPts val="0"/>
              </a:spcAft>
              <a:defRPr/>
            </a:pPr>
            <a:r>
              <a:rPr lang="en-US" sz="2844" dirty="0"/>
              <a:t>Most of the time you can directly copy the code from the setup loop used for the SD card</a:t>
            </a:r>
          </a:p>
          <a:p>
            <a:pPr marL="243848" indent="-243848" defTabSz="975390" fontAlgn="auto">
              <a:spcBef>
                <a:spcPts val="1067"/>
              </a:spcBef>
              <a:spcAft>
                <a:spcPts val="0"/>
              </a:spcAft>
              <a:defRPr/>
            </a:pPr>
            <a:r>
              <a:rPr lang="en-US" sz="2844" dirty="0"/>
              <a:t>A few details to keep in mind: </a:t>
            </a:r>
          </a:p>
          <a:p>
            <a:pPr marL="731543" lvl="1" indent="-243848" defTabSz="975390" fontAlgn="auto">
              <a:spcBef>
                <a:spcPts val="533"/>
              </a:spcBef>
              <a:spcAft>
                <a:spcPts val="0"/>
              </a:spcAft>
              <a:defRPr/>
            </a:pPr>
            <a:r>
              <a:rPr lang="en-US" sz="2844" dirty="0"/>
              <a:t>Must do all reading/writing of data in the main loop.</a:t>
            </a:r>
          </a:p>
          <a:p>
            <a:pPr marL="731543" lvl="1" indent="-243848" defTabSz="975390" fontAlgn="auto">
              <a:spcBef>
                <a:spcPts val="533"/>
              </a:spcBef>
              <a:spcAft>
                <a:spcPts val="0"/>
              </a:spcAft>
              <a:defRPr/>
            </a:pPr>
            <a:r>
              <a:rPr lang="en-US" sz="2844" dirty="0"/>
              <a:t>We included a special piece of code to write a new file each time the </a:t>
            </a:r>
            <a:r>
              <a:rPr lang="en-US" sz="2844" dirty="0" err="1"/>
              <a:t>Arduino</a:t>
            </a:r>
            <a:r>
              <a:rPr lang="en-US" sz="2844" dirty="0"/>
              <a:t> is powered. Without this, it would overwrite our old data</a:t>
            </a:r>
          </a:p>
          <a:p>
            <a:pPr marL="731543" lvl="1" indent="-243848" defTabSz="975390" fontAlgn="auto">
              <a:spcBef>
                <a:spcPts val="533"/>
              </a:spcBef>
              <a:spcAft>
                <a:spcPts val="0"/>
              </a:spcAft>
              <a:defRPr/>
            </a:pPr>
            <a:r>
              <a:rPr lang="en-US" sz="2844" dirty="0"/>
              <a:t>Pins can change depending on the SD card reader you use. </a:t>
            </a:r>
            <a:r>
              <a:rPr lang="en-US" sz="2844" dirty="0" err="1"/>
              <a:t>Sparkfun</a:t>
            </a:r>
            <a:r>
              <a:rPr lang="en-US" sz="2844" dirty="0"/>
              <a:t> </a:t>
            </a:r>
            <a:r>
              <a:rPr lang="en-US" sz="2844" dirty="0" err="1"/>
              <a:t>MicroSD</a:t>
            </a:r>
            <a:r>
              <a:rPr lang="en-US" sz="2844" dirty="0"/>
              <a:t> Shield uses D8 and D10-13. </a:t>
            </a:r>
          </a:p>
          <a:p>
            <a:pPr marL="288991" indent="0" defTabSz="975390" fontAlgn="auto">
              <a:spcBef>
                <a:spcPts val="1067"/>
              </a:spcBef>
              <a:spcAft>
                <a:spcPts val="0"/>
              </a:spcAft>
              <a:buFont typeface="Arial" panose="020B0604020202020204" pitchFamily="34" charset="0"/>
              <a:buNone/>
              <a:defRPr/>
            </a:pPr>
            <a:endParaRPr lang="en-US" sz="1707"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052837-8FD4-45C2-8B0D-130362DE3257}"/>
              </a:ext>
            </a:extLst>
          </p:cNvPr>
          <p:cNvSpPr>
            <a:spLocks noGrp="1" noChangeArrowheads="1"/>
          </p:cNvSpPr>
          <p:nvPr>
            <p:ph type="title"/>
          </p:nvPr>
        </p:nvSpPr>
        <p:spPr>
          <a:xfrm>
            <a:off x="758825" y="433388"/>
            <a:ext cx="11704638" cy="1625600"/>
          </a:xfrm>
        </p:spPr>
        <p:txBody>
          <a:bodyPr/>
          <a:lstStyle/>
          <a:p>
            <a:pPr defTabSz="975390" fontAlgn="auto">
              <a:spcAft>
                <a:spcPts val="0"/>
              </a:spcAft>
              <a:defRPr/>
            </a:pPr>
            <a:r>
              <a:rPr lang="en-US" altLang="en-US" sz="4693"/>
              <a:t>Arduino Uno</a:t>
            </a:r>
          </a:p>
        </p:txBody>
      </p:sp>
      <p:pic>
        <p:nvPicPr>
          <p:cNvPr id="5123" name="Content Placeholder 3" descr="ArduinoUno_R3_Front.jpg">
            <a:extLst>
              <a:ext uri="{FF2B5EF4-FFF2-40B4-BE49-F238E27FC236}">
                <a16:creationId xmlns:a16="http://schemas.microsoft.com/office/drawing/2014/main" id="{DA82B5A9-949C-41F0-AAC3-BB56F85DE3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5600" y="2709863"/>
            <a:ext cx="9031288" cy="6242050"/>
          </a:xfrm>
        </p:spPr>
      </p:pic>
      <p:cxnSp>
        <p:nvCxnSpPr>
          <p:cNvPr id="6" name="Straight Connector 5">
            <a:extLst>
              <a:ext uri="{FF2B5EF4-FFF2-40B4-BE49-F238E27FC236}">
                <a16:creationId xmlns:a16="http://schemas.microsoft.com/office/drawing/2014/main" id="{B673FDE4-19DE-49AA-85AC-027AF697D4FA}"/>
              </a:ext>
            </a:extLst>
          </p:cNvPr>
          <p:cNvCxnSpPr>
            <a:stCxn id="5125" idx="2"/>
          </p:cNvCxnSpPr>
          <p:nvPr/>
        </p:nvCxnSpPr>
        <p:spPr>
          <a:xfrm>
            <a:off x="1192213" y="3494088"/>
            <a:ext cx="1733550" cy="1274762"/>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5125" name="TextBox 6">
            <a:extLst>
              <a:ext uri="{FF2B5EF4-FFF2-40B4-BE49-F238E27FC236}">
                <a16:creationId xmlns:a16="http://schemas.microsoft.com/office/drawing/2014/main" id="{8EC3EAD8-D4E5-4052-A519-572AAB2855DB}"/>
              </a:ext>
            </a:extLst>
          </p:cNvPr>
          <p:cNvSpPr txBox="1">
            <a:spLocks noChangeArrowheads="1"/>
          </p:cNvSpPr>
          <p:nvPr/>
        </p:nvSpPr>
        <p:spPr bwMode="auto">
          <a:xfrm>
            <a:off x="217488" y="2600325"/>
            <a:ext cx="19494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200">
                <a:solidFill>
                  <a:srgbClr val="FFFFFF"/>
                </a:solidFill>
                <a:latin typeface="Arial" panose="020B0604020202020204" pitchFamily="34" charset="0"/>
                <a:cs typeface="ヒラギノ角ゴ ProN W3" charset="0"/>
                <a:sym typeface="Arial" panose="020B0604020202020204" pitchFamily="34" charset="0"/>
              </a:rPr>
              <a:t>USB </a:t>
            </a:r>
            <a:r>
              <a:rPr lang="en-US" altLang="en-US" sz="2000">
                <a:solidFill>
                  <a:srgbClr val="FFFFFF"/>
                </a:solidFill>
                <a:latin typeface="Arial" panose="020B0604020202020204" pitchFamily="34" charset="0"/>
                <a:cs typeface="ヒラギノ角ゴ ProN W3" charset="0"/>
                <a:sym typeface="Arial" panose="020B0604020202020204" pitchFamily="34" charset="0"/>
              </a:rPr>
              <a:t>Connector</a:t>
            </a:r>
            <a:endParaRPr lang="en-US" altLang="en-US" sz="3200">
              <a:solidFill>
                <a:srgbClr val="FFFFFF"/>
              </a:solidFill>
              <a:latin typeface="Arial" panose="020B0604020202020204" pitchFamily="34" charset="0"/>
              <a:cs typeface="ヒラギノ角ゴ ProN W3" charset="0"/>
              <a:sym typeface="Arial" panose="020B0604020202020204" pitchFamily="34" charset="0"/>
            </a:endParaRPr>
          </a:p>
        </p:txBody>
      </p:sp>
      <p:cxnSp>
        <p:nvCxnSpPr>
          <p:cNvPr id="9" name="Straight Connector 8">
            <a:extLst>
              <a:ext uri="{FF2B5EF4-FFF2-40B4-BE49-F238E27FC236}">
                <a16:creationId xmlns:a16="http://schemas.microsoft.com/office/drawing/2014/main" id="{3F85F944-7EF5-4E83-8407-3491638A6329}"/>
              </a:ext>
            </a:extLst>
          </p:cNvPr>
          <p:cNvCxnSpPr>
            <a:stCxn id="5131" idx="1"/>
          </p:cNvCxnSpPr>
          <p:nvPr/>
        </p:nvCxnSpPr>
        <p:spPr>
          <a:xfrm flipH="1">
            <a:off x="9645650" y="7443788"/>
            <a:ext cx="1841500" cy="1335087"/>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0" name="Straight Connector 9">
            <a:extLst>
              <a:ext uri="{FF2B5EF4-FFF2-40B4-BE49-F238E27FC236}">
                <a16:creationId xmlns:a16="http://schemas.microsoft.com/office/drawing/2014/main" id="{7FB2AE7A-5E9E-4C4E-BDA8-0F837AC57336}"/>
              </a:ext>
            </a:extLst>
          </p:cNvPr>
          <p:cNvCxnSpPr/>
          <p:nvPr/>
        </p:nvCxnSpPr>
        <p:spPr>
          <a:xfrm flipV="1">
            <a:off x="1408113" y="8886825"/>
            <a:ext cx="5853112" cy="325438"/>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1" name="Straight Connector 10">
            <a:extLst>
              <a:ext uri="{FF2B5EF4-FFF2-40B4-BE49-F238E27FC236}">
                <a16:creationId xmlns:a16="http://schemas.microsoft.com/office/drawing/2014/main" id="{A50E6C48-3655-4450-8362-7362FD17CE48}"/>
              </a:ext>
            </a:extLst>
          </p:cNvPr>
          <p:cNvCxnSpPr/>
          <p:nvPr/>
        </p:nvCxnSpPr>
        <p:spPr>
          <a:xfrm>
            <a:off x="1951038" y="7369175"/>
            <a:ext cx="1300162" cy="650875"/>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5129" name="TextBox 14">
            <a:extLst>
              <a:ext uri="{FF2B5EF4-FFF2-40B4-BE49-F238E27FC236}">
                <a16:creationId xmlns:a16="http://schemas.microsoft.com/office/drawing/2014/main" id="{0E4551B0-D733-459E-88AD-3799BA0E690C}"/>
              </a:ext>
            </a:extLst>
          </p:cNvPr>
          <p:cNvSpPr txBox="1">
            <a:spLocks noChangeArrowheads="1"/>
          </p:cNvSpPr>
          <p:nvPr/>
        </p:nvSpPr>
        <p:spPr bwMode="auto">
          <a:xfrm>
            <a:off x="217488" y="6502400"/>
            <a:ext cx="1841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FFFFFF"/>
                </a:solidFill>
                <a:latin typeface="Arial" panose="020B0604020202020204" pitchFamily="34" charset="0"/>
                <a:cs typeface="ヒラギノ角ゴ ProN W3" charset="0"/>
                <a:sym typeface="Arial" panose="020B0604020202020204" pitchFamily="34" charset="0"/>
              </a:rPr>
              <a:t>Battery Connector</a:t>
            </a:r>
          </a:p>
        </p:txBody>
      </p:sp>
      <p:sp>
        <p:nvSpPr>
          <p:cNvPr id="5130" name="TextBox 16">
            <a:extLst>
              <a:ext uri="{FF2B5EF4-FFF2-40B4-BE49-F238E27FC236}">
                <a16:creationId xmlns:a16="http://schemas.microsoft.com/office/drawing/2014/main" id="{FB41234E-C21B-42CE-A1DE-EA0B8C3E5F3B}"/>
              </a:ext>
            </a:extLst>
          </p:cNvPr>
          <p:cNvSpPr txBox="1">
            <a:spLocks noChangeArrowheads="1"/>
          </p:cNvSpPr>
          <p:nvPr/>
        </p:nvSpPr>
        <p:spPr bwMode="auto">
          <a:xfrm>
            <a:off x="217488" y="8669338"/>
            <a:ext cx="17335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bg1"/>
                </a:solidFill>
                <a:latin typeface="Arial" panose="020B0604020202020204" pitchFamily="34" charset="0"/>
                <a:cs typeface="ヒラギノ角ゴ ProN W3" charset="0"/>
                <a:sym typeface="Arial" panose="020B0604020202020204" pitchFamily="34" charset="0"/>
              </a:rPr>
              <a:t>Power Pins</a:t>
            </a:r>
          </a:p>
        </p:txBody>
      </p:sp>
      <p:sp>
        <p:nvSpPr>
          <p:cNvPr id="5131" name="TextBox 18">
            <a:extLst>
              <a:ext uri="{FF2B5EF4-FFF2-40B4-BE49-F238E27FC236}">
                <a16:creationId xmlns:a16="http://schemas.microsoft.com/office/drawing/2014/main" id="{4D168DFD-44BF-43D0-B9AB-B1D1FDFD9490}"/>
              </a:ext>
            </a:extLst>
          </p:cNvPr>
          <p:cNvSpPr txBox="1">
            <a:spLocks noChangeArrowheads="1"/>
          </p:cNvSpPr>
          <p:nvPr/>
        </p:nvSpPr>
        <p:spPr bwMode="auto">
          <a:xfrm>
            <a:off x="11487150" y="6935788"/>
            <a:ext cx="13001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a:solidFill>
                  <a:srgbClr val="FFFFFF"/>
                </a:solidFill>
                <a:latin typeface="Arial" panose="020B0604020202020204" pitchFamily="34" charset="0"/>
                <a:cs typeface="ヒラギノ角ゴ ProN W3" charset="0"/>
                <a:sym typeface="Arial" panose="020B0604020202020204" pitchFamily="34" charset="0"/>
              </a:rPr>
              <a:t>Analog</a:t>
            </a:r>
          </a:p>
          <a:p>
            <a:pPr eaLnBrk="1" hangingPunct="1"/>
            <a:r>
              <a:rPr lang="en-US" altLang="en-US" sz="2000">
                <a:solidFill>
                  <a:srgbClr val="FFFFFF"/>
                </a:solidFill>
                <a:latin typeface="Arial" panose="020B0604020202020204" pitchFamily="34" charset="0"/>
                <a:cs typeface="ヒラギノ角ゴ ProN W3" charset="0"/>
                <a:sym typeface="Arial" panose="020B0604020202020204" pitchFamily="34" charset="0"/>
              </a:rPr>
              <a:t>(Input) Pins</a:t>
            </a:r>
          </a:p>
        </p:txBody>
      </p:sp>
      <p:cxnSp>
        <p:nvCxnSpPr>
          <p:cNvPr id="22" name="Straight Connector 21">
            <a:extLst>
              <a:ext uri="{FF2B5EF4-FFF2-40B4-BE49-F238E27FC236}">
                <a16:creationId xmlns:a16="http://schemas.microsoft.com/office/drawing/2014/main" id="{283CAC9F-CF31-4BBC-97B1-09D16E25026E}"/>
              </a:ext>
            </a:extLst>
          </p:cNvPr>
          <p:cNvCxnSpPr>
            <a:stCxn id="5133" idx="1"/>
          </p:cNvCxnSpPr>
          <p:nvPr/>
        </p:nvCxnSpPr>
        <p:spPr>
          <a:xfrm flipH="1">
            <a:off x="8561388" y="2009775"/>
            <a:ext cx="1733550" cy="998538"/>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5133" name="TextBox 22">
            <a:extLst>
              <a:ext uri="{FF2B5EF4-FFF2-40B4-BE49-F238E27FC236}">
                <a16:creationId xmlns:a16="http://schemas.microsoft.com/office/drawing/2014/main" id="{CD94FEEA-C3EB-43C2-93F9-3813074AF7FF}"/>
              </a:ext>
            </a:extLst>
          </p:cNvPr>
          <p:cNvSpPr txBox="1">
            <a:spLocks noChangeArrowheads="1"/>
          </p:cNvSpPr>
          <p:nvPr/>
        </p:nvSpPr>
        <p:spPr bwMode="auto">
          <a:xfrm>
            <a:off x="10294938" y="1408113"/>
            <a:ext cx="24923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rgbClr val="FFFFFF"/>
                </a:solidFill>
                <a:latin typeface="Arial" panose="020B0604020202020204" pitchFamily="34" charset="0"/>
                <a:cs typeface="ヒラギノ角ゴ ProN W3" charset="0"/>
                <a:sym typeface="Arial" panose="020B0604020202020204" pitchFamily="34" charset="0"/>
              </a:rPr>
              <a:t>Digital</a:t>
            </a:r>
          </a:p>
          <a:p>
            <a:pPr eaLnBrk="1" hangingPunct="1"/>
            <a:r>
              <a:rPr lang="en-US" altLang="en-US" sz="2400">
                <a:solidFill>
                  <a:srgbClr val="FFFFFF"/>
                </a:solidFill>
                <a:latin typeface="Arial" panose="020B0604020202020204" pitchFamily="34" charset="0"/>
                <a:cs typeface="ヒラギノ角ゴ ProN W3" charset="0"/>
                <a:sym typeface="Arial" panose="020B0604020202020204" pitchFamily="34" charset="0"/>
              </a:rPr>
              <a:t>(Input/Output) Pins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670C081-380E-4F02-ACD8-60989FDCC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20" t="15778" r="9459" b="4396"/>
          <a:stretch>
            <a:fillRect/>
          </a:stretch>
        </p:blipFill>
        <p:spPr bwMode="auto">
          <a:xfrm>
            <a:off x="1181100" y="2276475"/>
            <a:ext cx="10631488" cy="747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3" name="Title 1">
            <a:extLst>
              <a:ext uri="{FF2B5EF4-FFF2-40B4-BE49-F238E27FC236}">
                <a16:creationId xmlns:a16="http://schemas.microsoft.com/office/drawing/2014/main" id="{51E81E93-123A-4752-BD33-25CD515ADD8D}"/>
              </a:ext>
            </a:extLst>
          </p:cNvPr>
          <p:cNvSpPr>
            <a:spLocks noGrp="1" noChangeArrowheads="1"/>
          </p:cNvSpPr>
          <p:nvPr>
            <p:ph type="title"/>
          </p:nvPr>
        </p:nvSpPr>
        <p:spPr>
          <a:xfrm>
            <a:off x="758825" y="731838"/>
            <a:ext cx="12138025" cy="1219200"/>
          </a:xfrm>
        </p:spPr>
        <p:txBody>
          <a:bodyPr/>
          <a:lstStyle/>
          <a:p>
            <a:pPr defTabSz="975390" fontAlgn="auto">
              <a:spcAft>
                <a:spcPts val="0"/>
              </a:spcAft>
              <a:defRPr/>
            </a:pPr>
            <a:r>
              <a:rPr lang="en-US" altLang="en-US" sz="4693"/>
              <a:t>Arduino Uno – more details (Ref. 2)</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BC4875D-A3DB-4C64-AF4E-590FAD654955}"/>
              </a:ext>
            </a:extLst>
          </p:cNvPr>
          <p:cNvSpPr>
            <a:spLocks noGrp="1" noChangeArrowheads="1"/>
          </p:cNvSpPr>
          <p:nvPr>
            <p:ph type="title"/>
          </p:nvPr>
        </p:nvSpPr>
        <p:spPr bwMode="auto">
          <a:xfrm>
            <a:off x="758825" y="325438"/>
            <a:ext cx="11704638" cy="1625600"/>
          </a:xfrm>
        </p:spPr>
        <p:txBody>
          <a:bodyPr wrap="square" numCol="1" anchorCtr="0" compatLnSpc="1">
            <a:prstTxWarp prst="textNoShape">
              <a:avLst/>
            </a:prstTxWarp>
          </a:bodyPr>
          <a:lstStyle/>
          <a:p>
            <a:r>
              <a:rPr lang="en-US" altLang="en-US" sz="4800"/>
              <a:t>Arduino Mega</a:t>
            </a:r>
            <a:r>
              <a:rPr lang="en-US" altLang="en-US" sz="4400"/>
              <a:t> – Larger, more pins</a:t>
            </a:r>
            <a:br>
              <a:rPr lang="en-US" altLang="en-US" sz="4400"/>
            </a:br>
            <a:r>
              <a:rPr lang="en-US" altLang="en-US" sz="4400"/>
              <a:t>(we won’t be using this today)</a:t>
            </a:r>
          </a:p>
        </p:txBody>
      </p:sp>
      <p:pic>
        <p:nvPicPr>
          <p:cNvPr id="7171" name="Content Placeholder 3" descr="ArduinoMega2560_R3_Front.jpg">
            <a:extLst>
              <a:ext uri="{FF2B5EF4-FFF2-40B4-BE49-F238E27FC236}">
                <a16:creationId xmlns:a16="http://schemas.microsoft.com/office/drawing/2014/main" id="{A06CA350-93D2-42CE-9A7A-527085A63E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388" y="3033713"/>
            <a:ext cx="11704637" cy="5688012"/>
          </a:xfrm>
        </p:spPr>
      </p:pic>
      <p:cxnSp>
        <p:nvCxnSpPr>
          <p:cNvPr id="5" name="Straight Connector 4">
            <a:extLst>
              <a:ext uri="{FF2B5EF4-FFF2-40B4-BE49-F238E27FC236}">
                <a16:creationId xmlns:a16="http://schemas.microsoft.com/office/drawing/2014/main" id="{408370BB-65B4-4CB3-9780-5288CD37914C}"/>
              </a:ext>
            </a:extLst>
          </p:cNvPr>
          <p:cNvCxnSpPr>
            <a:stCxn id="6" idx="2"/>
          </p:cNvCxnSpPr>
          <p:nvPr/>
        </p:nvCxnSpPr>
        <p:spPr>
          <a:xfrm>
            <a:off x="1192213" y="3338513"/>
            <a:ext cx="0" cy="1212850"/>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4AF93597-FD79-4B30-9125-5C0359D4CB28}"/>
              </a:ext>
            </a:extLst>
          </p:cNvPr>
          <p:cNvSpPr txBox="1"/>
          <p:nvPr/>
        </p:nvSpPr>
        <p:spPr>
          <a:xfrm>
            <a:off x="216747" y="2384214"/>
            <a:ext cx="1950720" cy="954107"/>
          </a:xfrm>
          <a:prstGeom prst="rect">
            <a:avLst/>
          </a:prstGeom>
          <a:noFill/>
        </p:spPr>
        <p:txBody>
          <a:bodyPr>
            <a:spAutoFit/>
          </a:bodyPr>
          <a:lstStyle/>
          <a:p>
            <a:pPr eaLnBrk="1" fontAlgn="auto" hangingPunct="1">
              <a:spcBef>
                <a:spcPts val="0"/>
              </a:spcBef>
              <a:spcAft>
                <a:spcPts val="0"/>
              </a:spcAft>
              <a:defRPr/>
            </a:pPr>
            <a:r>
              <a:rPr lang="en-US" sz="2800" dirty="0">
                <a:solidFill>
                  <a:srgbClr val="00B050"/>
                </a:solidFill>
                <a:highlight>
                  <a:srgbClr val="000000"/>
                </a:highlight>
                <a:latin typeface="+mn-lt"/>
              </a:rPr>
              <a:t>USB Connector</a:t>
            </a:r>
          </a:p>
        </p:txBody>
      </p:sp>
      <p:cxnSp>
        <p:nvCxnSpPr>
          <p:cNvPr id="7" name="Straight Connector 6">
            <a:extLst>
              <a:ext uri="{FF2B5EF4-FFF2-40B4-BE49-F238E27FC236}">
                <a16:creationId xmlns:a16="http://schemas.microsoft.com/office/drawing/2014/main" id="{61759546-2657-4BCB-AE64-E582EB7660AC}"/>
              </a:ext>
            </a:extLst>
          </p:cNvPr>
          <p:cNvCxnSpPr>
            <a:stCxn id="7179" idx="3"/>
          </p:cNvCxnSpPr>
          <p:nvPr/>
        </p:nvCxnSpPr>
        <p:spPr>
          <a:xfrm flipV="1">
            <a:off x="7910513" y="8669338"/>
            <a:ext cx="758825" cy="477837"/>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2843C6FD-B0EA-4432-B246-F1E532F9EE3C}"/>
              </a:ext>
            </a:extLst>
          </p:cNvPr>
          <p:cNvCxnSpPr/>
          <p:nvPr/>
        </p:nvCxnSpPr>
        <p:spPr>
          <a:xfrm flipV="1">
            <a:off x="1408113" y="8561388"/>
            <a:ext cx="4119562" cy="433387"/>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717AF2A-43EA-4C0E-AECE-D435A4846117}"/>
              </a:ext>
            </a:extLst>
          </p:cNvPr>
          <p:cNvCxnSpPr/>
          <p:nvPr/>
        </p:nvCxnSpPr>
        <p:spPr>
          <a:xfrm>
            <a:off x="866775" y="7153275"/>
            <a:ext cx="1300163" cy="649288"/>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10" name="TextBox 9">
            <a:extLst>
              <a:ext uri="{FF2B5EF4-FFF2-40B4-BE49-F238E27FC236}">
                <a16:creationId xmlns:a16="http://schemas.microsoft.com/office/drawing/2014/main" id="{ACB7B004-2D16-4FD3-8C8E-C520833C726C}"/>
              </a:ext>
            </a:extLst>
          </p:cNvPr>
          <p:cNvSpPr txBox="1"/>
          <p:nvPr/>
        </p:nvSpPr>
        <p:spPr>
          <a:xfrm>
            <a:off x="0" y="6177281"/>
            <a:ext cx="1842347" cy="707886"/>
          </a:xfrm>
          <a:prstGeom prst="rect">
            <a:avLst/>
          </a:prstGeom>
          <a:noFill/>
        </p:spPr>
        <p:txBody>
          <a:bodyPr>
            <a:spAutoFit/>
          </a:bodyPr>
          <a:lstStyle/>
          <a:p>
            <a:pPr eaLnBrk="1" fontAlgn="auto" hangingPunct="1">
              <a:spcBef>
                <a:spcPts val="0"/>
              </a:spcBef>
              <a:spcAft>
                <a:spcPts val="0"/>
              </a:spcAft>
              <a:defRPr/>
            </a:pPr>
            <a:r>
              <a:rPr lang="en-US" sz="2000" dirty="0">
                <a:highlight>
                  <a:srgbClr val="000000"/>
                </a:highlight>
                <a:latin typeface="+mn-lt"/>
              </a:rPr>
              <a:t>Battery Connector</a:t>
            </a:r>
          </a:p>
        </p:txBody>
      </p:sp>
      <p:sp>
        <p:nvSpPr>
          <p:cNvPr id="7178" name="TextBox 10">
            <a:extLst>
              <a:ext uri="{FF2B5EF4-FFF2-40B4-BE49-F238E27FC236}">
                <a16:creationId xmlns:a16="http://schemas.microsoft.com/office/drawing/2014/main" id="{EB1F0099-3DD7-4430-AEAE-F302BF0B677F}"/>
              </a:ext>
            </a:extLst>
          </p:cNvPr>
          <p:cNvSpPr txBox="1">
            <a:spLocks noChangeArrowheads="1"/>
          </p:cNvSpPr>
          <p:nvPr/>
        </p:nvSpPr>
        <p:spPr bwMode="auto">
          <a:xfrm>
            <a:off x="217488" y="8669338"/>
            <a:ext cx="17335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bg1"/>
                </a:solidFill>
                <a:latin typeface="Arial" panose="020B0604020202020204" pitchFamily="34" charset="0"/>
                <a:cs typeface="ヒラギノ角ゴ ProN W3" charset="0"/>
                <a:sym typeface="Arial" panose="020B0604020202020204" pitchFamily="34" charset="0"/>
              </a:rPr>
              <a:t>Power Pins</a:t>
            </a:r>
          </a:p>
        </p:txBody>
      </p:sp>
      <p:sp>
        <p:nvSpPr>
          <p:cNvPr id="7179" name="TextBox 11">
            <a:extLst>
              <a:ext uri="{FF2B5EF4-FFF2-40B4-BE49-F238E27FC236}">
                <a16:creationId xmlns:a16="http://schemas.microsoft.com/office/drawing/2014/main" id="{ED5E4258-A897-436D-9FC9-84EB7661FEEB}"/>
              </a:ext>
            </a:extLst>
          </p:cNvPr>
          <p:cNvSpPr txBox="1">
            <a:spLocks noChangeArrowheads="1"/>
          </p:cNvSpPr>
          <p:nvPr/>
        </p:nvSpPr>
        <p:spPr bwMode="auto">
          <a:xfrm>
            <a:off x="6610350" y="8669338"/>
            <a:ext cx="13001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bg1"/>
                </a:solidFill>
                <a:latin typeface="Arial" panose="020B0604020202020204" pitchFamily="34" charset="0"/>
                <a:cs typeface="ヒラギノ角ゴ ProN W3" charset="0"/>
                <a:sym typeface="Arial" panose="020B0604020202020204" pitchFamily="34" charset="0"/>
              </a:rPr>
              <a:t>Analog Pins</a:t>
            </a:r>
          </a:p>
        </p:txBody>
      </p:sp>
      <p:cxnSp>
        <p:nvCxnSpPr>
          <p:cNvPr id="13" name="Straight Connector 12">
            <a:extLst>
              <a:ext uri="{FF2B5EF4-FFF2-40B4-BE49-F238E27FC236}">
                <a16:creationId xmlns:a16="http://schemas.microsoft.com/office/drawing/2014/main" id="{81ED3AA3-339A-4172-98C4-D6D7E43ADA60}"/>
              </a:ext>
            </a:extLst>
          </p:cNvPr>
          <p:cNvCxnSpPr>
            <a:stCxn id="7181" idx="1"/>
          </p:cNvCxnSpPr>
          <p:nvPr/>
        </p:nvCxnSpPr>
        <p:spPr>
          <a:xfrm flipH="1">
            <a:off x="6610350" y="2662238"/>
            <a:ext cx="3794125" cy="696912"/>
          </a:xfrm>
          <a:prstGeom prst="line">
            <a:avLst/>
          </a:prstGeom>
          <a:ln w="15875">
            <a:solidFill>
              <a:srgbClr val="FF0000"/>
            </a:solidFill>
          </a:ln>
        </p:spPr>
        <p:style>
          <a:lnRef idx="1">
            <a:schemeClr val="accent3"/>
          </a:lnRef>
          <a:fillRef idx="0">
            <a:schemeClr val="accent3"/>
          </a:fillRef>
          <a:effectRef idx="0">
            <a:schemeClr val="accent3"/>
          </a:effectRef>
          <a:fontRef idx="minor">
            <a:schemeClr val="tx1"/>
          </a:fontRef>
        </p:style>
      </p:cxnSp>
      <p:sp>
        <p:nvSpPr>
          <p:cNvPr id="7181" name="TextBox 13">
            <a:extLst>
              <a:ext uri="{FF2B5EF4-FFF2-40B4-BE49-F238E27FC236}">
                <a16:creationId xmlns:a16="http://schemas.microsoft.com/office/drawing/2014/main" id="{A0308B05-2402-4FAA-9277-462FE376BAA2}"/>
              </a:ext>
            </a:extLst>
          </p:cNvPr>
          <p:cNvSpPr txBox="1">
            <a:spLocks noChangeArrowheads="1"/>
          </p:cNvSpPr>
          <p:nvPr/>
        </p:nvSpPr>
        <p:spPr bwMode="auto">
          <a:xfrm>
            <a:off x="10404475" y="2400300"/>
            <a:ext cx="2382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Digital Pins</a:t>
            </a:r>
          </a:p>
        </p:txBody>
      </p:sp>
      <p:cxnSp>
        <p:nvCxnSpPr>
          <p:cNvPr id="19" name="Straight Connector 18">
            <a:extLst>
              <a:ext uri="{FF2B5EF4-FFF2-40B4-BE49-F238E27FC236}">
                <a16:creationId xmlns:a16="http://schemas.microsoft.com/office/drawing/2014/main" id="{C9D001E7-6B98-451A-AD8D-F8C173EBD80C}"/>
              </a:ext>
            </a:extLst>
          </p:cNvPr>
          <p:cNvCxnSpPr/>
          <p:nvPr/>
        </p:nvCxnSpPr>
        <p:spPr>
          <a:xfrm>
            <a:off x="11487150" y="2817813"/>
            <a:ext cx="217488" cy="229235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83" name="TextBox 20">
            <a:extLst>
              <a:ext uri="{FF2B5EF4-FFF2-40B4-BE49-F238E27FC236}">
                <a16:creationId xmlns:a16="http://schemas.microsoft.com/office/drawing/2014/main" id="{2A078408-696B-4042-8B6D-6D5CED309F87}"/>
              </a:ext>
            </a:extLst>
          </p:cNvPr>
          <p:cNvSpPr txBox="1">
            <a:spLocks noChangeArrowheads="1"/>
          </p:cNvSpPr>
          <p:nvPr/>
        </p:nvSpPr>
        <p:spPr bwMode="auto">
          <a:xfrm>
            <a:off x="5581650" y="241458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rgbClr val="FFFFFF"/>
                </a:solidFill>
                <a:latin typeface="Arial" panose="020B0604020202020204" pitchFamily="34" charset="0"/>
                <a:cs typeface="ヒラギノ角ゴ ProN W3" charset="0"/>
                <a:sym typeface="Arial" panose="020B0604020202020204" pitchFamily="34" charset="0"/>
              </a:rPr>
              <a:t>Serial Pins</a:t>
            </a:r>
          </a:p>
        </p:txBody>
      </p:sp>
      <p:cxnSp>
        <p:nvCxnSpPr>
          <p:cNvPr id="23" name="Straight Connector 22">
            <a:extLst>
              <a:ext uri="{FF2B5EF4-FFF2-40B4-BE49-F238E27FC236}">
                <a16:creationId xmlns:a16="http://schemas.microsoft.com/office/drawing/2014/main" id="{050FDEEE-5EC1-45BF-955B-84F70ED8E5D9}"/>
              </a:ext>
            </a:extLst>
          </p:cNvPr>
          <p:cNvCxnSpPr/>
          <p:nvPr/>
        </p:nvCxnSpPr>
        <p:spPr>
          <a:xfrm>
            <a:off x="7261225" y="2678113"/>
            <a:ext cx="2600325" cy="681037"/>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60D40-5FEA-49BF-8E6E-438B1332A0DF}"/>
              </a:ext>
            </a:extLst>
          </p:cNvPr>
          <p:cNvSpPr>
            <a:spLocks noGrp="1"/>
          </p:cNvSpPr>
          <p:nvPr>
            <p:ph type="title"/>
          </p:nvPr>
        </p:nvSpPr>
        <p:spPr/>
        <p:txBody>
          <a:bodyPr/>
          <a:lstStyle/>
          <a:p>
            <a:pPr defTabSz="975390" fontAlgn="auto">
              <a:spcAft>
                <a:spcPts val="0"/>
              </a:spcAft>
              <a:defRPr/>
            </a:pPr>
            <a:r>
              <a:rPr lang="en-US" sz="4693" dirty="0"/>
              <a:t>Arduino Mini</a:t>
            </a:r>
            <a:r>
              <a:rPr lang="en-US" sz="4551" dirty="0"/>
              <a:t> (smaller)</a:t>
            </a:r>
          </a:p>
        </p:txBody>
      </p:sp>
      <p:sp>
        <p:nvSpPr>
          <p:cNvPr id="17411" name="Text Placeholder 2">
            <a:extLst>
              <a:ext uri="{FF2B5EF4-FFF2-40B4-BE49-F238E27FC236}">
                <a16:creationId xmlns:a16="http://schemas.microsoft.com/office/drawing/2014/main" id="{70A7354F-069A-4931-846B-64052B4E29ED}"/>
              </a:ext>
            </a:extLst>
          </p:cNvPr>
          <p:cNvSpPr>
            <a:spLocks noGrp="1" noChangeArrowheads="1"/>
          </p:cNvSpPr>
          <p:nvPr>
            <p:ph idx="1"/>
          </p:nvPr>
        </p:nvSpPr>
        <p:spPr/>
        <p:txBody>
          <a:bodyPr/>
          <a:lstStyle/>
          <a:p>
            <a:pPr marL="243848" indent="-243848" defTabSz="975390" fontAlgn="auto">
              <a:spcBef>
                <a:spcPts val="1067"/>
              </a:spcBef>
              <a:spcAft>
                <a:spcPts val="0"/>
              </a:spcAft>
              <a:defRPr/>
            </a:pPr>
            <a:endParaRPr lang="en-US" altLang="en-US" sz="2987"/>
          </a:p>
        </p:txBody>
      </p:sp>
      <p:pic>
        <p:nvPicPr>
          <p:cNvPr id="8196" name="Picture 2" descr="http://arduino.cc/en/uploads/Main/Mini05_front.jpg">
            <a:extLst>
              <a:ext uri="{FF2B5EF4-FFF2-40B4-BE49-F238E27FC236}">
                <a16:creationId xmlns:a16="http://schemas.microsoft.com/office/drawing/2014/main" id="{77287C8C-D030-465E-A29C-9308AA6D6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1951038"/>
            <a:ext cx="11071225" cy="661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CEE75061-2683-41BF-9148-F67A47D2C921}"/>
              </a:ext>
            </a:extLst>
          </p:cNvPr>
          <p:cNvSpPr txBox="1"/>
          <p:nvPr/>
        </p:nvSpPr>
        <p:spPr>
          <a:xfrm>
            <a:off x="541867" y="1300481"/>
            <a:ext cx="2059093" cy="1492973"/>
          </a:xfrm>
          <a:prstGeom prst="rect">
            <a:avLst/>
          </a:prstGeom>
          <a:noFill/>
        </p:spPr>
        <p:txBody>
          <a:bodyPr>
            <a:spAutoFit/>
          </a:bodyPr>
          <a:lstStyle/>
          <a:p>
            <a:pPr eaLnBrk="1" fontAlgn="auto" hangingPunct="1">
              <a:spcBef>
                <a:spcPts val="0"/>
              </a:spcBef>
              <a:spcAft>
                <a:spcPts val="0"/>
              </a:spcAft>
              <a:defRPr/>
            </a:pPr>
            <a:r>
              <a:rPr lang="en-US" sz="4551" dirty="0">
                <a:highlight>
                  <a:srgbClr val="000000"/>
                </a:highlight>
                <a:latin typeface="+mn-lt"/>
              </a:rPr>
              <a:t>Digital Pins</a:t>
            </a:r>
          </a:p>
        </p:txBody>
      </p:sp>
      <p:cxnSp>
        <p:nvCxnSpPr>
          <p:cNvPr id="7" name="Straight Connector 6">
            <a:extLst>
              <a:ext uri="{FF2B5EF4-FFF2-40B4-BE49-F238E27FC236}">
                <a16:creationId xmlns:a16="http://schemas.microsoft.com/office/drawing/2014/main" id="{47102189-E4BB-4F16-8CD8-E02798257735}"/>
              </a:ext>
            </a:extLst>
          </p:cNvPr>
          <p:cNvCxnSpPr>
            <a:stCxn id="5" idx="3"/>
          </p:cNvCxnSpPr>
          <p:nvPr/>
        </p:nvCxnSpPr>
        <p:spPr>
          <a:xfrm>
            <a:off x="2600325" y="2046288"/>
            <a:ext cx="3035300" cy="13128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A1E04A2-6D53-48D2-8A82-9E75D9024E62}"/>
              </a:ext>
            </a:extLst>
          </p:cNvPr>
          <p:cNvSpPr txBox="1"/>
          <p:nvPr/>
        </p:nvSpPr>
        <p:spPr>
          <a:xfrm>
            <a:off x="108374" y="4985174"/>
            <a:ext cx="2059093" cy="1492973"/>
          </a:xfrm>
          <a:prstGeom prst="rect">
            <a:avLst/>
          </a:prstGeom>
          <a:noFill/>
        </p:spPr>
        <p:txBody>
          <a:bodyPr>
            <a:spAutoFit/>
          </a:bodyPr>
          <a:lstStyle/>
          <a:p>
            <a:pPr eaLnBrk="1" fontAlgn="auto" hangingPunct="1">
              <a:spcBef>
                <a:spcPts val="0"/>
              </a:spcBef>
              <a:spcAft>
                <a:spcPts val="0"/>
              </a:spcAft>
              <a:defRPr/>
            </a:pPr>
            <a:r>
              <a:rPr lang="en-US" sz="4551" dirty="0">
                <a:highlight>
                  <a:srgbClr val="000000"/>
                </a:highlight>
                <a:latin typeface="+mn-lt"/>
              </a:rPr>
              <a:t>Analog Pins</a:t>
            </a:r>
          </a:p>
        </p:txBody>
      </p:sp>
      <p:cxnSp>
        <p:nvCxnSpPr>
          <p:cNvPr id="11" name="Straight Connector 10">
            <a:extLst>
              <a:ext uri="{FF2B5EF4-FFF2-40B4-BE49-F238E27FC236}">
                <a16:creationId xmlns:a16="http://schemas.microsoft.com/office/drawing/2014/main" id="{9B8CCC1F-B9C3-4BF3-BEE8-29F081B4136D}"/>
              </a:ext>
            </a:extLst>
          </p:cNvPr>
          <p:cNvCxnSpPr>
            <a:stCxn id="9" idx="3"/>
          </p:cNvCxnSpPr>
          <p:nvPr/>
        </p:nvCxnSpPr>
        <p:spPr>
          <a:xfrm flipV="1">
            <a:off x="2166938" y="4551363"/>
            <a:ext cx="1084262" cy="11795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067BC67-F995-4697-9E8A-BADA54F9FCA2}"/>
              </a:ext>
            </a:extLst>
          </p:cNvPr>
          <p:cNvCxnSpPr>
            <a:stCxn id="9" idx="3"/>
          </p:cNvCxnSpPr>
          <p:nvPr/>
        </p:nvCxnSpPr>
        <p:spPr>
          <a:xfrm>
            <a:off x="2166938" y="5730875"/>
            <a:ext cx="3360737" cy="9890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E171F2-885F-471D-AC67-FB84F6D15A58}"/>
              </a:ext>
            </a:extLst>
          </p:cNvPr>
          <p:cNvSpPr txBox="1"/>
          <p:nvPr/>
        </p:nvSpPr>
        <p:spPr>
          <a:xfrm>
            <a:off x="9970347" y="2059094"/>
            <a:ext cx="3034453" cy="1200329"/>
          </a:xfrm>
          <a:prstGeom prst="rect">
            <a:avLst/>
          </a:prstGeom>
          <a:noFill/>
        </p:spPr>
        <p:txBody>
          <a:bodyPr>
            <a:spAutoFit/>
          </a:bodyPr>
          <a:lstStyle/>
          <a:p>
            <a:pPr eaLnBrk="1" fontAlgn="auto" hangingPunct="1">
              <a:spcBef>
                <a:spcPts val="0"/>
              </a:spcBef>
              <a:spcAft>
                <a:spcPts val="0"/>
              </a:spcAft>
              <a:defRPr/>
            </a:pPr>
            <a:r>
              <a:rPr lang="en-US" sz="3600" dirty="0">
                <a:highlight>
                  <a:srgbClr val="000000"/>
                </a:highlight>
                <a:latin typeface="+mn-lt"/>
              </a:rPr>
              <a:t>Serial Connectors</a:t>
            </a:r>
          </a:p>
        </p:txBody>
      </p:sp>
      <p:cxnSp>
        <p:nvCxnSpPr>
          <p:cNvPr id="16" name="Straight Connector 15">
            <a:extLst>
              <a:ext uri="{FF2B5EF4-FFF2-40B4-BE49-F238E27FC236}">
                <a16:creationId xmlns:a16="http://schemas.microsoft.com/office/drawing/2014/main" id="{2A5B0F6D-4FFF-4351-9CF9-34C2C82118CA}"/>
              </a:ext>
            </a:extLst>
          </p:cNvPr>
          <p:cNvCxnSpPr>
            <a:stCxn id="14" idx="2"/>
          </p:cNvCxnSpPr>
          <p:nvPr/>
        </p:nvCxnSpPr>
        <p:spPr>
          <a:xfrm flipH="1">
            <a:off x="10079038" y="3259138"/>
            <a:ext cx="1408112" cy="1400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7CFE4-9A0F-49FB-9AF1-A3B03C02204A}"/>
              </a:ext>
            </a:extLst>
          </p:cNvPr>
          <p:cNvSpPr txBox="1"/>
          <p:nvPr/>
        </p:nvSpPr>
        <p:spPr>
          <a:xfrm>
            <a:off x="10295467" y="7586134"/>
            <a:ext cx="2059093" cy="1492973"/>
          </a:xfrm>
          <a:prstGeom prst="rect">
            <a:avLst/>
          </a:prstGeom>
          <a:noFill/>
        </p:spPr>
        <p:txBody>
          <a:bodyPr>
            <a:spAutoFit/>
          </a:bodyPr>
          <a:lstStyle/>
          <a:p>
            <a:pPr eaLnBrk="1" fontAlgn="auto" hangingPunct="1">
              <a:spcBef>
                <a:spcPts val="0"/>
              </a:spcBef>
              <a:spcAft>
                <a:spcPts val="0"/>
              </a:spcAft>
              <a:defRPr/>
            </a:pPr>
            <a:r>
              <a:rPr lang="en-US" sz="4551" dirty="0">
                <a:highlight>
                  <a:srgbClr val="000000"/>
                </a:highlight>
                <a:latin typeface="+mn-lt"/>
              </a:rPr>
              <a:t>Power Pins</a:t>
            </a:r>
          </a:p>
        </p:txBody>
      </p:sp>
      <p:cxnSp>
        <p:nvCxnSpPr>
          <p:cNvPr id="19" name="Straight Connector 18">
            <a:extLst>
              <a:ext uri="{FF2B5EF4-FFF2-40B4-BE49-F238E27FC236}">
                <a16:creationId xmlns:a16="http://schemas.microsoft.com/office/drawing/2014/main" id="{6E201E04-3C8B-4A65-B6BC-8FB1FCAEA29F}"/>
              </a:ext>
            </a:extLst>
          </p:cNvPr>
          <p:cNvCxnSpPr/>
          <p:nvPr/>
        </p:nvCxnSpPr>
        <p:spPr>
          <a:xfrm flipH="1" flipV="1">
            <a:off x="9753600" y="6827838"/>
            <a:ext cx="541338" cy="974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BB03352-31D4-47D5-ABE2-2ABFFD43B49C}"/>
              </a:ext>
            </a:extLst>
          </p:cNvPr>
          <p:cNvSpPr>
            <a:spLocks noGrp="1" noChangeArrowheads="1"/>
          </p:cNvSpPr>
          <p:nvPr>
            <p:ph type="title"/>
          </p:nvPr>
        </p:nvSpPr>
        <p:spPr>
          <a:xfrm>
            <a:off x="541338" y="433388"/>
            <a:ext cx="12138025" cy="1217612"/>
          </a:xfrm>
        </p:spPr>
        <p:txBody>
          <a:bodyPr/>
          <a:lstStyle/>
          <a:p>
            <a:pPr defTabSz="975390" fontAlgn="auto">
              <a:spcAft>
                <a:spcPts val="0"/>
              </a:spcAft>
              <a:defRPr/>
            </a:pPr>
            <a:r>
              <a:rPr lang="en-US" altLang="en-US" sz="4693"/>
              <a:t>(Solderless) Breadboard (Ref. 2)</a:t>
            </a:r>
          </a:p>
        </p:txBody>
      </p:sp>
      <p:pic>
        <p:nvPicPr>
          <p:cNvPr id="9219" name="Picture 2">
            <a:extLst>
              <a:ext uri="{FF2B5EF4-FFF2-40B4-BE49-F238E27FC236}">
                <a16:creationId xmlns:a16="http://schemas.microsoft.com/office/drawing/2014/main" id="{7E30BD65-124E-4692-8AB0-48B4603FD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22" t="21899" r="9459" b="8398"/>
          <a:stretch>
            <a:fillRect/>
          </a:stretch>
        </p:blipFill>
        <p:spPr bwMode="auto">
          <a:xfrm>
            <a:off x="758825" y="1843088"/>
            <a:ext cx="11471275" cy="687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032B333-C4CF-434E-B8F1-9207CDDE1DFE}"/>
              </a:ext>
            </a:extLst>
          </p:cNvPr>
          <p:cNvSpPr>
            <a:spLocks noGrp="1" noChangeArrowheads="1"/>
          </p:cNvSpPr>
          <p:nvPr>
            <p:ph type="title"/>
          </p:nvPr>
        </p:nvSpPr>
        <p:spPr>
          <a:xfrm>
            <a:off x="650875" y="866775"/>
            <a:ext cx="12138025" cy="1217613"/>
          </a:xfrm>
        </p:spPr>
        <p:txBody>
          <a:bodyPr/>
          <a:lstStyle/>
          <a:p>
            <a:pPr defTabSz="975390" fontAlgn="auto">
              <a:spcAft>
                <a:spcPts val="0"/>
              </a:spcAft>
              <a:defRPr/>
            </a:pPr>
            <a:r>
              <a:rPr lang="en-US" altLang="en-US" sz="4693"/>
              <a:t>Breadboard Innards (Ref. 2)</a:t>
            </a:r>
          </a:p>
        </p:txBody>
      </p:sp>
      <p:pic>
        <p:nvPicPr>
          <p:cNvPr id="10243" name="Picture 2">
            <a:extLst>
              <a:ext uri="{FF2B5EF4-FFF2-40B4-BE49-F238E27FC236}">
                <a16:creationId xmlns:a16="http://schemas.microsoft.com/office/drawing/2014/main" id="{6802A43F-AC5C-4B82-9959-AE22567C9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20" t="40973" r="8960" b="3455"/>
          <a:stretch>
            <a:fillRect/>
          </a:stretch>
        </p:blipFill>
        <p:spPr bwMode="auto">
          <a:xfrm>
            <a:off x="758825" y="2058988"/>
            <a:ext cx="11471275" cy="548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D4CCE16A-FDF2-431A-B748-06DAFBD405A2}"/>
              </a:ext>
            </a:extLst>
          </p:cNvPr>
          <p:cNvSpPr txBox="1"/>
          <p:nvPr/>
        </p:nvSpPr>
        <p:spPr>
          <a:xfrm>
            <a:off x="107950" y="7802563"/>
            <a:ext cx="22985413" cy="1493837"/>
          </a:xfrm>
          <a:prstGeom prst="rect">
            <a:avLst/>
          </a:prstGeom>
          <a:noFill/>
        </p:spPr>
        <p:txBody>
          <a:bodyPr wrap="none">
            <a:spAutoFit/>
          </a:bodyPr>
          <a:lstStyle/>
          <a:p>
            <a:pPr eaLnBrk="1" fontAlgn="auto" hangingPunct="1">
              <a:spcBef>
                <a:spcPts val="0"/>
              </a:spcBef>
              <a:spcAft>
                <a:spcPts val="0"/>
              </a:spcAft>
              <a:defRPr/>
            </a:pPr>
            <a:r>
              <a:rPr lang="en-US" sz="4551" dirty="0">
                <a:latin typeface="+mn-lt"/>
              </a:rPr>
              <a:t>Insert 22-gauge solid wire jumpers and component leads into breadboard clips to make</a:t>
            </a:r>
          </a:p>
          <a:p>
            <a:pPr eaLnBrk="1" fontAlgn="auto" hangingPunct="1">
              <a:spcBef>
                <a:spcPts val="0"/>
              </a:spcBef>
              <a:spcAft>
                <a:spcPts val="0"/>
              </a:spcAft>
              <a:defRPr/>
            </a:pPr>
            <a:r>
              <a:rPr lang="en-US" sz="4551" dirty="0">
                <a:latin typeface="+mn-lt"/>
              </a:rPr>
              <a:t>electrical connections without soldering.  Use the edge “rails” for power (5V) and ground.</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EF7E730-3475-4296-8461-E28D23B73058}"/>
              </a:ext>
            </a:extLst>
          </p:cNvPr>
          <p:cNvSpPr>
            <a:spLocks noGrp="1" noChangeArrowheads="1"/>
          </p:cNvSpPr>
          <p:nvPr>
            <p:ph type="title"/>
          </p:nvPr>
        </p:nvSpPr>
        <p:spPr>
          <a:xfrm>
            <a:off x="650875" y="541338"/>
            <a:ext cx="11703050" cy="1625600"/>
          </a:xfrm>
        </p:spPr>
        <p:txBody>
          <a:bodyPr/>
          <a:lstStyle/>
          <a:p>
            <a:pPr defTabSz="975390" fontAlgn="auto">
              <a:spcAft>
                <a:spcPts val="0"/>
              </a:spcAft>
              <a:defRPr/>
            </a:pPr>
            <a:r>
              <a:rPr lang="en-US" altLang="en-US" sz="4693"/>
              <a:t>Introduction to Software</a:t>
            </a:r>
          </a:p>
        </p:txBody>
      </p:sp>
      <p:sp>
        <p:nvSpPr>
          <p:cNvPr id="3" name="Content Placeholder 2">
            <a:extLst>
              <a:ext uri="{FF2B5EF4-FFF2-40B4-BE49-F238E27FC236}">
                <a16:creationId xmlns:a16="http://schemas.microsoft.com/office/drawing/2014/main" id="{65E72455-FCF7-4DA2-AEE2-A79B131D56D5}"/>
              </a:ext>
            </a:extLst>
          </p:cNvPr>
          <p:cNvSpPr>
            <a:spLocks noGrp="1"/>
          </p:cNvSpPr>
          <p:nvPr>
            <p:ph idx="1"/>
          </p:nvPr>
        </p:nvSpPr>
        <p:spPr>
          <a:xfrm>
            <a:off x="325438" y="2058988"/>
            <a:ext cx="11704637" cy="6719887"/>
          </a:xfrm>
        </p:spPr>
        <p:txBody>
          <a:bodyPr/>
          <a:lstStyle/>
          <a:p>
            <a:pPr marL="243848" indent="-243848" defTabSz="975390" fontAlgn="auto">
              <a:spcBef>
                <a:spcPts val="1067"/>
              </a:spcBef>
              <a:spcAft>
                <a:spcPts val="0"/>
              </a:spcAft>
              <a:defRPr/>
            </a:pPr>
            <a:r>
              <a:rPr lang="en-US" sz="2987" dirty="0"/>
              <a:t>Arduino microcontrollers are programmed using the Arduino IDE (Integrated Development Environment)</a:t>
            </a:r>
          </a:p>
          <a:p>
            <a:pPr marL="731543" lvl="1" indent="-243848" defTabSz="975390" fontAlgn="auto">
              <a:spcBef>
                <a:spcPts val="533"/>
              </a:spcBef>
              <a:spcAft>
                <a:spcPts val="0"/>
              </a:spcAft>
              <a:defRPr/>
            </a:pPr>
            <a:r>
              <a:rPr lang="en-US" sz="2560" dirty="0"/>
              <a:t>Can be downloaded for free from </a:t>
            </a:r>
            <a:r>
              <a:rPr lang="en-US" sz="2560" dirty="0">
                <a:hlinkClick r:id="rId2"/>
              </a:rPr>
              <a:t>http://arduino.cc/en/Main/Software</a:t>
            </a:r>
            <a:endParaRPr lang="en-US" sz="2560" dirty="0"/>
          </a:p>
          <a:p>
            <a:pPr marL="243848" indent="-243848" defTabSz="975390" fontAlgn="auto">
              <a:spcBef>
                <a:spcPts val="1067"/>
              </a:spcBef>
              <a:spcAft>
                <a:spcPts val="0"/>
              </a:spcAft>
              <a:defRPr/>
            </a:pPr>
            <a:r>
              <a:rPr lang="en-US" sz="2987" dirty="0"/>
              <a:t>Arduino programs, called “sketches”, are written in a programming language similar to C and C++</a:t>
            </a:r>
          </a:p>
          <a:p>
            <a:pPr marL="243848" indent="-243848" defTabSz="975390" fontAlgn="auto">
              <a:spcBef>
                <a:spcPts val="1067"/>
              </a:spcBef>
              <a:spcAft>
                <a:spcPts val="0"/>
              </a:spcAft>
              <a:defRPr/>
            </a:pPr>
            <a:r>
              <a:rPr lang="en-US" sz="2987" dirty="0"/>
              <a:t>Every sketch must have a </a:t>
            </a:r>
            <a:r>
              <a:rPr lang="en-US" sz="2987" dirty="0">
                <a:latin typeface="Courier New" panose="02070309020205020404" pitchFamily="49" charset="0"/>
                <a:cs typeface="Courier New" panose="02070309020205020404" pitchFamily="49" charset="0"/>
              </a:rPr>
              <a:t>setup()</a:t>
            </a:r>
            <a:r>
              <a:rPr lang="en-US" sz="2987" dirty="0"/>
              <a:t> function (executed just once) followed by a </a:t>
            </a:r>
            <a:r>
              <a:rPr lang="en-US" sz="2987" dirty="0">
                <a:latin typeface="Courier New" panose="02070309020205020404" pitchFamily="49" charset="0"/>
                <a:cs typeface="Courier New" panose="02070309020205020404" pitchFamily="49" charset="0"/>
              </a:rPr>
              <a:t>loop()</a:t>
            </a:r>
            <a:r>
              <a:rPr lang="en-US" sz="2987" dirty="0"/>
              <a:t> function (potentially executed many times);  add “comments” to code to make it easier to read (technically optional, but actually required (by me))</a:t>
            </a:r>
          </a:p>
          <a:p>
            <a:pPr marL="243848" indent="-243848" defTabSz="975390" fontAlgn="auto">
              <a:spcBef>
                <a:spcPts val="1067"/>
              </a:spcBef>
              <a:spcAft>
                <a:spcPts val="0"/>
              </a:spcAft>
              <a:defRPr/>
            </a:pPr>
            <a:r>
              <a:rPr lang="en-US" sz="2987" dirty="0"/>
              <a:t>Many sensors and other hardware devices come with prewritten software – look on-line for sample code, libraries (of functions), and tutorials</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Pages>0</Pages>
  <Words>2065</Words>
  <Characters>0</Characters>
  <Application>Microsoft Office PowerPoint</Application>
  <PresentationFormat>Custom</PresentationFormat>
  <Lines>0</Lines>
  <Paragraphs>212</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Arial</vt:lpstr>
      <vt:lpstr>Calibri Light</vt:lpstr>
      <vt:lpstr>ヒラギノ角ゴ ProN W6</vt:lpstr>
      <vt:lpstr>ヒラギノ角ゴ ProN W3</vt:lpstr>
      <vt:lpstr>Courier New</vt:lpstr>
      <vt:lpstr>Times New Roman</vt:lpstr>
      <vt:lpstr>Wingdings 2</vt:lpstr>
      <vt:lpstr>Office Theme</vt:lpstr>
      <vt:lpstr>Post Graduate Student Union Learning is Fun with Arduino 2017-18</vt:lpstr>
      <vt:lpstr>What is a Microcontroller?</vt:lpstr>
      <vt:lpstr>Arduino Uno</vt:lpstr>
      <vt:lpstr>Arduino Uno – more details (Ref. 2)</vt:lpstr>
      <vt:lpstr>Arduino Mega – Larger, more pins (we won’t be using this today)</vt:lpstr>
      <vt:lpstr>Arduino Mini (smaller)</vt:lpstr>
      <vt:lpstr>(Solderless) Breadboard (Ref. 2)</vt:lpstr>
      <vt:lpstr>Breadboard Innards (Ref. 2)</vt:lpstr>
      <vt:lpstr>Introduction to Software</vt:lpstr>
      <vt:lpstr>Parts of the IDE main screen</vt:lpstr>
      <vt:lpstr>BareMinimum – sketch organization</vt:lpstr>
      <vt:lpstr>Activity 1 – making an on-board and external LED blink</vt:lpstr>
      <vt:lpstr>About Motors</vt:lpstr>
      <vt:lpstr>Activity 2: Using a Servo</vt:lpstr>
      <vt:lpstr>Servo</vt:lpstr>
      <vt:lpstr>To Sweep or Not to Sweep</vt:lpstr>
      <vt:lpstr>Note about Libraries:</vt:lpstr>
      <vt:lpstr>Proto shield &amp; “tiny” breadboard</vt:lpstr>
      <vt:lpstr>A few words on sensors</vt:lpstr>
      <vt:lpstr>About Digital Sensors:</vt:lpstr>
      <vt:lpstr>Activity 3 – Wiring and logging sensor data</vt:lpstr>
      <vt:lpstr>Micro SD Shield and  Data LED Indicator</vt:lpstr>
      <vt:lpstr>Analog Temperature Sensor</vt:lpstr>
      <vt:lpstr>Digital 3-Axis Magnetometer</vt:lpstr>
      <vt:lpstr>Logging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BREAK SHORT COURSE -  Spring 2017</dc:title>
  <dc:subject/>
  <cp:keywords/>
  <dc:description/>
  <cp:lastModifiedBy>Asim Ali BUKC</cp:lastModifiedBy>
  <cp:revision>6</cp:revision>
  <dcterms:modified xsi:type="dcterms:W3CDTF">2018-01-04T09:27:21Z</dcterms:modified>
</cp:coreProperties>
</file>