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"/>
        <a:cs typeface="Droid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56F60A96-6A82-4E3F-ADD3-C46371F9E0F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4448377-89F8-4948-9501-4FE2BAE52A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04CC13B-DE9F-482F-A461-1350F9DCD02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321FFAA-059C-46F4-B894-353B38C6643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55FE59C-45AA-4287-9350-A7D38864215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A37A93E-0304-4946-8936-86BE86C90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2A09D1-9226-4605-A6FA-F08C93571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62ABD21A-D302-4CB6-B2CA-835F8FCA30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833E22-C3D9-437F-AAF6-FF6BA4A4061D}" type="slidenum">
              <a:rPr lang="en-US" altLang="en-US" sz="140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77E32448-765C-4389-B93E-3FBF4B8E5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F3D2102-9730-4EEF-9002-ED5F39865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1AB723A7-F449-4EB6-A70F-D4BA124D8C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A55841-44E3-49A6-9C45-6A10E0015C66}" type="slidenum">
              <a:rPr lang="en-US" altLang="en-US" sz="140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00C0BCC2-965C-479D-AC04-4C0D36644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4C4D1F1-0E8D-4343-927C-28F53C39D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56EAE47-5662-40CF-BCFC-7EC8DC3AD56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A1BBCB-6731-4F24-B046-E9084CE2586A}" type="slidenum">
              <a:rPr lang="en-US" altLang="en-US" sz="1400"/>
              <a:pPr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EF1E8B27-49CF-4DCD-ACCA-CB3E782B1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FDC036B-C51D-4443-B80A-7BFF2BF72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A192039C-A914-4864-A7E6-8DDC11BDA0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C254B9-37EC-4D63-BEC8-58B163C5AD4E}" type="slidenum">
              <a:rPr lang="en-US" altLang="en-US" sz="1400"/>
              <a:pPr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4B76A40D-B486-4C0D-A756-BD9F07657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FD6E37B-58AE-4E9C-9317-28FDFA292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F78BDEFD-A9B4-43DF-A5AB-04E4CF3A36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0D42DE-20A4-40EA-BCC3-E7F0F244D0DC}" type="slidenum">
              <a:rPr lang="en-US" altLang="en-US" sz="1400"/>
              <a:pPr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7D462845-9CC3-4E4E-AFC0-F06DCDEDD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C516791-E9EA-48D6-ADD9-18A2F23B3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164588B3-BE87-4861-B528-FE2C76E936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A91C43-A15B-4571-ACA5-28BA5D9AEDB7}" type="slidenum">
              <a:rPr lang="en-US" altLang="en-US" sz="1400"/>
              <a:pPr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394AF2A-0595-4F59-A742-150503AFA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9010D84-56C5-4BFB-BC8B-081F6FB9F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C16E54E7-B590-41A9-98C5-C345899C8CB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292F0E-9F30-465F-84D7-5CFDE641E852}" type="slidenum">
              <a:rPr lang="en-US" altLang="en-US" sz="1400"/>
              <a:pPr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61ACC28F-ABBD-46ED-99FA-E6E0B3796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B43133D-5375-41CC-BE3B-2DCA8E471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89AFE047-FC07-4A72-A0ED-8842DB519A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7D5206-DA24-47F2-B9CA-C6AFE439E537}" type="slidenum">
              <a:rPr lang="en-US" altLang="en-US" sz="1400"/>
              <a:pPr>
                <a:spcBef>
                  <a:spcPct val="0"/>
                </a:spcBef>
              </a:pPr>
              <a:t>9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7302EA-87CC-4FE1-8835-160B1FCC5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A134E25-2878-4508-9386-219E9613F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7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2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68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730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364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40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29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138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05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7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5806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300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694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7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94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2085975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1613" y="1768475"/>
            <a:ext cx="2087562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78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2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1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1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82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8FA85A8-025E-42A1-B486-999AEFFB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F06355D-0BE0-4A9A-AFB2-DC6F5FF85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432593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980727A-15DE-4422-9808-6B4EBDBE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1768475"/>
            <a:ext cx="432752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marL="1295400" indent="-2873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marL="17272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marL="21590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6162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30734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5306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9878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eaLnBrk="1"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/>
              <a:t>Click to edit the outline text format</a:t>
            </a:r>
          </a:p>
          <a:p>
            <a:pPr lvl="1" eaLnBrk="1">
              <a:spcAft>
                <a:spcPts val="1138"/>
              </a:spcAft>
              <a:buClr>
                <a:srgbClr val="000000"/>
              </a:buClr>
              <a:buSzPct val="75000"/>
              <a:buFont typeface="Symbol" charset="2"/>
              <a:buChar char=""/>
              <a:defRPr/>
            </a:pPr>
            <a:r>
              <a:rPr lang="en-US"/>
              <a:t>Second Outline Level</a:t>
            </a:r>
          </a:p>
          <a:p>
            <a:pPr lvl="2" eaLnBrk="1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/>
              <a:t>Third Outline Level</a:t>
            </a:r>
          </a:p>
          <a:p>
            <a:pPr lvl="3" eaLnBrk="1">
              <a:spcAft>
                <a:spcPts val="575"/>
              </a:spcAft>
              <a:buClr>
                <a:srgbClr val="000000"/>
              </a:buClr>
              <a:buSzPct val="75000"/>
              <a:buFont typeface="Symbol" charset="2"/>
              <a:buChar char=""/>
              <a:defRPr/>
            </a:pPr>
            <a:r>
              <a:rPr lang="en-US"/>
              <a:t>Fourth Outline Level</a:t>
            </a:r>
          </a:p>
          <a:p>
            <a:pPr lvl="4" eaLnBrk="1"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/>
              <a:t>Fifth Outline Level</a:t>
            </a:r>
          </a:p>
          <a:p>
            <a:pPr lvl="4" eaLnBrk="1"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/>
              <a:t>Sixth Outline Level</a:t>
            </a:r>
          </a:p>
          <a:p>
            <a:pPr lvl="4" eaLnBrk="1"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100D90C7-99A8-4643-99E8-E21187AB5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956E207-EECD-41C6-B84E-90CB14A7C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staff.bucknell.edu/mastascu/eLessonsHtml/Basic/Basic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staff.bucknell.edu/mastascu/eLessonsHtml/Basic/Basic2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staff.bucknell.edu/mastascu/eLessonsHtml/Basic/Basic3v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amstechlib.com/24614782/en/read/4_Band_Resistor_Color_Co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facstaff.bucknell.edu/mastascu/eLessonsHtml/Resist/Resist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technologyuk.net/physics/electrical_principles/electrical_measurement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9C38D4C-7A79-4462-AEB3-B2140FF27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303213"/>
            <a:ext cx="8345488" cy="1258887"/>
          </a:xfrm>
        </p:spPr>
        <p:txBody>
          <a:bodyPr/>
          <a:lstStyle/>
          <a:p>
            <a:pPr eaLnBrk="1"/>
            <a:r>
              <a:rPr lang="en-US" altLang="en-US"/>
              <a:t>Basic EE</a:t>
            </a:r>
          </a:p>
        </p:txBody>
      </p:sp>
      <p:sp>
        <p:nvSpPr>
          <p:cNvPr id="4099" name="Text Placeholder 4">
            <a:extLst>
              <a:ext uri="{FF2B5EF4-FFF2-40B4-BE49-F238E27FC236}">
                <a16:creationId xmlns:a16="http://schemas.microsoft.com/office/drawing/2014/main" id="{B337A4D2-37C6-4D1F-8E10-08ED220EA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1313" y="1722438"/>
            <a:ext cx="2057400" cy="704850"/>
          </a:xfrm>
        </p:spPr>
        <p:txBody>
          <a:bodyPr/>
          <a:lstStyle/>
          <a:p>
            <a:pPr eaLnBrk="1"/>
            <a:r>
              <a:rPr lang="en-US" altLang="en-US" sz="3200"/>
              <a:t>Theory</a:t>
            </a:r>
          </a:p>
        </p:txBody>
      </p:sp>
      <p:sp>
        <p:nvSpPr>
          <p:cNvPr id="4100" name="Content Placeholder 2">
            <a:extLst>
              <a:ext uri="{FF2B5EF4-FFF2-40B4-BE49-F238E27FC236}">
                <a16:creationId xmlns:a16="http://schemas.microsoft.com/office/drawing/2014/main" id="{934FB735-E73F-410A-A988-BB391182040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611313" y="2635250"/>
            <a:ext cx="3276600" cy="3735388"/>
          </a:xfrm>
        </p:spPr>
        <p:txBody>
          <a:bodyPr/>
          <a:lstStyle/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Charge</a:t>
            </a:r>
          </a:p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Current</a:t>
            </a:r>
          </a:p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Voltage</a:t>
            </a:r>
          </a:p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Resistance</a:t>
            </a:r>
          </a:p>
          <a:p>
            <a:pPr marL="0" indent="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altLang="en-US"/>
          </a:p>
        </p:txBody>
      </p:sp>
      <p:sp>
        <p:nvSpPr>
          <p:cNvPr id="4101" name="Text Placeholder 5">
            <a:extLst>
              <a:ext uri="{FF2B5EF4-FFF2-40B4-BE49-F238E27FC236}">
                <a16:creationId xmlns:a16="http://schemas.microsoft.com/office/drawing/2014/main" id="{FAE04343-44CA-4780-B8DD-72879F4312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5273675" y="1692275"/>
            <a:ext cx="3195638" cy="704850"/>
          </a:xfrm>
        </p:spPr>
        <p:txBody>
          <a:bodyPr/>
          <a:lstStyle/>
          <a:p>
            <a:pPr eaLnBrk="1"/>
            <a:r>
              <a:rPr lang="en-US" altLang="en-US" sz="3200"/>
              <a:t>Practice</a:t>
            </a:r>
          </a:p>
        </p:txBody>
      </p:sp>
      <p:sp>
        <p:nvSpPr>
          <p:cNvPr id="4102" name="Content Placeholder 3">
            <a:extLst>
              <a:ext uri="{FF2B5EF4-FFF2-40B4-BE49-F238E27FC236}">
                <a16:creationId xmlns:a16="http://schemas.microsoft.com/office/drawing/2014/main" id="{026435BF-326F-42A0-8C36-69AEB12EF4D3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5121275" y="2547938"/>
            <a:ext cx="4456113" cy="4356100"/>
          </a:xfrm>
        </p:spPr>
        <p:txBody>
          <a:bodyPr/>
          <a:lstStyle/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Power supply</a:t>
            </a:r>
          </a:p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Breadboards</a:t>
            </a:r>
          </a:p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Resistor code</a:t>
            </a:r>
          </a:p>
          <a:p>
            <a:pPr marL="431800" lvl="1" indent="-215900" eaLnBrk="1">
              <a:lnSpc>
                <a:spcPct val="100000"/>
              </a:lnSpc>
              <a:buSzPct val="75000"/>
              <a:buFont typeface="Wingdings" panose="05000000000000000000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sz="2400"/>
              <a:t>Multimeters</a:t>
            </a:r>
          </a:p>
          <a:p>
            <a:pPr marL="0" indent="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id="{67B1B176-4624-44C7-82EE-6C6DAAA1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custGeom>
            <a:avLst/>
            <a:gdLst>
              <a:gd name="T0" fmla="*/ 9070975 w 9070975"/>
              <a:gd name="T1" fmla="*/ 631032 h 1262063"/>
              <a:gd name="T2" fmla="*/ 4535488 w 9070975"/>
              <a:gd name="T3" fmla="*/ 1262063 h 1262063"/>
              <a:gd name="T4" fmla="*/ 0 w 9070975"/>
              <a:gd name="T5" fmla="*/ 631032 h 1262063"/>
              <a:gd name="T6" fmla="*/ 4535488 w 9070975"/>
              <a:gd name="T7" fmla="*/ 0 h 12620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3"/>
              <a:gd name="T14" fmla="*/ 9070975 w 9070975"/>
              <a:gd name="T15" fmla="*/ 1262063 h 1262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3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3414F47-6B2B-4DF0-AE74-FD4C582C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768475"/>
            <a:ext cx="8218487" cy="4383088"/>
          </a:xfrm>
          <a:custGeom>
            <a:avLst/>
            <a:gdLst>
              <a:gd name="G0" fmla="*/ 24639 1 2"/>
              <a:gd name="G1" fmla="*/ 12178 1 2"/>
              <a:gd name="G2" fmla="+- 12178 0 0"/>
              <a:gd name="G3" fmla="+- 2463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4639" y="0"/>
                </a:lnTo>
                <a:lnTo>
                  <a:pt x="24639" y="12178"/>
                </a:lnTo>
                <a:lnTo>
                  <a:pt x="0" y="1217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285750" indent="-285750" eaLnBrk="1">
              <a:buClr>
                <a:srgbClr val="000000"/>
              </a:buClr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A property of particles that experience electromagnetic force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285750" indent="-285750" eaLnBrk="1">
              <a:buClr>
                <a:srgbClr val="000000"/>
              </a:buClr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Two kinds of charge: positive and negative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285750" indent="-285750" eaLnBrk="1">
              <a:buClr>
                <a:srgbClr val="000000"/>
              </a:buClr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Force due to charge obeys an inverse square law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285750" indent="-285750" eaLnBrk="1">
              <a:buClr>
                <a:srgbClr val="000000"/>
              </a:buClr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Charge is measured in coulombs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285750" indent="-285750" eaLnBrk="1">
              <a:buClr>
                <a:srgbClr val="000000"/>
              </a:buClr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Electrons and protons each have the same size charge 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	(but of opposite polarity) 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  <a:p>
            <a:pPr marL="285750" indent="-285750" eaLnBrk="1">
              <a:buClr>
                <a:srgbClr val="000000"/>
              </a:buClr>
              <a:buSzPct val="4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Charge magnitude = 1.6 * 10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-19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Droid Sans" charset="0"/>
                <a:cs typeface="Droid Sans" charset="0"/>
              </a:rPr>
              <a:t> coulombs</a:t>
            </a:r>
          </a:p>
          <a:p>
            <a:pPr marL="215900" indent="-2159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Droid Sans" charset="0"/>
              <a:cs typeface="Droid Sans" charset="0"/>
            </a:endParaRPr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39551E7C-AD2F-421E-863D-59C4B091F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Theory: </a:t>
            </a:r>
            <a:r>
              <a:rPr lang="en-US" altLang="en-US" u="sng">
                <a:solidFill>
                  <a:srgbClr val="0000FF"/>
                </a:solidFill>
                <a:hlinkClick r:id="rId3"/>
              </a:rPr>
              <a:t>Charge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>
            <a:extLst>
              <a:ext uri="{FF2B5EF4-FFF2-40B4-BE49-F238E27FC236}">
                <a16:creationId xmlns:a16="http://schemas.microsoft.com/office/drawing/2014/main" id="{AB3ED776-DD3D-4274-8E0C-CD890098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custGeom>
            <a:avLst/>
            <a:gdLst>
              <a:gd name="T0" fmla="*/ 9070975 w 9070975"/>
              <a:gd name="T1" fmla="*/ 631032 h 1262063"/>
              <a:gd name="T2" fmla="*/ 4535488 w 9070975"/>
              <a:gd name="T3" fmla="*/ 1262063 h 1262063"/>
              <a:gd name="T4" fmla="*/ 0 w 9070975"/>
              <a:gd name="T5" fmla="*/ 631032 h 1262063"/>
              <a:gd name="T6" fmla="*/ 4535488 w 9070975"/>
              <a:gd name="T7" fmla="*/ 0 h 12620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3"/>
              <a:gd name="T14" fmla="*/ 9070975 w 9070975"/>
              <a:gd name="T15" fmla="*/ 1262063 h 1262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3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AutoShape 2">
            <a:extLst>
              <a:ext uri="{FF2B5EF4-FFF2-40B4-BE49-F238E27FC236}">
                <a16:creationId xmlns:a16="http://schemas.microsoft.com/office/drawing/2014/main" id="{2E6A6F05-85AD-4A82-9CAD-C2ABD5B7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1768475"/>
            <a:ext cx="8142287" cy="4383088"/>
          </a:xfrm>
          <a:custGeom>
            <a:avLst/>
            <a:gdLst>
              <a:gd name="T0" fmla="*/ 8142287 w 8142287"/>
              <a:gd name="T1" fmla="*/ 2191544 h 4383088"/>
              <a:gd name="T2" fmla="*/ 4071144 w 8142287"/>
              <a:gd name="T3" fmla="*/ 4383088 h 4383088"/>
              <a:gd name="T4" fmla="*/ 0 w 8142287"/>
              <a:gd name="T5" fmla="*/ 2191544 h 4383088"/>
              <a:gd name="T6" fmla="*/ 4071144 w 8142287"/>
              <a:gd name="T7" fmla="*/ 0 h 43830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142287"/>
              <a:gd name="T13" fmla="*/ 0 h 4383088"/>
              <a:gd name="T14" fmla="*/ 8142287 w 8142287"/>
              <a:gd name="T15" fmla="*/ 4383088 h 4383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42287" h="4383088">
                <a:moveTo>
                  <a:pt x="0" y="0"/>
                </a:moveTo>
                <a:lnTo>
                  <a:pt x="24639" y="0"/>
                </a:lnTo>
                <a:lnTo>
                  <a:pt x="24639" y="12178"/>
                </a:lnTo>
                <a:lnTo>
                  <a:pt x="0" y="121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215900" indent="-215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1pPr>
            <a:lvl2pPr marL="800100" indent="-3429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</a:pPr>
            <a:r>
              <a:rPr lang="en-US" altLang="en-US" sz="2400" i="1"/>
              <a:t>Current</a:t>
            </a:r>
            <a:r>
              <a:rPr lang="en-US" altLang="en-US" sz="2400"/>
              <a:t> is charge in motion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</a:pPr>
            <a:endParaRPr lang="en-US" altLang="en-US" sz="2400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</a:pPr>
            <a:r>
              <a:rPr lang="en-US" altLang="en-US" sz="2400"/>
              <a:t>Most of the time we think about electrons moving 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</a:pPr>
            <a:r>
              <a:rPr lang="en-US" altLang="en-US" sz="2400"/>
              <a:t>   through metallic wires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</a:pPr>
            <a:endParaRPr lang="en-US" altLang="en-US" sz="2400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</a:pPr>
            <a:r>
              <a:rPr lang="en-US" altLang="en-US" sz="2400"/>
              <a:t>The flow rate of charge is measured in couloumbs/second 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</a:pPr>
            <a:r>
              <a:rPr lang="en-US" altLang="en-US" sz="2400"/>
              <a:t>   or </a:t>
            </a:r>
            <a:r>
              <a:rPr lang="en-US" altLang="en-US" sz="2400" i="1"/>
              <a:t>Amperes (Amps)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i="1"/>
              <a:t>charge/time = couloumbs/sec = Amperes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Pct val="45000"/>
            </a:pPr>
            <a:endParaRPr lang="en-US" altLang="en-US" sz="2400" i="1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l"/>
            </a:pPr>
            <a:r>
              <a:rPr lang="en-US" altLang="en-US" sz="2400" i="1"/>
              <a:t>1 Amp = 1.6 * 10</a:t>
            </a:r>
            <a:r>
              <a:rPr lang="en-US" altLang="en-US" sz="2400" i="1" baseline="30000"/>
              <a:t>19</a:t>
            </a:r>
            <a:r>
              <a:rPr lang="en-US" altLang="en-US" sz="2400" i="1"/>
              <a:t> electrons / sec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2" name="Title 1">
            <a:extLst>
              <a:ext uri="{FF2B5EF4-FFF2-40B4-BE49-F238E27FC236}">
                <a16:creationId xmlns:a16="http://schemas.microsoft.com/office/drawing/2014/main" id="{1719AC14-FDCF-44E0-963F-545E9ADE9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77825"/>
            <a:ext cx="9069387" cy="1260475"/>
          </a:xfrm>
        </p:spPr>
        <p:txBody>
          <a:bodyPr/>
          <a:lstStyle/>
          <a:p>
            <a:pPr eaLnBrk="1"/>
            <a:r>
              <a:rPr lang="en-US" altLang="en-US"/>
              <a:t>Theory: </a:t>
            </a:r>
            <a:r>
              <a:rPr lang="en-US" altLang="en-US" u="sng">
                <a:solidFill>
                  <a:srgbClr val="0000FF"/>
                </a:solidFill>
                <a:hlinkClick r:id="rId3"/>
              </a:rPr>
              <a:t>Current</a:t>
            </a:r>
            <a:br>
              <a:rPr lang="en-US" altLang="en-US" u="sng">
                <a:solidFill>
                  <a:srgbClr val="0000FF"/>
                </a:solidFill>
              </a:rPr>
            </a:b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>
            <a:extLst>
              <a:ext uri="{FF2B5EF4-FFF2-40B4-BE49-F238E27FC236}">
                <a16:creationId xmlns:a16="http://schemas.microsoft.com/office/drawing/2014/main" id="{2518C4A5-91A6-4869-BE12-C65B33E2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custGeom>
            <a:avLst/>
            <a:gdLst>
              <a:gd name="T0" fmla="*/ 9070975 w 9070975"/>
              <a:gd name="T1" fmla="*/ 631032 h 1262063"/>
              <a:gd name="T2" fmla="*/ 4535488 w 9070975"/>
              <a:gd name="T3" fmla="*/ 1262063 h 1262063"/>
              <a:gd name="T4" fmla="*/ 0 w 9070975"/>
              <a:gd name="T5" fmla="*/ 631032 h 1262063"/>
              <a:gd name="T6" fmla="*/ 4535488 w 9070975"/>
              <a:gd name="T7" fmla="*/ 0 h 12620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3"/>
              <a:gd name="T14" fmla="*/ 9070975 w 9070975"/>
              <a:gd name="T15" fmla="*/ 1262063 h 1262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3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AutoShape 2">
            <a:extLst>
              <a:ext uri="{FF2B5EF4-FFF2-40B4-BE49-F238E27FC236}">
                <a16:creationId xmlns:a16="http://schemas.microsoft.com/office/drawing/2014/main" id="{2C2FCC72-09D7-47BB-B737-9E3B469E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768475"/>
            <a:ext cx="8869363" cy="5362575"/>
          </a:xfrm>
          <a:custGeom>
            <a:avLst/>
            <a:gdLst>
              <a:gd name="T0" fmla="*/ 8869366 w 8869362"/>
              <a:gd name="T1" fmla="*/ 2681288 h 5362575"/>
              <a:gd name="T2" fmla="*/ 4434685 w 8869362"/>
              <a:gd name="T3" fmla="*/ 5362575 h 5362575"/>
              <a:gd name="T4" fmla="*/ 0 w 8869362"/>
              <a:gd name="T5" fmla="*/ 2681288 h 5362575"/>
              <a:gd name="T6" fmla="*/ 4434685 w 8869362"/>
              <a:gd name="T7" fmla="*/ 0 h 53625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869362"/>
              <a:gd name="T13" fmla="*/ 0 h 5362575"/>
              <a:gd name="T14" fmla="*/ 8869362 w 8869362"/>
              <a:gd name="T15" fmla="*/ 5362575 h 5362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69362" h="5362575">
                <a:moveTo>
                  <a:pt x="0" y="0"/>
                </a:moveTo>
                <a:lnTo>
                  <a:pt x="24639" y="0"/>
                </a:lnTo>
                <a:lnTo>
                  <a:pt x="24639" y="14898"/>
                </a:lnTo>
                <a:lnTo>
                  <a:pt x="0" y="148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2pPr>
            <a:lvl3pPr marL="958850" indent="-3429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Droid Sans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i="1"/>
              <a:t>Voltage</a:t>
            </a:r>
            <a:r>
              <a:rPr lang="en-US" altLang="en-US" sz="2400"/>
              <a:t> is the driving force behind current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/>
              <a:t>Voltage is the </a:t>
            </a:r>
            <a:r>
              <a:rPr lang="en-US" altLang="en-US" sz="2400" i="1"/>
              <a:t>electrical potential energy</a:t>
            </a:r>
            <a:r>
              <a:rPr lang="en-US" altLang="en-US" sz="2400"/>
              <a:t> a charge has due to 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/>
              <a:t>   its position in space</a:t>
            </a:r>
          </a:p>
          <a:p>
            <a:pPr lvl="2" eaLnBrk="1">
              <a:lnSpc>
                <a:spcPct val="100000"/>
              </a:lnSpc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/>
              <a:t>potential energy per unit of charge</a:t>
            </a:r>
          </a:p>
          <a:p>
            <a:pPr lvl="2" eaLnBrk="1">
              <a:lnSpc>
                <a:spcPct val="100000"/>
              </a:lnSpc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en-US"/>
              <a:t>"path independent“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/>
              <a:t>Voltage is measured in Joules/Coulomb or </a:t>
            </a:r>
            <a:r>
              <a:rPr lang="en-US" altLang="en-US" sz="2400" i="1"/>
              <a:t>Volts (V)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endParaRPr lang="en-US" altLang="en-US" sz="2400" i="1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/>
              <a:t>Voltage is defined such that negatively charged particles are 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/>
              <a:t>   pulled towards higher voltages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/>
              <a:t>Potential energy can be converted into other forms of energy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endParaRPr lang="en-US" altLang="en-US" sz="2400"/>
          </a:p>
        </p:txBody>
      </p:sp>
      <p:sp>
        <p:nvSpPr>
          <p:cNvPr id="9220" name="Title 1">
            <a:extLst>
              <a:ext uri="{FF2B5EF4-FFF2-40B4-BE49-F238E27FC236}">
                <a16:creationId xmlns:a16="http://schemas.microsoft.com/office/drawing/2014/main" id="{3DA884F0-1D17-43B1-9EF5-6CD3FB4B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Theory: </a:t>
            </a:r>
            <a:r>
              <a:rPr lang="en-US" altLang="en-US" u="sng">
                <a:solidFill>
                  <a:srgbClr val="0000FF"/>
                </a:solidFill>
                <a:hlinkClick r:id="rId3"/>
              </a:rPr>
              <a:t>Voltage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>
            <a:extLst>
              <a:ext uri="{FF2B5EF4-FFF2-40B4-BE49-F238E27FC236}">
                <a16:creationId xmlns:a16="http://schemas.microsoft.com/office/drawing/2014/main" id="{A37115EF-5CA6-400B-82DE-301A2528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09538"/>
            <a:ext cx="9070975" cy="1262062"/>
          </a:xfrm>
          <a:custGeom>
            <a:avLst/>
            <a:gdLst>
              <a:gd name="T0" fmla="*/ 9070975 w 9070975"/>
              <a:gd name="T1" fmla="*/ 631031 h 1262062"/>
              <a:gd name="T2" fmla="*/ 4535488 w 9070975"/>
              <a:gd name="T3" fmla="*/ 1262062 h 1262062"/>
              <a:gd name="T4" fmla="*/ 0 w 9070975"/>
              <a:gd name="T5" fmla="*/ 631031 h 1262062"/>
              <a:gd name="T6" fmla="*/ 4535488 w 9070975"/>
              <a:gd name="T7" fmla="*/ 0 h 12620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2"/>
              <a:gd name="T14" fmla="*/ 9070975 w 9070975"/>
              <a:gd name="T15" fmla="*/ 1262062 h 126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2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4" name="AutoShape 2">
            <a:extLst>
              <a:ext uri="{FF2B5EF4-FFF2-40B4-BE49-F238E27FC236}">
                <a16:creationId xmlns:a16="http://schemas.microsoft.com/office/drawing/2014/main" id="{65ADB477-D359-4EBD-ABF9-9346BDD7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93838"/>
            <a:ext cx="8869363" cy="6116637"/>
          </a:xfrm>
          <a:custGeom>
            <a:avLst/>
            <a:gdLst>
              <a:gd name="G0" fmla="*/ 24639 1 2"/>
              <a:gd name="G1" fmla="*/ 16993 1 2"/>
              <a:gd name="G2" fmla="+- 16993 0 0"/>
              <a:gd name="G3" fmla="+- 2463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4639" y="0"/>
                </a:lnTo>
                <a:lnTo>
                  <a:pt x="24639" y="16993"/>
                </a:lnTo>
                <a:lnTo>
                  <a:pt x="0" y="16993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215900" indent="-215900" eaLnBrk="1">
              <a:buClr>
                <a:srgbClr val="000000"/>
              </a:buClr>
              <a:buSzPct val="45000"/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Resistance is a property of materials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latin typeface="Arial" charset="0"/>
              <a:ea typeface="Droid Sans" charset="0"/>
              <a:cs typeface="Droid Sans" charset="0"/>
            </a:endParaRPr>
          </a:p>
          <a:p>
            <a:pPr marL="215900" indent="-215900" eaLnBrk="1">
              <a:buClr>
                <a:srgbClr val="000000"/>
              </a:buClr>
              <a:buSzPct val="45000"/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Resistors are electrical components with known resistance</a:t>
            </a:r>
          </a:p>
          <a:p>
            <a:pPr marL="558800" lvl="1" indent="-342900" eaLnBrk="1">
              <a:buClr>
                <a:srgbClr val="000000"/>
              </a:buClr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u="sng" dirty="0">
                <a:latin typeface="Arial" charset="0"/>
                <a:ea typeface="Droid Sans" charset="0"/>
                <a:cs typeface="Droid Sans" charset="0"/>
                <a:hlinkClick r:id="rId3"/>
              </a:rPr>
              <a:t>Resistor code</a:t>
            </a:r>
          </a:p>
          <a:p>
            <a:pPr marL="215900" lvl="1" indent="0" eaLnBrk="1">
              <a:buClr>
                <a:srgbClr val="000000"/>
              </a:buClr>
              <a:buSzPct val="7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u="sng" dirty="0">
              <a:latin typeface="Arial" charset="0"/>
              <a:ea typeface="Droid Sans" charset="0"/>
              <a:cs typeface="Droid Sans" charset="0"/>
              <a:hlinkClick r:id="rId3"/>
            </a:endParaRPr>
          </a:p>
          <a:p>
            <a:pPr marL="215900" indent="-215900" eaLnBrk="1">
              <a:buClr>
                <a:srgbClr val="000000"/>
              </a:buClr>
              <a:buSzPct val="45000"/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Resistors convert voltage to heat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latin typeface="Arial" charset="0"/>
              <a:ea typeface="Droid Sans" charset="0"/>
              <a:cs typeface="Droid Sans" charset="0"/>
            </a:endParaRPr>
          </a:p>
          <a:p>
            <a:pPr marL="215900" indent="-215900" eaLnBrk="1">
              <a:buClr>
                <a:srgbClr val="000000"/>
              </a:buClr>
              <a:buSzPct val="45000"/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Ohm's law describes the relationship between voltage and </a:t>
            </a:r>
          </a:p>
          <a:p>
            <a:pPr eaLnBrk="1">
              <a:buClr>
                <a:srgbClr val="000000"/>
              </a:buClr>
              <a:buSzPct val="45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   current flow through a resistor</a:t>
            </a:r>
          </a:p>
          <a:p>
            <a:pPr marL="558800" lvl="1" indent="-342900" eaLnBrk="1">
              <a:buClr>
                <a:srgbClr val="000000"/>
              </a:buClr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V = I R</a:t>
            </a:r>
          </a:p>
          <a:p>
            <a:pPr marL="558800" lvl="1" indent="-342900" eaLnBrk="1">
              <a:buClr>
                <a:srgbClr val="000000"/>
              </a:buClr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V is the voltage across the resistor</a:t>
            </a:r>
          </a:p>
          <a:p>
            <a:pPr marL="558800" lvl="1" indent="-342900" eaLnBrk="1">
              <a:buClr>
                <a:srgbClr val="000000"/>
              </a:buClr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I is the current flowing through the resistor</a:t>
            </a:r>
          </a:p>
          <a:p>
            <a:pPr marL="558800" lvl="1" indent="-342900" eaLnBrk="1">
              <a:buClr>
                <a:srgbClr val="000000"/>
              </a:buClr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R is the resistance (depends upon the material)</a:t>
            </a:r>
          </a:p>
          <a:p>
            <a:pPr marL="558800" lvl="1" indent="-342900" eaLnBrk="1">
              <a:buClr>
                <a:srgbClr val="000000"/>
              </a:buClr>
              <a:buSzPct val="7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sz="2400" dirty="0">
              <a:latin typeface="Arial" charset="0"/>
              <a:ea typeface="Droid Sans" charset="0"/>
              <a:cs typeface="Droid Sans" charset="0"/>
            </a:endParaRPr>
          </a:p>
          <a:p>
            <a:pPr marL="215900" indent="-215900" eaLnBrk="1">
              <a:buClr>
                <a:srgbClr val="000000"/>
              </a:buClr>
              <a:buSzPct val="45000"/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latin typeface="Arial" charset="0"/>
                <a:ea typeface="Droid Sans" charset="0"/>
                <a:cs typeface="Droid Sans" charset="0"/>
              </a:rPr>
              <a:t>Resistance is measured in Ohms, </a:t>
            </a:r>
            <a:r>
              <a:rPr lang="en-US" sz="2400" dirty="0">
                <a:latin typeface="Arial" charset="0"/>
                <a:ea typeface="+mn-ea"/>
                <a:cs typeface="Arial" charset="0"/>
              </a:rPr>
              <a:t>Ω</a:t>
            </a:r>
          </a:p>
          <a:p>
            <a:pPr marL="215900" indent="-2159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>
              <a:solidFill>
                <a:srgbClr val="0000FF"/>
              </a:solidFill>
              <a:latin typeface="Arial" charset="0"/>
              <a:ea typeface="+mn-ea"/>
              <a:cs typeface="Arial" charset="0"/>
            </a:endParaRPr>
          </a:p>
          <a:p>
            <a:pPr marL="215900" indent="-2159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>
              <a:solidFill>
                <a:srgbClr val="0000FF"/>
              </a:solidFill>
              <a:latin typeface="Arial" charset="0"/>
              <a:ea typeface="+mn-ea"/>
              <a:cs typeface="Arial" charset="0"/>
            </a:endParaRPr>
          </a:p>
          <a:p>
            <a:pPr marL="215900" indent="-2159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>
              <a:solidFill>
                <a:srgbClr val="0000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8" name="Title 1">
            <a:extLst>
              <a:ext uri="{FF2B5EF4-FFF2-40B4-BE49-F238E27FC236}">
                <a16:creationId xmlns:a16="http://schemas.microsoft.com/office/drawing/2014/main" id="{6DC7AB37-FA6E-4751-A9CC-F0BB24E86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198438"/>
            <a:ext cx="9069387" cy="1260475"/>
          </a:xfrm>
        </p:spPr>
        <p:txBody>
          <a:bodyPr/>
          <a:lstStyle/>
          <a:p>
            <a:pPr eaLnBrk="1"/>
            <a:r>
              <a:rPr lang="en-US" altLang="en-US"/>
              <a:t>Theory: </a:t>
            </a:r>
            <a:r>
              <a:rPr lang="en-US" altLang="en-US" u="sng">
                <a:solidFill>
                  <a:srgbClr val="0000FF"/>
                </a:solidFill>
                <a:hlinkClick r:id="rId4"/>
              </a:rPr>
              <a:t>Resistance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>
            <a:extLst>
              <a:ext uri="{FF2B5EF4-FFF2-40B4-BE49-F238E27FC236}">
                <a16:creationId xmlns:a16="http://schemas.microsoft.com/office/drawing/2014/main" id="{62913332-5171-4202-BBD2-173A7D0B4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722438"/>
            <a:ext cx="9070975" cy="1262062"/>
          </a:xfrm>
          <a:custGeom>
            <a:avLst/>
            <a:gdLst>
              <a:gd name="T0" fmla="*/ 9070975 w 9070975"/>
              <a:gd name="T1" fmla="*/ 631031 h 1262062"/>
              <a:gd name="T2" fmla="*/ 4535488 w 9070975"/>
              <a:gd name="T3" fmla="*/ 1262062 h 1262062"/>
              <a:gd name="T4" fmla="*/ 0 w 9070975"/>
              <a:gd name="T5" fmla="*/ 631031 h 1262062"/>
              <a:gd name="T6" fmla="*/ 4535488 w 9070975"/>
              <a:gd name="T7" fmla="*/ 0 h 12620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2"/>
              <a:gd name="T14" fmla="*/ 9070975 w 9070975"/>
              <a:gd name="T15" fmla="*/ 1262062 h 1262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2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02738141-A2B4-4231-B947-A4D7D349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279525"/>
            <a:ext cx="6308725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3">
            <a:extLst>
              <a:ext uri="{FF2B5EF4-FFF2-40B4-BE49-F238E27FC236}">
                <a16:creationId xmlns:a16="http://schemas.microsoft.com/office/drawing/2014/main" id="{60807989-D01B-423F-AF0D-EFFC3A12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780088"/>
            <a:ext cx="5383212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Title 1">
            <a:extLst>
              <a:ext uri="{FF2B5EF4-FFF2-40B4-BE49-F238E27FC236}">
                <a16:creationId xmlns:a16="http://schemas.microsoft.com/office/drawing/2014/main" id="{C738EE0E-DAB1-4952-B31C-DDE545058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198438"/>
            <a:ext cx="9069388" cy="1260475"/>
          </a:xfrm>
        </p:spPr>
        <p:txBody>
          <a:bodyPr/>
          <a:lstStyle/>
          <a:p>
            <a:pPr eaLnBrk="1"/>
            <a:r>
              <a:rPr lang="en-US" altLang="en-US"/>
              <a:t>Practice: Power Source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852ED4F4-DDCD-4E8B-99B7-42C8A7AD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custGeom>
            <a:avLst/>
            <a:gdLst>
              <a:gd name="T0" fmla="*/ 9070975 w 9070975"/>
              <a:gd name="T1" fmla="*/ 631032 h 1262063"/>
              <a:gd name="T2" fmla="*/ 4535488 w 9070975"/>
              <a:gd name="T3" fmla="*/ 1262063 h 1262063"/>
              <a:gd name="T4" fmla="*/ 0 w 9070975"/>
              <a:gd name="T5" fmla="*/ 631032 h 1262063"/>
              <a:gd name="T6" fmla="*/ 4535488 w 9070975"/>
              <a:gd name="T7" fmla="*/ 0 h 12620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3"/>
              <a:gd name="T14" fmla="*/ 9070975 w 9070975"/>
              <a:gd name="T15" fmla="*/ 1262063 h 1262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3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E65C1651-6407-491A-8D4C-32992F16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2193925"/>
            <a:ext cx="5119687" cy="46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EAEDA362-2AB1-4B17-AAFB-F49761BF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255838"/>
            <a:ext cx="630872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Title 1">
            <a:extLst>
              <a:ext uri="{FF2B5EF4-FFF2-40B4-BE49-F238E27FC236}">
                <a16:creationId xmlns:a16="http://schemas.microsoft.com/office/drawing/2014/main" id="{BDD63D33-72F0-4181-B48D-09436493C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198438"/>
            <a:ext cx="9069388" cy="1260475"/>
          </a:xfrm>
        </p:spPr>
        <p:txBody>
          <a:bodyPr/>
          <a:lstStyle/>
          <a:p>
            <a:pPr eaLnBrk="1"/>
            <a:r>
              <a:rPr lang="en-US" altLang="en-US"/>
              <a:t>Practice: Breadboard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>
            <a:extLst>
              <a:ext uri="{FF2B5EF4-FFF2-40B4-BE49-F238E27FC236}">
                <a16:creationId xmlns:a16="http://schemas.microsoft.com/office/drawing/2014/main" id="{655A7077-6C6A-4D77-A2D9-4EE20E50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custGeom>
            <a:avLst/>
            <a:gdLst>
              <a:gd name="T0" fmla="*/ 9070975 w 9070975"/>
              <a:gd name="T1" fmla="*/ 631032 h 1262063"/>
              <a:gd name="T2" fmla="*/ 4535488 w 9070975"/>
              <a:gd name="T3" fmla="*/ 1262063 h 1262063"/>
              <a:gd name="T4" fmla="*/ 0 w 9070975"/>
              <a:gd name="T5" fmla="*/ 631032 h 1262063"/>
              <a:gd name="T6" fmla="*/ 4535488 w 9070975"/>
              <a:gd name="T7" fmla="*/ 0 h 12620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3"/>
              <a:gd name="T14" fmla="*/ 9070975 w 9070975"/>
              <a:gd name="T15" fmla="*/ 1262063 h 1262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3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75CA3117-A8D5-44B6-851A-EFA775C0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55725"/>
            <a:ext cx="9509125" cy="667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itle 1">
            <a:extLst>
              <a:ext uri="{FF2B5EF4-FFF2-40B4-BE49-F238E27FC236}">
                <a16:creationId xmlns:a16="http://schemas.microsoft.com/office/drawing/2014/main" id="{903DBD24-DA76-41B7-B5CB-217F78A0F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198438"/>
            <a:ext cx="9069388" cy="1260475"/>
          </a:xfrm>
        </p:spPr>
        <p:txBody>
          <a:bodyPr/>
          <a:lstStyle/>
          <a:p>
            <a:pPr eaLnBrk="1"/>
            <a:r>
              <a:rPr lang="en-US" altLang="en-US"/>
              <a:t>Practice: Resistor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>
            <a:extLst>
              <a:ext uri="{FF2B5EF4-FFF2-40B4-BE49-F238E27FC236}">
                <a16:creationId xmlns:a16="http://schemas.microsoft.com/office/drawing/2014/main" id="{C25521AD-247B-40CC-87BD-6C5A4738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custGeom>
            <a:avLst/>
            <a:gdLst>
              <a:gd name="T0" fmla="*/ 9070975 w 9070975"/>
              <a:gd name="T1" fmla="*/ 631032 h 1262063"/>
              <a:gd name="T2" fmla="*/ 4535488 w 9070975"/>
              <a:gd name="T3" fmla="*/ 1262063 h 1262063"/>
              <a:gd name="T4" fmla="*/ 0 w 9070975"/>
              <a:gd name="T5" fmla="*/ 631032 h 1262063"/>
              <a:gd name="T6" fmla="*/ 4535488 w 9070975"/>
              <a:gd name="T7" fmla="*/ 0 h 12620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70975"/>
              <a:gd name="T13" fmla="*/ 0 h 1262063"/>
              <a:gd name="T14" fmla="*/ 9070975 w 9070975"/>
              <a:gd name="T15" fmla="*/ 1262063 h 1262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70975" h="1262063">
                <a:moveTo>
                  <a:pt x="0" y="0"/>
                </a:moveTo>
                <a:lnTo>
                  <a:pt x="25199" y="0"/>
                </a:lnTo>
                <a:lnTo>
                  <a:pt x="25199" y="3506"/>
                </a:lnTo>
                <a:lnTo>
                  <a:pt x="0" y="35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5B085CD3-1CE8-4960-BFE4-62B2CA47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1493838"/>
            <a:ext cx="57610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itle 1">
            <a:extLst>
              <a:ext uri="{FF2B5EF4-FFF2-40B4-BE49-F238E27FC236}">
                <a16:creationId xmlns:a16="http://schemas.microsoft.com/office/drawing/2014/main" id="{23E59EEF-C2EA-4825-83CE-C884F521E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215900"/>
            <a:ext cx="9069387" cy="1260475"/>
          </a:xfrm>
        </p:spPr>
        <p:txBody>
          <a:bodyPr/>
          <a:lstStyle/>
          <a:p>
            <a:pPr eaLnBrk="1"/>
            <a:r>
              <a:rPr lang="en-US" altLang="en-US"/>
              <a:t>Practice: Multimeters</a:t>
            </a:r>
          </a:p>
        </p:txBody>
      </p:sp>
      <p:sp>
        <p:nvSpPr>
          <p:cNvPr id="19461" name="TextBox 2">
            <a:extLst>
              <a:ext uri="{FF2B5EF4-FFF2-40B4-BE49-F238E27FC236}">
                <a16:creationId xmlns:a16="http://schemas.microsoft.com/office/drawing/2014/main" id="{2B68EBBA-9727-4F37-81B0-2A467458A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6446838"/>
            <a:ext cx="53848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hlinkClick r:id="rId4"/>
              </a:rPr>
              <a:t>More detail on using multimeters</a:t>
            </a:r>
            <a:endParaRPr lang="en-US" altLang="en-US" sz="2800"/>
          </a:p>
        </p:txBody>
      </p:sp>
      <p:sp>
        <p:nvSpPr>
          <p:cNvPr id="19462" name="TextBox 3">
            <a:extLst>
              <a:ext uri="{FF2B5EF4-FFF2-40B4-BE49-F238E27FC236}">
                <a16:creationId xmlns:a16="http://schemas.microsoft.com/office/drawing/2014/main" id="{6ADFD340-8B19-4A94-8072-54938B6A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493838"/>
            <a:ext cx="3606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/>
              <a:t>Voltage: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across</a:t>
            </a:r>
            <a:r>
              <a:rPr lang="en-US" altLang="en-US" sz="2400"/>
              <a:t> measurement:</a:t>
            </a:r>
          </a:p>
        </p:txBody>
      </p:sp>
      <p:sp>
        <p:nvSpPr>
          <p:cNvPr id="19463" name="TextBox 6">
            <a:extLst>
              <a:ext uri="{FF2B5EF4-FFF2-40B4-BE49-F238E27FC236}">
                <a16:creationId xmlns:a16="http://schemas.microsoft.com/office/drawing/2014/main" id="{5D5784F4-77AF-4858-83E1-5080A586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84638"/>
            <a:ext cx="35353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/>
              <a:t>Current: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through</a:t>
            </a:r>
            <a:r>
              <a:rPr lang="en-US" altLang="en-US" sz="2400"/>
              <a:t> measurement</a:t>
            </a:r>
            <a:r>
              <a:rPr lang="en-US" altLang="en-US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72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296</Words>
  <Application>Microsoft Office PowerPoint</Application>
  <PresentationFormat>Custom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Droid Sans</vt:lpstr>
      <vt:lpstr>Times New Roman</vt:lpstr>
      <vt:lpstr>Symbol</vt:lpstr>
      <vt:lpstr>Wingdings</vt:lpstr>
      <vt:lpstr>DejaVu Sans</vt:lpstr>
      <vt:lpstr>Office Theme</vt:lpstr>
      <vt:lpstr>1_Office Theme</vt:lpstr>
      <vt:lpstr>Basic EE</vt:lpstr>
      <vt:lpstr>Theory: Charge</vt:lpstr>
      <vt:lpstr>Theory: Current </vt:lpstr>
      <vt:lpstr>Theory: Voltage</vt:lpstr>
      <vt:lpstr>Theory: Resistance</vt:lpstr>
      <vt:lpstr>Practice: Power Source</vt:lpstr>
      <vt:lpstr>Practice: Breadboard</vt:lpstr>
      <vt:lpstr>Practice: Resistor Code</vt:lpstr>
      <vt:lpstr>Practice: Multimeters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EE</dc:title>
  <dc:creator>Bruce</dc:creator>
  <cp:lastModifiedBy>Asim Ali BUKC</cp:lastModifiedBy>
  <cp:revision>28</cp:revision>
  <cp:lastPrinted>1601-01-01T00:00:00Z</cp:lastPrinted>
  <dcterms:created xsi:type="dcterms:W3CDTF">1601-01-01T00:00:00Z</dcterms:created>
  <dcterms:modified xsi:type="dcterms:W3CDTF">2018-01-04T09:30:59Z</dcterms:modified>
</cp:coreProperties>
</file>