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5" r:id="rId12"/>
    <p:sldId id="266" r:id="rId13"/>
    <p:sldId id="267" r:id="rId14"/>
    <p:sldId id="268" r:id="rId15"/>
    <p:sldId id="282" r:id="rId16"/>
    <p:sldId id="271" r:id="rId17"/>
    <p:sldId id="275" r:id="rId18"/>
    <p:sldId id="277" r:id="rId19"/>
    <p:sldId id="284" r:id="rId20"/>
    <p:sldId id="285" r:id="rId21"/>
    <p:sldId id="278" r:id="rId22"/>
    <p:sldId id="279" r:id="rId23"/>
    <p:sldId id="280" r:id="rId24"/>
    <p:sldId id="281" r:id="rId25"/>
    <p:sldId id="272" r:id="rId26"/>
    <p:sldId id="274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94660"/>
  </p:normalViewPr>
  <p:slideViewPr>
    <p:cSldViewPr>
      <p:cViewPr varScale="1">
        <p:scale>
          <a:sx n="75" d="100"/>
          <a:sy n="75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E890A-B164-4911-8C62-18E92FDF8443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A140-8C6A-43B4-991D-1B92FE0652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5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7C3B2AD1-A72A-43D2-8D78-3F1098CA6C8D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AC0E3BF-3A5C-4649-9621-7B85ECE78F57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7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5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8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53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9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0869-2958-4DBB-AE17-5B6A03C4092B}" type="datetimeFigureOut">
              <a:rPr lang="en-US" smtClean="0"/>
              <a:t>9/3/2013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B85F-4CA8-490C-8EB9-A6F0970CD6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6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ilservo.co.uk/anvdig.html" TargetMode="External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parallax.com/ShieldRobot" TargetMode="External"/><Relationship Id="rId2" Type="http://schemas.openxmlformats.org/officeDocument/2006/relationships/hyperlink" Target="http://learn.parallax.com/node/186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ololu.com/catalog/product/960" TargetMode="Externa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nca.edu/~bruce/Fall13/360/lineFollower_PID.tx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hyperlink" Target="http://www.youtube.com/watch?v=Req0EeHnn1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o-j9TReI1aQ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electronics.howstuffworks.com/motor1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Robot Movement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36576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Topics:</a:t>
            </a:r>
          </a:p>
          <a:p>
            <a:pPr lvl="1" algn="l"/>
            <a:r>
              <a:rPr lang="en-US" dirty="0" smtClean="0"/>
              <a:t>DC motors</a:t>
            </a:r>
          </a:p>
          <a:p>
            <a:pPr lvl="1" algn="l"/>
            <a:r>
              <a:rPr lang="en-US" dirty="0" smtClean="0"/>
              <a:t>Servos</a:t>
            </a:r>
          </a:p>
          <a:p>
            <a:pPr lvl="1" algn="l"/>
            <a:r>
              <a:rPr lang="en-US" dirty="0" smtClean="0"/>
              <a:t>Line following</a:t>
            </a:r>
          </a:p>
          <a:p>
            <a:pPr lvl="1"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03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Frequ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772400" cy="3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Analog </a:t>
            </a:r>
            <a:r>
              <a:rPr lang="en-US" dirty="0" err="1" smtClean="0">
                <a:hlinkClick r:id="rId3"/>
              </a:rPr>
              <a:t>vs</a:t>
            </a:r>
            <a:r>
              <a:rPr lang="en-US" dirty="0" smtClean="0">
                <a:hlinkClick r:id="rId3"/>
              </a:rPr>
              <a:t> digital servos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2362200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 smtClean="0">
                <a:latin typeface="+mj-lt"/>
              </a:rPr>
              <a:t>Advantages:</a:t>
            </a:r>
          </a:p>
          <a:p>
            <a:pPr lvl="1"/>
            <a:r>
              <a:rPr lang="en-US" sz="3300" dirty="0" smtClean="0">
                <a:latin typeface="+mj-lt"/>
              </a:rPr>
              <a:t>Higher and more consistent torque throughout the servo travel</a:t>
            </a:r>
          </a:p>
          <a:p>
            <a:pPr lvl="1"/>
            <a:r>
              <a:rPr lang="en-US" sz="3300" dirty="0" smtClean="0">
                <a:latin typeface="+mj-lt"/>
              </a:rPr>
              <a:t>Constant holding power when stationary and less </a:t>
            </a:r>
            <a:r>
              <a:rPr lang="en-US" sz="3300" dirty="0" err="1" smtClean="0">
                <a:latin typeface="+mj-lt"/>
              </a:rPr>
              <a:t>deadband</a:t>
            </a:r>
            <a:endParaRPr lang="en-US" sz="3300" dirty="0" smtClean="0">
              <a:latin typeface="+mj-lt"/>
            </a:endParaRPr>
          </a:p>
          <a:p>
            <a:pPr lvl="1"/>
            <a:r>
              <a:rPr lang="en-US" sz="3300" dirty="0" smtClean="0">
                <a:latin typeface="+mj-lt"/>
              </a:rPr>
              <a:t>Faster control response - increased acceleration</a:t>
            </a:r>
          </a:p>
          <a:p>
            <a:r>
              <a:rPr lang="en-US" sz="3300" dirty="0" smtClean="0">
                <a:latin typeface="+mj-lt"/>
              </a:rPr>
              <a:t>Disadvantages:</a:t>
            </a:r>
          </a:p>
          <a:p>
            <a:pPr lvl="1"/>
            <a:r>
              <a:rPr lang="en-US" sz="3300" dirty="0" smtClean="0">
                <a:latin typeface="+mj-lt"/>
              </a:rPr>
              <a:t>Higher costs</a:t>
            </a:r>
          </a:p>
          <a:p>
            <a:pPr lvl="1"/>
            <a:r>
              <a:rPr lang="en-US" sz="3300" dirty="0" smtClean="0">
                <a:latin typeface="+mj-lt"/>
              </a:rPr>
              <a:t>More power consumption</a:t>
            </a:r>
          </a:p>
          <a:p>
            <a:endParaRPr lang="en-US" b="1" i="1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98019" y="4355068"/>
            <a:ext cx="521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http://www.sailservo.co.uk/anvdig.html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Parallax Servo Connections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962400" cy="356235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648200" y="1676400"/>
            <a:ext cx="4495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pitchFamily="34" charset="0"/>
              </a:rPr>
              <a:t>Servo Connector: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  Black – ground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  Red –   power</a:t>
            </a:r>
          </a:p>
          <a:p>
            <a:pPr eaLnBrk="1" hangingPunct="1"/>
            <a:r>
              <a:rPr lang="en-US" sz="2800" dirty="0">
                <a:latin typeface="Arial" pitchFamily="34" charset="0"/>
              </a:rPr>
              <a:t>   White – signal</a:t>
            </a:r>
          </a:p>
        </p:txBody>
      </p:sp>
      <p:pic>
        <p:nvPicPr>
          <p:cNvPr id="13317" name="Picture 7" descr="serv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810000"/>
            <a:ext cx="37433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28800" y="6260068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http://www.parallax.com/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Calibration Program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2400" cy="36576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500" dirty="0" smtClean="0"/>
              <a:t>#include &lt;</a:t>
            </a:r>
            <a:r>
              <a:rPr lang="en-US" sz="2500" dirty="0" err="1" smtClean="0"/>
              <a:t>Servo.h</a:t>
            </a:r>
            <a:r>
              <a:rPr lang="en-US" sz="2500" dirty="0" smtClean="0"/>
              <a:t>&gt;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500" dirty="0" smtClean="0"/>
              <a:t>Servo </a:t>
            </a:r>
            <a:r>
              <a:rPr lang="en-US" sz="2500" dirty="0" err="1" smtClean="0"/>
              <a:t>myServo</a:t>
            </a:r>
            <a:r>
              <a:rPr lang="en-US" sz="2500" dirty="0" smtClean="0"/>
              <a:t>;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500" dirty="0" smtClean="0"/>
              <a:t>void setup()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 dirty="0" smtClean="0"/>
              <a:t>   </a:t>
            </a:r>
            <a:r>
              <a:rPr lang="en-US" sz="2500" dirty="0" err="1" smtClean="0"/>
              <a:t>myServo.attach</a:t>
            </a:r>
            <a:r>
              <a:rPr lang="en-US" sz="2500" dirty="0" smtClean="0"/>
              <a:t>(9);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 dirty="0"/>
              <a:t> </a:t>
            </a:r>
            <a:r>
              <a:rPr lang="en-US" sz="2500" dirty="0" smtClean="0"/>
              <a:t>  </a:t>
            </a:r>
            <a:r>
              <a:rPr lang="en-US" sz="2500" dirty="0" err="1" smtClean="0"/>
              <a:t>myServo.writeMicroseconds</a:t>
            </a:r>
            <a:r>
              <a:rPr lang="en-US" sz="2500" dirty="0" smtClean="0"/>
              <a:t>(1500);  // Stop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500" dirty="0" smtClean="0"/>
              <a:t>} </a:t>
            </a:r>
          </a:p>
          <a:p>
            <a:pPr eaLnBrk="1" hangingPunct="1">
              <a:buFont typeface="Wingdings" pitchFamily="2" charset="2"/>
              <a:buNone/>
            </a:pPr>
            <a:endParaRPr lang="en-US" sz="1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500" dirty="0" smtClean="0"/>
              <a:t>void loop() { }</a:t>
            </a:r>
            <a:r>
              <a:rPr lang="en-US" sz="2400" dirty="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28600" y="5135940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parallax servos are modified servos with the potentiometer intact.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The potentiometer (a.k.a., pot) should be adjusted to make the servo think that it is at the 90 degree mark.  </a:t>
            </a:r>
            <a:r>
              <a:rPr lang="en-US" sz="2400" b="1" dirty="0" smtClean="0"/>
              <a:t>Do that now.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7400" y="1447800"/>
            <a:ext cx="2016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Servo library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29000" y="1295400"/>
            <a:ext cx="2438400" cy="41401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3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In-Class 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Read and work </a:t>
            </a:r>
            <a:r>
              <a:rPr lang="en-US" sz="2400" dirty="0" smtClean="0"/>
              <a:t>activity </a:t>
            </a:r>
            <a:r>
              <a:rPr lang="en-US" sz="2400" u="sng" dirty="0">
                <a:hlinkClick r:id="rId2"/>
              </a:rPr>
              <a:t>6</a:t>
            </a:r>
            <a:r>
              <a:rPr lang="en-US" sz="2400" dirty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Chapter 2 of Parallax’s  </a:t>
            </a:r>
            <a:r>
              <a:rPr lang="en-US" sz="2400" i="1" u="sng" dirty="0">
                <a:hlinkClick r:id="rId3"/>
              </a:rPr>
              <a:t>Robotics with the Board of Education Shield for </a:t>
            </a:r>
            <a:r>
              <a:rPr lang="en-US" sz="2400" i="1" u="sng" dirty="0" err="1">
                <a:hlinkClick r:id="rId3"/>
              </a:rPr>
              <a:t>Arduino</a:t>
            </a:r>
            <a:r>
              <a:rPr lang="en-US" sz="2400" b="1" i="1" dirty="0"/>
              <a:t>.  </a:t>
            </a:r>
            <a:r>
              <a:rPr lang="en-US" sz="2400" dirty="0" smtClean="0"/>
              <a:t>The activity makes </a:t>
            </a:r>
            <a:r>
              <a:rPr lang="en-US" sz="2400" dirty="0"/>
              <a:t>reference to the “BOE Shield,” a piece of hardware designed by Parallax to interface with the </a:t>
            </a:r>
            <a:r>
              <a:rPr lang="en-US" sz="2400" dirty="0" err="1"/>
              <a:t>Arduino</a:t>
            </a:r>
            <a:r>
              <a:rPr lang="en-US" sz="2400" dirty="0"/>
              <a:t>.  The shield contains a breadboard as well as a few switches and connectors that we don’t have, but not to worry.  The </a:t>
            </a:r>
            <a:r>
              <a:rPr lang="en-US" sz="2400" dirty="0" err="1"/>
              <a:t>Arduino</a:t>
            </a:r>
            <a:r>
              <a:rPr lang="en-US" sz="2400" dirty="0"/>
              <a:t> programs and the information about the Parallax servos are correct for our setup.</a:t>
            </a:r>
            <a:r>
              <a:rPr lang="en-US" sz="2400" dirty="0" smtClean="0">
                <a:effectLst/>
              </a:rPr>
              <a:t> </a:t>
            </a:r>
          </a:p>
          <a:p>
            <a:pPr marL="0" indent="0">
              <a:buNone/>
            </a:pPr>
            <a:endParaRPr lang="en-US" sz="900" dirty="0" smtClean="0">
              <a:effectLst/>
            </a:endParaRPr>
          </a:p>
          <a:p>
            <a:r>
              <a:rPr lang="en-US" sz="2400" dirty="0" smtClean="0"/>
              <a:t>Complete </a:t>
            </a:r>
            <a:r>
              <a:rPr lang="en-US" sz="2400" dirty="0"/>
              <a:t>the assembly of your </a:t>
            </a:r>
            <a:r>
              <a:rPr lang="en-US" sz="2400" dirty="0" err="1"/>
              <a:t>boe</a:t>
            </a:r>
            <a:r>
              <a:rPr lang="en-US" sz="2400" dirty="0"/>
              <a:t>-bot chassis before beginning activity 6.  The completed chassis should include both servos, the </a:t>
            </a:r>
            <a:r>
              <a:rPr lang="en-US" sz="2400" dirty="0" err="1"/>
              <a:t>arduino</a:t>
            </a:r>
            <a:r>
              <a:rPr lang="en-US" sz="2400" dirty="0"/>
              <a:t>, </a:t>
            </a:r>
            <a:r>
              <a:rPr lang="en-US" sz="2400" dirty="0" smtClean="0"/>
              <a:t>and the breadboard.  For power, you can leave your robot tethered to the USB cable or use a battery pack.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1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Topic 3</a:t>
            </a:r>
            <a:r>
              <a:rPr lang="en-US" dirty="0" smtClean="0"/>
              <a:t>: Line Following</a:t>
            </a:r>
            <a:endParaRPr lang="en-US" dirty="0"/>
          </a:p>
        </p:txBody>
      </p:sp>
      <p:pic>
        <p:nvPicPr>
          <p:cNvPr id="7170" name="Picture 2" descr="http://b.pololu-files.com/picture/0J831.300.jpg?dbf0b704e775c4873064d64fcbd894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9" y="3810000"/>
            <a:ext cx="3517689" cy="264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cuoneclipse.files.wordpress.com/2013/03/reflectance-arra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653" y="3810000"/>
            <a:ext cx="2389905" cy="243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b.pololu-files.com/picture/0J620.250.jpg?7bfea86f0f798e4cb48dba676012ea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52" y="903438"/>
            <a:ext cx="3224648" cy="257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b.pololu-files.com/picture/0J866.300.jpg?2d3025fe39d5b5682d784ae94c5c73b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" y="1143000"/>
            <a:ext cx="398059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667000" y="2362200"/>
            <a:ext cx="0" cy="1752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438400" y="1905000"/>
            <a:ext cx="457200" cy="457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/>
          <p:cNvCxnSpPr/>
          <p:nvPr/>
        </p:nvCxnSpPr>
        <p:spPr>
          <a:xfrm>
            <a:off x="3276600" y="5543889"/>
            <a:ext cx="914400" cy="323513"/>
          </a:xfrm>
          <a:prstGeom prst="curvedConnector3">
            <a:avLst>
              <a:gd name="adj1" fmla="val -1285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/>
          <p:cNvCxnSpPr/>
          <p:nvPr/>
        </p:nvCxnSpPr>
        <p:spPr>
          <a:xfrm flipV="1">
            <a:off x="6858000" y="3048001"/>
            <a:ext cx="1219200" cy="10667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5" name="TextBox 7174"/>
          <p:cNvSpPr txBox="1"/>
          <p:nvPr/>
        </p:nvSpPr>
        <p:spPr>
          <a:xfrm>
            <a:off x="2667000" y="6409492"/>
            <a:ext cx="44275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smtClean="0">
                <a:hlinkClick r:id="rId6"/>
              </a:rPr>
              <a:t>Pololu QTR-8A Reflectance Sensor Array</a:t>
            </a:r>
            <a:endParaRPr lang="pt-BR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316112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"/>
            <a:ext cx="8229600" cy="1143000"/>
          </a:xfrm>
        </p:spPr>
        <p:txBody>
          <a:bodyPr/>
          <a:lstStyle/>
          <a:p>
            <a:r>
              <a:rPr lang="en-US" dirty="0" smtClean="0"/>
              <a:t>QTI sensor</a:t>
            </a:r>
            <a:endParaRPr lang="en-US" dirty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724400" y="1371600"/>
            <a:ext cx="4419600" cy="49530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4963" indent="-334963">
              <a:lnSpc>
                <a:spcPct val="80000"/>
              </a:lnSpc>
              <a:spcBef>
                <a:spcPts val="6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500" dirty="0" smtClean="0"/>
              <a:t>The QTI is a reflective object sensor. There’s an infrared LED behind its clear window and an infrared phototransistor behind its black window. </a:t>
            </a:r>
          </a:p>
          <a:p>
            <a:pPr marL="334963" indent="-334963">
              <a:lnSpc>
                <a:spcPct val="80000"/>
              </a:lnSpc>
              <a:spcBef>
                <a:spcPts val="6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500" dirty="0" smtClean="0"/>
              <a:t>When the infrared light emitted by the LED reflects off a surface and returns to the black window, it strikes the infrared phototransistor’s base, causing it to conduct current. </a:t>
            </a:r>
          </a:p>
          <a:p>
            <a:pPr marL="334963" indent="-334963">
              <a:lnSpc>
                <a:spcPct val="80000"/>
              </a:lnSpc>
              <a:spcBef>
                <a:spcPts val="625"/>
              </a:spcBef>
              <a:buClr>
                <a:srgbClr val="006666"/>
              </a:buClr>
              <a:buSzPct val="70000"/>
              <a:buFont typeface="Wingdings" pitchFamily="2" charset="2"/>
              <a:buChar char="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sz="2500" dirty="0" smtClean="0"/>
              <a:t>The more infrared incident on the phototransistor’s base, the more current it conducts. 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715000"/>
            <a:ext cx="397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http://www.parallax.com/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1447800" y="2057400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659287" y="1600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09800" y="1365766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 to power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447800" y="3446462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659287" y="3751262"/>
            <a:ext cx="609600" cy="1201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09800" y="4800600"/>
            <a:ext cx="1938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 to ground</a:t>
            </a:r>
            <a:endParaRPr lang="en-US" b="1" dirty="0"/>
          </a:p>
        </p:txBody>
      </p:sp>
      <p:sp>
        <p:nvSpPr>
          <p:cNvPr id="17" name="Oval 16"/>
          <p:cNvSpPr/>
          <p:nvPr/>
        </p:nvSpPr>
        <p:spPr>
          <a:xfrm>
            <a:off x="1447800" y="2743200"/>
            <a:ext cx="304800" cy="3048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818883" y="1054100"/>
            <a:ext cx="673554" cy="1733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6389" y="734536"/>
            <a:ext cx="222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 to digital pin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987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066800"/>
          </a:xfrm>
        </p:spPr>
        <p:txBody>
          <a:bodyPr/>
          <a:lstStyle/>
          <a:p>
            <a:r>
              <a:rPr lang="en-US" dirty="0" smtClean="0"/>
              <a:t>Using a sensor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045" y="5684837"/>
            <a:ext cx="7911443" cy="117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Control the servos based on the sensor readings</a:t>
            </a:r>
          </a:p>
          <a:p>
            <a:r>
              <a:rPr lang="en-US" dirty="0" smtClean="0"/>
              <a:t>The more sensors the more accurate the control</a:t>
            </a:r>
            <a:endParaRPr lang="en-US" dirty="0"/>
          </a:p>
        </p:txBody>
      </p:sp>
      <p:pic>
        <p:nvPicPr>
          <p:cNvPr id="15362" name="Picture 2" descr="http://1.bp.blogspot.com/-G3IrTnVdlTg/UDebE_wVlZI/AAAAAAAAAK4/H694_lwKh9M/s400/sensor+resolu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46" y="1066800"/>
            <a:ext cx="3771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://3.bp.blogspot.com/-Us5xvuZt3N8/UDeUmxhFDOI/AAAAAAAAAKk/QrzqfswgVwc/s1600/Line+Follow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66800"/>
            <a:ext cx="348748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888468"/>
            <a:ext cx="7824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http://hirobotblog.blogspot.com/2012/08/algorithms-2-bit-of-maths.html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8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following with one sensor?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486400"/>
            <a:ext cx="8229600" cy="868363"/>
          </a:xfrm>
        </p:spPr>
        <p:txBody>
          <a:bodyPr/>
          <a:lstStyle/>
          <a:p>
            <a:r>
              <a:rPr lang="en-US" dirty="0" smtClean="0"/>
              <a:t>try to follow the </a:t>
            </a:r>
            <a:r>
              <a:rPr lang="en-US" dirty="0" smtClean="0">
                <a:effectLst/>
              </a:rPr>
              <a:t>edge</a:t>
            </a:r>
            <a:r>
              <a:rPr lang="en-US" dirty="0" smtClean="0"/>
              <a:t> of the line</a:t>
            </a:r>
            <a:endParaRPr lang="en-US" dirty="0"/>
          </a:p>
        </p:txBody>
      </p:sp>
      <p:pic>
        <p:nvPicPr>
          <p:cNvPr id="18434" name="Picture 2" descr="Basic_bo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7" y="1905000"/>
            <a:ext cx="2271713" cy="308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05000"/>
            <a:ext cx="35052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4953000"/>
            <a:ext cx="832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credit: http://www.inpharmix.com/jps/PID_Controller_For_Lego_Mindstorms_Robots.html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2401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657"/>
            <a:ext cx="8229600" cy="794657"/>
          </a:xfrm>
        </p:spPr>
        <p:txBody>
          <a:bodyPr>
            <a:normAutofit/>
          </a:bodyPr>
          <a:lstStyle/>
          <a:p>
            <a:r>
              <a:rPr lang="en-US" dirty="0" smtClean="0"/>
              <a:t>Code (missing two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#include &lt;</a:t>
            </a:r>
            <a:r>
              <a:rPr lang="en-US" sz="1400" b="1" dirty="0" err="1">
                <a:solidFill>
                  <a:srgbClr val="00B050"/>
                </a:solidFill>
              </a:rPr>
              <a:t>Servo.h</a:t>
            </a:r>
            <a:r>
              <a:rPr lang="en-US" sz="1400" b="1" dirty="0">
                <a:solidFill>
                  <a:srgbClr val="00B050"/>
                </a:solidFill>
              </a:rPr>
              <a:t>&gt;                           </a:t>
            </a:r>
            <a:r>
              <a:rPr lang="en-US" sz="1400" b="1" dirty="0" smtClean="0">
                <a:solidFill>
                  <a:srgbClr val="00B050"/>
                </a:solidFill>
              </a:rPr>
              <a:t>           // </a:t>
            </a:r>
            <a:r>
              <a:rPr lang="en-US" sz="1400" b="1" dirty="0">
                <a:solidFill>
                  <a:srgbClr val="00B050"/>
                </a:solidFill>
              </a:rPr>
              <a:t>Include servo library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Servo </a:t>
            </a:r>
            <a:r>
              <a:rPr lang="en-US" sz="1400" b="1" dirty="0" err="1">
                <a:solidFill>
                  <a:srgbClr val="00B050"/>
                </a:solidFill>
              </a:rPr>
              <a:t>servoLeft</a:t>
            </a:r>
            <a:r>
              <a:rPr lang="en-US" sz="1400" b="1" dirty="0">
                <a:solidFill>
                  <a:srgbClr val="00B050"/>
                </a:solidFill>
              </a:rPr>
              <a:t>; </a:t>
            </a:r>
            <a:r>
              <a:rPr lang="en-US" sz="1400" b="1" dirty="0" smtClean="0">
                <a:solidFill>
                  <a:srgbClr val="00B050"/>
                </a:solidFill>
              </a:rPr>
              <a:t>  Servo </a:t>
            </a:r>
            <a:r>
              <a:rPr lang="en-US" sz="1400" b="1" dirty="0" err="1">
                <a:solidFill>
                  <a:srgbClr val="00B050"/>
                </a:solidFill>
              </a:rPr>
              <a:t>servoRight</a:t>
            </a:r>
            <a:r>
              <a:rPr lang="en-US" sz="1400" b="1" dirty="0" smtClean="0">
                <a:solidFill>
                  <a:srgbClr val="00B050"/>
                </a:solidFill>
              </a:rPr>
              <a:t>;        // </a:t>
            </a:r>
            <a:r>
              <a:rPr lang="en-US" sz="1400" b="1" dirty="0">
                <a:solidFill>
                  <a:srgbClr val="00B050"/>
                </a:solidFill>
              </a:rPr>
              <a:t>Declare left and right </a:t>
            </a:r>
            <a:r>
              <a:rPr lang="en-US" sz="1400" b="1" dirty="0" smtClean="0">
                <a:solidFill>
                  <a:srgbClr val="00B050"/>
                </a:solidFill>
              </a:rPr>
              <a:t>servo objects</a:t>
            </a:r>
            <a:endParaRPr lang="en-US" sz="1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B050"/>
                </a:solidFill>
              </a:rPr>
              <a:t>//</a:t>
            </a:r>
            <a:r>
              <a:rPr lang="en-US" sz="1400" b="1" dirty="0">
                <a:solidFill>
                  <a:srgbClr val="00B050"/>
                </a:solidFill>
              </a:rPr>
              <a:t>Parameters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int</a:t>
            </a:r>
            <a:r>
              <a:rPr lang="en-US" sz="1400" b="1" dirty="0">
                <a:solidFill>
                  <a:srgbClr val="00B050"/>
                </a:solidFill>
              </a:rPr>
              <a:t> target = 210;                         </a:t>
            </a:r>
            <a:r>
              <a:rPr lang="en-US" sz="1400" b="1" dirty="0" smtClean="0">
                <a:solidFill>
                  <a:srgbClr val="00B050"/>
                </a:solidFill>
              </a:rPr>
              <a:t>                  </a:t>
            </a:r>
            <a:r>
              <a:rPr lang="en-US" sz="1400" b="1" dirty="0">
                <a:solidFill>
                  <a:srgbClr val="00B050"/>
                </a:solidFill>
              </a:rPr>
              <a:t>// target </a:t>
            </a:r>
            <a:r>
              <a:rPr lang="en-US" sz="1400" b="1" dirty="0" smtClean="0">
                <a:solidFill>
                  <a:srgbClr val="00B050"/>
                </a:solidFill>
              </a:rPr>
              <a:t>sensor reading</a:t>
            </a:r>
            <a:endParaRPr lang="en-US" sz="1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B050"/>
                </a:solidFill>
              </a:rPr>
              <a:t>int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 err="1">
                <a:solidFill>
                  <a:srgbClr val="00B050"/>
                </a:solidFill>
              </a:rPr>
              <a:t>maxSpeed</a:t>
            </a:r>
            <a:r>
              <a:rPr lang="en-US" sz="1400" b="1" dirty="0">
                <a:solidFill>
                  <a:srgbClr val="00B050"/>
                </a:solidFill>
              </a:rPr>
              <a:t> = 100;                        </a:t>
            </a:r>
            <a:r>
              <a:rPr lang="en-US" sz="1400" b="1" dirty="0" smtClean="0">
                <a:solidFill>
                  <a:srgbClr val="00B050"/>
                </a:solidFill>
              </a:rPr>
              <a:t>           // </a:t>
            </a:r>
            <a:r>
              <a:rPr lang="en-US" sz="1400" b="1" dirty="0">
                <a:solidFill>
                  <a:srgbClr val="00B050"/>
                </a:solidFill>
              </a:rPr>
              <a:t>control forward </a:t>
            </a:r>
            <a:r>
              <a:rPr lang="en-US" sz="1400" b="1" dirty="0" smtClean="0">
                <a:solidFill>
                  <a:srgbClr val="00B050"/>
                </a:solidFill>
              </a:rPr>
              <a:t>speed</a:t>
            </a:r>
            <a:endParaRPr lang="en-US" sz="14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void setup()   </a:t>
            </a:r>
            <a:r>
              <a:rPr lang="en-US" sz="1400" b="1" dirty="0" smtClean="0">
                <a:solidFill>
                  <a:srgbClr val="FF0000"/>
                </a:solidFill>
              </a:rPr>
              <a:t>{                                              </a:t>
            </a:r>
            <a:r>
              <a:rPr lang="en-US" sz="1400" b="1" dirty="0">
                <a:solidFill>
                  <a:srgbClr val="FF0000"/>
                </a:solidFill>
              </a:rPr>
              <a:t>// </a:t>
            </a:r>
            <a:r>
              <a:rPr lang="en-US" sz="1400" b="1" dirty="0" smtClean="0">
                <a:solidFill>
                  <a:srgbClr val="FF0000"/>
                </a:solidFill>
              </a:rPr>
              <a:t>initialization method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</a:rPr>
              <a:t>   </a:t>
            </a:r>
            <a:r>
              <a:rPr lang="en-US" sz="1400" b="1" dirty="0" err="1">
                <a:solidFill>
                  <a:srgbClr val="FF0000"/>
                </a:solidFill>
              </a:rPr>
              <a:t>Serial.begin</a:t>
            </a:r>
            <a:r>
              <a:rPr lang="en-US" sz="1400" b="1" dirty="0">
                <a:solidFill>
                  <a:srgbClr val="FF0000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  </a:t>
            </a:r>
            <a:r>
              <a:rPr lang="en-US" sz="1400" b="1" dirty="0" err="1">
                <a:solidFill>
                  <a:srgbClr val="FF0000"/>
                </a:solidFill>
              </a:rPr>
              <a:t>servoLeft.attach</a:t>
            </a:r>
            <a:r>
              <a:rPr lang="en-US" sz="1400" b="1" dirty="0">
                <a:solidFill>
                  <a:srgbClr val="FF0000"/>
                </a:solidFill>
              </a:rPr>
              <a:t>(12);                    </a:t>
            </a:r>
            <a:r>
              <a:rPr lang="en-US" sz="1400" b="1" dirty="0" smtClean="0">
                <a:solidFill>
                  <a:srgbClr val="FF0000"/>
                </a:solidFill>
              </a:rPr>
              <a:t>            </a:t>
            </a:r>
            <a:r>
              <a:rPr lang="en-US" sz="1400" b="1" dirty="0">
                <a:solidFill>
                  <a:srgbClr val="FF0000"/>
                </a:solidFill>
              </a:rPr>
              <a:t>// Attach left signal to pin 13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  </a:t>
            </a:r>
            <a:r>
              <a:rPr lang="en-US" sz="1400" b="1" dirty="0" smtClean="0">
                <a:solidFill>
                  <a:srgbClr val="FF0000"/>
                </a:solidFill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</a:rPr>
              <a:t>servoRight.attach</a:t>
            </a:r>
            <a:r>
              <a:rPr lang="en-US" sz="1400" b="1" dirty="0" smtClean="0">
                <a:solidFill>
                  <a:srgbClr val="FF0000"/>
                </a:solidFill>
              </a:rPr>
              <a:t>(3</a:t>
            </a:r>
            <a:r>
              <a:rPr lang="en-US" sz="1400" b="1" dirty="0">
                <a:solidFill>
                  <a:srgbClr val="FF0000"/>
                </a:solidFill>
              </a:rPr>
              <a:t>);                  </a:t>
            </a:r>
            <a:r>
              <a:rPr lang="en-US" sz="1400" b="1" dirty="0" smtClean="0">
                <a:solidFill>
                  <a:srgbClr val="FF0000"/>
                </a:solidFill>
              </a:rPr>
              <a:t>              </a:t>
            </a:r>
            <a:r>
              <a:rPr lang="en-US" sz="1400" b="1" dirty="0">
                <a:solidFill>
                  <a:srgbClr val="FF0000"/>
                </a:solidFill>
              </a:rPr>
              <a:t>// Attach right signal to pin </a:t>
            </a:r>
            <a:r>
              <a:rPr lang="en-US" sz="1400" b="1" dirty="0" smtClean="0">
                <a:solidFill>
                  <a:srgbClr val="FF0000"/>
                </a:solidFill>
              </a:rPr>
              <a:t>12</a:t>
            </a:r>
            <a:endParaRPr lang="en-US" sz="1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</a:rPr>
              <a:t>}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void loop()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{                                     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loop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auto-repeats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light = (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1400" b="1" dirty="0" err="1" smtClean="0"/>
              <a:t>rcTime</a:t>
            </a:r>
            <a:r>
              <a:rPr lang="en-US" sz="1400" b="1" dirty="0" smtClean="0"/>
              <a:t>(9</a:t>
            </a:r>
            <a:r>
              <a:rPr lang="en-US" sz="1400" b="1" dirty="0"/>
              <a:t>)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;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     // Read QTI sensor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float error = light - target;  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Difference between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target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&amp;current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reading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speedLeft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speedRight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;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Declare speed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variables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if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(error &gt; 0.0) {              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    // over only black?         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speedLeft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= -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maxSpeed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;   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Slow down left wheel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err="1" smtClean="0">
                <a:solidFill>
                  <a:schemeClr val="accent1">
                    <a:lumMod val="75000"/>
                  </a:schemeClr>
                </a:solidFill>
              </a:rPr>
              <a:t>speedRight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maxSpeed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;   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Full speed right wheel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}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else {                          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 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over only white?                           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speedRight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= -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maxSpeed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;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Slow down right wheel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speedLeft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1">
                    <a:lumMod val="75000"/>
                  </a:schemeClr>
                </a:solidFill>
              </a:rPr>
              <a:t>maxSpeed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;            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// Full speed left wheel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} 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400" b="1" dirty="0" smtClean="0"/>
              <a:t>maneuver(</a:t>
            </a:r>
            <a:r>
              <a:rPr lang="en-US" sz="1400" b="1" dirty="0" err="1" smtClean="0"/>
              <a:t>speedLeft</a:t>
            </a:r>
            <a:r>
              <a:rPr lang="en-US" sz="1400" b="1" dirty="0"/>
              <a:t>, </a:t>
            </a:r>
            <a:r>
              <a:rPr lang="en-US" sz="1400" b="1" dirty="0" err="1"/>
              <a:t>speedRight</a:t>
            </a:r>
            <a:r>
              <a:rPr lang="en-US" sz="1400" b="1" dirty="0"/>
              <a:t>, 20);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Set wheel speeds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22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rcTime</a:t>
            </a:r>
            <a:r>
              <a:rPr lang="en-US" b="1" dirty="0" smtClean="0"/>
              <a:t>()</a:t>
            </a:r>
            <a:r>
              <a:rPr lang="en-US" b="1" dirty="0"/>
              <a:t> </a:t>
            </a:r>
            <a:r>
              <a:rPr lang="en-US" b="1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/>
              <a:t>rcTime</a:t>
            </a:r>
            <a:r>
              <a:rPr lang="en-US" dirty="0"/>
              <a:t> function measures decay at </a:t>
            </a:r>
            <a:r>
              <a:rPr lang="en-US" dirty="0" smtClean="0"/>
              <a:t>pin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rcTime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pin) {                   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pinMode</a:t>
            </a:r>
            <a:r>
              <a:rPr lang="en-US" dirty="0" smtClean="0"/>
              <a:t>(pin</a:t>
            </a:r>
            <a:r>
              <a:rPr lang="en-US" dirty="0"/>
              <a:t>, OUTPUT);               </a:t>
            </a:r>
            <a:r>
              <a:rPr lang="en-US" dirty="0" smtClean="0"/>
              <a:t>  // </a:t>
            </a:r>
            <a:r>
              <a:rPr lang="en-US" dirty="0"/>
              <a:t>Charge capacitor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digitalWrite</a:t>
            </a:r>
            <a:r>
              <a:rPr lang="en-US" dirty="0"/>
              <a:t>(pin, HIGH);                 </a:t>
            </a:r>
            <a:r>
              <a:rPr lang="en-US" dirty="0" smtClean="0"/>
              <a:t> </a:t>
            </a:r>
            <a:r>
              <a:rPr lang="en-US" dirty="0"/>
              <a:t>// ..by setting pin </a:t>
            </a:r>
            <a:r>
              <a:rPr lang="en-US" dirty="0" err="1"/>
              <a:t>ouput</a:t>
            </a:r>
            <a:r>
              <a:rPr lang="en-US" dirty="0"/>
              <a:t>-high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delay(5</a:t>
            </a:r>
            <a:r>
              <a:rPr lang="en-US" dirty="0"/>
              <a:t>);                                  </a:t>
            </a:r>
            <a:r>
              <a:rPr lang="en-US" dirty="0" smtClean="0"/>
              <a:t>          // </a:t>
            </a:r>
            <a:r>
              <a:rPr lang="en-US" dirty="0"/>
              <a:t>..for 5 </a:t>
            </a:r>
            <a:r>
              <a:rPr lang="en-US" dirty="0" err="1"/>
              <a:t>ms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pinMode</a:t>
            </a:r>
            <a:r>
              <a:rPr lang="en-US" dirty="0"/>
              <a:t>(pin, INPUT);                 </a:t>
            </a:r>
            <a:r>
              <a:rPr lang="en-US" dirty="0" smtClean="0"/>
              <a:t>   // </a:t>
            </a:r>
            <a:r>
              <a:rPr lang="en-US" dirty="0"/>
              <a:t>Set pin to input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err="1" smtClean="0"/>
              <a:t>digitalWrite</a:t>
            </a:r>
            <a:r>
              <a:rPr lang="en-US" dirty="0" smtClean="0"/>
              <a:t>(pin</a:t>
            </a:r>
            <a:r>
              <a:rPr lang="en-US" dirty="0"/>
              <a:t>, LOW);                </a:t>
            </a:r>
            <a:r>
              <a:rPr lang="en-US" dirty="0" smtClean="0"/>
              <a:t>  // </a:t>
            </a:r>
            <a:r>
              <a:rPr lang="en-US" dirty="0"/>
              <a:t>..with no </a:t>
            </a:r>
            <a:r>
              <a:rPr lang="en-US" dirty="0" err="1"/>
              <a:t>pullup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long </a:t>
            </a:r>
            <a:r>
              <a:rPr lang="en-US" dirty="0"/>
              <a:t>time  = micros();                     // Mark the time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while(</a:t>
            </a:r>
            <a:r>
              <a:rPr lang="en-US" dirty="0" err="1"/>
              <a:t>digitalRead</a:t>
            </a:r>
            <a:r>
              <a:rPr lang="en-US" dirty="0"/>
              <a:t>(pin));                 </a:t>
            </a:r>
            <a:r>
              <a:rPr lang="en-US" dirty="0" smtClean="0"/>
              <a:t>// </a:t>
            </a:r>
            <a:r>
              <a:rPr lang="en-US" dirty="0"/>
              <a:t>Wait for voltage &lt; threshold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time </a:t>
            </a:r>
            <a:r>
              <a:rPr lang="en-US" dirty="0"/>
              <a:t>= micros() - time;                  </a:t>
            </a:r>
            <a:r>
              <a:rPr lang="en-US" dirty="0" smtClean="0"/>
              <a:t>// </a:t>
            </a:r>
            <a:r>
              <a:rPr lang="en-US" dirty="0"/>
              <a:t>Calculate decay time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return </a:t>
            </a:r>
            <a:r>
              <a:rPr lang="en-US" dirty="0"/>
              <a:t>time;                              </a:t>
            </a:r>
            <a:r>
              <a:rPr lang="en-US" dirty="0" smtClean="0"/>
              <a:t>      </a:t>
            </a:r>
            <a:r>
              <a:rPr lang="en-US" dirty="0"/>
              <a:t>// Returns decay time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6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Many ways to move</a:t>
            </a:r>
            <a:endParaRPr lang="en-US" dirty="0"/>
          </a:p>
        </p:txBody>
      </p:sp>
      <p:pic>
        <p:nvPicPr>
          <p:cNvPr id="1030" name="Picture 6" descr="http://www.popularmechanics.com/cm/popularmechanics/images/U0/robot_movement_00_1210-m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111542"/>
            <a:ext cx="4876800" cy="498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3.gstatic.com/images?q=tbn:ANd9GcQnDxjmEd6Ht-g-QrukyE-OBY3T7x-91bCG-PxOgNezqSxTdxw7VpDT_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4672760"/>
            <a:ext cx="2152650" cy="14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encrypted-tbn0.gstatic.com/images?q=tbn:ANd9GcQtplghuj4lNmcOYRjumnDqcN8X7Pmpg0ah1tWywwNgSTe7h0j3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111542"/>
            <a:ext cx="2286000" cy="166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799" y="6133068"/>
            <a:ext cx="4472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Focus on wheeled movement</a:t>
            </a:r>
            <a:endParaRPr lang="en-US" sz="2800" dirty="0"/>
          </a:p>
        </p:txBody>
      </p:sp>
      <p:pic>
        <p:nvPicPr>
          <p:cNvPr id="10" name="Picture 4" descr="Bomb Disposal Robot Range of Move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2771718"/>
            <a:ext cx="2152650" cy="190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6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maneuver()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// maneuver </a:t>
            </a:r>
            <a:r>
              <a:rPr lang="en-US" dirty="0" smtClean="0"/>
              <a:t>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maneuver(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speedLeft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speedRight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msTime</a:t>
            </a:r>
            <a:r>
              <a:rPr lang="en-US" dirty="0"/>
              <a:t>) </a:t>
            </a:r>
            <a:r>
              <a:rPr lang="en-US" dirty="0" smtClean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servoLeft.writeMicroseconds</a:t>
            </a:r>
            <a:r>
              <a:rPr lang="en-US" dirty="0"/>
              <a:t>(1500 + </a:t>
            </a:r>
            <a:r>
              <a:rPr lang="en-US" dirty="0" err="1"/>
              <a:t>speedLeft</a:t>
            </a:r>
            <a:r>
              <a:rPr lang="en-US" dirty="0"/>
              <a:t>);   </a:t>
            </a:r>
            <a:r>
              <a:rPr lang="en-US" dirty="0" smtClean="0"/>
              <a:t>  // </a:t>
            </a:r>
            <a:r>
              <a:rPr lang="en-US" dirty="0"/>
              <a:t>Set left servo speed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/>
              <a:t>servoRight.writeMicroseconds</a:t>
            </a:r>
            <a:r>
              <a:rPr lang="en-US" dirty="0"/>
              <a:t>(1500 - </a:t>
            </a:r>
            <a:r>
              <a:rPr lang="en-US" dirty="0" err="1"/>
              <a:t>speedRight</a:t>
            </a:r>
            <a:r>
              <a:rPr lang="en-US" dirty="0"/>
              <a:t>); // Set right servo speed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if(</a:t>
            </a:r>
            <a:r>
              <a:rPr lang="en-US" dirty="0" err="1"/>
              <a:t>msTime</a:t>
            </a:r>
            <a:r>
              <a:rPr lang="en-US" dirty="0"/>
              <a:t>==-1) {                                  </a:t>
            </a:r>
            <a:r>
              <a:rPr lang="en-US" dirty="0" smtClean="0"/>
              <a:t>                           // </a:t>
            </a:r>
            <a:r>
              <a:rPr lang="en-US" dirty="0"/>
              <a:t>if </a:t>
            </a:r>
            <a:r>
              <a:rPr lang="en-US" dirty="0" err="1"/>
              <a:t>msTime</a:t>
            </a:r>
            <a:r>
              <a:rPr lang="en-US" dirty="0"/>
              <a:t> = -1                       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/>
              <a:t>servoLeft.detach</a:t>
            </a:r>
            <a:r>
              <a:rPr lang="en-US" dirty="0"/>
              <a:t>();                          </a:t>
            </a:r>
            <a:r>
              <a:rPr lang="en-US" dirty="0" smtClean="0"/>
              <a:t>                            </a:t>
            </a:r>
            <a:r>
              <a:rPr lang="en-US" dirty="0"/>
              <a:t>// Stop servo signals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/>
              <a:t>servoRight.detach</a:t>
            </a:r>
            <a:r>
              <a:rPr lang="en-US" dirty="0"/>
              <a:t>();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delay(</a:t>
            </a:r>
            <a:r>
              <a:rPr lang="en-US" dirty="0" err="1" smtClean="0"/>
              <a:t>msTime</a:t>
            </a:r>
            <a:r>
              <a:rPr lang="en-US" dirty="0"/>
              <a:t>);                                 </a:t>
            </a:r>
            <a:r>
              <a:rPr lang="en-US" dirty="0" smtClean="0"/>
              <a:t>                              </a:t>
            </a:r>
            <a:r>
              <a:rPr lang="en-US" dirty="0"/>
              <a:t>// Delay for </a:t>
            </a:r>
            <a:r>
              <a:rPr lang="en-US" dirty="0" err="1"/>
              <a:t>msTime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829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066800"/>
          </a:xfrm>
        </p:spPr>
        <p:txBody>
          <a:bodyPr/>
          <a:lstStyle/>
          <a:p>
            <a:r>
              <a:rPr lang="en-US" dirty="0" smtClean="0"/>
              <a:t>Proportional line following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07" y="1219200"/>
            <a:ext cx="3626721" cy="1676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90600"/>
            <a:ext cx="3581400" cy="30731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007" y="4616440"/>
            <a:ext cx="855639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In proportional line following the turn varies smoothly between two limits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If the light sensor reading indicates close to the line then do a small turn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If far from the line then do a big turn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100" dirty="0" smtClean="0"/>
              <a:t>Proportional means there is a </a:t>
            </a:r>
            <a:r>
              <a:rPr lang="en-US" sz="2100" u="sng" dirty="0" smtClean="0">
                <a:effectLst/>
              </a:rPr>
              <a:t>linear</a:t>
            </a:r>
            <a:r>
              <a:rPr lang="en-US" sz="2100" dirty="0" smtClean="0"/>
              <a:t> relationship between the sensor reading and robot movement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359007" y="4004846"/>
            <a:ext cx="832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credit: http://www.inpharmix.com/jps/PID_Controller_For_Lego_Mindstorms_Robots.html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9549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2657"/>
            <a:ext cx="8229600" cy="1143000"/>
          </a:xfrm>
        </p:spPr>
        <p:txBody>
          <a:bodyPr/>
          <a:lstStyle/>
          <a:p>
            <a:r>
              <a:rPr lang="en-US" dirty="0" smtClean="0"/>
              <a:t>Code: loop() only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867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float </a:t>
            </a:r>
            <a:r>
              <a:rPr lang="en-US" sz="1800" dirty="0" err="1"/>
              <a:t>kp</a:t>
            </a:r>
            <a:r>
              <a:rPr lang="en-US" sz="1800" dirty="0"/>
              <a:t> = </a:t>
            </a:r>
            <a:r>
              <a:rPr lang="en-US" sz="1800" dirty="0" smtClean="0"/>
              <a:t>0.5;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void loop()   </a:t>
            </a:r>
            <a:r>
              <a:rPr lang="en-US" sz="1800" dirty="0" smtClean="0"/>
              <a:t>{                                                                                           </a:t>
            </a:r>
            <a:r>
              <a:rPr lang="en-US" sz="1800" dirty="0"/>
              <a:t>// </a:t>
            </a:r>
            <a:r>
              <a:rPr lang="en-US" sz="1800" dirty="0" smtClean="0"/>
              <a:t>main </a:t>
            </a:r>
            <a:r>
              <a:rPr lang="en-US" sz="1800" dirty="0"/>
              <a:t>loop </a:t>
            </a:r>
            <a:r>
              <a:rPr lang="en-US" sz="1800" dirty="0" smtClean="0"/>
              <a:t>auto-repeats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light = (</a:t>
            </a:r>
            <a:r>
              <a:rPr lang="en-US" sz="1800" dirty="0" err="1"/>
              <a:t>int</a:t>
            </a:r>
            <a:r>
              <a:rPr lang="en-US" sz="1800" dirty="0"/>
              <a:t>)</a:t>
            </a:r>
            <a:r>
              <a:rPr lang="en-US" sz="1800" dirty="0" err="1"/>
              <a:t>rcTime</a:t>
            </a:r>
            <a:r>
              <a:rPr lang="en-US" sz="1800" dirty="0"/>
              <a:t>(9);      </a:t>
            </a:r>
          </a:p>
          <a:p>
            <a:pPr marL="0" indent="0">
              <a:buNone/>
            </a:pPr>
            <a:r>
              <a:rPr lang="en-US" sz="1800" dirty="0"/>
              <a:t>  float error = light - target;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/>
              <a:t>speedLeft</a:t>
            </a:r>
            <a:r>
              <a:rPr lang="en-US" sz="1800" dirty="0"/>
              <a:t>, </a:t>
            </a:r>
            <a:r>
              <a:rPr lang="en-US" sz="1800" dirty="0" err="1"/>
              <a:t>speedRight</a:t>
            </a:r>
            <a:r>
              <a:rPr lang="en-US" sz="1800" dirty="0"/>
              <a:t>;        </a:t>
            </a:r>
            <a:r>
              <a:rPr lang="en-US" sz="1800" dirty="0" smtClean="0"/>
              <a:t>                                                         </a:t>
            </a:r>
            <a:r>
              <a:rPr lang="en-US" sz="1800" dirty="0"/>
              <a:t>// Declare speed </a:t>
            </a:r>
            <a:r>
              <a:rPr lang="en-US" sz="1800" dirty="0" smtClean="0"/>
              <a:t>variables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if (error &gt; 0.0)   </a:t>
            </a:r>
            <a:r>
              <a:rPr lang="en-US" sz="1800" dirty="0" smtClean="0"/>
              <a:t> {                                                                                    </a:t>
            </a:r>
            <a:r>
              <a:rPr lang="en-US" sz="1800" dirty="0"/>
              <a:t>// </a:t>
            </a:r>
            <a:r>
              <a:rPr lang="en-US" sz="1800" dirty="0" smtClean="0"/>
              <a:t>on black only ?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speedLeft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int</a:t>
            </a:r>
            <a:r>
              <a:rPr lang="en-US" sz="1800" dirty="0"/>
              <a:t>(</a:t>
            </a:r>
            <a:r>
              <a:rPr lang="en-US" sz="1800" dirty="0" err="1"/>
              <a:t>maxSpeed</a:t>
            </a:r>
            <a:r>
              <a:rPr lang="en-US" sz="1800" dirty="0"/>
              <a:t> - (error * </a:t>
            </a:r>
            <a:r>
              <a:rPr lang="en-US" sz="1800" dirty="0" err="1"/>
              <a:t>kp</a:t>
            </a:r>
            <a:r>
              <a:rPr lang="en-US" sz="1800" dirty="0" smtClean="0"/>
              <a:t>));                                       // proportion adjust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speedLeft</a:t>
            </a:r>
            <a:r>
              <a:rPr lang="en-US" sz="1800" dirty="0"/>
              <a:t> = constrain(</a:t>
            </a:r>
            <a:r>
              <a:rPr lang="en-US" sz="1800" dirty="0" err="1"/>
              <a:t>speedLeft</a:t>
            </a:r>
            <a:r>
              <a:rPr lang="en-US" sz="1800" dirty="0"/>
              <a:t>, -</a:t>
            </a:r>
            <a:r>
              <a:rPr lang="en-US" sz="1800" dirty="0" err="1"/>
              <a:t>maxSpeed</a:t>
            </a:r>
            <a:r>
              <a:rPr lang="en-US" sz="1800" dirty="0"/>
              <a:t>, </a:t>
            </a:r>
            <a:r>
              <a:rPr lang="en-US" sz="1800" dirty="0" err="1"/>
              <a:t>maxSpeed</a:t>
            </a:r>
            <a:r>
              <a:rPr lang="en-US" sz="1800" dirty="0" smtClean="0"/>
              <a:t>);         // scale left wheel speed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speedRight</a:t>
            </a:r>
            <a:r>
              <a:rPr lang="en-US" sz="1800" dirty="0"/>
              <a:t> = </a:t>
            </a:r>
            <a:r>
              <a:rPr lang="en-US" sz="1800" dirty="0" err="1"/>
              <a:t>maxSpeed</a:t>
            </a:r>
            <a:r>
              <a:rPr lang="en-US" sz="1800" dirty="0"/>
              <a:t>;                      </a:t>
            </a:r>
            <a:r>
              <a:rPr lang="en-US" sz="1800" dirty="0" smtClean="0"/>
              <a:t>                                              </a:t>
            </a:r>
            <a:r>
              <a:rPr lang="en-US" sz="1800" dirty="0"/>
              <a:t>// Full speed right wheel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smtClean="0"/>
              <a:t>}    </a:t>
            </a:r>
            <a:r>
              <a:rPr lang="en-US" sz="1800" dirty="0"/>
              <a:t>else  </a:t>
            </a:r>
            <a:r>
              <a:rPr lang="en-US" sz="1800" dirty="0" smtClean="0"/>
              <a:t> {                                                                                                 // on white only ?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</a:t>
            </a:r>
            <a:r>
              <a:rPr lang="en-US" sz="1800" dirty="0" err="1" smtClean="0"/>
              <a:t>speedRight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int</a:t>
            </a:r>
            <a:r>
              <a:rPr lang="en-US" sz="1800" dirty="0"/>
              <a:t>(</a:t>
            </a:r>
            <a:r>
              <a:rPr lang="en-US" sz="1800" dirty="0" err="1"/>
              <a:t>maxSpeed</a:t>
            </a:r>
            <a:r>
              <a:rPr lang="en-US" sz="1800" dirty="0"/>
              <a:t> + (error * </a:t>
            </a:r>
            <a:r>
              <a:rPr lang="en-US" sz="1800" dirty="0" err="1"/>
              <a:t>kp</a:t>
            </a:r>
            <a:r>
              <a:rPr lang="en-US" sz="1800" dirty="0" smtClean="0"/>
              <a:t>));                                   // </a:t>
            </a:r>
            <a:r>
              <a:rPr lang="en-US" sz="1800" dirty="0"/>
              <a:t>proportion </a:t>
            </a:r>
            <a:r>
              <a:rPr lang="en-US" sz="1800" dirty="0" smtClean="0"/>
              <a:t>adjust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speedRight</a:t>
            </a:r>
            <a:r>
              <a:rPr lang="en-US" sz="1800" dirty="0"/>
              <a:t> = constrain(</a:t>
            </a:r>
            <a:r>
              <a:rPr lang="en-US" sz="1800" dirty="0" err="1"/>
              <a:t>speedRight</a:t>
            </a:r>
            <a:r>
              <a:rPr lang="en-US" sz="1800" dirty="0"/>
              <a:t>, -</a:t>
            </a:r>
            <a:r>
              <a:rPr lang="en-US" sz="1800" dirty="0" err="1"/>
              <a:t>maxSpeed</a:t>
            </a:r>
            <a:r>
              <a:rPr lang="en-US" sz="1800" dirty="0"/>
              <a:t>, </a:t>
            </a:r>
            <a:r>
              <a:rPr lang="en-US" sz="1800" dirty="0" err="1"/>
              <a:t>maxSpeed</a:t>
            </a:r>
            <a:r>
              <a:rPr lang="en-US" sz="1800" dirty="0" smtClean="0"/>
              <a:t>);   // </a:t>
            </a:r>
            <a:r>
              <a:rPr lang="en-US" sz="1800" dirty="0"/>
              <a:t>scale </a:t>
            </a:r>
            <a:r>
              <a:rPr lang="en-US" sz="1800" dirty="0" smtClean="0"/>
              <a:t>right wheel speed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speedLeft</a:t>
            </a:r>
            <a:r>
              <a:rPr lang="en-US" sz="1800" dirty="0"/>
              <a:t> = </a:t>
            </a:r>
            <a:r>
              <a:rPr lang="en-US" sz="1800" dirty="0" err="1"/>
              <a:t>maxSpeed</a:t>
            </a:r>
            <a:r>
              <a:rPr lang="en-US" sz="1800" dirty="0"/>
              <a:t>;                      </a:t>
            </a:r>
            <a:r>
              <a:rPr lang="en-US" sz="1800" dirty="0" smtClean="0"/>
              <a:t>                                               </a:t>
            </a:r>
            <a:r>
              <a:rPr lang="en-US" sz="1800" dirty="0"/>
              <a:t>// Full speed left wheel</a:t>
            </a:r>
          </a:p>
          <a:p>
            <a:pPr marL="0" indent="0">
              <a:buNone/>
            </a:pPr>
            <a:r>
              <a:rPr lang="en-US" sz="1800" dirty="0"/>
              <a:t>  } </a:t>
            </a:r>
          </a:p>
          <a:p>
            <a:pPr marL="0" indent="0">
              <a:buNone/>
            </a:pPr>
            <a:r>
              <a:rPr lang="en-US" sz="1800" dirty="0"/>
              <a:t>  maneuver(</a:t>
            </a:r>
            <a:r>
              <a:rPr lang="en-US" sz="1800" dirty="0" err="1"/>
              <a:t>speedLeft</a:t>
            </a:r>
            <a:r>
              <a:rPr lang="en-US" sz="1800" dirty="0"/>
              <a:t>, </a:t>
            </a:r>
            <a:r>
              <a:rPr lang="en-US" sz="1800" dirty="0" err="1"/>
              <a:t>speedRight</a:t>
            </a:r>
            <a:r>
              <a:rPr lang="en-US" sz="1800" dirty="0"/>
              <a:t>, 20);      </a:t>
            </a:r>
            <a:r>
              <a:rPr lang="en-US" sz="1800" dirty="0" smtClean="0"/>
              <a:t>                                       // </a:t>
            </a:r>
            <a:r>
              <a:rPr lang="en-US" sz="1800" dirty="0"/>
              <a:t>Set wheel speeds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360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2094"/>
          </a:xfrm>
        </p:spPr>
        <p:txBody>
          <a:bodyPr/>
          <a:lstStyle/>
          <a:p>
            <a:r>
              <a:rPr lang="en-US" dirty="0" smtClean="0"/>
              <a:t>PID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2781300"/>
            <a:ext cx="8686800" cy="40767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K</a:t>
            </a:r>
            <a:r>
              <a:rPr lang="en-US" baseline="-25000" dirty="0" smtClean="0"/>
              <a:t>P</a:t>
            </a:r>
            <a:r>
              <a:rPr lang="en-US" dirty="0" smtClean="0"/>
              <a:t>, K</a:t>
            </a:r>
            <a:r>
              <a:rPr lang="en-US" baseline="-25000" dirty="0" smtClean="0"/>
              <a:t>I</a:t>
            </a:r>
            <a:r>
              <a:rPr lang="en-US" dirty="0" smtClean="0"/>
              <a:t>, and K</a:t>
            </a:r>
            <a:r>
              <a:rPr lang="en-US" baseline="-25000" dirty="0" smtClean="0"/>
              <a:t>D </a:t>
            </a:r>
            <a:r>
              <a:rPr lang="en-US" dirty="0" smtClean="0"/>
              <a:t>are tunable constants (i.e., weights)</a:t>
            </a:r>
          </a:p>
          <a:p>
            <a:r>
              <a:rPr lang="en-US" dirty="0" smtClean="0"/>
              <a:t>(K</a:t>
            </a:r>
            <a:r>
              <a:rPr lang="en-US" baseline="-25000" dirty="0" smtClean="0"/>
              <a:t>P</a:t>
            </a:r>
            <a:r>
              <a:rPr lang="en-US" dirty="0" smtClean="0"/>
              <a:t> e) proportional to the current error—the basis of the previous algorithm</a:t>
            </a:r>
          </a:p>
          <a:p>
            <a:r>
              <a:rPr lang="en-US" dirty="0" smtClean="0"/>
              <a:t>(K</a:t>
            </a:r>
            <a:r>
              <a:rPr lang="en-US" baseline="-25000" dirty="0" smtClean="0"/>
              <a:t>I </a:t>
            </a:r>
            <a:r>
              <a:rPr lang="en-US" cap="all" dirty="0" smtClean="0">
                <a:latin typeface="Adobe Arabic"/>
                <a:cs typeface="Adobe Arabic"/>
              </a:rPr>
              <a:t>∫</a:t>
            </a:r>
            <a:r>
              <a:rPr lang="en-US" dirty="0" smtClean="0"/>
              <a:t>e)</a:t>
            </a:r>
            <a:r>
              <a:rPr lang="en-US" dirty="0" smtClean="0">
                <a:latin typeface="Adobe Arabic"/>
                <a:cs typeface="Adobe Arabic"/>
              </a:rPr>
              <a:t> </a:t>
            </a:r>
            <a:r>
              <a:rPr lang="en-US" dirty="0" smtClean="0"/>
              <a:t>—the integral is the running sum of the error</a:t>
            </a:r>
          </a:p>
          <a:p>
            <a:pPr lvl="1"/>
            <a:r>
              <a:rPr lang="en-US" dirty="0" smtClean="0">
                <a:effectLst/>
              </a:rPr>
              <a:t>integral </a:t>
            </a:r>
            <a:r>
              <a:rPr lang="en-US" dirty="0" smtClean="0"/>
              <a:t>= </a:t>
            </a:r>
            <a:r>
              <a:rPr lang="en-US" dirty="0" smtClean="0">
                <a:effectLst/>
              </a:rPr>
              <a:t>integral </a:t>
            </a:r>
            <a:r>
              <a:rPr lang="en-US" dirty="0" smtClean="0"/>
              <a:t>+ </a:t>
            </a:r>
            <a:r>
              <a:rPr lang="en-US" dirty="0" smtClean="0">
                <a:effectLst/>
              </a:rPr>
              <a:t>error*(</a:t>
            </a:r>
            <a:r>
              <a:rPr lang="en-US" dirty="0" err="1" smtClean="0">
                <a:effectLst/>
              </a:rPr>
              <a:t>dT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 smtClean="0"/>
              <a:t>(K</a:t>
            </a:r>
            <a:r>
              <a:rPr lang="en-US" baseline="-25000" dirty="0" smtClean="0"/>
              <a:t>D </a:t>
            </a:r>
            <a:r>
              <a:rPr lang="en-US" dirty="0" smtClean="0"/>
              <a:t>de/</a:t>
            </a:r>
            <a:r>
              <a:rPr lang="en-US" dirty="0" err="1" smtClean="0"/>
              <a:t>dt</a:t>
            </a:r>
            <a:r>
              <a:rPr lang="en-US" dirty="0" smtClean="0"/>
              <a:t>) —</a:t>
            </a:r>
            <a:r>
              <a:rPr lang="en-US" dirty="0"/>
              <a:t>t</a:t>
            </a:r>
            <a:r>
              <a:rPr lang="en-US" dirty="0" smtClean="0"/>
              <a:t>he derivative is the change in the </a:t>
            </a:r>
            <a:r>
              <a:rPr lang="en-US" dirty="0" smtClean="0">
                <a:effectLst/>
              </a:rPr>
              <a:t>error</a:t>
            </a:r>
            <a:r>
              <a:rPr lang="en-US" dirty="0" smtClean="0"/>
              <a:t> between two consecutive sensor readings</a:t>
            </a:r>
          </a:p>
          <a:p>
            <a:pPr lvl="1"/>
            <a:r>
              <a:rPr lang="en-US" dirty="0" smtClean="0"/>
              <a:t>derivative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= ((the current </a:t>
            </a:r>
            <a:r>
              <a:rPr lang="en-US" dirty="0" smtClean="0">
                <a:effectLst/>
              </a:rPr>
              <a:t>error</a:t>
            </a:r>
            <a:r>
              <a:rPr lang="en-US" dirty="0" smtClean="0"/>
              <a:t>) - (the previous </a:t>
            </a:r>
            <a:r>
              <a:rPr lang="en-US" dirty="0" smtClean="0">
                <a:effectLst/>
              </a:rPr>
              <a:t>error</a:t>
            </a:r>
            <a:r>
              <a:rPr lang="en-US" dirty="0" smtClean="0"/>
              <a:t>))</a:t>
            </a:r>
            <a:r>
              <a:rPr lang="en-US" dirty="0" smtClean="0">
                <a:effectLst/>
              </a:rPr>
              <a:t> /(</a:t>
            </a:r>
            <a:r>
              <a:rPr lang="en-US" dirty="0" err="1" smtClean="0">
                <a:effectLst/>
              </a:rPr>
              <a:t>dT</a:t>
            </a:r>
            <a:r>
              <a:rPr lang="en-US" dirty="0" smtClean="0">
                <a:effectLst/>
              </a:rPr>
              <a:t>)</a:t>
            </a:r>
            <a:endParaRPr lang="en-US" dirty="0" smtClean="0"/>
          </a:p>
          <a:p>
            <a:r>
              <a:rPr lang="en-US" b="1" dirty="0" smtClean="0"/>
              <a:t>movement</a:t>
            </a:r>
            <a:r>
              <a:rPr lang="en-US" b="1" dirty="0" smtClean="0">
                <a:effectLst/>
              </a:rPr>
              <a:t> </a:t>
            </a:r>
            <a:r>
              <a:rPr lang="en-US" dirty="0" smtClean="0"/>
              <a:t>= </a:t>
            </a:r>
            <a:r>
              <a:rPr lang="en-US" b="1" dirty="0" err="1" smtClean="0">
                <a:effectLst/>
              </a:rPr>
              <a:t>Kp</a:t>
            </a:r>
            <a:r>
              <a:rPr lang="en-US" dirty="0" smtClean="0"/>
              <a:t>*(</a:t>
            </a:r>
            <a:r>
              <a:rPr lang="en-US" b="1" dirty="0" smtClean="0">
                <a:effectLst/>
              </a:rPr>
              <a:t>error</a:t>
            </a:r>
            <a:r>
              <a:rPr lang="en-US" dirty="0" smtClean="0"/>
              <a:t>) + </a:t>
            </a:r>
            <a:r>
              <a:rPr lang="en-US" b="1" dirty="0" smtClean="0">
                <a:effectLst/>
              </a:rPr>
              <a:t>Ki</a:t>
            </a:r>
            <a:r>
              <a:rPr lang="en-US" dirty="0" smtClean="0"/>
              <a:t>*(</a:t>
            </a:r>
            <a:r>
              <a:rPr lang="en-US" b="1" dirty="0" smtClean="0">
                <a:effectLst/>
              </a:rPr>
              <a:t>integral</a:t>
            </a:r>
            <a:r>
              <a:rPr lang="en-US" dirty="0" smtClean="0"/>
              <a:t>) + </a:t>
            </a:r>
            <a:r>
              <a:rPr lang="en-US" b="1" dirty="0" err="1" smtClean="0">
                <a:effectLst/>
              </a:rPr>
              <a:t>Kd</a:t>
            </a:r>
            <a:r>
              <a:rPr lang="en-US" dirty="0" smtClean="0"/>
              <a:t>*(</a:t>
            </a:r>
            <a:r>
              <a:rPr lang="en-US" b="1" dirty="0" smtClean="0">
                <a:effectLst/>
              </a:rPr>
              <a:t>derivative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72094"/>
            <a:ext cx="61912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4343400" y="4572000"/>
            <a:ext cx="53340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343400" y="4572000"/>
            <a:ext cx="45720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24800" y="5791200"/>
            <a:ext cx="53340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924800" y="5791200"/>
            <a:ext cx="457200" cy="304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85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/>
          <a:lstStyle/>
          <a:p>
            <a:r>
              <a:rPr lang="en-US" dirty="0"/>
              <a:t>Code: </a:t>
            </a:r>
            <a:r>
              <a:rPr lang="en-US" dirty="0" smtClean="0"/>
              <a:t>part of loop</a:t>
            </a:r>
            <a:r>
              <a:rPr lang="en-US" dirty="0"/>
              <a:t>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305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loop() {                             </a:t>
            </a:r>
            <a:r>
              <a:rPr lang="en-US" dirty="0" smtClean="0"/>
              <a:t>           </a:t>
            </a:r>
            <a:r>
              <a:rPr lang="en-US" dirty="0"/>
              <a:t>// Main loop auto-repeats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light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rcTime</a:t>
            </a:r>
            <a:r>
              <a:rPr lang="en-US" dirty="0"/>
              <a:t>(9);        </a:t>
            </a:r>
            <a:r>
              <a:rPr lang="en-US" dirty="0" smtClean="0"/>
              <a:t>         </a:t>
            </a:r>
            <a:r>
              <a:rPr lang="en-US" dirty="0"/>
              <a:t>// read sensor</a:t>
            </a:r>
          </a:p>
          <a:p>
            <a:r>
              <a:rPr lang="en-US" dirty="0"/>
              <a:t>  float error = light - target;          </a:t>
            </a:r>
            <a:r>
              <a:rPr lang="en-US" dirty="0" smtClean="0"/>
              <a:t>     </a:t>
            </a:r>
            <a:r>
              <a:rPr lang="en-US" dirty="0"/>
              <a:t>// proportional term</a:t>
            </a:r>
          </a:p>
          <a:p>
            <a:r>
              <a:rPr lang="nb-NO" dirty="0"/>
              <a:t>  int delta = error - prevError;          </a:t>
            </a:r>
            <a:r>
              <a:rPr lang="nb-NO" dirty="0" smtClean="0"/>
              <a:t>  </a:t>
            </a:r>
            <a:r>
              <a:rPr lang="nb-NO" dirty="0"/>
              <a:t>// derivative term</a:t>
            </a:r>
          </a:p>
          <a:p>
            <a:r>
              <a:rPr lang="es-ES" dirty="0"/>
              <a:t>  integral = integral + error;               // integral </a:t>
            </a:r>
            <a:r>
              <a:rPr lang="es-ES" dirty="0" err="1"/>
              <a:t>term</a:t>
            </a:r>
            <a:endParaRPr lang="es-ES" dirty="0"/>
          </a:p>
          <a:p>
            <a:r>
              <a:rPr lang="en-US" dirty="0"/>
              <a:t>  </a:t>
            </a:r>
            <a:r>
              <a:rPr lang="en-US" dirty="0" err="1"/>
              <a:t>prevError</a:t>
            </a:r>
            <a:r>
              <a:rPr lang="en-US" dirty="0"/>
              <a:t> = error;</a:t>
            </a:r>
          </a:p>
          <a:p>
            <a:r>
              <a:rPr lang="en-US" dirty="0"/>
              <a:t>  float correction = (</a:t>
            </a:r>
            <a:r>
              <a:rPr lang="en-US" dirty="0" err="1"/>
              <a:t>integralMemory</a:t>
            </a:r>
            <a:r>
              <a:rPr lang="en-US" dirty="0"/>
              <a:t> * integral * </a:t>
            </a:r>
            <a:r>
              <a:rPr lang="en-US" dirty="0" err="1"/>
              <a:t>ki</a:t>
            </a:r>
            <a:r>
              <a:rPr lang="en-US" dirty="0"/>
              <a:t>) + (error * </a:t>
            </a:r>
            <a:r>
              <a:rPr lang="en-US" dirty="0" err="1"/>
              <a:t>kp</a:t>
            </a:r>
            <a:r>
              <a:rPr lang="en-US" dirty="0"/>
              <a:t>) + (delta * </a:t>
            </a:r>
            <a:r>
              <a:rPr lang="en-US" dirty="0" err="1"/>
              <a:t>kd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speedLeft</a:t>
            </a:r>
            <a:r>
              <a:rPr lang="en-US" dirty="0"/>
              <a:t>, </a:t>
            </a:r>
            <a:r>
              <a:rPr lang="en-US" dirty="0" err="1"/>
              <a:t>speedRight</a:t>
            </a:r>
            <a:r>
              <a:rPr lang="en-US" dirty="0"/>
              <a:t>;                 // Declare speed </a:t>
            </a:r>
            <a:r>
              <a:rPr lang="en-US" dirty="0" smtClean="0"/>
              <a:t>variables</a:t>
            </a:r>
            <a:endParaRPr lang="en-US" dirty="0"/>
          </a:p>
          <a:p>
            <a:r>
              <a:rPr lang="en-US" dirty="0"/>
              <a:t>  if (correction &gt; 0.0) {                   </a:t>
            </a:r>
            <a:r>
              <a:rPr lang="en-US" dirty="0" smtClean="0"/>
              <a:t>        </a:t>
            </a:r>
            <a:r>
              <a:rPr lang="en-US" dirty="0"/>
              <a:t>// over black only?</a:t>
            </a:r>
          </a:p>
          <a:p>
            <a:r>
              <a:rPr lang="en-US" dirty="0"/>
              <a:t>    </a:t>
            </a:r>
            <a:r>
              <a:rPr lang="en-US" dirty="0" err="1"/>
              <a:t>speedLeft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maxSpeed</a:t>
            </a:r>
            <a:r>
              <a:rPr lang="en-US" dirty="0"/>
              <a:t> - correction);</a:t>
            </a:r>
          </a:p>
          <a:p>
            <a:r>
              <a:rPr lang="en-US" dirty="0"/>
              <a:t>    </a:t>
            </a:r>
            <a:r>
              <a:rPr lang="en-US" dirty="0" err="1"/>
              <a:t>speedLeft</a:t>
            </a:r>
            <a:r>
              <a:rPr lang="en-US" dirty="0"/>
              <a:t> = constrain(</a:t>
            </a:r>
            <a:r>
              <a:rPr lang="en-US" dirty="0" err="1"/>
              <a:t>speedLeft</a:t>
            </a:r>
            <a:r>
              <a:rPr lang="en-US" dirty="0"/>
              <a:t>, -</a:t>
            </a:r>
            <a:r>
              <a:rPr lang="en-US" dirty="0" err="1"/>
              <a:t>maxSpeed</a:t>
            </a:r>
            <a:r>
              <a:rPr lang="en-US" dirty="0"/>
              <a:t>, </a:t>
            </a:r>
            <a:r>
              <a:rPr lang="en-US" dirty="0" err="1"/>
              <a:t>maxSpeed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speedRight</a:t>
            </a:r>
            <a:r>
              <a:rPr lang="en-US" dirty="0"/>
              <a:t> = </a:t>
            </a:r>
            <a:r>
              <a:rPr lang="en-US" dirty="0" err="1"/>
              <a:t>maxSpeed</a:t>
            </a:r>
            <a:r>
              <a:rPr lang="en-US" dirty="0"/>
              <a:t>; </a:t>
            </a:r>
          </a:p>
          <a:p>
            <a:r>
              <a:rPr lang="en-US" dirty="0"/>
              <a:t>  }  else {                                 </a:t>
            </a:r>
            <a:r>
              <a:rPr lang="en-US" dirty="0" smtClean="0"/>
              <a:t>                 </a:t>
            </a:r>
            <a:r>
              <a:rPr lang="en-US" dirty="0"/>
              <a:t>// over white only?</a:t>
            </a:r>
          </a:p>
          <a:p>
            <a:r>
              <a:rPr lang="en-US" dirty="0"/>
              <a:t>    </a:t>
            </a:r>
            <a:r>
              <a:rPr lang="en-US" dirty="0" err="1"/>
              <a:t>speedRight</a:t>
            </a:r>
            <a:r>
              <a:rPr lang="en-US" dirty="0"/>
              <a:t> 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maxSpeed</a:t>
            </a:r>
            <a:r>
              <a:rPr lang="en-US" dirty="0"/>
              <a:t> + correction);</a:t>
            </a:r>
          </a:p>
          <a:p>
            <a:r>
              <a:rPr lang="en-US" dirty="0"/>
              <a:t>    </a:t>
            </a:r>
            <a:r>
              <a:rPr lang="en-US" dirty="0" err="1"/>
              <a:t>speedRight</a:t>
            </a:r>
            <a:r>
              <a:rPr lang="en-US" dirty="0"/>
              <a:t> = constrain(</a:t>
            </a:r>
            <a:r>
              <a:rPr lang="en-US" dirty="0" err="1"/>
              <a:t>speedRight</a:t>
            </a:r>
            <a:r>
              <a:rPr lang="en-US" dirty="0"/>
              <a:t>, -</a:t>
            </a:r>
            <a:r>
              <a:rPr lang="en-US" dirty="0" err="1"/>
              <a:t>maxSpeed</a:t>
            </a:r>
            <a:r>
              <a:rPr lang="en-US" dirty="0"/>
              <a:t>, </a:t>
            </a:r>
            <a:r>
              <a:rPr lang="en-US" dirty="0" err="1"/>
              <a:t>maxSpeed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speedLeft</a:t>
            </a:r>
            <a:r>
              <a:rPr lang="en-US" dirty="0"/>
              <a:t> = </a:t>
            </a:r>
            <a:r>
              <a:rPr lang="en-US" dirty="0" err="1"/>
              <a:t>maxSpeed</a:t>
            </a:r>
            <a:r>
              <a:rPr lang="en-US" dirty="0"/>
              <a:t>;                     </a:t>
            </a:r>
          </a:p>
          <a:p>
            <a:r>
              <a:rPr lang="en-US" dirty="0"/>
              <a:t>  </a:t>
            </a:r>
            <a:r>
              <a:rPr lang="en-US" dirty="0" smtClean="0"/>
              <a:t>}</a:t>
            </a:r>
          </a:p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0727" y="6237446"/>
            <a:ext cx="310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Link to the full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799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9" name="Picture 5" descr="http://kile.stravaganza.org/projects/lego-robot-line-follower/images/lightsensor2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51" y="1295400"/>
            <a:ext cx="4490449" cy="394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7937"/>
            <a:ext cx="8229600" cy="1058863"/>
          </a:xfrm>
        </p:spPr>
        <p:txBody>
          <a:bodyPr/>
          <a:lstStyle/>
          <a:p>
            <a:r>
              <a:rPr lang="en-US" dirty="0" smtClean="0"/>
              <a:t>Two sensors?</a:t>
            </a:r>
            <a:endParaRPr lang="en-US" dirty="0"/>
          </a:p>
        </p:txBody>
      </p:sp>
      <p:sp>
        <p:nvSpPr>
          <p:cNvPr id="4" name="AutoShape 2" descr="data:image/jpeg;base64,/9j/4AAQSkZJRgABAQAAAQABAAD/2wCEAAkGBhIQERIQEA8QEBUUEBAQFRcQEBIQFhIVFRAXFRYQEhYXJyYhFxkvGRcTIC8hIycpLSwsFR4xNTIqNScrLCoBCQoKDgwOGg8PGiwlHyQ0LCovLDIpMS01LCkpLCw0LCksLCwqNCwpNS0sLC4wNSwsKiw0LSkvNCwuNCo0LCwuLP/AABEIANIA7wMBIgACEQEDEQH/xAAcAAEAAQUBAQAAAAAAAAAAAAAABgECBAUHAwj/xABKEAACAgECBAIGBQYKCAcAAAABAgADEQQSBRMhMQYiB0FRYXGRFCMygaEIM0JSYnIXJHOCkqKxstHSFRYlNENUdLMmVWNkk7TD/8QAGgEBAAIDAQAAAAAAAAAAAAAAAAECAwQGBf/EAC0RAAIBAgUCBQQCAwAAAAAAAAABAgMRBBIhMUETUQVhcZHwM4Gh0WKxIlLB/9oADAMBAAIRAxEAPwDuMREA8L9dWjKj2IrMcKGYAsfYoPeRn0kcS0i6R9NrQ5XUI6DYm4gqARYPUCDtIyfVOe+nuhqdVotYpPQEDr2at1cEezuflN54mUcUrqW4lVUh15RAJyuMEkHpgzHKvRoyXWdk/K/z3NnDYeVaWiulvrb57HAuKcEfTrWzWVsH3YCOGK7XK+cd1PTOD6p0P0XelLU6c6TQNy2o5xqywO9Ra/lAOewYnpjsfcJJK/BWjH2tOth6fnCz9hjOCcfhIn6ROFV6VtNqKKkq85B5ahAWTayHA6Z6NMUvEcNWrqFBSs++mvu/nCM9Xw+pSpucmtD6UBlZicK1YtpqtHZ60cfAqDMubJ54iIgCIiAIiIAiJjaviVVOBbbXXlbHG91TK1ruscZ9QBBJ9UAyYmhPj3hv/meh9v8AvdP+M2tnEqlVXa2sK4ypLjDDGcqfWMYOYBkxPKzUqq7yw29OvcdSAO3xEo+rVQ5JwEGWJB6Dbuz7+nsiwPaIiAIiIAiIgCIiAIiIAiIgHO/TZ4ds1ehU0VNa9VyvtQbmKkFWwPX3z09k0vh9XGloW1SrrTWrBuhBVcYPv6Tr05/xunZfYP2s/PrPJ8Vjekn2Z6vhcrVWu6MKRf0j6TfoLGAya2S0fc21v6rNJRMPi+j51F1X69VifeUIH44nhUZ5KkZdme7Whnpyj3R0fw1YjaPTNUoVG01DIB6lNSkD5TZSJeifVczg+hY+qnl//HY1eP6sls7M40t3Rvhlmq42NVhPonLzk7uZjtjpjPvkxV3YG13xvkT28W9un+af4Rt4t7dP80/wmXpfyXuVzeRJTxCvfyy6h8A7ScHr2xnvPfdOT+I9del5XUlOZtTOzGMEdO03fhuziLYKAiv/ANzkLj9kHzfLpMssNaOa6Kqetie75E/HXhzUaw1tpuRkafX6dhfZZWANVStYdSiPnGCcHGfbJRXnA3YzjrjOM+7MhPpL0+sc6X6H9JwrXtadObgUXamLAtZXmOPMyo3RiuMHOJqGQwKfRzqmTU8zUYeyrRVIPpl+oQ8m0szWlq1J6HyjB29fjJnp9C9bB0rpBKMhTmPhfrXcMj7c9d3mG32denXnPCRxFEq52n4jfqebTys6nV6elaML+cZA1e/dv3i8AkHyk9BLdJwzibtoPpJ1mFo4eG5L62sqpa/nfSQG89vSvcT+yPX1lOwJy/hu01cktUy8439S46sOtQXBwoJbHXsB09c8U8L3BLkIpcOuysNZZ9T5QN/RcM3tIAztHtM9Ft1QN7I1pC0VWJvoxzX5KZBQgFeobKLggkzG5+qau8MlysXXlhaD9efKGZ22jaOgwcJ069cEDZTl3RTQ3PBeE2UsS77vIFOGzzG3ZNrjaMN8Sx8x69BNzNRwTUXuW5wIG1D1VkIc53KuVXK9v1v3j6tvNed76lkIiJUkREQBERAEREAREQBId4uoxcrfrJ+IMmMxtdw6u4AWLnHb1ETXxNHrUnA2MNW6NRTOdTD4hxqjTgNffXUDkjewBbHfaO7fdNt4qqTSG5seRaLLAD1/4TD+2cW8QDncI0N3rpd9O3uHUAH7kT5zwo4H/K0nzl/F0e7PHf43iuM35szvPoftVuFVMmdhu1hTPcIdZaVB+6TSQz0O6fZwbRA+tLH/AKd7sPwIkznSJWVjm27u4lrLLokkHlEvZZZAMX/RVPNN5qQ2EAbyMsABgAE9vumXKRJbb3AkX8f+KbNDSn0dFsvtchFZLLAVrQ2WHbXluwVAewa1c9MyUSw0KWFhVSyqyq20blViCyhu4BKrkevaPZIBCdF4vu1otu0uq0GmqW1Ka01NTWWOHrRltJFiYLb/ACIAc4HXr01Phjx/rdYTU92g07CivVcy2h9jK+l093JVOYPs807n3dtvl6zoK8B0wZLBpdOHrBVGFFYZASSQhxlRknt7TKWeH9KyittJpmUMrBTRUVDKgRWAIwCFVVB9QUD1QDnvB/StqrygOlqTnaummn7e1wdOlltTP+g31lbKxHVWPTymT5OJMuoapyu3YrLgAbTtZiC36XRfYPXMqzhFDhleilgz8xg1SMGfZs5hBHVtvlz3x0nvboa26NWjdvtIp7Agd/Zk/OWTXJBp+F+J2uVXOn2IxqXPNDMOb0Xy49uM9fX8RMenxS7VXWCr7ArYhrF8gtrUoFwvm6HJz8AT6pCukQdAiDqD0UDqDkH45mJfwCh2DNWvTb0AAU7T5en3DtjIAByBMilC+xFmYeg4va91NToq505tfD7s5CbSPKOud+R7+5m9nkumUEMFUEDaCFAIH6ufZ7p6zHJp7IlCIiVJEtLSjNKCAekREAREQBERAIR6TNKrUsXZVV6baiXIUAlCR1PwJ+6cC0/F6v8ARep0tj4s5tdtQwTuOU3Aeodj/SnRPykeP9NLoVPrbVWD511//r8hOaeBeEfTuIaLT4yDerOP/Tr89n9VT85rugnJyb3af3RsKu1FRtsmvsz6m8K8O+jaLS0HoatNRWfitYB/HM2sRNg1xERAEtZZdEA8ol7LLYBSIiAIiIBekulqS6AIiIAiIgCWM0M0tgCVEpKiAekREAREQDReM/FKcN0lmpcbiuAq5xvcnCrn4/gDMXwP4wOv0I1l1Y04zZuy2VAQkFwT+j0Pf2Gcu9LvGW4hxGnhtLeWpgGx25jDLMf3UyfvM33ENNadA3D9PaKayi1jK58g7oSOoz2J69z7ZgniaVOpGFR2vz2XdmzSwtStFygtji3jzxIeI6/Uao52s+2sHptqTyoMeo7QCfeTOm/k4+GsvqOIOOij6LV+8cPYfuHLH84yIeIOC3s9v0rSGy+96KqLKStdYYEJjagAJYYGDjHedy4VrNFwHSaPQ3XpWxULnqeZYTmyzp2Xe3c9gQJv16Kp2cZKSeqad18vprZ6bI15RcXaSsyZxKKc9ZWa5AiIgCImLxHXrShsbsMD45OJKV9AZLGWSgbPUdc9fjEgCIiAIjMQC9JdLUl0AREQBLGaGaWwBERAEqJSVEA9IiIAgxNbx7iHJqJH2j5V+J9crKSinJ7ItGLk0lyQHiXBNMuuv1VVYFj+VmyTk9NxA7AnAz8PeZfKSs4+vVdao5s6+hSVGCgikgvCtM3G+MqCWeijB6nI5dbdAP3n/D4Sc2cKs1SvRU+xrK3UNjOzK43fjN36M/R//omlw7LZbY2XZAQMDoqLnrgdfvJnseFUmk6j9Dx/FaqbVNepM1XAxKxE9o8YREoxgBmkO8acS8yUg9hvb4noo+WT98l0h3jLgyV1vqQzl2sXOWBXr0wBj2ATPQtnVystjceFeIc2gAnzVnYfh3U/Lp903E1PAeBpQA6NYS9abgzAjtnIGPefnNtMdS2Z2JWwkM9IWt1FRqNH0vDaXiafxWu+365tOg05YVA4O/O1j0Bz1EmciPj/AMXX6A6UUJU5uexMWI7ZI2BE3BlFYLOFLtkLkHBlCSE06TiFtepdW14CU6IJjVcYrfmNawt5SXbTZ0+1kEKMbZ0GuzUCxFrstZBpn81lFgyyWOFUizruxtBJ6sAD68yNcK9JN9tI1Vp0tFdd9WnsU6fV3uxZVY2ZqLchSHATerBiO4zPLSekjW3to1rppq51WiNnP013mfUNaC1B5g+r+r6E5zu79JaLsQSDTcT1Lm3mLZUDQDvXTWtl8MRUqkZAG72ZyMZ7E7PgGs1DFFtTaOWdwZXBQqQFAYjDEjJPU+0Y7Sn+sTo9ytpz9VXXawV1JUGtSU9jsCW7YGB8/E+KGavUOiHNLLv3EDlghcqB3YjzkggEdu4xM7TktIlSTSxmmBw7i/OyOW6eRLBuB6q2cdcd+nYZ9xMzZrtNaMuIiJAEREASolJUQD0iIgCRnxjp2wtn6CKxb9n9o+7Ek0jHjjiq10lGYBdpew+xF8xz8pr4pRdGSlsbGFclVi47kYic28KcWuu1Os4jY9q0oD9WGOHYjFdW3sWC4+9h7Z2TSeEbiK+ayAlVL7c9GwNyrn35nPPAVXLLHW1r+Tf6OgWPpKOaWl7287fs2XhLh+1DaR1boP3ZIZZVUFUKOgAAEvnS0qapwUFwc3VqOpNzfIiJRjMhjKM0tiUgCRr0htjRN/KVf2mSWRb0ltjQN/K1f2mZqH1I+pWWzJFoPzVf8nX/AHBPeY/DvzNX8lX/AHBMiYnuWE0nizXaPT08/XpW1YPK89QtP1vlZQD6ioJb9lTntN3NN4g8K1a5qfpDWGurnHl12PUHaxOXvZ6yG6IbFwDgiw5zIBqtVreG13eXh5vfTFahZpuHc8UPjctC2KvlbzDt0XcMkTE0HizhdypydE9jIiba69BvsrpStbK7Aqg7agt4K/vkAd5n8F8DvpFFdXENQKiyvYhroY2MFCk72BKBgq7gO5yRtzMXhXo2+iHfpddfTYa6qGcV1OGrr09VSgo4IDA1bg3qLsOogHvovGnCnVxW1JQPp9K+KlVdtlO6otnoKtikZPQbCOmJtsaTLA01KqMAXZKlTcQjgAnqT5kPbvI/pvRTp6eWabra3q1P0ityFc/ma05Vmfzi7q1s6/pE4xmSZ+CrvNoYCzmi0OUU4PJFRU+1cAnuOpl4vuyGX6O7TLu5LUDzIG5bJ3boinHrPqHyl9nGKFOG1FK4JHWxB1Hcd+8wE8LoFxzXzuucnCjLuSwfA6ZVmYr8fdD+GAVSsWsK0uF+3YpJcHJy3sJLHtnr3lrQvuRqbCjilVj8ut1c7C52MrAAMF6495/AzKmBoeFmtlJsLhKuSg2BcLuByxHc+UD1fCZ8pK3BKEREqSJUSkqIB6REQBOGem7jzV2NpATutCuxHYVAnCfEsvyHvnc58remHmJxXVJa+9iUK47LW1YZE+OCPxlJwU7X41Lwm4XtzoSzw7w9RrOGcJTDYsGv1RXqGNam1VPtG5V+4JO+z50/J00m/iN9p68vRsB8XtQf2Az6LlaVPpxtu92+7ZarU6kr7LZLyEREymIS15dLXgFkREATz1GlSxdtiJYuQcOocZHY4M9IgFFUAAAAADAA6YHsErEQBERAEREAREQBERAEREAREQBKiAJeBAKxEQBPlr05D/bWp/c03/1kn1LPmv8AKF0Ozii2eq3S1N96s6H8FX5wDafk2MPpWsHr+j1n5W9f7RPoCfNP5PnERXxU1k/ntNbWPeylbB+CNPpaAIiIAlry6WvALIiIAiIgCIiAIiIAiIgCIiAIiIAiIgCVAgCXgQABKxEAREQBPnL08eJqdXqVoStw+kaypnOMOHCkgDv0Yd/2jPowz5v1PD69Rx7W1XKHRnvyCSM42kdR17gfKUqTVOLk+C9ODnJRXJEvBlj6W1OJJZV/Fb6ia2cK9obIZax6xt3An1bhPpfwT4zHEltblcvlsF+2Hzlc5zgTnVfgTQqMDTKB+/b/AJpt+EaJNGGXTA0hjlgrMcnGM9SZhn4vgXSWWM8/orcfz/5zxY9ReF1LNO1+93+iScG9JNOp4jdw1a3Vqt+HONrlCA4A7jBP3yYzgfo6P/iO/Jz/AL13/fWd8meMlJJrk8mSytpiWvLpa8sQWREQBERAES9VhlgFkRNPx/xPXoyosrsfdRrNR5Nv2dNULHXqR1IOB+OIBuIkB/hfp823SWOVStyE1egc4sYqNu2zz9R1xnbkZxJUviKrKq4sQtXzMGtyRhmV1IUE9Cpye3YgkSUm9gbSJq/9Y6fMVbeBXzBsWxiwG7LABfsdB5xkdfnk6HitdwXaerLuxhsHGNwViMPgnBxnElxkt0Rcy4iJUkSspEA9AJWWK0vgCIiAIiIAnJuK+ADpuJ2cQ525buYQm3BVmCg5Oeo6H1TrMjHjP/hfzpq4z6EvQ2sGr14+pGZSVlJyJ1pXwL6PzXr7eKG4FX5gWvb1BYjcWbPUdOnT1zpsg3o28Ti59bomI5mmvyP2qrACp9+G3A/zfbJzOzofSj6L+jja31Jer/sS15dLXmUxFkrKTH1+hFyFGaxQfXW5Q/Md/gZK8weOv45RT0ewZ/VXzN8h2++U4JxldTvKqVCsAMnJORnJx2kP4r4B1CZbTuLh32tit/n9k/hLPC3hZtQLRqDqNOyMq4ACZBXOfMDn4ibfSpZLqXz0MeZ32OjxIt/B/V/zGp/pV/5Y/g/q/wCY1P8ASr/yzDlp/wC34LXfYk7LIn444foreT9N1jaQkaihCttdXMW5FS2s71YEFdvsxnvJLw7RCipKlZmCDALYyevrxI3478H2cQNBrtWvlc8srFwtwdUHJs2dTWwVlYexpiZY1VHDeEgNQ3EVtbVppVBs1FAdkqctSte1VAySR2y0213GeHpZS9vEEL20bajZcmbarbGKsoAGeuQCPZNHwr0e67TUjTU62upHuTUW2Ip5qsFVWrUMpWxMIu3O0oT+kABHDfRjdQdKRer8mvQiwWW32BmoN25at2dlZ5igKMAYPSE7AkQ4LptOzfxiyp3rCMd9YOz7PUbcKM/pEA5z1zmZuj4RRpmUrkZ+qQFV6FuuMquSen6ROPdKUcNsrVlrWhRZXWCvm21Falr2oMeevAGAdvr9vTX3eFWauqpjWyUh0XcW3OrHOWOPIwAUZGfWfdM177sqSA6lQMkkDeK+qsPMXCgdR7SOvaesiqeFLeWyFqdzWiwWgMr0gNnZUAMerPTaMs3SbngvDGpD7iPNtwqY2jaMZ6Koyfh6h1MpKMUtGSmzYxETGSJcrS2IB6xLFaXwBERAEjXjNDis46AsPmJJZZZUGGGAI9/WYq1PqwcO5lo1OlNT7HNImz1t2no1bNc1dVQY5LkKoJXp36TTcV8NrxHR6ylAGbkm2gr+ujFkCn2HG34NOejgLyUc3LW3b7nQSx9ouWXhPfv9jmvCPF66HxA2pDg1NeaLSCCDW+1WOfcwDfzJ9Ogz4eM+sPRJ4k+ncL07s26yofRrOuTurwAT7ymxvvnSQjkio9jnJyzScu5Mpa8ulryxUsl6rCrLoAiIgCIiAJEvSDo9Zqa6tLoQyF2ex7RaaFrFS5RTYFYgm1qzjHUVuOmcyWxAOaaHTXaks3ENHxPn3WKa+RddVTTSUUGo7LFVAGFm4N5mzkbsiafw5wbV1DGu0/FLaDVSVSi6/mLqTo9MbLHAcNgvzQDnarB84yDOxy1lgHIOHcM4zWFbUNqnDa+k27DzLKhVpEPPqABW1WLOrDBUvUpwcmdBKvVqGsFdhRkQEqhYltjHIUdvMFzj1kZ6TdxLJ2II9wk63arXs5bfQGU1VBcMcWHygHpnOc+qYFGn1b1VU2K4ANQddgIVFdNuNyYJwMnzN68gYxJhEv1PJEWMThFTLRSr53CmsHdjIIQZBx8vumXETG3d3LCIiQBLlaWysA9IlqtLoAiIgHFPTfWRW2QRnU1Ee/6t+0lvoprP0alsdPotAz79g6Tw9N3BLtToUGnqa1kvRyta7m27WGQB1PUjtJR4G4e9HD9LVau10orVh06EKMg4muqCUlK/LfubDrtxcbcJex8zelTgH0LimqqUYR359fqG23z4HuDFl/myc/k38d236rRMella6hAT+lWdr495Vl/oT1/KT4UBZotUB9pLaGP7jB0/vv8AKQT0R8SNHGNE2ej2mg9cZFqFAD95U/dNg1z6ziIgCIiAIiIAiIgCIiAIiIBQrG2ViAU2xtlYgFNsbZWIBTbG2ViAU2xtlYgFNsrEQBERABiIgHI/yjh/EtL/ANWf+w84z4HH+0tB/wBdpf8AvrEQD7CiIgCIiAIiIAiIgCIiAIiIAiIgCIiAIiIAiIgCIiAIiI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4062816"/>
            <a:ext cx="430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lace them on either side of the line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008868" y="2486650"/>
            <a:ext cx="628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OR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" y="5486400"/>
            <a:ext cx="7042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http://kile.stravaganza.org/project/lego-robot-line-follower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338" y="1814919"/>
            <a:ext cx="761999" cy="224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29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2" y="17417"/>
            <a:ext cx="8229600" cy="8705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 sensor proportional line following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887968"/>
            <a:ext cx="7034219" cy="2476500"/>
          </a:xfrm>
          <a:prstGeom prst="rect">
            <a:avLst/>
          </a:prstGeom>
        </p:spPr>
      </p:pic>
      <p:pic>
        <p:nvPicPr>
          <p:cNvPr id="17410" name="Picture 2" descr="http://www.seattlerobotics.org/encoder/200011/image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9" y="3886199"/>
            <a:ext cx="3839937" cy="271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519446"/>
            <a:ext cx="736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credit: http://www.seattlerobotics.org/encoder/200011/Line%20Following.htm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8327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Image credit: http://www.inpharmix.com/jps/PID_Controller_For_Lego_Mindstorms_Robots.html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292071" y="3962400"/>
            <a:ext cx="4851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Control based on the difference between the sensors readings: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Negate left sensor reading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S</a:t>
            </a:r>
            <a:r>
              <a:rPr lang="en-US" sz="2400" dirty="0" smtClean="0"/>
              <a:t>um the right and left sensor readings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/>
              <a:t>Move based on the difference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88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1000"/>
          </a:xfrm>
        </p:spPr>
        <p:txBody>
          <a:bodyPr/>
          <a:lstStyle/>
          <a:p>
            <a:r>
              <a:rPr lang="en-US" dirty="0" smtClean="0"/>
              <a:t>Create a two-sensor line-following robot and compete in </a:t>
            </a:r>
            <a:r>
              <a:rPr lang="en-US" smtClean="0"/>
              <a:t>the in-class </a:t>
            </a:r>
            <a:r>
              <a:rPr lang="en-US" dirty="0" smtClean="0"/>
              <a:t>competition.</a:t>
            </a:r>
          </a:p>
          <a:p>
            <a:r>
              <a:rPr lang="en-US" dirty="0" smtClean="0"/>
              <a:t>Members of the winning team will each receive 5 extra credit pts.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8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70" y="30480"/>
            <a:ext cx="8229600" cy="960120"/>
          </a:xfrm>
        </p:spPr>
        <p:txBody>
          <a:bodyPr/>
          <a:lstStyle/>
          <a:p>
            <a:r>
              <a:rPr lang="en-US" dirty="0" smtClean="0"/>
              <a:t>Alternative drive-trains</a:t>
            </a:r>
            <a:endParaRPr lang="en-US" dirty="0"/>
          </a:p>
        </p:txBody>
      </p:sp>
      <p:pic>
        <p:nvPicPr>
          <p:cNvPr id="14338" name="Picture 2" descr="http://www.team228.org/images/holonomic-versus-mecan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84875"/>
            <a:ext cx="5817964" cy="325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Basic Omnibot Motion Contr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4" y="4343400"/>
            <a:ext cx="5817964" cy="194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5" name="Picture 9" descr="http://simplerobotics.org/drive%20trains/mecanum-wheel-angl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897" y="1344072"/>
            <a:ext cx="1676401" cy="167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5599"/>
            <a:ext cx="1560241" cy="15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4952999"/>
            <a:ext cx="2987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Demos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err="1" smtClean="0">
                <a:hlinkClick r:id="rId6"/>
              </a:rPr>
              <a:t>Mecanum</a:t>
            </a:r>
            <a:r>
              <a:rPr lang="en-US" sz="2400" dirty="0" smtClean="0">
                <a:hlinkClick r:id="rId6"/>
              </a:rPr>
              <a:t> demo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 smtClean="0">
                <a:hlinkClick r:id="rId7"/>
              </a:rPr>
              <a:t>UNCA demo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32441" y="1905000"/>
            <a:ext cx="144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Mecanum</a:t>
            </a:r>
            <a:endParaRPr lang="en-US" sz="2400" dirty="0" smtClean="0"/>
          </a:p>
          <a:p>
            <a:r>
              <a:rPr lang="en-US" sz="2400" dirty="0" smtClean="0"/>
              <a:t>wheel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731671" y="3352800"/>
            <a:ext cx="944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Omni</a:t>
            </a:r>
          </a:p>
          <a:p>
            <a:r>
              <a:rPr lang="en-US" sz="2400" dirty="0" smtClean="0"/>
              <a:t>wheel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6400800"/>
            <a:ext cx="61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http://members.toast.net/joerger/oldarchive.html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2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723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Making wheels move</a:t>
            </a:r>
            <a:br>
              <a:rPr lang="en-US" dirty="0" smtClean="0"/>
            </a:br>
            <a:r>
              <a:rPr lang="en-US" dirty="0" smtClean="0"/>
              <a:t>(using servos)</a:t>
            </a:r>
            <a:endParaRPr lang="en-US" dirty="0"/>
          </a:p>
        </p:txBody>
      </p:sp>
      <p:pic>
        <p:nvPicPr>
          <p:cNvPr id="2050" name="Picture 2" descr="http://gwb.blob.core.windows.net/kobush/WindowsLiveWriter/78bdb1ec39a0_A7AC/_MG_1175_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452452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obotshop.com/content/images/parallax-futaba-continuous-rotation-servo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219200"/>
            <a:ext cx="2061881" cy="264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ncrypted-tbn0.gstatic.com/images?q=tbn:ANd9GcShunY6tZBfa5b-YO9o_6TWAbHnf9ymQTzbgFURu9pthUpoEwo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881" y="3863646"/>
            <a:ext cx="4199420" cy="257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2971800" y="3581400"/>
            <a:ext cx="762000" cy="1847851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4740" y="3124200"/>
            <a:ext cx="1255060" cy="9906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772400" y="6019800"/>
            <a:ext cx="685800" cy="34290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64740" y="6488668"/>
            <a:ext cx="415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http://induino.blogspot.com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Topic 1</a:t>
            </a:r>
            <a:r>
              <a:rPr lang="en-US" dirty="0" smtClean="0"/>
              <a:t>: DC Motor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3" y="5410200"/>
            <a:ext cx="822960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Electromagnetism: A </a:t>
            </a:r>
            <a:r>
              <a:rPr lang="en-US" dirty="0"/>
              <a:t>changing magnetic </a:t>
            </a:r>
            <a:r>
              <a:rPr lang="en-US" dirty="0" smtClean="0"/>
              <a:t>field </a:t>
            </a:r>
            <a:r>
              <a:rPr lang="en-US" dirty="0"/>
              <a:t>makes an </a:t>
            </a:r>
            <a:r>
              <a:rPr lang="en-US" dirty="0" smtClean="0"/>
              <a:t>electric field</a:t>
            </a:r>
            <a:r>
              <a:rPr lang="en-US" dirty="0"/>
              <a:t>. </a:t>
            </a:r>
            <a:r>
              <a:rPr lang="en-US" dirty="0" smtClean="0"/>
              <a:t> A </a:t>
            </a:r>
            <a:r>
              <a:rPr lang="en-US" dirty="0"/>
              <a:t>changing </a:t>
            </a:r>
            <a:r>
              <a:rPr lang="en-US" dirty="0" smtClean="0"/>
              <a:t>electric field </a:t>
            </a:r>
            <a:r>
              <a:rPr lang="en-US" dirty="0"/>
              <a:t>makes a magnetic </a:t>
            </a:r>
            <a:r>
              <a:rPr lang="en-US" dirty="0" smtClean="0"/>
              <a:t>field.</a:t>
            </a:r>
          </a:p>
          <a:p>
            <a:r>
              <a:rPr lang="en-US" dirty="0" smtClean="0">
                <a:hlinkClick r:id="rId2"/>
              </a:rPr>
              <a:t>How it works</a:t>
            </a:r>
            <a:endParaRPr lang="en-US" dirty="0"/>
          </a:p>
        </p:txBody>
      </p:sp>
      <p:pic>
        <p:nvPicPr>
          <p:cNvPr id="3078" name="Picture 6" descr="http://voteview.com/images/DC_Motor_Wikiped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4" y="1079941"/>
            <a:ext cx="8732206" cy="4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4800600"/>
            <a:ext cx="37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 http://en.wikipedia.org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4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Topic 2</a:t>
            </a:r>
            <a:r>
              <a:rPr lang="en-US" dirty="0" smtClean="0"/>
              <a:t>: Servos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876800"/>
            <a:ext cx="7924800" cy="1828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latin typeface="Arial" pitchFamily="34" charset="0"/>
              </a:rPr>
              <a:t>Servo motors can also be retrofitted to provide continuous rotation:</a:t>
            </a:r>
          </a:p>
          <a:p>
            <a:pPr lvl="1"/>
            <a:r>
              <a:rPr lang="en-US" dirty="0" smtClean="0">
                <a:latin typeface="TT523o00" charset="0"/>
              </a:rPr>
              <a:t> </a:t>
            </a:r>
            <a:r>
              <a:rPr lang="en-US" dirty="0" smtClean="0">
                <a:latin typeface="Arial" pitchFamily="34" charset="0"/>
              </a:rPr>
              <a:t>Remove mechanical limit (revert back to DC motor shaft).</a:t>
            </a:r>
          </a:p>
          <a:p>
            <a:pPr lvl="1"/>
            <a:r>
              <a:rPr lang="en-US" dirty="0" smtClean="0">
                <a:latin typeface="TT523o00" charset="0"/>
              </a:rPr>
              <a:t> </a:t>
            </a:r>
            <a:r>
              <a:rPr lang="en-US" dirty="0" smtClean="0">
                <a:latin typeface="Arial" pitchFamily="34" charset="0"/>
              </a:rPr>
              <a:t>Remove pot position sensor (no need to know position) and replace it with 2 equal-valued resistors with a combined resistance equivalent to that of the pot.  Makes the servo “think” it is in the 90 </a:t>
            </a:r>
            <a:r>
              <a:rPr lang="en-US" dirty="0" err="1" smtClean="0">
                <a:latin typeface="Arial" pitchFamily="34" charset="0"/>
              </a:rPr>
              <a:t>deg</a:t>
            </a:r>
            <a:r>
              <a:rPr lang="en-US" dirty="0" smtClean="0">
                <a:latin typeface="Arial" pitchFamily="34" charset="0"/>
              </a:rPr>
              <a:t> position.</a:t>
            </a:r>
          </a:p>
          <a:p>
            <a:endParaRPr lang="en-US" dirty="0"/>
          </a:p>
        </p:txBody>
      </p:sp>
      <p:pic>
        <p:nvPicPr>
          <p:cNvPr id="4098" name="Picture 2" descr="Components of a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4958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ervo Motor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143000"/>
            <a:ext cx="4639491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65273" y="4355068"/>
            <a:ext cx="473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http://www.engineersgarage.com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1447800" y="571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47800" y="5715000"/>
            <a:ext cx="0" cy="6397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47800" y="635476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-76200" y="5715000"/>
            <a:ext cx="15335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Not always </a:t>
            </a:r>
          </a:p>
          <a:p>
            <a:r>
              <a:rPr lang="en-US" dirty="0"/>
              <a:t>necessary</a:t>
            </a:r>
          </a:p>
        </p:txBody>
      </p:sp>
    </p:spTree>
    <p:extLst>
      <p:ext uri="{BB962C8B-B14F-4D97-AF65-F5344CB8AC3E}">
        <p14:creationId xmlns:p14="http://schemas.microsoft.com/office/powerpoint/2010/main" val="281638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392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external controller (such as the </a:t>
            </a:r>
            <a:r>
              <a:rPr lang="en-US" dirty="0" err="1" smtClean="0"/>
              <a:t>Arduino</a:t>
            </a:r>
            <a:r>
              <a:rPr lang="en-US" dirty="0" smtClean="0"/>
              <a:t>) tells the servo where to go with a signal know as </a:t>
            </a:r>
            <a:r>
              <a:rPr lang="en-US" i="1" dirty="0" smtClean="0"/>
              <a:t>pulse proportional modulation</a:t>
            </a:r>
            <a:r>
              <a:rPr lang="en-US" dirty="0" smtClean="0"/>
              <a:t> (PPM) or </a:t>
            </a:r>
            <a:r>
              <a:rPr lang="en-US" i="1" dirty="0" smtClean="0"/>
              <a:t>pulse code modulation </a:t>
            </a:r>
            <a:r>
              <a:rPr lang="en-US" dirty="0" smtClean="0"/>
              <a:t>(which is</a:t>
            </a:r>
            <a:r>
              <a:rPr lang="en-US" i="1" dirty="0" smtClean="0"/>
              <a:t> </a:t>
            </a:r>
            <a:r>
              <a:rPr lang="en-US" dirty="0" smtClean="0"/>
              <a:t>often confused with </a:t>
            </a:r>
            <a:r>
              <a:rPr lang="en-US" i="1" dirty="0" smtClean="0"/>
              <a:t>pulse width modulation, </a:t>
            </a:r>
            <a:r>
              <a:rPr lang="en-US" dirty="0" smtClean="0"/>
              <a:t>PWM).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PPM uses 1 to 2ms out of a 20ms time period to encode information.</a:t>
            </a:r>
          </a:p>
          <a:p>
            <a:endParaRPr lang="en-US" dirty="0"/>
          </a:p>
        </p:txBody>
      </p:sp>
      <p:pic>
        <p:nvPicPr>
          <p:cNvPr id="5122" name="Picture 2" descr="Control Signal Feed to Servo Mo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922853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5273" y="3352800"/>
            <a:ext cx="473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http://www.engineersgarage.com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7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354"/>
            <a:ext cx="8229600" cy="986246"/>
          </a:xfrm>
        </p:spPr>
        <p:txBody>
          <a:bodyPr/>
          <a:lstStyle/>
          <a:p>
            <a:r>
              <a:rPr lang="en-US" dirty="0" smtClean="0"/>
              <a:t>PPM</a:t>
            </a:r>
            <a:endParaRPr lang="en-US" dirty="0"/>
          </a:p>
        </p:txBody>
      </p:sp>
      <p:pic>
        <p:nvPicPr>
          <p:cNvPr id="6146" name="Picture 2" descr="http://www.elprocus.com/wp-content/uploads/2013/06/Servo-Mo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43000"/>
            <a:ext cx="6781800" cy="3512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85800" y="5486400"/>
            <a:ext cx="80293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dirty="0" smtClean="0"/>
              <a:t> Each pulse is from 1300 to 1700 </a:t>
            </a:r>
            <a:r>
              <a:rPr lang="en-US" sz="2400" dirty="0" err="1" smtClean="0"/>
              <a:t>microsec</a:t>
            </a:r>
            <a:r>
              <a:rPr lang="en-US" sz="2400" dirty="0" smtClean="0"/>
              <a:t> (</a:t>
            </a:r>
            <a:r>
              <a:rPr lang="en-US" sz="2400" dirty="0" err="1" smtClean="0"/>
              <a:t>μs</a:t>
            </a:r>
            <a:r>
              <a:rPr lang="en-US" sz="2400" dirty="0" smtClean="0"/>
              <a:t>) in duration</a:t>
            </a:r>
          </a:p>
          <a:p>
            <a:pPr>
              <a:buFontTx/>
              <a:buChar char="•"/>
            </a:pPr>
            <a:r>
              <a:rPr lang="en-US" sz="2400" dirty="0" smtClean="0"/>
              <a:t> The pulses repeat about 50 times each second---once every 20 </a:t>
            </a:r>
            <a:r>
              <a:rPr lang="en-US" sz="2400" dirty="0" err="1" smtClean="0"/>
              <a:t>millisec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724400"/>
            <a:ext cx="524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credit: http://www.elprocus.com/servo-motor/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838200"/>
            <a:ext cx="0" cy="381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838200"/>
            <a:ext cx="0" cy="3816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90949" y="1066800"/>
            <a:ext cx="509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191000" y="1066800"/>
            <a:ext cx="50945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05000" y="895290"/>
            <a:ext cx="808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20 </a:t>
            </a:r>
            <a:r>
              <a:rPr lang="en-US" sz="2000" dirty="0" err="1" smtClean="0"/>
              <a:t>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18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Continuous </a:t>
            </a:r>
            <a:r>
              <a:rPr lang="en-US" dirty="0"/>
              <a:t>r</a:t>
            </a:r>
            <a:r>
              <a:rPr lang="en-US" dirty="0" smtClean="0"/>
              <a:t>otation servo</a:t>
            </a:r>
            <a:endParaRPr lang="en-US" dirty="0"/>
          </a:p>
        </p:txBody>
      </p:sp>
      <p:pic>
        <p:nvPicPr>
          <p:cNvPr id="3" name="Picture 6" descr="The width of pulses determines the speed and direction of the ser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642" y="1066800"/>
            <a:ext cx="546411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33400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The amount of power applied to the motor is proportional to the distance to be traveled.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If the shaft needs to turn a large distance, the motor runs at full speed.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 smtClean="0"/>
              <a:t>If it needs to turn a small amount, the motor runs at a slower speed.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7914" y="1295400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nd 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3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1682</Words>
  <Application>Microsoft Office PowerPoint</Application>
  <PresentationFormat>On-screen Show (4:3)</PresentationFormat>
  <Paragraphs>212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Intro to Robot Movement</vt:lpstr>
      <vt:lpstr>Many ways to move</vt:lpstr>
      <vt:lpstr>Alternative drive-trains</vt:lpstr>
      <vt:lpstr>Making wheels move (using servos)</vt:lpstr>
      <vt:lpstr>Topic 1: DC Motor</vt:lpstr>
      <vt:lpstr>Topic 2: Servos</vt:lpstr>
      <vt:lpstr>Servo control</vt:lpstr>
      <vt:lpstr>PPM</vt:lpstr>
      <vt:lpstr>Continuous rotation servo</vt:lpstr>
      <vt:lpstr>Analog vs digital servos</vt:lpstr>
      <vt:lpstr>Parallax Servo Connections</vt:lpstr>
      <vt:lpstr>Calibration Program</vt:lpstr>
      <vt:lpstr>In-Class Activity 1</vt:lpstr>
      <vt:lpstr>Topic 3: Line Following</vt:lpstr>
      <vt:lpstr>QTI sensor</vt:lpstr>
      <vt:lpstr>Using a sensor array</vt:lpstr>
      <vt:lpstr>Line following with one sensor?</vt:lpstr>
      <vt:lpstr>Code (missing two functions)</vt:lpstr>
      <vt:lpstr>rcTime() function</vt:lpstr>
      <vt:lpstr> maneuver() function</vt:lpstr>
      <vt:lpstr>Proportional line following</vt:lpstr>
      <vt:lpstr>Code: loop() only</vt:lpstr>
      <vt:lpstr>PID control</vt:lpstr>
      <vt:lpstr>Code: part of loop() </vt:lpstr>
      <vt:lpstr>Two sensors?</vt:lpstr>
      <vt:lpstr>Two sensor proportional line following</vt:lpstr>
      <vt:lpstr>In-Class Activity 2</vt:lpstr>
    </vt:vector>
  </TitlesOfParts>
  <Company>UNC Asheville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Robot Movement</dc:title>
  <dc:creator>rbruce</dc:creator>
  <cp:lastModifiedBy>rbruce</cp:lastModifiedBy>
  <cp:revision>75</cp:revision>
  <dcterms:created xsi:type="dcterms:W3CDTF">2013-08-30T21:15:34Z</dcterms:created>
  <dcterms:modified xsi:type="dcterms:W3CDTF">2013-09-03T21:44:30Z</dcterms:modified>
</cp:coreProperties>
</file>