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8" r:id="rId3"/>
    <p:sldId id="277" r:id="rId4"/>
    <p:sldId id="286" r:id="rId5"/>
    <p:sldId id="287" r:id="rId6"/>
    <p:sldId id="290" r:id="rId7"/>
    <p:sldId id="279" r:id="rId8"/>
    <p:sldId id="280" r:id="rId9"/>
    <p:sldId id="281" r:id="rId10"/>
    <p:sldId id="282" r:id="rId11"/>
    <p:sldId id="283" r:id="rId12"/>
    <p:sldId id="284" r:id="rId13"/>
    <p:sldId id="258" r:id="rId14"/>
    <p:sldId id="259" r:id="rId15"/>
    <p:sldId id="292" r:id="rId16"/>
    <p:sldId id="260" r:id="rId17"/>
    <p:sldId id="261" r:id="rId18"/>
    <p:sldId id="262" r:id="rId19"/>
    <p:sldId id="300" r:id="rId20"/>
    <p:sldId id="301" r:id="rId21"/>
    <p:sldId id="302" r:id="rId22"/>
    <p:sldId id="303" r:id="rId23"/>
    <p:sldId id="304" r:id="rId24"/>
    <p:sldId id="291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310" r:id="rId36"/>
    <p:sldId id="305" r:id="rId37"/>
    <p:sldId id="306" r:id="rId38"/>
    <p:sldId id="311" r:id="rId39"/>
    <p:sldId id="307" r:id="rId40"/>
    <p:sldId id="308" r:id="rId41"/>
    <p:sldId id="309" r:id="rId42"/>
    <p:sldId id="314" r:id="rId43"/>
    <p:sldId id="315" r:id="rId44"/>
    <p:sldId id="316" r:id="rId45"/>
    <p:sldId id="312" r:id="rId46"/>
    <p:sldId id="317" r:id="rId47"/>
    <p:sldId id="318" r:id="rId48"/>
    <p:sldId id="320" r:id="rId49"/>
    <p:sldId id="319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3967" autoAdjust="0"/>
  </p:normalViewPr>
  <p:slideViewPr>
    <p:cSldViewPr>
      <p:cViewPr varScale="1">
        <p:scale>
          <a:sx n="83" d="100"/>
          <a:sy n="8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CE7F-F9D6-42CA-938B-7B2120C5D7C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A600-39B3-404C-AB7D-4BD5AFC9A3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7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2E0AE-5913-4C4D-951B-B272E5AF3787}" type="slidenum">
              <a:rPr lang="en-GB"/>
              <a:pPr/>
              <a:t>8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/>
          <a:p>
            <a:endParaRPr lang="zh-CN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</p:spPr>
        <p:txBody>
          <a:bodyPr wrap="none" anchor="ctr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initial version of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as mentioned on their site is 4 September 2007 Hadoop 0.14.1.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5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October 2008—Loading 10 terabytes of data per day on to research clusters.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March 2009—17 clusters with a total of 24,000 nodes.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April 2009—Won the minute sort by sorting 500 GB in 59 seconds (on 1,400 nodes) and the 100 terabyte sort in 173 minutes (on 3,400 nodes).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7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/>
              <a:t>Job execution logs and profiles are important when troubleshooting </a:t>
            </a:r>
            <a:r>
              <a:rPr lang="en-US" altLang="zh-CN" sz="3200" dirty="0" err="1" smtClean="0"/>
              <a:t>Hadoop</a:t>
            </a:r>
            <a:r>
              <a:rPr lang="en-US" altLang="zh-CN" sz="3200" dirty="0" smtClean="0"/>
              <a:t> errors, tuning job performance, and planning cluster capacity.</a:t>
            </a:r>
            <a:endParaRPr lang="en-US" altLang="zh-CN" sz="3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dirty="0" smtClean="0"/>
              <a:t>. Standard encodings like Reed-Solomon (10,4) have a 1.4x space overhead, compared to the 3x overhead of standard HDFS replication.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Hadoop 2 and Hadoop 1 only use a single </a:t>
            </a:r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 to manage all Namespaces. Hadoop 3 has multiple </a:t>
            </a:r>
            <a:r>
              <a:rPr kumimoji="1" lang="en-US" altLang="zh-CN" dirty="0" err="1" smtClean="0"/>
              <a:t>Namenodes</a:t>
            </a:r>
            <a:r>
              <a:rPr kumimoji="1" lang="en-US" altLang="zh-CN" dirty="0" smtClean="0"/>
              <a:t> for multiple namespaces for </a:t>
            </a:r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 Federation which improves scalability.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In Hadoop 2, there is only one standby </a:t>
            </a:r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.  Hadoop 3 supports multiple standby </a:t>
            </a:r>
            <a:r>
              <a:rPr kumimoji="1" lang="en-US" altLang="zh-CN" dirty="0" err="1" smtClean="0"/>
              <a:t>NameNodes</a:t>
            </a:r>
            <a:r>
              <a:rPr kumimoji="1" lang="en-US" altLang="zh-CN" dirty="0" smtClean="0"/>
              <a:t>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4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Plenty of companies are taking advantage of Hadoop’s scalability to create super-sized data warehouses to execute familiar SQL statements for traditional ad-hoc and BI reporting purposes, using distributed SQL engines like Hive, Impala, Presto, and Spark SQL.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1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208F2-B7F3-408A-99C9-30ACAC0A1BCE}" type="slidenum">
              <a:rPr lang="en-GB"/>
              <a:pPr/>
              <a:t>9</a:t>
            </a:fld>
            <a:endParaRPr lang="en-GB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/>
          <a:p>
            <a:endParaRPr lang="zh-CN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</p:spPr>
        <p:txBody>
          <a:bodyPr wrap="none" anchor="ctr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6BDDE-12A1-486D-A273-9190F540F91F}" type="slidenum">
              <a:rPr lang="en-GB"/>
              <a:pPr/>
              <a:t>11</a:t>
            </a:fld>
            <a:endParaRPr lang="en-GB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/>
          <a:p>
            <a:endParaRPr lang="zh-CN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</p:spPr>
        <p:txBody>
          <a:bodyPr wrap="none" anchor="ctr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6EB3D-77F4-44BF-B3EB-EB1A7E405E2D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D7A8B-82D9-4E17-AB33-47006797826C}" type="slidenum">
              <a:rPr lang="en-GB"/>
              <a:pPr/>
              <a:t>34</a:t>
            </a:fld>
            <a:endParaRPr lang="en-GB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/>
          <a:p>
            <a:endParaRPr lang="zh-CN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</p:spPr>
        <p:txBody>
          <a:bodyPr wrap="none" anchor="ctr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Avro: A data serialization system with scripting languages.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 smtClean="0">
                <a:ea typeface="宋体" pitchFamily="2" charset="-122"/>
              </a:rPr>
              <a:t>Chukwa</a:t>
            </a:r>
            <a:r>
              <a:rPr lang="en-US" altLang="zh-CN" sz="2400" dirty="0" smtClean="0">
                <a:ea typeface="宋体" pitchFamily="2" charset="-122"/>
              </a:rPr>
              <a:t>: managing large distributed systems.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9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2013, 1.42 TB/min</a:t>
            </a:r>
          </a:p>
          <a:p>
            <a:r>
              <a:rPr lang="en-US" altLang="zh-CN" dirty="0" smtClean="0"/>
              <a:t>Hadoop</a:t>
            </a:r>
          </a:p>
          <a:p>
            <a:r>
              <a:rPr lang="en-US" altLang="zh-CN" dirty="0" smtClean="0"/>
              <a:t>102.5 TB in 4,328 seconds </a:t>
            </a:r>
          </a:p>
          <a:p>
            <a:r>
              <a:rPr lang="en-US" altLang="zh-CN" dirty="0" smtClean="0"/>
              <a:t>2100 nodes x </a:t>
            </a:r>
          </a:p>
          <a:p>
            <a:r>
              <a:rPr lang="en-US" altLang="zh-CN" dirty="0" smtClean="0"/>
              <a:t>(2 2.3Ghz </a:t>
            </a:r>
            <a:r>
              <a:rPr lang="en-US" altLang="zh-CN" dirty="0" err="1" smtClean="0"/>
              <a:t>hexcore</a:t>
            </a:r>
            <a:r>
              <a:rPr lang="en-US" altLang="zh-CN" dirty="0" smtClean="0"/>
              <a:t> Xeon E5-2630, 64 GB memory, 12x3TB disks) </a:t>
            </a:r>
          </a:p>
          <a:p>
            <a:r>
              <a:rPr lang="en-US" altLang="zh-CN" dirty="0" smtClean="0"/>
              <a:t>Thomas Graves </a:t>
            </a:r>
          </a:p>
          <a:p>
            <a:r>
              <a:rPr lang="en-US" altLang="zh-CN" dirty="0" smtClean="0"/>
              <a:t>Yahoo! Inc.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2009, 0.578 TB/min</a:t>
            </a:r>
          </a:p>
          <a:p>
            <a:r>
              <a:rPr lang="en-US" altLang="zh-CN" dirty="0" smtClean="0"/>
              <a:t>Hadoop</a:t>
            </a:r>
          </a:p>
          <a:p>
            <a:r>
              <a:rPr lang="en-US" altLang="zh-CN" dirty="0" smtClean="0"/>
              <a:t>100 TB in 173 minutes </a:t>
            </a:r>
          </a:p>
          <a:p>
            <a:r>
              <a:rPr lang="en-US" altLang="zh-CN" dirty="0" smtClean="0"/>
              <a:t>3452 nodes x (2 </a:t>
            </a:r>
            <a:r>
              <a:rPr lang="en-US" altLang="zh-CN" dirty="0" err="1" smtClean="0"/>
              <a:t>Quadcore</a:t>
            </a:r>
            <a:r>
              <a:rPr lang="en-US" altLang="zh-CN" dirty="0" smtClean="0"/>
              <a:t> Xeons, 8 GB memory, 4 SATA) </a:t>
            </a:r>
          </a:p>
          <a:p>
            <a:r>
              <a:rPr lang="en-US" altLang="zh-CN" dirty="0" smtClean="0"/>
              <a:t>Owen O'Malley and </a:t>
            </a:r>
            <a:r>
              <a:rPr lang="en-US" altLang="zh-CN" dirty="0" err="1" smtClean="0"/>
              <a:t>Arun</a:t>
            </a:r>
            <a:r>
              <a:rPr lang="en-US" altLang="zh-CN" dirty="0" smtClean="0"/>
              <a:t> Murthy </a:t>
            </a:r>
          </a:p>
          <a:p>
            <a:r>
              <a:rPr lang="en-US" altLang="zh-CN" dirty="0" smtClean="0"/>
              <a:t>Yahoo Inc.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A600-39B3-404C-AB7D-4BD5AFC9A3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F5B-1575-4B8F-8CF7-32A766C3F1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0EA4-3935-4C2F-93FC-2B20D87DE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Map-Reduce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Map/Fold in Action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Simple map example: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Fold examples:</a:t>
            </a:r>
          </a:p>
          <a:p>
            <a:pPr>
              <a:buNone/>
            </a:pP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Sum of squares: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755576" y="1988840"/>
            <a:ext cx="571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n-NO" sz="2000" dirty="0">
                <a:latin typeface="Consolas" pitchFamily="49" charset="0"/>
              </a:rPr>
              <a:t>(map (lambda (x) (* x x))</a:t>
            </a:r>
            <a:br>
              <a:rPr lang="nn-NO" sz="2000" dirty="0">
                <a:latin typeface="Consolas" pitchFamily="49" charset="0"/>
              </a:rPr>
            </a:br>
            <a:r>
              <a:rPr lang="nn-NO" sz="2000" dirty="0">
                <a:latin typeface="Consolas" pitchFamily="49" charset="0"/>
              </a:rPr>
              <a:t>     '(1 2 3 4 5))</a:t>
            </a:r>
            <a:br>
              <a:rPr lang="nn-NO" sz="2000" dirty="0">
                <a:latin typeface="Consolas" pitchFamily="49" charset="0"/>
              </a:rPr>
            </a:b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  </a:t>
            </a:r>
            <a:r>
              <a:rPr lang="nn-NO" sz="2000" dirty="0">
                <a:latin typeface="Consolas" pitchFamily="49" charset="0"/>
              </a:rPr>
              <a:t>'(1 4 9 16 25)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899592" y="3717032"/>
            <a:ext cx="5715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n-NO" sz="2000" dirty="0">
                <a:latin typeface="Consolas" pitchFamily="49" charset="0"/>
              </a:rPr>
              <a:t>(fold + 0 '(1 2 3 4 5))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  15</a:t>
            </a:r>
            <a:endParaRPr lang="nn-NO" sz="2000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nn-NO" sz="2000" dirty="0">
                <a:latin typeface="Consolas" pitchFamily="49" charset="0"/>
              </a:rPr>
              <a:t>(fold * 1 '(1 2 3 4 5))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  120</a:t>
            </a:r>
            <a:endParaRPr lang="nn-NO" sz="2000" dirty="0">
              <a:latin typeface="Consolas" pitchFamily="49" charset="0"/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827584" y="5445224"/>
            <a:ext cx="67056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(define (sum-of-squares v)</a:t>
            </a:r>
            <a:br>
              <a:rPr lang="en-US" altLang="zh-CN" sz="2000" dirty="0">
                <a:latin typeface="Consolas" pitchFamily="49" charset="0"/>
                <a:ea typeface="宋体" pitchFamily="2" charset="-122"/>
              </a:rPr>
            </a:b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  (fold + 0 (map (lambda (x) (* x </a:t>
            </a:r>
            <a:r>
              <a:rPr lang="en-US" altLang="zh-CN" sz="2000" dirty="0" err="1">
                <a:latin typeface="Consolas" pitchFamily="49" charset="0"/>
                <a:ea typeface="宋体" pitchFamily="2" charset="-122"/>
              </a:rPr>
              <a:t>x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)) v)))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(sum-of-squares '(1 2 3 4 5))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  55</a:t>
            </a:r>
            <a:endParaRPr lang="en-US" altLang="zh-CN" sz="2000" dirty="0">
              <a:latin typeface="Consolas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Lisp </a:t>
            </a:r>
            <a:r>
              <a:rPr lang="en-US" altLang="zh-CN" smtClean="0">
                <a:latin typeface="Consolas" pitchFamily="49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 MapReduce</a:t>
            </a:r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mtClean="0"/>
              <a:t>Let’s assume a long list of records: imagine if...</a:t>
            </a:r>
          </a:p>
          <a:p>
            <a:pPr lvl="1"/>
            <a:r>
              <a:rPr lang="en-GB" smtClean="0"/>
              <a:t>We can parallelize map operations</a:t>
            </a:r>
          </a:p>
          <a:p>
            <a:pPr lvl="1"/>
            <a:r>
              <a:rPr lang="en-GB" smtClean="0"/>
              <a:t>We have a mechanism for bringing map results back together in the fold operation</a:t>
            </a:r>
          </a:p>
          <a:p>
            <a:r>
              <a:rPr lang="en-GB" smtClean="0"/>
              <a:t>That’s MapReduce! (and Hadoop)</a:t>
            </a:r>
          </a:p>
          <a:p>
            <a:r>
              <a:rPr lang="en-GB" smtClean="0"/>
              <a:t>Observations:</a:t>
            </a:r>
          </a:p>
          <a:p>
            <a:pPr lvl="1"/>
            <a:r>
              <a:rPr lang="en-GB" smtClean="0"/>
              <a:t>No limit to map parallelization since maps are indepedent</a:t>
            </a:r>
          </a:p>
          <a:p>
            <a:pPr lvl="1"/>
            <a:r>
              <a:rPr lang="en-GB" smtClean="0"/>
              <a:t>We can reorder folding if the fold function is commutative and associative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Typical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Iterate over a large number of records</a:t>
            </a:r>
          </a:p>
          <a:p>
            <a:r>
              <a:rPr lang="en-US" altLang="zh-CN" smtClean="0">
                <a:ea typeface="宋体" pitchFamily="2" charset="-122"/>
              </a:rPr>
              <a:t>Extract something of interest from each</a:t>
            </a:r>
          </a:p>
          <a:p>
            <a:r>
              <a:rPr lang="en-US" altLang="zh-CN" smtClean="0">
                <a:ea typeface="宋体" pitchFamily="2" charset="-122"/>
              </a:rPr>
              <a:t>Shuffle and sort intermediate results</a:t>
            </a:r>
          </a:p>
          <a:p>
            <a:r>
              <a:rPr lang="en-US" altLang="zh-CN" smtClean="0">
                <a:ea typeface="宋体" pitchFamily="2" charset="-122"/>
              </a:rPr>
              <a:t>Aggregate intermediate results</a:t>
            </a:r>
          </a:p>
          <a:p>
            <a:r>
              <a:rPr lang="en-US" altLang="zh-CN" smtClean="0">
                <a:ea typeface="宋体" pitchFamily="2" charset="-122"/>
              </a:rPr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38200" y="4876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Key idea:</a:t>
            </a:r>
            <a:r>
              <a:rPr lang="en-US" altLang="zh-CN" sz="2400" b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b="0" dirty="0">
                <a:ea typeface="宋体" pitchFamily="2" charset="-122"/>
              </a:rPr>
              <a:t>provide an abstraction at the point of these 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Map</a:t>
            </a:r>
            <a:endParaRPr lang="en-US" altLang="zh-CN" sz="36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816225"/>
            <a:ext cx="14843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Reduce</a:t>
            </a:r>
            <a:endParaRPr lang="en-US" altLang="zh-CN" sz="36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programming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Process data using special </a:t>
            </a:r>
            <a:r>
              <a:rPr lang="en-US" altLang="zh-CN" dirty="0">
                <a:solidFill>
                  <a:srgbClr val="FF0000"/>
                </a:solidFill>
              </a:rPr>
              <a:t>map() </a:t>
            </a:r>
            <a:r>
              <a:rPr lang="en-US" altLang="zh-CN" dirty="0" smtClean="0"/>
              <a:t>and  </a:t>
            </a:r>
            <a:r>
              <a:rPr lang="en-US" altLang="zh-CN" dirty="0" smtClean="0">
                <a:solidFill>
                  <a:srgbClr val="FF0000"/>
                </a:solidFill>
              </a:rPr>
              <a:t>reduce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functions</a:t>
            </a:r>
          </a:p>
          <a:p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map() </a:t>
            </a:r>
            <a:r>
              <a:rPr lang="en-US" altLang="zh-CN" dirty="0"/>
              <a:t>function is called on every </a:t>
            </a:r>
            <a:r>
              <a:rPr lang="en-US" altLang="zh-CN" dirty="0" smtClean="0"/>
              <a:t>item in </a:t>
            </a:r>
            <a:r>
              <a:rPr lang="en-US" altLang="zh-CN" dirty="0"/>
              <a:t>the input and emits a series </a:t>
            </a:r>
            <a:r>
              <a:rPr lang="en-US" altLang="zh-CN" dirty="0" smtClean="0"/>
              <a:t>of intermediate </a:t>
            </a:r>
            <a:r>
              <a:rPr lang="en-US" altLang="zh-CN" dirty="0"/>
              <a:t>key/value pairs</a:t>
            </a:r>
          </a:p>
          <a:p>
            <a:r>
              <a:rPr lang="en-US" altLang="zh-CN" dirty="0" smtClean="0"/>
              <a:t>All </a:t>
            </a:r>
            <a:r>
              <a:rPr lang="en-US" altLang="zh-CN" dirty="0"/>
              <a:t>values associated with a given key </a:t>
            </a:r>
            <a:r>
              <a:rPr lang="en-US" altLang="zh-CN" dirty="0" smtClean="0"/>
              <a:t>are grouped </a:t>
            </a:r>
            <a:r>
              <a:rPr lang="en-US" altLang="zh-CN" dirty="0"/>
              <a:t>together</a:t>
            </a:r>
          </a:p>
          <a:p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reduce() </a:t>
            </a:r>
            <a:r>
              <a:rPr lang="en-US" altLang="zh-CN" dirty="0"/>
              <a:t>function is called on </a:t>
            </a:r>
            <a:r>
              <a:rPr lang="en-US" altLang="zh-CN" dirty="0" smtClean="0"/>
              <a:t>every unique </a:t>
            </a:r>
            <a:r>
              <a:rPr lang="en-US" altLang="zh-CN" dirty="0"/>
              <a:t>key, and its value list, and emits </a:t>
            </a:r>
            <a:r>
              <a:rPr lang="en-US" altLang="zh-CN" dirty="0" smtClean="0"/>
              <a:t>a value </a:t>
            </a:r>
            <a:r>
              <a:rPr lang="en-US" altLang="zh-CN" dirty="0"/>
              <a:t>that is added to the output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Map:</a:t>
            </a:r>
          </a:p>
          <a:p>
            <a:r>
              <a:rPr lang="en-US" altLang="zh-CN" dirty="0"/>
              <a:t>(k, v) </a:t>
            </a:r>
            <a:r>
              <a:rPr lang="en-US" altLang="zh-CN" dirty="0" smtClean="0"/>
              <a:t>↦ &lt;(</a:t>
            </a:r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,v</a:t>
            </a:r>
            <a:r>
              <a:rPr lang="en-US" altLang="zh-CN" baseline="-25000" dirty="0"/>
              <a:t>1</a:t>
            </a:r>
            <a:r>
              <a:rPr lang="en-US" altLang="zh-CN" dirty="0"/>
              <a:t>), (k</a:t>
            </a:r>
            <a:r>
              <a:rPr lang="en-US" altLang="zh-CN" baseline="-25000" dirty="0"/>
              <a:t>2</a:t>
            </a:r>
            <a:r>
              <a:rPr lang="en-US" altLang="zh-CN" dirty="0"/>
              <a:t>,v</a:t>
            </a:r>
            <a:r>
              <a:rPr lang="en-US" altLang="zh-CN" baseline="-25000" dirty="0"/>
              <a:t>2</a:t>
            </a:r>
            <a:r>
              <a:rPr lang="en-US" altLang="zh-CN" dirty="0"/>
              <a:t>), (k</a:t>
            </a:r>
            <a:r>
              <a:rPr lang="en-US" altLang="zh-CN" baseline="-25000" dirty="0"/>
              <a:t>3</a:t>
            </a:r>
            <a:r>
              <a:rPr lang="en-US" altLang="zh-CN" dirty="0"/>
              <a:t>,v</a:t>
            </a:r>
            <a:r>
              <a:rPr lang="en-US" altLang="zh-CN" baseline="-25000" dirty="0"/>
              <a:t>3</a:t>
            </a:r>
            <a:r>
              <a:rPr lang="en-US" altLang="zh-CN" dirty="0"/>
              <a:t>),...,(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n</a:t>
            </a:r>
            <a:r>
              <a:rPr lang="en-US" altLang="zh-CN" dirty="0"/>
              <a:t>)&gt;</a:t>
            </a:r>
          </a:p>
          <a:p>
            <a:r>
              <a:rPr lang="en-US" altLang="zh-CN" b="1" dirty="0"/>
              <a:t>Reduce:</a:t>
            </a:r>
          </a:p>
          <a:p>
            <a:r>
              <a:rPr lang="en-US" altLang="zh-CN" dirty="0"/>
              <a:t>(k’, &lt;v’</a:t>
            </a:r>
            <a:r>
              <a:rPr lang="en-US" altLang="zh-CN" baseline="-25000" dirty="0"/>
              <a:t>1</a:t>
            </a:r>
            <a:r>
              <a:rPr lang="en-US" altLang="zh-CN" dirty="0"/>
              <a:t>, v’</a:t>
            </a:r>
            <a:r>
              <a:rPr lang="en-US" altLang="zh-CN" baseline="-25000" dirty="0"/>
              <a:t>2,</a:t>
            </a:r>
            <a:r>
              <a:rPr lang="en-US" altLang="zh-CN" dirty="0"/>
              <a:t>...,v’</a:t>
            </a:r>
            <a:r>
              <a:rPr lang="en-US" altLang="zh-CN" baseline="-25000" dirty="0"/>
              <a:t>n’</a:t>
            </a:r>
            <a:r>
              <a:rPr lang="en-US" altLang="zh-CN" dirty="0"/>
              <a:t>&gt;) </a:t>
            </a:r>
            <a:r>
              <a:rPr lang="en-US" altLang="zh-CN" dirty="0" smtClean="0"/>
              <a:t>↦ &lt;(</a:t>
            </a:r>
            <a:r>
              <a:rPr lang="en-US" altLang="zh-CN" dirty="0"/>
              <a:t>k’, v’’</a:t>
            </a:r>
            <a:r>
              <a:rPr lang="en-US" altLang="zh-CN" baseline="-25000" dirty="0"/>
              <a:t>1</a:t>
            </a:r>
            <a:r>
              <a:rPr lang="en-US" altLang="zh-CN" dirty="0"/>
              <a:t>), (k’, v’’</a:t>
            </a:r>
            <a:r>
              <a:rPr lang="en-US" altLang="zh-CN" baseline="-25000" dirty="0"/>
              <a:t>2</a:t>
            </a:r>
            <a:r>
              <a:rPr lang="en-US" altLang="zh-CN" dirty="0"/>
              <a:t>),...,(k’, </a:t>
            </a:r>
            <a:r>
              <a:rPr lang="en-US" altLang="zh-CN" dirty="0" err="1"/>
              <a:t>v’’</a:t>
            </a:r>
            <a:r>
              <a:rPr lang="en-US" altLang="zh-CN" baseline="-25000" dirty="0" err="1"/>
              <a:t>n</a:t>
            </a:r>
            <a:r>
              <a:rPr lang="en-US" altLang="zh-CN" baseline="-25000" dirty="0"/>
              <a:t>’’</a:t>
            </a:r>
            <a:r>
              <a:rPr lang="en-US" altLang="zh-CN" dirty="0"/>
              <a:t>)&gt;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Map-Reduce Examples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WordCount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2210594"/>
            <a:ext cx="76009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programming model,</a:t>
            </a:r>
            <a:br>
              <a:rPr lang="en-US" altLang="zh-CN" dirty="0"/>
            </a:br>
            <a:r>
              <a:rPr lang="en-US" altLang="zh-CN" dirty="0"/>
              <a:t>applied to a “word count” example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924844"/>
            <a:ext cx="8191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programming model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791494"/>
            <a:ext cx="79438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examples (1) Search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altLang="zh-CN" b="1" smtClean="0"/>
              <a:t>Input:</a:t>
            </a:r>
            <a:r>
              <a:rPr lang="en-US" altLang="zh-CN" smtClean="0"/>
              <a:t> (lineNumber, line) records</a:t>
            </a:r>
          </a:p>
          <a:p>
            <a:r>
              <a:rPr lang="en-US" altLang="zh-CN" b="1" smtClean="0"/>
              <a:t>Output:</a:t>
            </a:r>
            <a:r>
              <a:rPr lang="en-US" altLang="zh-CN" smtClean="0"/>
              <a:t> lines matching a given pattern</a:t>
            </a:r>
          </a:p>
          <a:p>
            <a:endParaRPr lang="en-US" altLang="zh-CN" smtClean="0"/>
          </a:p>
          <a:p>
            <a:r>
              <a:rPr lang="en-US" altLang="zh-CN" b="1" smtClean="0"/>
              <a:t>Map:</a:t>
            </a:r>
            <a:r>
              <a:rPr lang="en-US" altLang="zh-CN" smtClean="0"/>
              <a:t> </a:t>
            </a:r>
            <a:br>
              <a:rPr lang="en-US" altLang="zh-CN" smtClean="0"/>
            </a:br>
            <a:r>
              <a:rPr lang="en-US" altLang="zh-CN" sz="2700" smtClean="0">
                <a:latin typeface="Consolas" pitchFamily="49" charset="0"/>
              </a:rPr>
              <a:t>		  </a:t>
            </a:r>
            <a:r>
              <a:rPr lang="en-US" altLang="zh-CN" b="1" smtClean="0">
                <a:latin typeface="Consolas" pitchFamily="49" charset="0"/>
              </a:rPr>
              <a:t>if</a:t>
            </a:r>
            <a:r>
              <a:rPr lang="en-US" altLang="zh-CN" smtClean="0">
                <a:latin typeface="Consolas" pitchFamily="49" charset="0"/>
              </a:rPr>
              <a:t>(line matches pattern):</a:t>
            </a:r>
            <a:br>
              <a:rPr lang="en-US" altLang="zh-CN" smtClean="0">
                <a:latin typeface="Consolas" pitchFamily="49" charset="0"/>
              </a:rPr>
            </a:br>
            <a:r>
              <a:rPr lang="en-US" altLang="zh-CN" smtClean="0">
                <a:latin typeface="Consolas" pitchFamily="49" charset="0"/>
              </a:rPr>
              <a:t>		      output(line)</a:t>
            </a:r>
          </a:p>
          <a:p>
            <a:endParaRPr lang="en-US" altLang="zh-CN" smtClean="0"/>
          </a:p>
          <a:p>
            <a:r>
              <a:rPr lang="en-US" altLang="zh-CN" b="1" smtClean="0"/>
              <a:t>Reduce:</a:t>
            </a:r>
            <a:r>
              <a:rPr lang="en-US" altLang="zh-CN" smtClean="0"/>
              <a:t> identify function</a:t>
            </a:r>
          </a:p>
          <a:p>
            <a:pPr lvl="1"/>
            <a:r>
              <a:rPr lang="en-US" altLang="zh-CN" sz="2200" smtClean="0"/>
              <a:t>Alternative: no reducer (map-only job)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Map-Reduce in Functional Programming</a:t>
            </a:r>
          </a:p>
          <a:p>
            <a:r>
              <a:rPr lang="en-US" altLang="zh-CN" dirty="0" smtClean="0"/>
              <a:t>Map-Reduce Examples</a:t>
            </a:r>
          </a:p>
          <a:p>
            <a:r>
              <a:rPr lang="en-US" altLang="zh-CN" dirty="0" smtClean="0"/>
              <a:t>Map-Reduce Execution Overview</a:t>
            </a:r>
          </a:p>
          <a:p>
            <a:r>
              <a:rPr lang="en-US" altLang="zh-CN" dirty="0" smtClean="0"/>
              <a:t>Map-Reduce </a:t>
            </a:r>
            <a:r>
              <a:rPr lang="en-US" altLang="zh-CN" dirty="0"/>
              <a:t>and Hadoop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7715250" y="5116513"/>
            <a:ext cx="701675" cy="969962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pig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sheep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yak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zebra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83500" y="3498850"/>
            <a:ext cx="869950" cy="1193800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aardvark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ant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bee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cow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>
                <a:solidFill>
                  <a:srgbClr val="000000"/>
                </a:solidFill>
                <a:ea typeface="MS PGothic" pitchFamily="34" charset="-128"/>
              </a:rPr>
              <a:t>elephant</a:t>
            </a:r>
          </a:p>
        </p:txBody>
      </p:sp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examples (2) Sort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15200" cy="4953000"/>
          </a:xfrm>
        </p:spPr>
        <p:txBody>
          <a:bodyPr/>
          <a:lstStyle/>
          <a:p>
            <a:r>
              <a:rPr lang="en-US" altLang="zh-CN" sz="2900" b="1" smtClean="0"/>
              <a:t>Input:</a:t>
            </a:r>
            <a:r>
              <a:rPr lang="en-US" altLang="zh-CN" sz="2900" smtClean="0"/>
              <a:t> (key, value) records</a:t>
            </a:r>
          </a:p>
          <a:p>
            <a:r>
              <a:rPr lang="en-US" altLang="zh-CN" sz="2900" b="1" smtClean="0"/>
              <a:t>Output:</a:t>
            </a:r>
            <a:r>
              <a:rPr lang="en-US" altLang="zh-CN" sz="2900" smtClean="0"/>
              <a:t> same records, sorted by key</a:t>
            </a:r>
          </a:p>
          <a:p>
            <a:endParaRPr lang="en-US" altLang="zh-CN" sz="2900" smtClean="0"/>
          </a:p>
          <a:p>
            <a:r>
              <a:rPr lang="en-US" altLang="zh-CN" sz="2900" b="1" smtClean="0"/>
              <a:t>Map:</a:t>
            </a:r>
            <a:r>
              <a:rPr lang="en-US" altLang="zh-CN" sz="2900" smtClean="0"/>
              <a:t> identity function</a:t>
            </a:r>
          </a:p>
          <a:p>
            <a:r>
              <a:rPr lang="en-US" altLang="zh-CN" sz="2900" b="1" smtClean="0"/>
              <a:t>Reduce:</a:t>
            </a:r>
            <a:r>
              <a:rPr lang="en-US" altLang="zh-CN" sz="2900" smtClean="0"/>
              <a:t> identify function</a:t>
            </a:r>
          </a:p>
          <a:p>
            <a:endParaRPr lang="en-US" altLang="zh-CN" sz="2900" b="1" smtClean="0"/>
          </a:p>
          <a:p>
            <a:r>
              <a:rPr lang="en-US" altLang="zh-CN" sz="2900" b="1" smtClean="0"/>
              <a:t>Trick:</a:t>
            </a:r>
            <a:r>
              <a:rPr lang="en-US" altLang="zh-CN" sz="2900" smtClean="0"/>
              <a:t> Pick partitioning</a:t>
            </a:r>
            <a:br>
              <a:rPr lang="en-US" altLang="zh-CN" sz="2900" smtClean="0"/>
            </a:br>
            <a:r>
              <a:rPr lang="en-US" altLang="zh-CN" sz="2900" smtClean="0"/>
              <a:t>function h such that</a:t>
            </a:r>
            <a:br>
              <a:rPr lang="en-US" altLang="zh-CN" sz="2900" smtClean="0"/>
            </a:br>
            <a:r>
              <a:rPr lang="en-US" altLang="zh-CN" sz="2900" smtClean="0"/>
              <a:t>k</a:t>
            </a:r>
            <a:r>
              <a:rPr lang="en-US" altLang="zh-CN" sz="2900" baseline="-25000" smtClean="0"/>
              <a:t>1</a:t>
            </a:r>
            <a:r>
              <a:rPr lang="en-US" altLang="zh-CN" sz="2900" smtClean="0"/>
              <a:t>&lt;k</a:t>
            </a:r>
            <a:r>
              <a:rPr lang="en-US" altLang="zh-CN" sz="2900" baseline="-25000" smtClean="0"/>
              <a:t>2</a:t>
            </a:r>
            <a:r>
              <a:rPr lang="en-US" altLang="zh-CN" sz="2900" smtClean="0"/>
              <a:t> =&gt; h(k</a:t>
            </a:r>
            <a:r>
              <a:rPr lang="en-US" altLang="zh-CN" sz="2900" baseline="-25000" smtClean="0"/>
              <a:t>1</a:t>
            </a:r>
            <a:r>
              <a:rPr lang="en-US" altLang="zh-CN" sz="2900" smtClean="0"/>
              <a:t>)&lt;h(k</a:t>
            </a:r>
            <a:r>
              <a:rPr lang="en-US" altLang="zh-CN" sz="2900" baseline="-25000" smtClean="0"/>
              <a:t>2</a:t>
            </a:r>
            <a:r>
              <a:rPr lang="en-US" altLang="zh-CN" sz="2900" smtClean="0"/>
              <a:t>)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56225" y="2971800"/>
            <a:ext cx="738188" cy="344488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8890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56225" y="4243388"/>
            <a:ext cx="738188" cy="34925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8890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356225" y="5487988"/>
            <a:ext cx="738188" cy="346075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8890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313613" y="3167063"/>
            <a:ext cx="881062" cy="344487"/>
          </a:xfrm>
          <a:prstGeom prst="roundRect">
            <a:avLst>
              <a:gd name="adj" fmla="val 16667"/>
            </a:avLst>
          </a:prstGeom>
          <a:solidFill>
            <a:srgbClr val="D0EDC2"/>
          </a:solidFill>
          <a:ln w="8890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Reduce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313613" y="4787900"/>
            <a:ext cx="881062" cy="344488"/>
          </a:xfrm>
          <a:prstGeom prst="roundRect">
            <a:avLst>
              <a:gd name="adj" fmla="val 16667"/>
            </a:avLst>
          </a:prstGeom>
          <a:solidFill>
            <a:srgbClr val="D0EDC2"/>
          </a:solidFill>
          <a:ln w="8890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Reduce</a:t>
            </a:r>
          </a:p>
        </p:txBody>
      </p:sp>
      <p:cxnSp>
        <p:nvCxnSpPr>
          <p:cNvPr id="49163" name="Straight Arrow Connector 9"/>
          <p:cNvCxnSpPr>
            <a:cxnSpLocks noChangeShapeType="1"/>
            <a:stCxn id="5" idx="3"/>
          </p:cNvCxnSpPr>
          <p:nvPr/>
        </p:nvCxnSpPr>
        <p:spPr bwMode="auto">
          <a:xfrm>
            <a:off x="6094413" y="3143250"/>
            <a:ext cx="1219200" cy="1190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9164" name="Straight Arrow Connector 10"/>
          <p:cNvCxnSpPr>
            <a:cxnSpLocks noChangeShapeType="1"/>
            <a:stCxn id="5" idx="3"/>
          </p:cNvCxnSpPr>
          <p:nvPr/>
        </p:nvCxnSpPr>
        <p:spPr bwMode="auto">
          <a:xfrm>
            <a:off x="6094413" y="3143250"/>
            <a:ext cx="1204912" cy="16954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9165" name="Straight Arrow Connector 11"/>
          <p:cNvCxnSpPr>
            <a:cxnSpLocks noChangeShapeType="1"/>
            <a:stCxn id="7" idx="3"/>
          </p:cNvCxnSpPr>
          <p:nvPr/>
        </p:nvCxnSpPr>
        <p:spPr bwMode="auto">
          <a:xfrm flipV="1">
            <a:off x="6094413" y="3471863"/>
            <a:ext cx="1219200" cy="21891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9166" name="Straight Arrow Connector 12"/>
          <p:cNvCxnSpPr>
            <a:cxnSpLocks noChangeShapeType="1"/>
            <a:stCxn id="6" idx="3"/>
            <a:endCxn id="9" idx="1"/>
          </p:cNvCxnSpPr>
          <p:nvPr/>
        </p:nvCxnSpPr>
        <p:spPr bwMode="auto">
          <a:xfrm>
            <a:off x="6094413" y="4418013"/>
            <a:ext cx="1219200" cy="5413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9167" name="Straight Arrow Connector 13"/>
          <p:cNvCxnSpPr>
            <a:cxnSpLocks noChangeShapeType="1"/>
            <a:stCxn id="6" idx="3"/>
            <a:endCxn id="8" idx="1"/>
          </p:cNvCxnSpPr>
          <p:nvPr/>
        </p:nvCxnSpPr>
        <p:spPr bwMode="auto">
          <a:xfrm flipV="1">
            <a:off x="6094413" y="3340100"/>
            <a:ext cx="1219200" cy="107791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9168" name="Straight Arrow Connector 14"/>
          <p:cNvCxnSpPr>
            <a:cxnSpLocks noChangeShapeType="1"/>
            <a:stCxn id="7" idx="3"/>
          </p:cNvCxnSpPr>
          <p:nvPr/>
        </p:nvCxnSpPr>
        <p:spPr bwMode="auto">
          <a:xfrm flipV="1">
            <a:off x="6094413" y="5029200"/>
            <a:ext cx="1204912" cy="6318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sp>
        <p:nvSpPr>
          <p:cNvPr id="49169" name="TextBox 58"/>
          <p:cNvSpPr txBox="1">
            <a:spLocks noChangeArrowheads="1"/>
          </p:cNvSpPr>
          <p:nvPr/>
        </p:nvSpPr>
        <p:spPr bwMode="auto">
          <a:xfrm>
            <a:off x="6286500" y="2895600"/>
            <a:ext cx="8143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ant, bee</a:t>
            </a:r>
          </a:p>
        </p:txBody>
      </p:sp>
      <p:sp>
        <p:nvSpPr>
          <p:cNvPr id="49170" name="TextBox 59"/>
          <p:cNvSpPr txBox="1">
            <a:spLocks noChangeArrowheads="1"/>
          </p:cNvSpPr>
          <p:nvPr/>
        </p:nvSpPr>
        <p:spPr bwMode="auto">
          <a:xfrm>
            <a:off x="5808663" y="3395663"/>
            <a:ext cx="6334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zebra</a:t>
            </a:r>
          </a:p>
        </p:txBody>
      </p:sp>
      <p:sp>
        <p:nvSpPr>
          <p:cNvPr id="49171" name="TextBox 60"/>
          <p:cNvSpPr txBox="1">
            <a:spLocks noChangeArrowheads="1"/>
          </p:cNvSpPr>
          <p:nvPr/>
        </p:nvSpPr>
        <p:spPr bwMode="auto">
          <a:xfrm>
            <a:off x="5453063" y="4945063"/>
            <a:ext cx="915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aardvark,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elephant</a:t>
            </a:r>
          </a:p>
        </p:txBody>
      </p:sp>
      <p:sp>
        <p:nvSpPr>
          <p:cNvPr id="49172" name="TextBox 61"/>
          <p:cNvSpPr txBox="1">
            <a:spLocks noChangeArrowheads="1"/>
          </p:cNvSpPr>
          <p:nvPr/>
        </p:nvSpPr>
        <p:spPr bwMode="auto">
          <a:xfrm>
            <a:off x="5983288" y="3908425"/>
            <a:ext cx="4810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cow</a:t>
            </a:r>
          </a:p>
        </p:txBody>
      </p:sp>
      <p:sp>
        <p:nvSpPr>
          <p:cNvPr id="49173" name="TextBox 62"/>
          <p:cNvSpPr txBox="1">
            <a:spLocks noChangeArrowheads="1"/>
          </p:cNvSpPr>
          <p:nvPr/>
        </p:nvSpPr>
        <p:spPr bwMode="auto">
          <a:xfrm>
            <a:off x="6057900" y="4508500"/>
            <a:ext cx="406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pig</a:t>
            </a:r>
          </a:p>
        </p:txBody>
      </p:sp>
      <p:sp>
        <p:nvSpPr>
          <p:cNvPr id="49174" name="TextBox 63"/>
          <p:cNvSpPr txBox="1">
            <a:spLocks noChangeArrowheads="1"/>
          </p:cNvSpPr>
          <p:nvPr/>
        </p:nvSpPr>
        <p:spPr bwMode="auto">
          <a:xfrm>
            <a:off x="6235700" y="5486400"/>
            <a:ext cx="990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300"/>
              <a:t>sheep, yak</a:t>
            </a:r>
          </a:p>
        </p:txBody>
      </p:sp>
      <p:sp>
        <p:nvSpPr>
          <p:cNvPr id="49175" name="TextBox 97"/>
          <p:cNvSpPr txBox="1">
            <a:spLocks noChangeArrowheads="1"/>
          </p:cNvSpPr>
          <p:nvPr/>
        </p:nvSpPr>
        <p:spPr bwMode="auto">
          <a:xfrm>
            <a:off x="8196263" y="3157538"/>
            <a:ext cx="67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8000"/>
                </a:solidFill>
              </a:rPr>
              <a:t>[A-M]</a:t>
            </a:r>
          </a:p>
        </p:txBody>
      </p:sp>
      <p:sp>
        <p:nvSpPr>
          <p:cNvPr id="49176" name="TextBox 98"/>
          <p:cNvSpPr txBox="1">
            <a:spLocks noChangeArrowheads="1"/>
          </p:cNvSpPr>
          <p:nvPr/>
        </p:nvSpPr>
        <p:spPr bwMode="auto">
          <a:xfrm>
            <a:off x="8197850" y="4767263"/>
            <a:ext cx="639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8000"/>
                </a:solidFill>
              </a:rPr>
              <a:t>[N-Z]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examples (3) Inverted Index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Input:</a:t>
            </a:r>
            <a:r>
              <a:rPr lang="en-US" altLang="zh-CN" dirty="0" smtClean="0"/>
              <a:t> (filename, text) records</a:t>
            </a:r>
          </a:p>
          <a:p>
            <a:r>
              <a:rPr lang="en-US" altLang="zh-CN" b="1" dirty="0" smtClean="0"/>
              <a:t>Output:</a:t>
            </a:r>
            <a:r>
              <a:rPr lang="en-US" altLang="zh-CN" dirty="0" smtClean="0"/>
              <a:t> list of files containing each word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Map: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2700" dirty="0" smtClean="0">
                <a:latin typeface="Consolas" pitchFamily="49" charset="0"/>
              </a:rPr>
              <a:t>	</a:t>
            </a:r>
            <a:r>
              <a:rPr lang="en-US" altLang="zh-CN" dirty="0" smtClean="0">
                <a:latin typeface="Consolas" pitchFamily="49" charset="0"/>
              </a:rPr>
              <a:t>     </a:t>
            </a:r>
            <a:r>
              <a:rPr lang="en-US" altLang="zh-CN" b="1" dirty="0" err="1" smtClean="0">
                <a:latin typeface="Consolas" pitchFamily="49" charset="0"/>
              </a:rPr>
              <a:t>foreach</a:t>
            </a:r>
            <a:r>
              <a:rPr lang="en-US" altLang="zh-CN" dirty="0" smtClean="0">
                <a:latin typeface="Consolas" pitchFamily="49" charset="0"/>
              </a:rPr>
              <a:t> word </a:t>
            </a:r>
            <a:r>
              <a:rPr lang="en-US" altLang="zh-CN" b="1" dirty="0" smtClean="0">
                <a:latin typeface="Consolas" pitchFamily="49" charset="0"/>
              </a:rPr>
              <a:t>in </a:t>
            </a:r>
            <a:r>
              <a:rPr lang="en-US" altLang="zh-CN" dirty="0" err="1" smtClean="0">
                <a:latin typeface="Consolas" pitchFamily="49" charset="0"/>
              </a:rPr>
              <a:t>text.split</a:t>
            </a:r>
            <a:r>
              <a:rPr lang="en-US" altLang="zh-CN" dirty="0" smtClean="0">
                <a:latin typeface="Consolas" pitchFamily="49" charset="0"/>
              </a:rPr>
              <a:t>():</a:t>
            </a:r>
            <a:br>
              <a:rPr lang="en-US" altLang="zh-CN" dirty="0" smtClean="0">
                <a:latin typeface="Consolas" pitchFamily="49" charset="0"/>
              </a:rPr>
            </a:br>
            <a:r>
              <a:rPr lang="en-US" altLang="zh-CN" dirty="0" smtClean="0">
                <a:latin typeface="Consolas" pitchFamily="49" charset="0"/>
              </a:rPr>
              <a:t>	        output(word, filename)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Combine: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uniquify</a:t>
            </a:r>
            <a:r>
              <a:rPr lang="en-US" altLang="zh-CN" dirty="0" smtClean="0"/>
              <a:t> filenames for each word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Reduce: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Consolas" pitchFamily="49" charset="0"/>
              </a:rPr>
              <a:t>		</a:t>
            </a:r>
            <a:r>
              <a:rPr lang="en-US" altLang="zh-CN" b="1" dirty="0" smtClean="0">
                <a:latin typeface="Consolas" pitchFamily="49" charset="0"/>
              </a:rPr>
              <a:t>def</a:t>
            </a:r>
            <a:r>
              <a:rPr lang="en-US" altLang="zh-CN" dirty="0" smtClean="0">
                <a:latin typeface="Consolas" pitchFamily="49" charset="0"/>
              </a:rPr>
              <a:t> reduce(word, filenames):  </a:t>
            </a:r>
            <a:br>
              <a:rPr lang="en-US" altLang="zh-CN" dirty="0" smtClean="0">
                <a:latin typeface="Consolas" pitchFamily="49" charset="0"/>
              </a:rPr>
            </a:br>
            <a:r>
              <a:rPr lang="en-US" altLang="zh-CN" dirty="0" smtClean="0">
                <a:latin typeface="Consolas" pitchFamily="49" charset="0"/>
              </a:rPr>
              <a:t>		    output(word, sort(filenames))</a:t>
            </a:r>
            <a:endParaRPr lang="en-US" altLang="zh-CN" b="1" dirty="0" smtClean="0"/>
          </a:p>
          <a:p>
            <a:pPr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Inverted Index Example</a:t>
            </a: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654050" y="1889125"/>
            <a:ext cx="1377950" cy="1447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endParaRPr lang="zh-CN" altLang="zh-CN" sz="1700">
              <a:solidFill>
                <a:srgbClr val="000000"/>
              </a:solidFill>
            </a:endParaRPr>
          </a:p>
        </p:txBody>
      </p:sp>
      <p:sp>
        <p:nvSpPr>
          <p:cNvPr id="51204" name="TextBox 108"/>
          <p:cNvSpPr txBox="1">
            <a:spLocks noChangeArrowheads="1"/>
          </p:cNvSpPr>
          <p:nvPr/>
        </p:nvSpPr>
        <p:spPr bwMode="auto">
          <a:xfrm>
            <a:off x="654050" y="2332038"/>
            <a:ext cx="13779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700"/>
              <a:t>to be or not to be</a:t>
            </a:r>
          </a:p>
        </p:txBody>
      </p:sp>
      <p:cxnSp>
        <p:nvCxnSpPr>
          <p:cNvPr id="51205" name="Straight Arrow Connector 454"/>
          <p:cNvCxnSpPr>
            <a:cxnSpLocks noChangeShapeType="1"/>
          </p:cNvCxnSpPr>
          <p:nvPr/>
        </p:nvCxnSpPr>
        <p:spPr bwMode="auto">
          <a:xfrm rot="10800000" flipH="1" flipV="1">
            <a:off x="2098675" y="2660650"/>
            <a:ext cx="457200" cy="158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51206" name="Straight Arrow Connector 124"/>
          <p:cNvCxnSpPr>
            <a:cxnSpLocks noChangeShapeType="1"/>
          </p:cNvCxnSpPr>
          <p:nvPr/>
        </p:nvCxnSpPr>
        <p:spPr bwMode="auto">
          <a:xfrm rot="10800000" flipH="1" flipV="1">
            <a:off x="2098675" y="4724400"/>
            <a:ext cx="4572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179888" y="2647950"/>
            <a:ext cx="1458912" cy="1854200"/>
            <a:chOff x="3962400" y="2884460"/>
            <a:chExt cx="2133600" cy="1958920"/>
          </a:xfrm>
        </p:grpSpPr>
        <p:cxnSp>
          <p:nvCxnSpPr>
            <p:cNvPr id="51216" name="Straight Arrow Connector 155"/>
            <p:cNvCxnSpPr>
              <a:cxnSpLocks noChangeShapeType="1"/>
            </p:cNvCxnSpPr>
            <p:nvPr/>
          </p:nvCxnSpPr>
          <p:spPr bwMode="auto">
            <a:xfrm>
              <a:off x="3962400" y="2884460"/>
              <a:ext cx="2133600" cy="3159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51217" name="Straight Arrow Connector 158"/>
            <p:cNvCxnSpPr>
              <a:cxnSpLocks noChangeShapeType="1"/>
            </p:cNvCxnSpPr>
            <p:nvPr/>
          </p:nvCxnSpPr>
          <p:spPr bwMode="auto">
            <a:xfrm>
              <a:off x="3962400" y="2938380"/>
              <a:ext cx="2133600" cy="152400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51218" name="Straight Arrow Connector 162"/>
            <p:cNvCxnSpPr>
              <a:cxnSpLocks noChangeShapeType="1"/>
            </p:cNvCxnSpPr>
            <p:nvPr/>
          </p:nvCxnSpPr>
          <p:spPr bwMode="auto">
            <a:xfrm flipV="1">
              <a:off x="3962400" y="4597760"/>
              <a:ext cx="2133600" cy="24562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51219" name="Straight Arrow Connector 163"/>
            <p:cNvCxnSpPr>
              <a:cxnSpLocks noChangeShapeType="1"/>
            </p:cNvCxnSpPr>
            <p:nvPr/>
          </p:nvCxnSpPr>
          <p:spPr bwMode="auto">
            <a:xfrm flipV="1">
              <a:off x="3962400" y="3338694"/>
              <a:ext cx="2133600" cy="145076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185" name="Folded Corner 184"/>
          <p:cNvSpPr>
            <a:spLocks noChangeArrowheads="1"/>
          </p:cNvSpPr>
          <p:nvPr/>
        </p:nvSpPr>
        <p:spPr bwMode="auto">
          <a:xfrm rot="10800000">
            <a:off x="5791200" y="2286000"/>
            <a:ext cx="2895600" cy="2438400"/>
          </a:xfrm>
          <a:prstGeom prst="foldedCorner">
            <a:avLst>
              <a:gd name="adj" fmla="val 8921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endParaRPr lang="zh-CN" altLang="zh-CN" sz="1700">
              <a:solidFill>
                <a:srgbClr val="000000"/>
              </a:solidFill>
            </a:endParaRPr>
          </a:p>
        </p:txBody>
      </p:sp>
      <p:sp>
        <p:nvSpPr>
          <p:cNvPr id="51209" name="TextBox 185"/>
          <p:cNvSpPr txBox="1">
            <a:spLocks noChangeArrowheads="1"/>
          </p:cNvSpPr>
          <p:nvPr/>
        </p:nvSpPr>
        <p:spPr bwMode="auto">
          <a:xfrm>
            <a:off x="5656263" y="2570163"/>
            <a:ext cx="31242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afraid, (12th.txt)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be, (12th.txt, hamlet.txt)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greatness, (12th.txt)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not, (12th.txt, hamlet.txt)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of, (12th.txt)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or, (hamlet.txt)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altLang="zh-CN" sz="1700"/>
              <a:t>to, (hamlet.txt)</a:t>
            </a:r>
          </a:p>
        </p:txBody>
      </p:sp>
      <p:sp>
        <p:nvSpPr>
          <p:cNvPr id="51210" name="TextBox 42"/>
          <p:cNvSpPr txBox="1">
            <a:spLocks noChangeArrowheads="1"/>
          </p:cNvSpPr>
          <p:nvPr/>
        </p:nvSpPr>
        <p:spPr bwMode="auto">
          <a:xfrm>
            <a:off x="762000" y="1903413"/>
            <a:ext cx="13017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700" b="1"/>
              <a:t>hamlet.txt</a:t>
            </a:r>
          </a:p>
        </p:txBody>
      </p:sp>
      <p:sp>
        <p:nvSpPr>
          <p:cNvPr id="44" name="Folded Corner 43"/>
          <p:cNvSpPr>
            <a:spLocks noChangeArrowheads="1"/>
          </p:cNvSpPr>
          <p:nvPr/>
        </p:nvSpPr>
        <p:spPr bwMode="auto">
          <a:xfrm rot="10800000">
            <a:off x="654050" y="4076700"/>
            <a:ext cx="1377950" cy="1447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endParaRPr lang="zh-CN" altLang="zh-CN" sz="1700">
              <a:solidFill>
                <a:srgbClr val="000000"/>
              </a:solidFill>
            </a:endParaRPr>
          </a:p>
        </p:txBody>
      </p:sp>
      <p:sp>
        <p:nvSpPr>
          <p:cNvPr id="51212" name="TextBox 44"/>
          <p:cNvSpPr txBox="1">
            <a:spLocks noChangeArrowheads="1"/>
          </p:cNvSpPr>
          <p:nvPr/>
        </p:nvSpPr>
        <p:spPr bwMode="auto">
          <a:xfrm>
            <a:off x="642938" y="4457700"/>
            <a:ext cx="13890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700"/>
              <a:t>be not afraid of greatness</a:t>
            </a:r>
          </a:p>
        </p:txBody>
      </p:sp>
      <p:sp>
        <p:nvSpPr>
          <p:cNvPr id="51213" name="TextBox 45"/>
          <p:cNvSpPr txBox="1">
            <a:spLocks noChangeArrowheads="1"/>
          </p:cNvSpPr>
          <p:nvPr/>
        </p:nvSpPr>
        <p:spPr bwMode="auto">
          <a:xfrm>
            <a:off x="803275" y="4083050"/>
            <a:ext cx="12192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700" b="1"/>
              <a:t>12th.txt</a:t>
            </a:r>
          </a:p>
        </p:txBody>
      </p:sp>
      <p:sp>
        <p:nvSpPr>
          <p:cNvPr id="51214" name="TextBox 50"/>
          <p:cNvSpPr txBox="1">
            <a:spLocks noChangeArrowheads="1"/>
          </p:cNvSpPr>
          <p:nvPr/>
        </p:nvSpPr>
        <p:spPr bwMode="auto">
          <a:xfrm>
            <a:off x="2590800" y="2032000"/>
            <a:ext cx="18288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</a:pPr>
            <a:r>
              <a:rPr lang="en-US" altLang="zh-CN" sz="1700"/>
              <a:t>to, hamlet.txt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be, hamlet.txt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or, hamlet.txt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not, hamlet.txt</a:t>
            </a:r>
          </a:p>
          <a:p>
            <a:pPr eaLnBrk="0" hangingPunct="0">
              <a:spcBef>
                <a:spcPts val="200"/>
              </a:spcBef>
            </a:pPr>
            <a:endParaRPr lang="en-US" altLang="zh-CN" sz="1700"/>
          </a:p>
          <a:p>
            <a:pPr eaLnBrk="0" hangingPunct="0">
              <a:spcBef>
                <a:spcPts val="200"/>
              </a:spcBef>
            </a:pPr>
            <a:endParaRPr lang="en-US" altLang="zh-CN" sz="1700"/>
          </a:p>
        </p:txBody>
      </p:sp>
      <p:sp>
        <p:nvSpPr>
          <p:cNvPr id="51215" name="TextBox 52"/>
          <p:cNvSpPr txBox="1">
            <a:spLocks noChangeArrowheads="1"/>
          </p:cNvSpPr>
          <p:nvPr/>
        </p:nvSpPr>
        <p:spPr bwMode="auto">
          <a:xfrm>
            <a:off x="2582863" y="3968750"/>
            <a:ext cx="2598737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</a:pPr>
            <a:r>
              <a:rPr lang="en-US" altLang="zh-CN" sz="1700"/>
              <a:t>be, 12th.txt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not, 12th.txt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afraid, 12th.txt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of, 12th.txt</a:t>
            </a:r>
          </a:p>
          <a:p>
            <a:pPr eaLnBrk="0" hangingPunct="0">
              <a:spcBef>
                <a:spcPts val="200"/>
              </a:spcBef>
            </a:pPr>
            <a:r>
              <a:rPr lang="en-US" altLang="zh-CN" sz="1700"/>
              <a:t>greatness, 12th.txt</a:t>
            </a:r>
          </a:p>
          <a:p>
            <a:pPr eaLnBrk="0" hangingPunct="0">
              <a:spcBef>
                <a:spcPts val="200"/>
              </a:spcBef>
            </a:pPr>
            <a:endParaRPr lang="en-US" altLang="zh-CN" sz="1700"/>
          </a:p>
          <a:p>
            <a:pPr eaLnBrk="0" hangingPunct="0">
              <a:spcBef>
                <a:spcPts val="200"/>
              </a:spcBef>
            </a:pPr>
            <a:endParaRPr lang="en-US" altLang="zh-CN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Most Popular Words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Input:</a:t>
            </a:r>
            <a:r>
              <a:rPr lang="en-US" altLang="zh-CN" dirty="0" smtClean="0"/>
              <a:t> (filename, text) records</a:t>
            </a:r>
          </a:p>
          <a:p>
            <a:r>
              <a:rPr lang="en-US" altLang="zh-CN" b="1" dirty="0" smtClean="0"/>
              <a:t>Output:</a:t>
            </a:r>
            <a:r>
              <a:rPr lang="en-US" altLang="zh-CN" dirty="0" smtClean="0"/>
              <a:t> top 100 words occurring in the most files</a:t>
            </a:r>
            <a:endParaRPr lang="en-US" altLang="zh-CN" b="1" dirty="0" smtClean="0"/>
          </a:p>
          <a:p>
            <a:endParaRPr lang="en-US" altLang="zh-CN" sz="2000" dirty="0" smtClean="0"/>
          </a:p>
          <a:p>
            <a:r>
              <a:rPr lang="en-US" altLang="zh-CN" b="1" dirty="0" smtClean="0"/>
              <a:t>Two-stage solution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b="1" dirty="0" smtClean="0"/>
              <a:t>Job 1:</a:t>
            </a:r>
          </a:p>
          <a:p>
            <a:pPr lvl="2"/>
            <a:r>
              <a:rPr lang="en-US" altLang="zh-CN" dirty="0" smtClean="0"/>
              <a:t>Create inverted index, giving (word, list(file)) records</a:t>
            </a:r>
          </a:p>
          <a:p>
            <a:pPr lvl="1"/>
            <a:r>
              <a:rPr lang="en-US" altLang="zh-CN" b="1" dirty="0" smtClean="0"/>
              <a:t>Job 2:</a:t>
            </a:r>
          </a:p>
          <a:p>
            <a:pPr lvl="2"/>
            <a:r>
              <a:rPr lang="en-US" altLang="zh-CN" dirty="0" smtClean="0"/>
              <a:t>Map each (word, list(file)) to (count, word)</a:t>
            </a:r>
          </a:p>
          <a:p>
            <a:pPr lvl="2"/>
            <a:r>
              <a:rPr lang="en-US" altLang="zh-CN" dirty="0" smtClean="0"/>
              <a:t>Sort these records by count as in sort job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Optimizations:</a:t>
            </a:r>
          </a:p>
          <a:p>
            <a:pPr lvl="1"/>
            <a:r>
              <a:rPr lang="en-US" altLang="zh-CN" dirty="0" smtClean="0"/>
              <a:t>Map to (word, 1) instead of (word, file) in Job 1</a:t>
            </a:r>
          </a:p>
          <a:p>
            <a:pPr lvl="1"/>
            <a:r>
              <a:rPr lang="en-US" altLang="zh-CN" dirty="0" smtClean="0"/>
              <a:t>Count files in job 1’s 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en-US" altLang="zh-CN" dirty="0" smtClean="0"/>
              <a:t> rather than job 2’s mapper</a:t>
            </a:r>
          </a:p>
          <a:p>
            <a:pPr lvl="1"/>
            <a:r>
              <a:rPr lang="en-US" altLang="zh-CN" dirty="0" smtClean="0"/>
              <a:t>Estimate count distribution in advance and drop rare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Execution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Runtime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Partitions </a:t>
            </a:r>
            <a:r>
              <a:rPr lang="en-US" altLang="zh-CN" dirty="0"/>
              <a:t>input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Schedules </a:t>
            </a:r>
            <a:r>
              <a:rPr lang="en-US" altLang="zh-CN" dirty="0"/>
              <a:t>execution across a set </a:t>
            </a:r>
            <a:r>
              <a:rPr lang="en-US" altLang="zh-CN" dirty="0" smtClean="0"/>
              <a:t>of machines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Handles </a:t>
            </a:r>
            <a:r>
              <a:rPr lang="en-US" altLang="zh-CN" dirty="0"/>
              <a:t>machine failure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Manages inter-process </a:t>
            </a:r>
            <a:r>
              <a:rPr lang="en-US" altLang="zh-CN" dirty="0"/>
              <a:t>communication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benefits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Reduces parallel programming </a:t>
            </a:r>
            <a:r>
              <a:rPr lang="en-US" altLang="zh-CN" dirty="0" smtClean="0"/>
              <a:t>complexity</a:t>
            </a:r>
          </a:p>
          <a:p>
            <a:pPr lvl="1"/>
            <a:r>
              <a:rPr lang="en-US" altLang="zh-CN" dirty="0" smtClean="0"/>
              <a:t>Reduces </a:t>
            </a:r>
            <a:r>
              <a:rPr lang="en-US" altLang="zh-CN" dirty="0"/>
              <a:t>synchronization </a:t>
            </a:r>
            <a:r>
              <a:rPr lang="en-US" altLang="zh-CN" dirty="0" smtClean="0"/>
              <a:t>complexity</a:t>
            </a:r>
          </a:p>
          <a:p>
            <a:pPr lvl="1"/>
            <a:r>
              <a:rPr lang="en-US" altLang="zh-CN" dirty="0" smtClean="0"/>
              <a:t>Automatically </a:t>
            </a:r>
            <a:r>
              <a:rPr lang="en-US" altLang="zh-CN" dirty="0"/>
              <a:t>partitions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Provides </a:t>
            </a:r>
            <a:r>
              <a:rPr lang="en-US" altLang="zh-CN" dirty="0"/>
              <a:t>failure </a:t>
            </a:r>
            <a:r>
              <a:rPr lang="en-US" altLang="zh-CN" dirty="0" smtClean="0"/>
              <a:t>transparency</a:t>
            </a:r>
          </a:p>
          <a:p>
            <a:pPr lvl="1"/>
            <a:r>
              <a:rPr lang="en-US" altLang="zh-CN" dirty="0" smtClean="0"/>
              <a:t>Handles </a:t>
            </a:r>
            <a:r>
              <a:rPr lang="en-US" altLang="zh-CN" dirty="0"/>
              <a:t>load balancing</a:t>
            </a:r>
          </a:p>
          <a:p>
            <a:r>
              <a:rPr lang="en-US" altLang="zh-CN" dirty="0" smtClean="0"/>
              <a:t>Practical</a:t>
            </a:r>
          </a:p>
          <a:p>
            <a:pPr lvl="1"/>
            <a:r>
              <a:rPr lang="en-US" altLang="zh-CN" dirty="0" smtClean="0"/>
              <a:t>Approximately </a:t>
            </a:r>
            <a:r>
              <a:rPr lang="en-US" altLang="zh-CN" dirty="0"/>
              <a:t>1000 Google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jobs </a:t>
            </a:r>
            <a:r>
              <a:rPr lang="en-US" altLang="zh-CN" dirty="0"/>
              <a:t>run every day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Execution Overview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73016"/>
            <a:ext cx="61055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77281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user program, via the 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library</a:t>
            </a:r>
            <a:r>
              <a:rPr lang="en-US" altLang="zh-CN" sz="2800" dirty="0"/>
              <a:t>, shards the input data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558924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* Shards are typically 16-64mb in size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execution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/>
              <a:t>The user program creates process </a:t>
            </a:r>
            <a:r>
              <a:rPr lang="en-US" altLang="zh-CN" dirty="0" smtClean="0"/>
              <a:t>copies distributed </a:t>
            </a:r>
            <a:r>
              <a:rPr lang="en-US" altLang="zh-CN" dirty="0"/>
              <a:t>on a machine cluster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One copy </a:t>
            </a:r>
            <a:r>
              <a:rPr lang="en-US" altLang="zh-CN" dirty="0"/>
              <a:t>will be the “Master” and the others</a:t>
            </a:r>
          </a:p>
          <a:p>
            <a:r>
              <a:rPr lang="en-US" altLang="zh-CN" dirty="0"/>
              <a:t>will be worker threads.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005064"/>
            <a:ext cx="34004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altLang="zh-CN" dirty="0"/>
              <a:t>The master distributes M map and </a:t>
            </a:r>
            <a:r>
              <a:rPr lang="en-US" altLang="zh-CN" dirty="0" smtClean="0"/>
              <a:t>R reduce </a:t>
            </a:r>
            <a:r>
              <a:rPr lang="en-US" altLang="zh-CN" dirty="0"/>
              <a:t>tasks to idle workers.</a:t>
            </a:r>
          </a:p>
          <a:p>
            <a:r>
              <a:rPr lang="en-US" altLang="zh-CN" dirty="0" smtClean="0"/>
              <a:t>M </a:t>
            </a:r>
            <a:r>
              <a:rPr lang="en-US" altLang="zh-CN" dirty="0"/>
              <a:t>= number of shards</a:t>
            </a:r>
          </a:p>
          <a:p>
            <a:r>
              <a:rPr lang="en-US" altLang="zh-CN" dirty="0" smtClean="0"/>
              <a:t>R </a:t>
            </a:r>
            <a:r>
              <a:rPr lang="en-US" altLang="zh-CN" dirty="0"/>
              <a:t>= the intermediate key space is divided</a:t>
            </a:r>
          </a:p>
          <a:p>
            <a:pPr marL="0" indent="0">
              <a:buNone/>
            </a:pPr>
            <a:r>
              <a:rPr lang="en-US" altLang="zh-CN" dirty="0" smtClean="0"/>
              <a:t>    into </a:t>
            </a:r>
            <a:r>
              <a:rPr lang="en-US" altLang="zh-CN" dirty="0"/>
              <a:t>R parts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941168"/>
            <a:ext cx="3429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Functional Programming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MapReduce</a:t>
            </a:r>
            <a:r>
              <a:rPr lang="en-US" altLang="zh-CN" dirty="0" smtClean="0">
                <a:ea typeface="宋体" pitchFamily="2" charset="-122"/>
              </a:rPr>
              <a:t> = functional programming meets distributed processing on steroids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Not a new idea… dates back to the 50’s (or even 30’s)</a:t>
            </a:r>
          </a:p>
          <a:p>
            <a:r>
              <a:rPr lang="en-US" altLang="zh-CN" dirty="0" smtClean="0">
                <a:ea typeface="宋体" pitchFamily="2" charset="-122"/>
              </a:rPr>
              <a:t>What is functional programming?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Computation as application of functions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Theoretical foundation provided by lambda calculus</a:t>
            </a:r>
          </a:p>
          <a:p>
            <a:r>
              <a:rPr lang="en-US" altLang="zh-CN" dirty="0" smtClean="0">
                <a:ea typeface="宋体" pitchFamily="2" charset="-122"/>
              </a:rPr>
              <a:t>How is it different?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Traditional notions of “data” and “instructions” are not applicable</a:t>
            </a:r>
          </a:p>
          <a:p>
            <a:pPr lvl="1"/>
            <a:r>
              <a:rPr lang="en-GB" dirty="0" smtClean="0"/>
              <a:t>Data flows are implicit in program</a:t>
            </a:r>
          </a:p>
          <a:p>
            <a:pPr lvl="1"/>
            <a:r>
              <a:rPr lang="en-GB" dirty="0" smtClean="0"/>
              <a:t>Different orders of execution are possible</a:t>
            </a:r>
          </a:p>
          <a:p>
            <a:r>
              <a:rPr lang="en-US" altLang="zh-CN" dirty="0" smtClean="0">
                <a:ea typeface="宋体" pitchFamily="2" charset="-122"/>
              </a:rPr>
              <a:t>Exemplified by LISP and 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097" y="1825230"/>
            <a:ext cx="8435280" cy="2548880"/>
          </a:xfrm>
        </p:spPr>
        <p:txBody>
          <a:bodyPr/>
          <a:lstStyle/>
          <a:p>
            <a:r>
              <a:rPr lang="en-US" altLang="zh-CN" dirty="0"/>
              <a:t>Each map-task worker reads </a:t>
            </a:r>
            <a:r>
              <a:rPr lang="en-US" altLang="zh-CN" dirty="0" smtClean="0"/>
              <a:t>assigned input </a:t>
            </a:r>
            <a:r>
              <a:rPr lang="en-US" altLang="zh-CN" dirty="0"/>
              <a:t>shard and outputs </a:t>
            </a:r>
            <a:r>
              <a:rPr lang="en-US" altLang="zh-CN" dirty="0" smtClean="0"/>
              <a:t>intermediate key/value </a:t>
            </a:r>
            <a:r>
              <a:rPr lang="en-US" altLang="zh-CN" dirty="0"/>
              <a:t>pairs.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Output buffered in RAM.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905" y="4293096"/>
            <a:ext cx="7973143" cy="116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Execution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US" altLang="zh-CN" dirty="0"/>
              <a:t>Each worker flushes intermediate </a:t>
            </a:r>
            <a:r>
              <a:rPr lang="en-US" altLang="zh-CN" dirty="0" smtClean="0"/>
              <a:t>values, partitioned </a:t>
            </a:r>
            <a:r>
              <a:rPr lang="en-US" altLang="zh-CN" dirty="0"/>
              <a:t>into R regions, to disk </a:t>
            </a:r>
            <a:r>
              <a:rPr lang="en-US" altLang="zh-CN" dirty="0" smtClean="0"/>
              <a:t>and notifies </a:t>
            </a:r>
            <a:r>
              <a:rPr lang="en-US" altLang="zh-CN" dirty="0"/>
              <a:t>the Master process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9827" y="3356992"/>
            <a:ext cx="4868851" cy="273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Execution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zh-CN" dirty="0"/>
              <a:t>Master process gives disk locations to </a:t>
            </a:r>
            <a:r>
              <a:rPr lang="en-US" altLang="zh-CN" dirty="0" smtClean="0"/>
              <a:t>an available </a:t>
            </a:r>
            <a:r>
              <a:rPr lang="en-US" altLang="zh-CN" dirty="0"/>
              <a:t>reduce-task worker who </a:t>
            </a:r>
            <a:r>
              <a:rPr lang="en-US" altLang="zh-CN" dirty="0" smtClean="0"/>
              <a:t>reads all </a:t>
            </a:r>
            <a:r>
              <a:rPr lang="en-US" altLang="zh-CN" dirty="0"/>
              <a:t>associated intermediate data.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56991"/>
            <a:ext cx="3744416" cy="301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/>
              <a:t> Execution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en-US" altLang="zh-CN" dirty="0"/>
              <a:t>Each reduce-task worker sorts </a:t>
            </a:r>
            <a:r>
              <a:rPr lang="en-US" altLang="zh-CN" dirty="0" smtClean="0"/>
              <a:t>its intermediate </a:t>
            </a:r>
            <a:r>
              <a:rPr lang="en-US" altLang="zh-CN" dirty="0"/>
              <a:t>data. Calls the </a:t>
            </a:r>
            <a:r>
              <a:rPr lang="en-US" altLang="zh-CN" dirty="0" smtClean="0"/>
              <a:t>reduce function</a:t>
            </a:r>
            <a:r>
              <a:rPr lang="en-US" altLang="zh-CN" dirty="0"/>
              <a:t>, passing in unique keys </a:t>
            </a:r>
            <a:r>
              <a:rPr lang="en-US" altLang="zh-CN" dirty="0" smtClean="0"/>
              <a:t>and associated </a:t>
            </a:r>
            <a:r>
              <a:rPr lang="en-US" altLang="zh-CN" dirty="0"/>
              <a:t>key values. </a:t>
            </a:r>
            <a:endParaRPr lang="en-US" altLang="zh-CN" dirty="0" smtClean="0"/>
          </a:p>
          <a:p>
            <a:r>
              <a:rPr lang="en-US" altLang="zh-CN" dirty="0" smtClean="0"/>
              <a:t>Reduce function output </a:t>
            </a:r>
            <a:r>
              <a:rPr lang="en-US" altLang="zh-CN" dirty="0"/>
              <a:t>appended to </a:t>
            </a:r>
            <a:r>
              <a:rPr lang="en-US" altLang="zh-CN" dirty="0" smtClean="0"/>
              <a:t>reduce-task’s partition </a:t>
            </a:r>
            <a:r>
              <a:rPr lang="en-US" altLang="zh-CN" dirty="0"/>
              <a:t>output file.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437112"/>
            <a:ext cx="2952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It’s just divide and conquer!</a:t>
            </a:r>
          </a:p>
        </p:txBody>
      </p:sp>
      <p:sp>
        <p:nvSpPr>
          <p:cNvPr id="19459" name="Rounded Rectangle 3"/>
          <p:cNvSpPr>
            <a:spLocks noChangeArrowheads="1"/>
          </p:cNvSpPr>
          <p:nvPr/>
        </p:nvSpPr>
        <p:spPr bwMode="auto">
          <a:xfrm>
            <a:off x="3124200" y="1189038"/>
            <a:ext cx="3124200" cy="5334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Data Store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410200" y="1752600"/>
            <a:ext cx="1752600" cy="1295400"/>
            <a:chOff x="5715000" y="1676401"/>
            <a:chExt cx="1752600" cy="1295399"/>
          </a:xfrm>
        </p:grpSpPr>
        <p:sp>
          <p:nvSpPr>
            <p:cNvPr id="19509" name="TextBox 32"/>
            <p:cNvSpPr txBox="1">
              <a:spLocks noChangeArrowheads="1"/>
            </p:cNvSpPr>
            <p:nvPr/>
          </p:nvSpPr>
          <p:spPr bwMode="auto">
            <a:xfrm>
              <a:off x="5715000" y="1948190"/>
              <a:ext cx="103906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0">
                  <a:ea typeface="宋体" pitchFamily="2" charset="-122"/>
                </a:rPr>
                <a:t>Initial kv pairs</a:t>
              </a:r>
            </a:p>
          </p:txBody>
        </p:sp>
        <p:sp>
          <p:nvSpPr>
            <p:cNvPr id="19510" name="Rectangle 7"/>
            <p:cNvSpPr>
              <a:spLocks noChangeArrowheads="1"/>
            </p:cNvSpPr>
            <p:nvPr/>
          </p:nvSpPr>
          <p:spPr bwMode="auto">
            <a:xfrm>
              <a:off x="6629400" y="2362200"/>
              <a:ext cx="838200" cy="6096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>
                  <a:solidFill>
                    <a:schemeClr val="bg2"/>
                  </a:solidFill>
                  <a:ea typeface="宋体" pitchFamily="2" charset="-122"/>
                </a:rPr>
                <a:t>map</a:t>
              </a:r>
            </a:p>
          </p:txBody>
        </p:sp>
        <p:cxnSp>
          <p:nvCxnSpPr>
            <p:cNvPr id="19511" name="Straight Arrow Connector 27"/>
            <p:cNvCxnSpPr>
              <a:cxnSpLocks noChangeShapeType="1"/>
            </p:cNvCxnSpPr>
            <p:nvPr/>
          </p:nvCxnSpPr>
          <p:spPr bwMode="auto">
            <a:xfrm rot="16200000" flipH="1">
              <a:off x="6324599" y="1676401"/>
              <a:ext cx="6096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981200" y="1752600"/>
            <a:ext cx="1447800" cy="1295400"/>
            <a:chOff x="2286000" y="1676400"/>
            <a:chExt cx="1447800" cy="1295400"/>
          </a:xfrm>
        </p:grpSpPr>
        <p:sp>
          <p:nvSpPr>
            <p:cNvPr id="19506" name="Rectangle 4"/>
            <p:cNvSpPr>
              <a:spLocks noChangeArrowheads="1"/>
            </p:cNvSpPr>
            <p:nvPr/>
          </p:nvSpPr>
          <p:spPr bwMode="auto">
            <a:xfrm>
              <a:off x="2667000" y="2362200"/>
              <a:ext cx="838200" cy="6096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>
                  <a:solidFill>
                    <a:schemeClr val="bg2"/>
                  </a:solidFill>
                  <a:ea typeface="宋体" pitchFamily="2" charset="-122"/>
                </a:rPr>
                <a:t>map</a:t>
              </a:r>
            </a:p>
          </p:txBody>
        </p:sp>
        <p:cxnSp>
          <p:nvCxnSpPr>
            <p:cNvPr id="19507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3124200" y="1676400"/>
              <a:ext cx="6096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508" name="TextBox 29"/>
            <p:cNvSpPr txBox="1">
              <a:spLocks noChangeArrowheads="1"/>
            </p:cNvSpPr>
            <p:nvPr/>
          </p:nvSpPr>
          <p:spPr bwMode="auto">
            <a:xfrm>
              <a:off x="2286000" y="1948190"/>
              <a:ext cx="103906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0">
                  <a:ea typeface="宋体" pitchFamily="2" charset="-122"/>
                </a:rPr>
                <a:t>Initial kv pairs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074988" y="1752600"/>
            <a:ext cx="1420812" cy="1295400"/>
            <a:chOff x="3380533" y="1676400"/>
            <a:chExt cx="1420067" cy="1295400"/>
          </a:xfrm>
        </p:grpSpPr>
        <p:sp>
          <p:nvSpPr>
            <p:cNvPr id="19503" name="Rectangle 5"/>
            <p:cNvSpPr>
              <a:spLocks noChangeArrowheads="1"/>
            </p:cNvSpPr>
            <p:nvPr/>
          </p:nvSpPr>
          <p:spPr bwMode="auto">
            <a:xfrm>
              <a:off x="3962400" y="2362200"/>
              <a:ext cx="838200" cy="6096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>
                  <a:solidFill>
                    <a:schemeClr val="bg2"/>
                  </a:solidFill>
                  <a:ea typeface="宋体" pitchFamily="2" charset="-122"/>
                </a:rPr>
                <a:t>map</a:t>
              </a:r>
            </a:p>
          </p:txBody>
        </p:sp>
        <p:cxnSp>
          <p:nvCxnSpPr>
            <p:cNvPr id="19504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4076700" y="1943100"/>
              <a:ext cx="6096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505" name="TextBox 30"/>
            <p:cNvSpPr txBox="1">
              <a:spLocks noChangeArrowheads="1"/>
            </p:cNvSpPr>
            <p:nvPr/>
          </p:nvSpPr>
          <p:spPr bwMode="auto">
            <a:xfrm>
              <a:off x="3380533" y="1948190"/>
              <a:ext cx="103906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0">
                  <a:ea typeface="宋体" pitchFamily="2" charset="-122"/>
                </a:rPr>
                <a:t>Initial kv pairs</a:t>
              </a:r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4343400" y="1752600"/>
            <a:ext cx="1447800" cy="1295400"/>
            <a:chOff x="4648200" y="1676401"/>
            <a:chExt cx="1447800" cy="1295399"/>
          </a:xfrm>
        </p:grpSpPr>
        <p:sp>
          <p:nvSpPr>
            <p:cNvPr id="19500" name="Rectangle 6"/>
            <p:cNvSpPr>
              <a:spLocks noChangeArrowheads="1"/>
            </p:cNvSpPr>
            <p:nvPr/>
          </p:nvSpPr>
          <p:spPr bwMode="auto">
            <a:xfrm>
              <a:off x="5257800" y="2362200"/>
              <a:ext cx="838200" cy="6096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0">
                  <a:solidFill>
                    <a:schemeClr val="bg2"/>
                  </a:solidFill>
                  <a:ea typeface="宋体" pitchFamily="2" charset="-122"/>
                </a:rPr>
                <a:t>map</a:t>
              </a:r>
            </a:p>
          </p:txBody>
        </p:sp>
        <p:cxnSp>
          <p:nvCxnSpPr>
            <p:cNvPr id="19501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5295900" y="1943101"/>
              <a:ext cx="6096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502" name="TextBox 31"/>
            <p:cNvSpPr txBox="1">
              <a:spLocks noChangeArrowheads="1"/>
            </p:cNvSpPr>
            <p:nvPr/>
          </p:nvSpPr>
          <p:spPr bwMode="auto">
            <a:xfrm>
              <a:off x="4648200" y="1948190"/>
              <a:ext cx="103906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0">
                  <a:ea typeface="宋体" pitchFamily="2" charset="-122"/>
                </a:rPr>
                <a:t>Initial kv pairs</a:t>
              </a: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12963" y="3354388"/>
            <a:ext cx="9350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1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265363" y="3625850"/>
            <a:ext cx="9350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2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0800" y="3473450"/>
            <a:ext cx="9350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3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06676" y="3184525"/>
            <a:ext cx="2730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87725" y="3352800"/>
            <a:ext cx="9350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1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40125" y="3624263"/>
            <a:ext cx="9350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2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865563" y="3471863"/>
            <a:ext cx="9350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3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881438" y="31845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759325" y="3352800"/>
            <a:ext cx="9350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1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11725" y="3624263"/>
            <a:ext cx="9350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2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237163" y="3471863"/>
            <a:ext cx="9350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3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53038" y="31845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130925" y="3352800"/>
            <a:ext cx="9350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1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83325" y="3624263"/>
            <a:ext cx="9350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2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608763" y="3471863"/>
            <a:ext cx="9350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3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24638" y="3184525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 rot="5400000">
            <a:off x="2606675" y="40528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rot="5400000">
            <a:off x="3882232" y="4052094"/>
            <a:ext cx="2730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 rot="5400000">
            <a:off x="5253832" y="4052094"/>
            <a:ext cx="2730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rot="5400000">
            <a:off x="6625432" y="4052094"/>
            <a:ext cx="2730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057400" y="4267200"/>
            <a:ext cx="5410200" cy="304800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0">
                <a:solidFill>
                  <a:schemeClr val="bg2"/>
                </a:solidFill>
                <a:ea typeface="宋体" pitchFamily="2" charset="-122"/>
              </a:rPr>
              <a:t>Barrier: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5181600"/>
            <a:ext cx="838200" cy="6096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0">
                <a:solidFill>
                  <a:schemeClr val="bg2"/>
                </a:solidFill>
                <a:ea typeface="宋体" pitchFamily="2" charset="-122"/>
              </a:rPr>
              <a:t>reduce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352800" y="4724400"/>
            <a:ext cx="9350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1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819400" y="6062663"/>
            <a:ext cx="10541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final k</a:t>
            </a:r>
            <a:r>
              <a:rPr lang="en-US" altLang="zh-CN" sz="1100" b="0" baseline="-25000">
                <a:ea typeface="宋体" pitchFamily="2" charset="-122"/>
              </a:rPr>
              <a:t>1</a:t>
            </a:r>
            <a:r>
              <a:rPr lang="en-US" altLang="zh-CN" sz="1100" b="0">
                <a:ea typeface="宋体" pitchFamily="2" charset="-122"/>
              </a:rPr>
              <a:t> values</a:t>
            </a:r>
          </a:p>
        </p:txBody>
      </p: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85307" y="49141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216275" y="59578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46563" y="5181600"/>
            <a:ext cx="838200" cy="6096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0">
                <a:solidFill>
                  <a:schemeClr val="bg2"/>
                </a:solidFill>
                <a:ea typeface="宋体" pitchFamily="2" charset="-122"/>
              </a:rPr>
              <a:t>reduce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703763" y="4724400"/>
            <a:ext cx="9350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2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170363" y="6062663"/>
            <a:ext cx="10541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final k</a:t>
            </a:r>
            <a:r>
              <a:rPr lang="en-US" altLang="zh-CN" sz="1100" b="0" baseline="-25000">
                <a:ea typeface="宋体" pitchFamily="2" charset="-122"/>
              </a:rPr>
              <a:t>2</a:t>
            </a:r>
            <a:r>
              <a:rPr lang="en-US" altLang="zh-CN" sz="1100" b="0">
                <a:ea typeface="宋体" pitchFamily="2" charset="-122"/>
              </a:rPr>
              <a:t> values</a:t>
            </a:r>
          </a:p>
        </p:txBody>
      </p: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36269" y="4914106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67238" y="5957888"/>
            <a:ext cx="2746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5181600"/>
            <a:ext cx="838200" cy="6096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0">
                <a:solidFill>
                  <a:schemeClr val="bg2"/>
                </a:solidFill>
                <a:ea typeface="宋体" pitchFamily="2" charset="-122"/>
              </a:rPr>
              <a:t>reduce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19800" y="4724400"/>
            <a:ext cx="9350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k</a:t>
            </a:r>
            <a:r>
              <a:rPr lang="en-US" altLang="zh-CN" sz="1100" b="0" baseline="-25000">
                <a:ea typeface="宋体" pitchFamily="2" charset="-122"/>
              </a:rPr>
              <a:t>3</a:t>
            </a:r>
            <a:r>
              <a:rPr lang="en-US" altLang="zh-CN" sz="1100" b="0">
                <a:ea typeface="宋体" pitchFamily="2" charset="-122"/>
              </a:rPr>
              <a:t>, values…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486400" y="6062663"/>
            <a:ext cx="10541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100" b="0">
                <a:ea typeface="宋体" pitchFamily="2" charset="-122"/>
              </a:rPr>
              <a:t>final k</a:t>
            </a:r>
            <a:r>
              <a:rPr lang="en-US" altLang="zh-CN" sz="1100" b="0" baseline="-25000">
                <a:ea typeface="宋体" pitchFamily="2" charset="-122"/>
              </a:rPr>
              <a:t>3</a:t>
            </a:r>
            <a:r>
              <a:rPr lang="en-US" altLang="zh-CN" sz="1100" b="0">
                <a:ea typeface="宋体" pitchFamily="2" charset="-122"/>
              </a:rPr>
              <a:t> values</a:t>
            </a:r>
          </a:p>
        </p:txBody>
      </p: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52307" y="49141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83275" y="5957888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52" grpId="0"/>
      <p:bldP spid="53" grpId="0"/>
      <p:bldP spid="69" grpId="0" animBg="1"/>
      <p:bldP spid="70" grpId="0" animBg="1"/>
      <p:bldP spid="71" grpId="0"/>
      <p:bldP spid="72" grpId="0"/>
      <p:bldP spid="76" grpId="0" animBg="1"/>
      <p:bldP spid="77" grpId="0"/>
      <p:bldP spid="78" grpId="0"/>
      <p:bldP spid="81" grpId="0" animBg="1"/>
      <p:bldP spid="82" grpId="0"/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Map-Reduce and 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What Is                 ?</a:t>
            </a:r>
          </a:p>
        </p:txBody>
      </p:sp>
      <p:sp>
        <p:nvSpPr>
          <p:cNvPr id="3399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500" dirty="0">
                <a:ea typeface="宋体" pitchFamily="2" charset="-122"/>
              </a:rPr>
              <a:t>The Apache Hadoop project develops open-source software for reliable, scalable, distributed computing. </a:t>
            </a:r>
          </a:p>
          <a:p>
            <a:r>
              <a:rPr lang="en-US" altLang="zh-CN" dirty="0" smtClean="0">
                <a:ea typeface="宋体" pitchFamily="2" charset="-122"/>
              </a:rPr>
              <a:t>Distributed </a:t>
            </a:r>
            <a:r>
              <a:rPr lang="en-US" altLang="zh-CN" dirty="0">
                <a:ea typeface="宋体" pitchFamily="2" charset="-122"/>
              </a:rPr>
              <a:t>computing frame work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For clusters of computers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Thousands of Compute Nodes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Petabytes of data</a:t>
            </a:r>
          </a:p>
          <a:p>
            <a:r>
              <a:rPr lang="en-US" altLang="zh-CN" dirty="0">
                <a:ea typeface="宋体" pitchFamily="2" charset="-122"/>
              </a:rPr>
              <a:t>Open source, Java</a:t>
            </a:r>
          </a:p>
          <a:p>
            <a:r>
              <a:rPr lang="en-US" altLang="zh-CN" dirty="0">
                <a:ea typeface="宋体" pitchFamily="2" charset="-122"/>
              </a:rPr>
              <a:t>Google’s </a:t>
            </a:r>
            <a:r>
              <a:rPr lang="en-US" altLang="zh-CN" dirty="0" err="1">
                <a:ea typeface="宋体" pitchFamily="2" charset="-122"/>
              </a:rPr>
              <a:t>MapReduce</a:t>
            </a:r>
            <a:r>
              <a:rPr lang="en-US" altLang="zh-CN" dirty="0">
                <a:ea typeface="宋体" pitchFamily="2" charset="-122"/>
              </a:rPr>
              <a:t> inspired Yahoo’s Hadoop.</a:t>
            </a:r>
          </a:p>
          <a:p>
            <a:r>
              <a:rPr lang="en-US" altLang="zh-CN" dirty="0">
                <a:ea typeface="宋体" pitchFamily="2" charset="-122"/>
              </a:rPr>
              <a:t>Now part of Apache group</a:t>
            </a:r>
          </a:p>
        </p:txBody>
      </p:sp>
      <p:pic>
        <p:nvPicPr>
          <p:cNvPr id="339976" name="Picture 8" descr="hadoop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199"/>
            <a:ext cx="2438400" cy="71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5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7963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What Is                 ?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Hadoop </a:t>
            </a:r>
            <a:r>
              <a:rPr lang="en-US" altLang="zh-CN" sz="2400" dirty="0">
                <a:ea typeface="宋体" pitchFamily="2" charset="-122"/>
              </a:rPr>
              <a:t>includes: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Hadoop Common </a:t>
            </a:r>
            <a:r>
              <a:rPr lang="en-US" altLang="zh-CN" sz="2400" dirty="0" smtClean="0">
                <a:ea typeface="宋体" pitchFamily="2" charset="-122"/>
              </a:rPr>
              <a:t>utilities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Kernel</a:t>
            </a:r>
            <a:endParaRPr lang="en-US" altLang="zh-CN" sz="24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MapReduce</a:t>
            </a:r>
            <a:r>
              <a:rPr lang="en-US" altLang="zh-CN" dirty="0">
                <a:ea typeface="宋体" pitchFamily="2" charset="-122"/>
              </a:rPr>
              <a:t>: distributed processing on compute clusters.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HDFS: A distributed file system.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HBase</a:t>
            </a:r>
            <a:r>
              <a:rPr lang="en-US" altLang="zh-CN" sz="2400" dirty="0">
                <a:ea typeface="宋体" pitchFamily="2" charset="-122"/>
              </a:rPr>
              <a:t>: A scalable, distributed database for large tables.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Hive</a:t>
            </a:r>
            <a:r>
              <a:rPr lang="en-US" altLang="zh-CN" sz="2400" dirty="0">
                <a:ea typeface="宋体" pitchFamily="2" charset="-122"/>
              </a:rPr>
              <a:t>: data summarization and ad hoc querying.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Pig</a:t>
            </a:r>
            <a:r>
              <a:rPr lang="en-US" altLang="zh-CN" sz="2400" dirty="0">
                <a:ea typeface="宋体" pitchFamily="2" charset="-122"/>
              </a:rPr>
              <a:t>: A high-level data-flow language for parallel computation.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ZooKeeper</a:t>
            </a:r>
            <a:r>
              <a:rPr lang="en-US" altLang="zh-CN" sz="2400" dirty="0">
                <a:ea typeface="宋体" pitchFamily="2" charset="-122"/>
              </a:rPr>
              <a:t>: coordination service for distributed applications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Spark</a:t>
            </a:r>
            <a:r>
              <a:rPr lang="en-US" altLang="zh-CN" sz="2400" dirty="0" smtClean="0">
                <a:ea typeface="宋体" pitchFamily="2" charset="-122"/>
              </a:rPr>
              <a:t>: fast and in-memory data process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ea typeface="宋体" pitchFamily="2" charset="-122"/>
              </a:rPr>
              <a:t>…..</a:t>
            </a:r>
          </a:p>
        </p:txBody>
      </p:sp>
      <p:pic>
        <p:nvPicPr>
          <p:cNvPr id="367620" name="Picture 4" descr="hadoop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32656"/>
            <a:ext cx="2438400" cy="71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7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brief History about Hadoop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96144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2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brief History about 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7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Developer - Doug Cutting</a:t>
            </a:r>
          </a:p>
          <a:p>
            <a:r>
              <a:rPr lang="en-US" altLang="zh-CN" dirty="0" smtClean="0"/>
              <a:t>2002-2004:  pre-history</a:t>
            </a:r>
          </a:p>
          <a:p>
            <a:r>
              <a:rPr lang="en-US" altLang="zh-CN" dirty="0" err="1" smtClean="0"/>
              <a:t>Nutch</a:t>
            </a:r>
            <a:r>
              <a:rPr lang="en-US" altLang="zh-CN" dirty="0" smtClean="0"/>
              <a:t>: ( subproject of Apache 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)</a:t>
            </a:r>
          </a:p>
          <a:p>
            <a:pPr lvl="1"/>
            <a:r>
              <a:rPr lang="en-US" altLang="zh-CN" dirty="0" smtClean="0"/>
              <a:t>goal: web-scale, crawler-based search</a:t>
            </a:r>
          </a:p>
          <a:p>
            <a:pPr lvl="1"/>
            <a:r>
              <a:rPr lang="en-US" altLang="zh-CN" dirty="0" smtClean="0"/>
              <a:t>open source, handful of part-time developers</a:t>
            </a:r>
          </a:p>
          <a:p>
            <a:pPr lvl="1"/>
            <a:r>
              <a:rPr lang="en-US" altLang="zh-CN" dirty="0" smtClean="0"/>
              <a:t>distributed, by necessity</a:t>
            </a:r>
          </a:p>
          <a:p>
            <a:pPr lvl="1"/>
            <a:r>
              <a:rPr lang="en-US" altLang="zh-CN" dirty="0" smtClean="0"/>
              <a:t>sort/merge based processing</a:t>
            </a:r>
          </a:p>
          <a:p>
            <a:pPr lvl="1"/>
            <a:r>
              <a:rPr lang="en-US" altLang="zh-CN" dirty="0" smtClean="0"/>
              <a:t>demonstrated on 4 nodes</a:t>
            </a:r>
          </a:p>
          <a:p>
            <a:pPr lvl="2"/>
            <a:r>
              <a:rPr lang="en-US" altLang="zh-CN" dirty="0" smtClean="0"/>
              <a:t>100M web pages</a:t>
            </a:r>
          </a:p>
          <a:p>
            <a:pPr lvl="2"/>
            <a:r>
              <a:rPr lang="en-US" altLang="zh-CN" dirty="0" smtClean="0"/>
              <a:t>operationally onerous</a:t>
            </a:r>
          </a:p>
          <a:p>
            <a:pPr lvl="2"/>
            <a:r>
              <a:rPr lang="en-US" altLang="zh-CN" dirty="0" smtClean="0"/>
              <a:t>web scale still distant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418962"/>
            <a:ext cx="1612776" cy="22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Overview of Lisp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Lisp ≠ Lost In Silly Parentheses</a:t>
            </a:r>
          </a:p>
          <a:p>
            <a:r>
              <a:rPr lang="en-US" altLang="zh-CN" dirty="0" smtClean="0">
                <a:ea typeface="宋体" pitchFamily="2" charset="-122"/>
              </a:rPr>
              <a:t>We’ll focus on particular a dialect: “Scheme” </a:t>
            </a:r>
          </a:p>
          <a:p>
            <a:r>
              <a:rPr lang="en-US" altLang="zh-CN" dirty="0" smtClean="0">
                <a:ea typeface="宋体" pitchFamily="2" charset="-122"/>
              </a:rPr>
              <a:t>Lists are primitive data types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Functions written in prefix notation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971600" y="4725144"/>
            <a:ext cx="5715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(+ 1 2) 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(* 3 4) 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12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Consolas" pitchFamily="49" charset="0"/>
                <a:ea typeface="宋体" pitchFamily="2" charset="-122"/>
              </a:rPr>
              <a:t>sqrt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 (+ (* 3 3) (* 4 4))) 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(define x 3) 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x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(* x 5) 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15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1043608" y="3356992"/>
            <a:ext cx="5715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'(1 2 3 4 5)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'((a 1) (b 2) (c 3))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2004-2006: gestation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GFS &amp;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papers published</a:t>
            </a:r>
          </a:p>
          <a:p>
            <a:pPr lvl="1"/>
            <a:r>
              <a:rPr lang="en-US" altLang="zh-CN" dirty="0" smtClean="0"/>
              <a:t>directly address </a:t>
            </a:r>
            <a:r>
              <a:rPr lang="en-US" altLang="zh-CN" dirty="0" err="1" smtClean="0"/>
              <a:t>Nutch's</a:t>
            </a:r>
            <a:r>
              <a:rPr lang="en-US" altLang="zh-CN" dirty="0" smtClean="0"/>
              <a:t> scaling issues</a:t>
            </a:r>
          </a:p>
          <a:p>
            <a:pPr lvl="1"/>
            <a:r>
              <a:rPr lang="en-US" altLang="zh-CN" dirty="0" smtClean="0"/>
              <a:t>Added DFS &amp;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Nutch</a:t>
            </a:r>
            <a:endParaRPr lang="en-US" altLang="zh-CN" dirty="0" smtClean="0"/>
          </a:p>
          <a:p>
            <a:r>
              <a:rPr lang="en-US" altLang="zh-CN" dirty="0" smtClean="0"/>
              <a:t>two part-time developers, over two years</a:t>
            </a:r>
          </a:p>
          <a:p>
            <a:pPr lvl="1"/>
            <a:r>
              <a:rPr lang="en-US" altLang="zh-CN" dirty="0" smtClean="0"/>
              <a:t>ported </a:t>
            </a:r>
            <a:r>
              <a:rPr lang="en-US" altLang="zh-CN" dirty="0" err="1" smtClean="0"/>
              <a:t>Nutch's</a:t>
            </a:r>
            <a:r>
              <a:rPr lang="en-US" altLang="zh-CN" dirty="0" smtClean="0"/>
              <a:t> crawler &amp; indexer in 2 weeks</a:t>
            </a:r>
          </a:p>
          <a:p>
            <a:pPr lvl="1"/>
            <a:r>
              <a:rPr lang="en-US" altLang="zh-CN" dirty="0" smtClean="0"/>
              <a:t>ran on 20 nodes at IA and UW</a:t>
            </a:r>
          </a:p>
          <a:p>
            <a:pPr lvl="1"/>
            <a:r>
              <a:rPr lang="en-US" altLang="zh-CN" dirty="0" smtClean="0"/>
              <a:t>much easier to program &amp; run</a:t>
            </a:r>
          </a:p>
          <a:p>
            <a:pPr lvl="1"/>
            <a:r>
              <a:rPr lang="en-US" altLang="zh-CN" dirty="0" smtClean="0"/>
              <a:t>scaled to several 100M web pages</a:t>
            </a:r>
          </a:p>
          <a:p>
            <a:pPr lvl="1"/>
            <a:r>
              <a:rPr lang="en-US" altLang="zh-CN" dirty="0" smtClean="0"/>
              <a:t>but still far from web-scale...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1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2006-2008: childhood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Yahoo! hired Doug Cutting &amp; dedicated team, under e14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project split out of </a:t>
            </a:r>
            <a:r>
              <a:rPr lang="en-US" altLang="zh-CN" dirty="0" err="1" smtClean="0"/>
              <a:t>Nutch</a:t>
            </a:r>
            <a:endParaRPr lang="en-US" altLang="zh-CN" dirty="0" smtClean="0"/>
          </a:p>
          <a:p>
            <a:r>
              <a:rPr lang="en-US" altLang="zh-CN" dirty="0" smtClean="0"/>
              <a:t>Doug Cutting : Apache/open-source liaison</a:t>
            </a:r>
          </a:p>
          <a:p>
            <a:r>
              <a:rPr lang="en-US" altLang="zh-CN" dirty="0" smtClean="0"/>
              <a:t>e14: engineers, clusters, users, etc.</a:t>
            </a:r>
          </a:p>
          <a:p>
            <a:r>
              <a:rPr lang="en-US" altLang="zh-CN" dirty="0" smtClean="0"/>
              <a:t>finally hit web-scale in early 2008!</a:t>
            </a:r>
          </a:p>
          <a:p>
            <a:r>
              <a:rPr lang="en-US" altLang="zh-CN" dirty="0"/>
              <a:t>April 2008—Won the 1 terabyte sort benchmark in 209 seconds on 900 nodes.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74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r>
              <a:rPr lang="en-US" altLang="zh-CN" dirty="0" smtClean="0"/>
              <a:t>Sort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2007, the sort benchmarks were primary </a:t>
            </a:r>
            <a:r>
              <a:rPr lang="en-US" altLang="zh-CN" dirty="0" smtClean="0"/>
              <a:t>defined by </a:t>
            </a:r>
            <a:r>
              <a:rPr lang="en-US" altLang="zh-CN" dirty="0"/>
              <a:t>Jim </a:t>
            </a:r>
            <a:r>
              <a:rPr lang="en-US" altLang="zh-CN" dirty="0" smtClean="0"/>
              <a:t>Gray</a:t>
            </a:r>
          </a:p>
          <a:p>
            <a:r>
              <a:rPr lang="en-US" altLang="zh-CN" dirty="0" err="1"/>
              <a:t>GraySort</a:t>
            </a:r>
            <a:r>
              <a:rPr lang="en-US" altLang="zh-CN" dirty="0"/>
              <a:t>	</a:t>
            </a:r>
            <a:r>
              <a:rPr lang="en-US" altLang="zh-CN" dirty="0" smtClean="0"/>
              <a:t> Metric</a:t>
            </a:r>
            <a:r>
              <a:rPr lang="en-US" altLang="zh-CN" dirty="0"/>
              <a:t>: Sort rate (TBs / minute) achieved while sorting a very large amount of data (currently 100 TB minimum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MinuteSort</a:t>
            </a:r>
            <a:r>
              <a:rPr lang="en-US" altLang="zh-CN" dirty="0"/>
              <a:t>	</a:t>
            </a:r>
            <a:r>
              <a:rPr lang="en-US" altLang="zh-CN" dirty="0" smtClean="0"/>
              <a:t>Metric</a:t>
            </a:r>
            <a:r>
              <a:rPr lang="en-US" altLang="zh-CN" dirty="0"/>
              <a:t>: Amount of data that can be sorted in 60.00 seconds or less. </a:t>
            </a:r>
          </a:p>
          <a:p>
            <a:r>
              <a:rPr lang="en-US" altLang="zh-CN" dirty="0" err="1"/>
              <a:t>TeraByte</a:t>
            </a:r>
            <a:r>
              <a:rPr lang="en-US" altLang="zh-CN" dirty="0"/>
              <a:t> Sort	</a:t>
            </a:r>
            <a:r>
              <a:rPr lang="en-US" altLang="zh-CN" dirty="0" smtClean="0"/>
              <a:t>Metric</a:t>
            </a:r>
            <a:r>
              <a:rPr lang="en-US" altLang="zh-CN" dirty="0"/>
              <a:t>: Elapsed time to sort 1012 bytes of data. </a:t>
            </a:r>
          </a:p>
          <a:p>
            <a:pPr lvl="1"/>
            <a:r>
              <a:rPr lang="en-US" altLang="zh-CN" sz="2600" dirty="0"/>
              <a:t>The </a:t>
            </a:r>
            <a:r>
              <a:rPr lang="en-US" altLang="zh-CN" sz="2600" dirty="0" err="1"/>
              <a:t>TeraByte</a:t>
            </a:r>
            <a:r>
              <a:rPr lang="en-US" altLang="zh-CN" sz="2600" dirty="0"/>
              <a:t> benchmark is now deprecated because it became essentially the same as </a:t>
            </a:r>
            <a:r>
              <a:rPr lang="en-US" altLang="zh-CN" sz="2600" dirty="0" err="1"/>
              <a:t>MinuteSort</a:t>
            </a:r>
            <a:r>
              <a:rPr lang="en-US" altLang="zh-CN" sz="2600" dirty="0"/>
              <a:t>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0623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2013, 1.42 </a:t>
            </a:r>
            <a:r>
              <a:rPr lang="en-US" altLang="zh-CN" sz="3600" dirty="0" smtClean="0"/>
              <a:t>TB/min, Hadoop</a:t>
            </a:r>
            <a:endParaRPr lang="en-US" altLang="zh-CN" sz="3600" dirty="0"/>
          </a:p>
          <a:p>
            <a:pPr lvl="1"/>
            <a:r>
              <a:rPr lang="en-US" altLang="zh-CN" sz="3200" dirty="0"/>
              <a:t>102.5 TB in 4,328 seconds </a:t>
            </a:r>
            <a:r>
              <a:rPr lang="en-US" altLang="zh-CN" sz="3200" dirty="0" smtClean="0"/>
              <a:t>, 2100 </a:t>
            </a:r>
            <a:r>
              <a:rPr lang="en-US" altLang="zh-CN" sz="3200" dirty="0"/>
              <a:t>nodes x </a:t>
            </a:r>
            <a:endParaRPr lang="en-US" altLang="zh-CN" sz="3200" dirty="0" smtClean="0"/>
          </a:p>
          <a:p>
            <a:r>
              <a:rPr lang="en-US" altLang="zh-CN" sz="3600" dirty="0"/>
              <a:t>2009, 0.578 </a:t>
            </a:r>
            <a:r>
              <a:rPr lang="en-US" altLang="zh-CN" sz="3600" dirty="0" smtClean="0"/>
              <a:t>TB/min, Hadoop</a:t>
            </a:r>
            <a:endParaRPr lang="en-US" altLang="zh-CN" sz="3600" dirty="0"/>
          </a:p>
          <a:p>
            <a:pPr lvl="1"/>
            <a:r>
              <a:rPr lang="en-US" altLang="zh-CN" sz="3200" dirty="0"/>
              <a:t>100 TB in 173 minutes </a:t>
            </a:r>
            <a:r>
              <a:rPr lang="en-US" altLang="zh-CN" sz="3200" dirty="0" smtClean="0"/>
              <a:t>, 3452 </a:t>
            </a:r>
            <a:r>
              <a:rPr lang="en-US" altLang="zh-CN" sz="3200" dirty="0"/>
              <a:t>nodes </a:t>
            </a:r>
            <a:r>
              <a:rPr lang="en-US" altLang="zh-CN" sz="3200" dirty="0" smtClean="0"/>
              <a:t>x</a:t>
            </a:r>
          </a:p>
          <a:p>
            <a:r>
              <a:rPr lang="en-US" altLang="zh-CN" sz="3600" dirty="0"/>
              <a:t>2009, 500 </a:t>
            </a:r>
            <a:r>
              <a:rPr lang="en-US" altLang="zh-CN" sz="3600" dirty="0" smtClean="0"/>
              <a:t>GB within 1 min, Hadoop</a:t>
            </a:r>
            <a:endParaRPr lang="en-US" altLang="zh-CN" sz="3600" dirty="0"/>
          </a:p>
          <a:p>
            <a:pPr lvl="1"/>
            <a:r>
              <a:rPr lang="en-US" altLang="zh-CN" sz="3200" dirty="0"/>
              <a:t>1406 nodes x (2 </a:t>
            </a:r>
            <a:r>
              <a:rPr lang="en-US" altLang="zh-CN" sz="3200" dirty="0" err="1"/>
              <a:t>Quadcore</a:t>
            </a:r>
            <a:r>
              <a:rPr lang="en-US" altLang="zh-CN" sz="3200" dirty="0"/>
              <a:t> Xeons, 8 GB memory, 4 SATA)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267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2008-2012 Hadoop 1.0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6914796" cy="4525962"/>
          </a:xfrm>
        </p:spPr>
      </p:pic>
    </p:spTree>
    <p:extLst>
      <p:ext uri="{BB962C8B-B14F-4D97-AF65-F5344CB8AC3E}">
        <p14:creationId xmlns:p14="http://schemas.microsoft.com/office/powerpoint/2010/main" val="1644577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2012-Present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68952" cy="3986763"/>
          </a:xfrm>
        </p:spPr>
      </p:pic>
    </p:spTree>
    <p:extLst>
      <p:ext uri="{BB962C8B-B14F-4D97-AF65-F5344CB8AC3E}">
        <p14:creationId xmlns:p14="http://schemas.microsoft.com/office/powerpoint/2010/main" val="1869674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 YARN releases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165224"/>
            <a:ext cx="8507288" cy="5432127"/>
          </a:xfrm>
        </p:spPr>
        <p:txBody>
          <a:bodyPr>
            <a:normAutofit/>
          </a:bodyPr>
          <a:lstStyle/>
          <a:p>
            <a:r>
              <a:rPr lang="en-US" b="1" dirty="0" smtClean="0"/>
              <a:t>15 </a:t>
            </a:r>
            <a:r>
              <a:rPr lang="en-US" b="1" dirty="0"/>
              <a:t>October, 2013</a:t>
            </a:r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b="1" dirty="0" smtClean="0"/>
              <a:t>GA</a:t>
            </a:r>
            <a:r>
              <a:rPr lang="en-US" dirty="0" smtClean="0"/>
              <a:t> </a:t>
            </a:r>
            <a:r>
              <a:rPr lang="en-US" dirty="0"/>
              <a:t>release of Apache Hadoop 2.</a:t>
            </a:r>
            <a:r>
              <a:rPr lang="en-US" dirty="0" smtClean="0"/>
              <a:t>x</a:t>
            </a:r>
          </a:p>
          <a:p>
            <a:endParaRPr lang="en-US" dirty="0" smtClean="0"/>
          </a:p>
          <a:p>
            <a:r>
              <a:rPr lang="en-US" dirty="0" smtClean="0"/>
              <a:t>YARN</a:t>
            </a:r>
          </a:p>
          <a:p>
            <a:pPr lvl="1"/>
            <a:r>
              <a:rPr lang="en-US" sz="2400" dirty="0" smtClean="0"/>
              <a:t>First stable and supported release of YARN</a:t>
            </a:r>
          </a:p>
          <a:p>
            <a:pPr lvl="1"/>
            <a:r>
              <a:rPr lang="en-US" sz="2400" dirty="0" smtClean="0"/>
              <a:t>Binary </a:t>
            </a:r>
            <a:r>
              <a:rPr lang="en-US" sz="2400" dirty="0"/>
              <a:t>Compatibility for MapReduce applications built on </a:t>
            </a:r>
            <a:r>
              <a:rPr lang="en-US" sz="2400" dirty="0" smtClean="0"/>
              <a:t>Hadoop</a:t>
            </a:r>
            <a:r>
              <a:rPr lang="en-US" sz="2400" dirty="0"/>
              <a:t>-1.</a:t>
            </a:r>
            <a:r>
              <a:rPr lang="en-US" sz="2400" dirty="0" smtClean="0"/>
              <a:t>x</a:t>
            </a:r>
          </a:p>
          <a:p>
            <a:pPr lvl="1"/>
            <a:r>
              <a:rPr lang="en-US" sz="2400" dirty="0" smtClean="0"/>
              <a:t>YARN level APIs solidified for the future</a:t>
            </a:r>
          </a:p>
          <a:p>
            <a:pPr lvl="1"/>
            <a:r>
              <a:rPr lang="en-US" sz="2400" dirty="0" smtClean="0"/>
              <a:t>Performance</a:t>
            </a:r>
          </a:p>
          <a:p>
            <a:pPr lvl="1"/>
            <a:r>
              <a:rPr lang="en-US" sz="2400" dirty="0" smtClean="0"/>
              <a:t>Scale from the get-go!</a:t>
            </a:r>
          </a:p>
          <a:p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/>
              <a:t>for running Hadoop on Microsoft Windows</a:t>
            </a:r>
          </a:p>
          <a:p>
            <a:r>
              <a:rPr lang="en-US" dirty="0" smtClean="0"/>
              <a:t>Substantial </a:t>
            </a:r>
            <a:r>
              <a:rPr lang="en-US" dirty="0"/>
              <a:t>amount of integration testing with rest of projects in the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5428720" y="1288031"/>
            <a:ext cx="3109882" cy="106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>
            <a:lvl1pPr marL="168275" indent="-1682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E28"/>
              </a:buClr>
              <a:buFont typeface="Arial" charset="0"/>
              <a:buChar char="•"/>
              <a:defRPr sz="1800" b="1" i="0" kern="1200">
                <a:solidFill>
                  <a:schemeClr val="lt1"/>
                </a:solidFill>
                <a:latin typeface="Arial"/>
                <a:ea typeface="+mn-ea"/>
                <a:cs typeface="Arial"/>
              </a:defRPr>
            </a:lvl1pPr>
            <a:lvl2pPr marL="566738" indent="-1682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fontAlgn="base" hangingPunct="1">
              <a:spcBef>
                <a:spcPct val="20000"/>
              </a:spcBef>
              <a:spcAft>
                <a:spcPts val="1200"/>
              </a:spcAft>
              <a:buFont typeface="Lucida Grande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05013" indent="-1762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200" dirty="0" smtClean="0">
                <a:solidFill>
                  <a:schemeClr val="bg2"/>
                </a:solidFill>
              </a:rPr>
              <a:t>Apache Hadoop 2.2</a:t>
            </a:r>
            <a:endParaRPr 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Apache Hadoop </a:t>
            </a:r>
            <a:r>
              <a:rPr lang="en-US" altLang="zh-CN" b="1" dirty="0" smtClean="0"/>
              <a:t>3 over Hadoop 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3528" y="1196752"/>
            <a:ext cx="8640960" cy="5144095"/>
          </a:xfrm>
        </p:spPr>
        <p:txBody>
          <a:bodyPr>
            <a:normAutofit fontScale="92500"/>
          </a:bodyPr>
          <a:lstStyle/>
          <a:p>
            <a:r>
              <a:rPr lang="en-US" altLang="zh-CN" sz="3200" dirty="0"/>
              <a:t>Support for erasure encoding in </a:t>
            </a:r>
            <a:r>
              <a:rPr lang="en-US" altLang="zh-CN" sz="3200" dirty="0" smtClean="0"/>
              <a:t>HDFS</a:t>
            </a:r>
          </a:p>
          <a:p>
            <a:pPr lvl="1"/>
            <a:r>
              <a:rPr lang="en-US" altLang="zh-CN" sz="3000" dirty="0"/>
              <a:t>Erasure coding is a method for durably storing data with significant space savings compared to </a:t>
            </a:r>
            <a:r>
              <a:rPr lang="en-US" altLang="zh-CN" sz="3000" dirty="0" smtClean="0"/>
              <a:t>replication</a:t>
            </a:r>
            <a:endParaRPr lang="en-US" altLang="zh-CN" sz="3000" dirty="0"/>
          </a:p>
          <a:p>
            <a:r>
              <a:rPr lang="en-US" altLang="zh-CN" sz="3200" dirty="0"/>
              <a:t>Support for </a:t>
            </a:r>
            <a:r>
              <a:rPr lang="en-US" altLang="zh-CN" sz="3200" dirty="0" smtClean="0"/>
              <a:t>Multiple </a:t>
            </a:r>
            <a:r>
              <a:rPr lang="en-US" altLang="zh-CN" sz="3200" dirty="0" err="1" smtClean="0"/>
              <a:t>NameNodes</a:t>
            </a:r>
            <a:r>
              <a:rPr lang="en-US" altLang="zh-CN" sz="3200" dirty="0" smtClean="0"/>
              <a:t>.</a:t>
            </a:r>
          </a:p>
          <a:p>
            <a:pPr lvl="1"/>
            <a:r>
              <a:rPr lang="en-US" altLang="zh-CN" sz="3000" dirty="0" err="1" smtClean="0"/>
              <a:t>NameNode</a:t>
            </a:r>
            <a:r>
              <a:rPr lang="en-US" altLang="zh-CN" sz="3000" dirty="0" smtClean="0"/>
              <a:t> Federation</a:t>
            </a:r>
            <a:endParaRPr lang="en-US" altLang="zh-CN" sz="3000" dirty="0"/>
          </a:p>
          <a:p>
            <a:r>
              <a:rPr lang="en-US" altLang="zh-CN" sz="3200" dirty="0"/>
              <a:t>YARN Timeline Service v.</a:t>
            </a:r>
            <a:r>
              <a:rPr lang="en-US" altLang="zh-CN" sz="3200" dirty="0" smtClean="0"/>
              <a:t>2</a:t>
            </a:r>
          </a:p>
          <a:p>
            <a:pPr lvl="1"/>
            <a:r>
              <a:rPr lang="en-US" altLang="zh-CN" sz="3200" dirty="0" smtClean="0"/>
              <a:t>Log service for Job </a:t>
            </a:r>
            <a:r>
              <a:rPr lang="en-US" altLang="zh-CN" sz="3200" dirty="0"/>
              <a:t>execution logs and profiles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task-level native </a:t>
            </a:r>
            <a:r>
              <a:rPr lang="en-US" altLang="zh-CN" sz="3200" dirty="0" smtClean="0"/>
              <a:t>optimization</a:t>
            </a:r>
          </a:p>
          <a:p>
            <a:r>
              <a:rPr lang="en-US" altLang="zh-CN" sz="3400" b="1" dirty="0" err="1"/>
              <a:t>MapReduce</a:t>
            </a:r>
            <a:r>
              <a:rPr lang="en-US" altLang="zh-CN" sz="3400" b="1" dirty="0"/>
              <a:t> task-level native optimization</a:t>
            </a:r>
            <a:endParaRPr kumimoji="1" lang="zh-CN" altLang="en-US" sz="3400" dirty="0"/>
          </a:p>
        </p:txBody>
      </p:sp>
      <p:sp>
        <p:nvSpPr>
          <p:cNvPr id="4" name="文本框 3"/>
          <p:cNvSpPr txBox="1"/>
          <p:nvPr/>
        </p:nvSpPr>
        <p:spPr>
          <a:xfrm>
            <a:off x="3962400" y="5676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48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Apache Hadoop 3 over Hadoop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1520" y="1165225"/>
            <a:ext cx="8640960" cy="4954588"/>
          </a:xfrm>
        </p:spPr>
        <p:txBody>
          <a:bodyPr/>
          <a:lstStyle/>
          <a:p>
            <a:r>
              <a:rPr lang="en-US" altLang="zh-CN" sz="3200" b="0" dirty="0"/>
              <a:t>GPU pooling/ </a:t>
            </a:r>
            <a:r>
              <a:rPr lang="en-US" altLang="zh-CN" sz="3200" b="0" dirty="0" err="1" smtClean="0"/>
              <a:t>isolatio</a:t>
            </a:r>
            <a:endParaRPr lang="en-US" altLang="zh-CN" sz="3200" b="0" dirty="0" smtClean="0"/>
          </a:p>
          <a:p>
            <a:pPr lvl="1"/>
            <a:r>
              <a:rPr lang="en-US" altLang="zh-CN" sz="2400" b="0" dirty="0" smtClean="0"/>
              <a:t>Hadoop </a:t>
            </a:r>
            <a:r>
              <a:rPr lang="en-US" altLang="zh-CN" sz="2400" b="0" dirty="0"/>
              <a:t>2 doesn’t support GPUs. </a:t>
            </a:r>
            <a:endParaRPr lang="en-US" altLang="zh-CN" sz="2400" b="0" dirty="0" smtClean="0"/>
          </a:p>
          <a:p>
            <a:pPr lvl="1"/>
            <a:r>
              <a:rPr lang="en-US" altLang="zh-CN" sz="2400" b="0" dirty="0" smtClean="0"/>
              <a:t>Hadoop </a:t>
            </a:r>
            <a:r>
              <a:rPr lang="en-US" altLang="zh-CN" sz="2400" b="0" dirty="0"/>
              <a:t>3 enables scheduling of additional resources, such as disks and GPUs for better integration with containers, </a:t>
            </a:r>
            <a:r>
              <a:rPr lang="en-US" altLang="zh-CN" sz="2400" dirty="0"/>
              <a:t>deep learning &amp; machine learning</a:t>
            </a:r>
            <a:r>
              <a:rPr lang="en-US" altLang="zh-CN" sz="2400" b="0" dirty="0"/>
              <a:t>.  </a:t>
            </a:r>
            <a:endParaRPr lang="en-US" altLang="zh-CN" sz="2400" b="0" dirty="0" smtClean="0"/>
          </a:p>
          <a:p>
            <a:pPr lvl="1"/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7" y="3356992"/>
            <a:ext cx="4968740" cy="3050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3562" y="3212976"/>
            <a:ext cx="3384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isolation problem: When multiple applications use GPU resources on the same </a:t>
            </a:r>
            <a:r>
              <a:rPr lang="en-US" altLang="zh-CN" sz="2000" dirty="0" smtClean="0"/>
              <a:t>machine</a:t>
            </a:r>
          </a:p>
          <a:p>
            <a:r>
              <a:rPr lang="en-US" altLang="zh-CN" sz="2400" dirty="0" smtClean="0"/>
              <a:t>Use </a:t>
            </a:r>
            <a:r>
              <a:rPr lang="en-US" altLang="zh-CN" sz="2400" dirty="0" err="1"/>
              <a:t>cgroups</a:t>
            </a:r>
            <a:r>
              <a:rPr lang="en-US" altLang="zh-CN" sz="2400" dirty="0"/>
              <a:t> to enforce the isolation. </a:t>
            </a:r>
            <a:endParaRPr lang="en-US" altLang="zh-CN" sz="2400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works by putting a YARN container – a process tree – into a </a:t>
            </a:r>
            <a:r>
              <a:rPr lang="en-US" altLang="zh-CN" dirty="0" err="1"/>
              <a:t>cgroup</a:t>
            </a:r>
            <a:r>
              <a:rPr lang="en-US" altLang="zh-CN" dirty="0"/>
              <a:t> that allows access to only the prescribed GPU devices.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802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Apache Hadoop 3.1.0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" y="1196752"/>
            <a:ext cx="4248472" cy="52565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58720" y="1196752"/>
            <a:ext cx="4464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Agility</a:t>
            </a:r>
            <a:r>
              <a:rPr lang="en-US" altLang="zh-CN" sz="2000" b="1" dirty="0"/>
              <a:t>:</a:t>
            </a:r>
            <a:r>
              <a:rPr lang="en-US" altLang="zh-CN" sz="2000" dirty="0"/>
              <a:t> </a:t>
            </a:r>
            <a:r>
              <a:rPr lang="en-US" altLang="zh-CN" sz="2400" b="1" dirty="0"/>
              <a:t>Containerization</a:t>
            </a:r>
            <a:r>
              <a:rPr lang="en-US" altLang="zh-CN" sz="2000" dirty="0"/>
              <a:t> support provides isolation and packaging of workloads and enables us to </a:t>
            </a:r>
            <a:r>
              <a:rPr lang="en-US" altLang="zh-CN" sz="2000" dirty="0" smtClean="0"/>
              <a:t>lift </a:t>
            </a:r>
            <a:r>
              <a:rPr lang="en-US" altLang="zh-CN" sz="2000" dirty="0"/>
              <a:t>existing as well new workloads such as </a:t>
            </a:r>
            <a:r>
              <a:rPr lang="en-US" altLang="zh-CN" sz="2400" b="1" dirty="0"/>
              <a:t>deep learning </a:t>
            </a:r>
            <a:r>
              <a:rPr lang="en-US" altLang="zh-CN" sz="2400" b="1" dirty="0" smtClean="0"/>
              <a:t>frameworks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Low Total Cost of Ownership:</a:t>
            </a:r>
            <a:r>
              <a:rPr lang="en-US" altLang="zh-CN" sz="2400" dirty="0"/>
              <a:t> Erasure Coding helps reduce the storage overhead from 200% to 50%, as the volume of data grows.</a:t>
            </a:r>
          </a:p>
          <a:p>
            <a:endParaRPr lang="en-US" altLang="zh-CN" sz="2800" b="1" dirty="0" smtClean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99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Functions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Functions = lambda expressions bound to variables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Syntactic sugar for defining functions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Above expressions is equivalent to: 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Once defined, function can be applied: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043608" y="4509120"/>
            <a:ext cx="571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latin typeface="Consolas" pitchFamily="49" charset="0"/>
              </a:rPr>
              <a:t>(define (foo x y)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(sqrt (+ (* x x) (* y y))))</a:t>
            </a:r>
            <a:endParaRPr lang="en-US" altLang="zh-CN" sz="2000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899592" y="2564904"/>
            <a:ext cx="571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latin typeface="Consolas" pitchFamily="49" charset="0"/>
              </a:rPr>
              <a:t>(define foo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(lambda (x y)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(sqrt (+ (* x x) (* y y)))))</a:t>
            </a:r>
            <a:endParaRPr lang="en-US" altLang="zh-CN" sz="2000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971600" y="5949280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Consolas" pitchFamily="49" charset="0"/>
                <a:ea typeface="宋体" pitchFamily="2" charset="-122"/>
              </a:rPr>
              <a:t>foo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 3 4) 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latin typeface="Consolas" pitchFamily="49" charset="0"/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Lisp </a:t>
            </a:r>
            <a:r>
              <a:rPr lang="en-US" altLang="zh-CN" smtClean="0">
                <a:latin typeface="Consolas" pitchFamily="49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 MapReduce?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What does this have to do with MapReduce?</a:t>
            </a:r>
          </a:p>
          <a:p>
            <a:r>
              <a:rPr lang="en-US" altLang="zh-CN" smtClean="0">
                <a:ea typeface="宋体" pitchFamily="2" charset="-122"/>
              </a:rPr>
              <a:t>After all, Lisp is about processing </a:t>
            </a:r>
            <a:r>
              <a:rPr lang="en-US" altLang="zh-CN" i="1" smtClean="0">
                <a:ea typeface="宋体" pitchFamily="2" charset="-122"/>
              </a:rPr>
              <a:t>lists</a:t>
            </a:r>
          </a:p>
          <a:p>
            <a:r>
              <a:rPr lang="en-US" altLang="zh-CN" smtClean="0">
                <a:ea typeface="宋体" pitchFamily="2" charset="-122"/>
              </a:rPr>
              <a:t>Two important concepts in functional programming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Map: do something to everything in a list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Fold: combine results of a list in some way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Lisp </a:t>
            </a:r>
            <a:r>
              <a:rPr lang="en-US" altLang="zh-CN" smtClean="0">
                <a:latin typeface="Consolas" pitchFamily="49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 MapReduce?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What does this have to do with MapReduce?</a:t>
            </a:r>
          </a:p>
          <a:p>
            <a:r>
              <a:rPr lang="en-US" altLang="zh-CN" smtClean="0">
                <a:ea typeface="宋体" pitchFamily="2" charset="-122"/>
              </a:rPr>
              <a:t>After all, Lisp is about processing </a:t>
            </a:r>
            <a:r>
              <a:rPr lang="en-US" altLang="zh-CN" i="1" smtClean="0">
                <a:ea typeface="宋体" pitchFamily="2" charset="-122"/>
              </a:rPr>
              <a:t>lists</a:t>
            </a:r>
          </a:p>
          <a:p>
            <a:r>
              <a:rPr lang="en-US" altLang="zh-CN" smtClean="0">
                <a:ea typeface="宋体" pitchFamily="2" charset="-122"/>
              </a:rPr>
              <a:t>Two important concepts in functional programming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Map: do something to everything in a list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Fold: combine results of a list in some way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Map is a higher-order function</a:t>
            </a:r>
          </a:p>
          <a:p>
            <a:r>
              <a:rPr lang="en-GB" smtClean="0"/>
              <a:t>How map works:</a:t>
            </a:r>
          </a:p>
          <a:p>
            <a:pPr lvl="1"/>
            <a:r>
              <a:rPr lang="en-GB" smtClean="0"/>
              <a:t>Function is applied to every element in a list</a:t>
            </a:r>
          </a:p>
          <a:p>
            <a:pPr lvl="1"/>
            <a:r>
              <a:rPr lang="en-GB" smtClean="0"/>
              <a:t>Result is a new list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14688" y="4649788"/>
            <a:ext cx="381000" cy="1065212"/>
            <a:chOff x="3733800" y="4572001"/>
            <a:chExt cx="381000" cy="1065212"/>
          </a:xfrm>
        </p:grpSpPr>
        <p:sp>
          <p:nvSpPr>
            <p:cNvPr id="13338" name="Rectangle 8"/>
            <p:cNvSpPr>
              <a:spLocks noChangeArrowheads="1"/>
            </p:cNvSpPr>
            <p:nvPr/>
          </p:nvSpPr>
          <p:spPr bwMode="auto">
            <a:xfrm>
              <a:off x="37338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cxnSp>
          <p:nvCxnSpPr>
            <p:cNvPr id="13339" name="Elbow Connector 10"/>
            <p:cNvCxnSpPr>
              <a:cxnSpLocks noChangeShapeType="1"/>
              <a:endCxn id="13338" idx="0"/>
            </p:cNvCxnSpPr>
            <p:nvPr/>
          </p:nvCxnSpPr>
          <p:spPr bwMode="auto">
            <a:xfrm rot="5400000">
              <a:off x="35814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340" name="TextBox 12"/>
            <p:cNvSpPr txBox="1">
              <a:spLocks noChangeArrowheads="1"/>
            </p:cNvSpPr>
            <p:nvPr/>
          </p:nvSpPr>
          <p:spPr bwMode="auto">
            <a:xfrm>
              <a:off x="37338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900488" y="4649788"/>
            <a:ext cx="381000" cy="1065212"/>
            <a:chOff x="4419600" y="4572001"/>
            <a:chExt cx="381000" cy="1065212"/>
          </a:xfrm>
        </p:grpSpPr>
        <p:sp>
          <p:nvSpPr>
            <p:cNvPr id="13335" name="Rectangle 14"/>
            <p:cNvSpPr>
              <a:spLocks noChangeArrowheads="1"/>
            </p:cNvSpPr>
            <p:nvPr/>
          </p:nvSpPr>
          <p:spPr bwMode="auto">
            <a:xfrm>
              <a:off x="44196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cxnSp>
          <p:nvCxnSpPr>
            <p:cNvPr id="13336" name="Elbow Connector 15"/>
            <p:cNvCxnSpPr>
              <a:cxnSpLocks noChangeShapeType="1"/>
              <a:endCxn id="13335" idx="0"/>
            </p:cNvCxnSpPr>
            <p:nvPr/>
          </p:nvCxnSpPr>
          <p:spPr bwMode="auto">
            <a:xfrm rot="5400000">
              <a:off x="42672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337" name="TextBox 16"/>
            <p:cNvSpPr txBox="1">
              <a:spLocks noChangeArrowheads="1"/>
            </p:cNvSpPr>
            <p:nvPr/>
          </p:nvSpPr>
          <p:spPr bwMode="auto">
            <a:xfrm>
              <a:off x="44196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586288" y="4649788"/>
            <a:ext cx="381000" cy="1065212"/>
            <a:chOff x="5105400" y="4572001"/>
            <a:chExt cx="381000" cy="1065212"/>
          </a:xfrm>
        </p:grpSpPr>
        <p:sp>
          <p:nvSpPr>
            <p:cNvPr id="13332" name="Rectangle 18"/>
            <p:cNvSpPr>
              <a:spLocks noChangeArrowheads="1"/>
            </p:cNvSpPr>
            <p:nvPr/>
          </p:nvSpPr>
          <p:spPr bwMode="auto">
            <a:xfrm>
              <a:off x="51054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cxnSp>
          <p:nvCxnSpPr>
            <p:cNvPr id="13333" name="Elbow Connector 19"/>
            <p:cNvCxnSpPr>
              <a:cxnSpLocks noChangeShapeType="1"/>
              <a:endCxn id="13332" idx="0"/>
            </p:cNvCxnSpPr>
            <p:nvPr/>
          </p:nvCxnSpPr>
          <p:spPr bwMode="auto">
            <a:xfrm rot="5400000">
              <a:off x="49530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334" name="TextBox 20"/>
            <p:cNvSpPr txBox="1">
              <a:spLocks noChangeArrowheads="1"/>
            </p:cNvSpPr>
            <p:nvPr/>
          </p:nvSpPr>
          <p:spPr bwMode="auto">
            <a:xfrm>
              <a:off x="51054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272088" y="4649788"/>
            <a:ext cx="381000" cy="1065212"/>
            <a:chOff x="5791200" y="4572001"/>
            <a:chExt cx="381000" cy="1065212"/>
          </a:xfrm>
        </p:grpSpPr>
        <p:sp>
          <p:nvSpPr>
            <p:cNvPr id="13329" name="Rectangle 22"/>
            <p:cNvSpPr>
              <a:spLocks noChangeArrowheads="1"/>
            </p:cNvSpPr>
            <p:nvPr/>
          </p:nvSpPr>
          <p:spPr bwMode="auto">
            <a:xfrm>
              <a:off x="57912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cxnSp>
          <p:nvCxnSpPr>
            <p:cNvPr id="13330" name="Elbow Connector 23"/>
            <p:cNvCxnSpPr>
              <a:cxnSpLocks noChangeShapeType="1"/>
              <a:endCxn id="13329" idx="0"/>
            </p:cNvCxnSpPr>
            <p:nvPr/>
          </p:nvCxnSpPr>
          <p:spPr bwMode="auto">
            <a:xfrm rot="5400000">
              <a:off x="56388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331" name="TextBox 24"/>
            <p:cNvSpPr txBox="1">
              <a:spLocks noChangeArrowheads="1"/>
            </p:cNvSpPr>
            <p:nvPr/>
          </p:nvSpPr>
          <p:spPr bwMode="auto">
            <a:xfrm>
              <a:off x="57912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957888" y="4649788"/>
            <a:ext cx="381000" cy="1065212"/>
            <a:chOff x="6477000" y="4572001"/>
            <a:chExt cx="381000" cy="1065212"/>
          </a:xfrm>
        </p:grpSpPr>
        <p:sp>
          <p:nvSpPr>
            <p:cNvPr id="13326" name="Rectangle 26"/>
            <p:cNvSpPr>
              <a:spLocks noChangeArrowheads="1"/>
            </p:cNvSpPr>
            <p:nvPr/>
          </p:nvSpPr>
          <p:spPr bwMode="auto">
            <a:xfrm>
              <a:off x="6477000" y="5256213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cxnSp>
          <p:nvCxnSpPr>
            <p:cNvPr id="13327" name="Elbow Connector 27"/>
            <p:cNvCxnSpPr>
              <a:cxnSpLocks noChangeShapeType="1"/>
              <a:endCxn id="13326" idx="0"/>
            </p:cNvCxnSpPr>
            <p:nvPr/>
          </p:nvCxnSpPr>
          <p:spPr bwMode="auto">
            <a:xfrm rot="5400000">
              <a:off x="6324601" y="4913313"/>
              <a:ext cx="685800" cy="31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328" name="TextBox 28"/>
            <p:cNvSpPr txBox="1">
              <a:spLocks noChangeArrowheads="1"/>
            </p:cNvSpPr>
            <p:nvPr/>
          </p:nvSpPr>
          <p:spPr bwMode="auto">
            <a:xfrm>
              <a:off x="6477000" y="4722813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</p:grp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3124200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3322" name="Oval 13"/>
          <p:cNvSpPr>
            <a:spLocks noChangeArrowheads="1"/>
          </p:cNvSpPr>
          <p:nvPr/>
        </p:nvSpPr>
        <p:spPr bwMode="auto">
          <a:xfrm>
            <a:off x="3810000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3323" name="Oval 17"/>
          <p:cNvSpPr>
            <a:spLocks noChangeArrowheads="1"/>
          </p:cNvSpPr>
          <p:nvPr/>
        </p:nvSpPr>
        <p:spPr bwMode="auto">
          <a:xfrm>
            <a:off x="4495800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3324" name="Oval 21"/>
          <p:cNvSpPr>
            <a:spLocks noChangeArrowheads="1"/>
          </p:cNvSpPr>
          <p:nvPr/>
        </p:nvSpPr>
        <p:spPr bwMode="auto">
          <a:xfrm>
            <a:off x="5181600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3325" name="Oval 25"/>
          <p:cNvSpPr>
            <a:spLocks noChangeArrowheads="1"/>
          </p:cNvSpPr>
          <p:nvPr/>
        </p:nvSpPr>
        <p:spPr bwMode="auto">
          <a:xfrm>
            <a:off x="5867400" y="4116388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GB" dirty="0" smtClean="0"/>
              <a:t>Fold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229600" cy="4525963"/>
          </a:xfrm>
        </p:spPr>
        <p:txBody>
          <a:bodyPr/>
          <a:lstStyle/>
          <a:p>
            <a:r>
              <a:rPr lang="en-GB" dirty="0" smtClean="0"/>
              <a:t>Fold is also a higher-order function</a:t>
            </a:r>
          </a:p>
          <a:p>
            <a:r>
              <a:rPr lang="en-GB" dirty="0" smtClean="0"/>
              <a:t>How fold works:</a:t>
            </a:r>
          </a:p>
          <a:p>
            <a:pPr lvl="1"/>
            <a:r>
              <a:rPr lang="en-GB" sz="2400" dirty="0" smtClean="0"/>
              <a:t>Accumulator set to initial value</a:t>
            </a:r>
          </a:p>
          <a:p>
            <a:pPr lvl="1"/>
            <a:r>
              <a:rPr lang="en-GB" sz="2400" dirty="0" smtClean="0"/>
              <a:t>Function applied to list element and the accumulator</a:t>
            </a:r>
          </a:p>
          <a:p>
            <a:pPr lvl="1"/>
            <a:r>
              <a:rPr lang="en-GB" sz="2400" dirty="0" smtClean="0"/>
              <a:t>Result stored in the accumulator</a:t>
            </a:r>
          </a:p>
          <a:p>
            <a:pPr lvl="1"/>
            <a:r>
              <a:rPr lang="en-GB" sz="2400" dirty="0" smtClean="0"/>
              <a:t>Repeated for every item in the list</a:t>
            </a:r>
          </a:p>
          <a:p>
            <a:pPr lvl="1"/>
            <a:r>
              <a:rPr lang="en-GB" sz="2400" dirty="0" smtClean="0"/>
              <a:t>Result is the final value in the accumulator</a:t>
            </a:r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31099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4341" name="Oval 13"/>
          <p:cNvSpPr>
            <a:spLocks noChangeArrowheads="1"/>
          </p:cNvSpPr>
          <p:nvPr/>
        </p:nvSpPr>
        <p:spPr bwMode="auto">
          <a:xfrm>
            <a:off x="37957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4342" name="Oval 17"/>
          <p:cNvSpPr>
            <a:spLocks noChangeArrowheads="1"/>
          </p:cNvSpPr>
          <p:nvPr/>
        </p:nvSpPr>
        <p:spPr bwMode="auto">
          <a:xfrm>
            <a:off x="44815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4343" name="Oval 21"/>
          <p:cNvSpPr>
            <a:spLocks noChangeArrowheads="1"/>
          </p:cNvSpPr>
          <p:nvPr/>
        </p:nvSpPr>
        <p:spPr bwMode="auto">
          <a:xfrm>
            <a:off x="51673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4344" name="Oval 25"/>
          <p:cNvSpPr>
            <a:spLocks noChangeArrowheads="1"/>
          </p:cNvSpPr>
          <p:nvPr/>
        </p:nvSpPr>
        <p:spPr bwMode="auto">
          <a:xfrm>
            <a:off x="5853113" y="4114800"/>
            <a:ext cx="533400" cy="533400"/>
          </a:xfrm>
          <a:prstGeom prst="ellipse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4345" name="Rectangle 29"/>
          <p:cNvSpPr>
            <a:spLocks noChangeArrowheads="1"/>
          </p:cNvSpPr>
          <p:nvPr/>
        </p:nvSpPr>
        <p:spPr bwMode="auto">
          <a:xfrm>
            <a:off x="2500313" y="5486400"/>
            <a:ext cx="3810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728913" y="4648200"/>
            <a:ext cx="838200" cy="1219200"/>
            <a:chOff x="3262313" y="4572000"/>
            <a:chExt cx="838200" cy="1219200"/>
          </a:xfrm>
        </p:grpSpPr>
        <p:sp>
          <p:nvSpPr>
            <p:cNvPr id="14374" name="Rectangle 8"/>
            <p:cNvSpPr>
              <a:spLocks noChangeArrowheads="1"/>
            </p:cNvSpPr>
            <p:nvPr/>
          </p:nvSpPr>
          <p:spPr bwMode="auto">
            <a:xfrm>
              <a:off x="37195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75" name="TextBox 12"/>
            <p:cNvSpPr txBox="1">
              <a:spLocks noChangeArrowheads="1"/>
            </p:cNvSpPr>
            <p:nvPr/>
          </p:nvSpPr>
          <p:spPr bwMode="auto">
            <a:xfrm>
              <a:off x="37703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cxnSp>
          <p:nvCxnSpPr>
            <p:cNvPr id="14376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32623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Straight Arrow Connector 50"/>
            <p:cNvCxnSpPr>
              <a:cxnSpLocks noChangeShapeType="1"/>
            </p:cNvCxnSpPr>
            <p:nvPr/>
          </p:nvCxnSpPr>
          <p:spPr bwMode="auto">
            <a:xfrm rot="5400000">
              <a:off x="37893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Straight Arrow Connector 51"/>
            <p:cNvCxnSpPr>
              <a:cxnSpLocks noChangeShapeType="1"/>
              <a:stCxn id="14375" idx="2"/>
            </p:cNvCxnSpPr>
            <p:nvPr/>
          </p:nvCxnSpPr>
          <p:spPr bwMode="auto">
            <a:xfrm rot="16200000" flipH="1">
              <a:off x="37631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414713" y="4648200"/>
            <a:ext cx="838200" cy="1219200"/>
            <a:chOff x="3948113" y="4572000"/>
            <a:chExt cx="838200" cy="1219200"/>
          </a:xfrm>
        </p:grpSpPr>
        <p:sp>
          <p:nvSpPr>
            <p:cNvPr id="14369" name="Rectangle 14"/>
            <p:cNvSpPr>
              <a:spLocks noChangeArrowheads="1"/>
            </p:cNvSpPr>
            <p:nvPr/>
          </p:nvSpPr>
          <p:spPr bwMode="auto">
            <a:xfrm>
              <a:off x="44053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70" name="TextBox 53"/>
            <p:cNvSpPr txBox="1">
              <a:spLocks noChangeArrowheads="1"/>
            </p:cNvSpPr>
            <p:nvPr/>
          </p:nvSpPr>
          <p:spPr bwMode="auto">
            <a:xfrm>
              <a:off x="44561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cxnSp>
          <p:nvCxnSpPr>
            <p:cNvPr id="14371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9481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2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4751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Straight Arrow Connector 56"/>
            <p:cNvCxnSpPr>
              <a:cxnSpLocks noChangeShapeType="1"/>
              <a:stCxn id="14370" idx="2"/>
            </p:cNvCxnSpPr>
            <p:nvPr/>
          </p:nvCxnSpPr>
          <p:spPr bwMode="auto">
            <a:xfrm rot="16200000" flipH="1">
              <a:off x="44489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100513" y="4648200"/>
            <a:ext cx="838200" cy="1219200"/>
            <a:chOff x="4633913" y="4572000"/>
            <a:chExt cx="838200" cy="1219200"/>
          </a:xfrm>
        </p:grpSpPr>
        <p:sp>
          <p:nvSpPr>
            <p:cNvPr id="14364" name="Rectangle 18"/>
            <p:cNvSpPr>
              <a:spLocks noChangeArrowheads="1"/>
            </p:cNvSpPr>
            <p:nvPr/>
          </p:nvSpPr>
          <p:spPr bwMode="auto">
            <a:xfrm>
              <a:off x="50911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65" name="TextBox 57"/>
            <p:cNvSpPr txBox="1">
              <a:spLocks noChangeArrowheads="1"/>
            </p:cNvSpPr>
            <p:nvPr/>
          </p:nvSpPr>
          <p:spPr bwMode="auto">
            <a:xfrm>
              <a:off x="51419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cxnSp>
          <p:nvCxnSpPr>
            <p:cNvPr id="14366" name="Straight Arrow Connector 58"/>
            <p:cNvCxnSpPr>
              <a:cxnSpLocks noChangeShapeType="1"/>
            </p:cNvCxnSpPr>
            <p:nvPr/>
          </p:nvCxnSpPr>
          <p:spPr bwMode="auto">
            <a:xfrm flipV="1">
              <a:off x="46339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67" name="Straight Arrow Connector 59"/>
            <p:cNvCxnSpPr>
              <a:cxnSpLocks noChangeShapeType="1"/>
            </p:cNvCxnSpPr>
            <p:nvPr/>
          </p:nvCxnSpPr>
          <p:spPr bwMode="auto">
            <a:xfrm rot="5400000">
              <a:off x="51609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68" name="Straight Arrow Connector 60"/>
            <p:cNvCxnSpPr>
              <a:cxnSpLocks noChangeShapeType="1"/>
              <a:stCxn id="14365" idx="2"/>
            </p:cNvCxnSpPr>
            <p:nvPr/>
          </p:nvCxnSpPr>
          <p:spPr bwMode="auto">
            <a:xfrm rot="16200000" flipH="1">
              <a:off x="51347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786313" y="4648200"/>
            <a:ext cx="838200" cy="1219200"/>
            <a:chOff x="5319713" y="4572000"/>
            <a:chExt cx="838200" cy="1219200"/>
          </a:xfrm>
        </p:grpSpPr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57769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60" name="TextBox 61"/>
            <p:cNvSpPr txBox="1">
              <a:spLocks noChangeArrowheads="1"/>
            </p:cNvSpPr>
            <p:nvPr/>
          </p:nvSpPr>
          <p:spPr bwMode="auto">
            <a:xfrm>
              <a:off x="58277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cxnSp>
          <p:nvCxnSpPr>
            <p:cNvPr id="14361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53197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62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58467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63" name="Straight Arrow Connector 64"/>
            <p:cNvCxnSpPr>
              <a:cxnSpLocks noChangeShapeType="1"/>
              <a:stCxn id="14360" idx="2"/>
            </p:cNvCxnSpPr>
            <p:nvPr/>
          </p:nvCxnSpPr>
          <p:spPr bwMode="auto">
            <a:xfrm rot="16200000" flipH="1">
              <a:off x="58205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72113" y="4648200"/>
            <a:ext cx="2376487" cy="1219200"/>
            <a:chOff x="6005513" y="4572000"/>
            <a:chExt cx="2376487" cy="1219200"/>
          </a:xfrm>
        </p:grpSpPr>
        <p:sp>
          <p:nvSpPr>
            <p:cNvPr id="14352" name="Rectangle 26"/>
            <p:cNvSpPr>
              <a:spLocks noChangeArrowheads="1"/>
            </p:cNvSpPr>
            <p:nvPr/>
          </p:nvSpPr>
          <p:spPr bwMode="auto">
            <a:xfrm>
              <a:off x="6462713" y="5410200"/>
              <a:ext cx="381000" cy="3810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353" name="TextBox 65"/>
            <p:cNvSpPr txBox="1">
              <a:spLocks noChangeArrowheads="1"/>
            </p:cNvSpPr>
            <p:nvPr/>
          </p:nvSpPr>
          <p:spPr bwMode="auto">
            <a:xfrm>
              <a:off x="6513513" y="4800600"/>
              <a:ext cx="254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cxnSp>
          <p:nvCxnSpPr>
            <p:cNvPr id="14354" name="Straight Arrow Connector 66"/>
            <p:cNvCxnSpPr>
              <a:cxnSpLocks noChangeShapeType="1"/>
            </p:cNvCxnSpPr>
            <p:nvPr/>
          </p:nvCxnSpPr>
          <p:spPr bwMode="auto">
            <a:xfrm flipV="1">
              <a:off x="60055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55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6532563" y="4679950"/>
              <a:ext cx="228600" cy="12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56" name="Straight Arrow Connector 68"/>
            <p:cNvCxnSpPr>
              <a:cxnSpLocks noChangeShapeType="1"/>
              <a:stCxn id="14353" idx="2"/>
            </p:cNvCxnSpPr>
            <p:nvPr/>
          </p:nvCxnSpPr>
          <p:spPr bwMode="auto">
            <a:xfrm rot="16200000" flipH="1">
              <a:off x="6506370" y="5272881"/>
              <a:ext cx="271462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57" name="Straight Arrow Connector 69"/>
            <p:cNvCxnSpPr>
              <a:cxnSpLocks noChangeShapeType="1"/>
            </p:cNvCxnSpPr>
            <p:nvPr/>
          </p:nvCxnSpPr>
          <p:spPr bwMode="auto">
            <a:xfrm flipV="1">
              <a:off x="6767513" y="5029200"/>
              <a:ext cx="53340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8" name="TextBox 70"/>
            <p:cNvSpPr txBox="1">
              <a:spLocks noChangeArrowheads="1"/>
            </p:cNvSpPr>
            <p:nvPr/>
          </p:nvSpPr>
          <p:spPr bwMode="auto">
            <a:xfrm>
              <a:off x="7275513" y="4800600"/>
              <a:ext cx="11064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>
                  <a:ea typeface="宋体" pitchFamily="2" charset="-122"/>
                </a:rPr>
                <a:t>final value</a:t>
              </a:r>
            </a:p>
          </p:txBody>
        </p:sp>
      </p:grpSp>
      <p:sp>
        <p:nvSpPr>
          <p:cNvPr id="14351" name="TextBox 71"/>
          <p:cNvSpPr txBox="1">
            <a:spLocks noChangeArrowheads="1"/>
          </p:cNvSpPr>
          <p:nvPr/>
        </p:nvSpPr>
        <p:spPr bwMode="auto">
          <a:xfrm>
            <a:off x="1219200" y="5486400"/>
            <a:ext cx="1209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Initial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2204</Words>
  <Application>Microsoft Office PowerPoint</Application>
  <PresentationFormat>全屏显示(4:3)</PresentationFormat>
  <Paragraphs>417</Paragraphs>
  <Slides>49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Lucida Grande</vt:lpstr>
      <vt:lpstr>MS PGothic</vt:lpstr>
      <vt:lpstr>MS PGothic</vt:lpstr>
      <vt:lpstr>宋体</vt:lpstr>
      <vt:lpstr>Arial</vt:lpstr>
      <vt:lpstr>Calibri</vt:lpstr>
      <vt:lpstr>Consolas</vt:lpstr>
      <vt:lpstr>Symbol</vt:lpstr>
      <vt:lpstr>Wingdings</vt:lpstr>
      <vt:lpstr>Office 主题</vt:lpstr>
      <vt:lpstr>Map-Reduce</vt:lpstr>
      <vt:lpstr>Outline</vt:lpstr>
      <vt:lpstr>Functional Programming</vt:lpstr>
      <vt:lpstr>Overview of Lisp</vt:lpstr>
      <vt:lpstr>Functions</vt:lpstr>
      <vt:lpstr>Lisp  MapReduce?</vt:lpstr>
      <vt:lpstr>Lisp  MapReduce?</vt:lpstr>
      <vt:lpstr>Map</vt:lpstr>
      <vt:lpstr>Fold</vt:lpstr>
      <vt:lpstr>Map/Fold in Action</vt:lpstr>
      <vt:lpstr>Lisp  MapReduce</vt:lpstr>
      <vt:lpstr>Typical Problem</vt:lpstr>
      <vt:lpstr>MapReduce programming model</vt:lpstr>
      <vt:lpstr>PowerPoint 演示文稿</vt:lpstr>
      <vt:lpstr>Map-Reduce Examples</vt:lpstr>
      <vt:lpstr>WordCount example</vt:lpstr>
      <vt:lpstr>MapReduce programming model, applied to a “word count” example</vt:lpstr>
      <vt:lpstr>MapReduce programming model</vt:lpstr>
      <vt:lpstr>More examples (1) Search</vt:lpstr>
      <vt:lpstr>More examples (2) Sort</vt:lpstr>
      <vt:lpstr>More examples (3) Inverted Index</vt:lpstr>
      <vt:lpstr>Inverted Index Example</vt:lpstr>
      <vt:lpstr>4. Most Popular Words</vt:lpstr>
      <vt:lpstr>MapReduce Execution</vt:lpstr>
      <vt:lpstr>MapReduce Runtime System</vt:lpstr>
      <vt:lpstr>MapReduce benefits</vt:lpstr>
      <vt:lpstr>MapReduce Execution Overview</vt:lpstr>
      <vt:lpstr>MapReduce execution overview</vt:lpstr>
      <vt:lpstr>MapReduce Resources</vt:lpstr>
      <vt:lpstr>MapReduce Resources</vt:lpstr>
      <vt:lpstr>MapReduce Execution Overview</vt:lpstr>
      <vt:lpstr>MapReduce Execution Overview</vt:lpstr>
      <vt:lpstr>MapReduce Execution Overview</vt:lpstr>
      <vt:lpstr>It’s just divide and conquer!</vt:lpstr>
      <vt:lpstr>Map-Reduce and Hadoop</vt:lpstr>
      <vt:lpstr>What Is                 ?</vt:lpstr>
      <vt:lpstr>What Is                 ?</vt:lpstr>
      <vt:lpstr>A brief History about Hadoop</vt:lpstr>
      <vt:lpstr>A brief History about Hadoop</vt:lpstr>
      <vt:lpstr>2004-2006: gestation</vt:lpstr>
      <vt:lpstr>2006-2008: childhood</vt:lpstr>
      <vt:lpstr>Sort Benchmark</vt:lpstr>
      <vt:lpstr>Sort Benchmark</vt:lpstr>
      <vt:lpstr>2008-2012 Hadoop 1.0</vt:lpstr>
      <vt:lpstr>2012-Present</vt:lpstr>
      <vt:lpstr>Apache Hadoop YARN releases</vt:lpstr>
      <vt:lpstr>Apache Hadoop 3 over Hadoop 2</vt:lpstr>
      <vt:lpstr>Apache Hadoop 3 over Hadoop 2</vt:lpstr>
      <vt:lpstr>Apache Hadoop 3.1.0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</dc:title>
  <dc:creator>Lenovo User</dc:creator>
  <cp:lastModifiedBy>wwj</cp:lastModifiedBy>
  <cp:revision>67</cp:revision>
  <dcterms:created xsi:type="dcterms:W3CDTF">2011-07-24T01:19:57Z</dcterms:created>
  <dcterms:modified xsi:type="dcterms:W3CDTF">2018-09-25T01:27:42Z</dcterms:modified>
</cp:coreProperties>
</file>