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1" r:id="rId4"/>
    <p:sldId id="262" r:id="rId5"/>
    <p:sldId id="263" r:id="rId6"/>
    <p:sldId id="264" r:id="rId7"/>
    <p:sldId id="265" r:id="rId8"/>
    <p:sldId id="259" r:id="rId9"/>
    <p:sldId id="266" r:id="rId10"/>
    <p:sldId id="267" r:id="rId11"/>
    <p:sldId id="268" r:id="rId12"/>
    <p:sldId id="271" r:id="rId13"/>
    <p:sldId id="269" r:id="rId14"/>
    <p:sldId id="270" r:id="rId15"/>
    <p:sldId id="275" r:id="rId16"/>
    <p:sldId id="272" r:id="rId17"/>
    <p:sldId id="273" r:id="rId18"/>
    <p:sldId id="274" r:id="rId19"/>
    <p:sldId id="277" r:id="rId20"/>
    <p:sldId id="278" r:id="rId21"/>
    <p:sldId id="284" r:id="rId22"/>
    <p:sldId id="276" r:id="rId23"/>
    <p:sldId id="280" r:id="rId24"/>
    <p:sldId id="281" r:id="rId25"/>
    <p:sldId id="279" r:id="rId26"/>
    <p:sldId id="285" r:id="rId27"/>
    <p:sldId id="286"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FF9900"/>
    <a:srgbClr val="D99B01"/>
    <a:srgbClr val="FF66CC"/>
    <a:srgbClr val="FF67AC"/>
    <a:srgbClr val="CC0099"/>
    <a:srgbClr val="FFDC47"/>
    <a:srgbClr val="5EEC3C"/>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34" autoAdjust="0"/>
  </p:normalViewPr>
  <p:slideViewPr>
    <p:cSldViewPr>
      <p:cViewPr varScale="1">
        <p:scale>
          <a:sx n="93" d="100"/>
          <a:sy n="93" d="100"/>
        </p:scale>
        <p:origin x="726" y="66"/>
      </p:cViewPr>
      <p:guideLst>
        <p:guide orient="horz" pos="1620"/>
        <p:guide pos="2880"/>
      </p:guideLst>
    </p:cSldViewPr>
  </p:slideViewPr>
  <p:outlineViewPr>
    <p:cViewPr>
      <p:scale>
        <a:sx n="33" d="100"/>
        <a:sy n="33" d="100"/>
      </p:scale>
      <p:origin x="0" y="-16470"/>
    </p:cViewPr>
  </p:outlin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Dubai" panose="020B0503030403030204" pitchFamily="34" charset="-78"/>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Dubai" panose="020B0503030403030204" pitchFamily="34" charset="-78"/>
              </a:defRPr>
            </a:lvl1pPr>
          </a:lstStyle>
          <a:p>
            <a:fld id="{681C5631-EE2B-4939-B73E-B82A09BB9764}" type="datetimeFigureOut">
              <a:rPr lang="en-US" smtClean="0"/>
              <a:pPr/>
              <a:t>27-Nov-18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Dubai" panose="020B0503030403030204" pitchFamily="34" charset="-78"/>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Dubai" panose="020B0503030403030204" pitchFamily="34" charset="-78"/>
              </a:defRPr>
            </a:lvl1pPr>
          </a:lstStyle>
          <a:p>
            <a:fld id="{4B8D9EFE-C447-478F-9CB6-8FC49D07C6EF}" type="slidenum">
              <a:rPr lang="en-US" smtClean="0"/>
              <a:pPr/>
              <a:t>‹#›</a:t>
            </a:fld>
            <a:endParaRPr lang="en-US"/>
          </a:p>
        </p:txBody>
      </p:sp>
    </p:spTree>
    <p:extLst>
      <p:ext uri="{BB962C8B-B14F-4D97-AF65-F5344CB8AC3E}">
        <p14:creationId xmlns:p14="http://schemas.microsoft.com/office/powerpoint/2010/main" val="421460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ubai" panose="020B0503030403030204" pitchFamily="34" charset="-78"/>
        <a:ea typeface="+mn-ea"/>
        <a:cs typeface="+mn-cs"/>
      </a:defRPr>
    </a:lvl1pPr>
    <a:lvl2pPr marL="457200" algn="l" defTabSz="914400" rtl="0" eaLnBrk="1" latinLnBrk="0" hangingPunct="1">
      <a:defRPr sz="1200" kern="1200">
        <a:solidFill>
          <a:schemeClr val="tx1"/>
        </a:solidFill>
        <a:latin typeface="Dubai" panose="020B0503030403030204" pitchFamily="34" charset="-78"/>
        <a:ea typeface="+mn-ea"/>
        <a:cs typeface="+mn-cs"/>
      </a:defRPr>
    </a:lvl2pPr>
    <a:lvl3pPr marL="914400" algn="l" defTabSz="914400" rtl="0" eaLnBrk="1" latinLnBrk="0" hangingPunct="1">
      <a:defRPr sz="1200" kern="1200">
        <a:solidFill>
          <a:schemeClr val="tx1"/>
        </a:solidFill>
        <a:latin typeface="Dubai" panose="020B0503030403030204" pitchFamily="34" charset="-78"/>
        <a:ea typeface="+mn-ea"/>
        <a:cs typeface="+mn-cs"/>
      </a:defRPr>
    </a:lvl3pPr>
    <a:lvl4pPr marL="1371600" algn="l" defTabSz="914400" rtl="0" eaLnBrk="1" latinLnBrk="0" hangingPunct="1">
      <a:defRPr sz="1200" kern="1200">
        <a:solidFill>
          <a:schemeClr val="tx1"/>
        </a:solidFill>
        <a:latin typeface="Dubai" panose="020B0503030403030204" pitchFamily="34" charset="-78"/>
        <a:ea typeface="+mn-ea"/>
        <a:cs typeface="+mn-cs"/>
      </a:defRPr>
    </a:lvl4pPr>
    <a:lvl5pPr marL="1828800" algn="l" defTabSz="914400" rtl="0" eaLnBrk="1" latinLnBrk="0" hangingPunct="1">
      <a:defRPr sz="1200" kern="1200">
        <a:solidFill>
          <a:schemeClr val="tx1"/>
        </a:solidFill>
        <a:latin typeface="Dubai" panose="020B0503030403030204" pitchFamily="34" charset="-7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3</a:t>
            </a:fld>
            <a:endParaRPr lang="en-US"/>
          </a:p>
        </p:txBody>
      </p:sp>
    </p:spTree>
    <p:extLst>
      <p:ext uri="{BB962C8B-B14F-4D97-AF65-F5344CB8AC3E}">
        <p14:creationId xmlns:p14="http://schemas.microsoft.com/office/powerpoint/2010/main" val="1182454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18</a:t>
            </a:fld>
            <a:endParaRPr lang="en-US"/>
          </a:p>
        </p:txBody>
      </p:sp>
    </p:spTree>
    <p:extLst>
      <p:ext uri="{BB962C8B-B14F-4D97-AF65-F5344CB8AC3E}">
        <p14:creationId xmlns:p14="http://schemas.microsoft.com/office/powerpoint/2010/main" val="2522972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r>
              <a:rPr lang="zh-CN" altLang="en-US" dirty="0" smtClean="0"/>
              <a:t>引擎</a:t>
            </a:r>
            <a:r>
              <a:rPr lang="en-US" altLang="zh-CN" dirty="0" smtClean="0"/>
              <a:t>: </a:t>
            </a:r>
            <a:r>
              <a:rPr lang="en-US" dirty="0" err="1" smtClean="0"/>
              <a:t>Yǐnqíng</a:t>
            </a:r>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22</a:t>
            </a:fld>
            <a:endParaRPr lang="en-US"/>
          </a:p>
        </p:txBody>
      </p:sp>
    </p:spTree>
    <p:extLst>
      <p:ext uri="{BB962C8B-B14F-4D97-AF65-F5344CB8AC3E}">
        <p14:creationId xmlns:p14="http://schemas.microsoft.com/office/powerpoint/2010/main" val="1185902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s-E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23</a:t>
            </a:fld>
            <a:endParaRPr lang="en-US"/>
          </a:p>
        </p:txBody>
      </p:sp>
    </p:spTree>
    <p:extLst>
      <p:ext uri="{BB962C8B-B14F-4D97-AF65-F5344CB8AC3E}">
        <p14:creationId xmlns:p14="http://schemas.microsoft.com/office/powerpoint/2010/main" val="215904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24</a:t>
            </a:fld>
            <a:endParaRPr lang="en-US"/>
          </a:p>
        </p:txBody>
      </p:sp>
    </p:spTree>
    <p:extLst>
      <p:ext uri="{BB962C8B-B14F-4D97-AF65-F5344CB8AC3E}">
        <p14:creationId xmlns:p14="http://schemas.microsoft.com/office/powerpoint/2010/main" val="700705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27</a:t>
            </a:fld>
            <a:endParaRPr lang="en-US"/>
          </a:p>
        </p:txBody>
      </p:sp>
    </p:spTree>
    <p:extLst>
      <p:ext uri="{BB962C8B-B14F-4D97-AF65-F5344CB8AC3E}">
        <p14:creationId xmlns:p14="http://schemas.microsoft.com/office/powerpoint/2010/main" val="1732155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8</a:t>
            </a:fld>
            <a:endParaRPr lang="en-US"/>
          </a:p>
        </p:txBody>
      </p:sp>
    </p:spTree>
    <p:extLst>
      <p:ext uri="{BB962C8B-B14F-4D97-AF65-F5344CB8AC3E}">
        <p14:creationId xmlns:p14="http://schemas.microsoft.com/office/powerpoint/2010/main" val="414656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9</a:t>
            </a:fld>
            <a:endParaRPr lang="en-US"/>
          </a:p>
        </p:txBody>
      </p:sp>
    </p:spTree>
    <p:extLst>
      <p:ext uri="{BB962C8B-B14F-4D97-AF65-F5344CB8AC3E}">
        <p14:creationId xmlns:p14="http://schemas.microsoft.com/office/powerpoint/2010/main" val="277601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11</a:t>
            </a:fld>
            <a:endParaRPr lang="en-US"/>
          </a:p>
        </p:txBody>
      </p:sp>
    </p:spTree>
    <p:extLst>
      <p:ext uri="{BB962C8B-B14F-4D97-AF65-F5344CB8AC3E}">
        <p14:creationId xmlns:p14="http://schemas.microsoft.com/office/powerpoint/2010/main" val="1515508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13</a:t>
            </a:fld>
            <a:endParaRPr lang="en-US"/>
          </a:p>
        </p:txBody>
      </p:sp>
    </p:spTree>
    <p:extLst>
      <p:ext uri="{BB962C8B-B14F-4D97-AF65-F5344CB8AC3E}">
        <p14:creationId xmlns:p14="http://schemas.microsoft.com/office/powerpoint/2010/main" val="282228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14</a:t>
            </a:fld>
            <a:endParaRPr lang="en-US"/>
          </a:p>
        </p:txBody>
      </p:sp>
    </p:spTree>
    <p:extLst>
      <p:ext uri="{BB962C8B-B14F-4D97-AF65-F5344CB8AC3E}">
        <p14:creationId xmlns:p14="http://schemas.microsoft.com/office/powerpoint/2010/main" val="168507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15</a:t>
            </a:fld>
            <a:endParaRPr lang="en-US"/>
          </a:p>
        </p:txBody>
      </p:sp>
    </p:spTree>
    <p:extLst>
      <p:ext uri="{BB962C8B-B14F-4D97-AF65-F5344CB8AC3E}">
        <p14:creationId xmlns:p14="http://schemas.microsoft.com/office/powerpoint/2010/main" val="412123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16</a:t>
            </a:fld>
            <a:endParaRPr lang="en-US"/>
          </a:p>
        </p:txBody>
      </p:sp>
    </p:spTree>
    <p:extLst>
      <p:ext uri="{BB962C8B-B14F-4D97-AF65-F5344CB8AC3E}">
        <p14:creationId xmlns:p14="http://schemas.microsoft.com/office/powerpoint/2010/main" val="2766375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挖掘 </a:t>
            </a:r>
            <a:r>
              <a:rPr lang="en-US" altLang="zh-CN" dirty="0" smtClean="0"/>
              <a:t>: </a:t>
            </a:r>
            <a:r>
              <a:rPr lang="en-US" sz="1200" b="0" i="0" kern="1200" dirty="0" err="1" smtClean="0">
                <a:solidFill>
                  <a:schemeClr val="tx1"/>
                </a:solidFill>
                <a:effectLst/>
                <a:latin typeface="Dubai" panose="020B0503030403030204" pitchFamily="34" charset="-78"/>
                <a:ea typeface="+mn-ea"/>
                <a:cs typeface="+mn-cs"/>
              </a:rPr>
              <a:t>Wājué</a:t>
            </a:r>
            <a:endParaRPr lang="en-US" sz="1200" b="0" i="0" kern="1200" dirty="0" smtClean="0">
              <a:solidFill>
                <a:schemeClr val="tx1"/>
              </a:solidFill>
              <a:effectLst/>
              <a:latin typeface="Dubai" panose="020B0503030403030204" pitchFamily="34" charset="-78"/>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Dubai" panose="020B0503030403030204" pitchFamily="34" charset="-78"/>
                <a:ea typeface="+mn-ea"/>
                <a:cs typeface="+mn-cs"/>
              </a:rPr>
              <a:t>MapReduce</a:t>
            </a:r>
            <a:r>
              <a:rPr lang="es-ES" sz="1200" b="0" i="0" kern="1200" dirty="0" smtClean="0">
                <a:solidFill>
                  <a:schemeClr val="tx1"/>
                </a:solidFill>
                <a:effectLst/>
                <a:latin typeface="Dubai" panose="020B0503030403030204" pitchFamily="34" charset="-78"/>
                <a:ea typeface="+mn-ea"/>
                <a:cs typeface="+mn-cs"/>
              </a:rPr>
              <a:t> </a:t>
            </a:r>
            <a:r>
              <a:rPr lang="es-ES" sz="1200" b="0" i="0" kern="1200" dirty="0" err="1" smtClean="0">
                <a:solidFill>
                  <a:schemeClr val="tx1"/>
                </a:solidFill>
                <a:effectLst/>
                <a:latin typeface="Dubai" panose="020B0503030403030204" pitchFamily="34" charset="-78"/>
                <a:ea typeface="+mn-ea"/>
                <a:cs typeface="+mn-cs"/>
              </a:rPr>
              <a:t>流程的概念流</a:t>
            </a:r>
            <a:endParaRPr lang="en-US" dirty="0" smtClean="0"/>
          </a:p>
          <a:p>
            <a:endParaRPr lang="en-US" dirty="0"/>
          </a:p>
        </p:txBody>
      </p:sp>
      <p:sp>
        <p:nvSpPr>
          <p:cNvPr id="4" name="Slide Number Placeholder 3"/>
          <p:cNvSpPr>
            <a:spLocks noGrp="1"/>
          </p:cNvSpPr>
          <p:nvPr>
            <p:ph type="sldNum" sz="quarter" idx="10"/>
          </p:nvPr>
        </p:nvSpPr>
        <p:spPr/>
        <p:txBody>
          <a:bodyPr/>
          <a:lstStyle/>
          <a:p>
            <a:fld id="{4B8D9EFE-C447-478F-9CB6-8FC49D07C6EF}" type="slidenum">
              <a:rPr lang="en-US" smtClean="0"/>
              <a:pPr/>
              <a:t>17</a:t>
            </a:fld>
            <a:endParaRPr lang="en-US"/>
          </a:p>
        </p:txBody>
      </p:sp>
    </p:spTree>
    <p:extLst>
      <p:ext uri="{BB962C8B-B14F-4D97-AF65-F5344CB8AC3E}">
        <p14:creationId xmlns:p14="http://schemas.microsoft.com/office/powerpoint/2010/main" val="678128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6" y="433880"/>
            <a:ext cx="8398774" cy="1383822"/>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960930"/>
            <a:ext cx="8398775" cy="1374345"/>
          </a:xfrm>
        </p:spPr>
        <p:txBody>
          <a:bodyPr>
            <a:normAutofit/>
          </a:bodyPr>
          <a:lstStyle>
            <a:lvl1pPr marL="0" indent="0" algn="l">
              <a:buNone/>
              <a:defRPr sz="2800" b="0" i="0">
                <a:solidFill>
                  <a:srgbClr val="FFFF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27-Nov-18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27-Nov-18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E0B449E0-6E3C-4FC9-9B1A-FE75A1FA8AC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808225"/>
            <a:ext cx="8246070" cy="290138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626090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27-Nov-18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27-Nov-18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27-Nov-18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8752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419045"/>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98752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19045"/>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27-Nov-18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27-Nov-18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27-Nov-18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27-Nov-18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Dubai" panose="020B0503030403030204" pitchFamily="34" charset="-78"/>
              </a:defRPr>
            </a:lvl1pPr>
          </a:lstStyle>
          <a:p>
            <a:fld id="{53074F12-AA26-4AC8-9962-C36BB8F32554}" type="datetimeFigureOut">
              <a:rPr lang="en-US" smtClean="0"/>
              <a:pPr/>
              <a:t>27-Nov-18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Dubai" panose="020B0503030403030204" pitchFamily="34" charset="-78"/>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Dubai" panose="020B0503030403030204" pitchFamily="34" charset="-78"/>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0688E03-EA82-41E7-8B8B-4DD3398E2BA8}"/>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latin typeface="Dubai" panose="020B0503030403030204" pitchFamily="34" charset="-78"/>
              </a:rPr>
              <a:t>This presentation uses a free template provided by FPPT.com</a:t>
            </a:r>
          </a:p>
          <a:p>
            <a:r>
              <a:rPr lang="en-US" sz="1400">
                <a:solidFill>
                  <a:schemeClr val="bg1">
                    <a:lumMod val="65000"/>
                  </a:schemeClr>
                </a:solidFill>
                <a:latin typeface="Dubai" panose="020B0503030403030204" pitchFamily="34" charset="-78"/>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Dubai" panose="020B0503030403030204" pitchFamily="34" charset="-78"/>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大数据科学导论</a:t>
            </a:r>
            <a:endParaRPr lang="en-US" dirty="0"/>
          </a:p>
        </p:txBody>
      </p:sp>
      <p:sp>
        <p:nvSpPr>
          <p:cNvPr id="3" name="Subtitle 2"/>
          <p:cNvSpPr>
            <a:spLocks noGrp="1"/>
          </p:cNvSpPr>
          <p:nvPr>
            <p:ph type="subTitle" idx="1"/>
          </p:nvPr>
        </p:nvSpPr>
        <p:spPr/>
        <p:txBody>
          <a:bodyPr/>
          <a:lstStyle/>
          <a:p>
            <a:r>
              <a:rPr lang="zh-CN" altLang="en-US" dirty="0" smtClean="0"/>
              <a:t>张金源 </a:t>
            </a:r>
            <a:r>
              <a:rPr lang="en-US" altLang="zh-CN" dirty="0" smtClean="0"/>
              <a:t>/ Michael</a:t>
            </a:r>
          </a:p>
          <a:p>
            <a:r>
              <a:rPr lang="en-US" altLang="zh-CN" dirty="0" smtClean="0"/>
              <a:t>76066001</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Hadoop</a:t>
            </a:r>
            <a:endParaRPr lang="en-US" dirty="0"/>
          </a:p>
        </p:txBody>
      </p:sp>
      <p:sp>
        <p:nvSpPr>
          <p:cNvPr id="3" name="Content Placeholder 2"/>
          <p:cNvSpPr>
            <a:spLocks noGrp="1"/>
          </p:cNvSpPr>
          <p:nvPr>
            <p:ph idx="1"/>
          </p:nvPr>
        </p:nvSpPr>
        <p:spPr>
          <a:xfrm>
            <a:off x="448966" y="1808225"/>
            <a:ext cx="8246070" cy="3206805"/>
          </a:xfrm>
        </p:spPr>
        <p:txBody>
          <a:bodyPr>
            <a:normAutofit fontScale="70000" lnSpcReduction="20000"/>
          </a:bodyPr>
          <a:lstStyle/>
          <a:p>
            <a:r>
              <a:rPr lang="en-US" dirty="0"/>
              <a:t>Hadoop</a:t>
            </a:r>
            <a:r>
              <a:rPr lang="zh-CN" altLang="en-US" dirty="0"/>
              <a:t>是一个由</a:t>
            </a:r>
            <a:r>
              <a:rPr lang="en-US" dirty="0"/>
              <a:t>Apache</a:t>
            </a:r>
            <a:r>
              <a:rPr lang="zh-CN" altLang="en-US" dirty="0"/>
              <a:t>基金会所开发的分布式系统基础架构。</a:t>
            </a:r>
          </a:p>
          <a:p>
            <a:r>
              <a:rPr lang="zh-CN" altLang="en-US" dirty="0"/>
              <a:t>用户可以在不了解分布式底层细节的情况下，开发分布式程序。充分利用集群的威力进行高速运算和存储。</a:t>
            </a:r>
          </a:p>
          <a:p>
            <a:r>
              <a:rPr lang="en-US" dirty="0" smtClean="0"/>
              <a:t>Hadoop</a:t>
            </a:r>
            <a:r>
              <a:rPr lang="zh-CN" altLang="en-US" dirty="0"/>
              <a:t>实现了一个分布式文件系统（</a:t>
            </a:r>
            <a:r>
              <a:rPr lang="en-US" dirty="0"/>
              <a:t>Hadoop Distributed File </a:t>
            </a:r>
            <a:r>
              <a:rPr lang="en-US" dirty="0" smtClean="0"/>
              <a:t>Syste</a:t>
            </a:r>
            <a:r>
              <a:rPr lang="en-US" altLang="zh-CN" dirty="0" smtClean="0"/>
              <a:t>m</a:t>
            </a:r>
            <a:r>
              <a:rPr lang="en-US" dirty="0" smtClean="0"/>
              <a:t>），</a:t>
            </a:r>
            <a:r>
              <a:rPr lang="zh-CN" altLang="en-US" dirty="0"/>
              <a:t>简称</a:t>
            </a:r>
            <a:r>
              <a:rPr lang="en-US" dirty="0"/>
              <a:t>HDFS。HDFS</a:t>
            </a:r>
            <a:r>
              <a:rPr lang="zh-CN" altLang="en-US" dirty="0"/>
              <a:t>有高容错性的特点，并且设计用来部署在低廉的（</a:t>
            </a:r>
            <a:r>
              <a:rPr lang="en-US" dirty="0"/>
              <a:t>low-cost）</a:t>
            </a:r>
            <a:r>
              <a:rPr lang="zh-CN" altLang="en-US" dirty="0"/>
              <a:t>硬件上；而且它提供高吞吐量（</a:t>
            </a:r>
            <a:r>
              <a:rPr lang="en-US" dirty="0"/>
              <a:t>high throughput）</a:t>
            </a:r>
            <a:r>
              <a:rPr lang="zh-CN" altLang="en-US" dirty="0"/>
              <a:t>来访问应用程序的数据，适合那些有着超大数据集（</a:t>
            </a:r>
            <a:r>
              <a:rPr lang="en-US" dirty="0"/>
              <a:t>large data set）</a:t>
            </a:r>
            <a:r>
              <a:rPr lang="zh-CN" altLang="en-US" dirty="0"/>
              <a:t>的应用程序。</a:t>
            </a:r>
            <a:r>
              <a:rPr lang="en-US" dirty="0"/>
              <a:t>HDFS</a:t>
            </a:r>
            <a:r>
              <a:rPr lang="zh-CN" altLang="en-US" dirty="0"/>
              <a:t>放宽了（</a:t>
            </a:r>
            <a:r>
              <a:rPr lang="en-US" dirty="0" err="1"/>
              <a:t>relax）POSIX</a:t>
            </a:r>
            <a:r>
              <a:rPr lang="zh-CN" altLang="en-US" dirty="0"/>
              <a:t>的要求，可以以流的形式访问（</a:t>
            </a:r>
            <a:r>
              <a:rPr lang="en-US" dirty="0"/>
              <a:t>streaming access）</a:t>
            </a:r>
            <a:r>
              <a:rPr lang="zh-CN" altLang="en-US" dirty="0"/>
              <a:t>文件系统中的数据。</a:t>
            </a:r>
          </a:p>
          <a:p>
            <a:r>
              <a:rPr lang="en-US" dirty="0"/>
              <a:t>Hadoop</a:t>
            </a:r>
            <a:r>
              <a:rPr lang="zh-CN" altLang="en-US" dirty="0"/>
              <a:t>的框架最核心的设计就是：</a:t>
            </a:r>
            <a:r>
              <a:rPr lang="en-US" dirty="0"/>
              <a:t>HDFS</a:t>
            </a:r>
            <a:r>
              <a:rPr lang="zh-CN" altLang="en-US" dirty="0"/>
              <a:t>和</a:t>
            </a:r>
            <a:r>
              <a:rPr lang="en-US" dirty="0" err="1"/>
              <a:t>MapReduce。HDFS</a:t>
            </a:r>
            <a:r>
              <a:rPr lang="zh-CN" altLang="en-US" dirty="0"/>
              <a:t>为海量的数据提供了存储，而</a:t>
            </a:r>
            <a:r>
              <a:rPr lang="en-US" dirty="0" err="1"/>
              <a:t>MapReduce</a:t>
            </a:r>
            <a:r>
              <a:rPr lang="zh-CN" altLang="en-US" dirty="0"/>
              <a:t>则为海量的数据提供了计算。</a:t>
            </a:r>
          </a:p>
        </p:txBody>
      </p:sp>
    </p:spTree>
    <p:extLst>
      <p:ext uri="{BB962C8B-B14F-4D97-AF65-F5344CB8AC3E}">
        <p14:creationId xmlns:p14="http://schemas.microsoft.com/office/powerpoint/2010/main" val="1808236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的优点</a:t>
            </a:r>
            <a:endParaRPr lang="en-US" dirty="0"/>
          </a:p>
        </p:txBody>
      </p:sp>
      <p:sp>
        <p:nvSpPr>
          <p:cNvPr id="5" name="Content Placeholder 4"/>
          <p:cNvSpPr>
            <a:spLocks noGrp="1"/>
          </p:cNvSpPr>
          <p:nvPr>
            <p:ph idx="1"/>
          </p:nvPr>
        </p:nvSpPr>
        <p:spPr>
          <a:xfrm>
            <a:off x="448966" y="1198559"/>
            <a:ext cx="5802790" cy="3511061"/>
          </a:xfrm>
        </p:spPr>
        <p:txBody>
          <a:bodyPr>
            <a:normAutofit fontScale="70000" lnSpcReduction="20000"/>
          </a:bodyPr>
          <a:lstStyle/>
          <a:p>
            <a:r>
              <a:rPr lang="zh-CN" altLang="en-US" b="1" dirty="0"/>
              <a:t>高可靠性</a:t>
            </a:r>
            <a:r>
              <a:rPr lang="zh-CN" altLang="en-US" dirty="0"/>
              <a:t>。</a:t>
            </a:r>
            <a:r>
              <a:rPr lang="en-US" altLang="zh-CN" dirty="0"/>
              <a:t>Hadoop</a:t>
            </a:r>
            <a:r>
              <a:rPr lang="zh-CN" altLang="en-US" dirty="0"/>
              <a:t>按位存储和处理数据的能力值得人们信赖。</a:t>
            </a:r>
          </a:p>
          <a:p>
            <a:r>
              <a:rPr lang="zh-CN" altLang="en-US" b="1" dirty="0"/>
              <a:t>高扩展性</a:t>
            </a:r>
            <a:r>
              <a:rPr lang="zh-CN" altLang="en-US" dirty="0"/>
              <a:t>。</a:t>
            </a:r>
            <a:r>
              <a:rPr lang="en-US" altLang="zh-CN" dirty="0"/>
              <a:t>Hadoop</a:t>
            </a:r>
            <a:r>
              <a:rPr lang="zh-CN" altLang="en-US" dirty="0"/>
              <a:t>是在可用的计算机集簇间分配数据并完成计算任务的，这些集簇可以方便地扩展到数以千计的节点中。</a:t>
            </a:r>
          </a:p>
          <a:p>
            <a:r>
              <a:rPr lang="zh-CN" altLang="en-US" b="1" dirty="0"/>
              <a:t>高效性</a:t>
            </a:r>
            <a:r>
              <a:rPr lang="zh-CN" altLang="en-US" dirty="0"/>
              <a:t>。</a:t>
            </a:r>
            <a:r>
              <a:rPr lang="en-US" altLang="zh-CN" dirty="0"/>
              <a:t>Hadoop</a:t>
            </a:r>
            <a:r>
              <a:rPr lang="zh-CN" altLang="en-US" dirty="0"/>
              <a:t>能够在节点之间动态地移动数据，并保证各个节点的动态平衡，因此处理速度非常快。</a:t>
            </a:r>
          </a:p>
          <a:p>
            <a:r>
              <a:rPr lang="zh-CN" altLang="en-US" b="1" dirty="0"/>
              <a:t>高容错性</a:t>
            </a:r>
            <a:r>
              <a:rPr lang="zh-CN" altLang="en-US" dirty="0"/>
              <a:t>。</a:t>
            </a:r>
            <a:r>
              <a:rPr lang="en-US" altLang="zh-CN" dirty="0"/>
              <a:t>Hadoop</a:t>
            </a:r>
            <a:r>
              <a:rPr lang="zh-CN" altLang="en-US" dirty="0"/>
              <a:t>能够自动保存数据的多个副本，并且能够自动将失败的任务重新分配。</a:t>
            </a:r>
          </a:p>
          <a:p>
            <a:r>
              <a:rPr lang="zh-CN" altLang="en-US" b="1" dirty="0"/>
              <a:t>低成本</a:t>
            </a:r>
            <a:r>
              <a:rPr lang="zh-CN" altLang="en-US" dirty="0"/>
              <a:t>。与一体机、商用数据仓库以及</a:t>
            </a:r>
            <a:r>
              <a:rPr lang="en-US" altLang="zh-CN" dirty="0" err="1"/>
              <a:t>QlikView</a:t>
            </a:r>
            <a:r>
              <a:rPr lang="zh-CN" altLang="en-US" dirty="0"/>
              <a:t>、</a:t>
            </a:r>
            <a:r>
              <a:rPr lang="en-US" altLang="zh-CN" dirty="0" err="1"/>
              <a:t>Yonghong</a:t>
            </a:r>
            <a:r>
              <a:rPr lang="en-US" altLang="zh-CN" dirty="0"/>
              <a:t> Z-Suite</a:t>
            </a:r>
            <a:r>
              <a:rPr lang="zh-CN" altLang="en-US" dirty="0"/>
              <a:t>等数据集市相比，</a:t>
            </a:r>
            <a:r>
              <a:rPr lang="en-US" altLang="zh-CN" dirty="0" err="1"/>
              <a:t>hadoop</a:t>
            </a:r>
            <a:r>
              <a:rPr lang="zh-CN" altLang="en-US" dirty="0"/>
              <a:t>是开源的，项目的软件成本因此会大大降低。</a:t>
            </a:r>
          </a:p>
        </p:txBody>
      </p:sp>
    </p:spTree>
    <p:extLst>
      <p:ext uri="{BB962C8B-B14F-4D97-AF65-F5344CB8AC3E}">
        <p14:creationId xmlns:p14="http://schemas.microsoft.com/office/powerpoint/2010/main" val="132145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sp>
        <p:nvSpPr>
          <p:cNvPr id="3" name="Content Placeholder 2"/>
          <p:cNvSpPr>
            <a:spLocks noGrp="1"/>
          </p:cNvSpPr>
          <p:nvPr>
            <p:ph idx="1"/>
          </p:nvPr>
        </p:nvSpPr>
        <p:spPr>
          <a:xfrm>
            <a:off x="448966" y="1808225"/>
            <a:ext cx="8246070" cy="3206805"/>
          </a:xfrm>
        </p:spPr>
        <p:txBody>
          <a:bodyPr>
            <a:normAutofit fontScale="92500" lnSpcReduction="20000"/>
          </a:bodyPr>
          <a:lstStyle/>
          <a:p>
            <a:r>
              <a:rPr lang="en-US" altLang="zh-CN" dirty="0" err="1"/>
              <a:t>MapReduce</a:t>
            </a:r>
            <a:r>
              <a:rPr lang="zh-CN" altLang="en-US" dirty="0"/>
              <a:t>是一种编程模型，用于大规模数据集（大于</a:t>
            </a:r>
            <a:r>
              <a:rPr lang="en-US" altLang="zh-CN" dirty="0"/>
              <a:t>1TB</a:t>
            </a:r>
            <a:r>
              <a:rPr lang="zh-CN" altLang="en-US" dirty="0"/>
              <a:t>）的并行运算。概念</a:t>
            </a:r>
            <a:r>
              <a:rPr lang="en-US" altLang="zh-CN" dirty="0"/>
              <a:t>"Map</a:t>
            </a:r>
            <a:r>
              <a:rPr lang="zh-CN" altLang="en-US" dirty="0"/>
              <a:t>（映射）</a:t>
            </a:r>
            <a:r>
              <a:rPr lang="en-US" altLang="zh-CN" dirty="0"/>
              <a:t>"</a:t>
            </a:r>
            <a:r>
              <a:rPr lang="zh-CN" altLang="en-US" dirty="0"/>
              <a:t>和</a:t>
            </a:r>
            <a:r>
              <a:rPr lang="en-US" altLang="zh-CN" dirty="0"/>
              <a:t>"Reduce</a:t>
            </a:r>
            <a:r>
              <a:rPr lang="zh-CN" altLang="en-US" dirty="0"/>
              <a:t>（归约）</a:t>
            </a:r>
            <a:r>
              <a:rPr lang="en-US" altLang="zh-CN" dirty="0"/>
              <a:t>"</a:t>
            </a:r>
            <a:r>
              <a:rPr lang="zh-CN" altLang="en-US" dirty="0"/>
              <a:t>，是它们的主要思想，都是从函数式编程语言里借来的，还有从矢量编程语言里借来的特性。它极大地方便了编程人员在不会分布式并行编程的情况下，将自己的程序运行在分布式系统上。 当前的软件实现是指定一个</a:t>
            </a:r>
            <a:r>
              <a:rPr lang="en-US" altLang="zh-CN" dirty="0"/>
              <a:t>Map</a:t>
            </a:r>
            <a:r>
              <a:rPr lang="zh-CN" altLang="en-US" dirty="0"/>
              <a:t>（映射）函数，用来把一组键值对映射成一组新的键值对，指定并发的</a:t>
            </a:r>
            <a:r>
              <a:rPr lang="en-US" altLang="zh-CN" dirty="0"/>
              <a:t>Reduce</a:t>
            </a:r>
            <a:r>
              <a:rPr lang="zh-CN" altLang="en-US" dirty="0"/>
              <a:t>（归约）函数，用来保证所有映射的键值对中的每一个共享相同的键组。</a:t>
            </a:r>
          </a:p>
        </p:txBody>
      </p:sp>
    </p:spTree>
    <p:extLst>
      <p:ext uri="{BB962C8B-B14F-4D97-AF65-F5344CB8AC3E}">
        <p14:creationId xmlns:p14="http://schemas.microsoft.com/office/powerpoint/2010/main" val="3700587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pic>
        <p:nvPicPr>
          <p:cNvPr id="6146" name="Picture 2" descr="https://gss1.bdstatic.com/9vo3dSag_xI4khGkpoWK1HF6hhy/baike/c0%3Dbaike80%2C5%2C5%2C80%2C26/sign=b2a7c61df8198618554ae7d62b844516/77094b36acaf2edda2700a958d1001e9380193cc.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3235" y="1198563"/>
            <a:ext cx="2894368" cy="351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786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zh-CN" altLang="en-US" dirty="0">
                <a:effectLst/>
              </a:rPr>
              <a:t>显示处理和存储的物理分布的 </a:t>
            </a:r>
            <a:r>
              <a:rPr lang="en-US" altLang="zh-CN" dirty="0">
                <a:effectLst/>
              </a:rPr>
              <a:t>Hadoop </a:t>
            </a:r>
            <a:r>
              <a:rPr lang="zh-CN" altLang="en-US" dirty="0">
                <a:effectLst/>
              </a:rPr>
              <a:t>集群</a:t>
            </a:r>
            <a:endParaRPr lang="en-US" dirty="0"/>
          </a:p>
        </p:txBody>
      </p:sp>
      <p:pic>
        <p:nvPicPr>
          <p:cNvPr id="8194" name="Picture 2" descr="https://gss3.bdstatic.com/7Po3dSag_xI4khGkpoWK1HF6hhy/baike/c0%3Dbaike80%2C5%2C5%2C80%2C26/sign=7ca5e167d40735fa85fd46ebff3864d6/8644ebf81a4c510f0e44a1666059252dd52aa5c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90136" y="1198563"/>
            <a:ext cx="2779354" cy="351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442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3577" y="1198563"/>
            <a:ext cx="5772471" cy="3511550"/>
          </a:xfrm>
        </p:spPr>
      </p:pic>
    </p:spTree>
    <p:extLst>
      <p:ext uri="{BB962C8B-B14F-4D97-AF65-F5344CB8AC3E}">
        <p14:creationId xmlns:p14="http://schemas.microsoft.com/office/powerpoint/2010/main" val="324680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628" y="1044700"/>
            <a:ext cx="6763702" cy="3970329"/>
          </a:xfrm>
        </p:spPr>
      </p:pic>
    </p:spTree>
    <p:extLst>
      <p:ext uri="{BB962C8B-B14F-4D97-AF65-F5344CB8AC3E}">
        <p14:creationId xmlns:p14="http://schemas.microsoft.com/office/powerpoint/2010/main" val="483295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38" y="1044700"/>
            <a:ext cx="6513979" cy="3970329"/>
          </a:xfrm>
        </p:spPr>
      </p:pic>
    </p:spTree>
    <p:extLst>
      <p:ext uri="{BB962C8B-B14F-4D97-AF65-F5344CB8AC3E}">
        <p14:creationId xmlns:p14="http://schemas.microsoft.com/office/powerpoint/2010/main" val="3408819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Hadoop</a:t>
            </a:r>
            <a:r>
              <a:rPr lang="zh-CN" altLang="en-US" dirty="0" smtClean="0"/>
              <a:t>的</a:t>
            </a:r>
            <a:r>
              <a:rPr lang="en-US" altLang="zh-CN" dirty="0" err="1" smtClean="0"/>
              <a:t>MapReduce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9455" y="1198562"/>
            <a:ext cx="6217460" cy="3816467"/>
          </a:xfrm>
        </p:spPr>
      </p:pic>
    </p:spTree>
    <p:extLst>
      <p:ext uri="{BB962C8B-B14F-4D97-AF65-F5344CB8AC3E}">
        <p14:creationId xmlns:p14="http://schemas.microsoft.com/office/powerpoint/2010/main" val="2846073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Spark</a:t>
            </a:r>
            <a:r>
              <a:rPr lang="zh-CN" altLang="en-US" dirty="0" smtClean="0"/>
              <a:t>环境</a:t>
            </a:r>
            <a:endParaRPr lang="en-US" dirty="0"/>
          </a:p>
        </p:txBody>
      </p:sp>
      <p:sp>
        <p:nvSpPr>
          <p:cNvPr id="3" name="Content Placeholder 2"/>
          <p:cNvSpPr>
            <a:spLocks noGrp="1"/>
          </p:cNvSpPr>
          <p:nvPr>
            <p:ph idx="1"/>
          </p:nvPr>
        </p:nvSpPr>
        <p:spPr>
          <a:xfrm>
            <a:off x="448966" y="1808225"/>
            <a:ext cx="8246070" cy="3206805"/>
          </a:xfrm>
        </p:spPr>
        <p:txBody>
          <a:bodyPr>
            <a:normAutofit fontScale="92500" lnSpcReduction="10000"/>
          </a:bodyPr>
          <a:lstStyle/>
          <a:p>
            <a:r>
              <a:rPr lang="en-US" dirty="0"/>
              <a:t>Apache Spark </a:t>
            </a:r>
            <a:r>
              <a:rPr lang="zh-CN" altLang="en-US" dirty="0"/>
              <a:t>是专为大规模数据处理而设计的快速通用的计算引擎。</a:t>
            </a:r>
            <a:r>
              <a:rPr lang="en-US" dirty="0"/>
              <a:t>Spark</a:t>
            </a:r>
            <a:r>
              <a:rPr lang="zh-CN" altLang="en-US" dirty="0"/>
              <a:t>是</a:t>
            </a:r>
            <a:r>
              <a:rPr lang="en-US" dirty="0"/>
              <a:t>UC Berkeley AMP lab (</a:t>
            </a:r>
            <a:r>
              <a:rPr lang="zh-CN" altLang="en-US" dirty="0"/>
              <a:t>加州大学伯克利分校的</a:t>
            </a:r>
            <a:r>
              <a:rPr lang="en-US" dirty="0"/>
              <a:t>AMP</a:t>
            </a:r>
            <a:r>
              <a:rPr lang="zh-CN" altLang="en-US" dirty="0"/>
              <a:t>实验室</a:t>
            </a:r>
            <a:r>
              <a:rPr lang="en-US" altLang="zh-CN" dirty="0"/>
              <a:t>)</a:t>
            </a:r>
            <a:r>
              <a:rPr lang="zh-CN" altLang="en-US" dirty="0"/>
              <a:t>所开源的类</a:t>
            </a:r>
            <a:r>
              <a:rPr lang="en-US" dirty="0"/>
              <a:t>Hadoop </a:t>
            </a:r>
            <a:r>
              <a:rPr lang="en-US" dirty="0" err="1"/>
              <a:t>MapReduce</a:t>
            </a:r>
            <a:r>
              <a:rPr lang="zh-CN" altLang="en-US" dirty="0"/>
              <a:t>的通用并行框架，</a:t>
            </a:r>
            <a:r>
              <a:rPr lang="en-US" dirty="0"/>
              <a:t>Spark，</a:t>
            </a:r>
            <a:r>
              <a:rPr lang="zh-CN" altLang="en-US" dirty="0"/>
              <a:t>拥有</a:t>
            </a:r>
            <a:r>
              <a:rPr lang="en-US" dirty="0"/>
              <a:t>Hadoop </a:t>
            </a:r>
            <a:r>
              <a:rPr lang="en-US" dirty="0" err="1"/>
              <a:t>MapReduce</a:t>
            </a:r>
            <a:r>
              <a:rPr lang="zh-CN" altLang="en-US" dirty="0"/>
              <a:t>所具有的优点；但不同于</a:t>
            </a:r>
            <a:r>
              <a:rPr lang="en-US" dirty="0" err="1"/>
              <a:t>MapReduce</a:t>
            </a:r>
            <a:r>
              <a:rPr lang="zh-CN" altLang="en-US" dirty="0"/>
              <a:t>的是</a:t>
            </a:r>
            <a:r>
              <a:rPr lang="en-US" altLang="zh-CN" dirty="0"/>
              <a:t>——</a:t>
            </a:r>
            <a:r>
              <a:rPr lang="en-US" dirty="0"/>
              <a:t>Job</a:t>
            </a:r>
            <a:r>
              <a:rPr lang="zh-CN" altLang="en-US" dirty="0"/>
              <a:t>中间输出结果可以保存在内存中，从而不再需要读写</a:t>
            </a:r>
            <a:r>
              <a:rPr lang="en-US" dirty="0"/>
              <a:t>HDFS，</a:t>
            </a:r>
            <a:r>
              <a:rPr lang="zh-CN" altLang="en-US" dirty="0"/>
              <a:t>因此</a:t>
            </a:r>
            <a:r>
              <a:rPr lang="en-US" dirty="0"/>
              <a:t>Spark</a:t>
            </a:r>
            <a:r>
              <a:rPr lang="zh-CN" altLang="en-US" dirty="0"/>
              <a:t>能更好地适用于数据挖掘与机器学习等需要迭代的</a:t>
            </a:r>
            <a:r>
              <a:rPr lang="en-US" dirty="0" err="1"/>
              <a:t>MapReduce</a:t>
            </a:r>
            <a:r>
              <a:rPr lang="zh-CN" altLang="en-US" dirty="0"/>
              <a:t>的算法。</a:t>
            </a:r>
          </a:p>
        </p:txBody>
      </p:sp>
    </p:spTree>
    <p:extLst>
      <p:ext uri="{BB962C8B-B14F-4D97-AF65-F5344CB8AC3E}">
        <p14:creationId xmlns:p14="http://schemas.microsoft.com/office/powerpoint/2010/main" val="1644367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r>
              <a:rPr lang="en-US" dirty="0" smtClean="0"/>
              <a:t>IBM</a:t>
            </a:r>
            <a:r>
              <a:rPr lang="zh-CN" altLang="en-US" dirty="0"/>
              <a:t>认为大数据具有高容量、高速度、多类型等</a:t>
            </a:r>
            <a:r>
              <a:rPr lang="en-US" dirty="0"/>
              <a:t>“3V” (Volume</a:t>
            </a:r>
            <a:r>
              <a:rPr lang="zh-CN" altLang="en-US" dirty="0"/>
              <a:t>、</a:t>
            </a:r>
            <a:r>
              <a:rPr lang="en-US" dirty="0"/>
              <a:t>Velocity</a:t>
            </a:r>
            <a:r>
              <a:rPr lang="zh-CN" altLang="en-US" dirty="0"/>
              <a:t>、</a:t>
            </a:r>
            <a:r>
              <a:rPr lang="en-US" dirty="0"/>
              <a:t>Variety)</a:t>
            </a:r>
            <a:r>
              <a:rPr lang="zh-CN" altLang="en-US" dirty="0"/>
              <a:t>特点，具体为：数据体量巨大；数据的存在形式从过去结构化数据为主转换为形式多样，例如半结构化等；数据以非常高的速率到达系统内部。面对这么多数据，需要思考怎么样把它变成信息，把信息变成知识，把知识变成决策</a:t>
            </a:r>
            <a:r>
              <a:rPr lang="zh-CN" altLang="en-US" dirty="0" smtClean="0"/>
              <a:t>。</a:t>
            </a:r>
            <a:endParaRPr lang="en-US" dirty="0" smtClean="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Spark</a:t>
            </a:r>
            <a:r>
              <a:rPr lang="zh-CN" altLang="en-US" dirty="0" smtClean="0"/>
              <a:t>环境</a:t>
            </a:r>
            <a:endParaRPr lang="en-US" dirty="0"/>
          </a:p>
        </p:txBody>
      </p:sp>
      <p:sp>
        <p:nvSpPr>
          <p:cNvPr id="3" name="Content Placeholder 2"/>
          <p:cNvSpPr>
            <a:spLocks noGrp="1"/>
          </p:cNvSpPr>
          <p:nvPr>
            <p:ph idx="1"/>
          </p:nvPr>
        </p:nvSpPr>
        <p:spPr>
          <a:xfrm>
            <a:off x="448966" y="1808225"/>
            <a:ext cx="8246070" cy="3206805"/>
          </a:xfrm>
        </p:spPr>
        <p:txBody>
          <a:bodyPr>
            <a:normAutofit/>
          </a:bodyPr>
          <a:lstStyle/>
          <a:p>
            <a:r>
              <a:rPr lang="en-US" altLang="zh-CN" dirty="0"/>
              <a:t>Spark </a:t>
            </a:r>
            <a:r>
              <a:rPr lang="zh-CN" altLang="en-US" dirty="0"/>
              <a:t>是一种与 </a:t>
            </a:r>
            <a:r>
              <a:rPr lang="en-US" altLang="zh-CN" dirty="0"/>
              <a:t>Hadoop </a:t>
            </a:r>
            <a:r>
              <a:rPr lang="zh-CN" altLang="en-US" dirty="0"/>
              <a:t>相似的开源集群计算环境，但是两者之间还存在一些不同之处，这些有用的不同之处使 </a:t>
            </a:r>
            <a:r>
              <a:rPr lang="en-US" altLang="zh-CN" dirty="0"/>
              <a:t>Spark </a:t>
            </a:r>
            <a:r>
              <a:rPr lang="zh-CN" altLang="en-US" dirty="0"/>
              <a:t>在某些工作负载方面表现得更加优越，换句话说，</a:t>
            </a:r>
            <a:r>
              <a:rPr lang="en-US" altLang="zh-CN" dirty="0"/>
              <a:t>Spark </a:t>
            </a:r>
            <a:r>
              <a:rPr lang="zh-CN" altLang="en-US" dirty="0"/>
              <a:t>启用了内存分布数据集，除了能够提供交互式查询外，它还可以优化迭代工作负载。</a:t>
            </a:r>
          </a:p>
        </p:txBody>
      </p:sp>
    </p:spTree>
    <p:extLst>
      <p:ext uri="{BB962C8B-B14F-4D97-AF65-F5344CB8AC3E}">
        <p14:creationId xmlns:p14="http://schemas.microsoft.com/office/powerpoint/2010/main" val="4243530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Spark</a:t>
            </a:r>
            <a:r>
              <a:rPr lang="zh-CN" altLang="en-US" dirty="0" smtClean="0"/>
              <a:t>环境</a:t>
            </a:r>
            <a:endParaRPr lang="en-US" dirty="0"/>
          </a:p>
        </p:txBody>
      </p:sp>
      <p:sp>
        <p:nvSpPr>
          <p:cNvPr id="3" name="Content Placeholder 2"/>
          <p:cNvSpPr>
            <a:spLocks noGrp="1"/>
          </p:cNvSpPr>
          <p:nvPr>
            <p:ph idx="1"/>
          </p:nvPr>
        </p:nvSpPr>
        <p:spPr>
          <a:xfrm>
            <a:off x="448966" y="1808225"/>
            <a:ext cx="8246070" cy="3206805"/>
          </a:xfrm>
        </p:spPr>
        <p:txBody>
          <a:bodyPr>
            <a:normAutofit/>
          </a:bodyPr>
          <a:lstStyle/>
          <a:p>
            <a:r>
              <a:rPr lang="en-US" dirty="0"/>
              <a:t>Spark </a:t>
            </a:r>
            <a:r>
              <a:rPr lang="zh-CN" altLang="en-US" dirty="0"/>
              <a:t>是在 </a:t>
            </a:r>
            <a:r>
              <a:rPr lang="en-US" dirty="0" err="1"/>
              <a:t>Scala</a:t>
            </a:r>
            <a:r>
              <a:rPr lang="en-US" dirty="0"/>
              <a:t> </a:t>
            </a:r>
            <a:r>
              <a:rPr lang="zh-CN" altLang="en-US" dirty="0"/>
              <a:t>语言中实现的，它将 </a:t>
            </a:r>
            <a:r>
              <a:rPr lang="en-US" dirty="0" err="1"/>
              <a:t>Scala</a:t>
            </a:r>
            <a:r>
              <a:rPr lang="en-US" dirty="0"/>
              <a:t> </a:t>
            </a:r>
            <a:r>
              <a:rPr lang="zh-CN" altLang="en-US" dirty="0"/>
              <a:t>用作其应用程序框架。与 </a:t>
            </a:r>
            <a:r>
              <a:rPr lang="en-US" dirty="0"/>
              <a:t>Hadoop </a:t>
            </a:r>
            <a:r>
              <a:rPr lang="zh-CN" altLang="en-US" dirty="0"/>
              <a:t>不同，</a:t>
            </a:r>
            <a:r>
              <a:rPr lang="en-US" dirty="0"/>
              <a:t>Spark </a:t>
            </a:r>
            <a:r>
              <a:rPr lang="zh-CN" altLang="en-US" dirty="0"/>
              <a:t>和 </a:t>
            </a:r>
            <a:r>
              <a:rPr lang="en-US" dirty="0" err="1"/>
              <a:t>Scala</a:t>
            </a:r>
            <a:r>
              <a:rPr lang="en-US" dirty="0"/>
              <a:t> </a:t>
            </a:r>
            <a:r>
              <a:rPr lang="zh-CN" altLang="en-US" dirty="0"/>
              <a:t>能够紧密集成，其中的 </a:t>
            </a:r>
            <a:r>
              <a:rPr lang="en-US" dirty="0" err="1"/>
              <a:t>Scala</a:t>
            </a:r>
            <a:r>
              <a:rPr lang="en-US" dirty="0"/>
              <a:t> </a:t>
            </a:r>
            <a:r>
              <a:rPr lang="zh-CN" altLang="en-US" dirty="0"/>
              <a:t>可以像操作本地集合对象一样轻松地操作分布式数据集。</a:t>
            </a:r>
          </a:p>
        </p:txBody>
      </p:sp>
    </p:spTree>
    <p:extLst>
      <p:ext uri="{BB962C8B-B14F-4D97-AF65-F5344CB8AC3E}">
        <p14:creationId xmlns:p14="http://schemas.microsoft.com/office/powerpoint/2010/main" val="4113389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Spark</a:t>
            </a:r>
            <a:r>
              <a:rPr lang="zh-CN" altLang="en-US" dirty="0" smtClean="0"/>
              <a:t>的特点</a:t>
            </a:r>
            <a:endParaRPr lang="en-US" dirty="0"/>
          </a:p>
        </p:txBody>
      </p:sp>
      <p:sp>
        <p:nvSpPr>
          <p:cNvPr id="2" name="Content Placeholder 1"/>
          <p:cNvSpPr>
            <a:spLocks noGrp="1"/>
          </p:cNvSpPr>
          <p:nvPr>
            <p:ph idx="1"/>
          </p:nvPr>
        </p:nvSpPr>
        <p:spPr/>
        <p:txBody>
          <a:bodyPr>
            <a:normAutofit fontScale="92500" lnSpcReduction="10000"/>
          </a:bodyPr>
          <a:lstStyle/>
          <a:p>
            <a:r>
              <a:rPr lang="zh-CN" altLang="en-US" dirty="0" smtClean="0"/>
              <a:t>高</a:t>
            </a:r>
            <a:r>
              <a:rPr lang="zh-CN" altLang="en-US" dirty="0"/>
              <a:t>级 </a:t>
            </a:r>
            <a:r>
              <a:rPr lang="en-US" altLang="zh-CN" dirty="0"/>
              <a:t>API </a:t>
            </a:r>
            <a:r>
              <a:rPr lang="zh-CN" altLang="en-US" dirty="0"/>
              <a:t>剥离了对集群本身的关注，</a:t>
            </a:r>
            <a:r>
              <a:rPr lang="en-US" altLang="zh-CN" dirty="0"/>
              <a:t>Spark </a:t>
            </a:r>
            <a:r>
              <a:rPr lang="zh-CN" altLang="en-US" dirty="0"/>
              <a:t>应用开发者可以专注于应用所要做的计算本身。</a:t>
            </a:r>
          </a:p>
          <a:p>
            <a:r>
              <a:rPr lang="en-US" altLang="zh-CN" dirty="0" smtClean="0"/>
              <a:t>Spark </a:t>
            </a:r>
            <a:r>
              <a:rPr lang="zh-CN" altLang="en-US" dirty="0"/>
              <a:t>很快，支持交互式计算和复杂算法。</a:t>
            </a:r>
          </a:p>
          <a:p>
            <a:r>
              <a:rPr lang="en-US" altLang="zh-CN" dirty="0" smtClean="0"/>
              <a:t>Spark </a:t>
            </a:r>
            <a:r>
              <a:rPr lang="zh-CN" altLang="en-US" dirty="0"/>
              <a:t>是一个通用引擎，可用它来完成各种各样的运算，包括 </a:t>
            </a:r>
            <a:r>
              <a:rPr lang="en-US" altLang="zh-CN" dirty="0"/>
              <a:t>SQL </a:t>
            </a:r>
            <a:r>
              <a:rPr lang="zh-CN" altLang="en-US" dirty="0"/>
              <a:t>查询、文本处理、机器学习等，而在 </a:t>
            </a:r>
            <a:r>
              <a:rPr lang="en-US" altLang="zh-CN" dirty="0"/>
              <a:t>Spark </a:t>
            </a:r>
            <a:r>
              <a:rPr lang="zh-CN" altLang="en-US" dirty="0"/>
              <a:t>出现之前，我们一般需要学习各种各样的引擎来分别处理这些需求。</a:t>
            </a:r>
          </a:p>
          <a:p>
            <a:endParaRPr lang="en-US" dirty="0"/>
          </a:p>
        </p:txBody>
      </p:sp>
    </p:spTree>
    <p:extLst>
      <p:ext uri="{BB962C8B-B14F-4D97-AF65-F5344CB8AC3E}">
        <p14:creationId xmlns:p14="http://schemas.microsoft.com/office/powerpoint/2010/main" val="2800207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Spark</a:t>
            </a:r>
            <a:r>
              <a:rPr lang="zh-CN" altLang="en-US" dirty="0" smtClean="0"/>
              <a:t>的性能特点</a:t>
            </a:r>
            <a:endParaRPr lang="en-US" dirty="0"/>
          </a:p>
        </p:txBody>
      </p:sp>
      <p:sp>
        <p:nvSpPr>
          <p:cNvPr id="2" name="Content Placeholder 1"/>
          <p:cNvSpPr>
            <a:spLocks noGrp="1"/>
          </p:cNvSpPr>
          <p:nvPr>
            <p:ph idx="1"/>
          </p:nvPr>
        </p:nvSpPr>
        <p:spPr/>
        <p:txBody>
          <a:bodyPr>
            <a:normAutofit fontScale="92500" lnSpcReduction="20000"/>
          </a:bodyPr>
          <a:lstStyle/>
          <a:p>
            <a:r>
              <a:rPr lang="zh-CN" altLang="en-US" dirty="0"/>
              <a:t>更快的速度</a:t>
            </a:r>
          </a:p>
          <a:p>
            <a:r>
              <a:rPr lang="zh-CN" altLang="en-US" dirty="0"/>
              <a:t>内存计算下，</a:t>
            </a:r>
            <a:r>
              <a:rPr lang="en-US" dirty="0"/>
              <a:t>Spark </a:t>
            </a:r>
            <a:r>
              <a:rPr lang="zh-CN" altLang="en-US" dirty="0"/>
              <a:t>比 </a:t>
            </a:r>
            <a:r>
              <a:rPr lang="en-US" dirty="0"/>
              <a:t>Hadoop </a:t>
            </a:r>
            <a:r>
              <a:rPr lang="zh-CN" altLang="en-US" dirty="0"/>
              <a:t>快</a:t>
            </a:r>
            <a:r>
              <a:rPr lang="en-US" altLang="zh-CN" dirty="0"/>
              <a:t>100</a:t>
            </a:r>
            <a:r>
              <a:rPr lang="zh-CN" altLang="en-US" dirty="0"/>
              <a:t>倍。</a:t>
            </a:r>
          </a:p>
          <a:p>
            <a:r>
              <a:rPr lang="zh-CN" altLang="en-US" dirty="0"/>
              <a:t>易用性</a:t>
            </a:r>
          </a:p>
          <a:p>
            <a:r>
              <a:rPr lang="en-US" dirty="0"/>
              <a:t>Spark </a:t>
            </a:r>
            <a:r>
              <a:rPr lang="zh-CN" altLang="en-US" dirty="0"/>
              <a:t>提供了</a:t>
            </a:r>
            <a:r>
              <a:rPr lang="en-US" altLang="zh-CN" dirty="0"/>
              <a:t>80</a:t>
            </a:r>
            <a:r>
              <a:rPr lang="zh-CN" altLang="en-US" dirty="0"/>
              <a:t>多个高级运算符。</a:t>
            </a:r>
          </a:p>
          <a:p>
            <a:r>
              <a:rPr lang="zh-CN" altLang="en-US" dirty="0"/>
              <a:t>通用性</a:t>
            </a:r>
          </a:p>
          <a:p>
            <a:r>
              <a:rPr lang="en-US" dirty="0"/>
              <a:t>Spark </a:t>
            </a:r>
            <a:r>
              <a:rPr lang="zh-CN" altLang="en-US" dirty="0"/>
              <a:t>提供了大量的库，包括</a:t>
            </a:r>
            <a:r>
              <a:rPr lang="en-US" dirty="0" err="1"/>
              <a:t>SQL、DataFrames、MLlib、GraphX、Spark</a:t>
            </a:r>
            <a:r>
              <a:rPr lang="en-US" dirty="0"/>
              <a:t> Streaming。 </a:t>
            </a:r>
            <a:r>
              <a:rPr lang="zh-CN" altLang="en-US" dirty="0"/>
              <a:t>开发者可以在同一个应用程序中无缝组合使用这些库。</a:t>
            </a:r>
          </a:p>
        </p:txBody>
      </p:sp>
    </p:spTree>
    <p:extLst>
      <p:ext uri="{BB962C8B-B14F-4D97-AF65-F5344CB8AC3E}">
        <p14:creationId xmlns:p14="http://schemas.microsoft.com/office/powerpoint/2010/main" val="1190284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Spark</a:t>
            </a:r>
            <a:r>
              <a:rPr lang="zh-CN" altLang="en-US" dirty="0" smtClean="0"/>
              <a:t>的性能特点</a:t>
            </a:r>
            <a:endParaRPr lang="en-US" dirty="0"/>
          </a:p>
        </p:txBody>
      </p:sp>
      <p:sp>
        <p:nvSpPr>
          <p:cNvPr id="2" name="Content Placeholder 1"/>
          <p:cNvSpPr>
            <a:spLocks noGrp="1"/>
          </p:cNvSpPr>
          <p:nvPr>
            <p:ph idx="1"/>
          </p:nvPr>
        </p:nvSpPr>
        <p:spPr/>
        <p:txBody>
          <a:bodyPr>
            <a:normAutofit/>
          </a:bodyPr>
          <a:lstStyle/>
          <a:p>
            <a:r>
              <a:rPr lang="zh-CN" altLang="en-US" dirty="0"/>
              <a:t>支持多种资源管理器</a:t>
            </a:r>
          </a:p>
          <a:p>
            <a:r>
              <a:rPr lang="en-US" dirty="0"/>
              <a:t>Spark </a:t>
            </a:r>
            <a:r>
              <a:rPr lang="zh-CN" altLang="en-US" dirty="0"/>
              <a:t>支持 </a:t>
            </a:r>
            <a:r>
              <a:rPr lang="en-US" dirty="0"/>
              <a:t>Hadoop </a:t>
            </a:r>
            <a:r>
              <a:rPr lang="en-US" dirty="0" err="1"/>
              <a:t>YARN，Apache</a:t>
            </a:r>
            <a:r>
              <a:rPr lang="en-US" dirty="0"/>
              <a:t> </a:t>
            </a:r>
            <a:r>
              <a:rPr lang="en-US" dirty="0" err="1"/>
              <a:t>Mesos</a:t>
            </a:r>
            <a:r>
              <a:rPr lang="en-US" dirty="0"/>
              <a:t>，</a:t>
            </a:r>
            <a:r>
              <a:rPr lang="zh-CN" altLang="en-US" dirty="0"/>
              <a:t>及其自带的独立集群管理器</a:t>
            </a:r>
          </a:p>
          <a:p>
            <a:r>
              <a:rPr lang="en-US" dirty="0"/>
              <a:t>Spark</a:t>
            </a:r>
            <a:r>
              <a:rPr lang="zh-CN" altLang="en-US" dirty="0"/>
              <a:t>生态系</a:t>
            </a:r>
            <a:r>
              <a:rPr lang="zh-CN" altLang="en-US" dirty="0" smtClean="0"/>
              <a:t>统</a:t>
            </a:r>
            <a:endParaRPr lang="en-US" altLang="zh-CN" dirty="0" smtClean="0"/>
          </a:p>
          <a:p>
            <a:r>
              <a:rPr lang="en-US" altLang="zh-CN" dirty="0" smtClean="0"/>
              <a:t>Shark</a:t>
            </a:r>
          </a:p>
          <a:p>
            <a:r>
              <a:rPr lang="en-US" altLang="zh-CN" dirty="0" err="1" smtClean="0"/>
              <a:t>SparkR</a:t>
            </a:r>
            <a:endParaRPr lang="zh-CN" altLang="en-US" dirty="0"/>
          </a:p>
        </p:txBody>
      </p:sp>
    </p:spTree>
    <p:extLst>
      <p:ext uri="{BB962C8B-B14F-4D97-AF65-F5344CB8AC3E}">
        <p14:creationId xmlns:p14="http://schemas.microsoft.com/office/powerpoint/2010/main" val="1052977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Shark</a:t>
            </a:r>
            <a:endParaRPr lang="en-US" dirty="0"/>
          </a:p>
        </p:txBody>
      </p:sp>
      <p:sp>
        <p:nvSpPr>
          <p:cNvPr id="3" name="Content Placeholder 2"/>
          <p:cNvSpPr>
            <a:spLocks noGrp="1"/>
          </p:cNvSpPr>
          <p:nvPr>
            <p:ph idx="1"/>
          </p:nvPr>
        </p:nvSpPr>
        <p:spPr>
          <a:xfrm>
            <a:off x="448966" y="1808225"/>
            <a:ext cx="8246070" cy="3206805"/>
          </a:xfrm>
        </p:spPr>
        <p:txBody>
          <a:bodyPr>
            <a:normAutofit fontScale="92500" lnSpcReduction="20000"/>
          </a:bodyPr>
          <a:lstStyle/>
          <a:p>
            <a:r>
              <a:rPr lang="en-US" dirty="0"/>
              <a:t>Shark</a:t>
            </a:r>
            <a:r>
              <a:rPr lang="zh-CN" altLang="en-US" dirty="0"/>
              <a:t>基本上就是在</a:t>
            </a:r>
            <a:r>
              <a:rPr lang="en-US" dirty="0"/>
              <a:t>Spark</a:t>
            </a:r>
            <a:r>
              <a:rPr lang="zh-CN" altLang="en-US" dirty="0"/>
              <a:t>的框架基础上提供和</a:t>
            </a:r>
            <a:r>
              <a:rPr lang="en-US" dirty="0"/>
              <a:t>Hive</a:t>
            </a:r>
            <a:r>
              <a:rPr lang="zh-CN" altLang="en-US" dirty="0"/>
              <a:t>一样的</a:t>
            </a:r>
            <a:r>
              <a:rPr lang="en-US" dirty="0" err="1"/>
              <a:t>HiveQL</a:t>
            </a:r>
            <a:r>
              <a:rPr lang="zh-CN" altLang="en-US" dirty="0"/>
              <a:t>命令接口，为了最大程度的保持和</a:t>
            </a:r>
            <a:r>
              <a:rPr lang="en-US" dirty="0"/>
              <a:t>Hive</a:t>
            </a:r>
            <a:r>
              <a:rPr lang="zh-CN" altLang="en-US" dirty="0"/>
              <a:t>的兼容性，</a:t>
            </a:r>
            <a:r>
              <a:rPr lang="en-US" dirty="0"/>
              <a:t>Spark</a:t>
            </a:r>
            <a:r>
              <a:rPr lang="zh-CN" altLang="en-US" dirty="0"/>
              <a:t>使用了</a:t>
            </a:r>
            <a:r>
              <a:rPr lang="en-US" dirty="0"/>
              <a:t>Hive</a:t>
            </a:r>
            <a:r>
              <a:rPr lang="zh-CN" altLang="en-US" dirty="0"/>
              <a:t>的</a:t>
            </a:r>
            <a:r>
              <a:rPr lang="en-US" dirty="0"/>
              <a:t>API</a:t>
            </a:r>
            <a:r>
              <a:rPr lang="zh-CN" altLang="en-US" dirty="0"/>
              <a:t>来实现</a:t>
            </a:r>
            <a:r>
              <a:rPr lang="en-US" dirty="0"/>
              <a:t>query Parsing</a:t>
            </a:r>
            <a:r>
              <a:rPr lang="zh-CN" altLang="en-US" dirty="0"/>
              <a:t>和 </a:t>
            </a:r>
            <a:r>
              <a:rPr lang="en-US" dirty="0"/>
              <a:t>Logic Plan generation，</a:t>
            </a:r>
            <a:r>
              <a:rPr lang="zh-CN" altLang="en-US" dirty="0"/>
              <a:t>最后的</a:t>
            </a:r>
            <a:r>
              <a:rPr lang="en-US" dirty="0" err="1"/>
              <a:t>PhysicalPlan</a:t>
            </a:r>
            <a:r>
              <a:rPr lang="en-US" dirty="0"/>
              <a:t> execution</a:t>
            </a:r>
            <a:r>
              <a:rPr lang="zh-CN" altLang="en-US" dirty="0"/>
              <a:t>阶段用</a:t>
            </a:r>
            <a:r>
              <a:rPr lang="en-US" dirty="0"/>
              <a:t>Spark</a:t>
            </a:r>
            <a:r>
              <a:rPr lang="zh-CN" altLang="en-US" dirty="0"/>
              <a:t>代替</a:t>
            </a:r>
            <a:r>
              <a:rPr lang="en-US" dirty="0" err="1"/>
              <a:t>HadoopMapReduce</a:t>
            </a:r>
            <a:r>
              <a:rPr lang="en-US" dirty="0"/>
              <a:t>。</a:t>
            </a:r>
            <a:r>
              <a:rPr lang="zh-CN" altLang="en-US" dirty="0"/>
              <a:t>通过配置</a:t>
            </a:r>
            <a:r>
              <a:rPr lang="en-US" dirty="0"/>
              <a:t>Shark</a:t>
            </a:r>
            <a:r>
              <a:rPr lang="zh-CN" altLang="en-US" dirty="0"/>
              <a:t>参数，</a:t>
            </a:r>
            <a:r>
              <a:rPr lang="en-US" dirty="0"/>
              <a:t>Shark</a:t>
            </a:r>
            <a:r>
              <a:rPr lang="zh-CN" altLang="en-US" dirty="0"/>
              <a:t>可以自动在内存中缓存特定的</a:t>
            </a:r>
            <a:r>
              <a:rPr lang="en-US" dirty="0"/>
              <a:t>RDD，</a:t>
            </a:r>
            <a:r>
              <a:rPr lang="zh-CN" altLang="en-US" dirty="0"/>
              <a:t>实现数据重用，进而加快特定数据集的检索。同时，</a:t>
            </a:r>
            <a:r>
              <a:rPr lang="en-US" dirty="0"/>
              <a:t>Shark</a:t>
            </a:r>
            <a:r>
              <a:rPr lang="zh-CN" altLang="en-US" dirty="0"/>
              <a:t>通过</a:t>
            </a:r>
            <a:r>
              <a:rPr lang="en-US" dirty="0"/>
              <a:t>UDF</a:t>
            </a:r>
            <a:r>
              <a:rPr lang="zh-CN" altLang="en-US" dirty="0"/>
              <a:t>用户自定义函数实现特定的数据分析学习算法，使得</a:t>
            </a:r>
            <a:r>
              <a:rPr lang="en-US" dirty="0"/>
              <a:t>SQL</a:t>
            </a:r>
            <a:r>
              <a:rPr lang="zh-CN" altLang="en-US" dirty="0"/>
              <a:t>数据查询和运算分析能结合在一起，最大化</a:t>
            </a:r>
            <a:r>
              <a:rPr lang="en-US" dirty="0"/>
              <a:t>RDD</a:t>
            </a:r>
            <a:r>
              <a:rPr lang="zh-CN" altLang="en-US" dirty="0"/>
              <a:t>的重复使用。</a:t>
            </a:r>
          </a:p>
        </p:txBody>
      </p:sp>
    </p:spTree>
    <p:extLst>
      <p:ext uri="{BB962C8B-B14F-4D97-AF65-F5344CB8AC3E}">
        <p14:creationId xmlns:p14="http://schemas.microsoft.com/office/powerpoint/2010/main" val="12999360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SparkR</a:t>
            </a:r>
            <a:endParaRPr lang="en-US" dirty="0"/>
          </a:p>
        </p:txBody>
      </p:sp>
      <p:sp>
        <p:nvSpPr>
          <p:cNvPr id="3" name="Content Placeholder 2"/>
          <p:cNvSpPr>
            <a:spLocks noGrp="1"/>
          </p:cNvSpPr>
          <p:nvPr>
            <p:ph idx="1"/>
          </p:nvPr>
        </p:nvSpPr>
        <p:spPr>
          <a:xfrm>
            <a:off x="448966" y="1808225"/>
            <a:ext cx="8246070" cy="3206805"/>
          </a:xfrm>
        </p:spPr>
        <p:txBody>
          <a:bodyPr>
            <a:normAutofit fontScale="92500" lnSpcReduction="20000"/>
          </a:bodyPr>
          <a:lstStyle/>
          <a:p>
            <a:r>
              <a:rPr lang="en-US" dirty="0" err="1"/>
              <a:t>SparkR</a:t>
            </a:r>
            <a:r>
              <a:rPr lang="zh-CN" altLang="en-US" dirty="0"/>
              <a:t>是一个为</a:t>
            </a:r>
            <a:r>
              <a:rPr lang="en-US" dirty="0"/>
              <a:t>R</a:t>
            </a:r>
            <a:r>
              <a:rPr lang="zh-CN" altLang="en-US" dirty="0"/>
              <a:t>提供了轻量级的</a:t>
            </a:r>
            <a:r>
              <a:rPr lang="en-US" dirty="0"/>
              <a:t>Spark</a:t>
            </a:r>
            <a:r>
              <a:rPr lang="zh-CN" altLang="en-US" dirty="0"/>
              <a:t>前端的</a:t>
            </a:r>
            <a:r>
              <a:rPr lang="en-US" dirty="0"/>
              <a:t>R</a:t>
            </a:r>
            <a:r>
              <a:rPr lang="zh-CN" altLang="en-US" dirty="0"/>
              <a:t>包。 </a:t>
            </a:r>
            <a:r>
              <a:rPr lang="en-US" dirty="0" err="1"/>
              <a:t>SparkR</a:t>
            </a:r>
            <a:r>
              <a:rPr lang="zh-CN" altLang="en-US" dirty="0"/>
              <a:t>提供了一个分布式的</a:t>
            </a:r>
            <a:r>
              <a:rPr lang="en-US" dirty="0"/>
              <a:t>data frame</a:t>
            </a:r>
            <a:r>
              <a:rPr lang="zh-CN" altLang="en-US" dirty="0"/>
              <a:t>数据结构，解决了 </a:t>
            </a:r>
            <a:r>
              <a:rPr lang="en-US" dirty="0"/>
              <a:t>R</a:t>
            </a:r>
            <a:r>
              <a:rPr lang="zh-CN" altLang="en-US" dirty="0"/>
              <a:t>中的</a:t>
            </a:r>
            <a:r>
              <a:rPr lang="en-US" dirty="0"/>
              <a:t>data frame</a:t>
            </a:r>
            <a:r>
              <a:rPr lang="zh-CN" altLang="en-US" dirty="0"/>
              <a:t>只能在单机中使用的瓶颈，它和</a:t>
            </a:r>
            <a:r>
              <a:rPr lang="en-US" dirty="0"/>
              <a:t>R</a:t>
            </a:r>
            <a:r>
              <a:rPr lang="zh-CN" altLang="en-US" dirty="0"/>
              <a:t>中的</a:t>
            </a:r>
            <a:r>
              <a:rPr lang="en-US" dirty="0"/>
              <a:t>data frame </a:t>
            </a:r>
            <a:r>
              <a:rPr lang="zh-CN" altLang="en-US" dirty="0"/>
              <a:t>一样支持许多操作，比如</a:t>
            </a:r>
            <a:r>
              <a:rPr lang="en-US" dirty="0" err="1"/>
              <a:t>select,filter,aggregate</a:t>
            </a:r>
            <a:r>
              <a:rPr lang="zh-CN" altLang="en-US" dirty="0"/>
              <a:t>等等。（类似</a:t>
            </a:r>
            <a:r>
              <a:rPr lang="en-US" dirty="0" err="1"/>
              <a:t>dplyr</a:t>
            </a:r>
            <a:r>
              <a:rPr lang="zh-CN" altLang="en-US" dirty="0"/>
              <a:t>包中的功能）这很好的解决了</a:t>
            </a:r>
            <a:r>
              <a:rPr lang="en-US" dirty="0"/>
              <a:t>R</a:t>
            </a:r>
            <a:r>
              <a:rPr lang="zh-CN" altLang="en-US" dirty="0"/>
              <a:t>的大数据级瓶颈问题。 </a:t>
            </a:r>
            <a:r>
              <a:rPr lang="en-US" dirty="0" err="1"/>
              <a:t>SparkR</a:t>
            </a:r>
            <a:r>
              <a:rPr lang="zh-CN" altLang="en-US" dirty="0"/>
              <a:t>也支持分布式的机器学习算法，比如使用</a:t>
            </a:r>
            <a:r>
              <a:rPr lang="en-US" dirty="0" err="1"/>
              <a:t>MLib</a:t>
            </a:r>
            <a:r>
              <a:rPr lang="zh-CN" altLang="en-US" dirty="0"/>
              <a:t>机器学习库。</a:t>
            </a:r>
            <a:r>
              <a:rPr lang="zh-CN" altLang="en-US" baseline="30000" dirty="0"/>
              <a:t> </a:t>
            </a:r>
            <a:r>
              <a:rPr lang="zh-CN" altLang="en-US" dirty="0"/>
              <a:t>  </a:t>
            </a:r>
            <a:r>
              <a:rPr lang="en-US" dirty="0" err="1"/>
              <a:t>SparkR</a:t>
            </a:r>
            <a:r>
              <a:rPr lang="zh-CN" altLang="en-US" dirty="0"/>
              <a:t>为</a:t>
            </a:r>
            <a:r>
              <a:rPr lang="en-US" dirty="0"/>
              <a:t>Spark</a:t>
            </a:r>
            <a:r>
              <a:rPr lang="zh-CN" altLang="en-US" dirty="0"/>
              <a:t>引入了</a:t>
            </a:r>
            <a:r>
              <a:rPr lang="en-US" dirty="0"/>
              <a:t>R</a:t>
            </a:r>
            <a:r>
              <a:rPr lang="zh-CN" altLang="en-US" dirty="0"/>
              <a:t>语言社区的活力，吸引了大量的数据科学家开始在</a:t>
            </a:r>
            <a:r>
              <a:rPr lang="en-US" dirty="0"/>
              <a:t>Spark</a:t>
            </a:r>
            <a:r>
              <a:rPr lang="zh-CN" altLang="en-US" dirty="0"/>
              <a:t>平台上直接开始数据分析之</a:t>
            </a:r>
            <a:r>
              <a:rPr lang="zh-CN" altLang="en-US" dirty="0" smtClean="0"/>
              <a:t>旅。</a:t>
            </a:r>
            <a:endParaRPr lang="zh-CN" altLang="en-US" dirty="0"/>
          </a:p>
        </p:txBody>
      </p:sp>
    </p:spTree>
    <p:extLst>
      <p:ext uri="{BB962C8B-B14F-4D97-AF65-F5344CB8AC3E}">
        <p14:creationId xmlns:p14="http://schemas.microsoft.com/office/powerpoint/2010/main" val="1670477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endParaRPr lang="en-US" altLang="zh-CN" sz="4800" dirty="0" smtClean="0"/>
          </a:p>
          <a:p>
            <a:pPr marL="0" indent="0" algn="ctr">
              <a:buNone/>
            </a:pPr>
            <a:r>
              <a:rPr lang="en-US" altLang="zh-CN" sz="4800" dirty="0" smtClean="0"/>
              <a:t>Thank You</a:t>
            </a:r>
            <a:r>
              <a:rPr lang="zh-CN" altLang="en-US" sz="4800" dirty="0" smtClean="0"/>
              <a:t>！！</a:t>
            </a:r>
            <a:endParaRPr lang="en-US" altLang="zh-CN" sz="4800" dirty="0" smtClean="0"/>
          </a:p>
          <a:p>
            <a:pPr marL="0" indent="0" algn="ctr">
              <a:buNone/>
            </a:pPr>
            <a:endParaRPr lang="en-US" sz="4800" dirty="0"/>
          </a:p>
        </p:txBody>
      </p:sp>
    </p:spTree>
    <p:extLst>
      <p:ext uri="{BB962C8B-B14F-4D97-AF65-F5344CB8AC3E}">
        <p14:creationId xmlns:p14="http://schemas.microsoft.com/office/powerpoint/2010/main" val="898587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IDC</a:t>
            </a:r>
            <a:r>
              <a:rPr lang="zh-CN" altLang="en-US" dirty="0"/>
              <a:t>认为大数据处理技术代表了新一代的技术架构，这种架构通过高速获取数据并对其进行分析和挖掘，从海量且形式各异的数据源中更有效地抽取出富含价值的信息。</a:t>
            </a:r>
            <a:endParaRPr lang="en-US" dirty="0"/>
          </a:p>
        </p:txBody>
      </p:sp>
    </p:spTree>
    <p:extLst>
      <p:ext uri="{BB962C8B-B14F-4D97-AF65-F5344CB8AC3E}">
        <p14:creationId xmlns:p14="http://schemas.microsoft.com/office/powerpoint/2010/main" val="399783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a:xfrm>
            <a:off x="448966" y="1808225"/>
            <a:ext cx="8246070" cy="3206805"/>
          </a:xfrm>
        </p:spPr>
        <p:txBody>
          <a:bodyPr>
            <a:normAutofit fontScale="92500" lnSpcReduction="20000"/>
          </a:bodyPr>
          <a:lstStyle/>
          <a:p>
            <a:pPr marL="0" indent="0">
              <a:buNone/>
            </a:pPr>
            <a:r>
              <a:rPr lang="en-US" b="1" dirty="0"/>
              <a:t>Big data</a:t>
            </a:r>
            <a:r>
              <a:rPr lang="en-US" dirty="0"/>
              <a:t> is a term used to refer to data sets that are too large or complex for traditional data-processing application software to adequately deal with. Data with many cases (rows) offer greater statistical power, while data with higher complexity (more attributes or columns) may lead to a higher false discovery rate</a:t>
            </a:r>
            <a:r>
              <a:rPr lang="en-US" dirty="0" smtClean="0"/>
              <a:t>.</a:t>
            </a:r>
            <a:r>
              <a:rPr lang="en-US" dirty="0"/>
              <a:t> Big data challenges include capturing data, data storage, data </a:t>
            </a:r>
            <a:r>
              <a:rPr lang="en-US" dirty="0" smtClean="0"/>
              <a:t>analysis, search</a:t>
            </a:r>
            <a:r>
              <a:rPr lang="en-US" dirty="0"/>
              <a:t>, </a:t>
            </a:r>
            <a:r>
              <a:rPr lang="en-US" dirty="0" smtClean="0"/>
              <a:t>sharing,</a:t>
            </a:r>
            <a:r>
              <a:rPr lang="en-US" dirty="0"/>
              <a:t> </a:t>
            </a:r>
            <a:r>
              <a:rPr lang="en-US" dirty="0" smtClean="0"/>
              <a:t>transfer, visualization, querying, updating</a:t>
            </a:r>
            <a:r>
              <a:rPr lang="en-US" dirty="0"/>
              <a:t>,  </a:t>
            </a:r>
            <a:r>
              <a:rPr lang="en-US" dirty="0" smtClean="0"/>
              <a:t>information </a:t>
            </a:r>
            <a:r>
              <a:rPr lang="en-US" dirty="0"/>
              <a:t>privacy and data source</a:t>
            </a:r>
            <a:r>
              <a:rPr lang="en-US" dirty="0" smtClean="0"/>
              <a:t>.</a:t>
            </a:r>
          </a:p>
          <a:p>
            <a:pPr marL="0" indent="0">
              <a:buNone/>
            </a:pPr>
            <a:endParaRPr lang="en-US" dirty="0" smtClean="0"/>
          </a:p>
          <a:p>
            <a:pPr marL="0" indent="0">
              <a:buNone/>
            </a:pPr>
            <a:r>
              <a:rPr lang="en-US" dirty="0" smtClean="0"/>
              <a:t>Source : Wikipedia</a:t>
            </a:r>
            <a:endParaRPr lang="en-US" dirty="0"/>
          </a:p>
        </p:txBody>
      </p:sp>
    </p:spTree>
    <p:extLst>
      <p:ext uri="{BB962C8B-B14F-4D97-AF65-F5344CB8AC3E}">
        <p14:creationId xmlns:p14="http://schemas.microsoft.com/office/powerpoint/2010/main" val="1678336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a:xfrm>
            <a:off x="448966" y="1808225"/>
            <a:ext cx="8246070" cy="3206805"/>
          </a:xfrm>
        </p:spPr>
        <p:txBody>
          <a:bodyPr>
            <a:normAutofit/>
          </a:bodyPr>
          <a:lstStyle/>
          <a:p>
            <a:pPr marL="0" indent="0">
              <a:buNone/>
            </a:pPr>
            <a:r>
              <a:rPr lang="en-US" dirty="0"/>
              <a:t>Big data can be described by the following characteristics</a:t>
            </a:r>
            <a:r>
              <a:rPr lang="en-US" dirty="0" smtClean="0"/>
              <a:t>:</a:t>
            </a:r>
          </a:p>
          <a:p>
            <a:r>
              <a:rPr lang="en-US" b="1" dirty="0" smtClean="0"/>
              <a:t>Volume</a:t>
            </a:r>
          </a:p>
          <a:p>
            <a:r>
              <a:rPr lang="en-US" b="1" dirty="0" smtClean="0"/>
              <a:t>Variety</a:t>
            </a:r>
          </a:p>
          <a:p>
            <a:r>
              <a:rPr lang="en-US" b="1" dirty="0" smtClean="0"/>
              <a:t>Velocity</a:t>
            </a:r>
          </a:p>
          <a:p>
            <a:r>
              <a:rPr lang="en-US" b="1" dirty="0"/>
              <a:t>Veracity</a:t>
            </a:r>
            <a:endParaRPr lang="en-US" b="1" dirty="0" smtClean="0"/>
          </a:p>
          <a:p>
            <a:pPr marL="0" indent="0">
              <a:buNone/>
            </a:pPr>
            <a:endParaRPr lang="en-US" dirty="0"/>
          </a:p>
        </p:txBody>
      </p:sp>
    </p:spTree>
    <p:extLst>
      <p:ext uri="{BB962C8B-B14F-4D97-AF65-F5344CB8AC3E}">
        <p14:creationId xmlns:p14="http://schemas.microsoft.com/office/powerpoint/2010/main" val="690813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a:xfrm>
            <a:off x="448966" y="1808225"/>
            <a:ext cx="8246070" cy="3206805"/>
          </a:xfrm>
        </p:spPr>
        <p:txBody>
          <a:bodyPr>
            <a:normAutofit/>
          </a:bodyPr>
          <a:lstStyle/>
          <a:p>
            <a:r>
              <a:rPr lang="en-US" b="1" dirty="0" smtClean="0"/>
              <a:t>Volume : </a:t>
            </a:r>
            <a:r>
              <a:rPr lang="en-US" dirty="0"/>
              <a:t>The quantity of generated and stored data. The size of the data determines the value and potential insight, and whether it can be considered big data or </a:t>
            </a:r>
            <a:r>
              <a:rPr lang="en-US" dirty="0" smtClean="0"/>
              <a:t>not</a:t>
            </a:r>
            <a:r>
              <a:rPr lang="en-US" dirty="0"/>
              <a:t>.</a:t>
            </a:r>
            <a:endParaRPr lang="en-US" b="1" dirty="0" smtClean="0"/>
          </a:p>
          <a:p>
            <a:r>
              <a:rPr lang="en-US" b="1" dirty="0" smtClean="0"/>
              <a:t>Variety: </a:t>
            </a:r>
            <a:r>
              <a:rPr lang="en-US" dirty="0"/>
              <a:t>The type and nature of the data. This helps people who analyze it to effectively use the resulting insight. Big data draws from text, images, audio, video; plus it completes missing pieces through data fusion</a:t>
            </a:r>
            <a:r>
              <a:rPr lang="en-US" dirty="0" smtClean="0"/>
              <a:t>.</a:t>
            </a:r>
            <a:endParaRPr lang="en-US" b="1" dirty="0" smtClean="0"/>
          </a:p>
          <a:p>
            <a:pPr marL="0" indent="0">
              <a:buNone/>
            </a:pPr>
            <a:endParaRPr lang="en-US" dirty="0"/>
          </a:p>
        </p:txBody>
      </p:sp>
    </p:spTree>
    <p:extLst>
      <p:ext uri="{BB962C8B-B14F-4D97-AF65-F5344CB8AC3E}">
        <p14:creationId xmlns:p14="http://schemas.microsoft.com/office/powerpoint/2010/main" val="3895322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大数据的概念</a:t>
            </a:r>
            <a:endParaRPr lang="en-US" dirty="0"/>
          </a:p>
        </p:txBody>
      </p:sp>
      <p:sp>
        <p:nvSpPr>
          <p:cNvPr id="3" name="Content Placeholder 2"/>
          <p:cNvSpPr>
            <a:spLocks noGrp="1"/>
          </p:cNvSpPr>
          <p:nvPr>
            <p:ph idx="1"/>
          </p:nvPr>
        </p:nvSpPr>
        <p:spPr>
          <a:xfrm>
            <a:off x="448966" y="1808225"/>
            <a:ext cx="8246070" cy="3206805"/>
          </a:xfrm>
        </p:spPr>
        <p:txBody>
          <a:bodyPr>
            <a:normAutofit/>
          </a:bodyPr>
          <a:lstStyle/>
          <a:p>
            <a:r>
              <a:rPr lang="en-US" b="1" dirty="0" smtClean="0"/>
              <a:t>Velocity: </a:t>
            </a:r>
            <a:r>
              <a:rPr lang="en-US" dirty="0"/>
              <a:t>In this context, the speed at which the data is generated and processed to meet the demands and challenges that lie in the path of growth and development. Big data is often available in real-time.</a:t>
            </a:r>
            <a:endParaRPr lang="en-US" b="1" dirty="0" smtClean="0"/>
          </a:p>
          <a:p>
            <a:r>
              <a:rPr lang="en-US" b="1" dirty="0" smtClean="0"/>
              <a:t>Veracity: </a:t>
            </a:r>
            <a:r>
              <a:rPr lang="en-US" dirty="0"/>
              <a:t>The data quality of captured data can vary greatly, affecting the accurate analysis.</a:t>
            </a:r>
            <a:endParaRPr lang="en-US" b="1" dirty="0" smtClean="0"/>
          </a:p>
          <a:p>
            <a:pPr marL="0" indent="0">
              <a:buNone/>
            </a:pPr>
            <a:endParaRPr lang="en-US" dirty="0"/>
          </a:p>
        </p:txBody>
      </p:sp>
    </p:spTree>
    <p:extLst>
      <p:ext uri="{BB962C8B-B14F-4D97-AF65-F5344CB8AC3E}">
        <p14:creationId xmlns:p14="http://schemas.microsoft.com/office/powerpoint/2010/main" val="2252273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zh-CN" altLang="en-US" dirty="0" smtClean="0"/>
              <a:t>大数据分析的应用</a:t>
            </a:r>
            <a:endParaRPr lang="en-US" dirty="0"/>
          </a:p>
        </p:txBody>
      </p:sp>
      <p:sp>
        <p:nvSpPr>
          <p:cNvPr id="5" name="Content Placeholder 4"/>
          <p:cNvSpPr>
            <a:spLocks noGrp="1"/>
          </p:cNvSpPr>
          <p:nvPr>
            <p:ph idx="1"/>
          </p:nvPr>
        </p:nvSpPr>
        <p:spPr/>
        <p:txBody>
          <a:bodyPr>
            <a:normAutofit lnSpcReduction="10000"/>
          </a:bodyPr>
          <a:lstStyle/>
          <a:p>
            <a:r>
              <a:rPr lang="zh-CN" altLang="en-US" dirty="0"/>
              <a:t>社会网络建模分</a:t>
            </a:r>
            <a:r>
              <a:rPr lang="zh-CN" altLang="en-US" dirty="0" smtClean="0"/>
              <a:t>析</a:t>
            </a:r>
            <a:endParaRPr lang="en-US" altLang="zh-CN" dirty="0" smtClean="0"/>
          </a:p>
          <a:p>
            <a:r>
              <a:rPr lang="zh-CN" altLang="en-US" dirty="0" smtClean="0"/>
              <a:t>生</a:t>
            </a:r>
            <a:r>
              <a:rPr lang="zh-CN" altLang="en-US" dirty="0"/>
              <a:t>命科</a:t>
            </a:r>
            <a:r>
              <a:rPr lang="zh-CN" altLang="en-US" dirty="0" smtClean="0"/>
              <a:t>学</a:t>
            </a:r>
            <a:endParaRPr lang="en-US" altLang="zh-CN" dirty="0" smtClean="0"/>
          </a:p>
          <a:p>
            <a:r>
              <a:rPr lang="zh-CN" altLang="en-US" dirty="0" smtClean="0"/>
              <a:t>商</a:t>
            </a:r>
            <a:r>
              <a:rPr lang="zh-CN" altLang="en-US" dirty="0"/>
              <a:t>业智</a:t>
            </a:r>
            <a:r>
              <a:rPr lang="zh-CN" altLang="en-US" dirty="0" smtClean="0"/>
              <a:t>能</a:t>
            </a:r>
            <a:endParaRPr lang="en-US" altLang="zh-CN" dirty="0" smtClean="0"/>
          </a:p>
          <a:p>
            <a:r>
              <a:rPr lang="zh-CN" altLang="en-US" dirty="0" smtClean="0"/>
              <a:t>智</a:t>
            </a:r>
            <a:r>
              <a:rPr lang="zh-CN" altLang="en-US" dirty="0"/>
              <a:t>慧城</a:t>
            </a:r>
            <a:r>
              <a:rPr lang="zh-CN" altLang="en-US" dirty="0" smtClean="0"/>
              <a:t>市</a:t>
            </a:r>
            <a:endParaRPr lang="en-US" altLang="zh-CN" dirty="0" smtClean="0"/>
          </a:p>
          <a:p>
            <a:r>
              <a:rPr lang="en-US" dirty="0"/>
              <a:t>Internet of Things (</a:t>
            </a:r>
            <a:r>
              <a:rPr lang="en-US" dirty="0" err="1"/>
              <a:t>IoT</a:t>
            </a:r>
            <a:r>
              <a:rPr lang="en-US" dirty="0"/>
              <a:t>)</a:t>
            </a:r>
          </a:p>
          <a:p>
            <a:r>
              <a:rPr lang="en-US" dirty="0" smtClean="0"/>
              <a:t>Education</a:t>
            </a:r>
            <a:endParaRPr lang="en-US" dirty="0"/>
          </a:p>
          <a:p>
            <a:r>
              <a:rPr lang="en-US" dirty="0"/>
              <a:t>Government</a:t>
            </a:r>
          </a:p>
          <a:p>
            <a:endParaRPr lang="en-US" b="1" dirty="0" smtClean="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zh-CN" altLang="en-US" dirty="0" smtClean="0"/>
              <a:t>大数据软件及环境</a:t>
            </a:r>
            <a:endParaRPr lang="en-US" dirty="0"/>
          </a:p>
        </p:txBody>
      </p:sp>
      <p:sp>
        <p:nvSpPr>
          <p:cNvPr id="5" name="Content Placeholder 4"/>
          <p:cNvSpPr>
            <a:spLocks noGrp="1"/>
          </p:cNvSpPr>
          <p:nvPr>
            <p:ph idx="1"/>
          </p:nvPr>
        </p:nvSpPr>
        <p:spPr/>
        <p:txBody>
          <a:bodyPr>
            <a:normAutofit/>
          </a:bodyPr>
          <a:lstStyle/>
          <a:p>
            <a:r>
              <a:rPr lang="en-US" altLang="zh-CN" b="1" dirty="0" smtClean="0"/>
              <a:t>Hadoop</a:t>
            </a:r>
          </a:p>
          <a:p>
            <a:endParaRPr lang="en-US" altLang="zh-CN" b="1" dirty="0" smtClean="0"/>
          </a:p>
          <a:p>
            <a:r>
              <a:rPr lang="en-US" altLang="zh-CN" b="1" dirty="0" smtClean="0"/>
              <a:t>Spark</a:t>
            </a:r>
          </a:p>
          <a:p>
            <a:pPr marL="0" indent="0">
              <a:buNone/>
            </a:pPr>
            <a:endParaRPr lang="en-US" altLang="zh-CN" b="1" dirty="0" smtClean="0"/>
          </a:p>
          <a:p>
            <a:pPr marL="0" indent="0">
              <a:buNone/>
            </a:pPr>
            <a:endParaRPr lang="en-US" b="1" dirty="0" smtClean="0"/>
          </a:p>
        </p:txBody>
      </p:sp>
      <p:pic>
        <p:nvPicPr>
          <p:cNvPr id="2050" name="Picture 2" descr="https://gss0.bdstatic.com/-4o3dSag_xI4khGkpoWK1HF6hhy/baike/w%3D268%3Bg%3D0/sign=caf01741dc09b3deebbfe36ef4840bbc/622762d0f703918f3c528de35c3d269759eec41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067" y="1350110"/>
            <a:ext cx="1505408" cy="11964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s2.baidu.com/6ONYsjip0QIZ8tyhnq/it/u=3403924745,3822041383&amp;fm=58&amp;s=C09405738C26EE92615D7CE200009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066" y="2684967"/>
            <a:ext cx="1284821" cy="80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498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4649</TotalTime>
  <Words>1975</Words>
  <Application>Microsoft Office PowerPoint</Application>
  <PresentationFormat>On-screen Show (16:9)</PresentationFormat>
  <Paragraphs>122</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等线</vt:lpstr>
      <vt:lpstr>Dubai</vt:lpstr>
      <vt:lpstr>宋体</vt:lpstr>
      <vt:lpstr>Arial</vt:lpstr>
      <vt:lpstr>Office Theme</vt:lpstr>
      <vt:lpstr>大数据科学导论</vt:lpstr>
      <vt:lpstr>大数据的概念</vt:lpstr>
      <vt:lpstr>大数据的概念</vt:lpstr>
      <vt:lpstr>大数据的概念</vt:lpstr>
      <vt:lpstr>大数据的概念</vt:lpstr>
      <vt:lpstr>大数据的概念</vt:lpstr>
      <vt:lpstr>大数据的概念</vt:lpstr>
      <vt:lpstr>大数据分析的应用</vt:lpstr>
      <vt:lpstr>大数据软件及环境</vt:lpstr>
      <vt:lpstr>Hadoop</vt:lpstr>
      <vt:lpstr>Hadoop的优点</vt:lpstr>
      <vt:lpstr>Hadoop的MapReduce</vt:lpstr>
      <vt:lpstr>Hadoop的MapReduce</vt:lpstr>
      <vt:lpstr>显示处理和存储的物理分布的 Hadoop 集群</vt:lpstr>
      <vt:lpstr>Hadoop的MapReduce</vt:lpstr>
      <vt:lpstr>Hadoop的MapReduce</vt:lpstr>
      <vt:lpstr>Hadoop的MapReduce</vt:lpstr>
      <vt:lpstr>Hadoop的MapReduce</vt:lpstr>
      <vt:lpstr>Spark环境</vt:lpstr>
      <vt:lpstr>Spark环境</vt:lpstr>
      <vt:lpstr>Spark环境</vt:lpstr>
      <vt:lpstr>Spark的特点</vt:lpstr>
      <vt:lpstr>Spark的性能特点</vt:lpstr>
      <vt:lpstr>Spark的性能特点</vt:lpstr>
      <vt:lpstr>Shark</vt:lpstr>
      <vt:lpstr>SparkR</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Michael Octavianus</cp:lastModifiedBy>
  <cp:revision>149</cp:revision>
  <dcterms:created xsi:type="dcterms:W3CDTF">2013-08-21T19:17:07Z</dcterms:created>
  <dcterms:modified xsi:type="dcterms:W3CDTF">2018-11-29T08:25:00Z</dcterms:modified>
</cp:coreProperties>
</file>