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7" r:id="rId2"/>
    <p:sldId id="258" r:id="rId3"/>
    <p:sldId id="259" r:id="rId4"/>
    <p:sldId id="260" r:id="rId5"/>
    <p:sldId id="261" r:id="rId6"/>
    <p:sldId id="262" r:id="rId7"/>
    <p:sldId id="263" r:id="rId8"/>
    <p:sldId id="264" r:id="rId9"/>
    <p:sldId id="265" r:id="rId10"/>
    <p:sldId id="267" r:id="rId11"/>
    <p:sldId id="268" r:id="rId12"/>
    <p:sldId id="269" r:id="rId13"/>
    <p:sldId id="270" r:id="rId14"/>
    <p:sldId id="321" r:id="rId15"/>
    <p:sldId id="322" r:id="rId16"/>
    <p:sldId id="323" r:id="rId17"/>
    <p:sldId id="343" r:id="rId18"/>
    <p:sldId id="266" r:id="rId19"/>
    <p:sldId id="317" r:id="rId20"/>
    <p:sldId id="319" r:id="rId21"/>
    <p:sldId id="324" r:id="rId22"/>
    <p:sldId id="318" r:id="rId23"/>
    <p:sldId id="325" r:id="rId24"/>
    <p:sldId id="326" r:id="rId25"/>
    <p:sldId id="327" r:id="rId26"/>
    <p:sldId id="328" r:id="rId27"/>
    <p:sldId id="271" r:id="rId28"/>
    <p:sldId id="272" r:id="rId29"/>
    <p:sldId id="329" r:id="rId30"/>
    <p:sldId id="330" r:id="rId31"/>
    <p:sldId id="331" r:id="rId32"/>
    <p:sldId id="342" r:id="rId33"/>
    <p:sldId id="332" r:id="rId34"/>
    <p:sldId id="333" r:id="rId35"/>
    <p:sldId id="344" r:id="rId36"/>
    <p:sldId id="334" r:id="rId37"/>
    <p:sldId id="335" r:id="rId38"/>
    <p:sldId id="336" r:id="rId39"/>
    <p:sldId id="337" r:id="rId40"/>
    <p:sldId id="345" r:id="rId41"/>
    <p:sldId id="338"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8A46363-5E5F-4559-926B-F14DEBBB18A3}">
          <p14:sldIdLst>
            <p14:sldId id="257"/>
            <p14:sldId id="258"/>
            <p14:sldId id="259"/>
            <p14:sldId id="260"/>
            <p14:sldId id="261"/>
            <p14:sldId id="262"/>
            <p14:sldId id="263"/>
            <p14:sldId id="264"/>
            <p14:sldId id="265"/>
            <p14:sldId id="267"/>
            <p14:sldId id="268"/>
            <p14:sldId id="269"/>
            <p14:sldId id="270"/>
            <p14:sldId id="321"/>
            <p14:sldId id="322"/>
            <p14:sldId id="323"/>
            <p14:sldId id="343"/>
            <p14:sldId id="266"/>
            <p14:sldId id="317"/>
            <p14:sldId id="319"/>
            <p14:sldId id="324"/>
            <p14:sldId id="318"/>
            <p14:sldId id="325"/>
            <p14:sldId id="326"/>
            <p14:sldId id="327"/>
            <p14:sldId id="328"/>
            <p14:sldId id="271"/>
            <p14:sldId id="272"/>
          </p14:sldIdLst>
        </p14:section>
        <p14:section name="MLlib" id="{33EDC219-04C5-4E1B-A530-6ABCD4478801}">
          <p14:sldIdLst>
            <p14:sldId id="329"/>
            <p14:sldId id="330"/>
            <p14:sldId id="331"/>
            <p14:sldId id="342"/>
            <p14:sldId id="332"/>
            <p14:sldId id="333"/>
            <p14:sldId id="344"/>
            <p14:sldId id="334"/>
            <p14:sldId id="335"/>
            <p14:sldId id="336"/>
            <p14:sldId id="337"/>
            <p14:sldId id="345"/>
            <p14:sldId id="33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26" autoAdjust="0"/>
    <p:restoredTop sz="85890" autoAdjust="0"/>
  </p:normalViewPr>
  <p:slideViewPr>
    <p:cSldViewPr snapToGrid="0">
      <p:cViewPr varScale="1">
        <p:scale>
          <a:sx n="76" d="100"/>
          <a:sy n="76" d="100"/>
        </p:scale>
        <p:origin x="952" y="52"/>
      </p:cViewPr>
      <p:guideLst/>
    </p:cSldViewPr>
  </p:slideViewPr>
  <p:notesTextViewPr>
    <p:cViewPr>
      <p:scale>
        <a:sx n="3" d="2"/>
        <a:sy n="3" d="2"/>
      </p:scale>
      <p:origin x="0" y="0"/>
    </p:cViewPr>
  </p:notesTextViewPr>
  <p:sorterViewPr>
    <p:cViewPr varScale="1">
      <p:scale>
        <a:sx n="100" d="100"/>
        <a:sy n="100" d="100"/>
      </p:scale>
      <p:origin x="0" y="-932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tx>
            <c:strRef>
              <c:f>Sheet1!$B$1</c:f>
              <c:strCache>
                <c:ptCount val="1"/>
                <c:pt idx="0">
                  <c:v>Hadoop</c:v>
                </c:pt>
              </c:strCache>
            </c:strRef>
          </c:tx>
          <c:invertIfNegative val="0"/>
          <c:cat>
            <c:numRef>
              <c:f>Sheet1!$A$2:$A$6</c:f>
              <c:numCache>
                <c:formatCode>General</c:formatCode>
                <c:ptCount val="5"/>
                <c:pt idx="0">
                  <c:v>1</c:v>
                </c:pt>
                <c:pt idx="1">
                  <c:v>5</c:v>
                </c:pt>
                <c:pt idx="2">
                  <c:v>10</c:v>
                </c:pt>
                <c:pt idx="3">
                  <c:v>20</c:v>
                </c:pt>
                <c:pt idx="4">
                  <c:v>30</c:v>
                </c:pt>
              </c:numCache>
            </c:numRef>
          </c:cat>
          <c:val>
            <c:numRef>
              <c:f>Sheet1!$B$2:$B$6</c:f>
              <c:numCache>
                <c:formatCode>General</c:formatCode>
                <c:ptCount val="5"/>
                <c:pt idx="0">
                  <c:v>128</c:v>
                </c:pt>
                <c:pt idx="1">
                  <c:v>637</c:v>
                </c:pt>
                <c:pt idx="2">
                  <c:v>1245</c:v>
                </c:pt>
                <c:pt idx="3">
                  <c:v>2559</c:v>
                </c:pt>
                <c:pt idx="4">
                  <c:v>3818</c:v>
                </c:pt>
              </c:numCache>
            </c:numRef>
          </c:val>
          <c:extLst>
            <c:ext xmlns:c16="http://schemas.microsoft.com/office/drawing/2014/chart" uri="{C3380CC4-5D6E-409C-BE32-E72D297353CC}">
              <c16:uniqueId val="{00000000-D57E-44D4-992B-FC9135B80946}"/>
            </c:ext>
          </c:extLst>
        </c:ser>
        <c:ser>
          <c:idx val="1"/>
          <c:order val="1"/>
          <c:tx>
            <c:strRef>
              <c:f>Sheet1!$C$1</c:f>
              <c:strCache>
                <c:ptCount val="1"/>
                <c:pt idx="0">
                  <c:v>Spark</c:v>
                </c:pt>
              </c:strCache>
            </c:strRef>
          </c:tx>
          <c:invertIfNegative val="0"/>
          <c:cat>
            <c:numRef>
              <c:f>Sheet1!$A$2:$A$6</c:f>
              <c:numCache>
                <c:formatCode>General</c:formatCode>
                <c:ptCount val="5"/>
                <c:pt idx="0">
                  <c:v>1</c:v>
                </c:pt>
                <c:pt idx="1">
                  <c:v>5</c:v>
                </c:pt>
                <c:pt idx="2">
                  <c:v>10</c:v>
                </c:pt>
                <c:pt idx="3">
                  <c:v>20</c:v>
                </c:pt>
                <c:pt idx="4">
                  <c:v>30</c:v>
                </c:pt>
              </c:numCache>
            </c:numRef>
          </c:cat>
          <c:val>
            <c:numRef>
              <c:f>Sheet1!$C$2:$C$6</c:f>
              <c:numCache>
                <c:formatCode>General</c:formatCode>
                <c:ptCount val="5"/>
                <c:pt idx="0">
                  <c:v>174</c:v>
                </c:pt>
                <c:pt idx="1">
                  <c:v>214</c:v>
                </c:pt>
                <c:pt idx="2">
                  <c:v>242</c:v>
                </c:pt>
                <c:pt idx="3">
                  <c:v>283</c:v>
                </c:pt>
                <c:pt idx="4">
                  <c:v>354</c:v>
                </c:pt>
              </c:numCache>
            </c:numRef>
          </c:val>
          <c:extLst>
            <c:ext xmlns:c16="http://schemas.microsoft.com/office/drawing/2014/chart" uri="{C3380CC4-5D6E-409C-BE32-E72D297353CC}">
              <c16:uniqueId val="{00000001-D57E-44D4-992B-FC9135B80946}"/>
            </c:ext>
          </c:extLst>
        </c:ser>
        <c:dLbls>
          <c:showLegendKey val="0"/>
          <c:showVal val="0"/>
          <c:showCatName val="0"/>
          <c:showSerName val="0"/>
          <c:showPercent val="0"/>
          <c:showBubbleSize val="0"/>
        </c:dLbls>
        <c:gapWidth val="150"/>
        <c:axId val="-2076085192"/>
        <c:axId val="-2055035240"/>
      </c:barChart>
      <c:catAx>
        <c:axId val="-2076085192"/>
        <c:scaling>
          <c:orientation val="minMax"/>
        </c:scaling>
        <c:delete val="0"/>
        <c:axPos val="b"/>
        <c:title>
          <c:tx>
            <c:rich>
              <a:bodyPr/>
              <a:lstStyle/>
              <a:p>
                <a:pPr>
                  <a:defRPr/>
                </a:pPr>
                <a:r>
                  <a:rPr lang="en-US"/>
                  <a:t>Number of Iterations</a:t>
                </a:r>
              </a:p>
            </c:rich>
          </c:tx>
          <c:layout/>
          <c:overlay val="0"/>
        </c:title>
        <c:numFmt formatCode="General" sourceLinked="1"/>
        <c:majorTickMark val="out"/>
        <c:minorTickMark val="none"/>
        <c:tickLblPos val="nextTo"/>
        <c:crossAx val="-2055035240"/>
        <c:crosses val="autoZero"/>
        <c:auto val="1"/>
        <c:lblAlgn val="ctr"/>
        <c:lblOffset val="100"/>
        <c:noMultiLvlLbl val="0"/>
      </c:catAx>
      <c:valAx>
        <c:axId val="-2055035240"/>
        <c:scaling>
          <c:orientation val="minMax"/>
        </c:scaling>
        <c:delete val="0"/>
        <c:axPos val="l"/>
        <c:majorGridlines/>
        <c:title>
          <c:tx>
            <c:rich>
              <a:bodyPr/>
              <a:lstStyle/>
              <a:p>
                <a:pPr>
                  <a:defRPr/>
                </a:pPr>
                <a:r>
                  <a:rPr lang="en-US"/>
                  <a:t>Running Time (s)</a:t>
                </a:r>
              </a:p>
            </c:rich>
          </c:tx>
          <c:layout/>
          <c:overlay val="0"/>
        </c:title>
        <c:numFmt formatCode="General" sourceLinked="1"/>
        <c:majorTickMark val="out"/>
        <c:minorTickMark val="none"/>
        <c:tickLblPos val="nextTo"/>
        <c:crossAx val="-2076085192"/>
        <c:crosses val="autoZero"/>
        <c:crossBetween val="between"/>
      </c:valAx>
    </c:plotArea>
    <c:legend>
      <c:legendPos val="r"/>
      <c:layout>
        <c:manualLayout>
          <c:xMode val="edge"/>
          <c:yMode val="edge"/>
          <c:x val="0.83032366489902998"/>
          <c:y val="0.35207722423351701"/>
          <c:w val="0.15947225346831601"/>
          <c:h val="0.18151684299252199"/>
        </c:manualLayout>
      </c:layout>
      <c:overlay val="0"/>
    </c:legend>
    <c:plotVisOnly val="1"/>
    <c:dispBlanksAs val="gap"/>
    <c:showDLblsOverMax val="0"/>
  </c:chart>
  <c:txPr>
    <a:bodyPr/>
    <a:lstStyle/>
    <a:p>
      <a:pPr>
        <a:defRPr sz="2000"/>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CFBC2B-1628-4B4C-AAD6-77776D4C59E6}" type="datetimeFigureOut">
              <a:rPr lang="zh-CN" altLang="en-US" smtClean="0"/>
              <a:t>2018/10/22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D88E36-5E86-42CB-AD2B-8D6874A7CA0C}" type="slidenum">
              <a:rPr lang="zh-CN" altLang="en-US" smtClean="0"/>
              <a:t>‹#›</a:t>
            </a:fld>
            <a:endParaRPr lang="zh-CN" altLang="en-US"/>
          </a:p>
        </p:txBody>
      </p:sp>
    </p:spTree>
    <p:extLst>
      <p:ext uri="{BB962C8B-B14F-4D97-AF65-F5344CB8AC3E}">
        <p14:creationId xmlns:p14="http://schemas.microsoft.com/office/powerpoint/2010/main" val="3617200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Spark was initially developed for applications where keeping data in memory helps performance, such as iterative algorithms, which are common in machine learning, and interactive data mining.</a:t>
            </a:r>
            <a:endParaRPr lang="zh-CN" altLang="en-US" dirty="0"/>
          </a:p>
        </p:txBody>
      </p:sp>
      <p:sp>
        <p:nvSpPr>
          <p:cNvPr id="4" name="灯片编号占位符 3"/>
          <p:cNvSpPr>
            <a:spLocks noGrp="1"/>
          </p:cNvSpPr>
          <p:nvPr>
            <p:ph type="sldNum" sz="quarter" idx="10"/>
          </p:nvPr>
        </p:nvSpPr>
        <p:spPr/>
        <p:txBody>
          <a:bodyPr/>
          <a:lstStyle/>
          <a:p>
            <a:fld id="{E156905E-C938-4A07-B459-D839DD551A86}" type="slidenum">
              <a:rPr lang="zh-CN" altLang="en-US" smtClean="0"/>
              <a:t>1</a:t>
            </a:fld>
            <a:endParaRPr lang="zh-CN" altLang="en-US"/>
          </a:p>
        </p:txBody>
      </p:sp>
    </p:spTree>
    <p:extLst>
      <p:ext uri="{BB962C8B-B14F-4D97-AF65-F5344CB8AC3E}">
        <p14:creationId xmlns:p14="http://schemas.microsoft.com/office/powerpoint/2010/main" val="20514137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dirty="0" smtClean="0"/>
              <a:t>Add</a:t>
            </a:r>
            <a:r>
              <a:rPr lang="en-US" baseline="0" dirty="0" smtClean="0"/>
              <a:t> “variables” to the “functions” in functional programming</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27</a:t>
            </a:fld>
            <a:endParaRPr lang="en-US"/>
          </a:p>
        </p:txBody>
      </p:sp>
    </p:spTree>
    <p:extLst>
      <p:ext uri="{BB962C8B-B14F-4D97-AF65-F5344CB8AC3E}">
        <p14:creationId xmlns:p14="http://schemas.microsoft.com/office/powerpoint/2010/main" val="2618701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28</a:t>
            </a:fld>
            <a:endParaRPr lang="en-US"/>
          </a:p>
        </p:txBody>
      </p:sp>
    </p:spTree>
    <p:extLst>
      <p:ext uri="{BB962C8B-B14F-4D97-AF65-F5344CB8AC3E}">
        <p14:creationId xmlns:p14="http://schemas.microsoft.com/office/powerpoint/2010/main" val="4148132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325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smtClean="0">
                <a:ea typeface="ＭＳ Ｐゴシック" pitchFamily="34" charset="-128"/>
              </a:rPr>
              <a:t>Note that dataset is reused on each gradient computation</a:t>
            </a:r>
          </a:p>
        </p:txBody>
      </p:sp>
      <p:sp>
        <p:nvSpPr>
          <p:cNvPr id="5325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DF0A0C28-DAC6-4049-AEDE-4409421802B7}" type="slidenum">
              <a:rPr lang="en-US" altLang="zh-CN" sz="1200"/>
              <a:pPr eaLnBrk="1" hangingPunct="1"/>
              <a:t>31</a:t>
            </a:fld>
            <a:endParaRPr lang="en-US" altLang="zh-CN" sz="1200"/>
          </a:p>
        </p:txBody>
      </p:sp>
    </p:spTree>
    <p:extLst>
      <p:ext uri="{BB962C8B-B14F-4D97-AF65-F5344CB8AC3E}">
        <p14:creationId xmlns:p14="http://schemas.microsoft.com/office/powerpoint/2010/main" val="7558437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implemented two algorithms to solve logistic regression: mini-batch gradient descent and L-BFGS. We recommend L-BFGS over mini-batch gradient descent for faster convergence.</a:t>
            </a:r>
            <a:endParaRPr lang="zh-CN" altLang="en-US" dirty="0"/>
          </a:p>
        </p:txBody>
      </p:sp>
      <p:sp>
        <p:nvSpPr>
          <p:cNvPr id="4" name="灯片编号占位符 3"/>
          <p:cNvSpPr>
            <a:spLocks noGrp="1"/>
          </p:cNvSpPr>
          <p:nvPr>
            <p:ph type="sldNum" sz="quarter" idx="10"/>
          </p:nvPr>
        </p:nvSpPr>
        <p:spPr/>
        <p:txBody>
          <a:bodyPr/>
          <a:lstStyle/>
          <a:p>
            <a:fld id="{A9D88E36-5E86-42CB-AD2B-8D6874A7CA0C}" type="slidenum">
              <a:rPr lang="zh-CN" altLang="en-US" smtClean="0"/>
              <a:t>32</a:t>
            </a:fld>
            <a:endParaRPr lang="zh-CN" altLang="en-US"/>
          </a:p>
        </p:txBody>
      </p:sp>
    </p:spTree>
    <p:extLst>
      <p:ext uri="{BB962C8B-B14F-4D97-AF65-F5344CB8AC3E}">
        <p14:creationId xmlns:p14="http://schemas.microsoft.com/office/powerpoint/2010/main" val="24519895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dirty="0" smtClean="0"/>
              <a:t>Key idea: add</a:t>
            </a:r>
            <a:r>
              <a:rPr lang="en-US" baseline="0" dirty="0" smtClean="0"/>
              <a:t> “variables” to the “functions” in functional programming</a:t>
            </a:r>
            <a:endParaRPr lang="en-US" dirty="0" smtClean="0"/>
          </a:p>
          <a:p>
            <a:endParaRPr lang="en-US" dirty="0">
              <a:ea typeface="ＭＳ Ｐゴシック" charset="-128"/>
              <a:cs typeface="ＭＳ Ｐゴシック" charset="-128"/>
            </a:endParaRPr>
          </a:p>
        </p:txBody>
      </p:sp>
      <p:sp>
        <p:nvSpPr>
          <p:cNvPr id="28676" name="Slide Number Placeholder 3"/>
          <p:cNvSpPr>
            <a:spLocks noGrp="1"/>
          </p:cNvSpPr>
          <p:nvPr>
            <p:ph type="sldNum" sz="quarter" idx="5"/>
          </p:nvPr>
        </p:nvSpPr>
        <p:spPr bwMode="auto">
          <a:noFill/>
          <a:ln>
            <a:miter lim="800000"/>
            <a:headEnd/>
            <a:tailEnd/>
          </a:ln>
        </p:spPr>
        <p:txBody>
          <a:bodyPr/>
          <a:lstStyle/>
          <a:p>
            <a:fld id="{7AE12695-0717-744A-A738-2CC9BB29FA2B}" type="slidenum">
              <a:rPr lang="en-US" smtClean="0"/>
              <a:pPr/>
              <a:t>33</a:t>
            </a:fld>
            <a:endParaRPr lang="en-US" smtClean="0"/>
          </a:p>
        </p:txBody>
      </p:sp>
    </p:spTree>
    <p:extLst>
      <p:ext uri="{BB962C8B-B14F-4D97-AF65-F5344CB8AC3E}">
        <p14:creationId xmlns:p14="http://schemas.microsoft.com/office/powerpoint/2010/main" val="18943600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a:t>
            </a:r>
            <a:r>
              <a:rPr lang="en-US" baseline="0" dirty="0" smtClean="0"/>
              <a:t> for a 29 GB dataset on 20 EC2 m1.xlarge machines (4 cores each)</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34</a:t>
            </a:fld>
            <a:endParaRPr lang="en-US"/>
          </a:p>
        </p:txBody>
      </p:sp>
    </p:spTree>
    <p:extLst>
      <p:ext uri="{BB962C8B-B14F-4D97-AF65-F5344CB8AC3E}">
        <p14:creationId xmlns:p14="http://schemas.microsoft.com/office/powerpoint/2010/main" val="16367428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most important parameter in K-means is a target number of clusters to generate, K. In</a:t>
            </a:r>
          </a:p>
          <a:p>
            <a:r>
              <a:rPr lang="en-US" altLang="zh-CN" dirty="0" smtClean="0"/>
              <a:t>practice, you rarely know the “true” number of clusters in advance, so the best practice is</a:t>
            </a:r>
          </a:p>
          <a:p>
            <a:r>
              <a:rPr lang="en-US" altLang="zh-CN" dirty="0" smtClean="0"/>
              <a:t>to try several values of K, until the average </a:t>
            </a:r>
            <a:r>
              <a:rPr lang="en-US" altLang="zh-CN" dirty="0" err="1" smtClean="0"/>
              <a:t>intracluster</a:t>
            </a:r>
            <a:r>
              <a:rPr lang="en-US" altLang="zh-CN" dirty="0" smtClean="0"/>
              <a:t> distance stops decreasing</a:t>
            </a:r>
          </a:p>
          <a:p>
            <a:r>
              <a:rPr lang="en-US" altLang="zh-CN" dirty="0" smtClean="0"/>
              <a:t>dramatically.</a:t>
            </a:r>
            <a:endParaRPr lang="zh-CN" altLang="en-US" dirty="0"/>
          </a:p>
        </p:txBody>
      </p:sp>
      <p:sp>
        <p:nvSpPr>
          <p:cNvPr id="4" name="灯片编号占位符 3"/>
          <p:cNvSpPr>
            <a:spLocks noGrp="1"/>
          </p:cNvSpPr>
          <p:nvPr>
            <p:ph type="sldNum" sz="quarter" idx="10"/>
          </p:nvPr>
        </p:nvSpPr>
        <p:spPr/>
        <p:txBody>
          <a:bodyPr/>
          <a:lstStyle/>
          <a:p>
            <a:fld id="{A9D88E36-5E86-42CB-AD2B-8D6874A7CA0C}" type="slidenum">
              <a:rPr lang="zh-CN" altLang="en-US" smtClean="0"/>
              <a:t>36</a:t>
            </a:fld>
            <a:endParaRPr lang="zh-CN" altLang="en-US"/>
          </a:p>
        </p:txBody>
      </p:sp>
    </p:spTree>
    <p:extLst>
      <p:ext uri="{BB962C8B-B14F-4D97-AF65-F5344CB8AC3E}">
        <p14:creationId xmlns:p14="http://schemas.microsoft.com/office/powerpoint/2010/main" val="4234695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approach used in </a:t>
            </a:r>
            <a:r>
              <a:rPr lang="en-US" altLang="zh-CN" dirty="0" err="1" smtClean="0"/>
              <a:t>spark.mllib</a:t>
            </a:r>
            <a:r>
              <a:rPr lang="en-US" altLang="zh-CN" dirty="0" smtClean="0"/>
              <a:t> to deal with such data is taken from Collaborative Filtering for Implicit Feedback Datasets. </a:t>
            </a:r>
          </a:p>
          <a:p>
            <a:r>
              <a:rPr lang="en-US" altLang="zh-CN" dirty="0" smtClean="0"/>
              <a:t>Essentially, instead of trying to </a:t>
            </a:r>
            <a:r>
              <a:rPr lang="en-US" altLang="zh-CN" b="1" dirty="0" smtClean="0"/>
              <a:t>model the matrix of ratings directly</a:t>
            </a:r>
            <a:r>
              <a:rPr lang="en-US" altLang="zh-CN" dirty="0" smtClean="0"/>
              <a:t>, this approach </a:t>
            </a:r>
            <a:r>
              <a:rPr lang="en-US" altLang="zh-CN" b="1" dirty="0" smtClean="0"/>
              <a:t>treats the data as numbers representing the strength in observations of user actions </a:t>
            </a:r>
            <a:r>
              <a:rPr lang="en-US" altLang="zh-CN" dirty="0" smtClean="0"/>
              <a:t>(such as the number of clicks, or the cumulative duration someone spent viewing a movie). </a:t>
            </a:r>
          </a:p>
          <a:p>
            <a:r>
              <a:rPr lang="en-US" altLang="zh-CN" dirty="0" smtClean="0"/>
              <a:t>Those numbers are then related to the level of confidence in observed user preferences, rather than explicit ratings given to items. The model then tries to find latent factors that can be used to predict the expected preference of a user for an item.</a:t>
            </a:r>
            <a:endParaRPr lang="zh-CN" altLang="en-US" dirty="0"/>
          </a:p>
        </p:txBody>
      </p:sp>
      <p:sp>
        <p:nvSpPr>
          <p:cNvPr id="4" name="灯片编号占位符 3"/>
          <p:cNvSpPr>
            <a:spLocks noGrp="1"/>
          </p:cNvSpPr>
          <p:nvPr>
            <p:ph type="sldNum" sz="quarter" idx="10"/>
          </p:nvPr>
        </p:nvSpPr>
        <p:spPr/>
        <p:txBody>
          <a:bodyPr/>
          <a:lstStyle/>
          <a:p>
            <a:fld id="{A9D88E36-5E86-42CB-AD2B-8D6874A7CA0C}" type="slidenum">
              <a:rPr lang="zh-CN" altLang="en-US" smtClean="0"/>
              <a:t>39</a:t>
            </a:fld>
            <a:endParaRPr lang="zh-CN" altLang="en-US"/>
          </a:p>
        </p:txBody>
      </p:sp>
    </p:spTree>
    <p:extLst>
      <p:ext uri="{BB962C8B-B14F-4D97-AF65-F5344CB8AC3E}">
        <p14:creationId xmlns:p14="http://schemas.microsoft.com/office/powerpoint/2010/main" val="3102061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9D88E36-5E86-42CB-AD2B-8D6874A7CA0C}" type="slidenum">
              <a:rPr lang="zh-CN" altLang="en-US" smtClean="0"/>
              <a:t>6</a:t>
            </a:fld>
            <a:endParaRPr lang="zh-CN" altLang="en-US"/>
          </a:p>
        </p:txBody>
      </p:sp>
    </p:spTree>
    <p:extLst>
      <p:ext uri="{BB962C8B-B14F-4D97-AF65-F5344CB8AC3E}">
        <p14:creationId xmlns:p14="http://schemas.microsoft.com/office/powerpoint/2010/main" val="2246899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iteration is, for example, a </a:t>
            </a:r>
            <a:r>
              <a:rPr lang="en-US" dirty="0" err="1" smtClean="0"/>
              <a:t>MapReduce</a:t>
            </a:r>
            <a:r>
              <a:rPr lang="en-US" dirty="0" smtClean="0"/>
              <a:t> job</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7</a:t>
            </a:fld>
            <a:endParaRPr lang="en-US"/>
          </a:p>
        </p:txBody>
      </p:sp>
    </p:spTree>
    <p:extLst>
      <p:ext uri="{BB962C8B-B14F-4D97-AF65-F5344CB8AC3E}">
        <p14:creationId xmlns:p14="http://schemas.microsoft.com/office/powerpoint/2010/main" val="1504416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Define RDDs more precisely here </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9</a:t>
            </a:fld>
            <a:endParaRPr lang="en-US"/>
          </a:p>
        </p:txBody>
      </p:sp>
    </p:spTree>
    <p:extLst>
      <p:ext uri="{BB962C8B-B14F-4D97-AF65-F5344CB8AC3E}">
        <p14:creationId xmlns:p14="http://schemas.microsoft.com/office/powerpoint/2010/main" val="3684268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10</a:t>
            </a:fld>
            <a:endParaRPr lang="en-US"/>
          </a:p>
        </p:txBody>
      </p:sp>
    </p:spTree>
    <p:extLst>
      <p:ext uri="{BB962C8B-B14F-4D97-AF65-F5344CB8AC3E}">
        <p14:creationId xmlns:p14="http://schemas.microsoft.com/office/powerpoint/2010/main" val="324589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Similarity to GFS/HDFS: large blocks, append only.</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11</a:t>
            </a:fld>
            <a:endParaRPr lang="en-US"/>
          </a:p>
        </p:txBody>
      </p:sp>
    </p:spTree>
    <p:extLst>
      <p:ext uri="{BB962C8B-B14F-4D97-AF65-F5344CB8AC3E}">
        <p14:creationId xmlns:p14="http://schemas.microsoft.com/office/powerpoint/2010/main" val="360815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Once created, </a:t>
            </a:r>
            <a:r>
              <a:rPr lang="en-US" altLang="zh-CN" dirty="0" err="1" smtClean="0"/>
              <a:t>distFile</a:t>
            </a:r>
            <a:r>
              <a:rPr lang="en-US" altLang="zh-CN" dirty="0" smtClean="0"/>
              <a:t> can be acted on by dataset operations. For example, we can add up the sizes of all the lines using the map and reduce operations as follows: </a:t>
            </a:r>
            <a:r>
              <a:rPr lang="en-US" altLang="zh-CN" dirty="0" err="1" smtClean="0"/>
              <a:t>distFile.map</a:t>
            </a:r>
            <a:r>
              <a:rPr lang="en-US" altLang="zh-CN" dirty="0" smtClean="0"/>
              <a:t>(lambda s: </a:t>
            </a:r>
            <a:r>
              <a:rPr lang="en-US" altLang="zh-CN" dirty="0" err="1" smtClean="0"/>
              <a:t>len</a:t>
            </a:r>
            <a:r>
              <a:rPr lang="en-US" altLang="zh-CN" dirty="0" smtClean="0"/>
              <a:t>(s)).reduce(lambda a, b: a + b).</a:t>
            </a:r>
            <a:endParaRPr lang="zh-CN" altLang="en-US" dirty="0"/>
          </a:p>
        </p:txBody>
      </p:sp>
      <p:sp>
        <p:nvSpPr>
          <p:cNvPr id="4" name="灯片编号占位符 3"/>
          <p:cNvSpPr>
            <a:spLocks noGrp="1"/>
          </p:cNvSpPr>
          <p:nvPr>
            <p:ph type="sldNum" sz="quarter" idx="10"/>
          </p:nvPr>
        </p:nvSpPr>
        <p:spPr/>
        <p:txBody>
          <a:bodyPr/>
          <a:lstStyle/>
          <a:p>
            <a:fld id="{A9D88E36-5E86-42CB-AD2B-8D6874A7CA0C}" type="slidenum">
              <a:rPr lang="zh-CN" altLang="en-US" smtClean="0"/>
              <a:t>20</a:t>
            </a:fld>
            <a:endParaRPr lang="zh-CN" altLang="en-US"/>
          </a:p>
        </p:txBody>
      </p:sp>
    </p:spTree>
    <p:extLst>
      <p:ext uri="{BB962C8B-B14F-4D97-AF65-F5344CB8AC3E}">
        <p14:creationId xmlns:p14="http://schemas.microsoft.com/office/powerpoint/2010/main" val="1229239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(Lambdas do not support multi-statement functions or statements that do not return a value.)</a:t>
            </a:r>
          </a:p>
          <a:p>
            <a:endParaRPr lang="zh-CN" altLang="en-US" dirty="0"/>
          </a:p>
        </p:txBody>
      </p:sp>
      <p:sp>
        <p:nvSpPr>
          <p:cNvPr id="4" name="灯片编号占位符 3"/>
          <p:cNvSpPr>
            <a:spLocks noGrp="1"/>
          </p:cNvSpPr>
          <p:nvPr>
            <p:ph type="sldNum" sz="quarter" idx="10"/>
          </p:nvPr>
        </p:nvSpPr>
        <p:spPr/>
        <p:txBody>
          <a:bodyPr/>
          <a:lstStyle/>
          <a:p>
            <a:fld id="{A9D88E36-5E86-42CB-AD2B-8D6874A7CA0C}" type="slidenum">
              <a:rPr lang="zh-CN" altLang="en-US" smtClean="0"/>
              <a:t>21</a:t>
            </a:fld>
            <a:endParaRPr lang="zh-CN" altLang="en-US"/>
          </a:p>
        </p:txBody>
      </p:sp>
    </p:spTree>
    <p:extLst>
      <p:ext uri="{BB962C8B-B14F-4D97-AF65-F5344CB8AC3E}">
        <p14:creationId xmlns:p14="http://schemas.microsoft.com/office/powerpoint/2010/main" val="1666037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One of the most common uses </a:t>
            </a:r>
            <a:r>
              <a:rPr lang="en-US" altLang="zh-CN" dirty="0" smtClean="0"/>
              <a:t>of</a:t>
            </a:r>
            <a:r>
              <a:rPr lang="en-US" altLang="zh-CN" baseline="0" dirty="0" smtClean="0"/>
              <a:t> </a:t>
            </a:r>
            <a:r>
              <a:rPr lang="en-US" altLang="zh-CN" dirty="0" smtClean="0"/>
              <a:t>accumulators </a:t>
            </a:r>
            <a:r>
              <a:rPr lang="en-US" altLang="zh-CN" dirty="0" smtClean="0"/>
              <a:t>is to count events that occur during job execution for debugging purposes</a:t>
            </a:r>
            <a:r>
              <a:rPr lang="en-US" altLang="zh-CN" dirty="0" smtClean="0"/>
              <a:t>. Accumulators in Spark are used specifically to provide a mechanism for safely updating a variable when execution is split up across worker nodes in a cluster. </a:t>
            </a:r>
            <a:endParaRPr lang="zh-CN" altLang="en-US" dirty="0"/>
          </a:p>
        </p:txBody>
      </p:sp>
      <p:sp>
        <p:nvSpPr>
          <p:cNvPr id="4" name="灯片编号占位符 3"/>
          <p:cNvSpPr>
            <a:spLocks noGrp="1"/>
          </p:cNvSpPr>
          <p:nvPr>
            <p:ph type="sldNum" sz="quarter" idx="10"/>
          </p:nvPr>
        </p:nvSpPr>
        <p:spPr/>
        <p:txBody>
          <a:bodyPr/>
          <a:lstStyle/>
          <a:p>
            <a:fld id="{A9D88E36-5E86-42CB-AD2B-8D6874A7CA0C}" type="slidenum">
              <a:rPr lang="zh-CN" altLang="en-US" smtClean="0"/>
              <a:t>26</a:t>
            </a:fld>
            <a:endParaRPr lang="zh-CN" altLang="en-US"/>
          </a:p>
        </p:txBody>
      </p:sp>
    </p:spTree>
    <p:extLst>
      <p:ext uri="{BB962C8B-B14F-4D97-AF65-F5344CB8AC3E}">
        <p14:creationId xmlns:p14="http://schemas.microsoft.com/office/powerpoint/2010/main" val="3858608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D5A2A8AF-9A8D-4454-8880-EADFDE6FC2DE}" type="datetimeFigureOut">
              <a:rPr lang="zh-CN" altLang="en-US" smtClean="0"/>
              <a:t>2018/10/22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EE44C1-0A5F-4ECB-99ED-D6E8B2C16199}" type="slidenum">
              <a:rPr lang="zh-CN" altLang="en-US" smtClean="0"/>
              <a:t>‹#›</a:t>
            </a:fld>
            <a:endParaRPr lang="zh-CN" altLang="en-US"/>
          </a:p>
        </p:txBody>
      </p:sp>
    </p:spTree>
    <p:extLst>
      <p:ext uri="{BB962C8B-B14F-4D97-AF65-F5344CB8AC3E}">
        <p14:creationId xmlns:p14="http://schemas.microsoft.com/office/powerpoint/2010/main" val="399596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5A2A8AF-9A8D-4454-8880-EADFDE6FC2DE}" type="datetimeFigureOut">
              <a:rPr lang="zh-CN" altLang="en-US" smtClean="0"/>
              <a:t>2018/10/22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EE44C1-0A5F-4ECB-99ED-D6E8B2C16199}" type="slidenum">
              <a:rPr lang="zh-CN" altLang="en-US" smtClean="0"/>
              <a:t>‹#›</a:t>
            </a:fld>
            <a:endParaRPr lang="zh-CN" altLang="en-US"/>
          </a:p>
        </p:txBody>
      </p:sp>
    </p:spTree>
    <p:extLst>
      <p:ext uri="{BB962C8B-B14F-4D97-AF65-F5344CB8AC3E}">
        <p14:creationId xmlns:p14="http://schemas.microsoft.com/office/powerpoint/2010/main" val="336525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5A2A8AF-9A8D-4454-8880-EADFDE6FC2DE}" type="datetimeFigureOut">
              <a:rPr lang="zh-CN" altLang="en-US" smtClean="0"/>
              <a:t>2018/10/22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EE44C1-0A5F-4ECB-99ED-D6E8B2C16199}" type="slidenum">
              <a:rPr lang="zh-CN" altLang="en-US" smtClean="0"/>
              <a:t>‹#›</a:t>
            </a:fld>
            <a:endParaRPr lang="zh-CN" altLang="en-US"/>
          </a:p>
        </p:txBody>
      </p:sp>
    </p:spTree>
    <p:extLst>
      <p:ext uri="{BB962C8B-B14F-4D97-AF65-F5344CB8AC3E}">
        <p14:creationId xmlns:p14="http://schemas.microsoft.com/office/powerpoint/2010/main" val="1444708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Date Placeholder 7"/>
          <p:cNvSpPr>
            <a:spLocks noGrp="1"/>
          </p:cNvSpPr>
          <p:nvPr>
            <p:ph type="dt" sz="half" idx="14"/>
          </p:nvPr>
        </p:nvSpPr>
        <p:spPr/>
        <p:txBody>
          <a:bodyPr/>
          <a:lstStyle/>
          <a:p>
            <a:fld id="{C444216C-91FB-3A4A-92D6-24F9F062D71C}" type="datetime1">
              <a:rPr lang="en-US" smtClean="0"/>
              <a:t>10/22/2018</a:t>
            </a:fld>
            <a:endParaRPr lang="en-US" dirty="0"/>
          </a:p>
        </p:txBody>
      </p:sp>
      <p:sp>
        <p:nvSpPr>
          <p:cNvPr id="9" name="Slide Number Placeholder 8"/>
          <p:cNvSpPr>
            <a:spLocks noGrp="1"/>
          </p:cNvSpPr>
          <p:nvPr>
            <p:ph type="sldNum" sz="quarter" idx="15"/>
          </p:nvPr>
        </p:nvSpPr>
        <p:spPr/>
        <p:txBody>
          <a:bodyPr/>
          <a:lstStyle/>
          <a:p>
            <a:fld id="{99921478-9A63-450E-8942-C240FE31B1C1}" type="slidenum">
              <a:rPr lang="en-US" smtClean="0"/>
              <a:pPr/>
              <a:t>‹#›</a:t>
            </a:fld>
            <a:endParaRPr lang="en-US" dirty="0"/>
          </a:p>
        </p:txBody>
      </p:sp>
      <p:sp>
        <p:nvSpPr>
          <p:cNvPr id="10" name="Footer Placeholder 9"/>
          <p:cNvSpPr>
            <a:spLocks noGrp="1"/>
          </p:cNvSpPr>
          <p:nvPr>
            <p:ph type="ftr" sz="quarter" idx="16"/>
          </p:nvPr>
        </p:nvSpPr>
        <p:spPr/>
        <p:txBody>
          <a:bodyPr/>
          <a:lstStyle/>
          <a:p>
            <a:r>
              <a:rPr lang="en-US" dirty="0" smtClean="0"/>
              <a:t>Yahoo Confidential   Proprietary</a:t>
            </a:r>
            <a:endParaRPr lang="en-US" dirty="0"/>
          </a:p>
        </p:txBody>
      </p:sp>
      <p:sp>
        <p:nvSpPr>
          <p:cNvPr id="11" name="Content Placeholder 10"/>
          <p:cNvSpPr>
            <a:spLocks noGrp="1"/>
          </p:cNvSpPr>
          <p:nvPr>
            <p:ph sz="quarter" idx="18"/>
          </p:nvPr>
        </p:nvSpPr>
        <p:spPr>
          <a:xfrm>
            <a:off x="688764" y="1814835"/>
            <a:ext cx="11069320" cy="432308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88621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5A2A8AF-9A8D-4454-8880-EADFDE6FC2DE}" type="datetimeFigureOut">
              <a:rPr lang="zh-CN" altLang="en-US" smtClean="0"/>
              <a:t>2018/10/22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EE44C1-0A5F-4ECB-99ED-D6E8B2C16199}" type="slidenum">
              <a:rPr lang="zh-CN" altLang="en-US" smtClean="0"/>
              <a:t>‹#›</a:t>
            </a:fld>
            <a:endParaRPr lang="zh-CN" altLang="en-US"/>
          </a:p>
        </p:txBody>
      </p:sp>
    </p:spTree>
    <p:extLst>
      <p:ext uri="{BB962C8B-B14F-4D97-AF65-F5344CB8AC3E}">
        <p14:creationId xmlns:p14="http://schemas.microsoft.com/office/powerpoint/2010/main" val="3097367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D5A2A8AF-9A8D-4454-8880-EADFDE6FC2DE}" type="datetimeFigureOut">
              <a:rPr lang="zh-CN" altLang="en-US" smtClean="0"/>
              <a:t>2018/10/22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EE44C1-0A5F-4ECB-99ED-D6E8B2C16199}" type="slidenum">
              <a:rPr lang="zh-CN" altLang="en-US" smtClean="0"/>
              <a:t>‹#›</a:t>
            </a:fld>
            <a:endParaRPr lang="zh-CN" altLang="en-US"/>
          </a:p>
        </p:txBody>
      </p:sp>
    </p:spTree>
    <p:extLst>
      <p:ext uri="{BB962C8B-B14F-4D97-AF65-F5344CB8AC3E}">
        <p14:creationId xmlns:p14="http://schemas.microsoft.com/office/powerpoint/2010/main" val="1266513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5A2A8AF-9A8D-4454-8880-EADFDE6FC2DE}" type="datetimeFigureOut">
              <a:rPr lang="zh-CN" altLang="en-US" smtClean="0"/>
              <a:t>2018/10/22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EE44C1-0A5F-4ECB-99ED-D6E8B2C16199}" type="slidenum">
              <a:rPr lang="zh-CN" altLang="en-US" smtClean="0"/>
              <a:t>‹#›</a:t>
            </a:fld>
            <a:endParaRPr lang="zh-CN" altLang="en-US"/>
          </a:p>
        </p:txBody>
      </p:sp>
    </p:spTree>
    <p:extLst>
      <p:ext uri="{BB962C8B-B14F-4D97-AF65-F5344CB8AC3E}">
        <p14:creationId xmlns:p14="http://schemas.microsoft.com/office/powerpoint/2010/main" val="4066762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5A2A8AF-9A8D-4454-8880-EADFDE6FC2DE}" type="datetimeFigureOut">
              <a:rPr lang="zh-CN" altLang="en-US" smtClean="0"/>
              <a:t>2018/10/22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FEE44C1-0A5F-4ECB-99ED-D6E8B2C16199}" type="slidenum">
              <a:rPr lang="zh-CN" altLang="en-US" smtClean="0"/>
              <a:t>‹#›</a:t>
            </a:fld>
            <a:endParaRPr lang="zh-CN" altLang="en-US"/>
          </a:p>
        </p:txBody>
      </p:sp>
    </p:spTree>
    <p:extLst>
      <p:ext uri="{BB962C8B-B14F-4D97-AF65-F5344CB8AC3E}">
        <p14:creationId xmlns:p14="http://schemas.microsoft.com/office/powerpoint/2010/main" val="681933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5A2A8AF-9A8D-4454-8880-EADFDE6FC2DE}" type="datetimeFigureOut">
              <a:rPr lang="zh-CN" altLang="en-US" smtClean="0"/>
              <a:t>2018/10/22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FEE44C1-0A5F-4ECB-99ED-D6E8B2C16199}" type="slidenum">
              <a:rPr lang="zh-CN" altLang="en-US" smtClean="0"/>
              <a:t>‹#›</a:t>
            </a:fld>
            <a:endParaRPr lang="zh-CN" altLang="en-US"/>
          </a:p>
        </p:txBody>
      </p:sp>
    </p:spTree>
    <p:extLst>
      <p:ext uri="{BB962C8B-B14F-4D97-AF65-F5344CB8AC3E}">
        <p14:creationId xmlns:p14="http://schemas.microsoft.com/office/powerpoint/2010/main" val="2926968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5A2A8AF-9A8D-4454-8880-EADFDE6FC2DE}" type="datetimeFigureOut">
              <a:rPr lang="zh-CN" altLang="en-US" smtClean="0"/>
              <a:t>2018/10/22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FEE44C1-0A5F-4ECB-99ED-D6E8B2C16199}" type="slidenum">
              <a:rPr lang="zh-CN" altLang="en-US" smtClean="0"/>
              <a:t>‹#›</a:t>
            </a:fld>
            <a:endParaRPr lang="zh-CN" altLang="en-US"/>
          </a:p>
        </p:txBody>
      </p:sp>
    </p:spTree>
    <p:extLst>
      <p:ext uri="{BB962C8B-B14F-4D97-AF65-F5344CB8AC3E}">
        <p14:creationId xmlns:p14="http://schemas.microsoft.com/office/powerpoint/2010/main" val="961729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5A2A8AF-9A8D-4454-8880-EADFDE6FC2DE}" type="datetimeFigureOut">
              <a:rPr lang="zh-CN" altLang="en-US" smtClean="0"/>
              <a:t>2018/10/22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EE44C1-0A5F-4ECB-99ED-D6E8B2C16199}" type="slidenum">
              <a:rPr lang="zh-CN" altLang="en-US" smtClean="0"/>
              <a:t>‹#›</a:t>
            </a:fld>
            <a:endParaRPr lang="zh-CN" altLang="en-US"/>
          </a:p>
        </p:txBody>
      </p:sp>
    </p:spTree>
    <p:extLst>
      <p:ext uri="{BB962C8B-B14F-4D97-AF65-F5344CB8AC3E}">
        <p14:creationId xmlns:p14="http://schemas.microsoft.com/office/powerpoint/2010/main" val="2248292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5A2A8AF-9A8D-4454-8880-EADFDE6FC2DE}" type="datetimeFigureOut">
              <a:rPr lang="zh-CN" altLang="en-US" smtClean="0"/>
              <a:t>2018/10/22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EE44C1-0A5F-4ECB-99ED-D6E8B2C16199}" type="slidenum">
              <a:rPr lang="zh-CN" altLang="en-US" smtClean="0"/>
              <a:t>‹#›</a:t>
            </a:fld>
            <a:endParaRPr lang="zh-CN" altLang="en-US"/>
          </a:p>
        </p:txBody>
      </p:sp>
    </p:spTree>
    <p:extLst>
      <p:ext uri="{BB962C8B-B14F-4D97-AF65-F5344CB8AC3E}">
        <p14:creationId xmlns:p14="http://schemas.microsoft.com/office/powerpoint/2010/main" val="854032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A2A8AF-9A8D-4454-8880-EADFDE6FC2DE}" type="datetimeFigureOut">
              <a:rPr lang="zh-CN" altLang="en-US" smtClean="0"/>
              <a:t>2018/10/22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EE44C1-0A5F-4ECB-99ED-D6E8B2C16199}" type="slidenum">
              <a:rPr lang="zh-CN" altLang="en-US" smtClean="0"/>
              <a:t>‹#›</a:t>
            </a:fld>
            <a:endParaRPr lang="zh-CN" altLang="en-US"/>
          </a:p>
        </p:txBody>
      </p:sp>
    </p:spTree>
    <p:extLst>
      <p:ext uri="{BB962C8B-B14F-4D97-AF65-F5344CB8AC3E}">
        <p14:creationId xmlns:p14="http://schemas.microsoft.com/office/powerpoint/2010/main" val="356079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Spark</a:t>
            </a:r>
            <a:endParaRPr lang="zh-CN" altLang="en-US" dirty="0"/>
          </a:p>
        </p:txBody>
      </p:sp>
      <p:sp>
        <p:nvSpPr>
          <p:cNvPr id="5" name="副标题 4"/>
          <p:cNvSpPr>
            <a:spLocks noGrp="1"/>
          </p:cNvSpPr>
          <p:nvPr>
            <p:ph type="subTitle" idx="1"/>
          </p:nvPr>
        </p:nvSpPr>
        <p:spPr/>
        <p:txBody>
          <a:bodyPr/>
          <a:lstStyle/>
          <a:p>
            <a:r>
              <a:rPr lang="en-US" altLang="zh-CN" dirty="0"/>
              <a:t>Lightning-fast cluster computing</a:t>
            </a:r>
            <a:endParaRPr lang="zh-CN" altLang="en-US" dirty="0"/>
          </a:p>
        </p:txBody>
      </p:sp>
    </p:spTree>
    <p:extLst>
      <p:ext uri="{BB962C8B-B14F-4D97-AF65-F5344CB8AC3E}">
        <p14:creationId xmlns:p14="http://schemas.microsoft.com/office/powerpoint/2010/main" val="39198002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p:cNvSpPr txBox="1"/>
          <p:nvPr/>
        </p:nvSpPr>
        <p:spPr>
          <a:xfrm>
            <a:off x="2590800" y="5596169"/>
            <a:ext cx="800220" cy="430887"/>
          </a:xfrm>
          <a:prstGeom prst="rect">
            <a:avLst/>
          </a:prstGeom>
          <a:noFill/>
        </p:spPr>
        <p:txBody>
          <a:bodyPr wrap="none" rtlCol="0">
            <a:spAutoFit/>
          </a:bodyPr>
          <a:lstStyle/>
          <a:p>
            <a:r>
              <a:rPr lang="en-US" sz="2200" dirty="0">
                <a:latin typeface="Corbel"/>
                <a:cs typeface="Corbel"/>
              </a:rPr>
              <a:t>Input</a:t>
            </a:r>
          </a:p>
        </p:txBody>
      </p:sp>
      <p:cxnSp>
        <p:nvCxnSpPr>
          <p:cNvPr id="55" name="Straight Arrow Connector 54"/>
          <p:cNvCxnSpPr>
            <a:stCxn id="72" idx="3"/>
            <a:endCxn id="64" idx="1"/>
          </p:cNvCxnSpPr>
          <p:nvPr/>
        </p:nvCxnSpPr>
        <p:spPr>
          <a:xfrm flipV="1">
            <a:off x="5238737" y="3947054"/>
            <a:ext cx="1158154" cy="1214206"/>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stCxn id="72" idx="3"/>
            <a:endCxn id="65" idx="1"/>
          </p:cNvCxnSpPr>
          <p:nvPr/>
        </p:nvCxnSpPr>
        <p:spPr>
          <a:xfrm flipV="1">
            <a:off x="5238737" y="4772916"/>
            <a:ext cx="1158154" cy="388344"/>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stCxn id="72" idx="3"/>
            <a:endCxn id="66" idx="1"/>
          </p:cNvCxnSpPr>
          <p:nvPr/>
        </p:nvCxnSpPr>
        <p:spPr>
          <a:xfrm>
            <a:off x="5238737" y="5161261"/>
            <a:ext cx="1158154" cy="423475"/>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endCxn id="61" idx="1"/>
          </p:cNvCxnSpPr>
          <p:nvPr/>
        </p:nvCxnSpPr>
        <p:spPr>
          <a:xfrm>
            <a:off x="7778102" y="3947054"/>
            <a:ext cx="568198"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endCxn id="62" idx="1"/>
          </p:cNvCxnSpPr>
          <p:nvPr/>
        </p:nvCxnSpPr>
        <p:spPr>
          <a:xfrm>
            <a:off x="7778102" y="4772916"/>
            <a:ext cx="568198"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a:endCxn id="63" idx="1"/>
          </p:cNvCxnSpPr>
          <p:nvPr/>
        </p:nvCxnSpPr>
        <p:spPr>
          <a:xfrm>
            <a:off x="7778102" y="5586702"/>
            <a:ext cx="568198"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61" name="Folded Corner 60"/>
          <p:cNvSpPr/>
          <p:nvPr/>
        </p:nvSpPr>
        <p:spPr>
          <a:xfrm>
            <a:off x="8346300" y="3657600"/>
            <a:ext cx="492900" cy="578908"/>
          </a:xfrm>
          <a:prstGeom prst="foldedCorner">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200"/>
          </a:p>
        </p:txBody>
      </p:sp>
      <p:sp>
        <p:nvSpPr>
          <p:cNvPr id="62" name="Folded Corner 61"/>
          <p:cNvSpPr/>
          <p:nvPr/>
        </p:nvSpPr>
        <p:spPr>
          <a:xfrm>
            <a:off x="8346300" y="4483462"/>
            <a:ext cx="492900" cy="578908"/>
          </a:xfrm>
          <a:prstGeom prst="foldedCorner">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200"/>
          </a:p>
        </p:txBody>
      </p:sp>
      <p:sp>
        <p:nvSpPr>
          <p:cNvPr id="63" name="Folded Corner 62"/>
          <p:cNvSpPr/>
          <p:nvPr/>
        </p:nvSpPr>
        <p:spPr>
          <a:xfrm>
            <a:off x="8346300" y="5297248"/>
            <a:ext cx="492900" cy="578908"/>
          </a:xfrm>
          <a:prstGeom prst="foldedCorner">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200"/>
          </a:p>
        </p:txBody>
      </p:sp>
      <p:sp>
        <p:nvSpPr>
          <p:cNvPr id="64" name="Rectangle 63"/>
          <p:cNvSpPr/>
          <p:nvPr/>
        </p:nvSpPr>
        <p:spPr>
          <a:xfrm>
            <a:off x="6396891" y="3723205"/>
            <a:ext cx="1488982"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200" dirty="0"/>
              <a:t>query 1</a:t>
            </a:r>
          </a:p>
        </p:txBody>
      </p:sp>
      <p:sp>
        <p:nvSpPr>
          <p:cNvPr id="65" name="Rectangle 64"/>
          <p:cNvSpPr/>
          <p:nvPr/>
        </p:nvSpPr>
        <p:spPr>
          <a:xfrm>
            <a:off x="6396891" y="4549067"/>
            <a:ext cx="1488982"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200" dirty="0"/>
              <a:t>query 2</a:t>
            </a:r>
          </a:p>
        </p:txBody>
      </p:sp>
      <p:sp>
        <p:nvSpPr>
          <p:cNvPr id="66" name="Rectangle 65"/>
          <p:cNvSpPr/>
          <p:nvPr/>
        </p:nvSpPr>
        <p:spPr>
          <a:xfrm>
            <a:off x="6396891" y="5360886"/>
            <a:ext cx="1488982"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200" dirty="0"/>
              <a:t>query 3</a:t>
            </a:r>
          </a:p>
        </p:txBody>
      </p:sp>
      <p:cxnSp>
        <p:nvCxnSpPr>
          <p:cNvPr id="70" name="Straight Arrow Connector 69"/>
          <p:cNvCxnSpPr>
            <a:stCxn id="72" idx="3"/>
            <a:endCxn id="71" idx="1"/>
          </p:cNvCxnSpPr>
          <p:nvPr/>
        </p:nvCxnSpPr>
        <p:spPr>
          <a:xfrm>
            <a:off x="5238737" y="5161260"/>
            <a:ext cx="1158682" cy="1137846"/>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6397420" y="6083663"/>
            <a:ext cx="1488453" cy="430887"/>
          </a:xfrm>
          <a:prstGeom prst="rect">
            <a:avLst/>
          </a:prstGeom>
          <a:noFill/>
        </p:spPr>
        <p:txBody>
          <a:bodyPr wrap="square" rtlCol="0">
            <a:spAutoFit/>
          </a:bodyPr>
          <a:lstStyle/>
          <a:p>
            <a:pPr algn="ctr"/>
            <a:r>
              <a:rPr lang="en-US" sz="2200" b="1" dirty="0">
                <a:latin typeface="Corbel"/>
                <a:cs typeface="Corbel"/>
              </a:rPr>
              <a:t>.  .  .</a:t>
            </a:r>
          </a:p>
        </p:txBody>
      </p:sp>
      <p:sp>
        <p:nvSpPr>
          <p:cNvPr id="72" name="Diamond 71"/>
          <p:cNvSpPr/>
          <p:nvPr/>
        </p:nvSpPr>
        <p:spPr>
          <a:xfrm>
            <a:off x="4949091" y="5075940"/>
            <a:ext cx="289646" cy="170641"/>
          </a:xfrm>
          <a:prstGeom prst="diamond">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200"/>
          </a:p>
        </p:txBody>
      </p:sp>
      <p:sp>
        <p:nvSpPr>
          <p:cNvPr id="73" name="Can 72"/>
          <p:cNvSpPr/>
          <p:nvPr/>
        </p:nvSpPr>
        <p:spPr>
          <a:xfrm>
            <a:off x="2590800" y="4751345"/>
            <a:ext cx="782384" cy="824077"/>
          </a:xfrm>
          <a:prstGeom prst="can">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200"/>
          </a:p>
        </p:txBody>
      </p:sp>
      <p:cxnSp>
        <p:nvCxnSpPr>
          <p:cNvPr id="86" name="Straight Arrow Connector 85"/>
          <p:cNvCxnSpPr>
            <a:stCxn id="73" idx="4"/>
          </p:cNvCxnSpPr>
          <p:nvPr/>
        </p:nvCxnSpPr>
        <p:spPr>
          <a:xfrm flipV="1">
            <a:off x="3373185" y="5161261"/>
            <a:ext cx="999947" cy="2123"/>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98" name="Title 116"/>
          <p:cNvSpPr>
            <a:spLocks noGrp="1"/>
          </p:cNvSpPr>
          <p:nvPr>
            <p:ph type="title"/>
          </p:nvPr>
        </p:nvSpPr>
        <p:spPr>
          <a:xfrm>
            <a:off x="1981200" y="304800"/>
            <a:ext cx="8458200" cy="1143000"/>
          </a:xfrm>
        </p:spPr>
        <p:txBody>
          <a:bodyPr/>
          <a:lstStyle/>
          <a:p>
            <a:r>
              <a:rPr lang="en-US" dirty="0" smtClean="0"/>
              <a:t>RDD Recovery</a:t>
            </a:r>
            <a:endParaRPr lang="en-US" dirty="0"/>
          </a:p>
        </p:txBody>
      </p:sp>
      <p:sp>
        <p:nvSpPr>
          <p:cNvPr id="99" name="TextBox 98"/>
          <p:cNvSpPr txBox="1"/>
          <p:nvPr/>
        </p:nvSpPr>
        <p:spPr>
          <a:xfrm>
            <a:off x="3330888" y="4191000"/>
            <a:ext cx="1264940" cy="677108"/>
          </a:xfrm>
          <a:prstGeom prst="rect">
            <a:avLst/>
          </a:prstGeom>
          <a:noFill/>
        </p:spPr>
        <p:txBody>
          <a:bodyPr wrap="none" rtlCol="0">
            <a:spAutoFit/>
          </a:bodyPr>
          <a:lstStyle/>
          <a:p>
            <a:pPr algn="ctr"/>
            <a:r>
              <a:rPr lang="en-US" sz="1900" dirty="0">
                <a:latin typeface="Corbel"/>
                <a:cs typeface="Corbel"/>
              </a:rPr>
              <a:t>one-time</a:t>
            </a:r>
            <a:br>
              <a:rPr lang="en-US" sz="1900" dirty="0">
                <a:latin typeface="Corbel"/>
                <a:cs typeface="Corbel"/>
              </a:rPr>
            </a:br>
            <a:r>
              <a:rPr lang="en-US" sz="1900" dirty="0">
                <a:latin typeface="Corbel"/>
                <a:cs typeface="Corbel"/>
              </a:rPr>
              <a:t>processing</a:t>
            </a:r>
          </a:p>
        </p:txBody>
      </p:sp>
      <p:sp>
        <p:nvSpPr>
          <p:cNvPr id="42" name="Rectangle 41"/>
          <p:cNvSpPr/>
          <p:nvPr/>
        </p:nvSpPr>
        <p:spPr>
          <a:xfrm>
            <a:off x="2576326" y="5200214"/>
            <a:ext cx="810370" cy="169456"/>
          </a:xfrm>
          <a:prstGeom prst="rect">
            <a:avLst/>
          </a:prstGeom>
          <a:solidFill>
            <a:schemeClr val="bg1">
              <a:alpha val="76000"/>
            </a:schemeClr>
          </a:solidFill>
          <a:ln>
            <a:no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43" name="Group 42"/>
          <p:cNvGrpSpPr/>
          <p:nvPr/>
        </p:nvGrpSpPr>
        <p:grpSpPr>
          <a:xfrm>
            <a:off x="4308930" y="4250019"/>
            <a:ext cx="1312636" cy="1724328"/>
            <a:chOff x="2784930" y="2345019"/>
            <a:chExt cx="1312636" cy="1724328"/>
          </a:xfrm>
        </p:grpSpPr>
        <p:pic>
          <p:nvPicPr>
            <p:cNvPr id="44" name="Picture 43" descr="to_ddr333memory_350.gif"/>
            <p:cNvPicPr>
              <a:picLocks noChangeAspect="1"/>
            </p:cNvPicPr>
            <p:nvPr/>
          </p:nvPicPr>
          <p:blipFill>
            <a:blip r:embed="rId3" cstate="print">
              <a:extLst>
                <a:ext uri="{BEBA8EAE-BF5A-486C-A8C5-ECC9F3942E4B}">
                  <a14:imgProps xmlns:a14="http://schemas.microsoft.com/office/drawing/2010/main">
                    <a14:imgLayer r:embed="rId4">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784930" y="2790207"/>
              <a:ext cx="1295624" cy="1279140"/>
            </a:xfrm>
            <a:prstGeom prst="rect">
              <a:avLst/>
            </a:prstGeom>
          </p:spPr>
        </p:pic>
        <p:pic>
          <p:nvPicPr>
            <p:cNvPr id="45" name="Picture 44" descr="to_ddr333memory_350.gif"/>
            <p:cNvPicPr>
              <a:picLocks noChangeAspect="1"/>
            </p:cNvPicPr>
            <p:nvPr/>
          </p:nvPicPr>
          <p:blipFill>
            <a:blip r:embed="rId3" cstate="print">
              <a:extLst>
                <a:ext uri="{BEBA8EAE-BF5A-486C-A8C5-ECC9F3942E4B}">
                  <a14:imgProps xmlns:a14="http://schemas.microsoft.com/office/drawing/2010/main">
                    <a14:imgLayer r:embed="rId4">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793436" y="2554275"/>
              <a:ext cx="1295624" cy="1279140"/>
            </a:xfrm>
            <a:prstGeom prst="rect">
              <a:avLst/>
            </a:prstGeom>
          </p:spPr>
        </p:pic>
        <p:pic>
          <p:nvPicPr>
            <p:cNvPr id="46" name="Picture 45" descr="to_ddr333memory_350.gif"/>
            <p:cNvPicPr>
              <a:picLocks noChangeAspect="1"/>
            </p:cNvPicPr>
            <p:nvPr/>
          </p:nvPicPr>
          <p:blipFill>
            <a:blip r:embed="rId3" cstate="print">
              <a:extLst>
                <a:ext uri="{BEBA8EAE-BF5A-486C-A8C5-ECC9F3942E4B}">
                  <a14:imgProps xmlns:a14="http://schemas.microsoft.com/office/drawing/2010/main">
                    <a14:imgLayer r:embed="rId4">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801942" y="2345019"/>
              <a:ext cx="1295624" cy="1279140"/>
            </a:xfrm>
            <a:prstGeom prst="rect">
              <a:avLst/>
            </a:prstGeom>
          </p:spPr>
        </p:pic>
      </p:grpSp>
      <p:sp>
        <p:nvSpPr>
          <p:cNvPr id="40" name="Multiply 39"/>
          <p:cNvSpPr/>
          <p:nvPr/>
        </p:nvSpPr>
        <p:spPr>
          <a:xfrm>
            <a:off x="4995036" y="4383930"/>
            <a:ext cx="630253" cy="614186"/>
          </a:xfrm>
          <a:prstGeom prst="mathMultiply">
            <a:avLst>
              <a:gd name="adj1" fmla="val 17076"/>
            </a:avLst>
          </a:prstGeom>
          <a:solidFill>
            <a:srgbClr val="FF0000"/>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8" name="Can 67"/>
          <p:cNvSpPr/>
          <p:nvPr/>
        </p:nvSpPr>
        <p:spPr>
          <a:xfrm>
            <a:off x="2514600" y="1999003"/>
            <a:ext cx="782384" cy="824077"/>
          </a:xfrm>
          <a:prstGeom prst="can">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200"/>
          </a:p>
        </p:txBody>
      </p:sp>
      <p:cxnSp>
        <p:nvCxnSpPr>
          <p:cNvPr id="69" name="Straight Arrow Connector 68"/>
          <p:cNvCxnSpPr>
            <a:stCxn id="68" idx="4"/>
            <a:endCxn id="83" idx="1"/>
          </p:cNvCxnSpPr>
          <p:nvPr/>
        </p:nvCxnSpPr>
        <p:spPr>
          <a:xfrm>
            <a:off x="3296985" y="2411041"/>
            <a:ext cx="537795"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83" name="Rectangle 82"/>
          <p:cNvSpPr/>
          <p:nvPr/>
        </p:nvSpPr>
        <p:spPr>
          <a:xfrm>
            <a:off x="3834780" y="2187192"/>
            <a:ext cx="910005"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200" dirty="0" err="1"/>
              <a:t>iter</a:t>
            </a:r>
            <a:r>
              <a:rPr lang="en-US" sz="2200" dirty="0"/>
              <a:t>. 1</a:t>
            </a:r>
          </a:p>
        </p:txBody>
      </p:sp>
      <p:cxnSp>
        <p:nvCxnSpPr>
          <p:cNvPr id="84" name="Straight Arrow Connector 83"/>
          <p:cNvCxnSpPr>
            <a:stCxn id="83" idx="3"/>
          </p:cNvCxnSpPr>
          <p:nvPr/>
        </p:nvCxnSpPr>
        <p:spPr>
          <a:xfrm flipV="1">
            <a:off x="4744784" y="2411041"/>
            <a:ext cx="322152" cy="1"/>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p:cNvCxnSpPr>
            <a:endCxn id="88" idx="1"/>
          </p:cNvCxnSpPr>
          <p:nvPr/>
        </p:nvCxnSpPr>
        <p:spPr>
          <a:xfrm>
            <a:off x="6205440" y="2411041"/>
            <a:ext cx="359447" cy="1"/>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88" name="Rectangle 87"/>
          <p:cNvSpPr/>
          <p:nvPr/>
        </p:nvSpPr>
        <p:spPr>
          <a:xfrm>
            <a:off x="6564887" y="2187192"/>
            <a:ext cx="910005"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200" dirty="0" err="1"/>
              <a:t>iter</a:t>
            </a:r>
            <a:r>
              <a:rPr lang="en-US" sz="2200" dirty="0"/>
              <a:t>. 2</a:t>
            </a:r>
          </a:p>
        </p:txBody>
      </p:sp>
      <p:cxnSp>
        <p:nvCxnSpPr>
          <p:cNvPr id="89" name="Straight Arrow Connector 88"/>
          <p:cNvCxnSpPr>
            <a:stCxn id="88" idx="3"/>
          </p:cNvCxnSpPr>
          <p:nvPr/>
        </p:nvCxnSpPr>
        <p:spPr>
          <a:xfrm flipV="1">
            <a:off x="7474892" y="2411041"/>
            <a:ext cx="338327" cy="1"/>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90" name="Straight Arrow Connector 89"/>
          <p:cNvCxnSpPr/>
          <p:nvPr/>
        </p:nvCxnSpPr>
        <p:spPr>
          <a:xfrm>
            <a:off x="8951721" y="2411040"/>
            <a:ext cx="326774" cy="10376"/>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91" name="TextBox 90"/>
          <p:cNvSpPr txBox="1"/>
          <p:nvPr/>
        </p:nvSpPr>
        <p:spPr>
          <a:xfrm>
            <a:off x="9275908" y="2197567"/>
            <a:ext cx="726677" cy="430887"/>
          </a:xfrm>
          <a:prstGeom prst="rect">
            <a:avLst/>
          </a:prstGeom>
          <a:noFill/>
        </p:spPr>
        <p:txBody>
          <a:bodyPr wrap="square" rtlCol="0">
            <a:spAutoFit/>
          </a:bodyPr>
          <a:lstStyle/>
          <a:p>
            <a:pPr algn="ctr"/>
            <a:r>
              <a:rPr lang="en-US" sz="2200" b="1" dirty="0">
                <a:latin typeface="Corbel"/>
                <a:cs typeface="Corbel"/>
              </a:rPr>
              <a:t>.  .  .</a:t>
            </a:r>
          </a:p>
        </p:txBody>
      </p:sp>
      <p:sp>
        <p:nvSpPr>
          <p:cNvPr id="92" name="TextBox 91"/>
          <p:cNvSpPr txBox="1"/>
          <p:nvPr/>
        </p:nvSpPr>
        <p:spPr>
          <a:xfrm>
            <a:off x="2514600" y="2837328"/>
            <a:ext cx="800220" cy="430887"/>
          </a:xfrm>
          <a:prstGeom prst="rect">
            <a:avLst/>
          </a:prstGeom>
          <a:noFill/>
        </p:spPr>
        <p:txBody>
          <a:bodyPr wrap="none" rtlCol="0">
            <a:spAutoFit/>
          </a:bodyPr>
          <a:lstStyle/>
          <a:p>
            <a:r>
              <a:rPr lang="en-US" sz="2200" dirty="0">
                <a:latin typeface="Corbel"/>
                <a:cs typeface="Corbel"/>
              </a:rPr>
              <a:t>Input</a:t>
            </a:r>
          </a:p>
        </p:txBody>
      </p:sp>
      <p:grpSp>
        <p:nvGrpSpPr>
          <p:cNvPr id="93" name="Group 92"/>
          <p:cNvGrpSpPr/>
          <p:nvPr/>
        </p:nvGrpSpPr>
        <p:grpSpPr>
          <a:xfrm>
            <a:off x="5021567" y="1524000"/>
            <a:ext cx="1312636" cy="1724328"/>
            <a:chOff x="2784930" y="2345019"/>
            <a:chExt cx="1312636" cy="1724328"/>
          </a:xfrm>
        </p:grpSpPr>
        <p:pic>
          <p:nvPicPr>
            <p:cNvPr id="94" name="Picture 93" descr="to_ddr333memory_350.gif"/>
            <p:cNvPicPr>
              <a:picLocks noChangeAspect="1"/>
            </p:cNvPicPr>
            <p:nvPr/>
          </p:nvPicPr>
          <p:blipFill>
            <a:blip r:embed="rId3" cstate="print">
              <a:extLst>
                <a:ext uri="{BEBA8EAE-BF5A-486C-A8C5-ECC9F3942E4B}">
                  <a14:imgProps xmlns:a14="http://schemas.microsoft.com/office/drawing/2010/main">
                    <a14:imgLayer r:embed="rId4">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784930" y="2790207"/>
              <a:ext cx="1295624" cy="1279140"/>
            </a:xfrm>
            <a:prstGeom prst="rect">
              <a:avLst/>
            </a:prstGeom>
          </p:spPr>
        </p:pic>
        <p:pic>
          <p:nvPicPr>
            <p:cNvPr id="95" name="Picture 94" descr="to_ddr333memory_350.gif"/>
            <p:cNvPicPr>
              <a:picLocks noChangeAspect="1"/>
            </p:cNvPicPr>
            <p:nvPr/>
          </p:nvPicPr>
          <p:blipFill>
            <a:blip r:embed="rId3" cstate="print">
              <a:extLst>
                <a:ext uri="{BEBA8EAE-BF5A-486C-A8C5-ECC9F3942E4B}">
                  <a14:imgProps xmlns:a14="http://schemas.microsoft.com/office/drawing/2010/main">
                    <a14:imgLayer r:embed="rId4">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793436" y="2554275"/>
              <a:ext cx="1295624" cy="1279140"/>
            </a:xfrm>
            <a:prstGeom prst="rect">
              <a:avLst/>
            </a:prstGeom>
          </p:spPr>
        </p:pic>
        <p:pic>
          <p:nvPicPr>
            <p:cNvPr id="96" name="Picture 95" descr="to_ddr333memory_350.gif"/>
            <p:cNvPicPr>
              <a:picLocks noChangeAspect="1"/>
            </p:cNvPicPr>
            <p:nvPr/>
          </p:nvPicPr>
          <p:blipFill>
            <a:blip r:embed="rId3" cstate="print">
              <a:extLst>
                <a:ext uri="{BEBA8EAE-BF5A-486C-A8C5-ECC9F3942E4B}">
                  <a14:imgProps xmlns:a14="http://schemas.microsoft.com/office/drawing/2010/main">
                    <a14:imgLayer r:embed="rId4">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801942" y="2345019"/>
              <a:ext cx="1295624" cy="1279140"/>
            </a:xfrm>
            <a:prstGeom prst="rect">
              <a:avLst/>
            </a:prstGeom>
          </p:spPr>
        </p:pic>
      </p:grpSp>
      <p:grpSp>
        <p:nvGrpSpPr>
          <p:cNvPr id="97" name="Group 96"/>
          <p:cNvGrpSpPr/>
          <p:nvPr/>
        </p:nvGrpSpPr>
        <p:grpSpPr>
          <a:xfrm>
            <a:off x="7755164" y="1532525"/>
            <a:ext cx="1312636" cy="1724328"/>
            <a:chOff x="2784930" y="2345019"/>
            <a:chExt cx="1312636" cy="1724328"/>
          </a:xfrm>
        </p:grpSpPr>
        <p:pic>
          <p:nvPicPr>
            <p:cNvPr id="100" name="Picture 99" descr="to_ddr333memory_350.gif"/>
            <p:cNvPicPr>
              <a:picLocks noChangeAspect="1"/>
            </p:cNvPicPr>
            <p:nvPr/>
          </p:nvPicPr>
          <p:blipFill>
            <a:blip r:embed="rId3" cstate="print">
              <a:extLst>
                <a:ext uri="{BEBA8EAE-BF5A-486C-A8C5-ECC9F3942E4B}">
                  <a14:imgProps xmlns:a14="http://schemas.microsoft.com/office/drawing/2010/main">
                    <a14:imgLayer r:embed="rId4">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784930" y="2790207"/>
              <a:ext cx="1295624" cy="1279140"/>
            </a:xfrm>
            <a:prstGeom prst="rect">
              <a:avLst/>
            </a:prstGeom>
          </p:spPr>
        </p:pic>
        <p:pic>
          <p:nvPicPr>
            <p:cNvPr id="101" name="Picture 100" descr="to_ddr333memory_350.gif"/>
            <p:cNvPicPr>
              <a:picLocks noChangeAspect="1"/>
            </p:cNvPicPr>
            <p:nvPr/>
          </p:nvPicPr>
          <p:blipFill>
            <a:blip r:embed="rId3" cstate="print">
              <a:extLst>
                <a:ext uri="{BEBA8EAE-BF5A-486C-A8C5-ECC9F3942E4B}">
                  <a14:imgProps xmlns:a14="http://schemas.microsoft.com/office/drawing/2010/main">
                    <a14:imgLayer r:embed="rId4">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793436" y="2554275"/>
              <a:ext cx="1295624" cy="1279140"/>
            </a:xfrm>
            <a:prstGeom prst="rect">
              <a:avLst/>
            </a:prstGeom>
          </p:spPr>
        </p:pic>
        <p:pic>
          <p:nvPicPr>
            <p:cNvPr id="102" name="Picture 101" descr="to_ddr333memory_350.gif"/>
            <p:cNvPicPr>
              <a:picLocks noChangeAspect="1"/>
            </p:cNvPicPr>
            <p:nvPr/>
          </p:nvPicPr>
          <p:blipFill>
            <a:blip r:embed="rId3" cstate="print">
              <a:extLst>
                <a:ext uri="{BEBA8EAE-BF5A-486C-A8C5-ECC9F3942E4B}">
                  <a14:imgProps xmlns:a14="http://schemas.microsoft.com/office/drawing/2010/main">
                    <a14:imgLayer r:embed="rId4">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801942" y="2345019"/>
              <a:ext cx="1295624" cy="1279140"/>
            </a:xfrm>
            <a:prstGeom prst="rect">
              <a:avLst/>
            </a:prstGeom>
          </p:spPr>
        </p:pic>
      </p:grpSp>
      <p:sp>
        <p:nvSpPr>
          <p:cNvPr id="103" name="Multiply 102"/>
          <p:cNvSpPr/>
          <p:nvPr/>
        </p:nvSpPr>
        <p:spPr>
          <a:xfrm>
            <a:off x="7754924" y="1656654"/>
            <a:ext cx="1465277" cy="1459161"/>
          </a:xfrm>
          <a:prstGeom prst="mathMultiply">
            <a:avLst>
              <a:gd name="adj1" fmla="val 17076"/>
            </a:avLst>
          </a:prstGeom>
          <a:solidFill>
            <a:srgbClr val="FF0000"/>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4" name="Multiply 103"/>
          <p:cNvSpPr/>
          <p:nvPr/>
        </p:nvSpPr>
        <p:spPr>
          <a:xfrm>
            <a:off x="4998212" y="1656654"/>
            <a:ext cx="1465277" cy="1459161"/>
          </a:xfrm>
          <a:prstGeom prst="mathMultiply">
            <a:avLst>
              <a:gd name="adj1" fmla="val 17076"/>
            </a:avLst>
          </a:prstGeom>
          <a:solidFill>
            <a:srgbClr val="FF0000"/>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24325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mph" presetSubtype="0" fill="hold" grpId="0" nodeType="clickEffect">
                                  <p:stCondLst>
                                    <p:cond delay="0"/>
                                  </p:stCondLst>
                                  <p:childTnLst>
                                    <p:animEffect transition="out" filter="fade">
                                      <p:cBhvr>
                                        <p:cTn id="10" dur="500" tmFilter="0, 0; .2, .5; .8, .5; 1, 0"/>
                                        <p:tgtEl>
                                          <p:spTgt spid="88"/>
                                        </p:tgtEl>
                                      </p:cBhvr>
                                    </p:animEffect>
                                    <p:animScale>
                                      <p:cBhvr>
                                        <p:cTn id="11" dur="250" autoRev="1" fill="hold"/>
                                        <p:tgtEl>
                                          <p:spTgt spid="88"/>
                                        </p:tgtEl>
                                      </p:cBhvr>
                                      <p:by x="105000" y="105000"/>
                                    </p:animScale>
                                  </p:childTnLst>
                                </p:cTn>
                              </p:par>
                            </p:childTnLst>
                          </p:cTn>
                        </p:par>
                        <p:par>
                          <p:cTn id="12" fill="hold">
                            <p:stCondLst>
                              <p:cond delay="1500"/>
                            </p:stCondLst>
                            <p:childTnLst>
                              <p:par>
                                <p:cTn id="13" presetID="9" presetClass="exit" presetSubtype="0" fill="hold" grpId="1" nodeType="afterEffect">
                                  <p:stCondLst>
                                    <p:cond delay="0"/>
                                  </p:stCondLst>
                                  <p:childTnLst>
                                    <p:animEffect transition="out" filter="dissolve">
                                      <p:cBhvr>
                                        <p:cTn id="14" dur="500"/>
                                        <p:tgtEl>
                                          <p:spTgt spid="103"/>
                                        </p:tgtEl>
                                      </p:cBhvr>
                                    </p:animEffect>
                                    <p:set>
                                      <p:cBhvr>
                                        <p:cTn id="15" dur="1" fill="hold">
                                          <p:stCondLst>
                                            <p:cond delay="499"/>
                                          </p:stCondLst>
                                        </p:cTn>
                                        <p:tgtEl>
                                          <p:spTgt spid="103"/>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4"/>
                                        </p:tgtEl>
                                        <p:attrNameLst>
                                          <p:attrName>style.visibility</p:attrName>
                                        </p:attrNameLst>
                                      </p:cBhvr>
                                      <p:to>
                                        <p:strVal val="visible"/>
                                      </p:to>
                                    </p:set>
                                  </p:childTnLst>
                                </p:cTn>
                              </p:par>
                              <p:par>
                                <p:cTn id="20" presetID="1" presetClass="entr" presetSubtype="0" fill="hold" grpId="2" nodeType="withEffect">
                                  <p:stCondLst>
                                    <p:cond delay="0"/>
                                  </p:stCondLst>
                                  <p:childTnLst>
                                    <p:set>
                                      <p:cBhvr>
                                        <p:cTn id="21" dur="1" fill="hold">
                                          <p:stCondLst>
                                            <p:cond delay="0"/>
                                          </p:stCondLst>
                                        </p:cTn>
                                        <p:tgtEl>
                                          <p:spTgt spid="10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6" presetClass="emph" presetSubtype="0" fill="hold" grpId="0" nodeType="clickEffect">
                                  <p:stCondLst>
                                    <p:cond delay="0"/>
                                  </p:stCondLst>
                                  <p:childTnLst>
                                    <p:animEffect transition="out" filter="fade">
                                      <p:cBhvr>
                                        <p:cTn id="25" dur="500" tmFilter="0, 0; .2, .5; .8, .5; 1, 0"/>
                                        <p:tgtEl>
                                          <p:spTgt spid="83"/>
                                        </p:tgtEl>
                                      </p:cBhvr>
                                    </p:animEffect>
                                    <p:animScale>
                                      <p:cBhvr>
                                        <p:cTn id="26" dur="250" autoRev="1" fill="hold"/>
                                        <p:tgtEl>
                                          <p:spTgt spid="83"/>
                                        </p:tgtEl>
                                      </p:cBhvr>
                                      <p:by x="105000" y="105000"/>
                                    </p:animScale>
                                  </p:childTnLst>
                                </p:cTn>
                              </p:par>
                            </p:childTnLst>
                          </p:cTn>
                        </p:par>
                        <p:par>
                          <p:cTn id="27" fill="hold">
                            <p:stCondLst>
                              <p:cond delay="1500"/>
                            </p:stCondLst>
                            <p:childTnLst>
                              <p:par>
                                <p:cTn id="28" presetID="9" presetClass="exit" presetSubtype="0" fill="hold" grpId="1" nodeType="afterEffect">
                                  <p:stCondLst>
                                    <p:cond delay="0"/>
                                  </p:stCondLst>
                                  <p:childTnLst>
                                    <p:animEffect transition="out" filter="dissolve">
                                      <p:cBhvr>
                                        <p:cTn id="29" dur="500"/>
                                        <p:tgtEl>
                                          <p:spTgt spid="104"/>
                                        </p:tgtEl>
                                      </p:cBhvr>
                                    </p:animEffect>
                                    <p:set>
                                      <p:cBhvr>
                                        <p:cTn id="30" dur="1" fill="hold">
                                          <p:stCondLst>
                                            <p:cond delay="499"/>
                                          </p:stCondLst>
                                        </p:cTn>
                                        <p:tgtEl>
                                          <p:spTgt spid="104"/>
                                        </p:tgtEl>
                                        <p:attrNameLst>
                                          <p:attrName>style.visibility</p:attrName>
                                        </p:attrNameLst>
                                      </p:cBhvr>
                                      <p:to>
                                        <p:strVal val="hidden"/>
                                      </p:to>
                                    </p:set>
                                  </p:childTnLst>
                                </p:cTn>
                              </p:par>
                            </p:childTnLst>
                          </p:cTn>
                        </p:par>
                        <p:par>
                          <p:cTn id="31" fill="hold">
                            <p:stCondLst>
                              <p:cond delay="3000"/>
                            </p:stCondLst>
                            <p:childTnLst>
                              <p:par>
                                <p:cTn id="32" presetID="26" presetClass="emph" presetSubtype="0" fill="hold" grpId="1" nodeType="afterEffect">
                                  <p:stCondLst>
                                    <p:cond delay="0"/>
                                  </p:stCondLst>
                                  <p:childTnLst>
                                    <p:animEffect transition="out" filter="fade">
                                      <p:cBhvr>
                                        <p:cTn id="33" dur="500" tmFilter="0, 0; .2, .5; .8, .5; 1, 0"/>
                                        <p:tgtEl>
                                          <p:spTgt spid="88"/>
                                        </p:tgtEl>
                                      </p:cBhvr>
                                    </p:animEffect>
                                    <p:animScale>
                                      <p:cBhvr>
                                        <p:cTn id="34" dur="250" autoRev="1" fill="hold"/>
                                        <p:tgtEl>
                                          <p:spTgt spid="88"/>
                                        </p:tgtEl>
                                      </p:cBhvr>
                                      <p:by x="105000" y="105000"/>
                                    </p:animScale>
                                  </p:childTnLst>
                                </p:cTn>
                              </p:par>
                            </p:childTnLst>
                          </p:cTn>
                        </p:par>
                        <p:par>
                          <p:cTn id="35" fill="hold">
                            <p:stCondLst>
                              <p:cond delay="4500"/>
                            </p:stCondLst>
                            <p:childTnLst>
                              <p:par>
                                <p:cTn id="36" presetID="9" presetClass="exit" presetSubtype="0" fill="hold" grpId="3" nodeType="afterEffect">
                                  <p:stCondLst>
                                    <p:cond delay="0"/>
                                  </p:stCondLst>
                                  <p:childTnLst>
                                    <p:animEffect transition="out" filter="dissolve">
                                      <p:cBhvr>
                                        <p:cTn id="37" dur="500"/>
                                        <p:tgtEl>
                                          <p:spTgt spid="103"/>
                                        </p:tgtEl>
                                      </p:cBhvr>
                                    </p:animEffect>
                                    <p:set>
                                      <p:cBhvr>
                                        <p:cTn id="38" dur="1" fill="hold">
                                          <p:stCondLst>
                                            <p:cond delay="499"/>
                                          </p:stCondLst>
                                        </p:cTn>
                                        <p:tgtEl>
                                          <p:spTgt spid="10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blinds(horizontal)">
                                      <p:cBhvr>
                                        <p:cTn id="47" dur="500"/>
                                        <p:tgtEl>
                                          <p:spTgt spid="42"/>
                                        </p:tgtEl>
                                      </p:cBhvr>
                                    </p:animEffect>
                                  </p:childTnLst>
                                </p:cTn>
                              </p:par>
                            </p:childTnLst>
                          </p:cTn>
                        </p:par>
                        <p:par>
                          <p:cTn id="48" fill="hold">
                            <p:stCondLst>
                              <p:cond delay="500"/>
                            </p:stCondLst>
                            <p:childTnLst>
                              <p:par>
                                <p:cTn id="49" presetID="3" presetClass="exit" presetSubtype="10" fill="hold" grpId="1" nodeType="afterEffect">
                                  <p:stCondLst>
                                    <p:cond delay="0"/>
                                  </p:stCondLst>
                                  <p:childTnLst>
                                    <p:animEffect transition="out" filter="blinds(horizontal)">
                                      <p:cBhvr>
                                        <p:cTn id="50" dur="500"/>
                                        <p:tgtEl>
                                          <p:spTgt spid="42"/>
                                        </p:tgtEl>
                                      </p:cBhvr>
                                    </p:animEffect>
                                    <p:set>
                                      <p:cBhvr>
                                        <p:cTn id="51" dur="1" fill="hold">
                                          <p:stCondLst>
                                            <p:cond delay="499"/>
                                          </p:stCondLst>
                                        </p:cTn>
                                        <p:tgtEl>
                                          <p:spTgt spid="42"/>
                                        </p:tgtEl>
                                        <p:attrNameLst>
                                          <p:attrName>style.visibility</p:attrName>
                                        </p:attrNameLst>
                                      </p:cBhvr>
                                      <p:to>
                                        <p:strVal val="hidden"/>
                                      </p:to>
                                    </p:set>
                                  </p:childTnLst>
                                </p:cTn>
                              </p:par>
                            </p:childTnLst>
                          </p:cTn>
                        </p:par>
                        <p:par>
                          <p:cTn id="52" fill="hold">
                            <p:stCondLst>
                              <p:cond delay="1000"/>
                            </p:stCondLst>
                            <p:childTnLst>
                              <p:par>
                                <p:cTn id="53" presetID="9" presetClass="exit" presetSubtype="0" fill="hold" grpId="1" nodeType="afterEffect">
                                  <p:stCondLst>
                                    <p:cond delay="0"/>
                                  </p:stCondLst>
                                  <p:childTnLst>
                                    <p:animEffect transition="out" filter="dissolve">
                                      <p:cBhvr>
                                        <p:cTn id="54" dur="500"/>
                                        <p:tgtEl>
                                          <p:spTgt spid="40"/>
                                        </p:tgtEl>
                                      </p:cBhvr>
                                    </p:animEffect>
                                    <p:set>
                                      <p:cBhvr>
                                        <p:cTn id="55" dur="1" fill="hold">
                                          <p:stCondLst>
                                            <p:cond delay="499"/>
                                          </p:stCondLst>
                                        </p:cTn>
                                        <p:tgtEl>
                                          <p:spTgt spid="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2" grpId="1" animBg="1"/>
      <p:bldP spid="40" grpId="0" animBg="1"/>
      <p:bldP spid="40" grpId="1" animBg="1"/>
      <p:bldP spid="83" grpId="0" animBg="1"/>
      <p:bldP spid="88" grpId="0" animBg="1"/>
      <p:bldP spid="88" grpId="1" animBg="1"/>
      <p:bldP spid="103" grpId="0" animBg="1"/>
      <p:bldP spid="103" grpId="1" animBg="1"/>
      <p:bldP spid="103" grpId="2" animBg="1"/>
      <p:bldP spid="103" grpId="3" animBg="1"/>
      <p:bldP spid="104" grpId="0" animBg="1"/>
      <p:bldP spid="104"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450" y="167387"/>
            <a:ext cx="10515600" cy="1130735"/>
          </a:xfrm>
        </p:spPr>
        <p:txBody>
          <a:bodyPr/>
          <a:lstStyle/>
          <a:p>
            <a:pPr algn="ctr"/>
            <a:r>
              <a:rPr lang="en-US" b="1" dirty="0" smtClean="0"/>
              <a:t>Generality of RDDs</a:t>
            </a:r>
            <a:endParaRPr lang="en-US" b="1" dirty="0"/>
          </a:p>
        </p:txBody>
      </p:sp>
      <p:sp>
        <p:nvSpPr>
          <p:cNvPr id="6" name="Content Placeholder 2"/>
          <p:cNvSpPr>
            <a:spLocks noGrp="1"/>
          </p:cNvSpPr>
          <p:nvPr>
            <p:ph idx="4294967295"/>
          </p:nvPr>
        </p:nvSpPr>
        <p:spPr>
          <a:xfrm>
            <a:off x="783772" y="1386814"/>
            <a:ext cx="10417628" cy="4954863"/>
          </a:xfrm>
          <a:prstGeom prst="rect">
            <a:avLst/>
          </a:prstGeom>
        </p:spPr>
        <p:txBody>
          <a:bodyPr>
            <a:normAutofit/>
          </a:bodyPr>
          <a:lstStyle/>
          <a:p>
            <a:r>
              <a:rPr lang="en-US" sz="3200" dirty="0" smtClean="0"/>
              <a:t>Despite their restrictions, RDDs can express surprisingly </a:t>
            </a:r>
            <a:r>
              <a:rPr lang="en-US" sz="3200" dirty="0" smtClean="0">
                <a:solidFill>
                  <a:srgbClr val="FF0000"/>
                </a:solidFill>
              </a:rPr>
              <a:t>many parallel algorithms</a:t>
            </a:r>
          </a:p>
          <a:p>
            <a:pPr lvl="1"/>
            <a:r>
              <a:rPr lang="en-US" sz="2800" dirty="0" smtClean="0"/>
              <a:t>These naturally </a:t>
            </a:r>
            <a:r>
              <a:rPr lang="en-US" sz="2800" i="1" dirty="0" smtClean="0"/>
              <a:t>apply the same operation to many items</a:t>
            </a:r>
          </a:p>
          <a:p>
            <a:r>
              <a:rPr lang="en-US" sz="3200" dirty="0" smtClean="0"/>
              <a:t>Unify many current programming models</a:t>
            </a:r>
            <a:endParaRPr lang="en-US" sz="3200" dirty="0"/>
          </a:p>
          <a:p>
            <a:pPr lvl="1"/>
            <a:r>
              <a:rPr lang="en-US" sz="2800" i="1" dirty="0" smtClean="0">
                <a:solidFill>
                  <a:srgbClr val="FF0000"/>
                </a:solidFill>
              </a:rPr>
              <a:t>Data </a:t>
            </a:r>
            <a:r>
              <a:rPr lang="en-US" sz="2800" i="1" dirty="0">
                <a:solidFill>
                  <a:srgbClr val="FF0000"/>
                </a:solidFill>
              </a:rPr>
              <a:t>flow </a:t>
            </a:r>
            <a:r>
              <a:rPr lang="en-US" sz="2800" i="1" dirty="0" smtClean="0">
                <a:solidFill>
                  <a:srgbClr val="FF0000"/>
                </a:solidFill>
              </a:rPr>
              <a:t>models</a:t>
            </a:r>
            <a:r>
              <a:rPr lang="en-US" sz="2800" i="1" dirty="0" smtClean="0"/>
              <a:t>:</a:t>
            </a:r>
            <a:r>
              <a:rPr lang="en-US" sz="2800" dirty="0" smtClean="0"/>
              <a:t> </a:t>
            </a:r>
            <a:r>
              <a:rPr lang="en-US" sz="2800" dirty="0" err="1" smtClean="0"/>
              <a:t>MapReduce</a:t>
            </a:r>
            <a:r>
              <a:rPr lang="en-US" sz="2800" dirty="0"/>
              <a:t>, Dryad, </a:t>
            </a:r>
            <a:r>
              <a:rPr lang="en-US" sz="2800" dirty="0" smtClean="0"/>
              <a:t>SQL, …</a:t>
            </a:r>
            <a:endParaRPr lang="en-US" sz="2800" dirty="0"/>
          </a:p>
          <a:p>
            <a:pPr lvl="1"/>
            <a:r>
              <a:rPr lang="en-US" sz="2800" i="1" dirty="0" smtClean="0">
                <a:solidFill>
                  <a:srgbClr val="FF0000"/>
                </a:solidFill>
              </a:rPr>
              <a:t>Specialized models</a:t>
            </a:r>
            <a:r>
              <a:rPr lang="en-US" sz="2800" dirty="0" smtClean="0">
                <a:solidFill>
                  <a:srgbClr val="FF0000"/>
                </a:solidFill>
              </a:rPr>
              <a:t> for iterative apps</a:t>
            </a:r>
            <a:r>
              <a:rPr lang="en-US" sz="2800" dirty="0" smtClean="0"/>
              <a:t>:</a:t>
            </a:r>
            <a:r>
              <a:rPr lang="en-US" sz="2800" dirty="0"/>
              <a:t> </a:t>
            </a:r>
            <a:endParaRPr lang="en-US" sz="2800" dirty="0" smtClean="0"/>
          </a:p>
          <a:p>
            <a:pPr marL="457200" lvl="1" indent="0">
              <a:buNone/>
            </a:pPr>
            <a:r>
              <a:rPr lang="en-US" sz="2800" dirty="0" smtClean="0"/>
              <a:t>BSP (</a:t>
            </a:r>
            <a:r>
              <a:rPr lang="en-US" sz="2800" dirty="0" err="1" smtClean="0"/>
              <a:t>Pregel</a:t>
            </a:r>
            <a:r>
              <a:rPr lang="en-US" sz="2800" dirty="0" smtClean="0"/>
              <a:t>), iterative </a:t>
            </a:r>
            <a:r>
              <a:rPr lang="en-US" sz="2800" dirty="0" err="1" smtClean="0"/>
              <a:t>MapReduce</a:t>
            </a:r>
            <a:r>
              <a:rPr lang="en-US" sz="2800" dirty="0" smtClean="0"/>
              <a:t> (</a:t>
            </a:r>
            <a:r>
              <a:rPr lang="en-US" sz="2800" dirty="0" err="1" smtClean="0"/>
              <a:t>Haloop</a:t>
            </a:r>
            <a:r>
              <a:rPr lang="en-US" sz="2800" dirty="0"/>
              <a:t>)</a:t>
            </a:r>
            <a:r>
              <a:rPr lang="en-US" sz="2800" dirty="0" smtClean="0"/>
              <a:t>, bulk incremental, …</a:t>
            </a:r>
          </a:p>
          <a:p>
            <a:r>
              <a:rPr lang="en-US" sz="3200" dirty="0" smtClean="0"/>
              <a:t>Support </a:t>
            </a:r>
            <a:r>
              <a:rPr lang="en-US" sz="3200" i="1" dirty="0" smtClean="0"/>
              <a:t>new apps </a:t>
            </a:r>
            <a:r>
              <a:rPr lang="en-US" sz="3200" dirty="0" smtClean="0"/>
              <a:t>that these models don’t</a:t>
            </a:r>
          </a:p>
        </p:txBody>
      </p:sp>
    </p:spTree>
    <p:extLst>
      <p:ext uri="{BB962C8B-B14F-4D97-AF65-F5344CB8AC3E}">
        <p14:creationId xmlns:p14="http://schemas.microsoft.com/office/powerpoint/2010/main" val="737331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p:cNvGrpSpPr/>
          <p:nvPr/>
        </p:nvGrpSpPr>
        <p:grpSpPr>
          <a:xfrm>
            <a:off x="7729285" y="2042397"/>
            <a:ext cx="1282310" cy="3428705"/>
            <a:chOff x="6186968" y="2127288"/>
            <a:chExt cx="1282310" cy="3428705"/>
          </a:xfrm>
        </p:grpSpPr>
        <p:cxnSp>
          <p:nvCxnSpPr>
            <p:cNvPr id="39" name="Straight Connector 38"/>
            <p:cNvCxnSpPr/>
            <p:nvPr/>
          </p:nvCxnSpPr>
          <p:spPr>
            <a:xfrm flipV="1">
              <a:off x="6827185" y="2806717"/>
              <a:ext cx="938" cy="2749276"/>
            </a:xfrm>
            <a:prstGeom prst="line">
              <a:avLst/>
            </a:prstGeom>
            <a:ln w="19050" cmpd="sng">
              <a:solidFill>
                <a:srgbClr val="595959"/>
              </a:solidFill>
              <a:prstDash val="dash"/>
              <a:headEnd type="none" w="med" len="med"/>
              <a:tailEnd type="none"/>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6186968" y="2127288"/>
              <a:ext cx="1282310" cy="677108"/>
            </a:xfrm>
            <a:prstGeom prst="rect">
              <a:avLst/>
            </a:prstGeom>
            <a:noFill/>
          </p:spPr>
          <p:txBody>
            <a:bodyPr wrap="none" rtlCol="0">
              <a:spAutoFit/>
            </a:bodyPr>
            <a:lstStyle/>
            <a:p>
              <a:pPr algn="ctr"/>
              <a:r>
                <a:rPr lang="en-US" sz="1900" dirty="0">
                  <a:solidFill>
                    <a:srgbClr val="595959"/>
                  </a:solidFill>
                  <a:latin typeface="Corbel"/>
                  <a:cs typeface="Corbel"/>
                </a:rPr>
                <a:t>Memory</a:t>
              </a:r>
            </a:p>
            <a:p>
              <a:pPr algn="ctr"/>
              <a:r>
                <a:rPr lang="en-US" sz="1900" dirty="0">
                  <a:solidFill>
                    <a:srgbClr val="595959"/>
                  </a:solidFill>
                  <a:latin typeface="Corbel"/>
                  <a:cs typeface="Corbel"/>
                </a:rPr>
                <a:t>bandwidth</a:t>
              </a:r>
            </a:p>
          </p:txBody>
        </p:sp>
      </p:grpSp>
      <p:grpSp>
        <p:nvGrpSpPr>
          <p:cNvPr id="41" name="Group 40"/>
          <p:cNvGrpSpPr/>
          <p:nvPr/>
        </p:nvGrpSpPr>
        <p:grpSpPr>
          <a:xfrm>
            <a:off x="5183016" y="2042397"/>
            <a:ext cx="1282310" cy="3428705"/>
            <a:chOff x="3516316" y="2127288"/>
            <a:chExt cx="1282310" cy="3428705"/>
          </a:xfrm>
        </p:grpSpPr>
        <p:cxnSp>
          <p:nvCxnSpPr>
            <p:cNvPr id="33" name="Straight Connector 32"/>
            <p:cNvCxnSpPr/>
            <p:nvPr/>
          </p:nvCxnSpPr>
          <p:spPr>
            <a:xfrm flipV="1">
              <a:off x="4156535" y="2798025"/>
              <a:ext cx="936" cy="2757968"/>
            </a:xfrm>
            <a:prstGeom prst="line">
              <a:avLst/>
            </a:prstGeom>
            <a:ln w="19050" cmpd="sng">
              <a:solidFill>
                <a:schemeClr val="tx1">
                  <a:lumMod val="65000"/>
                  <a:lumOff val="35000"/>
                </a:schemeClr>
              </a:solidFill>
              <a:prstDash val="dash"/>
              <a:headEnd type="none" w="med" len="med"/>
              <a:tailEnd type="none"/>
            </a:ln>
            <a:effectLst/>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3516316" y="2127288"/>
              <a:ext cx="1282310" cy="677108"/>
            </a:xfrm>
            <a:prstGeom prst="rect">
              <a:avLst/>
            </a:prstGeom>
            <a:noFill/>
          </p:spPr>
          <p:txBody>
            <a:bodyPr wrap="none" rtlCol="0">
              <a:spAutoFit/>
            </a:bodyPr>
            <a:lstStyle/>
            <a:p>
              <a:pPr algn="ctr"/>
              <a:r>
                <a:rPr lang="en-US" sz="1900" dirty="0">
                  <a:solidFill>
                    <a:schemeClr val="tx1">
                      <a:lumMod val="65000"/>
                      <a:lumOff val="35000"/>
                    </a:schemeClr>
                  </a:solidFill>
                  <a:latin typeface="Corbel"/>
                  <a:cs typeface="Corbel"/>
                </a:rPr>
                <a:t>Network</a:t>
              </a:r>
            </a:p>
            <a:p>
              <a:pPr algn="ctr"/>
              <a:r>
                <a:rPr lang="en-US" sz="1900" dirty="0">
                  <a:solidFill>
                    <a:schemeClr val="tx1">
                      <a:lumMod val="65000"/>
                      <a:lumOff val="35000"/>
                    </a:schemeClr>
                  </a:solidFill>
                  <a:latin typeface="Corbel"/>
                  <a:cs typeface="Corbel"/>
                </a:rPr>
                <a:t>bandwidth</a:t>
              </a:r>
            </a:p>
          </p:txBody>
        </p:sp>
      </p:grpSp>
      <p:sp>
        <p:nvSpPr>
          <p:cNvPr id="2" name="Title 1"/>
          <p:cNvSpPr>
            <a:spLocks noGrp="1"/>
          </p:cNvSpPr>
          <p:nvPr>
            <p:ph type="title"/>
          </p:nvPr>
        </p:nvSpPr>
        <p:spPr>
          <a:xfrm>
            <a:off x="1981200" y="533400"/>
            <a:ext cx="8229600" cy="1143000"/>
          </a:xfrm>
        </p:spPr>
        <p:txBody>
          <a:bodyPr/>
          <a:lstStyle/>
          <a:p>
            <a:r>
              <a:rPr lang="en-US" dirty="0" smtClean="0"/>
              <a:t>Tradeoff Space</a:t>
            </a:r>
            <a:endParaRPr lang="en-US" dirty="0"/>
          </a:p>
        </p:txBody>
      </p:sp>
      <p:cxnSp>
        <p:nvCxnSpPr>
          <p:cNvPr id="5" name="Straight Arrow Connector 4"/>
          <p:cNvCxnSpPr/>
          <p:nvPr/>
        </p:nvCxnSpPr>
        <p:spPr>
          <a:xfrm flipV="1">
            <a:off x="3890475" y="2440517"/>
            <a:ext cx="0" cy="3169116"/>
          </a:xfrm>
          <a:prstGeom prst="straightConnector1">
            <a:avLst/>
          </a:prstGeom>
          <a:ln w="34925" cmpd="sng">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3811680" y="5533433"/>
            <a:ext cx="5215217" cy="0"/>
          </a:xfrm>
          <a:prstGeom prst="line">
            <a:avLst/>
          </a:prstGeom>
          <a:ln w="34925" cmpd="sng">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1981201" y="3512870"/>
            <a:ext cx="1633781" cy="800219"/>
          </a:xfrm>
          <a:prstGeom prst="rect">
            <a:avLst/>
          </a:prstGeom>
          <a:noFill/>
        </p:spPr>
        <p:txBody>
          <a:bodyPr wrap="none" rtlCol="0">
            <a:spAutoFit/>
          </a:bodyPr>
          <a:lstStyle/>
          <a:p>
            <a:pPr algn="ctr"/>
            <a:r>
              <a:rPr lang="en-US" sz="2300" b="1" dirty="0">
                <a:latin typeface="Corbel"/>
                <a:cs typeface="Corbel"/>
              </a:rPr>
              <a:t>Granularity</a:t>
            </a:r>
          </a:p>
          <a:p>
            <a:pPr algn="ctr"/>
            <a:r>
              <a:rPr lang="en-US" sz="2300" b="1" dirty="0">
                <a:latin typeface="Corbel"/>
                <a:cs typeface="Corbel"/>
              </a:rPr>
              <a:t>of Updates</a:t>
            </a:r>
          </a:p>
        </p:txBody>
      </p:sp>
      <p:sp>
        <p:nvSpPr>
          <p:cNvPr id="12" name="TextBox 11"/>
          <p:cNvSpPr txBox="1"/>
          <p:nvPr/>
        </p:nvSpPr>
        <p:spPr>
          <a:xfrm>
            <a:off x="5198515" y="5869632"/>
            <a:ext cx="2455714" cy="446276"/>
          </a:xfrm>
          <a:prstGeom prst="rect">
            <a:avLst/>
          </a:prstGeom>
          <a:noFill/>
        </p:spPr>
        <p:txBody>
          <a:bodyPr wrap="none" rtlCol="0">
            <a:spAutoFit/>
          </a:bodyPr>
          <a:lstStyle/>
          <a:p>
            <a:pPr algn="ctr"/>
            <a:r>
              <a:rPr lang="en-US" sz="2300" b="1" dirty="0">
                <a:latin typeface="Corbel"/>
                <a:cs typeface="Corbel"/>
              </a:rPr>
              <a:t>Write Throughput</a:t>
            </a:r>
          </a:p>
        </p:txBody>
      </p:sp>
      <p:sp>
        <p:nvSpPr>
          <p:cNvPr id="13" name="TextBox 12"/>
          <p:cNvSpPr txBox="1"/>
          <p:nvPr/>
        </p:nvSpPr>
        <p:spPr>
          <a:xfrm>
            <a:off x="3108453" y="2440517"/>
            <a:ext cx="659155" cy="415498"/>
          </a:xfrm>
          <a:prstGeom prst="rect">
            <a:avLst/>
          </a:prstGeom>
          <a:noFill/>
        </p:spPr>
        <p:txBody>
          <a:bodyPr wrap="none" rtlCol="0">
            <a:spAutoFit/>
          </a:bodyPr>
          <a:lstStyle/>
          <a:p>
            <a:pPr algn="r"/>
            <a:r>
              <a:rPr lang="en-US" sz="2100" dirty="0">
                <a:latin typeface="Corbel"/>
                <a:cs typeface="Corbel"/>
              </a:rPr>
              <a:t>Fine</a:t>
            </a:r>
          </a:p>
        </p:txBody>
      </p:sp>
      <p:sp>
        <p:nvSpPr>
          <p:cNvPr id="14" name="TextBox 13"/>
          <p:cNvSpPr txBox="1"/>
          <p:nvPr/>
        </p:nvSpPr>
        <p:spPr>
          <a:xfrm>
            <a:off x="2815661" y="5062210"/>
            <a:ext cx="951947" cy="415498"/>
          </a:xfrm>
          <a:prstGeom prst="rect">
            <a:avLst/>
          </a:prstGeom>
          <a:noFill/>
        </p:spPr>
        <p:txBody>
          <a:bodyPr wrap="none" rtlCol="0">
            <a:spAutoFit/>
          </a:bodyPr>
          <a:lstStyle/>
          <a:p>
            <a:pPr algn="r"/>
            <a:r>
              <a:rPr lang="en-US" sz="2100" dirty="0">
                <a:latin typeface="Corbel"/>
                <a:cs typeface="Corbel"/>
              </a:rPr>
              <a:t>Coarse</a:t>
            </a:r>
          </a:p>
        </p:txBody>
      </p:sp>
      <p:sp>
        <p:nvSpPr>
          <p:cNvPr id="15" name="TextBox 14"/>
          <p:cNvSpPr txBox="1"/>
          <p:nvPr/>
        </p:nvSpPr>
        <p:spPr>
          <a:xfrm>
            <a:off x="3894095" y="5609633"/>
            <a:ext cx="660157" cy="415498"/>
          </a:xfrm>
          <a:prstGeom prst="rect">
            <a:avLst/>
          </a:prstGeom>
          <a:noFill/>
        </p:spPr>
        <p:txBody>
          <a:bodyPr wrap="none" rtlCol="0">
            <a:spAutoFit/>
          </a:bodyPr>
          <a:lstStyle/>
          <a:p>
            <a:r>
              <a:rPr lang="en-US" sz="2100" dirty="0">
                <a:latin typeface="Corbel"/>
                <a:cs typeface="Corbel"/>
              </a:rPr>
              <a:t>Low</a:t>
            </a:r>
          </a:p>
        </p:txBody>
      </p:sp>
      <p:sp>
        <p:nvSpPr>
          <p:cNvPr id="16" name="TextBox 15"/>
          <p:cNvSpPr txBox="1"/>
          <p:nvPr/>
        </p:nvSpPr>
        <p:spPr>
          <a:xfrm>
            <a:off x="8309427" y="5609633"/>
            <a:ext cx="713150" cy="415498"/>
          </a:xfrm>
          <a:prstGeom prst="rect">
            <a:avLst/>
          </a:prstGeom>
          <a:noFill/>
        </p:spPr>
        <p:txBody>
          <a:bodyPr wrap="none" rtlCol="0">
            <a:spAutoFit/>
          </a:bodyPr>
          <a:lstStyle/>
          <a:p>
            <a:r>
              <a:rPr lang="en-US" sz="2100" dirty="0">
                <a:latin typeface="Corbel"/>
                <a:cs typeface="Corbel"/>
              </a:rPr>
              <a:t>High</a:t>
            </a:r>
          </a:p>
        </p:txBody>
      </p:sp>
      <p:sp>
        <p:nvSpPr>
          <p:cNvPr id="27" name="Oval 26"/>
          <p:cNvSpPr/>
          <p:nvPr/>
        </p:nvSpPr>
        <p:spPr>
          <a:xfrm>
            <a:off x="5506420" y="4653371"/>
            <a:ext cx="201168" cy="201168"/>
          </a:xfrm>
          <a:prstGeom prst="ellipse">
            <a:avLst/>
          </a:prstGeom>
          <a:ln>
            <a:headEnd type="none" w="med" len="med"/>
            <a:tailEnd type="none"/>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8" name="Oval 27"/>
          <p:cNvSpPr/>
          <p:nvPr/>
        </p:nvSpPr>
        <p:spPr>
          <a:xfrm>
            <a:off x="8033559" y="4653371"/>
            <a:ext cx="201168" cy="201168"/>
          </a:xfrm>
          <a:prstGeom prst="ellipse">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5297932" y="3138932"/>
            <a:ext cx="384256" cy="201168"/>
          </a:xfrm>
          <a:prstGeom prst="ellipse">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9" name="TextBox 28"/>
          <p:cNvSpPr txBox="1"/>
          <p:nvPr/>
        </p:nvSpPr>
        <p:spPr>
          <a:xfrm>
            <a:off x="4038600" y="2764304"/>
            <a:ext cx="1271884" cy="1261884"/>
          </a:xfrm>
          <a:prstGeom prst="rect">
            <a:avLst/>
          </a:prstGeom>
          <a:noFill/>
        </p:spPr>
        <p:txBody>
          <a:bodyPr wrap="square" rtlCol="0">
            <a:spAutoFit/>
          </a:bodyPr>
          <a:lstStyle/>
          <a:p>
            <a:r>
              <a:rPr lang="en-US" sz="1900" dirty="0">
                <a:solidFill>
                  <a:schemeClr val="accent2">
                    <a:lumMod val="75000"/>
                  </a:schemeClr>
                </a:solidFill>
                <a:latin typeface="Corbel"/>
                <a:cs typeface="Corbel"/>
              </a:rPr>
              <a:t>K-V stores,</a:t>
            </a:r>
          </a:p>
          <a:p>
            <a:r>
              <a:rPr lang="en-US" sz="1900" dirty="0">
                <a:solidFill>
                  <a:schemeClr val="accent2">
                    <a:lumMod val="75000"/>
                  </a:schemeClr>
                </a:solidFill>
                <a:latin typeface="Corbel"/>
                <a:cs typeface="Corbel"/>
              </a:rPr>
              <a:t>databases,</a:t>
            </a:r>
          </a:p>
          <a:p>
            <a:r>
              <a:rPr lang="en-US" sz="1900" dirty="0" err="1">
                <a:solidFill>
                  <a:schemeClr val="accent2">
                    <a:lumMod val="75000"/>
                  </a:schemeClr>
                </a:solidFill>
                <a:latin typeface="Corbel"/>
                <a:cs typeface="Corbel"/>
              </a:rPr>
              <a:t>RAMCloud</a:t>
            </a:r>
            <a:endParaRPr lang="en-US" sz="1900" dirty="0">
              <a:solidFill>
                <a:schemeClr val="accent2">
                  <a:lumMod val="75000"/>
                </a:schemeClr>
              </a:solidFill>
              <a:latin typeface="Corbel"/>
              <a:cs typeface="Corbel"/>
            </a:endParaRPr>
          </a:p>
        </p:txBody>
      </p:sp>
      <p:grpSp>
        <p:nvGrpSpPr>
          <p:cNvPr id="54" name="Group 53"/>
          <p:cNvGrpSpPr/>
          <p:nvPr/>
        </p:nvGrpSpPr>
        <p:grpSpPr>
          <a:xfrm>
            <a:off x="8287303" y="3901204"/>
            <a:ext cx="1850924" cy="707706"/>
            <a:chOff x="7198356" y="3810531"/>
            <a:chExt cx="1850924" cy="707706"/>
          </a:xfrm>
        </p:grpSpPr>
        <p:sp>
          <p:nvSpPr>
            <p:cNvPr id="44" name="TextBox 43"/>
            <p:cNvSpPr txBox="1"/>
            <p:nvPr/>
          </p:nvSpPr>
          <p:spPr>
            <a:xfrm>
              <a:off x="7394347" y="3810531"/>
              <a:ext cx="1654933" cy="677108"/>
            </a:xfrm>
            <a:prstGeom prst="rect">
              <a:avLst/>
            </a:prstGeom>
            <a:noFill/>
          </p:spPr>
          <p:txBody>
            <a:bodyPr wrap="none" rtlCol="0">
              <a:spAutoFit/>
            </a:bodyPr>
            <a:lstStyle/>
            <a:p>
              <a:pPr algn="ctr"/>
              <a:r>
                <a:rPr lang="en-US" sz="1900" b="1" dirty="0">
                  <a:latin typeface="Corbel"/>
                  <a:cs typeface="Corbel"/>
                </a:rPr>
                <a:t>Best for batch</a:t>
              </a:r>
            </a:p>
            <a:p>
              <a:pPr algn="ctr"/>
              <a:r>
                <a:rPr lang="en-US" sz="1900" b="1" dirty="0">
                  <a:latin typeface="Corbel"/>
                  <a:cs typeface="Corbel"/>
                </a:rPr>
                <a:t>workloads</a:t>
              </a:r>
            </a:p>
          </p:txBody>
        </p:sp>
        <p:cxnSp>
          <p:nvCxnSpPr>
            <p:cNvPr id="48" name="Straight Arrow Connector 47"/>
            <p:cNvCxnSpPr/>
            <p:nvPr/>
          </p:nvCxnSpPr>
          <p:spPr>
            <a:xfrm flipV="1">
              <a:off x="7198356" y="4276289"/>
              <a:ext cx="372522" cy="241948"/>
            </a:xfrm>
            <a:prstGeom prst="straightConnector1">
              <a:avLst/>
            </a:prstGeom>
            <a:ln w="31750" cmpd="sng">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grpSp>
      <p:grpSp>
        <p:nvGrpSpPr>
          <p:cNvPr id="3" name="Group 2"/>
          <p:cNvGrpSpPr/>
          <p:nvPr/>
        </p:nvGrpSpPr>
        <p:grpSpPr>
          <a:xfrm>
            <a:off x="5758986" y="2751604"/>
            <a:ext cx="1975315" cy="969496"/>
            <a:chOff x="4118932" y="2552832"/>
            <a:chExt cx="1975315" cy="969496"/>
          </a:xfrm>
        </p:grpSpPr>
        <p:sp>
          <p:nvSpPr>
            <p:cNvPr id="43" name="TextBox 42"/>
            <p:cNvSpPr txBox="1"/>
            <p:nvPr/>
          </p:nvSpPr>
          <p:spPr>
            <a:xfrm>
              <a:off x="4525332" y="2552832"/>
              <a:ext cx="1568915" cy="969496"/>
            </a:xfrm>
            <a:prstGeom prst="rect">
              <a:avLst/>
            </a:prstGeom>
            <a:noFill/>
          </p:spPr>
          <p:txBody>
            <a:bodyPr wrap="none" rtlCol="0">
              <a:spAutoFit/>
            </a:bodyPr>
            <a:lstStyle/>
            <a:p>
              <a:pPr algn="ctr"/>
              <a:r>
                <a:rPr lang="en-US" sz="1900" b="1" dirty="0">
                  <a:latin typeface="Corbel"/>
                  <a:cs typeface="Corbel"/>
                </a:rPr>
                <a:t>Best for</a:t>
              </a:r>
            </a:p>
            <a:p>
              <a:pPr algn="ctr"/>
              <a:r>
                <a:rPr lang="en-US" sz="1900" b="1" dirty="0">
                  <a:latin typeface="Corbel"/>
                  <a:cs typeface="Corbel"/>
                </a:rPr>
                <a:t>transactional</a:t>
              </a:r>
            </a:p>
            <a:p>
              <a:pPr algn="ctr"/>
              <a:r>
                <a:rPr lang="en-US" sz="1900" b="1" dirty="0">
                  <a:latin typeface="Corbel"/>
                  <a:cs typeface="Corbel"/>
                </a:rPr>
                <a:t>workloads</a:t>
              </a:r>
            </a:p>
          </p:txBody>
        </p:sp>
        <p:cxnSp>
          <p:nvCxnSpPr>
            <p:cNvPr id="32" name="Straight Arrow Connector 31"/>
            <p:cNvCxnSpPr/>
            <p:nvPr/>
          </p:nvCxnSpPr>
          <p:spPr>
            <a:xfrm>
              <a:off x="4118932" y="3039728"/>
              <a:ext cx="444500" cy="0"/>
            </a:xfrm>
            <a:prstGeom prst="straightConnector1">
              <a:avLst/>
            </a:prstGeom>
            <a:ln w="31750" cmpd="sng">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grpSp>
      <p:sp>
        <p:nvSpPr>
          <p:cNvPr id="30" name="TextBox 29"/>
          <p:cNvSpPr txBox="1"/>
          <p:nvPr/>
        </p:nvSpPr>
        <p:spPr>
          <a:xfrm>
            <a:off x="4728028" y="4561596"/>
            <a:ext cx="768109" cy="384721"/>
          </a:xfrm>
          <a:prstGeom prst="rect">
            <a:avLst/>
          </a:prstGeom>
          <a:noFill/>
        </p:spPr>
        <p:txBody>
          <a:bodyPr wrap="none" rtlCol="0">
            <a:spAutoFit/>
          </a:bodyPr>
          <a:lstStyle/>
          <a:p>
            <a:r>
              <a:rPr lang="en-US" sz="1900" dirty="0">
                <a:solidFill>
                  <a:srgbClr val="5D832C"/>
                </a:solidFill>
                <a:latin typeface="Corbel"/>
                <a:cs typeface="Corbel"/>
              </a:rPr>
              <a:t>HDFS</a:t>
            </a:r>
          </a:p>
        </p:txBody>
      </p:sp>
      <p:sp>
        <p:nvSpPr>
          <p:cNvPr id="31" name="TextBox 30"/>
          <p:cNvSpPr txBox="1"/>
          <p:nvPr/>
        </p:nvSpPr>
        <p:spPr>
          <a:xfrm>
            <a:off x="7273229" y="4561596"/>
            <a:ext cx="754308" cy="384721"/>
          </a:xfrm>
          <a:prstGeom prst="rect">
            <a:avLst/>
          </a:prstGeom>
          <a:noFill/>
        </p:spPr>
        <p:txBody>
          <a:bodyPr wrap="none" rtlCol="0">
            <a:spAutoFit/>
          </a:bodyPr>
          <a:lstStyle/>
          <a:p>
            <a:r>
              <a:rPr lang="en-US" sz="1900" dirty="0">
                <a:solidFill>
                  <a:schemeClr val="accent1">
                    <a:lumMod val="75000"/>
                  </a:schemeClr>
                </a:solidFill>
                <a:latin typeface="Corbel"/>
                <a:cs typeface="Corbel"/>
              </a:rPr>
              <a:t>RDDs</a:t>
            </a:r>
          </a:p>
        </p:txBody>
      </p:sp>
    </p:spTree>
    <p:extLst>
      <p:ext uri="{BB962C8B-B14F-4D97-AF65-F5344CB8AC3E}">
        <p14:creationId xmlns:p14="http://schemas.microsoft.com/office/powerpoint/2010/main" val="3588543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300" dirty="0"/>
              <a:t>Spark Programming Model</a:t>
            </a:r>
          </a:p>
        </p:txBody>
      </p:sp>
      <p:sp>
        <p:nvSpPr>
          <p:cNvPr id="3" name="Content Placeholder 2"/>
          <p:cNvSpPr>
            <a:spLocks noGrp="1"/>
          </p:cNvSpPr>
          <p:nvPr>
            <p:ph idx="1"/>
          </p:nvPr>
        </p:nvSpPr>
        <p:spPr/>
        <p:txBody>
          <a:bodyPr/>
          <a:lstStyle/>
          <a:p>
            <a:r>
              <a:rPr lang="en-US" dirty="0" smtClean="0"/>
              <a:t>Key idea: </a:t>
            </a:r>
            <a:r>
              <a:rPr lang="en-US" i="1" dirty="0" smtClean="0"/>
              <a:t>resilient distributed datasets (RDDs)</a:t>
            </a:r>
          </a:p>
          <a:p>
            <a:pPr lvl="1"/>
            <a:r>
              <a:rPr lang="en-US" dirty="0" smtClean="0"/>
              <a:t>Distributed collections of objects that can be cached in memory across cluster nodes</a:t>
            </a:r>
          </a:p>
          <a:p>
            <a:pPr lvl="1"/>
            <a:r>
              <a:rPr lang="en-US" dirty="0" smtClean="0"/>
              <a:t>Manipulated through various parallel operators</a:t>
            </a:r>
          </a:p>
          <a:p>
            <a:pPr lvl="1"/>
            <a:r>
              <a:rPr lang="en-US" dirty="0" smtClean="0"/>
              <a:t>Automatically rebuilt on failure</a:t>
            </a:r>
          </a:p>
          <a:p>
            <a:r>
              <a:rPr lang="en-US" dirty="0" smtClean="0"/>
              <a:t>Interface</a:t>
            </a:r>
          </a:p>
          <a:p>
            <a:pPr lvl="1"/>
            <a:r>
              <a:rPr lang="en-US" dirty="0" smtClean="0"/>
              <a:t>Clean language-integrated API in Scala</a:t>
            </a:r>
            <a:r>
              <a:rPr lang="zh-CN" altLang="en-US" dirty="0" smtClean="0">
                <a:solidFill>
                  <a:srgbClr val="FF0000"/>
                </a:solidFill>
              </a:rPr>
              <a:t>，</a:t>
            </a:r>
            <a:r>
              <a:rPr lang="en-US" altLang="zh-CN" dirty="0" smtClean="0">
                <a:solidFill>
                  <a:srgbClr val="FF0000"/>
                </a:solidFill>
              </a:rPr>
              <a:t>Java, Python, </a:t>
            </a:r>
            <a:endParaRPr lang="en-US" dirty="0" smtClean="0">
              <a:solidFill>
                <a:srgbClr val="FF0000"/>
              </a:solidFill>
            </a:endParaRPr>
          </a:p>
          <a:p>
            <a:pPr lvl="1"/>
            <a:r>
              <a:rPr lang="en-US" dirty="0" smtClean="0"/>
              <a:t>Can be used </a:t>
            </a:r>
            <a:r>
              <a:rPr lang="en-US" i="1" dirty="0" smtClean="0"/>
              <a:t>interactively</a:t>
            </a:r>
            <a:r>
              <a:rPr lang="en-US" dirty="0" smtClean="0"/>
              <a:t> from console</a:t>
            </a:r>
            <a:endParaRPr lang="en-US" dirty="0"/>
          </a:p>
        </p:txBody>
      </p:sp>
    </p:spTree>
    <p:extLst>
      <p:ext uri="{BB962C8B-B14F-4D97-AF65-F5344CB8AC3E}">
        <p14:creationId xmlns:p14="http://schemas.microsoft.com/office/powerpoint/2010/main" val="17184783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37534"/>
            <a:ext cx="10515600" cy="1123433"/>
          </a:xfrm>
        </p:spPr>
        <p:txBody>
          <a:bodyPr/>
          <a:lstStyle/>
          <a:p>
            <a:r>
              <a:rPr lang="en-US" altLang="zh-CN" b="1" dirty="0"/>
              <a:t>Spark Driver and Workers</a:t>
            </a:r>
            <a:endParaRPr lang="zh-CN" altLang="en-US" b="1" dirty="0"/>
          </a:p>
        </p:txBody>
      </p:sp>
      <p:sp>
        <p:nvSpPr>
          <p:cNvPr id="3" name="内容占位符 2"/>
          <p:cNvSpPr>
            <a:spLocks noGrp="1"/>
          </p:cNvSpPr>
          <p:nvPr>
            <p:ph idx="1"/>
          </p:nvPr>
        </p:nvSpPr>
        <p:spPr>
          <a:xfrm>
            <a:off x="423936" y="1586374"/>
            <a:ext cx="7243689" cy="4351338"/>
          </a:xfrm>
        </p:spPr>
        <p:txBody>
          <a:bodyPr>
            <a:normAutofit/>
          </a:bodyPr>
          <a:lstStyle/>
          <a:p>
            <a:r>
              <a:rPr lang="en-US" altLang="zh-CN" sz="3200" dirty="0"/>
              <a:t>A Spark program is two programs:</a:t>
            </a:r>
          </a:p>
          <a:p>
            <a:pPr lvl="1"/>
            <a:r>
              <a:rPr lang="en-US" altLang="zh-CN" sz="2800" dirty="0" smtClean="0"/>
              <a:t>A </a:t>
            </a:r>
            <a:r>
              <a:rPr lang="en-US" altLang="zh-CN" sz="2800" b="1" dirty="0">
                <a:solidFill>
                  <a:srgbClr val="FF0000"/>
                </a:solidFill>
              </a:rPr>
              <a:t>driver program </a:t>
            </a:r>
            <a:r>
              <a:rPr lang="en-US" altLang="zh-CN" sz="2800" dirty="0"/>
              <a:t>and a workers </a:t>
            </a:r>
            <a:r>
              <a:rPr lang="en-US" altLang="zh-CN" sz="2800" dirty="0" smtClean="0"/>
              <a:t>program</a:t>
            </a:r>
          </a:p>
          <a:p>
            <a:r>
              <a:rPr lang="en-US" altLang="zh-CN" sz="3200" dirty="0"/>
              <a:t>The spark </a:t>
            </a:r>
            <a:r>
              <a:rPr lang="en-US" altLang="zh-CN" sz="3200" dirty="0" smtClean="0"/>
              <a:t>driver: declares </a:t>
            </a:r>
            <a:r>
              <a:rPr lang="en-US" altLang="zh-CN" sz="3200" dirty="0"/>
              <a:t>the transformations and actions on RDDs of data and submits such requests to the master.</a:t>
            </a:r>
          </a:p>
          <a:p>
            <a:r>
              <a:rPr lang="en-US" altLang="zh-CN" sz="3200" dirty="0"/>
              <a:t>Worker programs run on cluster nodes or </a:t>
            </a:r>
            <a:r>
              <a:rPr lang="en-US" altLang="zh-CN" sz="3200" dirty="0" smtClean="0"/>
              <a:t>in local threads</a:t>
            </a:r>
            <a:endParaRPr lang="en-US" altLang="zh-CN" sz="3200" dirty="0"/>
          </a:p>
        </p:txBody>
      </p:sp>
      <p:pic>
        <p:nvPicPr>
          <p:cNvPr id="4" name="图片 3"/>
          <p:cNvPicPr>
            <a:picLocks noChangeAspect="1"/>
          </p:cNvPicPr>
          <p:nvPr/>
        </p:nvPicPr>
        <p:blipFill>
          <a:blip r:embed="rId2"/>
          <a:stretch>
            <a:fillRect/>
          </a:stretch>
        </p:blipFill>
        <p:spPr>
          <a:xfrm>
            <a:off x="8115934" y="1586374"/>
            <a:ext cx="3664017" cy="4829840"/>
          </a:xfrm>
          <a:prstGeom prst="rect">
            <a:avLst/>
          </a:prstGeom>
        </p:spPr>
      </p:pic>
    </p:spTree>
    <p:extLst>
      <p:ext uri="{BB962C8B-B14F-4D97-AF65-F5344CB8AC3E}">
        <p14:creationId xmlns:p14="http://schemas.microsoft.com/office/powerpoint/2010/main" val="23398787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Spark </a:t>
            </a:r>
            <a:r>
              <a:rPr lang="en-US" altLang="zh-CN" b="1" dirty="0" smtClean="0"/>
              <a:t>Context</a:t>
            </a:r>
            <a:endParaRPr lang="zh-CN" altLang="en-US" b="1" dirty="0"/>
          </a:p>
        </p:txBody>
      </p:sp>
      <p:sp>
        <p:nvSpPr>
          <p:cNvPr id="3" name="内容占位符 2"/>
          <p:cNvSpPr>
            <a:spLocks noGrp="1"/>
          </p:cNvSpPr>
          <p:nvPr>
            <p:ph idx="1"/>
          </p:nvPr>
        </p:nvSpPr>
        <p:spPr/>
        <p:txBody>
          <a:bodyPr>
            <a:normAutofit fontScale="92500" lnSpcReduction="10000"/>
          </a:bodyPr>
          <a:lstStyle/>
          <a:p>
            <a:r>
              <a:rPr lang="en-US" altLang="zh-CN" dirty="0"/>
              <a:t>A Spark program first creates a </a:t>
            </a:r>
            <a:r>
              <a:rPr lang="en-US" altLang="zh-CN" dirty="0" err="1"/>
              <a:t>SparkContext</a:t>
            </a:r>
            <a:r>
              <a:rPr lang="en-US" altLang="zh-CN" dirty="0"/>
              <a:t> object</a:t>
            </a:r>
          </a:p>
          <a:p>
            <a:r>
              <a:rPr lang="en-US" altLang="zh-CN" dirty="0"/>
              <a:t>» </a:t>
            </a:r>
            <a:r>
              <a:rPr lang="en-US" altLang="zh-CN" dirty="0" err="1" smtClean="0">
                <a:solidFill>
                  <a:srgbClr val="FF0000"/>
                </a:solidFill>
              </a:rPr>
              <a:t>SparkContext</a:t>
            </a:r>
            <a:r>
              <a:rPr lang="en-US" altLang="zh-CN" dirty="0" smtClean="0">
                <a:solidFill>
                  <a:srgbClr val="FF0000"/>
                </a:solidFill>
              </a:rPr>
              <a:t> </a:t>
            </a:r>
            <a:r>
              <a:rPr lang="en-US" altLang="zh-CN" dirty="0"/>
              <a:t>tells Spark how and where to access a </a:t>
            </a:r>
            <a:r>
              <a:rPr lang="en-US" altLang="zh-CN" dirty="0" smtClean="0"/>
              <a:t>cluster</a:t>
            </a:r>
          </a:p>
          <a:p>
            <a:pPr marL="0" indent="0">
              <a:buNone/>
            </a:pPr>
            <a:endParaRPr lang="en-US" altLang="zh-CN" dirty="0" smtClean="0"/>
          </a:p>
          <a:p>
            <a:pPr marL="0" indent="0">
              <a:buNone/>
            </a:pPr>
            <a:r>
              <a:rPr lang="en-US" altLang="zh-CN" dirty="0" err="1"/>
              <a:t>conf</a:t>
            </a:r>
            <a:r>
              <a:rPr lang="en-US" altLang="zh-CN" dirty="0"/>
              <a:t> = </a:t>
            </a:r>
            <a:r>
              <a:rPr lang="en-US" altLang="zh-CN" dirty="0" err="1"/>
              <a:t>SparkConf</a:t>
            </a:r>
            <a:r>
              <a:rPr lang="en-US" altLang="zh-CN" dirty="0"/>
              <a:t>().</a:t>
            </a:r>
            <a:r>
              <a:rPr lang="en-US" altLang="zh-CN" dirty="0" err="1"/>
              <a:t>setAppName</a:t>
            </a:r>
            <a:r>
              <a:rPr lang="en-US" altLang="zh-CN" dirty="0"/>
              <a:t>(</a:t>
            </a:r>
            <a:r>
              <a:rPr lang="en-US" altLang="zh-CN" dirty="0" err="1"/>
              <a:t>appName</a:t>
            </a:r>
            <a:r>
              <a:rPr lang="en-US" altLang="zh-CN" dirty="0"/>
              <a:t>).</a:t>
            </a:r>
            <a:r>
              <a:rPr lang="en-US" altLang="zh-CN" dirty="0" err="1"/>
              <a:t>setMaster</a:t>
            </a:r>
            <a:r>
              <a:rPr lang="en-US" altLang="zh-CN" dirty="0"/>
              <a:t>(master)</a:t>
            </a:r>
          </a:p>
          <a:p>
            <a:pPr marL="0" indent="0">
              <a:buNone/>
            </a:pPr>
            <a:r>
              <a:rPr lang="en-US" altLang="zh-CN" dirty="0" err="1"/>
              <a:t>sc</a:t>
            </a:r>
            <a:r>
              <a:rPr lang="en-US" altLang="zh-CN" dirty="0"/>
              <a:t> = </a:t>
            </a:r>
            <a:r>
              <a:rPr lang="en-US" altLang="zh-CN" dirty="0" err="1" smtClean="0"/>
              <a:t>SparkContext</a:t>
            </a:r>
            <a:r>
              <a:rPr lang="en-US" altLang="zh-CN" dirty="0" smtClean="0"/>
              <a:t>(</a:t>
            </a:r>
            <a:r>
              <a:rPr lang="en-US" altLang="zh-CN" dirty="0" err="1" smtClean="0"/>
              <a:t>conf</a:t>
            </a:r>
            <a:r>
              <a:rPr lang="en-US" altLang="zh-CN" dirty="0" smtClean="0"/>
              <a:t>=</a:t>
            </a:r>
            <a:r>
              <a:rPr lang="en-US" altLang="zh-CN" dirty="0" err="1" smtClean="0"/>
              <a:t>conf</a:t>
            </a:r>
            <a:r>
              <a:rPr lang="en-US" altLang="zh-CN" dirty="0" smtClean="0"/>
              <a:t>)</a:t>
            </a:r>
          </a:p>
          <a:p>
            <a:pPr marL="0" indent="0">
              <a:buNone/>
            </a:pPr>
            <a:endParaRPr lang="en-US" altLang="zh-CN" dirty="0"/>
          </a:p>
          <a:p>
            <a:pPr marL="0" indent="0">
              <a:buNone/>
            </a:pPr>
            <a:r>
              <a:rPr lang="en-US" altLang="zh-CN" dirty="0"/>
              <a:t>The</a:t>
            </a:r>
            <a:r>
              <a:rPr lang="en-US" altLang="zh-CN" dirty="0">
                <a:solidFill>
                  <a:srgbClr val="FF0000"/>
                </a:solidFill>
              </a:rPr>
              <a:t> </a:t>
            </a:r>
            <a:r>
              <a:rPr lang="en-US" altLang="zh-CN" dirty="0" err="1">
                <a:solidFill>
                  <a:srgbClr val="FF0000"/>
                </a:solidFill>
              </a:rPr>
              <a:t>appName</a:t>
            </a:r>
            <a:r>
              <a:rPr lang="en-US" altLang="zh-CN" dirty="0">
                <a:solidFill>
                  <a:srgbClr val="FF0000"/>
                </a:solidFill>
              </a:rPr>
              <a:t> </a:t>
            </a:r>
            <a:r>
              <a:rPr lang="en-US" altLang="zh-CN" dirty="0"/>
              <a:t>parameter is a name for your application to show on the cluster UI. </a:t>
            </a:r>
            <a:endParaRPr lang="en-US" altLang="zh-CN" dirty="0" smtClean="0"/>
          </a:p>
          <a:p>
            <a:pPr marL="0" indent="0">
              <a:buNone/>
            </a:pPr>
            <a:r>
              <a:rPr lang="en-US" altLang="zh-CN" dirty="0" smtClean="0"/>
              <a:t>master </a:t>
            </a:r>
            <a:r>
              <a:rPr lang="en-US" altLang="zh-CN" dirty="0"/>
              <a:t>is a </a:t>
            </a:r>
            <a:r>
              <a:rPr lang="en-US" altLang="zh-CN" dirty="0">
                <a:solidFill>
                  <a:srgbClr val="FF0000"/>
                </a:solidFill>
              </a:rPr>
              <a:t>Spark, </a:t>
            </a:r>
            <a:r>
              <a:rPr lang="en-US" altLang="zh-CN" dirty="0" err="1">
                <a:solidFill>
                  <a:srgbClr val="FF0000"/>
                </a:solidFill>
              </a:rPr>
              <a:t>Mesos</a:t>
            </a:r>
            <a:r>
              <a:rPr lang="en-US" altLang="zh-CN" dirty="0">
                <a:solidFill>
                  <a:srgbClr val="FF0000"/>
                </a:solidFill>
              </a:rPr>
              <a:t> or YARN </a:t>
            </a:r>
            <a:r>
              <a:rPr lang="en-US" altLang="zh-CN" dirty="0"/>
              <a:t>cluster URL, or a special “local” string to run in local mode.</a:t>
            </a:r>
            <a:endParaRPr lang="zh-CN" altLang="en-US" dirty="0"/>
          </a:p>
        </p:txBody>
      </p:sp>
    </p:spTree>
    <p:extLst>
      <p:ext uri="{BB962C8B-B14F-4D97-AF65-F5344CB8AC3E}">
        <p14:creationId xmlns:p14="http://schemas.microsoft.com/office/powerpoint/2010/main" val="24975780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88956"/>
            <a:ext cx="10515600" cy="784167"/>
          </a:xfrm>
        </p:spPr>
        <p:txBody>
          <a:bodyPr/>
          <a:lstStyle/>
          <a:p>
            <a:r>
              <a:rPr lang="en-US" altLang="zh-CN" b="1" dirty="0" smtClean="0"/>
              <a:t>RDD </a:t>
            </a:r>
            <a:r>
              <a:rPr lang="en-US" altLang="zh-CN" b="1" dirty="0" smtClean="0"/>
              <a:t>Operations</a:t>
            </a:r>
            <a:endParaRPr lang="zh-CN" altLang="en-US" b="1" dirty="0"/>
          </a:p>
        </p:txBody>
      </p:sp>
      <p:sp>
        <p:nvSpPr>
          <p:cNvPr id="3" name="内容占位符 2"/>
          <p:cNvSpPr>
            <a:spLocks noGrp="1"/>
          </p:cNvSpPr>
          <p:nvPr>
            <p:ph idx="1"/>
          </p:nvPr>
        </p:nvSpPr>
        <p:spPr>
          <a:xfrm>
            <a:off x="595618" y="1233182"/>
            <a:ext cx="10758182" cy="4943781"/>
          </a:xfrm>
        </p:spPr>
        <p:txBody>
          <a:bodyPr/>
          <a:lstStyle/>
          <a:p>
            <a:r>
              <a:rPr lang="en-US" altLang="zh-CN" dirty="0"/>
              <a:t>Two types of operations: </a:t>
            </a:r>
            <a:r>
              <a:rPr lang="en-US" altLang="zh-CN" dirty="0">
                <a:solidFill>
                  <a:srgbClr val="FF0000"/>
                </a:solidFill>
              </a:rPr>
              <a:t>transformations</a:t>
            </a:r>
            <a:r>
              <a:rPr lang="en-US" altLang="zh-CN" dirty="0"/>
              <a:t> and </a:t>
            </a:r>
            <a:r>
              <a:rPr lang="en-US" altLang="zh-CN" dirty="0" smtClean="0">
                <a:solidFill>
                  <a:srgbClr val="FF0000"/>
                </a:solidFill>
              </a:rPr>
              <a:t>actions</a:t>
            </a:r>
          </a:p>
          <a:p>
            <a:pPr lvl="1"/>
            <a:r>
              <a:rPr lang="en-US" altLang="zh-CN" b="1" dirty="0" smtClean="0"/>
              <a:t>Transformations: </a:t>
            </a:r>
            <a:r>
              <a:rPr lang="en-US" altLang="zh-CN" dirty="0" smtClean="0"/>
              <a:t>create </a:t>
            </a:r>
            <a:r>
              <a:rPr lang="en-US" altLang="zh-CN" dirty="0"/>
              <a:t>a new dataset from an existing </a:t>
            </a:r>
            <a:r>
              <a:rPr lang="en-US" altLang="zh-CN" dirty="0" smtClean="0"/>
              <a:t>one</a:t>
            </a:r>
            <a:endParaRPr lang="en-US" altLang="zh-CN" dirty="0"/>
          </a:p>
          <a:p>
            <a:pPr lvl="1"/>
            <a:r>
              <a:rPr lang="en-US" altLang="zh-CN" b="1" dirty="0" smtClean="0"/>
              <a:t>Actions: </a:t>
            </a:r>
            <a:r>
              <a:rPr lang="en-US" altLang="zh-CN" dirty="0" smtClean="0"/>
              <a:t>return </a:t>
            </a:r>
            <a:r>
              <a:rPr lang="en-US" altLang="zh-CN" dirty="0"/>
              <a:t>a value to </a:t>
            </a:r>
            <a:r>
              <a:rPr lang="en-US" altLang="zh-CN" b="1" dirty="0">
                <a:solidFill>
                  <a:srgbClr val="FF0000"/>
                </a:solidFill>
              </a:rPr>
              <a:t>the driver program </a:t>
            </a:r>
            <a:r>
              <a:rPr lang="en-US" altLang="zh-CN" dirty="0"/>
              <a:t>after running a computation on the dataset.</a:t>
            </a:r>
            <a:endParaRPr lang="en-US" altLang="zh-CN" dirty="0" smtClean="0"/>
          </a:p>
          <a:p>
            <a:r>
              <a:rPr lang="en-US" altLang="zh-CN" dirty="0"/>
              <a:t>Transformations are </a:t>
            </a:r>
            <a:r>
              <a:rPr lang="en-US" altLang="zh-CN" b="1" dirty="0">
                <a:solidFill>
                  <a:srgbClr val="FF0000"/>
                </a:solidFill>
              </a:rPr>
              <a:t>lazy</a:t>
            </a:r>
            <a:r>
              <a:rPr lang="en-US" altLang="zh-CN" dirty="0"/>
              <a:t> (not computed immediately</a:t>
            </a:r>
            <a:r>
              <a:rPr lang="en-US" altLang="zh-CN" dirty="0" smtClean="0"/>
              <a:t>)</a:t>
            </a:r>
          </a:p>
          <a:p>
            <a:pPr lvl="1"/>
            <a:r>
              <a:rPr lang="en-US" altLang="zh-CN" dirty="0"/>
              <a:t>The transformations are only computed when an action requires a result to be returned to </a:t>
            </a:r>
            <a:r>
              <a:rPr lang="en-US" altLang="zh-CN" b="1" dirty="0">
                <a:solidFill>
                  <a:srgbClr val="FF0000"/>
                </a:solidFill>
              </a:rPr>
              <a:t>the driver program</a:t>
            </a:r>
            <a:r>
              <a:rPr lang="en-US" altLang="zh-CN" dirty="0"/>
              <a:t>. </a:t>
            </a:r>
            <a:endParaRPr lang="en-US" altLang="zh-CN" dirty="0" smtClean="0"/>
          </a:p>
          <a:p>
            <a:pPr lvl="1"/>
            <a:endParaRPr lang="en-US" altLang="zh-CN" dirty="0"/>
          </a:p>
          <a:p>
            <a:r>
              <a:rPr lang="en-US" altLang="zh-CN" dirty="0"/>
              <a:t>Transformed RDD is executed when action runs on it</a:t>
            </a:r>
          </a:p>
          <a:p>
            <a:r>
              <a:rPr lang="en-US" altLang="zh-CN" dirty="0"/>
              <a:t>Persist (cache) RDDs in memory or disk</a:t>
            </a:r>
            <a:endParaRPr lang="zh-CN" altLang="en-US" dirty="0"/>
          </a:p>
        </p:txBody>
      </p:sp>
    </p:spTree>
    <p:extLst>
      <p:ext uri="{BB962C8B-B14F-4D97-AF65-F5344CB8AC3E}">
        <p14:creationId xmlns:p14="http://schemas.microsoft.com/office/powerpoint/2010/main" val="9175436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Operators</a:t>
            </a:r>
            <a:endParaRPr lang="en-US" dirty="0"/>
          </a:p>
        </p:txBody>
      </p:sp>
      <p:sp>
        <p:nvSpPr>
          <p:cNvPr id="4" name="Content Placeholder 3"/>
          <p:cNvSpPr>
            <a:spLocks noGrp="1"/>
          </p:cNvSpPr>
          <p:nvPr>
            <p:ph sz="half" idx="1"/>
          </p:nvPr>
        </p:nvSpPr>
        <p:spPr>
          <a:xfrm>
            <a:off x="1162050" y="2048214"/>
            <a:ext cx="4038600" cy="4221163"/>
          </a:xfrm>
        </p:spPr>
        <p:txBody>
          <a:bodyPr/>
          <a:lstStyle/>
          <a:p>
            <a:pPr>
              <a:spcBef>
                <a:spcPts val="1600"/>
              </a:spcBef>
            </a:pPr>
            <a:r>
              <a:rPr lang="en-US" sz="2200" dirty="0">
                <a:latin typeface="Lucida Console"/>
                <a:cs typeface="Lucida Console"/>
              </a:rPr>
              <a:t>map</a:t>
            </a:r>
          </a:p>
          <a:p>
            <a:pPr>
              <a:spcBef>
                <a:spcPts val="1600"/>
              </a:spcBef>
            </a:pPr>
            <a:r>
              <a:rPr lang="en-US" sz="2200" dirty="0">
                <a:latin typeface="Lucida Console"/>
                <a:cs typeface="Lucida Console"/>
              </a:rPr>
              <a:t>filter</a:t>
            </a:r>
          </a:p>
          <a:p>
            <a:pPr>
              <a:spcBef>
                <a:spcPts val="1600"/>
              </a:spcBef>
            </a:pPr>
            <a:r>
              <a:rPr lang="en-US" sz="2200" dirty="0" err="1">
                <a:latin typeface="Lucida Console"/>
                <a:cs typeface="Lucida Console"/>
              </a:rPr>
              <a:t>groupBy</a:t>
            </a:r>
            <a:endParaRPr lang="en-US" sz="2200" dirty="0">
              <a:latin typeface="Lucida Console"/>
              <a:cs typeface="Lucida Console"/>
            </a:endParaRPr>
          </a:p>
          <a:p>
            <a:pPr>
              <a:spcBef>
                <a:spcPts val="1600"/>
              </a:spcBef>
            </a:pPr>
            <a:r>
              <a:rPr lang="en-US" sz="2200" dirty="0">
                <a:latin typeface="Lucida Console"/>
                <a:cs typeface="Lucida Console"/>
              </a:rPr>
              <a:t>sort</a:t>
            </a:r>
          </a:p>
          <a:p>
            <a:pPr>
              <a:spcBef>
                <a:spcPts val="1600"/>
              </a:spcBef>
            </a:pPr>
            <a:r>
              <a:rPr lang="en-US" sz="2200" dirty="0">
                <a:latin typeface="Lucida Console"/>
                <a:cs typeface="Lucida Console"/>
              </a:rPr>
              <a:t>join</a:t>
            </a:r>
          </a:p>
          <a:p>
            <a:pPr>
              <a:spcBef>
                <a:spcPts val="1600"/>
              </a:spcBef>
            </a:pPr>
            <a:r>
              <a:rPr lang="en-US" sz="2200" dirty="0" err="1">
                <a:latin typeface="Lucida Console"/>
                <a:cs typeface="Lucida Console"/>
              </a:rPr>
              <a:t>leftOuterJoin</a:t>
            </a:r>
            <a:endParaRPr lang="en-US" sz="2200" dirty="0">
              <a:latin typeface="Lucida Console"/>
              <a:cs typeface="Lucida Console"/>
            </a:endParaRPr>
          </a:p>
          <a:p>
            <a:pPr>
              <a:spcBef>
                <a:spcPts val="1600"/>
              </a:spcBef>
            </a:pPr>
            <a:r>
              <a:rPr lang="en-US" sz="2200" dirty="0" err="1">
                <a:latin typeface="Lucida Console"/>
                <a:cs typeface="Lucida Console"/>
              </a:rPr>
              <a:t>rightOuterJoin</a:t>
            </a:r>
            <a:endParaRPr lang="en-US" sz="2200" dirty="0">
              <a:latin typeface="Lucida Console"/>
              <a:cs typeface="Lucida Console"/>
            </a:endParaRPr>
          </a:p>
          <a:p>
            <a:pPr>
              <a:spcBef>
                <a:spcPts val="1600"/>
              </a:spcBef>
            </a:pPr>
            <a:endParaRPr lang="en-US" sz="2200" dirty="0">
              <a:latin typeface="Lucida Console"/>
              <a:cs typeface="Lucida Console"/>
            </a:endParaRPr>
          </a:p>
        </p:txBody>
      </p:sp>
      <p:sp>
        <p:nvSpPr>
          <p:cNvPr id="5" name="Content Placeholder 4"/>
          <p:cNvSpPr>
            <a:spLocks noGrp="1"/>
          </p:cNvSpPr>
          <p:nvPr>
            <p:ph sz="half" idx="2"/>
          </p:nvPr>
        </p:nvSpPr>
        <p:spPr>
          <a:xfrm>
            <a:off x="4819650" y="2046965"/>
            <a:ext cx="4038600" cy="4221163"/>
          </a:xfrm>
        </p:spPr>
        <p:txBody>
          <a:bodyPr/>
          <a:lstStyle/>
          <a:p>
            <a:pPr>
              <a:spcBef>
                <a:spcPts val="1600"/>
              </a:spcBef>
            </a:pPr>
            <a:r>
              <a:rPr lang="en-US" sz="2200" dirty="0">
                <a:latin typeface="Lucida Console"/>
                <a:cs typeface="Lucida Console"/>
              </a:rPr>
              <a:t>reduce</a:t>
            </a:r>
          </a:p>
          <a:p>
            <a:pPr>
              <a:spcBef>
                <a:spcPts val="1600"/>
              </a:spcBef>
            </a:pPr>
            <a:r>
              <a:rPr lang="en-US" sz="2200" dirty="0">
                <a:latin typeface="Lucida Console"/>
                <a:cs typeface="Lucida Console"/>
              </a:rPr>
              <a:t>count</a:t>
            </a:r>
          </a:p>
          <a:p>
            <a:pPr>
              <a:spcBef>
                <a:spcPts val="1600"/>
              </a:spcBef>
            </a:pPr>
            <a:r>
              <a:rPr lang="en-US" sz="2200" dirty="0" err="1">
                <a:latin typeface="Lucida Console"/>
                <a:cs typeface="Lucida Console"/>
              </a:rPr>
              <a:t>reduceByKey</a:t>
            </a:r>
            <a:endParaRPr lang="en-US" sz="2200" dirty="0">
              <a:latin typeface="Lucida Console"/>
              <a:cs typeface="Lucida Console"/>
            </a:endParaRPr>
          </a:p>
          <a:p>
            <a:pPr>
              <a:spcBef>
                <a:spcPts val="1600"/>
              </a:spcBef>
            </a:pPr>
            <a:r>
              <a:rPr lang="en-US" sz="2200" dirty="0" err="1">
                <a:latin typeface="Lucida Console"/>
                <a:cs typeface="Lucida Console"/>
              </a:rPr>
              <a:t>groupByKey</a:t>
            </a:r>
            <a:endParaRPr lang="en-US" sz="2200" dirty="0">
              <a:latin typeface="Lucida Console"/>
              <a:cs typeface="Lucida Console"/>
            </a:endParaRPr>
          </a:p>
          <a:p>
            <a:pPr>
              <a:spcBef>
                <a:spcPts val="1600"/>
              </a:spcBef>
            </a:pPr>
            <a:r>
              <a:rPr lang="en-US" sz="2200" dirty="0">
                <a:latin typeface="Lucida Console"/>
                <a:cs typeface="Lucida Console"/>
              </a:rPr>
              <a:t>first</a:t>
            </a:r>
          </a:p>
          <a:p>
            <a:pPr>
              <a:spcBef>
                <a:spcPts val="1600"/>
              </a:spcBef>
            </a:pPr>
            <a:r>
              <a:rPr lang="en-US" sz="2200" dirty="0">
                <a:latin typeface="Lucida Console"/>
                <a:cs typeface="Lucida Console"/>
              </a:rPr>
              <a:t>union</a:t>
            </a:r>
          </a:p>
          <a:p>
            <a:pPr>
              <a:spcBef>
                <a:spcPts val="1600"/>
              </a:spcBef>
            </a:pPr>
            <a:r>
              <a:rPr lang="en-US" sz="2200" dirty="0">
                <a:latin typeface="Lucida Console"/>
                <a:cs typeface="Lucida Console"/>
              </a:rPr>
              <a:t>cross</a:t>
            </a:r>
          </a:p>
        </p:txBody>
      </p:sp>
      <p:sp>
        <p:nvSpPr>
          <p:cNvPr id="6" name="Content Placeholder 4"/>
          <p:cNvSpPr txBox="1">
            <a:spLocks/>
          </p:cNvSpPr>
          <p:nvPr/>
        </p:nvSpPr>
        <p:spPr bwMode="auto">
          <a:xfrm>
            <a:off x="7848600" y="2132351"/>
            <a:ext cx="2743200" cy="4221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defTabSz="457200" rtl="0" eaLnBrk="0" fontAlgn="base" hangingPunct="0">
              <a:spcBef>
                <a:spcPts val="2000"/>
              </a:spcBef>
              <a:spcAft>
                <a:spcPct val="0"/>
              </a:spcAft>
              <a:buNone/>
              <a:defRPr sz="2800" kern="1200">
                <a:solidFill>
                  <a:schemeClr val="tx1"/>
                </a:solidFill>
                <a:latin typeface="+mn-lt"/>
                <a:ea typeface="ＭＳ Ｐゴシック" pitchFamily="-65" charset="-128"/>
                <a:cs typeface="ＭＳ Ｐゴシック" pitchFamily="-65" charset="-128"/>
              </a:defRPr>
            </a:lvl1pPr>
            <a:lvl2pPr marL="457200" indent="-228600" algn="l" defTabSz="457200" rtl="0" eaLnBrk="0" fontAlgn="base" hangingPunct="0">
              <a:spcBef>
                <a:spcPct val="0"/>
              </a:spcBef>
              <a:spcAft>
                <a:spcPct val="0"/>
              </a:spcAft>
              <a:buSzPct val="100000"/>
              <a:buFont typeface="Lucida Grande" charset="0"/>
              <a:buChar char="»"/>
              <a:defRPr sz="2400" kern="1200">
                <a:solidFill>
                  <a:schemeClr val="tx1"/>
                </a:solidFill>
                <a:latin typeface="+mn-lt"/>
                <a:ea typeface="ＭＳ Ｐゴシック" pitchFamily="-65" charset="-128"/>
                <a:cs typeface="+mn-cs"/>
              </a:defRPr>
            </a:lvl2pPr>
            <a:lvl3pPr marL="77724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65" charset="-128"/>
                <a:cs typeface="+mn-cs"/>
              </a:defRPr>
            </a:lvl3pPr>
            <a:lvl4pPr marL="1600200" indent="-228600" algn="l" defTabSz="457200" rtl="0" eaLnBrk="0" fontAlgn="base" hangingPunct="0">
              <a:spcBef>
                <a:spcPct val="20000"/>
              </a:spcBef>
              <a:spcAft>
                <a:spcPct val="0"/>
              </a:spcAft>
              <a:buFont typeface="Arial" charset="0"/>
              <a:buChar char="–"/>
              <a:defRPr sz="1800" kern="1200">
                <a:solidFill>
                  <a:schemeClr val="tx1"/>
                </a:solidFill>
                <a:latin typeface="+mn-lt"/>
                <a:ea typeface="ＭＳ Ｐゴシック" pitchFamily="-65" charset="-128"/>
                <a:cs typeface="+mn-cs"/>
              </a:defRPr>
            </a:lvl4pPr>
            <a:lvl5pPr marL="2057400" indent="-228600" algn="l" defTabSz="457200" rtl="0" eaLnBrk="0" fontAlgn="base" hangingPunct="0">
              <a:spcBef>
                <a:spcPct val="20000"/>
              </a:spcBef>
              <a:spcAft>
                <a:spcPct val="0"/>
              </a:spcAft>
              <a:buFont typeface="Arial" charset="0"/>
              <a:buChar char="»"/>
              <a:defRPr sz="1800" kern="1200">
                <a:solidFill>
                  <a:schemeClr val="tx1"/>
                </a:solidFill>
                <a:latin typeface="+mn-lt"/>
                <a:ea typeface="ＭＳ Ｐゴシック" pitchFamily="-65" charset="-128"/>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a:spcBef>
                <a:spcPts val="1600"/>
              </a:spcBef>
            </a:pPr>
            <a:r>
              <a:rPr lang="en-US" sz="2200" dirty="0">
                <a:latin typeface="Lucida Console"/>
                <a:cs typeface="Lucida Console"/>
              </a:rPr>
              <a:t>sample</a:t>
            </a:r>
          </a:p>
          <a:p>
            <a:pPr>
              <a:spcBef>
                <a:spcPts val="1600"/>
              </a:spcBef>
            </a:pPr>
            <a:r>
              <a:rPr lang="en-US" sz="2200" dirty="0" err="1">
                <a:latin typeface="Lucida Console"/>
                <a:cs typeface="Lucida Console"/>
              </a:rPr>
              <a:t>cogroup</a:t>
            </a:r>
            <a:endParaRPr lang="en-US" sz="2200" dirty="0">
              <a:latin typeface="Lucida Console"/>
              <a:cs typeface="Lucida Console"/>
            </a:endParaRPr>
          </a:p>
          <a:p>
            <a:pPr>
              <a:spcBef>
                <a:spcPts val="1600"/>
              </a:spcBef>
            </a:pPr>
            <a:r>
              <a:rPr lang="en-US" sz="2200" dirty="0">
                <a:latin typeface="Lucida Console"/>
                <a:cs typeface="Lucida Console"/>
              </a:rPr>
              <a:t>take</a:t>
            </a:r>
          </a:p>
          <a:p>
            <a:pPr>
              <a:spcBef>
                <a:spcPts val="1600"/>
              </a:spcBef>
            </a:pPr>
            <a:r>
              <a:rPr lang="en-US" sz="2200" dirty="0" err="1">
                <a:latin typeface="Lucida Console"/>
                <a:cs typeface="Lucida Console"/>
              </a:rPr>
              <a:t>partitionBy</a:t>
            </a:r>
            <a:endParaRPr lang="en-US" sz="2200" dirty="0">
              <a:latin typeface="Lucida Console"/>
              <a:cs typeface="Lucida Console"/>
            </a:endParaRPr>
          </a:p>
          <a:p>
            <a:pPr>
              <a:spcBef>
                <a:spcPts val="1600"/>
              </a:spcBef>
            </a:pPr>
            <a:r>
              <a:rPr lang="en-US" sz="2200" dirty="0">
                <a:latin typeface="Lucida Console"/>
                <a:cs typeface="Lucida Console"/>
              </a:rPr>
              <a:t>pipe</a:t>
            </a:r>
          </a:p>
          <a:p>
            <a:pPr>
              <a:spcBef>
                <a:spcPts val="1600"/>
              </a:spcBef>
            </a:pPr>
            <a:r>
              <a:rPr lang="en-US" sz="2200" dirty="0">
                <a:latin typeface="Lucida Console"/>
                <a:cs typeface="Lucida Console"/>
              </a:rPr>
              <a:t>save</a:t>
            </a:r>
          </a:p>
          <a:p>
            <a:pPr>
              <a:spcBef>
                <a:spcPts val="1600"/>
              </a:spcBef>
            </a:pPr>
            <a:r>
              <a:rPr lang="en-US" sz="2200" b="1" dirty="0">
                <a:latin typeface="Lucida Console"/>
                <a:cs typeface="Lucida Console"/>
              </a:rPr>
              <a:t>...</a:t>
            </a:r>
          </a:p>
        </p:txBody>
      </p:sp>
    </p:spTree>
    <p:extLst>
      <p:ext uri="{BB962C8B-B14F-4D97-AF65-F5344CB8AC3E}">
        <p14:creationId xmlns:p14="http://schemas.microsoft.com/office/powerpoint/2010/main" val="31831626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570139" y="179664"/>
            <a:ext cx="8229600" cy="558567"/>
          </a:xfrm>
        </p:spPr>
        <p:txBody>
          <a:bodyPr>
            <a:normAutofit fontScale="90000"/>
          </a:bodyPr>
          <a:lstStyle/>
          <a:p>
            <a:r>
              <a:rPr lang="en-US" altLang="zh-CN" b="1" dirty="0" smtClean="0">
                <a:ea typeface="ＭＳ Ｐゴシック" pitchFamily="34" charset="-128"/>
              </a:rPr>
              <a:t>RDD Operations</a:t>
            </a:r>
          </a:p>
        </p:txBody>
      </p:sp>
      <p:graphicFrame>
        <p:nvGraphicFramePr>
          <p:cNvPr id="11" name="Table 10"/>
          <p:cNvGraphicFramePr>
            <a:graphicFrameLocks noGrp="1"/>
          </p:cNvGraphicFramePr>
          <p:nvPr>
            <p:extLst>
              <p:ext uri="{D42A27DB-BD31-4B8C-83A1-F6EECF244321}">
                <p14:modId xmlns:p14="http://schemas.microsoft.com/office/powerpoint/2010/main" val="668676533"/>
              </p:ext>
            </p:extLst>
          </p:nvPr>
        </p:nvGraphicFramePr>
        <p:xfrm>
          <a:off x="1477490" y="938170"/>
          <a:ext cx="4038600" cy="3832363"/>
        </p:xfrm>
        <a:graphic>
          <a:graphicData uri="http://schemas.openxmlformats.org/drawingml/2006/table">
            <a:tbl>
              <a:tblPr/>
              <a:tblGrid>
                <a:gridCol w="4038600">
                  <a:extLst>
                    <a:ext uri="{9D8B030D-6E8A-4147-A177-3AD203B41FA5}">
                      <a16:colId xmlns:a16="http://schemas.microsoft.com/office/drawing/2014/main" val="20000"/>
                    </a:ext>
                  </a:extLst>
                </a:gridCol>
              </a:tblGrid>
              <a:tr h="771846">
                <a:tc>
                  <a:txBody>
                    <a:bodyPr/>
                    <a:lstStyle>
                      <a:lvl1pPr eaLnBrk="0" hangingPunct="0">
                        <a:spcBef>
                          <a:spcPts val="2000"/>
                        </a:spcBef>
                        <a:defRPr sz="2800">
                          <a:solidFill>
                            <a:schemeClr val="tx1"/>
                          </a:solidFill>
                          <a:latin typeface="Corbel" pitchFamily="34" charset="0"/>
                          <a:ea typeface="ＭＳ Ｐゴシック" pitchFamily="34" charset="-128"/>
                        </a:defRPr>
                      </a:lvl1pPr>
                      <a:lvl2pPr marL="742950" indent="-285750" eaLnBrk="0" hangingPunct="0">
                        <a:buSzPct val="100000"/>
                        <a:buFont typeface="Lucida Grande" charset="0"/>
                        <a:defRPr sz="2300">
                          <a:solidFill>
                            <a:schemeClr val="tx1"/>
                          </a:solidFill>
                          <a:latin typeface="Corbel" pitchFamily="34" charset="0"/>
                          <a:ea typeface="ＭＳ Ｐゴシック" pitchFamily="34" charset="-128"/>
                        </a:defRPr>
                      </a:lvl2pPr>
                      <a:lvl3pPr marL="1143000" indent="-228600" eaLnBrk="0" hangingPunct="0">
                        <a:spcBef>
                          <a:spcPct val="20000"/>
                        </a:spcBef>
                        <a:buFont typeface="Arial" pitchFamily="34" charset="0"/>
                        <a:defRPr sz="2000">
                          <a:solidFill>
                            <a:schemeClr val="tx1"/>
                          </a:solidFill>
                          <a:latin typeface="Corbel" pitchFamily="34" charset="0"/>
                          <a:ea typeface="ＭＳ Ｐゴシック" pitchFamily="34" charset="-128"/>
                        </a:defRPr>
                      </a:lvl3pPr>
                      <a:lvl4pPr marL="1600200" indent="-228600" eaLnBrk="0" hangingPunct="0">
                        <a:spcBef>
                          <a:spcPct val="20000"/>
                        </a:spcBef>
                        <a:buFont typeface="Arial" pitchFamily="34" charset="0"/>
                        <a:defRPr>
                          <a:solidFill>
                            <a:schemeClr val="tx1"/>
                          </a:solidFill>
                          <a:latin typeface="Corbel" pitchFamily="34" charset="0"/>
                          <a:ea typeface="ＭＳ Ｐゴシック" pitchFamily="34" charset="-128"/>
                        </a:defRPr>
                      </a:lvl4pPr>
                      <a:lvl5pPr marL="2057400" indent="-228600" eaLnBrk="0" hangingPunct="0">
                        <a:spcBef>
                          <a:spcPct val="20000"/>
                        </a:spcBef>
                        <a:buFont typeface="Arial" pitchFamily="34" charset="0"/>
                        <a:defRPr>
                          <a:solidFill>
                            <a:schemeClr val="tx1"/>
                          </a:solidFill>
                          <a:latin typeface="Corbel" pitchFamily="34" charset="0"/>
                          <a:ea typeface="ＭＳ Ｐゴシック" pitchFamily="34" charset="-128"/>
                        </a:defRPr>
                      </a:lvl5pPr>
                      <a:lvl6pPr marL="2514600" indent="-228600" defTabSz="457200" eaLnBrk="0" fontAlgn="base" hangingPunct="0">
                        <a:spcBef>
                          <a:spcPct val="20000"/>
                        </a:spcBef>
                        <a:spcAft>
                          <a:spcPct val="0"/>
                        </a:spcAft>
                        <a:buFont typeface="Arial" pitchFamily="34" charset="0"/>
                        <a:defRPr>
                          <a:solidFill>
                            <a:schemeClr val="tx1"/>
                          </a:solidFill>
                          <a:latin typeface="Corbel" pitchFamily="34" charset="0"/>
                          <a:ea typeface="ＭＳ Ｐゴシック" pitchFamily="34" charset="-128"/>
                        </a:defRPr>
                      </a:lvl6pPr>
                      <a:lvl7pPr marL="2971800" indent="-228600" defTabSz="457200" eaLnBrk="0" fontAlgn="base" hangingPunct="0">
                        <a:spcBef>
                          <a:spcPct val="20000"/>
                        </a:spcBef>
                        <a:spcAft>
                          <a:spcPct val="0"/>
                        </a:spcAft>
                        <a:buFont typeface="Arial" pitchFamily="34" charset="0"/>
                        <a:defRPr>
                          <a:solidFill>
                            <a:schemeClr val="tx1"/>
                          </a:solidFill>
                          <a:latin typeface="Corbel" pitchFamily="34" charset="0"/>
                          <a:ea typeface="ＭＳ Ｐゴシック" pitchFamily="34" charset="-128"/>
                        </a:defRPr>
                      </a:lvl7pPr>
                      <a:lvl8pPr marL="3429000" indent="-228600" defTabSz="457200" eaLnBrk="0" fontAlgn="base" hangingPunct="0">
                        <a:spcBef>
                          <a:spcPct val="20000"/>
                        </a:spcBef>
                        <a:spcAft>
                          <a:spcPct val="0"/>
                        </a:spcAft>
                        <a:buFont typeface="Arial" pitchFamily="34" charset="0"/>
                        <a:defRPr>
                          <a:solidFill>
                            <a:schemeClr val="tx1"/>
                          </a:solidFill>
                          <a:latin typeface="Corbel" pitchFamily="34" charset="0"/>
                          <a:ea typeface="ＭＳ Ｐゴシック" pitchFamily="34" charset="-128"/>
                        </a:defRPr>
                      </a:lvl8pPr>
                      <a:lvl9pPr marL="3886200" indent="-228600" defTabSz="457200" eaLnBrk="0" fontAlgn="base" hangingPunct="0">
                        <a:spcBef>
                          <a:spcPct val="20000"/>
                        </a:spcBef>
                        <a:spcAft>
                          <a:spcPct val="0"/>
                        </a:spcAft>
                        <a:buFont typeface="Arial" pitchFamily="34" charset="0"/>
                        <a:defRPr>
                          <a:solidFill>
                            <a:schemeClr val="tx1"/>
                          </a:solidFill>
                          <a:latin typeface="Corbel" pitchFamily="34" charset="0"/>
                          <a:ea typeface="ＭＳ Ｐゴシック"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smtClean="0">
                          <a:ln>
                            <a:noFill/>
                          </a:ln>
                          <a:solidFill>
                            <a:schemeClr val="bg1"/>
                          </a:solidFill>
                          <a:effectLst/>
                          <a:latin typeface="Corbel" pitchFamily="34" charset="0"/>
                          <a:ea typeface="ＭＳ Ｐゴシック" pitchFamily="34" charset="-128"/>
                        </a:rPr>
                        <a:t>Transformations</a:t>
                      </a:r>
                      <a:br>
                        <a:rPr kumimoji="0" lang="en-US" altLang="zh-CN" sz="2600" b="1" i="0" u="none" strike="noStrike" cap="none" normalizeH="0" baseline="0" smtClean="0">
                          <a:ln>
                            <a:noFill/>
                          </a:ln>
                          <a:solidFill>
                            <a:schemeClr val="bg1"/>
                          </a:solidFill>
                          <a:effectLst/>
                          <a:latin typeface="Corbel" pitchFamily="34" charset="0"/>
                          <a:ea typeface="ＭＳ Ｐゴシック" pitchFamily="34" charset="-128"/>
                        </a:rPr>
                      </a:br>
                      <a:r>
                        <a:rPr kumimoji="0" lang="en-US" altLang="zh-CN" sz="2600" b="0" i="0" u="none" strike="noStrike" cap="none" normalizeH="0" baseline="0" smtClean="0">
                          <a:ln>
                            <a:noFill/>
                          </a:ln>
                          <a:solidFill>
                            <a:schemeClr val="bg1"/>
                          </a:solidFill>
                          <a:effectLst/>
                          <a:latin typeface="Corbel" pitchFamily="34" charset="0"/>
                          <a:ea typeface="ＭＳ Ｐゴシック" pitchFamily="34" charset="-128"/>
                        </a:rPr>
                        <a:t>(define a new RDD)</a:t>
                      </a:r>
                    </a:p>
                  </a:txBody>
                  <a:tcPr horzOverflow="overflow">
                    <a:lnL w="9525" cap="flat" cmpd="sng" algn="ctr">
                      <a:solidFill>
                        <a:srgbClr val="4A7EBB"/>
                      </a:solidFill>
                      <a:prstDash val="solid"/>
                      <a:round/>
                      <a:headEnd type="none" w="med" len="med"/>
                      <a:tailEnd type="none" w="med" len="med"/>
                    </a:lnL>
                    <a:lnR w="9525" cap="flat" cmpd="sng" algn="ctr">
                      <a:solidFill>
                        <a:srgbClr val="4A7EBB"/>
                      </a:solidFill>
                      <a:prstDash val="solid"/>
                      <a:round/>
                      <a:headEnd type="none" w="med" len="med"/>
                      <a:tailEnd type="none" w="med" len="med"/>
                    </a:lnR>
                    <a:lnT w="9525" cap="flat" cmpd="sng" algn="ctr">
                      <a:solidFill>
                        <a:srgbClr val="4A7EBB"/>
                      </a:solidFill>
                      <a:prstDash val="solid"/>
                      <a:round/>
                      <a:headEnd type="none" w="med" len="med"/>
                      <a:tailEnd type="none" w="med" len="med"/>
                    </a:lnT>
                    <a:lnB w="9525" cap="flat" cmpd="sng" algn="ctr">
                      <a:solidFill>
                        <a:srgbClr val="4A7EBB"/>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948443">
                <a:tc>
                  <a:txBody>
                    <a:bodyPr/>
                    <a:lstStyle>
                      <a:lvl1pPr eaLnBrk="0" hangingPunct="0">
                        <a:spcBef>
                          <a:spcPts val="2000"/>
                        </a:spcBef>
                        <a:defRPr sz="2800">
                          <a:solidFill>
                            <a:schemeClr val="tx1"/>
                          </a:solidFill>
                          <a:latin typeface="Corbel" pitchFamily="34" charset="0"/>
                          <a:ea typeface="ＭＳ Ｐゴシック" pitchFamily="34" charset="-128"/>
                        </a:defRPr>
                      </a:lvl1pPr>
                      <a:lvl2pPr marL="742950" indent="-285750" eaLnBrk="0" hangingPunct="0">
                        <a:buSzPct val="100000"/>
                        <a:buFont typeface="Lucida Grande" charset="0"/>
                        <a:defRPr sz="2300">
                          <a:solidFill>
                            <a:schemeClr val="tx1"/>
                          </a:solidFill>
                          <a:latin typeface="Corbel" pitchFamily="34" charset="0"/>
                          <a:ea typeface="ＭＳ Ｐゴシック" pitchFamily="34" charset="-128"/>
                        </a:defRPr>
                      </a:lvl2pPr>
                      <a:lvl3pPr marL="1143000" indent="-228600" eaLnBrk="0" hangingPunct="0">
                        <a:spcBef>
                          <a:spcPct val="20000"/>
                        </a:spcBef>
                        <a:buFont typeface="Arial" pitchFamily="34" charset="0"/>
                        <a:defRPr sz="2000">
                          <a:solidFill>
                            <a:schemeClr val="tx1"/>
                          </a:solidFill>
                          <a:latin typeface="Corbel" pitchFamily="34" charset="0"/>
                          <a:ea typeface="ＭＳ Ｐゴシック" pitchFamily="34" charset="-128"/>
                        </a:defRPr>
                      </a:lvl3pPr>
                      <a:lvl4pPr marL="1600200" indent="-228600" eaLnBrk="0" hangingPunct="0">
                        <a:spcBef>
                          <a:spcPct val="20000"/>
                        </a:spcBef>
                        <a:buFont typeface="Arial" pitchFamily="34" charset="0"/>
                        <a:defRPr>
                          <a:solidFill>
                            <a:schemeClr val="tx1"/>
                          </a:solidFill>
                          <a:latin typeface="Corbel" pitchFamily="34" charset="0"/>
                          <a:ea typeface="ＭＳ Ｐゴシック" pitchFamily="34" charset="-128"/>
                        </a:defRPr>
                      </a:lvl4pPr>
                      <a:lvl5pPr marL="2057400" indent="-228600" eaLnBrk="0" hangingPunct="0">
                        <a:spcBef>
                          <a:spcPct val="20000"/>
                        </a:spcBef>
                        <a:buFont typeface="Arial" pitchFamily="34" charset="0"/>
                        <a:defRPr>
                          <a:solidFill>
                            <a:schemeClr val="tx1"/>
                          </a:solidFill>
                          <a:latin typeface="Corbel" pitchFamily="34" charset="0"/>
                          <a:ea typeface="ＭＳ Ｐゴシック" pitchFamily="34" charset="-128"/>
                        </a:defRPr>
                      </a:lvl5pPr>
                      <a:lvl6pPr marL="2514600" indent="-228600" defTabSz="457200" eaLnBrk="0" fontAlgn="base" hangingPunct="0">
                        <a:spcBef>
                          <a:spcPct val="20000"/>
                        </a:spcBef>
                        <a:spcAft>
                          <a:spcPct val="0"/>
                        </a:spcAft>
                        <a:buFont typeface="Arial" pitchFamily="34" charset="0"/>
                        <a:defRPr>
                          <a:solidFill>
                            <a:schemeClr val="tx1"/>
                          </a:solidFill>
                          <a:latin typeface="Corbel" pitchFamily="34" charset="0"/>
                          <a:ea typeface="ＭＳ Ｐゴシック" pitchFamily="34" charset="-128"/>
                        </a:defRPr>
                      </a:lvl6pPr>
                      <a:lvl7pPr marL="2971800" indent="-228600" defTabSz="457200" eaLnBrk="0" fontAlgn="base" hangingPunct="0">
                        <a:spcBef>
                          <a:spcPct val="20000"/>
                        </a:spcBef>
                        <a:spcAft>
                          <a:spcPct val="0"/>
                        </a:spcAft>
                        <a:buFont typeface="Arial" pitchFamily="34" charset="0"/>
                        <a:defRPr>
                          <a:solidFill>
                            <a:schemeClr val="tx1"/>
                          </a:solidFill>
                          <a:latin typeface="Corbel" pitchFamily="34" charset="0"/>
                          <a:ea typeface="ＭＳ Ｐゴシック" pitchFamily="34" charset="-128"/>
                        </a:defRPr>
                      </a:lvl7pPr>
                      <a:lvl8pPr marL="3429000" indent="-228600" defTabSz="457200" eaLnBrk="0" fontAlgn="base" hangingPunct="0">
                        <a:spcBef>
                          <a:spcPct val="20000"/>
                        </a:spcBef>
                        <a:spcAft>
                          <a:spcPct val="0"/>
                        </a:spcAft>
                        <a:buFont typeface="Arial" pitchFamily="34" charset="0"/>
                        <a:defRPr>
                          <a:solidFill>
                            <a:schemeClr val="tx1"/>
                          </a:solidFill>
                          <a:latin typeface="Corbel" pitchFamily="34" charset="0"/>
                          <a:ea typeface="ＭＳ Ｐゴシック" pitchFamily="34" charset="-128"/>
                        </a:defRPr>
                      </a:lvl8pPr>
                      <a:lvl9pPr marL="3886200" indent="-228600" defTabSz="457200" eaLnBrk="0" fontAlgn="base" hangingPunct="0">
                        <a:spcBef>
                          <a:spcPct val="20000"/>
                        </a:spcBef>
                        <a:spcAft>
                          <a:spcPct val="0"/>
                        </a:spcAft>
                        <a:buFont typeface="Arial" pitchFamily="34" charset="0"/>
                        <a:defRPr>
                          <a:solidFill>
                            <a:schemeClr val="tx1"/>
                          </a:solidFill>
                          <a:latin typeface="Corbel" pitchFamily="34" charset="0"/>
                          <a:ea typeface="ＭＳ Ｐゴシック"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zh-CN" sz="2600" b="0" i="0" u="none" strike="noStrike" cap="none" normalizeH="0" baseline="0" dirty="0" smtClean="0">
                          <a:ln>
                            <a:noFill/>
                          </a:ln>
                          <a:solidFill>
                            <a:schemeClr val="tx1"/>
                          </a:solidFill>
                          <a:effectLst/>
                          <a:latin typeface="Corbel" pitchFamily="34" charset="0"/>
                          <a:ea typeface="ＭＳ Ｐゴシック" pitchFamily="34" charset="-128"/>
                        </a:rPr>
                        <a:t>map, filter, sample</a:t>
                      </a:r>
                      <a:r>
                        <a:rPr kumimoji="0" lang="en-US" altLang="zh-CN" sz="2600" b="0" i="0" u="none" strike="noStrike" cap="none" normalizeH="0" baseline="0" dirty="0" smtClean="0">
                          <a:ln>
                            <a:noFill/>
                          </a:ln>
                          <a:solidFill>
                            <a:schemeClr val="tx1"/>
                          </a:solidFill>
                          <a:effectLst/>
                          <a:latin typeface="Corbel" pitchFamily="34" charset="0"/>
                          <a:ea typeface="ＭＳ Ｐゴシック" pitchFamily="34" charset="-128"/>
                        </a:rPr>
                        <a:t/>
                      </a:r>
                      <a:br>
                        <a:rPr kumimoji="0" lang="en-US" altLang="zh-CN" sz="2600" b="0" i="0" u="none" strike="noStrike" cap="none" normalizeH="0" baseline="0" dirty="0" smtClean="0">
                          <a:ln>
                            <a:noFill/>
                          </a:ln>
                          <a:solidFill>
                            <a:schemeClr val="tx1"/>
                          </a:solidFill>
                          <a:effectLst/>
                          <a:latin typeface="Corbel" pitchFamily="34" charset="0"/>
                          <a:ea typeface="ＭＳ Ｐゴシック" pitchFamily="34" charset="-128"/>
                        </a:rPr>
                      </a:br>
                      <a:r>
                        <a:rPr kumimoji="0" lang="en-US" altLang="zh-CN" sz="2600" b="0" i="0" u="none" strike="noStrike" cap="none" normalizeH="0" baseline="0" dirty="0" smtClean="0">
                          <a:ln>
                            <a:noFill/>
                          </a:ln>
                          <a:solidFill>
                            <a:schemeClr val="tx1"/>
                          </a:solidFill>
                          <a:effectLst/>
                          <a:latin typeface="Corbel" pitchFamily="34" charset="0"/>
                          <a:ea typeface="ＭＳ Ｐゴシック" pitchFamily="34" charset="-128"/>
                        </a:rPr>
                        <a:t>union</a:t>
                      </a:r>
                      <a:br>
                        <a:rPr kumimoji="0" lang="en-US" altLang="zh-CN" sz="2600" b="0" i="0" u="none" strike="noStrike" cap="none" normalizeH="0" baseline="0" dirty="0" smtClean="0">
                          <a:ln>
                            <a:noFill/>
                          </a:ln>
                          <a:solidFill>
                            <a:schemeClr val="tx1"/>
                          </a:solidFill>
                          <a:effectLst/>
                          <a:latin typeface="Corbel" pitchFamily="34" charset="0"/>
                          <a:ea typeface="ＭＳ Ｐゴシック" pitchFamily="34" charset="-128"/>
                        </a:rPr>
                      </a:br>
                      <a:r>
                        <a:rPr kumimoji="0" lang="en-US" altLang="zh-CN" sz="2600" b="0" i="0" u="none" strike="noStrike" cap="none" normalizeH="0" baseline="0" dirty="0" err="1" smtClean="0">
                          <a:ln>
                            <a:noFill/>
                          </a:ln>
                          <a:solidFill>
                            <a:schemeClr val="tx1"/>
                          </a:solidFill>
                          <a:effectLst/>
                          <a:latin typeface="Corbel" pitchFamily="34" charset="0"/>
                          <a:ea typeface="ＭＳ Ｐゴシック" pitchFamily="34" charset="-128"/>
                        </a:rPr>
                        <a:t>groupByKey</a:t>
                      </a:r>
                      <a:r>
                        <a:rPr kumimoji="0" lang="en-US" altLang="zh-CN" sz="2600" b="0" i="0" u="none" strike="noStrike" cap="none" normalizeH="0" baseline="0" dirty="0" smtClean="0">
                          <a:ln>
                            <a:noFill/>
                          </a:ln>
                          <a:solidFill>
                            <a:schemeClr val="tx1"/>
                          </a:solidFill>
                          <a:effectLst/>
                          <a:latin typeface="Corbel" pitchFamily="34" charset="0"/>
                          <a:ea typeface="ＭＳ Ｐゴシック" pitchFamily="34" charset="-128"/>
                        </a:rPr>
                        <a:t/>
                      </a:r>
                      <a:br>
                        <a:rPr kumimoji="0" lang="en-US" altLang="zh-CN" sz="2600" b="0" i="0" u="none" strike="noStrike" cap="none" normalizeH="0" baseline="0" dirty="0" smtClean="0">
                          <a:ln>
                            <a:noFill/>
                          </a:ln>
                          <a:solidFill>
                            <a:schemeClr val="tx1"/>
                          </a:solidFill>
                          <a:effectLst/>
                          <a:latin typeface="Corbel" pitchFamily="34" charset="0"/>
                          <a:ea typeface="ＭＳ Ｐゴシック" pitchFamily="34" charset="-128"/>
                        </a:rPr>
                      </a:br>
                      <a:r>
                        <a:rPr kumimoji="0" lang="en-US" altLang="zh-CN" sz="2600" b="0" i="0" u="none" strike="noStrike" cap="none" normalizeH="0" baseline="0" dirty="0" err="1" smtClean="0">
                          <a:ln>
                            <a:noFill/>
                          </a:ln>
                          <a:solidFill>
                            <a:schemeClr val="tx1"/>
                          </a:solidFill>
                          <a:effectLst/>
                          <a:latin typeface="Corbel" pitchFamily="34" charset="0"/>
                          <a:ea typeface="ＭＳ Ｐゴシック" pitchFamily="34" charset="-128"/>
                        </a:rPr>
                        <a:t>reduceByKey</a:t>
                      </a:r>
                      <a:r>
                        <a:rPr kumimoji="0" lang="en-US" altLang="zh-CN" sz="2600" b="0" i="0" u="none" strike="noStrike" cap="none" normalizeH="0" baseline="0" dirty="0" smtClean="0">
                          <a:ln>
                            <a:noFill/>
                          </a:ln>
                          <a:solidFill>
                            <a:schemeClr val="tx1"/>
                          </a:solidFill>
                          <a:effectLst/>
                          <a:latin typeface="Corbel" pitchFamily="34" charset="0"/>
                          <a:ea typeface="ＭＳ Ｐゴシック" pitchFamily="34" charset="-128"/>
                        </a:rPr>
                        <a:t/>
                      </a:r>
                      <a:br>
                        <a:rPr kumimoji="0" lang="en-US" altLang="zh-CN" sz="2600" b="0" i="0" u="none" strike="noStrike" cap="none" normalizeH="0" baseline="0" dirty="0" smtClean="0">
                          <a:ln>
                            <a:noFill/>
                          </a:ln>
                          <a:solidFill>
                            <a:schemeClr val="tx1"/>
                          </a:solidFill>
                          <a:effectLst/>
                          <a:latin typeface="Corbel" pitchFamily="34" charset="0"/>
                          <a:ea typeface="ＭＳ Ｐゴシック" pitchFamily="34" charset="-128"/>
                        </a:rPr>
                      </a:br>
                      <a:r>
                        <a:rPr kumimoji="0" lang="en-US" altLang="zh-CN" sz="2600" b="0" i="0" u="none" strike="noStrike" cap="none" normalizeH="0" baseline="0" dirty="0" smtClean="0">
                          <a:ln>
                            <a:noFill/>
                          </a:ln>
                          <a:solidFill>
                            <a:schemeClr val="tx1"/>
                          </a:solidFill>
                          <a:effectLst/>
                          <a:latin typeface="Corbel" pitchFamily="34" charset="0"/>
                          <a:ea typeface="ＭＳ Ｐゴシック" pitchFamily="34" charset="-128"/>
                        </a:rPr>
                        <a:t>join</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zh-CN" sz="2600" b="0" i="0" u="none" strike="noStrike" cap="none" normalizeH="0" baseline="0" dirty="0" smtClean="0">
                          <a:ln>
                            <a:noFill/>
                          </a:ln>
                          <a:solidFill>
                            <a:schemeClr val="tx1"/>
                          </a:solidFill>
                          <a:effectLst/>
                          <a:latin typeface="Corbel" pitchFamily="34" charset="0"/>
                          <a:ea typeface="ＭＳ Ｐゴシック" pitchFamily="34" charset="-128"/>
                        </a:rPr>
                        <a:t>cache</a:t>
                      </a:r>
                      <a:br>
                        <a:rPr kumimoji="0" lang="en-US" altLang="zh-CN" sz="2600" b="0" i="0" u="none" strike="noStrike" cap="none" normalizeH="0" baseline="0" dirty="0" smtClean="0">
                          <a:ln>
                            <a:noFill/>
                          </a:ln>
                          <a:solidFill>
                            <a:schemeClr val="tx1"/>
                          </a:solidFill>
                          <a:effectLst/>
                          <a:latin typeface="Corbel" pitchFamily="34" charset="0"/>
                          <a:ea typeface="ＭＳ Ｐゴシック" pitchFamily="34" charset="-128"/>
                        </a:rPr>
                      </a:br>
                      <a:r>
                        <a:rPr kumimoji="0" lang="en-US" altLang="zh-CN" sz="2600" b="0" i="0" u="none" strike="noStrike" cap="none" normalizeH="0" baseline="0" dirty="0" smtClean="0">
                          <a:ln>
                            <a:noFill/>
                          </a:ln>
                          <a:solidFill>
                            <a:schemeClr val="tx1"/>
                          </a:solidFill>
                          <a:effectLst/>
                          <a:latin typeface="Corbel" pitchFamily="34" charset="0"/>
                          <a:ea typeface="ＭＳ Ｐゴシック" pitchFamily="34" charset="-128"/>
                        </a:rPr>
                        <a:t>…</a:t>
                      </a:r>
                    </a:p>
                  </a:txBody>
                  <a:tcPr horzOverflow="overflow">
                    <a:lnL w="9525" cap="flat" cmpd="sng" algn="ctr">
                      <a:solidFill>
                        <a:srgbClr val="4A7EBB"/>
                      </a:solidFill>
                      <a:prstDash val="solid"/>
                      <a:round/>
                      <a:headEnd type="none" w="med" len="med"/>
                      <a:tailEnd type="none" w="med" len="med"/>
                    </a:lnL>
                    <a:lnR w="9525" cap="flat" cmpd="sng" algn="ctr">
                      <a:solidFill>
                        <a:srgbClr val="4A7EBB"/>
                      </a:solidFill>
                      <a:prstDash val="solid"/>
                      <a:round/>
                      <a:headEnd type="none" w="med" len="med"/>
                      <a:tailEnd type="none" w="med" len="med"/>
                    </a:lnR>
                    <a:lnT w="9525" cap="flat" cmpd="sng" algn="ctr">
                      <a:solidFill>
                        <a:srgbClr val="4A7EBB"/>
                      </a:solidFill>
                      <a:prstDash val="solid"/>
                      <a:round/>
                      <a:headEnd type="none" w="med" len="med"/>
                      <a:tailEnd type="none" w="med" len="med"/>
                    </a:lnT>
                    <a:lnB w="9525" cap="flat" cmpd="sng" algn="ctr">
                      <a:solidFill>
                        <a:srgbClr val="4A7EB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498800294"/>
              </p:ext>
            </p:extLst>
          </p:nvPr>
        </p:nvGraphicFramePr>
        <p:xfrm>
          <a:off x="6751041" y="738231"/>
          <a:ext cx="4038600" cy="4069276"/>
        </p:xfrm>
        <a:graphic>
          <a:graphicData uri="http://schemas.openxmlformats.org/drawingml/2006/table">
            <a:tbl>
              <a:tblPr/>
              <a:tblGrid>
                <a:gridCol w="4038600">
                  <a:extLst>
                    <a:ext uri="{9D8B030D-6E8A-4147-A177-3AD203B41FA5}">
                      <a16:colId xmlns:a16="http://schemas.microsoft.com/office/drawing/2014/main" val="20000"/>
                    </a:ext>
                  </a:extLst>
                </a:gridCol>
              </a:tblGrid>
              <a:tr h="769794">
                <a:tc>
                  <a:txBody>
                    <a:bodyPr/>
                    <a:lstStyle>
                      <a:lvl1pPr eaLnBrk="0" hangingPunct="0">
                        <a:spcBef>
                          <a:spcPts val="2000"/>
                        </a:spcBef>
                        <a:defRPr sz="2800">
                          <a:solidFill>
                            <a:schemeClr val="tx1"/>
                          </a:solidFill>
                          <a:latin typeface="Corbel" pitchFamily="34" charset="0"/>
                          <a:ea typeface="ＭＳ Ｐゴシック" pitchFamily="34" charset="-128"/>
                        </a:defRPr>
                      </a:lvl1pPr>
                      <a:lvl2pPr marL="742950" indent="-285750" eaLnBrk="0" hangingPunct="0">
                        <a:buSzPct val="100000"/>
                        <a:buFont typeface="Lucida Grande" charset="0"/>
                        <a:defRPr sz="2300">
                          <a:solidFill>
                            <a:schemeClr val="tx1"/>
                          </a:solidFill>
                          <a:latin typeface="Corbel" pitchFamily="34" charset="0"/>
                          <a:ea typeface="ＭＳ Ｐゴシック" pitchFamily="34" charset="-128"/>
                        </a:defRPr>
                      </a:lvl2pPr>
                      <a:lvl3pPr marL="1143000" indent="-228600" eaLnBrk="0" hangingPunct="0">
                        <a:spcBef>
                          <a:spcPct val="20000"/>
                        </a:spcBef>
                        <a:buFont typeface="Arial" pitchFamily="34" charset="0"/>
                        <a:defRPr sz="2000">
                          <a:solidFill>
                            <a:schemeClr val="tx1"/>
                          </a:solidFill>
                          <a:latin typeface="Corbel" pitchFamily="34" charset="0"/>
                          <a:ea typeface="ＭＳ Ｐゴシック" pitchFamily="34" charset="-128"/>
                        </a:defRPr>
                      </a:lvl3pPr>
                      <a:lvl4pPr marL="1600200" indent="-228600" eaLnBrk="0" hangingPunct="0">
                        <a:spcBef>
                          <a:spcPct val="20000"/>
                        </a:spcBef>
                        <a:buFont typeface="Arial" pitchFamily="34" charset="0"/>
                        <a:defRPr>
                          <a:solidFill>
                            <a:schemeClr val="tx1"/>
                          </a:solidFill>
                          <a:latin typeface="Corbel" pitchFamily="34" charset="0"/>
                          <a:ea typeface="ＭＳ Ｐゴシック" pitchFamily="34" charset="-128"/>
                        </a:defRPr>
                      </a:lvl4pPr>
                      <a:lvl5pPr marL="2057400" indent="-228600" eaLnBrk="0" hangingPunct="0">
                        <a:spcBef>
                          <a:spcPct val="20000"/>
                        </a:spcBef>
                        <a:buFont typeface="Arial" pitchFamily="34" charset="0"/>
                        <a:defRPr>
                          <a:solidFill>
                            <a:schemeClr val="tx1"/>
                          </a:solidFill>
                          <a:latin typeface="Corbel" pitchFamily="34" charset="0"/>
                          <a:ea typeface="ＭＳ Ｐゴシック" pitchFamily="34" charset="-128"/>
                        </a:defRPr>
                      </a:lvl5pPr>
                      <a:lvl6pPr marL="2514600" indent="-228600" defTabSz="457200" eaLnBrk="0" fontAlgn="base" hangingPunct="0">
                        <a:spcBef>
                          <a:spcPct val="20000"/>
                        </a:spcBef>
                        <a:spcAft>
                          <a:spcPct val="0"/>
                        </a:spcAft>
                        <a:buFont typeface="Arial" pitchFamily="34" charset="0"/>
                        <a:defRPr>
                          <a:solidFill>
                            <a:schemeClr val="tx1"/>
                          </a:solidFill>
                          <a:latin typeface="Corbel" pitchFamily="34" charset="0"/>
                          <a:ea typeface="ＭＳ Ｐゴシック" pitchFamily="34" charset="-128"/>
                        </a:defRPr>
                      </a:lvl6pPr>
                      <a:lvl7pPr marL="2971800" indent="-228600" defTabSz="457200" eaLnBrk="0" fontAlgn="base" hangingPunct="0">
                        <a:spcBef>
                          <a:spcPct val="20000"/>
                        </a:spcBef>
                        <a:spcAft>
                          <a:spcPct val="0"/>
                        </a:spcAft>
                        <a:buFont typeface="Arial" pitchFamily="34" charset="0"/>
                        <a:defRPr>
                          <a:solidFill>
                            <a:schemeClr val="tx1"/>
                          </a:solidFill>
                          <a:latin typeface="Corbel" pitchFamily="34" charset="0"/>
                          <a:ea typeface="ＭＳ Ｐゴシック" pitchFamily="34" charset="-128"/>
                        </a:defRPr>
                      </a:lvl7pPr>
                      <a:lvl8pPr marL="3429000" indent="-228600" defTabSz="457200" eaLnBrk="0" fontAlgn="base" hangingPunct="0">
                        <a:spcBef>
                          <a:spcPct val="20000"/>
                        </a:spcBef>
                        <a:spcAft>
                          <a:spcPct val="0"/>
                        </a:spcAft>
                        <a:buFont typeface="Arial" pitchFamily="34" charset="0"/>
                        <a:defRPr>
                          <a:solidFill>
                            <a:schemeClr val="tx1"/>
                          </a:solidFill>
                          <a:latin typeface="Corbel" pitchFamily="34" charset="0"/>
                          <a:ea typeface="ＭＳ Ｐゴシック" pitchFamily="34" charset="-128"/>
                        </a:defRPr>
                      </a:lvl8pPr>
                      <a:lvl9pPr marL="3886200" indent="-228600" defTabSz="457200" eaLnBrk="0" fontAlgn="base" hangingPunct="0">
                        <a:spcBef>
                          <a:spcPct val="20000"/>
                        </a:spcBef>
                        <a:spcAft>
                          <a:spcPct val="0"/>
                        </a:spcAft>
                        <a:buFont typeface="Arial" pitchFamily="34" charset="0"/>
                        <a:defRPr>
                          <a:solidFill>
                            <a:schemeClr val="tx1"/>
                          </a:solidFill>
                          <a:latin typeface="Corbel" pitchFamily="34" charset="0"/>
                          <a:ea typeface="ＭＳ Ｐゴシック"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smtClean="0">
                          <a:ln>
                            <a:noFill/>
                          </a:ln>
                          <a:solidFill>
                            <a:schemeClr val="bg1"/>
                          </a:solidFill>
                          <a:effectLst/>
                          <a:latin typeface="Corbel" pitchFamily="34" charset="0"/>
                          <a:ea typeface="ＭＳ Ｐゴシック" pitchFamily="34" charset="-128"/>
                        </a:rPr>
                        <a:t>Parallel operations</a:t>
                      </a:r>
                      <a:br>
                        <a:rPr kumimoji="0" lang="en-US" altLang="zh-CN" sz="2600" b="1" i="0" u="none" strike="noStrike" cap="none" normalizeH="0" baseline="0" smtClean="0">
                          <a:ln>
                            <a:noFill/>
                          </a:ln>
                          <a:solidFill>
                            <a:schemeClr val="bg1"/>
                          </a:solidFill>
                          <a:effectLst/>
                          <a:latin typeface="Corbel" pitchFamily="34" charset="0"/>
                          <a:ea typeface="ＭＳ Ｐゴシック" pitchFamily="34" charset="-128"/>
                        </a:rPr>
                      </a:br>
                      <a:r>
                        <a:rPr kumimoji="0" lang="en-US" altLang="zh-CN" sz="2600" b="0" i="0" u="none" strike="noStrike" cap="none" normalizeH="0" baseline="0" smtClean="0">
                          <a:ln>
                            <a:noFill/>
                          </a:ln>
                          <a:solidFill>
                            <a:schemeClr val="bg1"/>
                          </a:solidFill>
                          <a:effectLst/>
                          <a:latin typeface="Corbel" pitchFamily="34" charset="0"/>
                          <a:ea typeface="ＭＳ Ｐゴシック" pitchFamily="34" charset="-128"/>
                        </a:rPr>
                        <a:t>(return a result to driver)</a:t>
                      </a:r>
                    </a:p>
                  </a:txBody>
                  <a:tcPr horzOverflow="overflow">
                    <a:lnL w="9525" cap="flat" cmpd="sng" algn="ctr">
                      <a:solidFill>
                        <a:srgbClr val="4A7EBB"/>
                      </a:solidFill>
                      <a:prstDash val="solid"/>
                      <a:round/>
                      <a:headEnd type="none" w="med" len="med"/>
                      <a:tailEnd type="none" w="med" len="med"/>
                    </a:lnL>
                    <a:lnR w="9525" cap="flat" cmpd="sng" algn="ctr">
                      <a:solidFill>
                        <a:srgbClr val="4A7EBB"/>
                      </a:solidFill>
                      <a:prstDash val="solid"/>
                      <a:round/>
                      <a:headEnd type="none" w="med" len="med"/>
                      <a:tailEnd type="none" w="med" len="med"/>
                    </a:lnR>
                    <a:lnT w="9525" cap="flat" cmpd="sng" algn="ctr">
                      <a:solidFill>
                        <a:srgbClr val="4A7EBB"/>
                      </a:solidFill>
                      <a:prstDash val="solid"/>
                      <a:round/>
                      <a:headEnd type="none" w="med" len="med"/>
                      <a:tailEnd type="none" w="med" len="med"/>
                    </a:lnT>
                    <a:lnB w="9525" cap="flat" cmpd="sng" algn="ctr">
                      <a:solidFill>
                        <a:srgbClr val="4A7EBB"/>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185356">
                <a:tc>
                  <a:txBody>
                    <a:bodyPr/>
                    <a:lstStyle>
                      <a:lvl1pPr eaLnBrk="0" hangingPunct="0">
                        <a:spcBef>
                          <a:spcPts val="2000"/>
                        </a:spcBef>
                        <a:defRPr sz="2800">
                          <a:solidFill>
                            <a:schemeClr val="tx1"/>
                          </a:solidFill>
                          <a:latin typeface="Corbel" pitchFamily="34" charset="0"/>
                          <a:ea typeface="ＭＳ Ｐゴシック" pitchFamily="34" charset="-128"/>
                        </a:defRPr>
                      </a:lvl1pPr>
                      <a:lvl2pPr marL="742950" indent="-285750" eaLnBrk="0" hangingPunct="0">
                        <a:buSzPct val="100000"/>
                        <a:buFont typeface="Lucida Grande" charset="0"/>
                        <a:defRPr sz="2300">
                          <a:solidFill>
                            <a:schemeClr val="tx1"/>
                          </a:solidFill>
                          <a:latin typeface="Corbel" pitchFamily="34" charset="0"/>
                          <a:ea typeface="ＭＳ Ｐゴシック" pitchFamily="34" charset="-128"/>
                        </a:defRPr>
                      </a:lvl2pPr>
                      <a:lvl3pPr marL="1143000" indent="-228600" eaLnBrk="0" hangingPunct="0">
                        <a:spcBef>
                          <a:spcPct val="20000"/>
                        </a:spcBef>
                        <a:buFont typeface="Arial" pitchFamily="34" charset="0"/>
                        <a:defRPr sz="2000">
                          <a:solidFill>
                            <a:schemeClr val="tx1"/>
                          </a:solidFill>
                          <a:latin typeface="Corbel" pitchFamily="34" charset="0"/>
                          <a:ea typeface="ＭＳ Ｐゴシック" pitchFamily="34" charset="-128"/>
                        </a:defRPr>
                      </a:lvl3pPr>
                      <a:lvl4pPr marL="1600200" indent="-228600" eaLnBrk="0" hangingPunct="0">
                        <a:spcBef>
                          <a:spcPct val="20000"/>
                        </a:spcBef>
                        <a:buFont typeface="Arial" pitchFamily="34" charset="0"/>
                        <a:defRPr>
                          <a:solidFill>
                            <a:schemeClr val="tx1"/>
                          </a:solidFill>
                          <a:latin typeface="Corbel" pitchFamily="34" charset="0"/>
                          <a:ea typeface="ＭＳ Ｐゴシック" pitchFamily="34" charset="-128"/>
                        </a:defRPr>
                      </a:lvl4pPr>
                      <a:lvl5pPr marL="2057400" indent="-228600" eaLnBrk="0" hangingPunct="0">
                        <a:spcBef>
                          <a:spcPct val="20000"/>
                        </a:spcBef>
                        <a:buFont typeface="Arial" pitchFamily="34" charset="0"/>
                        <a:defRPr>
                          <a:solidFill>
                            <a:schemeClr val="tx1"/>
                          </a:solidFill>
                          <a:latin typeface="Corbel" pitchFamily="34" charset="0"/>
                          <a:ea typeface="ＭＳ Ｐゴシック" pitchFamily="34" charset="-128"/>
                        </a:defRPr>
                      </a:lvl5pPr>
                      <a:lvl6pPr marL="2514600" indent="-228600" defTabSz="457200" eaLnBrk="0" fontAlgn="base" hangingPunct="0">
                        <a:spcBef>
                          <a:spcPct val="20000"/>
                        </a:spcBef>
                        <a:spcAft>
                          <a:spcPct val="0"/>
                        </a:spcAft>
                        <a:buFont typeface="Arial" pitchFamily="34" charset="0"/>
                        <a:defRPr>
                          <a:solidFill>
                            <a:schemeClr val="tx1"/>
                          </a:solidFill>
                          <a:latin typeface="Corbel" pitchFamily="34" charset="0"/>
                          <a:ea typeface="ＭＳ Ｐゴシック" pitchFamily="34" charset="-128"/>
                        </a:defRPr>
                      </a:lvl6pPr>
                      <a:lvl7pPr marL="2971800" indent="-228600" defTabSz="457200" eaLnBrk="0" fontAlgn="base" hangingPunct="0">
                        <a:spcBef>
                          <a:spcPct val="20000"/>
                        </a:spcBef>
                        <a:spcAft>
                          <a:spcPct val="0"/>
                        </a:spcAft>
                        <a:buFont typeface="Arial" pitchFamily="34" charset="0"/>
                        <a:defRPr>
                          <a:solidFill>
                            <a:schemeClr val="tx1"/>
                          </a:solidFill>
                          <a:latin typeface="Corbel" pitchFamily="34" charset="0"/>
                          <a:ea typeface="ＭＳ Ｐゴシック" pitchFamily="34" charset="-128"/>
                        </a:defRPr>
                      </a:lvl7pPr>
                      <a:lvl8pPr marL="3429000" indent="-228600" defTabSz="457200" eaLnBrk="0" fontAlgn="base" hangingPunct="0">
                        <a:spcBef>
                          <a:spcPct val="20000"/>
                        </a:spcBef>
                        <a:spcAft>
                          <a:spcPct val="0"/>
                        </a:spcAft>
                        <a:buFont typeface="Arial" pitchFamily="34" charset="0"/>
                        <a:defRPr>
                          <a:solidFill>
                            <a:schemeClr val="tx1"/>
                          </a:solidFill>
                          <a:latin typeface="Corbel" pitchFamily="34" charset="0"/>
                          <a:ea typeface="ＭＳ Ｐゴシック" pitchFamily="34" charset="-128"/>
                        </a:defRPr>
                      </a:lvl8pPr>
                      <a:lvl9pPr marL="3886200" indent="-228600" defTabSz="457200" eaLnBrk="0" fontAlgn="base" hangingPunct="0">
                        <a:spcBef>
                          <a:spcPct val="20000"/>
                        </a:spcBef>
                        <a:spcAft>
                          <a:spcPct val="0"/>
                        </a:spcAft>
                        <a:buFont typeface="Arial" pitchFamily="34" charset="0"/>
                        <a:defRPr>
                          <a:solidFill>
                            <a:schemeClr val="tx1"/>
                          </a:solidFill>
                          <a:latin typeface="Corbel" pitchFamily="34" charset="0"/>
                          <a:ea typeface="ＭＳ Ｐゴシック"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zh-CN" sz="2600" b="0" i="0" u="none" strike="noStrike" cap="none" normalizeH="0" baseline="0" dirty="0" smtClean="0">
                          <a:ln>
                            <a:noFill/>
                          </a:ln>
                          <a:solidFill>
                            <a:schemeClr val="tx1"/>
                          </a:solidFill>
                          <a:effectLst/>
                          <a:latin typeface="Corbel" pitchFamily="34" charset="0"/>
                          <a:ea typeface="ＭＳ Ｐゴシック" pitchFamily="34" charset="-128"/>
                        </a:rPr>
                        <a:t>reduce</a:t>
                      </a:r>
                      <a:br>
                        <a:rPr kumimoji="0" lang="en-US" altLang="zh-CN" sz="2600" b="0" i="0" u="none" strike="noStrike" cap="none" normalizeH="0" baseline="0" dirty="0" smtClean="0">
                          <a:ln>
                            <a:noFill/>
                          </a:ln>
                          <a:solidFill>
                            <a:schemeClr val="tx1"/>
                          </a:solidFill>
                          <a:effectLst/>
                          <a:latin typeface="Corbel" pitchFamily="34" charset="0"/>
                          <a:ea typeface="ＭＳ Ｐゴシック" pitchFamily="34" charset="-128"/>
                        </a:rPr>
                      </a:br>
                      <a:r>
                        <a:rPr kumimoji="0" lang="en-US" altLang="zh-CN" sz="2600" b="0" i="0" u="none" strike="noStrike" cap="none" normalizeH="0" baseline="0" dirty="0" smtClean="0">
                          <a:ln>
                            <a:noFill/>
                          </a:ln>
                          <a:solidFill>
                            <a:schemeClr val="tx1"/>
                          </a:solidFill>
                          <a:effectLst/>
                          <a:latin typeface="Corbel" pitchFamily="34" charset="0"/>
                          <a:ea typeface="ＭＳ Ｐゴシック" pitchFamily="34" charset="-128"/>
                        </a:rPr>
                        <a:t>collect</a:t>
                      </a:r>
                      <a:br>
                        <a:rPr kumimoji="0" lang="en-US" altLang="zh-CN" sz="2600" b="0" i="0" u="none" strike="noStrike" cap="none" normalizeH="0" baseline="0" dirty="0" smtClean="0">
                          <a:ln>
                            <a:noFill/>
                          </a:ln>
                          <a:solidFill>
                            <a:schemeClr val="tx1"/>
                          </a:solidFill>
                          <a:effectLst/>
                          <a:latin typeface="Corbel" pitchFamily="34" charset="0"/>
                          <a:ea typeface="ＭＳ Ｐゴシック" pitchFamily="34" charset="-128"/>
                        </a:rPr>
                      </a:br>
                      <a:r>
                        <a:rPr kumimoji="0" lang="en-US" altLang="zh-CN" sz="2600" b="0" i="0" u="none" strike="noStrike" cap="none" normalizeH="0" baseline="0" dirty="0" smtClean="0">
                          <a:ln>
                            <a:noFill/>
                          </a:ln>
                          <a:solidFill>
                            <a:schemeClr val="tx1"/>
                          </a:solidFill>
                          <a:effectLst/>
                          <a:latin typeface="Corbel" pitchFamily="34" charset="0"/>
                          <a:ea typeface="ＭＳ Ｐゴシック" pitchFamily="34" charset="-128"/>
                        </a:rPr>
                        <a:t>count</a:t>
                      </a:r>
                      <a:br>
                        <a:rPr kumimoji="0" lang="en-US" altLang="zh-CN" sz="2600" b="0" i="0" u="none" strike="noStrike" cap="none" normalizeH="0" baseline="0" dirty="0" smtClean="0">
                          <a:ln>
                            <a:noFill/>
                          </a:ln>
                          <a:solidFill>
                            <a:schemeClr val="tx1"/>
                          </a:solidFill>
                          <a:effectLst/>
                          <a:latin typeface="Corbel" pitchFamily="34" charset="0"/>
                          <a:ea typeface="ＭＳ Ｐゴシック" pitchFamily="34" charset="-128"/>
                        </a:rPr>
                      </a:br>
                      <a:r>
                        <a:rPr kumimoji="0" lang="en-US" altLang="zh-CN" sz="2600" b="0" i="0" u="none" strike="noStrike" cap="none" normalizeH="0" baseline="0" dirty="0" smtClean="0">
                          <a:ln>
                            <a:noFill/>
                          </a:ln>
                          <a:solidFill>
                            <a:schemeClr val="tx1"/>
                          </a:solidFill>
                          <a:effectLst/>
                          <a:latin typeface="Corbel" pitchFamily="34" charset="0"/>
                          <a:ea typeface="ＭＳ Ｐゴシック" pitchFamily="34" charset="-128"/>
                        </a:rPr>
                        <a:t>save</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zh-CN" sz="2600" b="0" i="0" u="none" strike="noStrike" cap="none" normalizeH="0" baseline="0" dirty="0" err="1" smtClean="0">
                          <a:ln>
                            <a:noFill/>
                          </a:ln>
                          <a:solidFill>
                            <a:schemeClr val="tx1"/>
                          </a:solidFill>
                          <a:effectLst/>
                          <a:latin typeface="Corbel" pitchFamily="34" charset="0"/>
                          <a:ea typeface="ＭＳ Ｐゴシック" pitchFamily="34" charset="-128"/>
                        </a:rPr>
                        <a:t>lookupKey</a:t>
                      </a:r>
                      <a:r>
                        <a:rPr kumimoji="0" lang="en-US" altLang="zh-CN" sz="2600" b="0" i="0" u="none" strike="noStrike" cap="none" normalizeH="0" baseline="0" dirty="0" smtClean="0">
                          <a:ln>
                            <a:noFill/>
                          </a:ln>
                          <a:solidFill>
                            <a:schemeClr val="tx1"/>
                          </a:solidFill>
                          <a:effectLst/>
                          <a:latin typeface="Corbel" pitchFamily="34" charset="0"/>
                          <a:ea typeface="ＭＳ Ｐゴシック" pitchFamily="34" charset="-128"/>
                        </a:rPr>
                        <a:t/>
                      </a:r>
                      <a:br>
                        <a:rPr kumimoji="0" lang="en-US" altLang="zh-CN" sz="2600" b="0" i="0" u="none" strike="noStrike" cap="none" normalizeH="0" baseline="0" dirty="0" smtClean="0">
                          <a:ln>
                            <a:noFill/>
                          </a:ln>
                          <a:solidFill>
                            <a:schemeClr val="tx1"/>
                          </a:solidFill>
                          <a:effectLst/>
                          <a:latin typeface="Corbel" pitchFamily="34" charset="0"/>
                          <a:ea typeface="ＭＳ Ｐゴシック" pitchFamily="34" charset="-128"/>
                        </a:rPr>
                      </a:br>
                      <a:r>
                        <a:rPr kumimoji="0" lang="en-US" altLang="zh-CN" sz="2600" b="0" i="0" u="none" strike="noStrike" cap="none" normalizeH="0" baseline="0" dirty="0" smtClean="0">
                          <a:ln>
                            <a:noFill/>
                          </a:ln>
                          <a:solidFill>
                            <a:schemeClr val="tx1"/>
                          </a:solidFill>
                          <a:effectLst/>
                          <a:latin typeface="Corbel" pitchFamily="34" charset="0"/>
                          <a:ea typeface="ＭＳ Ｐゴシック" pitchFamily="34" charset="-128"/>
                        </a:rPr>
                        <a:t>…</a:t>
                      </a:r>
                      <a:endParaRPr kumimoji="0" lang="en-US" altLang="zh-CN" sz="2600" b="0" i="0" u="none" strike="noStrike" cap="none" normalizeH="0" baseline="0" dirty="0" smtClean="0">
                        <a:ln>
                          <a:noFill/>
                        </a:ln>
                        <a:solidFill>
                          <a:schemeClr val="tx1"/>
                        </a:solidFill>
                        <a:effectLst/>
                        <a:latin typeface="Corbel" pitchFamily="34" charset="0"/>
                        <a:ea typeface="ＭＳ Ｐゴシック" pitchFamily="34" charset="-128"/>
                      </a:endParaRPr>
                    </a:p>
                  </a:txBody>
                  <a:tcPr horzOverflow="overflow">
                    <a:lnL w="9525" cap="flat" cmpd="sng" algn="ctr">
                      <a:solidFill>
                        <a:srgbClr val="4A7EBB"/>
                      </a:solidFill>
                      <a:prstDash val="solid"/>
                      <a:round/>
                      <a:headEnd type="none" w="med" len="med"/>
                      <a:tailEnd type="none" w="med" len="med"/>
                    </a:lnL>
                    <a:lnR w="9525" cap="flat" cmpd="sng" algn="ctr">
                      <a:solidFill>
                        <a:srgbClr val="4A7EBB"/>
                      </a:solidFill>
                      <a:prstDash val="solid"/>
                      <a:round/>
                      <a:headEnd type="none" w="med" len="med"/>
                      <a:tailEnd type="none" w="med" len="med"/>
                    </a:lnR>
                    <a:lnT w="9525" cap="flat" cmpd="sng" algn="ctr">
                      <a:solidFill>
                        <a:srgbClr val="4A7EBB"/>
                      </a:solidFill>
                      <a:prstDash val="solid"/>
                      <a:round/>
                      <a:headEnd type="none" w="med" len="med"/>
                      <a:tailEnd type="none" w="med" len="med"/>
                    </a:lnT>
                    <a:lnB w="9525" cap="flat" cmpd="sng" algn="ctr">
                      <a:solidFill>
                        <a:srgbClr val="4A7EB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 name="文本框 1"/>
          <p:cNvSpPr txBox="1"/>
          <p:nvPr/>
        </p:nvSpPr>
        <p:spPr>
          <a:xfrm>
            <a:off x="199604" y="4888027"/>
            <a:ext cx="11992396" cy="1815882"/>
          </a:xfrm>
          <a:prstGeom prst="rect">
            <a:avLst/>
          </a:prstGeom>
          <a:noFill/>
        </p:spPr>
        <p:txBody>
          <a:bodyPr wrap="square" rtlCol="0">
            <a:spAutoFit/>
          </a:bodyPr>
          <a:lstStyle/>
          <a:p>
            <a:pPr marL="342900" indent="-342900">
              <a:buFont typeface="Arial" panose="020B0604020202020204" pitchFamily="34" charset="0"/>
              <a:buChar char="•"/>
            </a:pPr>
            <a:r>
              <a:rPr lang="en-US" altLang="zh-CN" sz="2400" b="1" dirty="0" smtClean="0"/>
              <a:t>map</a:t>
            </a:r>
            <a:r>
              <a:rPr lang="en-US" altLang="zh-CN" sz="2000" dirty="0" smtClean="0"/>
              <a:t> </a:t>
            </a:r>
            <a:r>
              <a:rPr lang="en-US" altLang="zh-CN" sz="2000" dirty="0"/>
              <a:t>is a transformation that passes each dataset element through a function and returns a new RDD representing the results. </a:t>
            </a:r>
            <a:endParaRPr lang="en-US" altLang="zh-CN" sz="2000" dirty="0" smtClean="0"/>
          </a:p>
          <a:p>
            <a:pPr marL="342900" indent="-342900">
              <a:buFont typeface="Arial" panose="020B0604020202020204" pitchFamily="34" charset="0"/>
              <a:buChar char="•"/>
            </a:pPr>
            <a:r>
              <a:rPr lang="en-US" altLang="zh-CN" sz="2400" b="1" dirty="0" smtClean="0"/>
              <a:t>reduce</a:t>
            </a:r>
            <a:r>
              <a:rPr lang="en-US" altLang="zh-CN" sz="2000" dirty="0" smtClean="0"/>
              <a:t> </a:t>
            </a:r>
            <a:r>
              <a:rPr lang="en-US" altLang="zh-CN" sz="2000" dirty="0"/>
              <a:t>is an action that aggregates all the elements of the RDD using some function and returns the final result to </a:t>
            </a:r>
            <a:r>
              <a:rPr lang="en-US" altLang="zh-CN" sz="2000" b="1" dirty="0">
                <a:solidFill>
                  <a:srgbClr val="FF0000"/>
                </a:solidFill>
              </a:rPr>
              <a:t>the driver program </a:t>
            </a:r>
            <a:endParaRPr lang="en-US" altLang="zh-CN" sz="2000" b="1" dirty="0" smtClean="0">
              <a:solidFill>
                <a:srgbClr val="FF0000"/>
              </a:solidFill>
            </a:endParaRPr>
          </a:p>
          <a:p>
            <a:pPr marL="342900" indent="-342900">
              <a:buFont typeface="Arial" panose="020B0604020202020204" pitchFamily="34" charset="0"/>
              <a:buChar char="•"/>
            </a:pPr>
            <a:r>
              <a:rPr lang="en-US" altLang="zh-CN" sz="2000" dirty="0" smtClean="0"/>
              <a:t>parallel </a:t>
            </a:r>
            <a:r>
              <a:rPr lang="en-US" altLang="zh-CN" sz="2400" b="1" dirty="0" err="1"/>
              <a:t>reduceByKey</a:t>
            </a:r>
            <a:r>
              <a:rPr lang="en-US" altLang="zh-CN" sz="2000" dirty="0"/>
              <a:t> </a:t>
            </a:r>
            <a:r>
              <a:rPr lang="en-US" altLang="zh-CN" sz="2000" dirty="0" smtClean="0"/>
              <a:t>returns </a:t>
            </a:r>
            <a:r>
              <a:rPr lang="en-US" altLang="zh-CN" sz="2000" dirty="0"/>
              <a:t>a distributed </a:t>
            </a:r>
            <a:r>
              <a:rPr lang="en-US" altLang="zh-CN" sz="2000" dirty="0" smtClean="0"/>
              <a:t>dataset</a:t>
            </a:r>
            <a:endParaRPr lang="zh-CN" altLang="en-US" sz="2000" dirty="0"/>
          </a:p>
        </p:txBody>
      </p:sp>
    </p:spTree>
    <p:extLst>
      <p:ext uri="{BB962C8B-B14F-4D97-AF65-F5344CB8AC3E}">
        <p14:creationId xmlns:p14="http://schemas.microsoft.com/office/powerpoint/2010/main" val="23935581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Transformations</a:t>
            </a:r>
            <a:endParaRPr lang="zh-CN" altLang="en-US" dirty="0"/>
          </a:p>
        </p:txBody>
      </p:sp>
      <p:sp>
        <p:nvSpPr>
          <p:cNvPr id="3" name="内容占位符 2"/>
          <p:cNvSpPr>
            <a:spLocks noGrp="1"/>
          </p:cNvSpPr>
          <p:nvPr>
            <p:ph idx="1"/>
          </p:nvPr>
        </p:nvSpPr>
        <p:spPr/>
        <p:txBody>
          <a:bodyPr>
            <a:normAutofit lnSpcReduction="10000"/>
          </a:bodyPr>
          <a:lstStyle/>
          <a:p>
            <a:pPr marL="0" indent="0">
              <a:buNone/>
            </a:pPr>
            <a:r>
              <a:rPr lang="en-US" altLang="zh-CN" dirty="0"/>
              <a:t>&gt;&gt;&gt; </a:t>
            </a:r>
            <a:r>
              <a:rPr lang="it-IT" altLang="zh-CN" dirty="0" smtClean="0"/>
              <a:t>data </a:t>
            </a:r>
            <a:r>
              <a:rPr lang="it-IT" altLang="zh-CN" dirty="0"/>
              <a:t>= [1, 2, 3, 4, 5]</a:t>
            </a:r>
          </a:p>
          <a:p>
            <a:pPr marL="0" indent="0">
              <a:buNone/>
            </a:pPr>
            <a:r>
              <a:rPr lang="en-US" altLang="zh-CN" dirty="0"/>
              <a:t>&gt;&gt;&gt; </a:t>
            </a:r>
            <a:r>
              <a:rPr lang="it-IT" altLang="zh-CN" dirty="0" smtClean="0"/>
              <a:t>distData </a:t>
            </a:r>
            <a:r>
              <a:rPr lang="it-IT" altLang="zh-CN" dirty="0"/>
              <a:t>= sc.parallelize(data</a:t>
            </a:r>
            <a:r>
              <a:rPr lang="it-IT" altLang="zh-CN" dirty="0" smtClean="0"/>
              <a:t>)</a:t>
            </a:r>
          </a:p>
          <a:p>
            <a:pPr marL="0" indent="0">
              <a:buNone/>
            </a:pPr>
            <a:r>
              <a:rPr lang="en-US" altLang="zh-CN" dirty="0"/>
              <a:t>&gt;&gt;&gt; </a:t>
            </a:r>
            <a:r>
              <a:rPr lang="en-US" altLang="zh-CN" dirty="0" err="1" smtClean="0"/>
              <a:t>rdd.map</a:t>
            </a:r>
            <a:r>
              <a:rPr lang="en-US" altLang="zh-CN" dirty="0" smtClean="0"/>
              <a:t>(lambda x: x*2)</a:t>
            </a:r>
          </a:p>
          <a:p>
            <a:pPr marL="0" indent="0">
              <a:buNone/>
            </a:pPr>
            <a:r>
              <a:rPr lang="en-US" altLang="zh-CN" dirty="0"/>
              <a:t>RDD</a:t>
            </a:r>
            <a:r>
              <a:rPr lang="en-US" altLang="zh-CN" dirty="0" smtClean="0"/>
              <a:t>: [1, 2, 3, 4] →[2, 4, 6, 8] </a:t>
            </a:r>
            <a:endParaRPr lang="en-US" altLang="zh-CN" dirty="0"/>
          </a:p>
          <a:p>
            <a:pPr marL="0" indent="0">
              <a:buNone/>
            </a:pPr>
            <a:r>
              <a:rPr lang="en-US" altLang="zh-CN" dirty="0"/>
              <a:t>&gt;&gt;&gt; </a:t>
            </a:r>
            <a:r>
              <a:rPr lang="en-US" altLang="zh-CN" dirty="0" err="1" smtClean="0"/>
              <a:t>rdd.filter</a:t>
            </a:r>
            <a:r>
              <a:rPr lang="en-US" altLang="zh-CN" dirty="0" smtClean="0"/>
              <a:t>(lambda x: x % 2 == 0</a:t>
            </a:r>
            <a:r>
              <a:rPr lang="en-US" altLang="zh-CN" dirty="0"/>
              <a:t>)</a:t>
            </a:r>
          </a:p>
          <a:p>
            <a:pPr marL="0" indent="0">
              <a:buNone/>
            </a:pPr>
            <a:r>
              <a:rPr lang="en-US" altLang="zh-CN" dirty="0"/>
              <a:t>RDD</a:t>
            </a:r>
            <a:r>
              <a:rPr lang="en-US" altLang="zh-CN" dirty="0" smtClean="0"/>
              <a:t>: [</a:t>
            </a:r>
            <a:r>
              <a:rPr lang="en-US" altLang="zh-CN" dirty="0"/>
              <a:t>1</a:t>
            </a:r>
            <a:r>
              <a:rPr lang="en-US" altLang="zh-CN" dirty="0" smtClean="0"/>
              <a:t>, 2, 3, 4] → [</a:t>
            </a:r>
            <a:r>
              <a:rPr lang="en-US" altLang="zh-CN" dirty="0"/>
              <a:t>2</a:t>
            </a:r>
            <a:r>
              <a:rPr lang="en-US" altLang="zh-CN" dirty="0" smtClean="0"/>
              <a:t>, 4</a:t>
            </a:r>
            <a:r>
              <a:rPr lang="en-US" altLang="zh-CN" dirty="0"/>
              <a:t>]</a:t>
            </a:r>
          </a:p>
          <a:p>
            <a:pPr marL="0" indent="0">
              <a:buNone/>
            </a:pPr>
            <a:r>
              <a:rPr lang="en-US" altLang="zh-CN" dirty="0" smtClean="0"/>
              <a:t>&gt;&gt;&gt; rdd2 = </a:t>
            </a:r>
            <a:r>
              <a:rPr lang="en-US" altLang="zh-CN" dirty="0" err="1" smtClean="0"/>
              <a:t>sc.parallelize</a:t>
            </a:r>
            <a:r>
              <a:rPr lang="en-US" altLang="zh-CN" dirty="0"/>
              <a:t>([1</a:t>
            </a:r>
            <a:r>
              <a:rPr lang="en-US" altLang="zh-CN" dirty="0" smtClean="0"/>
              <a:t>, 4, 2, 2, 3</a:t>
            </a:r>
            <a:r>
              <a:rPr lang="en-US" altLang="zh-CN" dirty="0"/>
              <a:t>])</a:t>
            </a:r>
          </a:p>
          <a:p>
            <a:pPr marL="0" indent="0">
              <a:buNone/>
            </a:pPr>
            <a:r>
              <a:rPr lang="en-US" altLang="zh-CN" dirty="0" smtClean="0"/>
              <a:t>&gt;&gt;&gt; rdd2.distinct</a:t>
            </a:r>
            <a:r>
              <a:rPr lang="en-US" altLang="zh-CN" dirty="0"/>
              <a:t>()</a:t>
            </a:r>
          </a:p>
          <a:p>
            <a:pPr marL="0" indent="0">
              <a:buNone/>
            </a:pPr>
            <a:r>
              <a:rPr lang="en-US" altLang="zh-CN" dirty="0"/>
              <a:t>RDD</a:t>
            </a:r>
            <a:r>
              <a:rPr lang="en-US" altLang="zh-CN" dirty="0" smtClean="0"/>
              <a:t>: [</a:t>
            </a:r>
            <a:r>
              <a:rPr lang="en-US" altLang="zh-CN" dirty="0"/>
              <a:t>1</a:t>
            </a:r>
            <a:r>
              <a:rPr lang="en-US" altLang="zh-CN" dirty="0" smtClean="0"/>
              <a:t>, 4, 2, 2, 3] → [</a:t>
            </a:r>
            <a:r>
              <a:rPr lang="en-US" altLang="zh-CN" dirty="0"/>
              <a:t>1</a:t>
            </a:r>
            <a:r>
              <a:rPr lang="en-US" altLang="zh-CN" dirty="0" smtClean="0"/>
              <a:t>, 4, 2, 3</a:t>
            </a:r>
            <a:r>
              <a:rPr lang="en-US" altLang="zh-CN" dirty="0"/>
              <a:t>]</a:t>
            </a:r>
            <a:endParaRPr lang="zh-CN" altLang="en-US" dirty="0"/>
          </a:p>
        </p:txBody>
      </p:sp>
    </p:spTree>
    <p:extLst>
      <p:ext uri="{BB962C8B-B14F-4D97-AF65-F5344CB8AC3E}">
        <p14:creationId xmlns:p14="http://schemas.microsoft.com/office/powerpoint/2010/main" val="9241292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1544" y="188640"/>
            <a:ext cx="8229600" cy="850106"/>
          </a:xfrm>
        </p:spPr>
        <p:txBody>
          <a:bodyPr/>
          <a:lstStyle/>
          <a:p>
            <a:r>
              <a:rPr lang="en-US" dirty="0" smtClean="0"/>
              <a:t>What is Spark?</a:t>
            </a:r>
            <a:endParaRPr lang="en-US" dirty="0"/>
          </a:p>
        </p:txBody>
      </p:sp>
      <p:sp>
        <p:nvSpPr>
          <p:cNvPr id="3" name="Content Placeholder 2"/>
          <p:cNvSpPr>
            <a:spLocks noGrp="1"/>
          </p:cNvSpPr>
          <p:nvPr>
            <p:ph idx="1"/>
          </p:nvPr>
        </p:nvSpPr>
        <p:spPr>
          <a:xfrm>
            <a:off x="863599" y="1349318"/>
            <a:ext cx="10117667" cy="4687416"/>
          </a:xfrm>
        </p:spPr>
        <p:txBody>
          <a:bodyPr>
            <a:normAutofit/>
          </a:bodyPr>
          <a:lstStyle/>
          <a:p>
            <a:r>
              <a:rPr lang="en-US" dirty="0" smtClean="0"/>
              <a:t>Not a modified version of Hadoop</a:t>
            </a:r>
          </a:p>
          <a:p>
            <a:r>
              <a:rPr lang="en-US" dirty="0" smtClean="0"/>
              <a:t>Separate, fast, </a:t>
            </a:r>
            <a:r>
              <a:rPr lang="en-US" dirty="0" err="1" smtClean="0"/>
              <a:t>MapReduce</a:t>
            </a:r>
            <a:r>
              <a:rPr lang="en-US" dirty="0" smtClean="0"/>
              <a:t>-like engine</a:t>
            </a:r>
          </a:p>
          <a:p>
            <a:pPr lvl="1"/>
            <a:r>
              <a:rPr lang="en-US" dirty="0" smtClean="0">
                <a:solidFill>
                  <a:srgbClr val="FF0000"/>
                </a:solidFill>
              </a:rPr>
              <a:t>In-memory data storage </a:t>
            </a:r>
            <a:r>
              <a:rPr lang="en-US" dirty="0" smtClean="0"/>
              <a:t>for very fast iterative queries</a:t>
            </a:r>
          </a:p>
          <a:p>
            <a:pPr lvl="1"/>
            <a:r>
              <a:rPr lang="en-US" dirty="0" smtClean="0"/>
              <a:t>General execution graphs and powerful optimizations</a:t>
            </a:r>
          </a:p>
          <a:p>
            <a:pPr lvl="1"/>
            <a:r>
              <a:rPr lang="en-US" dirty="0" smtClean="0"/>
              <a:t>Up to </a:t>
            </a:r>
            <a:r>
              <a:rPr lang="en-US" dirty="0" smtClean="0">
                <a:solidFill>
                  <a:srgbClr val="FF0000"/>
                </a:solidFill>
              </a:rPr>
              <a:t>40x faster than Hadoop</a:t>
            </a:r>
          </a:p>
          <a:p>
            <a:r>
              <a:rPr lang="en-US" dirty="0" smtClean="0"/>
              <a:t>Compatible with </a:t>
            </a:r>
            <a:r>
              <a:rPr lang="en-US" dirty="0" err="1" smtClean="0"/>
              <a:t>Hadoop’s</a:t>
            </a:r>
            <a:r>
              <a:rPr lang="en-US" dirty="0" smtClean="0"/>
              <a:t> storage APIs</a:t>
            </a:r>
          </a:p>
          <a:p>
            <a:pPr lvl="1"/>
            <a:r>
              <a:rPr lang="en-US" dirty="0" smtClean="0"/>
              <a:t>Can read/write to any Hadoop-supported system, including HDFS, </a:t>
            </a:r>
            <a:r>
              <a:rPr lang="en-US" dirty="0" err="1" smtClean="0"/>
              <a:t>HBase</a:t>
            </a:r>
            <a:r>
              <a:rPr lang="en-US" dirty="0" smtClean="0"/>
              <a:t>, </a:t>
            </a:r>
            <a:r>
              <a:rPr lang="en-US" dirty="0" err="1" smtClean="0"/>
              <a:t>SequenceFiles</a:t>
            </a:r>
            <a:r>
              <a:rPr lang="en-US" dirty="0" smtClean="0"/>
              <a:t>, </a:t>
            </a:r>
            <a:r>
              <a:rPr lang="en-US" dirty="0" err="1" smtClean="0"/>
              <a:t>etc</a:t>
            </a:r>
            <a:endParaRPr lang="en-US" dirty="0"/>
          </a:p>
        </p:txBody>
      </p:sp>
    </p:spTree>
    <p:extLst>
      <p:ext uri="{BB962C8B-B14F-4D97-AF65-F5344CB8AC3E}">
        <p14:creationId xmlns:p14="http://schemas.microsoft.com/office/powerpoint/2010/main" val="28892938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Creating an RDD from a File</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err="1"/>
              <a:t>PySpark</a:t>
            </a:r>
            <a:r>
              <a:rPr lang="en-US" altLang="zh-CN" dirty="0"/>
              <a:t> can create </a:t>
            </a:r>
            <a:r>
              <a:rPr lang="en-US" altLang="zh-CN" dirty="0">
                <a:solidFill>
                  <a:srgbClr val="FF0000"/>
                </a:solidFill>
              </a:rPr>
              <a:t>distributed datasets </a:t>
            </a:r>
            <a:r>
              <a:rPr lang="en-US" altLang="zh-CN" dirty="0"/>
              <a:t>from any storage source supported by Hadoop, including your local file system, HDFS, Cassandra, </a:t>
            </a:r>
            <a:r>
              <a:rPr lang="en-US" altLang="zh-CN" dirty="0" err="1"/>
              <a:t>HBase</a:t>
            </a:r>
            <a:r>
              <a:rPr lang="en-US" altLang="zh-CN" dirty="0"/>
              <a:t>, Amazon S3, etc. </a:t>
            </a:r>
            <a:endParaRPr lang="en-US" altLang="zh-CN" dirty="0" smtClean="0"/>
          </a:p>
          <a:p>
            <a:r>
              <a:rPr lang="en-US" altLang="zh-CN" dirty="0" smtClean="0"/>
              <a:t>Spark </a:t>
            </a:r>
            <a:r>
              <a:rPr lang="en-US" altLang="zh-CN" dirty="0"/>
              <a:t>supports text files, </a:t>
            </a:r>
            <a:r>
              <a:rPr lang="en-US" altLang="zh-CN" dirty="0" err="1"/>
              <a:t>SequenceFiles</a:t>
            </a:r>
            <a:r>
              <a:rPr lang="en-US" altLang="zh-CN" dirty="0"/>
              <a:t>, and any other Hadoop </a:t>
            </a:r>
            <a:r>
              <a:rPr lang="en-US" altLang="zh-CN" dirty="0" err="1" smtClean="0"/>
              <a:t>InputFormat</a:t>
            </a:r>
            <a:r>
              <a:rPr lang="en-US" altLang="zh-CN" dirty="0" smtClean="0"/>
              <a:t>.</a:t>
            </a:r>
          </a:p>
          <a:p>
            <a:r>
              <a:rPr lang="en-US" altLang="zh-CN" dirty="0"/>
              <a:t>&gt;&gt;&gt; </a:t>
            </a:r>
            <a:r>
              <a:rPr lang="en-US" altLang="zh-CN" dirty="0" err="1"/>
              <a:t>distFile</a:t>
            </a:r>
            <a:r>
              <a:rPr lang="en-US" altLang="zh-CN" dirty="0"/>
              <a:t> = </a:t>
            </a:r>
            <a:r>
              <a:rPr lang="en-US" altLang="zh-CN" dirty="0" err="1"/>
              <a:t>sc.textFile</a:t>
            </a:r>
            <a:r>
              <a:rPr lang="en-US" altLang="zh-CN" dirty="0"/>
              <a:t>("data.txt</a:t>
            </a:r>
            <a:r>
              <a:rPr lang="en-US" altLang="zh-CN" dirty="0" smtClean="0"/>
              <a:t>")</a:t>
            </a:r>
          </a:p>
          <a:p>
            <a:r>
              <a:rPr lang="en-US" altLang="zh-CN" dirty="0"/>
              <a:t>Once created, </a:t>
            </a:r>
            <a:r>
              <a:rPr lang="en-US" altLang="zh-CN" dirty="0" err="1"/>
              <a:t>distFile</a:t>
            </a:r>
            <a:r>
              <a:rPr lang="en-US" altLang="zh-CN" dirty="0"/>
              <a:t> can be acted on by dataset operations. </a:t>
            </a:r>
            <a:endParaRPr lang="en-US" altLang="zh-CN" dirty="0" smtClean="0"/>
          </a:p>
          <a:p>
            <a:r>
              <a:rPr lang="en-US" altLang="zh-CN" dirty="0"/>
              <a:t>&gt;&gt;&gt; </a:t>
            </a:r>
            <a:r>
              <a:rPr lang="en-US" altLang="zh-CN" dirty="0" err="1" smtClean="0"/>
              <a:t>distFile.</a:t>
            </a:r>
            <a:r>
              <a:rPr lang="en-US" altLang="zh-CN" b="1" dirty="0" err="1" smtClean="0"/>
              <a:t>map</a:t>
            </a:r>
            <a:r>
              <a:rPr lang="en-US" altLang="zh-CN" dirty="0" smtClean="0"/>
              <a:t>(</a:t>
            </a:r>
            <a:r>
              <a:rPr lang="en-US" altLang="zh-CN" dirty="0" smtClean="0">
                <a:solidFill>
                  <a:srgbClr val="FF0000"/>
                </a:solidFill>
              </a:rPr>
              <a:t>lambda</a:t>
            </a:r>
            <a:r>
              <a:rPr lang="en-US" altLang="zh-CN" dirty="0" smtClean="0"/>
              <a:t> </a:t>
            </a:r>
            <a:r>
              <a:rPr lang="en-US" altLang="zh-CN" dirty="0"/>
              <a:t>s: </a:t>
            </a:r>
            <a:r>
              <a:rPr lang="en-US" altLang="zh-CN" dirty="0" err="1"/>
              <a:t>len</a:t>
            </a:r>
            <a:r>
              <a:rPr lang="en-US" altLang="zh-CN" dirty="0"/>
              <a:t>(s)).</a:t>
            </a:r>
            <a:r>
              <a:rPr lang="en-US" altLang="zh-CN" b="1" dirty="0"/>
              <a:t>reduce</a:t>
            </a:r>
            <a:r>
              <a:rPr lang="en-US" altLang="zh-CN" dirty="0"/>
              <a:t>(lambda a, b: a + b).</a:t>
            </a:r>
          </a:p>
          <a:p>
            <a:r>
              <a:rPr lang="en-US" altLang="zh-CN" dirty="0" smtClean="0"/>
              <a:t>add </a:t>
            </a:r>
            <a:r>
              <a:rPr lang="en-US" altLang="zh-CN" dirty="0"/>
              <a:t>up the sizes of all the lines using the map and reduce operations </a:t>
            </a:r>
          </a:p>
        </p:txBody>
      </p:sp>
    </p:spTree>
    <p:extLst>
      <p:ext uri="{BB962C8B-B14F-4D97-AF65-F5344CB8AC3E}">
        <p14:creationId xmlns:p14="http://schemas.microsoft.com/office/powerpoint/2010/main" val="28048494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95004"/>
            <a:ext cx="10515600" cy="1091535"/>
          </a:xfrm>
        </p:spPr>
        <p:txBody>
          <a:bodyPr/>
          <a:lstStyle/>
          <a:p>
            <a:r>
              <a:rPr lang="en-US" altLang="zh-CN" dirty="0"/>
              <a:t>Passing Functions to Spark</a:t>
            </a:r>
            <a:endParaRPr lang="zh-CN" altLang="en-US" dirty="0"/>
          </a:p>
        </p:txBody>
      </p:sp>
      <p:sp>
        <p:nvSpPr>
          <p:cNvPr id="3" name="内容占位符 2"/>
          <p:cNvSpPr>
            <a:spLocks noGrp="1"/>
          </p:cNvSpPr>
          <p:nvPr>
            <p:ph idx="1"/>
          </p:nvPr>
        </p:nvSpPr>
        <p:spPr>
          <a:xfrm>
            <a:off x="838200" y="1371600"/>
            <a:ext cx="10515600" cy="3413051"/>
          </a:xfrm>
        </p:spPr>
        <p:txBody>
          <a:bodyPr/>
          <a:lstStyle/>
          <a:p>
            <a:r>
              <a:rPr lang="en-US" altLang="zh-CN" dirty="0"/>
              <a:t>Spark’s API relies heavily on passing functions in the driver program to run on the cluster. There are </a:t>
            </a:r>
            <a:r>
              <a:rPr lang="en-US" altLang="zh-CN" dirty="0">
                <a:solidFill>
                  <a:srgbClr val="FF0000"/>
                </a:solidFill>
              </a:rPr>
              <a:t>three</a:t>
            </a:r>
            <a:r>
              <a:rPr lang="en-US" altLang="zh-CN" dirty="0"/>
              <a:t> recommended ways to do this</a:t>
            </a:r>
            <a:r>
              <a:rPr lang="en-US" altLang="zh-CN" dirty="0" smtClean="0"/>
              <a:t>:</a:t>
            </a:r>
            <a:endParaRPr lang="en-US" altLang="zh-CN" dirty="0"/>
          </a:p>
          <a:p>
            <a:r>
              <a:rPr lang="en-US" altLang="zh-CN" b="1" dirty="0"/>
              <a:t>Lambda expressions</a:t>
            </a:r>
            <a:r>
              <a:rPr lang="en-US" altLang="zh-CN" dirty="0"/>
              <a:t>, for simple functions that can be written as an expression. </a:t>
            </a:r>
            <a:endParaRPr lang="en-US" altLang="zh-CN" dirty="0" smtClean="0"/>
          </a:p>
          <a:p>
            <a:r>
              <a:rPr lang="en-US" altLang="zh-CN" b="1" dirty="0" smtClean="0"/>
              <a:t>Local </a:t>
            </a:r>
            <a:r>
              <a:rPr lang="en-US" altLang="zh-CN" b="1" dirty="0" err="1"/>
              <a:t>defs</a:t>
            </a:r>
            <a:r>
              <a:rPr lang="en-US" altLang="zh-CN" b="1" dirty="0"/>
              <a:t> </a:t>
            </a:r>
            <a:r>
              <a:rPr lang="en-US" altLang="zh-CN" dirty="0"/>
              <a:t>inside the function calling into Spark, for longer code.</a:t>
            </a:r>
          </a:p>
          <a:p>
            <a:r>
              <a:rPr lang="en-US" altLang="zh-CN" b="1" dirty="0"/>
              <a:t>Top-level functions </a:t>
            </a:r>
            <a:r>
              <a:rPr lang="en-US" altLang="zh-CN" dirty="0"/>
              <a:t>in a module.</a:t>
            </a:r>
            <a:endParaRPr lang="zh-CN" altLang="en-US" dirty="0"/>
          </a:p>
        </p:txBody>
      </p:sp>
      <p:sp>
        <p:nvSpPr>
          <p:cNvPr id="4" name="矩形 3"/>
          <p:cNvSpPr/>
          <p:nvPr/>
        </p:nvSpPr>
        <p:spPr>
          <a:xfrm>
            <a:off x="6875722" y="4486687"/>
            <a:ext cx="6096000" cy="2031325"/>
          </a:xfrm>
          <a:prstGeom prst="rect">
            <a:avLst/>
          </a:prstGeom>
        </p:spPr>
        <p:txBody>
          <a:bodyPr>
            <a:spAutoFit/>
          </a:bodyPr>
          <a:lstStyle/>
          <a:p>
            <a:r>
              <a:rPr lang="en-US" altLang="zh-CN" dirty="0"/>
              <a:t>if __name__ == "__main__":</a:t>
            </a:r>
          </a:p>
          <a:p>
            <a:r>
              <a:rPr lang="en-US" altLang="zh-CN" dirty="0"/>
              <a:t>    </a:t>
            </a:r>
            <a:r>
              <a:rPr lang="en-US" altLang="zh-CN" dirty="0" err="1"/>
              <a:t>def</a:t>
            </a:r>
            <a:r>
              <a:rPr lang="en-US" altLang="zh-CN" dirty="0"/>
              <a:t> </a:t>
            </a:r>
            <a:r>
              <a:rPr lang="en-US" altLang="zh-CN" dirty="0" err="1"/>
              <a:t>myFunc</a:t>
            </a:r>
            <a:r>
              <a:rPr lang="en-US" altLang="zh-CN" dirty="0"/>
              <a:t>(s):</a:t>
            </a:r>
          </a:p>
          <a:p>
            <a:r>
              <a:rPr lang="en-US" altLang="zh-CN" dirty="0"/>
              <a:t>        words = </a:t>
            </a:r>
            <a:r>
              <a:rPr lang="en-US" altLang="zh-CN" dirty="0" err="1"/>
              <a:t>s.split</a:t>
            </a:r>
            <a:r>
              <a:rPr lang="en-US" altLang="zh-CN" dirty="0"/>
              <a:t>(" ")</a:t>
            </a:r>
          </a:p>
          <a:p>
            <a:r>
              <a:rPr lang="en-US" altLang="zh-CN" dirty="0"/>
              <a:t>        return </a:t>
            </a:r>
            <a:r>
              <a:rPr lang="en-US" altLang="zh-CN" dirty="0" err="1"/>
              <a:t>len</a:t>
            </a:r>
            <a:r>
              <a:rPr lang="en-US" altLang="zh-CN" dirty="0"/>
              <a:t>(words)</a:t>
            </a:r>
          </a:p>
          <a:p>
            <a:endParaRPr lang="en-US" altLang="zh-CN" dirty="0"/>
          </a:p>
          <a:p>
            <a:r>
              <a:rPr lang="en-US" altLang="zh-CN" dirty="0"/>
              <a:t>    </a:t>
            </a:r>
            <a:r>
              <a:rPr lang="en-US" altLang="zh-CN" dirty="0" err="1"/>
              <a:t>sc</a:t>
            </a:r>
            <a:r>
              <a:rPr lang="en-US" altLang="zh-CN" dirty="0"/>
              <a:t> = </a:t>
            </a:r>
            <a:r>
              <a:rPr lang="en-US" altLang="zh-CN" dirty="0" err="1"/>
              <a:t>SparkContext</a:t>
            </a:r>
            <a:r>
              <a:rPr lang="en-US" altLang="zh-CN" dirty="0"/>
              <a:t>(...)</a:t>
            </a:r>
          </a:p>
          <a:p>
            <a:r>
              <a:rPr lang="en-US" altLang="zh-CN" dirty="0"/>
              <a:t>    </a:t>
            </a:r>
            <a:r>
              <a:rPr lang="en-US" altLang="zh-CN" dirty="0" err="1"/>
              <a:t>sc.textFile</a:t>
            </a:r>
            <a:r>
              <a:rPr lang="en-US" altLang="zh-CN" dirty="0"/>
              <a:t>("file.txt").map(</a:t>
            </a:r>
            <a:r>
              <a:rPr lang="en-US" altLang="zh-CN" dirty="0" err="1"/>
              <a:t>myFunc</a:t>
            </a:r>
            <a:r>
              <a:rPr lang="en-US" altLang="zh-CN" dirty="0"/>
              <a:t>)</a:t>
            </a:r>
            <a:endParaRPr lang="zh-CN" altLang="en-US" dirty="0"/>
          </a:p>
        </p:txBody>
      </p:sp>
    </p:spTree>
    <p:extLst>
      <p:ext uri="{BB962C8B-B14F-4D97-AF65-F5344CB8AC3E}">
        <p14:creationId xmlns:p14="http://schemas.microsoft.com/office/powerpoint/2010/main" val="10822027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6592"/>
            <a:ext cx="10515600" cy="777875"/>
          </a:xfrm>
        </p:spPr>
        <p:txBody>
          <a:bodyPr/>
          <a:lstStyle/>
          <a:p>
            <a:r>
              <a:rPr lang="en-US" altLang="zh-CN" b="1" dirty="0"/>
              <a:t>Spark Program Lifecycle with RDDs</a:t>
            </a:r>
            <a:endParaRPr lang="zh-CN" altLang="en-US" b="1" dirty="0"/>
          </a:p>
        </p:txBody>
      </p:sp>
      <p:sp>
        <p:nvSpPr>
          <p:cNvPr id="3" name="内容占位符 2"/>
          <p:cNvSpPr>
            <a:spLocks noGrp="1"/>
          </p:cNvSpPr>
          <p:nvPr>
            <p:ph idx="1"/>
          </p:nvPr>
        </p:nvSpPr>
        <p:spPr>
          <a:xfrm>
            <a:off x="838200" y="1315660"/>
            <a:ext cx="10999001" cy="4771496"/>
          </a:xfrm>
        </p:spPr>
        <p:txBody>
          <a:bodyPr>
            <a:normAutofit/>
          </a:bodyPr>
          <a:lstStyle/>
          <a:p>
            <a:pPr marL="0" indent="0">
              <a:buNone/>
            </a:pPr>
            <a:r>
              <a:rPr lang="en-US" altLang="zh-CN" sz="3600" dirty="0"/>
              <a:t>1. </a:t>
            </a:r>
            <a:r>
              <a:rPr lang="en-US" altLang="zh-CN" sz="3600" b="1" dirty="0">
                <a:solidFill>
                  <a:srgbClr val="FF0000"/>
                </a:solidFill>
              </a:rPr>
              <a:t>Create RDDs </a:t>
            </a:r>
            <a:r>
              <a:rPr lang="en-US" altLang="zh-CN" sz="3600" dirty="0"/>
              <a:t>from external data or parallelize a</a:t>
            </a:r>
          </a:p>
          <a:p>
            <a:pPr marL="0" indent="0">
              <a:buNone/>
            </a:pPr>
            <a:r>
              <a:rPr lang="en-US" altLang="zh-CN" sz="3600" dirty="0"/>
              <a:t>collection in your driver program</a:t>
            </a:r>
          </a:p>
          <a:p>
            <a:pPr marL="0" indent="0">
              <a:buNone/>
            </a:pPr>
            <a:r>
              <a:rPr lang="en-US" altLang="zh-CN" sz="3600" dirty="0"/>
              <a:t>2. Lazily </a:t>
            </a:r>
            <a:r>
              <a:rPr lang="en-US" altLang="zh-CN" sz="3600" b="1" dirty="0">
                <a:solidFill>
                  <a:srgbClr val="FF0000"/>
                </a:solidFill>
              </a:rPr>
              <a:t>transform</a:t>
            </a:r>
            <a:r>
              <a:rPr lang="en-US" altLang="zh-CN" sz="3600" dirty="0"/>
              <a:t> them into new RDDs</a:t>
            </a:r>
          </a:p>
          <a:p>
            <a:pPr marL="0" indent="0">
              <a:buNone/>
            </a:pPr>
            <a:r>
              <a:rPr lang="en-US" altLang="zh-CN" sz="3600" dirty="0"/>
              <a:t>3. cache() some RDDs for reuse</a:t>
            </a:r>
          </a:p>
          <a:p>
            <a:pPr marL="0" indent="0">
              <a:buNone/>
            </a:pPr>
            <a:r>
              <a:rPr lang="en-US" altLang="zh-CN" sz="3600" dirty="0"/>
              <a:t>4. Perform </a:t>
            </a:r>
            <a:r>
              <a:rPr lang="en-US" altLang="zh-CN" sz="3600" b="1" dirty="0">
                <a:solidFill>
                  <a:srgbClr val="FF0000"/>
                </a:solidFill>
              </a:rPr>
              <a:t>actions</a:t>
            </a:r>
            <a:r>
              <a:rPr lang="en-US" altLang="zh-CN" sz="3600" dirty="0"/>
              <a:t> to execute </a:t>
            </a:r>
            <a:r>
              <a:rPr lang="en-US" altLang="zh-CN" sz="3600" dirty="0" smtClean="0"/>
              <a:t>parallel computation </a:t>
            </a:r>
            <a:r>
              <a:rPr lang="en-US" altLang="zh-CN" sz="3600" dirty="0"/>
              <a:t>and produce results</a:t>
            </a:r>
            <a:endParaRPr lang="zh-CN" altLang="en-US" sz="3600" dirty="0"/>
          </a:p>
        </p:txBody>
      </p:sp>
    </p:spTree>
    <p:extLst>
      <p:ext uri="{BB962C8B-B14F-4D97-AF65-F5344CB8AC3E}">
        <p14:creationId xmlns:p14="http://schemas.microsoft.com/office/powerpoint/2010/main" val="9563177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810532"/>
          </a:xfrm>
        </p:spPr>
        <p:txBody>
          <a:bodyPr/>
          <a:lstStyle/>
          <a:p>
            <a:pPr algn="ctr"/>
            <a:r>
              <a:rPr lang="en-US" altLang="zh-CN" b="1" dirty="0"/>
              <a:t>Caching RDDs</a:t>
            </a:r>
            <a:endParaRPr lang="zh-CN" altLang="en-US" b="1" dirty="0"/>
          </a:p>
        </p:txBody>
      </p:sp>
      <p:sp>
        <p:nvSpPr>
          <p:cNvPr id="3" name="内容占位符 2"/>
          <p:cNvSpPr>
            <a:spLocks noGrp="1"/>
          </p:cNvSpPr>
          <p:nvPr>
            <p:ph idx="1"/>
          </p:nvPr>
        </p:nvSpPr>
        <p:spPr>
          <a:xfrm>
            <a:off x="838200" y="1799610"/>
            <a:ext cx="10515600" cy="4351338"/>
          </a:xfrm>
        </p:spPr>
        <p:txBody>
          <a:bodyPr/>
          <a:lstStyle/>
          <a:p>
            <a:r>
              <a:rPr lang="en-US" altLang="zh-CN" dirty="0" smtClean="0"/>
              <a:t>lines = </a:t>
            </a:r>
            <a:r>
              <a:rPr lang="en-US" altLang="zh-CN" dirty="0" err="1" smtClean="0"/>
              <a:t>sc.textFile</a:t>
            </a:r>
            <a:r>
              <a:rPr lang="en-US" altLang="zh-CN" dirty="0" smtClean="0"/>
              <a:t>("...", 4) </a:t>
            </a:r>
            <a:endParaRPr lang="en-US" altLang="zh-CN" dirty="0"/>
          </a:p>
          <a:p>
            <a:r>
              <a:rPr lang="en-US" altLang="zh-CN" dirty="0" err="1"/>
              <a:t>lines.cache</a:t>
            </a:r>
            <a:r>
              <a:rPr lang="en-US" altLang="zh-CN" dirty="0"/>
              <a:t>(),#,save,,</a:t>
            </a:r>
            <a:r>
              <a:rPr lang="en-US" altLang="zh-CN" dirty="0" err="1" smtClean="0"/>
              <a:t>don't,recompute</a:t>
            </a:r>
            <a:r>
              <a:rPr lang="en-US" altLang="zh-CN" dirty="0" smtClean="0"/>
              <a:t> ,</a:t>
            </a:r>
            <a:endParaRPr lang="en-US" altLang="zh-CN" dirty="0"/>
          </a:p>
          <a:p>
            <a:r>
              <a:rPr lang="en-US" altLang="zh-CN" dirty="0" smtClean="0"/>
              <a:t>comments = </a:t>
            </a:r>
            <a:r>
              <a:rPr lang="en-US" altLang="zh-CN" dirty="0" err="1" smtClean="0"/>
              <a:t>lines.filter</a:t>
            </a:r>
            <a:r>
              <a:rPr lang="en-US" altLang="zh-CN" dirty="0" smtClean="0"/>
              <a:t>(</a:t>
            </a:r>
            <a:r>
              <a:rPr lang="en-US" altLang="zh-CN" dirty="0" err="1" smtClean="0"/>
              <a:t>isComment</a:t>
            </a:r>
            <a:r>
              <a:rPr lang="en-US" altLang="zh-CN" dirty="0" smtClean="0"/>
              <a:t>) </a:t>
            </a:r>
            <a:endParaRPr lang="en-US" altLang="zh-CN" dirty="0"/>
          </a:p>
          <a:p>
            <a:r>
              <a:rPr lang="en-US" altLang="zh-CN" dirty="0" smtClean="0"/>
              <a:t>print </a:t>
            </a:r>
            <a:r>
              <a:rPr lang="en-US" altLang="zh-CN" dirty="0" err="1" smtClean="0"/>
              <a:t>lines.count</a:t>
            </a:r>
            <a:r>
              <a:rPr lang="en-US" altLang="zh-CN" dirty="0"/>
              <a:t>(),</a:t>
            </a:r>
            <a:r>
              <a:rPr lang="en-US" altLang="zh-CN" dirty="0" err="1"/>
              <a:t>comments.count</a:t>
            </a:r>
            <a:r>
              <a:rPr lang="en-US" altLang="zh-CN" dirty="0"/>
              <a:t>()</a:t>
            </a:r>
            <a:endParaRPr lang="zh-CN" altLang="en-US" dirty="0"/>
          </a:p>
        </p:txBody>
      </p:sp>
      <p:pic>
        <p:nvPicPr>
          <p:cNvPr id="4" name="图片 3"/>
          <p:cNvPicPr>
            <a:picLocks noChangeAspect="1"/>
          </p:cNvPicPr>
          <p:nvPr/>
        </p:nvPicPr>
        <p:blipFill>
          <a:blip r:embed="rId2"/>
          <a:stretch>
            <a:fillRect/>
          </a:stretch>
        </p:blipFill>
        <p:spPr>
          <a:xfrm>
            <a:off x="956930" y="3975279"/>
            <a:ext cx="6464596" cy="2687529"/>
          </a:xfrm>
          <a:prstGeom prst="rect">
            <a:avLst/>
          </a:prstGeom>
        </p:spPr>
      </p:pic>
    </p:spTree>
    <p:extLst>
      <p:ext uri="{BB962C8B-B14F-4D97-AF65-F5344CB8AC3E}">
        <p14:creationId xmlns:p14="http://schemas.microsoft.com/office/powerpoint/2010/main" val="35994868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896408"/>
          </a:xfrm>
        </p:spPr>
        <p:txBody>
          <a:bodyPr/>
          <a:lstStyle/>
          <a:p>
            <a:r>
              <a:rPr lang="en-US" altLang="zh-CN" b="1" dirty="0"/>
              <a:t>Shared Variables</a:t>
            </a:r>
            <a:endParaRPr lang="zh-CN" altLang="en-US" b="1" dirty="0"/>
          </a:p>
        </p:txBody>
      </p:sp>
      <p:sp>
        <p:nvSpPr>
          <p:cNvPr id="3" name="内容占位符 2"/>
          <p:cNvSpPr>
            <a:spLocks noGrp="1"/>
          </p:cNvSpPr>
          <p:nvPr>
            <p:ph idx="1"/>
          </p:nvPr>
        </p:nvSpPr>
        <p:spPr>
          <a:xfrm>
            <a:off x="838200" y="1422400"/>
            <a:ext cx="10515600" cy="4754563"/>
          </a:xfrm>
        </p:spPr>
        <p:txBody>
          <a:bodyPr>
            <a:normAutofit/>
          </a:bodyPr>
          <a:lstStyle/>
          <a:p>
            <a:r>
              <a:rPr lang="en-US" altLang="zh-CN" dirty="0"/>
              <a:t>Broadcast Variables</a:t>
            </a:r>
          </a:p>
          <a:p>
            <a:pPr marL="457200" lvl="1" indent="0">
              <a:buNone/>
            </a:pPr>
            <a:r>
              <a:rPr lang="en-US" altLang="zh-CN" sz="2800" dirty="0"/>
              <a:t>» Efficiently send large, read-only value to all executors</a:t>
            </a:r>
          </a:p>
          <a:p>
            <a:pPr marL="457200" lvl="1" indent="0">
              <a:buNone/>
            </a:pPr>
            <a:r>
              <a:rPr lang="en-US" altLang="zh-CN" sz="2800" dirty="0"/>
              <a:t>» Saved at workers for use in one or more Spark operations</a:t>
            </a:r>
          </a:p>
          <a:p>
            <a:pPr marL="457200" lvl="1" indent="0">
              <a:buNone/>
            </a:pPr>
            <a:r>
              <a:rPr lang="en-US" altLang="zh-CN" sz="2800" dirty="0"/>
              <a:t>» Like sending a large, read-only lookup table to all the </a:t>
            </a:r>
            <a:r>
              <a:rPr lang="en-US" altLang="zh-CN" sz="2800" dirty="0" smtClean="0"/>
              <a:t>nodes</a:t>
            </a:r>
          </a:p>
          <a:p>
            <a:r>
              <a:rPr lang="en-US" altLang="zh-CN" dirty="0"/>
              <a:t>Accumulators</a:t>
            </a:r>
          </a:p>
          <a:p>
            <a:pPr marL="457200" lvl="1" indent="0">
              <a:buNone/>
            </a:pPr>
            <a:r>
              <a:rPr lang="en-US" altLang="zh-CN" sz="2800" dirty="0"/>
              <a:t>» Aggregate values from </a:t>
            </a:r>
            <a:r>
              <a:rPr lang="en-US" altLang="zh-CN" sz="2800" dirty="0">
                <a:solidFill>
                  <a:srgbClr val="FF0000"/>
                </a:solidFill>
              </a:rPr>
              <a:t>executors back to driver</a:t>
            </a:r>
          </a:p>
          <a:p>
            <a:pPr marL="457200" lvl="1" indent="0">
              <a:buNone/>
            </a:pPr>
            <a:r>
              <a:rPr lang="en-US" altLang="zh-CN" sz="2800" dirty="0"/>
              <a:t>» Only driver can access value of accumulator</a:t>
            </a:r>
          </a:p>
          <a:p>
            <a:pPr marL="457200" lvl="1" indent="0">
              <a:buNone/>
            </a:pPr>
            <a:r>
              <a:rPr lang="en-US" altLang="zh-CN" sz="2800" dirty="0"/>
              <a:t>» For tasks, accumulators are write-only</a:t>
            </a:r>
          </a:p>
          <a:p>
            <a:pPr marL="457200" lvl="1" indent="0">
              <a:buNone/>
            </a:pPr>
            <a:r>
              <a:rPr lang="en-US" altLang="zh-CN" sz="2800" dirty="0"/>
              <a:t>» Use to count errors seen in RDD across executors</a:t>
            </a:r>
            <a:endParaRPr lang="zh-CN" altLang="en-US" sz="2800" dirty="0"/>
          </a:p>
        </p:txBody>
      </p:sp>
    </p:spTree>
    <p:extLst>
      <p:ext uri="{BB962C8B-B14F-4D97-AF65-F5344CB8AC3E}">
        <p14:creationId xmlns:p14="http://schemas.microsoft.com/office/powerpoint/2010/main" val="228021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2661"/>
            <a:ext cx="10515600" cy="826861"/>
          </a:xfrm>
        </p:spPr>
        <p:txBody>
          <a:bodyPr/>
          <a:lstStyle/>
          <a:p>
            <a:r>
              <a:rPr lang="en-US" altLang="zh-CN" dirty="0"/>
              <a:t>Broadcast Variables</a:t>
            </a:r>
            <a:endParaRPr lang="zh-CN" altLang="en-US" dirty="0"/>
          </a:p>
        </p:txBody>
      </p:sp>
      <p:sp>
        <p:nvSpPr>
          <p:cNvPr id="3" name="内容占位符 2"/>
          <p:cNvSpPr>
            <a:spLocks noGrp="1"/>
          </p:cNvSpPr>
          <p:nvPr>
            <p:ph idx="1"/>
          </p:nvPr>
        </p:nvSpPr>
        <p:spPr>
          <a:xfrm>
            <a:off x="838200" y="1265464"/>
            <a:ext cx="10515600" cy="4911499"/>
          </a:xfrm>
        </p:spPr>
        <p:txBody>
          <a:bodyPr>
            <a:normAutofit/>
          </a:bodyPr>
          <a:lstStyle/>
          <a:p>
            <a:r>
              <a:rPr lang="en-US" altLang="zh-CN" dirty="0"/>
              <a:t>Keep read-only variable cached on executors</a:t>
            </a:r>
          </a:p>
          <a:p>
            <a:pPr marL="457200" lvl="1" indent="0">
              <a:buNone/>
            </a:pPr>
            <a:r>
              <a:rPr lang="en-US" altLang="zh-CN" sz="2800" dirty="0"/>
              <a:t>» Ship to each worker only once instead of with each task</a:t>
            </a:r>
          </a:p>
          <a:p>
            <a:r>
              <a:rPr lang="en-US" altLang="zh-CN" dirty="0"/>
              <a:t>Example: efficiently give every executor a large dataset</a:t>
            </a:r>
          </a:p>
          <a:p>
            <a:r>
              <a:rPr lang="en-US" altLang="zh-CN" dirty="0"/>
              <a:t>Usually distributed using efficient broadcast algorithms</a:t>
            </a:r>
          </a:p>
          <a:p>
            <a:r>
              <a:rPr lang="en-US" altLang="zh-CN" dirty="0" smtClean="0"/>
              <a:t>At the driver</a:t>
            </a:r>
            <a:r>
              <a:rPr lang="en-US" altLang="zh-CN" dirty="0"/>
              <a:t>:</a:t>
            </a:r>
          </a:p>
          <a:p>
            <a:r>
              <a:rPr lang="en-US" altLang="zh-CN" dirty="0" smtClean="0"/>
              <a:t>&gt;&gt;&gt; </a:t>
            </a:r>
            <a:r>
              <a:rPr lang="en-US" altLang="zh-CN" dirty="0" err="1" smtClean="0"/>
              <a:t>broadcastVar</a:t>
            </a:r>
            <a:r>
              <a:rPr lang="en-US" altLang="zh-CN" dirty="0" smtClean="0"/>
              <a:t> = </a:t>
            </a:r>
            <a:r>
              <a:rPr lang="en-US" altLang="zh-CN" dirty="0" err="1" smtClean="0"/>
              <a:t>sc.broadcast</a:t>
            </a:r>
            <a:r>
              <a:rPr lang="en-US" altLang="zh-CN" dirty="0"/>
              <a:t>([1</a:t>
            </a:r>
            <a:r>
              <a:rPr lang="en-US" altLang="zh-CN" dirty="0" smtClean="0"/>
              <a:t>, 2, 3]) </a:t>
            </a:r>
            <a:endParaRPr lang="en-US" altLang="zh-CN" dirty="0"/>
          </a:p>
          <a:p>
            <a:r>
              <a:rPr lang="en-US" altLang="zh-CN" dirty="0" smtClean="0"/>
              <a:t>At an executor (in code passed via a closure</a:t>
            </a:r>
            <a:r>
              <a:rPr lang="en-US" altLang="zh-CN" dirty="0"/>
              <a:t>)</a:t>
            </a:r>
          </a:p>
          <a:p>
            <a:r>
              <a:rPr lang="en-US" altLang="zh-CN" dirty="0" smtClean="0"/>
              <a:t>&gt;&gt;&gt; broadcastVar.value1</a:t>
            </a:r>
            <a:endParaRPr lang="en-US" altLang="zh-CN" dirty="0"/>
          </a:p>
          <a:p>
            <a:r>
              <a:rPr lang="en-US" altLang="zh-CN" dirty="0"/>
              <a:t>[1</a:t>
            </a:r>
            <a:r>
              <a:rPr lang="en-US" altLang="zh-CN" dirty="0" smtClean="0"/>
              <a:t>, 2, 3</a:t>
            </a:r>
            <a:r>
              <a:rPr lang="en-US" altLang="zh-CN" dirty="0"/>
              <a:t>]</a:t>
            </a:r>
            <a:endParaRPr lang="zh-CN" altLang="en-US" dirty="0"/>
          </a:p>
        </p:txBody>
      </p:sp>
    </p:spTree>
    <p:extLst>
      <p:ext uri="{BB962C8B-B14F-4D97-AF65-F5344CB8AC3E}">
        <p14:creationId xmlns:p14="http://schemas.microsoft.com/office/powerpoint/2010/main" val="15486577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12725"/>
            <a:ext cx="10515600" cy="854075"/>
          </a:xfrm>
        </p:spPr>
        <p:txBody>
          <a:bodyPr/>
          <a:lstStyle/>
          <a:p>
            <a:r>
              <a:rPr lang="en-US" altLang="zh-CN" dirty="0"/>
              <a:t>Accumulators</a:t>
            </a:r>
            <a:endParaRPr lang="zh-CN" altLang="en-US" dirty="0"/>
          </a:p>
        </p:txBody>
      </p:sp>
      <p:sp>
        <p:nvSpPr>
          <p:cNvPr id="3" name="内容占位符 2"/>
          <p:cNvSpPr>
            <a:spLocks noGrp="1"/>
          </p:cNvSpPr>
          <p:nvPr>
            <p:ph idx="1"/>
          </p:nvPr>
        </p:nvSpPr>
        <p:spPr>
          <a:xfrm>
            <a:off x="914400" y="1143000"/>
            <a:ext cx="10515600" cy="5287963"/>
          </a:xfrm>
        </p:spPr>
        <p:txBody>
          <a:bodyPr>
            <a:normAutofit lnSpcReduction="10000"/>
          </a:bodyPr>
          <a:lstStyle/>
          <a:p>
            <a:r>
              <a:rPr lang="en-US" altLang="zh-CN" dirty="0"/>
              <a:t>Variables that can only be “added” to by associative op</a:t>
            </a:r>
          </a:p>
          <a:p>
            <a:r>
              <a:rPr lang="en-US" altLang="zh-CN" dirty="0"/>
              <a:t>Used to efficiently implement parallel counters and sums</a:t>
            </a:r>
          </a:p>
          <a:p>
            <a:r>
              <a:rPr lang="en-US" altLang="zh-CN" dirty="0"/>
              <a:t>Only driver can read an accumulator’s value, not tasks</a:t>
            </a:r>
          </a:p>
          <a:p>
            <a:pPr marL="457200" lvl="1" indent="0">
              <a:buNone/>
            </a:pPr>
            <a:r>
              <a:rPr lang="en-US" altLang="zh-CN" sz="3000" dirty="0" smtClean="0"/>
              <a:t>&gt;&gt;&gt; </a:t>
            </a:r>
            <a:r>
              <a:rPr lang="en-US" altLang="zh-CN" sz="3000" dirty="0" err="1" smtClean="0"/>
              <a:t>accum</a:t>
            </a:r>
            <a:r>
              <a:rPr lang="en-US" altLang="zh-CN" sz="3000" dirty="0" smtClean="0"/>
              <a:t> = </a:t>
            </a:r>
            <a:r>
              <a:rPr lang="en-US" altLang="zh-CN" sz="3000" dirty="0" err="1" smtClean="0"/>
              <a:t>sc.</a:t>
            </a:r>
            <a:r>
              <a:rPr lang="en-US" altLang="zh-CN" sz="3000" b="1" dirty="0" err="1" smtClean="0">
                <a:solidFill>
                  <a:srgbClr val="FF0000"/>
                </a:solidFill>
              </a:rPr>
              <a:t>accumulator</a:t>
            </a:r>
            <a:r>
              <a:rPr lang="en-US" altLang="zh-CN" sz="3000" dirty="0" smtClean="0"/>
              <a:t>(0</a:t>
            </a:r>
            <a:r>
              <a:rPr lang="en-US" altLang="zh-CN" sz="3000" dirty="0"/>
              <a:t>)</a:t>
            </a:r>
          </a:p>
          <a:p>
            <a:pPr marL="457200" lvl="1" indent="0">
              <a:buNone/>
            </a:pPr>
            <a:r>
              <a:rPr lang="en-US" altLang="zh-CN" sz="3000" dirty="0" smtClean="0"/>
              <a:t>&gt;&gt;&gt; </a:t>
            </a:r>
            <a:r>
              <a:rPr lang="en-US" altLang="zh-CN" sz="3000" dirty="0" err="1" smtClean="0"/>
              <a:t>rdd</a:t>
            </a:r>
            <a:r>
              <a:rPr lang="en-US" altLang="zh-CN" sz="3000" dirty="0" smtClean="0"/>
              <a:t> = </a:t>
            </a:r>
            <a:r>
              <a:rPr lang="en-US" altLang="zh-CN" sz="3000" dirty="0" err="1" smtClean="0"/>
              <a:t>sc.parallelize</a:t>
            </a:r>
            <a:r>
              <a:rPr lang="en-US" altLang="zh-CN" sz="3000" dirty="0"/>
              <a:t>([1</a:t>
            </a:r>
            <a:r>
              <a:rPr lang="en-US" altLang="zh-CN" sz="3000" dirty="0" smtClean="0"/>
              <a:t>, 2, 3, 4</a:t>
            </a:r>
            <a:r>
              <a:rPr lang="en-US" altLang="zh-CN" sz="3000" dirty="0"/>
              <a:t>])</a:t>
            </a:r>
          </a:p>
          <a:p>
            <a:pPr marL="457200" lvl="1" indent="0">
              <a:buNone/>
            </a:pPr>
            <a:r>
              <a:rPr lang="en-US" altLang="zh-CN" sz="3000" dirty="0" smtClean="0"/>
              <a:t>&gt;&gt;&gt; </a:t>
            </a:r>
            <a:r>
              <a:rPr lang="en-US" altLang="zh-CN" sz="3000" dirty="0" err="1" smtClean="0"/>
              <a:t>def</a:t>
            </a:r>
            <a:r>
              <a:rPr lang="en-US" altLang="zh-CN" sz="3000" dirty="0" smtClean="0"/>
              <a:t> f(x</a:t>
            </a:r>
            <a:r>
              <a:rPr lang="en-US" altLang="zh-CN" sz="3000" dirty="0"/>
              <a:t>):</a:t>
            </a:r>
          </a:p>
          <a:p>
            <a:pPr marL="457200" lvl="1" indent="0">
              <a:buNone/>
            </a:pPr>
            <a:r>
              <a:rPr lang="en-US" altLang="zh-CN" sz="3000" dirty="0" smtClean="0"/>
              <a:t>&gt;&gt;&gt;   </a:t>
            </a:r>
            <a:r>
              <a:rPr lang="en-US" altLang="zh-CN" sz="3000" dirty="0" smtClean="0">
                <a:solidFill>
                  <a:srgbClr val="FF0000"/>
                </a:solidFill>
              </a:rPr>
              <a:t>global </a:t>
            </a:r>
            <a:r>
              <a:rPr lang="en-US" altLang="zh-CN" sz="3000" dirty="0" err="1" smtClean="0">
                <a:solidFill>
                  <a:srgbClr val="FF0000"/>
                </a:solidFill>
              </a:rPr>
              <a:t>accum</a:t>
            </a:r>
            <a:r>
              <a:rPr lang="en-US" altLang="zh-CN" sz="3000" dirty="0" smtClean="0">
                <a:solidFill>
                  <a:srgbClr val="FF0000"/>
                </a:solidFill>
              </a:rPr>
              <a:t> </a:t>
            </a:r>
            <a:endParaRPr lang="en-US" altLang="zh-CN" sz="3000" dirty="0">
              <a:solidFill>
                <a:srgbClr val="FF0000"/>
              </a:solidFill>
            </a:endParaRPr>
          </a:p>
          <a:p>
            <a:pPr marL="457200" lvl="1" indent="0">
              <a:buNone/>
            </a:pPr>
            <a:r>
              <a:rPr lang="en-US" altLang="zh-CN" sz="3000" dirty="0" smtClean="0"/>
              <a:t>&gt;&gt;&gt;   </a:t>
            </a:r>
            <a:r>
              <a:rPr lang="en-US" altLang="zh-CN" sz="3000" dirty="0" err="1" smtClean="0"/>
              <a:t>accum</a:t>
            </a:r>
            <a:r>
              <a:rPr lang="en-US" altLang="zh-CN" sz="3000" dirty="0" smtClean="0"/>
              <a:t> += x   </a:t>
            </a:r>
            <a:endParaRPr lang="en-US" altLang="zh-CN" sz="3000" dirty="0"/>
          </a:p>
          <a:p>
            <a:pPr marL="457200" lvl="1" indent="0">
              <a:buNone/>
            </a:pPr>
            <a:r>
              <a:rPr lang="en-US" altLang="zh-CN" sz="3000" dirty="0" smtClean="0"/>
              <a:t>&gt;&gt;&gt; </a:t>
            </a:r>
            <a:r>
              <a:rPr lang="en-US" altLang="zh-CN" sz="3000" dirty="0" err="1" smtClean="0"/>
              <a:t>rdd.</a:t>
            </a:r>
            <a:r>
              <a:rPr lang="en-US" altLang="zh-CN" sz="3000" dirty="0" err="1" smtClean="0">
                <a:solidFill>
                  <a:srgbClr val="FF0000"/>
                </a:solidFill>
              </a:rPr>
              <a:t>foreach</a:t>
            </a:r>
            <a:r>
              <a:rPr lang="en-US" altLang="zh-CN" sz="3000" dirty="0" smtClean="0"/>
              <a:t>(f</a:t>
            </a:r>
            <a:r>
              <a:rPr lang="en-US" altLang="zh-CN" sz="3000" dirty="0" smtClean="0"/>
              <a:t>)  // </a:t>
            </a:r>
            <a:r>
              <a:rPr lang="en-US" altLang="zh-CN" sz="3000" dirty="0" err="1" smtClean="0"/>
              <a:t>foreach</a:t>
            </a:r>
            <a:r>
              <a:rPr lang="en-US" altLang="zh-CN" sz="3000" dirty="0" smtClean="0"/>
              <a:t> is an </a:t>
            </a:r>
            <a:r>
              <a:rPr lang="en-US" altLang="zh-CN" sz="3000" b="1" dirty="0" smtClean="0"/>
              <a:t>Action</a:t>
            </a:r>
            <a:endParaRPr lang="en-US" altLang="zh-CN" sz="3000" b="1" dirty="0"/>
          </a:p>
          <a:p>
            <a:pPr marL="457200" lvl="1" indent="0">
              <a:buNone/>
            </a:pPr>
            <a:r>
              <a:rPr lang="en-US" altLang="zh-CN" sz="3000" dirty="0" smtClean="0"/>
              <a:t>&gt;&gt;&gt; accum.value1</a:t>
            </a:r>
            <a:endParaRPr lang="en-US" altLang="zh-CN" sz="3000" dirty="0"/>
          </a:p>
          <a:p>
            <a:r>
              <a:rPr lang="en-US" altLang="zh-CN" dirty="0"/>
              <a:t>Value</a:t>
            </a:r>
            <a:r>
              <a:rPr lang="en-US" altLang="zh-CN" dirty="0" smtClean="0"/>
              <a:t>: 10</a:t>
            </a:r>
            <a:endParaRPr lang="zh-CN" altLang="en-US" dirty="0"/>
          </a:p>
        </p:txBody>
      </p:sp>
    </p:spTree>
    <p:extLst>
      <p:ext uri="{BB962C8B-B14F-4D97-AF65-F5344CB8AC3E}">
        <p14:creationId xmlns:p14="http://schemas.microsoft.com/office/powerpoint/2010/main" val="20589780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1143000"/>
          </a:xfrm>
        </p:spPr>
        <p:txBody>
          <a:bodyPr/>
          <a:lstStyle/>
          <a:p>
            <a:r>
              <a:rPr lang="en-US" sz="5700" dirty="0"/>
              <a:t>Example: Log Mining</a:t>
            </a:r>
          </a:p>
        </p:txBody>
      </p:sp>
      <p:sp>
        <p:nvSpPr>
          <p:cNvPr id="3" name="Content Placeholder 2"/>
          <p:cNvSpPr>
            <a:spLocks noGrp="1"/>
          </p:cNvSpPr>
          <p:nvPr>
            <p:ph idx="1"/>
          </p:nvPr>
        </p:nvSpPr>
        <p:spPr>
          <a:xfrm>
            <a:off x="1981200" y="1447800"/>
            <a:ext cx="8229600" cy="1371600"/>
          </a:xfrm>
        </p:spPr>
        <p:txBody>
          <a:bodyPr/>
          <a:lstStyle/>
          <a:p>
            <a:pPr marL="0">
              <a:buNone/>
            </a:pPr>
            <a:r>
              <a:rPr lang="en-US" sz="3000" dirty="0"/>
              <a:t>Load error messages from a log into memory, then interactively search for various patterns</a:t>
            </a:r>
          </a:p>
        </p:txBody>
      </p:sp>
      <p:sp>
        <p:nvSpPr>
          <p:cNvPr id="4" name="TextBox 3"/>
          <p:cNvSpPr txBox="1"/>
          <p:nvPr/>
        </p:nvSpPr>
        <p:spPr>
          <a:xfrm>
            <a:off x="1752600" y="2667000"/>
            <a:ext cx="5791200" cy="1308050"/>
          </a:xfrm>
          <a:prstGeom prst="rect">
            <a:avLst/>
          </a:prstGeom>
          <a:noFill/>
        </p:spPr>
        <p:txBody>
          <a:bodyPr wrap="square" rtlCol="0">
            <a:spAutoFit/>
          </a:bodyPr>
          <a:lstStyle/>
          <a:p>
            <a:pPr>
              <a:spcBef>
                <a:spcPts val="600"/>
              </a:spcBef>
            </a:pPr>
            <a:r>
              <a:rPr lang="en-US" sz="1600" dirty="0">
                <a:latin typeface="Lucida Console"/>
                <a:cs typeface="Lucida Console"/>
              </a:rPr>
              <a:t>lines = </a:t>
            </a:r>
            <a:r>
              <a:rPr lang="en-US" sz="1600" dirty="0" err="1">
                <a:latin typeface="Lucida Console"/>
                <a:cs typeface="Lucida Console"/>
              </a:rPr>
              <a:t>spark.textFile(“hdfs</a:t>
            </a:r>
            <a:r>
              <a:rPr lang="en-US" sz="1600" dirty="0">
                <a:latin typeface="Lucida Console"/>
                <a:cs typeface="Lucida Console"/>
              </a:rPr>
              <a:t>://...”)</a:t>
            </a:r>
          </a:p>
          <a:p>
            <a:pPr>
              <a:spcBef>
                <a:spcPts val="600"/>
              </a:spcBef>
            </a:pPr>
            <a:r>
              <a:rPr lang="en-US" sz="1600" dirty="0">
                <a:latin typeface="Lucida Console"/>
                <a:cs typeface="Lucida Console"/>
              </a:rPr>
              <a:t>errors = </a:t>
            </a:r>
            <a:r>
              <a:rPr lang="en-US" sz="1600" dirty="0" err="1">
                <a:latin typeface="Lucida Console"/>
                <a:cs typeface="Lucida Console"/>
              </a:rPr>
              <a:t>lines.</a:t>
            </a:r>
            <a:r>
              <a:rPr lang="en-US" sz="1600" dirty="0" err="1">
                <a:solidFill>
                  <a:srgbClr val="3366FF"/>
                </a:solidFill>
                <a:latin typeface="Lucida Console"/>
                <a:cs typeface="Lucida Console"/>
              </a:rPr>
              <a:t>filter</a:t>
            </a:r>
            <a:r>
              <a:rPr lang="en-US" sz="1600" dirty="0" err="1">
                <a:latin typeface="Lucida Console"/>
                <a:cs typeface="Lucida Console"/>
              </a:rPr>
              <a:t>(</a:t>
            </a:r>
            <a:r>
              <a:rPr lang="en-US" sz="1600" dirty="0" err="1">
                <a:solidFill>
                  <a:srgbClr val="FF0080"/>
                </a:solidFill>
                <a:latin typeface="Lucida Console"/>
                <a:cs typeface="Lucida Console"/>
              </a:rPr>
              <a:t>_.startsWith(“ERROR</a:t>
            </a:r>
            <a:r>
              <a:rPr lang="en-US" sz="1600" dirty="0">
                <a:solidFill>
                  <a:srgbClr val="FF0080"/>
                </a:solidFill>
                <a:latin typeface="Lucida Console"/>
                <a:cs typeface="Lucida Console"/>
              </a:rPr>
              <a:t>”)</a:t>
            </a:r>
            <a:r>
              <a:rPr lang="en-US" sz="1600" dirty="0">
                <a:latin typeface="Lucida Console"/>
                <a:cs typeface="Lucida Console"/>
              </a:rPr>
              <a:t>)</a:t>
            </a:r>
          </a:p>
          <a:p>
            <a:pPr>
              <a:spcBef>
                <a:spcPts val="600"/>
              </a:spcBef>
            </a:pPr>
            <a:r>
              <a:rPr lang="en-US" sz="1600" dirty="0">
                <a:latin typeface="Lucida Console"/>
                <a:cs typeface="Lucida Console"/>
              </a:rPr>
              <a:t>messages = errors.</a:t>
            </a:r>
            <a:r>
              <a:rPr lang="en-US" sz="1600" dirty="0">
                <a:solidFill>
                  <a:srgbClr val="3366FF"/>
                </a:solidFill>
                <a:latin typeface="Lucida Console"/>
                <a:cs typeface="Lucida Console"/>
              </a:rPr>
              <a:t>map</a:t>
            </a:r>
            <a:r>
              <a:rPr lang="en-US" sz="1600" dirty="0">
                <a:latin typeface="Lucida Console"/>
                <a:cs typeface="Lucida Console"/>
              </a:rPr>
              <a:t>(</a:t>
            </a:r>
            <a:r>
              <a:rPr lang="en-US" sz="1600" dirty="0">
                <a:solidFill>
                  <a:srgbClr val="FF0080"/>
                </a:solidFill>
                <a:latin typeface="Lucida Console"/>
                <a:cs typeface="Lucida Console"/>
              </a:rPr>
              <a:t>_.split(‘\t’)(2)</a:t>
            </a:r>
            <a:r>
              <a:rPr lang="en-US" sz="1600" dirty="0">
                <a:latin typeface="Lucida Console"/>
                <a:cs typeface="Lucida Console"/>
              </a:rPr>
              <a:t>)</a:t>
            </a:r>
          </a:p>
          <a:p>
            <a:pPr>
              <a:spcBef>
                <a:spcPts val="600"/>
              </a:spcBef>
            </a:pPr>
            <a:r>
              <a:rPr lang="en-US" sz="1600" dirty="0" err="1">
                <a:latin typeface="Lucida Console"/>
                <a:cs typeface="Lucida Console"/>
              </a:rPr>
              <a:t>cachedMsgs</a:t>
            </a:r>
            <a:r>
              <a:rPr lang="en-US" sz="1600" dirty="0">
                <a:latin typeface="Lucida Console"/>
                <a:cs typeface="Lucida Console"/>
              </a:rPr>
              <a:t> = </a:t>
            </a:r>
            <a:r>
              <a:rPr lang="en-US" sz="1600" dirty="0" err="1">
                <a:latin typeface="Lucida Console"/>
                <a:cs typeface="Lucida Console"/>
              </a:rPr>
              <a:t>messages.</a:t>
            </a:r>
            <a:r>
              <a:rPr lang="en-US" sz="1600" dirty="0" err="1">
                <a:solidFill>
                  <a:srgbClr val="3366FF"/>
                </a:solidFill>
                <a:latin typeface="Lucida Console"/>
                <a:cs typeface="Lucida Console"/>
              </a:rPr>
              <a:t>cache</a:t>
            </a:r>
            <a:r>
              <a:rPr lang="en-US" sz="1600" dirty="0">
                <a:latin typeface="Lucida Console"/>
                <a:cs typeface="Lucida Console"/>
              </a:rPr>
              <a:t>()</a:t>
            </a:r>
          </a:p>
        </p:txBody>
      </p:sp>
      <p:grpSp>
        <p:nvGrpSpPr>
          <p:cNvPr id="68" name="Group 67"/>
          <p:cNvGrpSpPr/>
          <p:nvPr/>
        </p:nvGrpSpPr>
        <p:grpSpPr>
          <a:xfrm>
            <a:off x="7139710" y="2743323"/>
            <a:ext cx="3071090" cy="3851442"/>
            <a:chOff x="5615710" y="2743323"/>
            <a:chExt cx="3071090" cy="3851442"/>
          </a:xfrm>
        </p:grpSpPr>
        <p:pic>
          <p:nvPicPr>
            <p:cNvPr id="6" name="Picture 5"/>
            <p:cNvPicPr>
              <a:picLocks noChangeAspect="1"/>
            </p:cNvPicPr>
            <p:nvPr/>
          </p:nvPicPr>
          <p:blipFill>
            <a:blip r:embed="rId3"/>
            <a:stretch>
              <a:fillRect/>
            </a:stretch>
          </p:blipFill>
          <p:spPr>
            <a:xfrm>
              <a:off x="5923729" y="3493655"/>
              <a:ext cx="1128236" cy="1128236"/>
            </a:xfrm>
            <a:prstGeom prst="rect">
              <a:avLst/>
            </a:prstGeom>
          </p:spPr>
        </p:pic>
        <p:pic>
          <p:nvPicPr>
            <p:cNvPr id="7" name="Picture 6"/>
            <p:cNvPicPr>
              <a:picLocks noChangeAspect="1"/>
            </p:cNvPicPr>
            <p:nvPr/>
          </p:nvPicPr>
          <p:blipFill>
            <a:blip r:embed="rId3"/>
            <a:stretch>
              <a:fillRect/>
            </a:stretch>
          </p:blipFill>
          <p:spPr>
            <a:xfrm>
              <a:off x="7558564" y="2743323"/>
              <a:ext cx="1128236" cy="1128236"/>
            </a:xfrm>
            <a:prstGeom prst="rect">
              <a:avLst/>
            </a:prstGeom>
          </p:spPr>
        </p:pic>
        <p:pic>
          <p:nvPicPr>
            <p:cNvPr id="8" name="Picture 7"/>
            <p:cNvPicPr>
              <a:picLocks noChangeAspect="1"/>
            </p:cNvPicPr>
            <p:nvPr/>
          </p:nvPicPr>
          <p:blipFill>
            <a:blip r:embed="rId3"/>
            <a:stretch>
              <a:fillRect/>
            </a:stretch>
          </p:blipFill>
          <p:spPr>
            <a:xfrm>
              <a:off x="7467600" y="4800600"/>
              <a:ext cx="1128236" cy="1128236"/>
            </a:xfrm>
            <a:prstGeom prst="rect">
              <a:avLst/>
            </a:prstGeom>
          </p:spPr>
        </p:pic>
        <p:pic>
          <p:nvPicPr>
            <p:cNvPr id="9" name="Picture 8"/>
            <p:cNvPicPr>
              <a:picLocks noChangeAspect="1"/>
            </p:cNvPicPr>
            <p:nvPr/>
          </p:nvPicPr>
          <p:blipFill>
            <a:blip r:embed="rId3"/>
            <a:stretch>
              <a:fillRect/>
            </a:stretch>
          </p:blipFill>
          <p:spPr>
            <a:xfrm>
              <a:off x="5615710" y="5466529"/>
              <a:ext cx="1128236" cy="1128236"/>
            </a:xfrm>
            <a:prstGeom prst="rect">
              <a:avLst/>
            </a:prstGeom>
          </p:spPr>
        </p:pic>
      </p:grpSp>
      <p:sp>
        <p:nvSpPr>
          <p:cNvPr id="19" name="Rectangle 18"/>
          <p:cNvSpPr/>
          <p:nvPr/>
        </p:nvSpPr>
        <p:spPr>
          <a:xfrm>
            <a:off x="9168050" y="3345025"/>
            <a:ext cx="791061" cy="320596"/>
          </a:xfrm>
          <a:prstGeom prst="rect">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lIns="0" rIns="0" rtlCol="0" anchor="ctr"/>
          <a:lstStyle/>
          <a:p>
            <a:pPr algn="ctr"/>
            <a:r>
              <a:rPr lang="en-US" sz="1500" dirty="0"/>
              <a:t>Block 1</a:t>
            </a:r>
          </a:p>
        </p:txBody>
      </p:sp>
      <p:sp>
        <p:nvSpPr>
          <p:cNvPr id="22" name="Rectangle 21"/>
          <p:cNvSpPr/>
          <p:nvPr/>
        </p:nvSpPr>
        <p:spPr>
          <a:xfrm>
            <a:off x="9050287" y="5395008"/>
            <a:ext cx="819727" cy="320596"/>
          </a:xfrm>
          <a:prstGeom prst="rect">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lIns="0" rIns="0" rtlCol="0" anchor="ctr"/>
          <a:lstStyle/>
          <a:p>
            <a:pPr algn="ctr"/>
            <a:r>
              <a:rPr lang="en-US" sz="1500" dirty="0"/>
              <a:t>Block 2</a:t>
            </a:r>
          </a:p>
        </p:txBody>
      </p:sp>
      <p:sp>
        <p:nvSpPr>
          <p:cNvPr id="23" name="Rectangle 22"/>
          <p:cNvSpPr/>
          <p:nvPr/>
        </p:nvSpPr>
        <p:spPr>
          <a:xfrm>
            <a:off x="7204365" y="6056686"/>
            <a:ext cx="806782" cy="320596"/>
          </a:xfrm>
          <a:prstGeom prst="rect">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lIns="0" rIns="0" rtlCol="0" anchor="ctr"/>
          <a:lstStyle/>
          <a:p>
            <a:pPr algn="ctr"/>
            <a:r>
              <a:rPr lang="en-US" sz="1500" dirty="0"/>
              <a:t>Block 3</a:t>
            </a:r>
          </a:p>
        </p:txBody>
      </p:sp>
      <p:grpSp>
        <p:nvGrpSpPr>
          <p:cNvPr id="44" name="Group 43"/>
          <p:cNvGrpSpPr/>
          <p:nvPr/>
        </p:nvGrpSpPr>
        <p:grpSpPr>
          <a:xfrm>
            <a:off x="7543802" y="3042352"/>
            <a:ext cx="1577109" cy="2375746"/>
            <a:chOff x="6019801" y="3042352"/>
            <a:chExt cx="1577109" cy="2375746"/>
          </a:xfrm>
        </p:grpSpPr>
        <p:cxnSp>
          <p:nvCxnSpPr>
            <p:cNvPr id="28" name="Straight Arrow Connector 27"/>
            <p:cNvCxnSpPr/>
            <p:nvPr/>
          </p:nvCxnSpPr>
          <p:spPr>
            <a:xfrm flipV="1">
              <a:off x="6518519" y="3042352"/>
              <a:ext cx="1078391" cy="600181"/>
            </a:xfrm>
            <a:prstGeom prst="straightConnector1">
              <a:avLst/>
            </a:prstGeom>
            <a:ln w="25400" cap="flat" cmpd="sng" algn="ctr">
              <a:solidFill>
                <a:schemeClr val="tx1"/>
              </a:solidFill>
              <a:prstDash val="solid"/>
              <a:roun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6415567" y="3665623"/>
              <a:ext cx="1142135" cy="1097665"/>
            </a:xfrm>
            <a:prstGeom prst="straightConnector1">
              <a:avLst/>
            </a:prstGeom>
            <a:ln w="25400" cap="flat" cmpd="sng" algn="ctr">
              <a:solidFill>
                <a:schemeClr val="tx1"/>
              </a:solidFill>
              <a:prstDash val="solid"/>
              <a:roun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rot="5400000">
              <a:off x="5341447" y="4343977"/>
              <a:ext cx="1752475" cy="395767"/>
            </a:xfrm>
            <a:prstGeom prst="straightConnector1">
              <a:avLst/>
            </a:prstGeom>
            <a:ln w="25400" cap="flat" cmpd="sng" algn="ctr">
              <a:solidFill>
                <a:schemeClr val="tx1"/>
              </a:solidFill>
              <a:prstDash val="solid"/>
              <a:roun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grpSp>
      <p:grpSp>
        <p:nvGrpSpPr>
          <p:cNvPr id="69" name="Group 68"/>
          <p:cNvGrpSpPr/>
          <p:nvPr/>
        </p:nvGrpSpPr>
        <p:grpSpPr>
          <a:xfrm>
            <a:off x="7162800" y="2590923"/>
            <a:ext cx="2957036" cy="3191952"/>
            <a:chOff x="5638799" y="2590923"/>
            <a:chExt cx="2957036" cy="3191952"/>
          </a:xfrm>
        </p:grpSpPr>
        <p:sp>
          <p:nvSpPr>
            <p:cNvPr id="15" name="Rounded Rectangle 14"/>
            <p:cNvSpPr/>
            <p:nvPr/>
          </p:nvSpPr>
          <p:spPr>
            <a:xfrm>
              <a:off x="7585365" y="2590923"/>
              <a:ext cx="1010470" cy="474518"/>
            </a:xfrm>
            <a:prstGeom prst="round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Worker</a:t>
              </a:r>
            </a:p>
          </p:txBody>
        </p:sp>
        <p:sp>
          <p:nvSpPr>
            <p:cNvPr id="16" name="Rounded Rectangle 15"/>
            <p:cNvSpPr/>
            <p:nvPr/>
          </p:nvSpPr>
          <p:spPr>
            <a:xfrm>
              <a:off x="5638799" y="5424967"/>
              <a:ext cx="1025235" cy="357908"/>
            </a:xfrm>
            <a:prstGeom prst="round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Worker</a:t>
              </a:r>
            </a:p>
          </p:txBody>
        </p:sp>
        <p:sp>
          <p:nvSpPr>
            <p:cNvPr id="17" name="Rounded Rectangle 16"/>
            <p:cNvSpPr/>
            <p:nvPr/>
          </p:nvSpPr>
          <p:spPr>
            <a:xfrm>
              <a:off x="7493956" y="4763289"/>
              <a:ext cx="941154" cy="357908"/>
            </a:xfrm>
            <a:prstGeom prst="round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Worker</a:t>
              </a:r>
            </a:p>
          </p:txBody>
        </p:sp>
        <p:sp>
          <p:nvSpPr>
            <p:cNvPr id="14" name="Rounded Rectangle 13"/>
            <p:cNvSpPr/>
            <p:nvPr/>
          </p:nvSpPr>
          <p:spPr>
            <a:xfrm>
              <a:off x="5946819" y="3452092"/>
              <a:ext cx="914400" cy="357908"/>
            </a:xfrm>
            <a:prstGeom prst="roundRect">
              <a:avLst/>
            </a:prstGeom>
            <a:ln>
              <a:headEnd type="none" w="med" len="med"/>
              <a:tailEnd type="none"/>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Driver</a:t>
              </a:r>
            </a:p>
          </p:txBody>
        </p:sp>
      </p:grpSp>
      <p:sp>
        <p:nvSpPr>
          <p:cNvPr id="43" name="TextBox 42"/>
          <p:cNvSpPr txBox="1"/>
          <p:nvPr/>
        </p:nvSpPr>
        <p:spPr>
          <a:xfrm>
            <a:off x="1752601" y="4248011"/>
            <a:ext cx="5791200" cy="338554"/>
          </a:xfrm>
          <a:prstGeom prst="rect">
            <a:avLst/>
          </a:prstGeom>
          <a:noFill/>
        </p:spPr>
        <p:txBody>
          <a:bodyPr wrap="square" rtlCol="0">
            <a:spAutoFit/>
          </a:bodyPr>
          <a:lstStyle/>
          <a:p>
            <a:pPr>
              <a:spcBef>
                <a:spcPts val="400"/>
              </a:spcBef>
            </a:pPr>
            <a:r>
              <a:rPr lang="en-US" sz="1600" dirty="0" err="1">
                <a:latin typeface="Lucida Console"/>
                <a:cs typeface="Lucida Console"/>
              </a:rPr>
              <a:t>cachedMsgs.</a:t>
            </a:r>
            <a:r>
              <a:rPr lang="en-US" sz="1600" dirty="0" err="1">
                <a:solidFill>
                  <a:srgbClr val="3366FF"/>
                </a:solidFill>
                <a:latin typeface="Lucida Console"/>
                <a:cs typeface="Lucida Console"/>
              </a:rPr>
              <a:t>filter</a:t>
            </a:r>
            <a:r>
              <a:rPr lang="en-US" sz="1600" dirty="0" err="1">
                <a:latin typeface="Lucida Console"/>
                <a:cs typeface="Lucida Console"/>
              </a:rPr>
              <a:t>(</a:t>
            </a:r>
            <a:r>
              <a:rPr lang="en-US" sz="1600" dirty="0" err="1">
                <a:solidFill>
                  <a:srgbClr val="FF0080"/>
                </a:solidFill>
                <a:latin typeface="Lucida Console"/>
                <a:cs typeface="Lucida Console"/>
              </a:rPr>
              <a:t>_.contains(“foo”)</a:t>
            </a:r>
            <a:r>
              <a:rPr lang="en-US" sz="1600" dirty="0" err="1">
                <a:latin typeface="Lucida Console"/>
                <a:cs typeface="Lucida Console"/>
              </a:rPr>
              <a:t>).</a:t>
            </a:r>
            <a:r>
              <a:rPr lang="en-US" sz="1600" dirty="0" err="1">
                <a:solidFill>
                  <a:srgbClr val="3366FF"/>
                </a:solidFill>
                <a:latin typeface="Lucida Console"/>
                <a:cs typeface="Lucida Console"/>
              </a:rPr>
              <a:t>count</a:t>
            </a:r>
            <a:endParaRPr lang="en-US" sz="1600" dirty="0">
              <a:solidFill>
                <a:srgbClr val="3366FF"/>
              </a:solidFill>
              <a:latin typeface="Lucida Console"/>
              <a:cs typeface="Lucida Console"/>
            </a:endParaRPr>
          </a:p>
        </p:txBody>
      </p:sp>
      <p:cxnSp>
        <p:nvCxnSpPr>
          <p:cNvPr id="49" name="Straight Arrow Connector 48"/>
          <p:cNvCxnSpPr/>
          <p:nvPr/>
        </p:nvCxnSpPr>
        <p:spPr>
          <a:xfrm rot="5400000" flipH="1" flipV="1">
            <a:off x="6830291" y="4456545"/>
            <a:ext cx="1570182" cy="337128"/>
          </a:xfrm>
          <a:prstGeom prst="straightConnector1">
            <a:avLst/>
          </a:prstGeom>
          <a:ln w="25400" cap="flat" cmpd="sng" algn="ctr">
            <a:solidFill>
              <a:schemeClr val="tx1"/>
            </a:solidFill>
            <a:prstDash val="solid"/>
            <a:roun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rot="10800000">
            <a:off x="8266551" y="3840020"/>
            <a:ext cx="958269" cy="905162"/>
          </a:xfrm>
          <a:prstGeom prst="straightConnector1">
            <a:avLst/>
          </a:prstGeom>
          <a:ln w="25400" cap="flat" cmpd="sng" algn="ctr">
            <a:solidFill>
              <a:schemeClr val="tx1"/>
            </a:solidFill>
            <a:prstDash val="solid"/>
            <a:roun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rot="10800000" flipV="1">
            <a:off x="8188036" y="2941778"/>
            <a:ext cx="909784" cy="494145"/>
          </a:xfrm>
          <a:prstGeom prst="straightConnector1">
            <a:avLst/>
          </a:prstGeom>
          <a:ln w="25400" cap="flat" cmpd="sng" algn="ctr">
            <a:solidFill>
              <a:schemeClr val="tx1"/>
            </a:solidFill>
            <a:prstDash val="solid"/>
            <a:roun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1752600" y="4572000"/>
            <a:ext cx="5791200" cy="338554"/>
          </a:xfrm>
          <a:prstGeom prst="rect">
            <a:avLst/>
          </a:prstGeom>
          <a:noFill/>
        </p:spPr>
        <p:txBody>
          <a:bodyPr wrap="square" rtlCol="0">
            <a:spAutoFit/>
          </a:bodyPr>
          <a:lstStyle/>
          <a:p>
            <a:pPr>
              <a:spcBef>
                <a:spcPts val="400"/>
              </a:spcBef>
            </a:pPr>
            <a:r>
              <a:rPr lang="en-US" sz="1600" dirty="0" err="1">
                <a:latin typeface="Lucida Console"/>
                <a:cs typeface="Lucida Console"/>
              </a:rPr>
              <a:t>cachedMsgs.</a:t>
            </a:r>
            <a:r>
              <a:rPr lang="en-US" sz="1600" dirty="0" err="1">
                <a:solidFill>
                  <a:srgbClr val="3366FF"/>
                </a:solidFill>
                <a:latin typeface="Lucida Console"/>
                <a:cs typeface="Lucida Console"/>
              </a:rPr>
              <a:t>filter</a:t>
            </a:r>
            <a:r>
              <a:rPr lang="en-US" sz="1600" dirty="0">
                <a:latin typeface="Lucida Console"/>
                <a:cs typeface="Lucida Console"/>
              </a:rPr>
              <a:t>(</a:t>
            </a:r>
            <a:r>
              <a:rPr lang="en-US" sz="1600" dirty="0">
                <a:solidFill>
                  <a:srgbClr val="FF0080"/>
                </a:solidFill>
                <a:latin typeface="Lucida Console"/>
                <a:cs typeface="Lucida Console"/>
              </a:rPr>
              <a:t>_.contains(“bar”)</a:t>
            </a:r>
            <a:r>
              <a:rPr lang="en-US" sz="1600" dirty="0">
                <a:latin typeface="Lucida Console"/>
                <a:cs typeface="Lucida Console"/>
              </a:rPr>
              <a:t>).</a:t>
            </a:r>
            <a:r>
              <a:rPr lang="en-US" sz="1600" dirty="0">
                <a:solidFill>
                  <a:srgbClr val="3366FF"/>
                </a:solidFill>
                <a:latin typeface="Lucida Console"/>
                <a:cs typeface="Lucida Console"/>
              </a:rPr>
              <a:t>count</a:t>
            </a:r>
          </a:p>
        </p:txBody>
      </p:sp>
      <p:sp>
        <p:nvSpPr>
          <p:cNvPr id="62" name="TextBox 61"/>
          <p:cNvSpPr txBox="1"/>
          <p:nvPr/>
        </p:nvSpPr>
        <p:spPr>
          <a:xfrm>
            <a:off x="1752600" y="4919246"/>
            <a:ext cx="5791200" cy="338554"/>
          </a:xfrm>
          <a:prstGeom prst="rect">
            <a:avLst/>
          </a:prstGeom>
          <a:noFill/>
        </p:spPr>
        <p:txBody>
          <a:bodyPr wrap="square" rtlCol="0">
            <a:spAutoFit/>
          </a:bodyPr>
          <a:lstStyle/>
          <a:p>
            <a:pPr>
              <a:spcBef>
                <a:spcPts val="400"/>
              </a:spcBef>
            </a:pPr>
            <a:r>
              <a:rPr lang="en-US" sz="1600" dirty="0">
                <a:latin typeface="Lucida Console"/>
                <a:cs typeface="Lucida Console"/>
              </a:rPr>
              <a:t>. . .</a:t>
            </a:r>
          </a:p>
        </p:txBody>
      </p:sp>
      <p:sp>
        <p:nvSpPr>
          <p:cNvPr id="63" name="TextBox 62"/>
          <p:cNvSpPr txBox="1"/>
          <p:nvPr/>
        </p:nvSpPr>
        <p:spPr>
          <a:xfrm>
            <a:off x="8521814" y="3242846"/>
            <a:ext cx="622186" cy="338554"/>
          </a:xfrm>
          <a:prstGeom prst="rect">
            <a:avLst/>
          </a:prstGeom>
          <a:noFill/>
        </p:spPr>
        <p:txBody>
          <a:bodyPr wrap="none" rtlCol="0">
            <a:spAutoFit/>
          </a:bodyPr>
          <a:lstStyle/>
          <a:p>
            <a:r>
              <a:rPr lang="en-US" sz="1600" dirty="0">
                <a:latin typeface="Corbel"/>
                <a:cs typeface="Corbel"/>
              </a:rPr>
              <a:t>tasks</a:t>
            </a:r>
          </a:p>
        </p:txBody>
      </p:sp>
      <p:sp>
        <p:nvSpPr>
          <p:cNvPr id="64" name="TextBox 63"/>
          <p:cNvSpPr txBox="1"/>
          <p:nvPr/>
        </p:nvSpPr>
        <p:spPr>
          <a:xfrm>
            <a:off x="8001000" y="2873391"/>
            <a:ext cx="746418" cy="338554"/>
          </a:xfrm>
          <a:prstGeom prst="rect">
            <a:avLst/>
          </a:prstGeom>
          <a:noFill/>
        </p:spPr>
        <p:txBody>
          <a:bodyPr wrap="none" rtlCol="0">
            <a:spAutoFit/>
          </a:bodyPr>
          <a:lstStyle/>
          <a:p>
            <a:r>
              <a:rPr lang="en-US" sz="1600" dirty="0">
                <a:latin typeface="Corbel"/>
                <a:cs typeface="Corbel"/>
              </a:rPr>
              <a:t>results</a:t>
            </a:r>
          </a:p>
        </p:txBody>
      </p:sp>
      <p:sp>
        <p:nvSpPr>
          <p:cNvPr id="21" name="Rectangle 20"/>
          <p:cNvSpPr/>
          <p:nvPr/>
        </p:nvSpPr>
        <p:spPr>
          <a:xfrm>
            <a:off x="9635836" y="2449945"/>
            <a:ext cx="727364" cy="320596"/>
          </a:xfrm>
          <a:prstGeom prst="rect">
            <a:avLst/>
          </a:prstGeom>
          <a:ln>
            <a:headEnd type="none" w="med" len="med"/>
            <a:tailEnd type="none"/>
          </a:ln>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sz="1500" dirty="0"/>
              <a:t>Cache 1</a:t>
            </a:r>
          </a:p>
        </p:txBody>
      </p:sp>
      <p:sp>
        <p:nvSpPr>
          <p:cNvPr id="24" name="Rectangle 23"/>
          <p:cNvSpPr/>
          <p:nvPr/>
        </p:nvSpPr>
        <p:spPr>
          <a:xfrm>
            <a:off x="9571181" y="4523264"/>
            <a:ext cx="727364" cy="320596"/>
          </a:xfrm>
          <a:prstGeom prst="rect">
            <a:avLst/>
          </a:prstGeom>
          <a:ln>
            <a:headEnd type="none" w="med" len="med"/>
            <a:tailEnd type="none"/>
          </a:ln>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sz="1500" dirty="0"/>
              <a:t>Cache 2</a:t>
            </a:r>
          </a:p>
        </p:txBody>
      </p:sp>
      <p:sp>
        <p:nvSpPr>
          <p:cNvPr id="25" name="Rectangle 24"/>
          <p:cNvSpPr/>
          <p:nvPr/>
        </p:nvSpPr>
        <p:spPr>
          <a:xfrm>
            <a:off x="7719291" y="5161729"/>
            <a:ext cx="727364" cy="320596"/>
          </a:xfrm>
          <a:prstGeom prst="rect">
            <a:avLst/>
          </a:prstGeom>
          <a:ln>
            <a:headEnd type="none" w="med" len="med"/>
            <a:tailEnd type="none"/>
          </a:ln>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sz="1500" dirty="0"/>
              <a:t>Cache 3</a:t>
            </a:r>
          </a:p>
        </p:txBody>
      </p:sp>
      <p:sp>
        <p:nvSpPr>
          <p:cNvPr id="70" name="Rectangular Callout 69"/>
          <p:cNvSpPr/>
          <p:nvPr/>
        </p:nvSpPr>
        <p:spPr>
          <a:xfrm>
            <a:off x="6758709" y="2458271"/>
            <a:ext cx="1154547" cy="358821"/>
          </a:xfrm>
          <a:prstGeom prst="wedgeRectCallout">
            <a:avLst>
              <a:gd name="adj1" fmla="val -94279"/>
              <a:gd name="adj2" fmla="val 44724"/>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700" dirty="0"/>
              <a:t>Base RDD</a:t>
            </a:r>
          </a:p>
        </p:txBody>
      </p:sp>
      <p:sp>
        <p:nvSpPr>
          <p:cNvPr id="71" name="Rectangular Callout 70"/>
          <p:cNvSpPr/>
          <p:nvPr/>
        </p:nvSpPr>
        <p:spPr>
          <a:xfrm>
            <a:off x="7168327" y="2430763"/>
            <a:ext cx="1834818" cy="471765"/>
          </a:xfrm>
          <a:prstGeom prst="wedgeRectCallout">
            <a:avLst>
              <a:gd name="adj1" fmla="val -46677"/>
              <a:gd name="adj2" fmla="val 118798"/>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700" dirty="0"/>
              <a:t>Transformed RDD</a:t>
            </a:r>
          </a:p>
        </p:txBody>
      </p:sp>
      <p:sp>
        <p:nvSpPr>
          <p:cNvPr id="73" name="Rectangular Callout 72"/>
          <p:cNvSpPr/>
          <p:nvPr/>
        </p:nvSpPr>
        <p:spPr>
          <a:xfrm>
            <a:off x="7373836" y="3901153"/>
            <a:ext cx="1058965" cy="449175"/>
          </a:xfrm>
          <a:prstGeom prst="wedgeRectCallout">
            <a:avLst>
              <a:gd name="adj1" fmla="val -77556"/>
              <a:gd name="adj2" fmla="val 52132"/>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700" dirty="0"/>
              <a:t>Action</a:t>
            </a:r>
          </a:p>
        </p:txBody>
      </p:sp>
      <p:sp>
        <p:nvSpPr>
          <p:cNvPr id="38" name="Rounded Rectangle 37"/>
          <p:cNvSpPr/>
          <p:nvPr/>
        </p:nvSpPr>
        <p:spPr>
          <a:xfrm>
            <a:off x="1923302" y="5486401"/>
            <a:ext cx="4777508" cy="849407"/>
          </a:xfrm>
          <a:prstGeom prst="roundRect">
            <a:avLst>
              <a:gd name="adj" fmla="val 10339"/>
            </a:avLst>
          </a:prstGeom>
          <a:solidFill>
            <a:srgbClr val="D9E4F2"/>
          </a:solidFill>
          <a:ln w="19050" cmpd="sng">
            <a:solidFill>
              <a:srgbClr val="4F81BD"/>
            </a:solidFill>
            <a:headEnd type="none" w="med" len="med"/>
            <a:tailEnd type="none"/>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Result:</a:t>
            </a:r>
            <a:r>
              <a:rPr lang="en-US" dirty="0"/>
              <a:t> full-text search of Wikipedia in &lt;1 sec (</a:t>
            </a:r>
            <a:r>
              <a:rPr lang="en-US" dirty="0" err="1"/>
              <a:t>vs</a:t>
            </a:r>
            <a:r>
              <a:rPr lang="en-US" dirty="0"/>
              <a:t> 20 sec for on-disk data)</a:t>
            </a:r>
          </a:p>
        </p:txBody>
      </p:sp>
      <p:sp>
        <p:nvSpPr>
          <p:cNvPr id="39" name="Rounded Rectangle 38"/>
          <p:cNvSpPr/>
          <p:nvPr/>
        </p:nvSpPr>
        <p:spPr>
          <a:xfrm>
            <a:off x="1923302" y="5486400"/>
            <a:ext cx="4777508" cy="849406"/>
          </a:xfrm>
          <a:prstGeom prst="roundRect">
            <a:avLst>
              <a:gd name="adj" fmla="val 10339"/>
            </a:avLst>
          </a:prstGeom>
          <a:solidFill>
            <a:schemeClr val="accent2">
              <a:lumMod val="20000"/>
              <a:lumOff val="80000"/>
            </a:schemeClr>
          </a:solidFill>
          <a:ln>
            <a:headEnd type="none" w="med" len="med"/>
            <a:tailEnd type="none"/>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t>Result:</a:t>
            </a:r>
            <a:r>
              <a:rPr lang="en-US" dirty="0"/>
              <a:t> scaled to 1 TB data in 5-7 sec</a:t>
            </a:r>
            <a:br>
              <a:rPr lang="en-US" dirty="0"/>
            </a:br>
            <a:r>
              <a:rPr lang="en-US" dirty="0"/>
              <a:t>(</a:t>
            </a:r>
            <a:r>
              <a:rPr lang="en-US" dirty="0" err="1"/>
              <a:t>vs</a:t>
            </a:r>
            <a:r>
              <a:rPr lang="en-US" dirty="0"/>
              <a:t> 170 sec for on-disk data)</a:t>
            </a:r>
          </a:p>
        </p:txBody>
      </p:sp>
    </p:spTree>
    <p:extLst>
      <p:ext uri="{BB962C8B-B14F-4D97-AF65-F5344CB8AC3E}">
        <p14:creationId xmlns:p14="http://schemas.microsoft.com/office/powerpoint/2010/main" val="2171513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7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7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3">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7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par>
                                <p:cTn id="65" presetID="1" presetClass="entr" presetSubtype="0" fill="hold" grpId="1" nodeType="withEffect">
                                  <p:stCondLst>
                                    <p:cond delay="0"/>
                                  </p:stCondLst>
                                  <p:childTnLst>
                                    <p:set>
                                      <p:cBhvr>
                                        <p:cTn id="66" dur="1" fill="hold">
                                          <p:stCondLst>
                                            <p:cond delay="0"/>
                                          </p:stCondLst>
                                        </p:cTn>
                                        <p:tgtEl>
                                          <p:spTgt spid="6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6" presetClass="emph" presetSubtype="0" fill="hold" grpId="1" nodeType="clickEffect">
                                  <p:stCondLst>
                                    <p:cond delay="0"/>
                                  </p:stCondLst>
                                  <p:childTnLst>
                                    <p:animEffect transition="out" filter="fade">
                                      <p:cBhvr>
                                        <p:cTn id="70" dur="500" tmFilter="0, 0; .2, .5; .8, .5; 1, 0"/>
                                        <p:tgtEl>
                                          <p:spTgt spid="19"/>
                                        </p:tgtEl>
                                      </p:cBhvr>
                                    </p:animEffect>
                                    <p:animScale>
                                      <p:cBhvr>
                                        <p:cTn id="71" dur="250" autoRev="1" fill="hold"/>
                                        <p:tgtEl>
                                          <p:spTgt spid="19"/>
                                        </p:tgtEl>
                                      </p:cBhvr>
                                      <p:by x="105000" y="105000"/>
                                    </p:animScale>
                                  </p:childTnLst>
                                </p:cTn>
                              </p:par>
                              <p:par>
                                <p:cTn id="72" presetID="26" presetClass="emph" presetSubtype="0" fill="hold" grpId="1" nodeType="withEffect">
                                  <p:stCondLst>
                                    <p:cond delay="0"/>
                                  </p:stCondLst>
                                  <p:childTnLst>
                                    <p:animEffect transition="out" filter="fade">
                                      <p:cBhvr>
                                        <p:cTn id="73" dur="500" tmFilter="0, 0; .2, .5; .8, .5; 1, 0"/>
                                        <p:tgtEl>
                                          <p:spTgt spid="22"/>
                                        </p:tgtEl>
                                      </p:cBhvr>
                                    </p:animEffect>
                                    <p:animScale>
                                      <p:cBhvr>
                                        <p:cTn id="74" dur="250" autoRev="1" fill="hold"/>
                                        <p:tgtEl>
                                          <p:spTgt spid="22"/>
                                        </p:tgtEl>
                                      </p:cBhvr>
                                      <p:by x="105000" y="105000"/>
                                    </p:animScale>
                                  </p:childTnLst>
                                </p:cTn>
                              </p:par>
                              <p:par>
                                <p:cTn id="75" presetID="26" presetClass="emph" presetSubtype="0" fill="hold" grpId="1" nodeType="withEffect">
                                  <p:stCondLst>
                                    <p:cond delay="0"/>
                                  </p:stCondLst>
                                  <p:childTnLst>
                                    <p:animEffect transition="out" filter="fade">
                                      <p:cBhvr>
                                        <p:cTn id="76" dur="500" tmFilter="0, 0; .2, .5; .8, .5; 1, 0"/>
                                        <p:tgtEl>
                                          <p:spTgt spid="23"/>
                                        </p:tgtEl>
                                      </p:cBhvr>
                                    </p:animEffect>
                                    <p:animScale>
                                      <p:cBhvr>
                                        <p:cTn id="77" dur="250" autoRev="1" fill="hold"/>
                                        <p:tgtEl>
                                          <p:spTgt spid="23"/>
                                        </p:tgtEl>
                                      </p:cBhvr>
                                      <p:by x="105000" y="105000"/>
                                    </p:animScale>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53"/>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58"/>
                                        </p:tgtEl>
                                        <p:attrNameLst>
                                          <p:attrName>style.visibility</p:attrName>
                                        </p:attrNameLst>
                                      </p:cBhvr>
                                      <p:to>
                                        <p:strVal val="visible"/>
                                      </p:to>
                                    </p:set>
                                  </p:childTnLst>
                                </p:cTn>
                              </p:par>
                              <p:par>
                                <p:cTn id="84" presetID="1" presetClass="entr" presetSubtype="0" fill="hold" nodeType="withEffect">
                                  <p:stCondLst>
                                    <p:cond delay="0"/>
                                  </p:stCondLst>
                                  <p:childTnLst>
                                    <p:set>
                                      <p:cBhvr>
                                        <p:cTn id="85" dur="1" fill="hold">
                                          <p:stCondLst>
                                            <p:cond delay="0"/>
                                          </p:stCondLst>
                                        </p:cTn>
                                        <p:tgtEl>
                                          <p:spTgt spid="49"/>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64"/>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21"/>
                                        </p:tgtEl>
                                        <p:attrNameLst>
                                          <p:attrName>style.visibility</p:attrName>
                                        </p:attrNameLst>
                                      </p:cBhvr>
                                      <p:to>
                                        <p:strVal val="visible"/>
                                      </p:to>
                                    </p:set>
                                    <p:animEffect transition="in" filter="dissolve">
                                      <p:cBhvr>
                                        <p:cTn id="92" dur="500"/>
                                        <p:tgtEl>
                                          <p:spTgt spid="21"/>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dissolve">
                                      <p:cBhvr>
                                        <p:cTn id="95" dur="500"/>
                                        <p:tgtEl>
                                          <p:spTgt spid="24"/>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25"/>
                                        </p:tgtEl>
                                        <p:attrNameLst>
                                          <p:attrName>style.visibility</p:attrName>
                                        </p:attrNameLst>
                                      </p:cBhvr>
                                      <p:to>
                                        <p:strVal val="visible"/>
                                      </p:to>
                                    </p:set>
                                    <p:animEffect transition="in" filter="dissolve">
                                      <p:cBhvr>
                                        <p:cTn id="98" dur="500"/>
                                        <p:tgtEl>
                                          <p:spTgt spid="25"/>
                                        </p:tgtEl>
                                      </p:cBhvr>
                                    </p:animEffec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nodeType="clickEffect">
                                  <p:stCondLst>
                                    <p:cond delay="0"/>
                                  </p:stCondLst>
                                  <p:childTnLst>
                                    <p:set>
                                      <p:cBhvr>
                                        <p:cTn id="102" dur="1" fill="hold">
                                          <p:stCondLst>
                                            <p:cond delay="0"/>
                                          </p:stCondLst>
                                        </p:cTn>
                                        <p:tgtEl>
                                          <p:spTgt spid="44"/>
                                        </p:tgtEl>
                                        <p:attrNameLst>
                                          <p:attrName>style.visibility</p:attrName>
                                        </p:attrNameLst>
                                      </p:cBhvr>
                                      <p:to>
                                        <p:strVal val="hidden"/>
                                      </p:to>
                                    </p:set>
                                  </p:childTnLst>
                                </p:cTn>
                              </p:par>
                              <p:par>
                                <p:cTn id="103" presetID="1" presetClass="exit" presetSubtype="0" fill="hold" grpId="2" nodeType="withEffect">
                                  <p:stCondLst>
                                    <p:cond delay="0"/>
                                  </p:stCondLst>
                                  <p:childTnLst>
                                    <p:set>
                                      <p:cBhvr>
                                        <p:cTn id="104" dur="1" fill="hold">
                                          <p:stCondLst>
                                            <p:cond delay="0"/>
                                          </p:stCondLst>
                                        </p:cTn>
                                        <p:tgtEl>
                                          <p:spTgt spid="63"/>
                                        </p:tgtEl>
                                        <p:attrNameLst>
                                          <p:attrName>style.visibility</p:attrName>
                                        </p:attrNameLst>
                                      </p:cBhvr>
                                      <p:to>
                                        <p:strVal val="hidden"/>
                                      </p:to>
                                    </p:set>
                                  </p:childTnLst>
                                </p:cTn>
                              </p:par>
                              <p:par>
                                <p:cTn id="105" presetID="1" presetClass="exit" presetSubtype="0" fill="hold" nodeType="withEffect">
                                  <p:stCondLst>
                                    <p:cond delay="0"/>
                                  </p:stCondLst>
                                  <p:childTnLst>
                                    <p:set>
                                      <p:cBhvr>
                                        <p:cTn id="106" dur="1" fill="hold">
                                          <p:stCondLst>
                                            <p:cond delay="0"/>
                                          </p:stCondLst>
                                        </p:cTn>
                                        <p:tgtEl>
                                          <p:spTgt spid="53"/>
                                        </p:tgtEl>
                                        <p:attrNameLst>
                                          <p:attrName>style.visibility</p:attrName>
                                        </p:attrNameLst>
                                      </p:cBhvr>
                                      <p:to>
                                        <p:strVal val="hidden"/>
                                      </p:to>
                                    </p:set>
                                  </p:childTnLst>
                                </p:cTn>
                              </p:par>
                              <p:par>
                                <p:cTn id="107" presetID="1" presetClass="exit" presetSubtype="0" fill="hold" nodeType="withEffect">
                                  <p:stCondLst>
                                    <p:cond delay="0"/>
                                  </p:stCondLst>
                                  <p:childTnLst>
                                    <p:set>
                                      <p:cBhvr>
                                        <p:cTn id="108" dur="1" fill="hold">
                                          <p:stCondLst>
                                            <p:cond delay="0"/>
                                          </p:stCondLst>
                                        </p:cTn>
                                        <p:tgtEl>
                                          <p:spTgt spid="58"/>
                                        </p:tgtEl>
                                        <p:attrNameLst>
                                          <p:attrName>style.visibility</p:attrName>
                                        </p:attrNameLst>
                                      </p:cBhvr>
                                      <p:to>
                                        <p:strVal val="hidden"/>
                                      </p:to>
                                    </p:set>
                                  </p:childTnLst>
                                </p:cTn>
                              </p:par>
                              <p:par>
                                <p:cTn id="109" presetID="1" presetClass="exit" presetSubtype="0" fill="hold" nodeType="withEffect">
                                  <p:stCondLst>
                                    <p:cond delay="0"/>
                                  </p:stCondLst>
                                  <p:childTnLst>
                                    <p:set>
                                      <p:cBhvr>
                                        <p:cTn id="110" dur="1" fill="hold">
                                          <p:stCondLst>
                                            <p:cond delay="0"/>
                                          </p:stCondLst>
                                        </p:cTn>
                                        <p:tgtEl>
                                          <p:spTgt spid="49"/>
                                        </p:tgtEl>
                                        <p:attrNameLst>
                                          <p:attrName>style.visibility</p:attrName>
                                        </p:attrNameLst>
                                      </p:cBhvr>
                                      <p:to>
                                        <p:strVal val="hidden"/>
                                      </p:to>
                                    </p:set>
                                  </p:childTnLst>
                                </p:cTn>
                              </p:par>
                              <p:par>
                                <p:cTn id="111" presetID="1" presetClass="exit" presetSubtype="0" fill="hold" grpId="2" nodeType="withEffect">
                                  <p:stCondLst>
                                    <p:cond delay="0"/>
                                  </p:stCondLst>
                                  <p:childTnLst>
                                    <p:set>
                                      <p:cBhvr>
                                        <p:cTn id="112" dur="1" fill="hold">
                                          <p:stCondLst>
                                            <p:cond delay="0"/>
                                          </p:stCondLst>
                                        </p:cTn>
                                        <p:tgtEl>
                                          <p:spTgt spid="64"/>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61">
                                            <p:txEl>
                                              <p:pRg st="0" end="0"/>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44"/>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63"/>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26" presetClass="emph" presetSubtype="0" fill="hold" grpId="1" nodeType="clickEffect">
                                  <p:stCondLst>
                                    <p:cond delay="0"/>
                                  </p:stCondLst>
                                  <p:childTnLst>
                                    <p:animEffect transition="out" filter="fade">
                                      <p:cBhvr>
                                        <p:cTn id="126" dur="500" tmFilter="0, 0; .2, .5; .8, .5; 1, 0"/>
                                        <p:tgtEl>
                                          <p:spTgt spid="25"/>
                                        </p:tgtEl>
                                      </p:cBhvr>
                                    </p:animEffect>
                                    <p:animScale>
                                      <p:cBhvr>
                                        <p:cTn id="127" dur="250" autoRev="1" fill="hold"/>
                                        <p:tgtEl>
                                          <p:spTgt spid="25"/>
                                        </p:tgtEl>
                                      </p:cBhvr>
                                      <p:by x="105000" y="105000"/>
                                    </p:animScale>
                                  </p:childTnLst>
                                </p:cTn>
                              </p:par>
                              <p:par>
                                <p:cTn id="128" presetID="26" presetClass="emph" presetSubtype="0" fill="hold" grpId="1" nodeType="withEffect">
                                  <p:stCondLst>
                                    <p:cond delay="0"/>
                                  </p:stCondLst>
                                  <p:childTnLst>
                                    <p:animEffect transition="out" filter="fade">
                                      <p:cBhvr>
                                        <p:cTn id="129" dur="500" tmFilter="0, 0; .2, .5; .8, .5; 1, 0"/>
                                        <p:tgtEl>
                                          <p:spTgt spid="21"/>
                                        </p:tgtEl>
                                      </p:cBhvr>
                                    </p:animEffect>
                                    <p:animScale>
                                      <p:cBhvr>
                                        <p:cTn id="130" dur="250" autoRev="1" fill="hold"/>
                                        <p:tgtEl>
                                          <p:spTgt spid="21"/>
                                        </p:tgtEl>
                                      </p:cBhvr>
                                      <p:by x="105000" y="105000"/>
                                    </p:animScale>
                                  </p:childTnLst>
                                </p:cTn>
                              </p:par>
                              <p:par>
                                <p:cTn id="131" presetID="26" presetClass="emph" presetSubtype="0" fill="hold" grpId="1" nodeType="withEffect">
                                  <p:stCondLst>
                                    <p:cond delay="0"/>
                                  </p:stCondLst>
                                  <p:childTnLst>
                                    <p:animEffect transition="out" filter="fade">
                                      <p:cBhvr>
                                        <p:cTn id="132" dur="500" tmFilter="0, 0; .2, .5; .8, .5; 1, 0"/>
                                        <p:tgtEl>
                                          <p:spTgt spid="24"/>
                                        </p:tgtEl>
                                      </p:cBhvr>
                                    </p:animEffect>
                                    <p:animScale>
                                      <p:cBhvr>
                                        <p:cTn id="133" dur="250" autoRev="1" fill="hold"/>
                                        <p:tgtEl>
                                          <p:spTgt spid="24"/>
                                        </p:tgtEl>
                                      </p:cBhvr>
                                      <p:by x="105000" y="105000"/>
                                    </p:animScale>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nodeType="clickEffect">
                                  <p:stCondLst>
                                    <p:cond delay="0"/>
                                  </p:stCondLst>
                                  <p:childTnLst>
                                    <p:set>
                                      <p:cBhvr>
                                        <p:cTn id="137" dur="1" fill="hold">
                                          <p:stCondLst>
                                            <p:cond delay="0"/>
                                          </p:stCondLst>
                                        </p:cTn>
                                        <p:tgtEl>
                                          <p:spTgt spid="53"/>
                                        </p:tgtEl>
                                        <p:attrNameLst>
                                          <p:attrName>style.visibility</p:attrName>
                                        </p:attrNameLst>
                                      </p:cBhvr>
                                      <p:to>
                                        <p:strVal val="visible"/>
                                      </p:to>
                                    </p:set>
                                  </p:childTnLst>
                                </p:cTn>
                              </p:par>
                              <p:par>
                                <p:cTn id="138" presetID="1" presetClass="entr" presetSubtype="0" fill="hold" nodeType="withEffect">
                                  <p:stCondLst>
                                    <p:cond delay="0"/>
                                  </p:stCondLst>
                                  <p:childTnLst>
                                    <p:set>
                                      <p:cBhvr>
                                        <p:cTn id="139" dur="1" fill="hold">
                                          <p:stCondLst>
                                            <p:cond delay="0"/>
                                          </p:stCondLst>
                                        </p:cTn>
                                        <p:tgtEl>
                                          <p:spTgt spid="58"/>
                                        </p:tgtEl>
                                        <p:attrNameLst>
                                          <p:attrName>style.visibility</p:attrName>
                                        </p:attrNameLst>
                                      </p:cBhvr>
                                      <p:to>
                                        <p:strVal val="visible"/>
                                      </p:to>
                                    </p:set>
                                  </p:childTnLst>
                                </p:cTn>
                              </p:par>
                              <p:par>
                                <p:cTn id="140" presetID="1" presetClass="entr" presetSubtype="0" fill="hold" nodeType="withEffect">
                                  <p:stCondLst>
                                    <p:cond delay="0"/>
                                  </p:stCondLst>
                                  <p:childTnLst>
                                    <p:set>
                                      <p:cBhvr>
                                        <p:cTn id="141" dur="1" fill="hold">
                                          <p:stCondLst>
                                            <p:cond delay="0"/>
                                          </p:stCondLst>
                                        </p:cTn>
                                        <p:tgtEl>
                                          <p:spTgt spid="49"/>
                                        </p:tgtEl>
                                        <p:attrNameLst>
                                          <p:attrName>style.visibility</p:attrName>
                                        </p:attrNameLst>
                                      </p:cBhvr>
                                      <p:to>
                                        <p:strVal val="visible"/>
                                      </p:to>
                                    </p:set>
                                  </p:childTnLst>
                                </p:cTn>
                              </p:par>
                              <p:par>
                                <p:cTn id="142" presetID="1" presetClass="entr" presetSubtype="0" fill="hold" grpId="1" nodeType="withEffect">
                                  <p:stCondLst>
                                    <p:cond delay="0"/>
                                  </p:stCondLst>
                                  <p:childTnLst>
                                    <p:set>
                                      <p:cBhvr>
                                        <p:cTn id="143" dur="1" fill="hold">
                                          <p:stCondLst>
                                            <p:cond delay="0"/>
                                          </p:stCondLst>
                                        </p:cTn>
                                        <p:tgtEl>
                                          <p:spTgt spid="64"/>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ntr" presetSubtype="0" fill="hold" grpId="0" nodeType="clickEffect">
                                  <p:stCondLst>
                                    <p:cond delay="0"/>
                                  </p:stCondLst>
                                  <p:childTnLst>
                                    <p:set>
                                      <p:cBhvr>
                                        <p:cTn id="147" dur="1" fill="hold">
                                          <p:stCondLst>
                                            <p:cond delay="0"/>
                                          </p:stCondLst>
                                        </p:cTn>
                                        <p:tgtEl>
                                          <p:spTgt spid="62">
                                            <p:txEl>
                                              <p:pRg st="0" end="0"/>
                                            </p:txEl>
                                          </p:spTgt>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0"/>
                                          </p:stCondLst>
                                        </p:cTn>
                                        <p:tgtEl>
                                          <p:spTgt spid="38"/>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1" presetClass="entr" presetSubtype="0" fill="hold" grpId="0" nodeType="clickEffect">
                                  <p:stCondLst>
                                    <p:cond delay="0"/>
                                  </p:stCondLst>
                                  <p:childTnLst>
                                    <p:set>
                                      <p:cBhvr>
                                        <p:cTn id="155"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P spid="19" grpId="0" animBg="1"/>
      <p:bldP spid="19" grpId="1" animBg="1"/>
      <p:bldP spid="22" grpId="0" animBg="1"/>
      <p:bldP spid="22" grpId="1" animBg="1"/>
      <p:bldP spid="23" grpId="0" animBg="1"/>
      <p:bldP spid="23" grpId="1" animBg="1"/>
      <p:bldP spid="43" grpId="0" build="allAtOnce"/>
      <p:bldP spid="61" grpId="0" build="allAtOnce"/>
      <p:bldP spid="62" grpId="0" build="allAtOnce"/>
      <p:bldP spid="63" grpId="0"/>
      <p:bldP spid="63" grpId="1"/>
      <p:bldP spid="63" grpId="2"/>
      <p:bldP spid="64" grpId="0"/>
      <p:bldP spid="64" grpId="1"/>
      <p:bldP spid="64" grpId="2"/>
      <p:bldP spid="21" grpId="0" animBg="1"/>
      <p:bldP spid="21" grpId="1" animBg="1"/>
      <p:bldP spid="24" grpId="0" animBg="1"/>
      <p:bldP spid="24" grpId="1" animBg="1"/>
      <p:bldP spid="25" grpId="0" animBg="1"/>
      <p:bldP spid="25" grpId="1" animBg="1"/>
      <p:bldP spid="70" grpId="0" animBg="1"/>
      <p:bldP spid="70" grpId="1" animBg="1"/>
      <p:bldP spid="71" grpId="0" animBg="1"/>
      <p:bldP spid="71" grpId="1" animBg="1"/>
      <p:bldP spid="73" grpId="0" animBg="1"/>
      <p:bldP spid="73" grpId="1" animBg="1"/>
      <p:bldP spid="38" grpId="0" animBg="1"/>
      <p:bldP spid="3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Down Arrow 39"/>
          <p:cNvSpPr/>
          <p:nvPr/>
        </p:nvSpPr>
        <p:spPr>
          <a:xfrm>
            <a:off x="5066520" y="3891682"/>
            <a:ext cx="1981200" cy="614649"/>
          </a:xfrm>
          <a:prstGeom prst="downArrow">
            <a:avLst/>
          </a:prstGeom>
          <a:solidFill>
            <a:schemeClr val="accent6">
              <a:lumMod val="60000"/>
              <a:lumOff val="40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1986" name="Title 1"/>
          <p:cNvSpPr>
            <a:spLocks noGrp="1"/>
          </p:cNvSpPr>
          <p:nvPr>
            <p:ph type="title"/>
          </p:nvPr>
        </p:nvSpPr>
        <p:spPr>
          <a:xfrm>
            <a:off x="1942320" y="264020"/>
            <a:ext cx="8229600" cy="853998"/>
          </a:xfrm>
        </p:spPr>
        <p:txBody>
          <a:bodyPr/>
          <a:lstStyle/>
          <a:p>
            <a:r>
              <a:rPr lang="en-US" dirty="0" smtClean="0">
                <a:ea typeface="ＭＳ Ｐゴシック" charset="-128"/>
                <a:cs typeface="ＭＳ Ｐゴシック" charset="-128"/>
              </a:rPr>
              <a:t>Fault Tolerance</a:t>
            </a:r>
          </a:p>
        </p:txBody>
      </p:sp>
      <p:sp>
        <p:nvSpPr>
          <p:cNvPr id="3" name="Content Placeholder 2"/>
          <p:cNvSpPr>
            <a:spLocks noGrp="1"/>
          </p:cNvSpPr>
          <p:nvPr>
            <p:ph idx="1"/>
          </p:nvPr>
        </p:nvSpPr>
        <p:spPr>
          <a:xfrm>
            <a:off x="1981200" y="1447800"/>
            <a:ext cx="8305800" cy="4419600"/>
          </a:xfrm>
        </p:spPr>
        <p:txBody>
          <a:bodyPr>
            <a:normAutofit/>
          </a:bodyPr>
          <a:lstStyle/>
          <a:p>
            <a:pPr marL="0" indent="0">
              <a:spcBef>
                <a:spcPts val="1800"/>
              </a:spcBef>
              <a:buNone/>
              <a:defRPr/>
            </a:pPr>
            <a:r>
              <a:rPr lang="en-US" dirty="0" smtClean="0">
                <a:ea typeface="ＭＳ Ｐゴシック" charset="-128"/>
                <a:cs typeface="ＭＳ Ｐゴシック" charset="-128"/>
              </a:rPr>
              <a:t>RDDs track the series of transformations used to build them (their </a:t>
            </a:r>
            <a:r>
              <a:rPr lang="en-US" i="1" dirty="0" smtClean="0">
                <a:ea typeface="ＭＳ Ｐゴシック" charset="-128"/>
                <a:cs typeface="ＭＳ Ｐゴシック" charset="-128"/>
              </a:rPr>
              <a:t>lineage</a:t>
            </a:r>
            <a:r>
              <a:rPr lang="en-US" dirty="0" smtClean="0">
                <a:ea typeface="ＭＳ Ｐゴシック" charset="-128"/>
                <a:cs typeface="ＭＳ Ｐゴシック" charset="-128"/>
              </a:rPr>
              <a:t>) to </a:t>
            </a:r>
            <a:r>
              <a:rPr lang="en-US" dirty="0" err="1" smtClean="0">
                <a:ea typeface="ＭＳ Ｐゴシック" charset="-128"/>
                <a:cs typeface="ＭＳ Ｐゴシック" charset="-128"/>
              </a:rPr>
              <a:t>recompute</a:t>
            </a:r>
            <a:r>
              <a:rPr lang="en-US" dirty="0" smtClean="0">
                <a:ea typeface="ＭＳ Ｐゴシック" charset="-128"/>
                <a:cs typeface="ＭＳ Ｐゴシック" charset="-128"/>
              </a:rPr>
              <a:t> lost data</a:t>
            </a:r>
          </a:p>
          <a:p>
            <a:pPr marL="0" indent="0">
              <a:spcBef>
                <a:spcPts val="1800"/>
              </a:spcBef>
              <a:buNone/>
              <a:defRPr/>
            </a:pPr>
            <a:r>
              <a:rPr lang="en-US" dirty="0" err="1" smtClean="0">
                <a:ea typeface="ＭＳ Ｐゴシック" charset="-128"/>
                <a:cs typeface="ＭＳ Ｐゴシック" charset="-128"/>
              </a:rPr>
              <a:t>E.g</a:t>
            </a:r>
            <a:r>
              <a:rPr lang="en-US" dirty="0" smtClean="0">
                <a:ea typeface="ＭＳ Ｐゴシック" charset="-128"/>
                <a:cs typeface="ＭＳ Ｐゴシック" charset="-128"/>
              </a:rPr>
              <a:t>:</a:t>
            </a:r>
          </a:p>
          <a:p>
            <a:pPr marL="0" indent="0">
              <a:spcBef>
                <a:spcPts val="1400"/>
              </a:spcBef>
              <a:buNone/>
              <a:defRPr/>
            </a:pPr>
            <a:endParaRPr lang="en-US" dirty="0" smtClean="0">
              <a:ea typeface="ＭＳ Ｐゴシック" charset="-128"/>
              <a:cs typeface="ＭＳ Ｐゴシック" charset="-128"/>
            </a:endParaRPr>
          </a:p>
          <a:p>
            <a:pPr marL="0" indent="0">
              <a:spcBef>
                <a:spcPts val="1400"/>
              </a:spcBef>
              <a:buNone/>
              <a:defRPr/>
            </a:pPr>
            <a:endParaRPr lang="en-US" dirty="0" smtClean="0">
              <a:ea typeface="ＭＳ Ｐゴシック" charset="-128"/>
              <a:cs typeface="ＭＳ Ｐゴシック" charset="-128"/>
            </a:endParaRPr>
          </a:p>
        </p:txBody>
      </p:sp>
      <p:sp>
        <p:nvSpPr>
          <p:cNvPr id="5" name="TextBox 4"/>
          <p:cNvSpPr txBox="1"/>
          <p:nvPr/>
        </p:nvSpPr>
        <p:spPr>
          <a:xfrm>
            <a:off x="2756294" y="3051434"/>
            <a:ext cx="7571091" cy="923330"/>
          </a:xfrm>
          <a:prstGeom prst="rect">
            <a:avLst/>
          </a:prstGeom>
          <a:noFill/>
        </p:spPr>
        <p:txBody>
          <a:bodyPr wrap="square" rtlCol="0">
            <a:spAutoFit/>
          </a:bodyPr>
          <a:lstStyle/>
          <a:p>
            <a:r>
              <a:rPr lang="en-US" dirty="0">
                <a:latin typeface="Lucida Console"/>
                <a:cs typeface="Lucida Console"/>
              </a:rPr>
              <a:t>messages = </a:t>
            </a:r>
            <a:r>
              <a:rPr lang="en-US" dirty="0" err="1">
                <a:latin typeface="Lucida Console"/>
                <a:cs typeface="Lucida Console"/>
              </a:rPr>
              <a:t>textFile</a:t>
            </a:r>
            <a:r>
              <a:rPr lang="en-US" dirty="0">
                <a:latin typeface="Lucida Console"/>
                <a:cs typeface="Lucida Console"/>
              </a:rPr>
              <a:t>(...).</a:t>
            </a:r>
            <a:r>
              <a:rPr lang="en-US" dirty="0">
                <a:solidFill>
                  <a:srgbClr val="3366FF"/>
                </a:solidFill>
                <a:latin typeface="Lucida Console"/>
                <a:cs typeface="Lucida Console"/>
              </a:rPr>
              <a:t>filter</a:t>
            </a:r>
            <a:r>
              <a:rPr lang="en-US" dirty="0">
                <a:latin typeface="Lucida Console"/>
                <a:cs typeface="Lucida Console"/>
              </a:rPr>
              <a:t>(</a:t>
            </a:r>
            <a:r>
              <a:rPr lang="en-US" dirty="0">
                <a:solidFill>
                  <a:srgbClr val="FF0080"/>
                </a:solidFill>
                <a:latin typeface="Lucida Console"/>
                <a:cs typeface="Lucida Console"/>
              </a:rPr>
              <a:t>_.contains(“error”)</a:t>
            </a:r>
            <a:r>
              <a:rPr lang="en-US" dirty="0">
                <a:latin typeface="Lucida Console"/>
                <a:cs typeface="Lucida Console"/>
              </a:rPr>
              <a:t>)</a:t>
            </a:r>
          </a:p>
          <a:p>
            <a:r>
              <a:rPr lang="en-US" dirty="0">
                <a:latin typeface="Lucida Console"/>
                <a:cs typeface="Lucida Console"/>
              </a:rPr>
              <a:t>                        .</a:t>
            </a:r>
            <a:r>
              <a:rPr lang="en-US" dirty="0">
                <a:solidFill>
                  <a:srgbClr val="3366FF"/>
                </a:solidFill>
                <a:latin typeface="Lucida Console"/>
                <a:cs typeface="Lucida Console"/>
              </a:rPr>
              <a:t>map</a:t>
            </a:r>
            <a:r>
              <a:rPr lang="en-US" dirty="0">
                <a:latin typeface="Lucida Console"/>
                <a:cs typeface="Lucida Console"/>
              </a:rPr>
              <a:t>(</a:t>
            </a:r>
            <a:r>
              <a:rPr lang="en-US" dirty="0">
                <a:solidFill>
                  <a:srgbClr val="FF0080"/>
                </a:solidFill>
                <a:latin typeface="Lucida Console"/>
                <a:cs typeface="Lucida Console"/>
              </a:rPr>
              <a:t>_.split(‘\t’)(2)</a:t>
            </a:r>
            <a:r>
              <a:rPr lang="en-US" dirty="0">
                <a:latin typeface="Lucida Console"/>
                <a:cs typeface="Lucida Console"/>
              </a:rPr>
              <a:t>)</a:t>
            </a:r>
          </a:p>
          <a:p>
            <a:r>
              <a:rPr lang="en-US" dirty="0">
                <a:latin typeface="Lucida Console"/>
                <a:cs typeface="Lucida Console"/>
              </a:rPr>
              <a:t>                        </a:t>
            </a:r>
          </a:p>
        </p:txBody>
      </p:sp>
      <p:grpSp>
        <p:nvGrpSpPr>
          <p:cNvPr id="34" name="Group 33"/>
          <p:cNvGrpSpPr/>
          <p:nvPr/>
        </p:nvGrpSpPr>
        <p:grpSpPr>
          <a:xfrm>
            <a:off x="2516958" y="4729908"/>
            <a:ext cx="7085298" cy="871974"/>
            <a:chOff x="1039465" y="4756967"/>
            <a:chExt cx="5107436" cy="653233"/>
          </a:xfrm>
        </p:grpSpPr>
        <p:sp>
          <p:nvSpPr>
            <p:cNvPr id="10" name="Rounded Rectangle 9"/>
            <p:cNvSpPr/>
            <p:nvPr/>
          </p:nvSpPr>
          <p:spPr>
            <a:xfrm>
              <a:off x="1039465" y="4756967"/>
              <a:ext cx="1399240" cy="653233"/>
            </a:xfrm>
            <a:prstGeom prst="roundRect">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sz="2200" dirty="0" err="1"/>
                <a:t>HadoopRDD</a:t>
              </a:r>
              <a:endParaRPr lang="en-US" sz="2200" dirty="0"/>
            </a:p>
            <a:p>
              <a:pPr algn="ctr"/>
              <a:r>
                <a:rPr lang="en-US" sz="1600" dirty="0"/>
                <a:t>path = </a:t>
              </a:r>
              <a:r>
                <a:rPr lang="en-US" sz="1600" dirty="0" err="1"/>
                <a:t>hdfs</a:t>
              </a:r>
              <a:r>
                <a:rPr lang="en-US" sz="1600" dirty="0"/>
                <a:t>://…</a:t>
              </a:r>
            </a:p>
          </p:txBody>
        </p:sp>
        <p:sp>
          <p:nvSpPr>
            <p:cNvPr id="11" name="Rounded Rectangle 10"/>
            <p:cNvSpPr/>
            <p:nvPr/>
          </p:nvSpPr>
          <p:spPr>
            <a:xfrm>
              <a:off x="2893563" y="4756967"/>
              <a:ext cx="1399240" cy="653233"/>
            </a:xfrm>
            <a:prstGeom prst="roundRect">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sz="2200" dirty="0" err="1"/>
                <a:t>FilteredRDD</a:t>
              </a:r>
              <a:endParaRPr lang="en-US" sz="2200" dirty="0"/>
            </a:p>
            <a:p>
              <a:pPr algn="ctr"/>
              <a:r>
                <a:rPr lang="en-US" sz="1600" dirty="0" err="1"/>
                <a:t>func</a:t>
              </a:r>
              <a:r>
                <a:rPr lang="en-US" sz="1600" dirty="0"/>
                <a:t> = _.contains(...)</a:t>
              </a:r>
            </a:p>
          </p:txBody>
        </p:sp>
        <p:sp>
          <p:nvSpPr>
            <p:cNvPr id="12" name="Rounded Rectangle 11"/>
            <p:cNvSpPr/>
            <p:nvPr/>
          </p:nvSpPr>
          <p:spPr>
            <a:xfrm>
              <a:off x="4747661" y="4756967"/>
              <a:ext cx="1399240" cy="653233"/>
            </a:xfrm>
            <a:prstGeom prst="roundRect">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sz="2200" dirty="0" err="1"/>
                <a:t>MappedRDD</a:t>
              </a:r>
              <a:endParaRPr lang="en-US" sz="2200" dirty="0"/>
            </a:p>
            <a:p>
              <a:pPr algn="ctr"/>
              <a:r>
                <a:rPr lang="en-US" sz="1600" dirty="0" err="1"/>
                <a:t>func</a:t>
              </a:r>
              <a:r>
                <a:rPr lang="en-US" sz="1600" dirty="0"/>
                <a:t> = _.split(…)</a:t>
              </a:r>
            </a:p>
          </p:txBody>
        </p:sp>
        <p:cxnSp>
          <p:nvCxnSpPr>
            <p:cNvPr id="21" name="Straight Arrow Connector 20"/>
            <p:cNvCxnSpPr>
              <a:stCxn id="11" idx="1"/>
              <a:endCxn id="10" idx="3"/>
            </p:cNvCxnSpPr>
            <p:nvPr/>
          </p:nvCxnSpPr>
          <p:spPr>
            <a:xfrm rot="10800000">
              <a:off x="2438705" y="5083584"/>
              <a:ext cx="454858" cy="1588"/>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12" idx="1"/>
              <a:endCxn id="11" idx="3"/>
            </p:cNvCxnSpPr>
            <p:nvPr/>
          </p:nvCxnSpPr>
          <p:spPr>
            <a:xfrm rot="10800000">
              <a:off x="4292803" y="5083584"/>
              <a:ext cx="454858" cy="1588"/>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837797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txBox="1">
            <a:spLocks noGrp="1"/>
          </p:cNvSpPr>
          <p:nvPr>
            <p:ph type="sldNum" sz="quarter" idx="4294967295"/>
          </p:nvPr>
        </p:nvSpPr>
        <p:spPr>
          <a:xfrm>
            <a:off x="1524000" y="0"/>
            <a:ext cx="0" cy="830997"/>
          </a:xfrm>
          <a:prstGeom prst="rect">
            <a:avLst/>
          </a:prstGeom>
        </p:spPr>
        <p:txBody>
          <a:bodyPr vert="horz" wrap="square" lIns="0" tIns="0" rIns="0" bIns="0" rtlCol="0">
            <a:spAutoFit/>
          </a:bodyPr>
          <a:lstStyle/>
          <a:p>
            <a:pPr marL="17859"/>
            <a:fld id="{81D60167-4931-47E6-BA6A-407CBD079E47}" type="slidenum">
              <a:rPr dirty="0"/>
              <a:pPr marL="17859"/>
              <a:t>29</a:t>
            </a:fld>
            <a:endParaRPr dirty="0"/>
          </a:p>
        </p:txBody>
      </p:sp>
      <p:sp>
        <p:nvSpPr>
          <p:cNvPr id="2" name="object 2"/>
          <p:cNvSpPr txBox="1">
            <a:spLocks noGrp="1"/>
          </p:cNvSpPr>
          <p:nvPr>
            <p:ph type="title"/>
          </p:nvPr>
        </p:nvSpPr>
        <p:spPr>
          <a:xfrm>
            <a:off x="3419553" y="180952"/>
            <a:ext cx="4662190" cy="677108"/>
          </a:xfrm>
          <a:prstGeom prst="rect">
            <a:avLst/>
          </a:prstGeom>
        </p:spPr>
        <p:txBody>
          <a:bodyPr vert="horz" wrap="square" lIns="0" tIns="0" rIns="0" bIns="0" rtlCol="0" anchor="ctr">
            <a:spAutoFit/>
          </a:bodyPr>
          <a:lstStyle/>
          <a:p>
            <a:pPr marL="8929">
              <a:lnSpc>
                <a:spcPct val="100000"/>
              </a:lnSpc>
              <a:tabLst>
                <a:tab pos="1835432" algn="l"/>
                <a:tab pos="2549782" algn="l"/>
              </a:tabLst>
            </a:pPr>
            <a:r>
              <a:rPr spc="-77" dirty="0"/>
              <a:t>What	is	</a:t>
            </a:r>
            <a:r>
              <a:rPr spc="-4" dirty="0"/>
              <a:t>MLlib?</a:t>
            </a:r>
          </a:p>
        </p:txBody>
      </p:sp>
      <p:sp>
        <p:nvSpPr>
          <p:cNvPr id="3" name="object 3"/>
          <p:cNvSpPr txBox="1"/>
          <p:nvPr/>
        </p:nvSpPr>
        <p:spPr>
          <a:xfrm>
            <a:off x="956296" y="1231154"/>
            <a:ext cx="2910284" cy="430887"/>
          </a:xfrm>
          <a:prstGeom prst="rect">
            <a:avLst/>
          </a:prstGeom>
        </p:spPr>
        <p:txBody>
          <a:bodyPr vert="horz" wrap="square" lIns="0" tIns="0" rIns="0" bIns="0" rtlCol="0">
            <a:spAutoFit/>
          </a:bodyPr>
          <a:lstStyle/>
          <a:p>
            <a:pPr marL="8929"/>
            <a:r>
              <a:rPr sz="2800" b="1" spc="-4" dirty="0">
                <a:latin typeface="Arial"/>
                <a:cs typeface="Arial"/>
              </a:rPr>
              <a:t>Algorithms:</a:t>
            </a:r>
            <a:endParaRPr sz="2800" dirty="0">
              <a:latin typeface="Arial"/>
              <a:cs typeface="Arial"/>
            </a:endParaRPr>
          </a:p>
        </p:txBody>
      </p:sp>
      <p:sp>
        <p:nvSpPr>
          <p:cNvPr id="5" name="object 5"/>
          <p:cNvSpPr txBox="1"/>
          <p:nvPr/>
        </p:nvSpPr>
        <p:spPr>
          <a:xfrm>
            <a:off x="2062202" y="1932467"/>
            <a:ext cx="7266533" cy="722890"/>
          </a:xfrm>
          <a:prstGeom prst="rect">
            <a:avLst/>
          </a:prstGeom>
        </p:spPr>
        <p:txBody>
          <a:bodyPr vert="horz" wrap="square" lIns="0" tIns="0" rIns="0" bIns="0" rtlCol="0">
            <a:spAutoFit/>
          </a:bodyPr>
          <a:lstStyle/>
          <a:p>
            <a:pPr marL="8929" marR="3572">
              <a:lnSpc>
                <a:spcPct val="101200"/>
              </a:lnSpc>
            </a:pPr>
            <a:r>
              <a:rPr sz="2400" b="1" spc="-4" dirty="0">
                <a:latin typeface="Arial"/>
                <a:cs typeface="Arial"/>
              </a:rPr>
              <a:t>classification</a:t>
            </a:r>
            <a:r>
              <a:rPr sz="2400" b="1" dirty="0">
                <a:latin typeface="Arial"/>
                <a:cs typeface="Arial"/>
              </a:rPr>
              <a:t>:</a:t>
            </a:r>
            <a:r>
              <a:rPr sz="2400" b="1" spc="4" dirty="0">
                <a:latin typeface="Arial"/>
                <a:cs typeface="Arial"/>
              </a:rPr>
              <a:t> </a:t>
            </a:r>
            <a:r>
              <a:rPr sz="2400" spc="25" dirty="0">
                <a:latin typeface="Arial"/>
                <a:cs typeface="Arial"/>
              </a:rPr>
              <a:t>logistic</a:t>
            </a:r>
            <a:r>
              <a:rPr sz="2400" dirty="0">
                <a:latin typeface="Arial"/>
                <a:cs typeface="Arial"/>
              </a:rPr>
              <a:t> </a:t>
            </a:r>
            <a:r>
              <a:rPr sz="2400" spc="-39" dirty="0">
                <a:latin typeface="Arial"/>
                <a:cs typeface="Arial"/>
              </a:rPr>
              <a:t>r</a:t>
            </a:r>
            <a:r>
              <a:rPr sz="2400" spc="39" dirty="0">
                <a:latin typeface="Arial"/>
                <a:cs typeface="Arial"/>
              </a:rPr>
              <a:t>eg</a:t>
            </a:r>
            <a:r>
              <a:rPr sz="2400" spc="-14" dirty="0">
                <a:latin typeface="Arial"/>
                <a:cs typeface="Arial"/>
              </a:rPr>
              <a:t>r</a:t>
            </a:r>
            <a:r>
              <a:rPr sz="2400" dirty="0">
                <a:latin typeface="Arial"/>
                <a:cs typeface="Arial"/>
              </a:rPr>
              <a:t>ession, linear </a:t>
            </a:r>
            <a:r>
              <a:rPr sz="2400" spc="35" dirty="0">
                <a:latin typeface="Arial"/>
                <a:cs typeface="Arial"/>
              </a:rPr>
              <a:t>suppo</a:t>
            </a:r>
            <a:r>
              <a:rPr sz="2400" spc="56" dirty="0">
                <a:latin typeface="Arial"/>
                <a:cs typeface="Arial"/>
              </a:rPr>
              <a:t>r</a:t>
            </a:r>
            <a:r>
              <a:rPr sz="2400" dirty="0">
                <a:latin typeface="Arial"/>
                <a:cs typeface="Arial"/>
              </a:rPr>
              <a:t>t </a:t>
            </a:r>
            <a:r>
              <a:rPr sz="2400" spc="18" dirty="0">
                <a:latin typeface="Arial"/>
                <a:cs typeface="Arial"/>
              </a:rPr>
              <a:t>vector</a:t>
            </a:r>
            <a:r>
              <a:rPr sz="2400" dirty="0">
                <a:latin typeface="Arial"/>
                <a:cs typeface="Arial"/>
              </a:rPr>
              <a:t> </a:t>
            </a:r>
            <a:r>
              <a:rPr sz="2400" spc="14" dirty="0">
                <a:latin typeface="Arial"/>
                <a:cs typeface="Arial"/>
              </a:rPr>
              <a:t>machine</a:t>
            </a:r>
            <a:r>
              <a:rPr sz="2400" spc="7" dirty="0">
                <a:latin typeface="Arial"/>
                <a:cs typeface="Arial"/>
              </a:rPr>
              <a:t> </a:t>
            </a:r>
            <a:r>
              <a:rPr sz="2400" spc="-46" dirty="0">
                <a:latin typeface="Arial"/>
                <a:cs typeface="Arial"/>
              </a:rPr>
              <a:t>(SVM)</a:t>
            </a:r>
            <a:r>
              <a:rPr sz="2400" dirty="0">
                <a:latin typeface="Arial"/>
                <a:cs typeface="Arial"/>
              </a:rPr>
              <a:t>, naive Bayes</a:t>
            </a:r>
          </a:p>
        </p:txBody>
      </p:sp>
      <p:sp>
        <p:nvSpPr>
          <p:cNvPr id="7" name="object 7"/>
          <p:cNvSpPr txBox="1"/>
          <p:nvPr/>
        </p:nvSpPr>
        <p:spPr>
          <a:xfrm>
            <a:off x="2062202" y="3003165"/>
            <a:ext cx="7149531" cy="369332"/>
          </a:xfrm>
          <a:prstGeom prst="rect">
            <a:avLst/>
          </a:prstGeom>
        </p:spPr>
        <p:txBody>
          <a:bodyPr vert="horz" wrap="square" lIns="0" tIns="0" rIns="0" bIns="0" rtlCol="0">
            <a:spAutoFit/>
          </a:bodyPr>
          <a:lstStyle/>
          <a:p>
            <a:pPr marL="8929"/>
            <a:r>
              <a:rPr sz="2400" b="1" dirty="0">
                <a:latin typeface="Arial"/>
                <a:cs typeface="Arial"/>
              </a:rPr>
              <a:t>regression:</a:t>
            </a:r>
            <a:r>
              <a:rPr sz="2400" b="1" spc="-4" dirty="0">
                <a:latin typeface="Arial"/>
                <a:cs typeface="Arial"/>
              </a:rPr>
              <a:t> </a:t>
            </a:r>
            <a:r>
              <a:rPr sz="2400" spc="18" dirty="0">
                <a:latin typeface="Arial"/>
                <a:cs typeface="Arial"/>
              </a:rPr>
              <a:t>generalized</a:t>
            </a:r>
            <a:r>
              <a:rPr sz="2400" dirty="0">
                <a:latin typeface="Arial"/>
                <a:cs typeface="Arial"/>
              </a:rPr>
              <a:t> linear </a:t>
            </a:r>
            <a:r>
              <a:rPr sz="2400" spc="-39" dirty="0">
                <a:latin typeface="Arial"/>
                <a:cs typeface="Arial"/>
              </a:rPr>
              <a:t>r</a:t>
            </a:r>
            <a:r>
              <a:rPr sz="2400" spc="39" dirty="0">
                <a:latin typeface="Arial"/>
                <a:cs typeface="Arial"/>
              </a:rPr>
              <a:t>eg</a:t>
            </a:r>
            <a:r>
              <a:rPr sz="2400" spc="-14" dirty="0">
                <a:latin typeface="Arial"/>
                <a:cs typeface="Arial"/>
              </a:rPr>
              <a:t>r</a:t>
            </a:r>
            <a:r>
              <a:rPr sz="2400" dirty="0">
                <a:latin typeface="Arial"/>
                <a:cs typeface="Arial"/>
              </a:rPr>
              <a:t>ession (GLM)</a:t>
            </a:r>
          </a:p>
        </p:txBody>
      </p:sp>
      <p:sp>
        <p:nvSpPr>
          <p:cNvPr id="9" name="object 9"/>
          <p:cNvSpPr txBox="1"/>
          <p:nvPr/>
        </p:nvSpPr>
        <p:spPr>
          <a:xfrm>
            <a:off x="2062202" y="3938520"/>
            <a:ext cx="7697178" cy="369332"/>
          </a:xfrm>
          <a:prstGeom prst="rect">
            <a:avLst/>
          </a:prstGeom>
        </p:spPr>
        <p:txBody>
          <a:bodyPr vert="horz" wrap="square" lIns="0" tIns="0" rIns="0" bIns="0" rtlCol="0">
            <a:spAutoFit/>
          </a:bodyPr>
          <a:lstStyle/>
          <a:p>
            <a:pPr marL="8929"/>
            <a:r>
              <a:rPr sz="2400" b="1" spc="-4" dirty="0">
                <a:latin typeface="Arial"/>
                <a:cs typeface="Arial"/>
              </a:rPr>
              <a:t>collaborativ</a:t>
            </a:r>
            <a:r>
              <a:rPr sz="2400" b="1" dirty="0">
                <a:latin typeface="Arial"/>
                <a:cs typeface="Arial"/>
              </a:rPr>
              <a:t>e</a:t>
            </a:r>
            <a:r>
              <a:rPr sz="2400" b="1" spc="7" dirty="0">
                <a:latin typeface="Arial"/>
                <a:cs typeface="Arial"/>
              </a:rPr>
              <a:t> </a:t>
            </a:r>
            <a:r>
              <a:rPr sz="2400" b="1" spc="-4" dirty="0">
                <a:latin typeface="Arial"/>
                <a:cs typeface="Arial"/>
              </a:rPr>
              <a:t>filtering: </a:t>
            </a:r>
            <a:r>
              <a:rPr sz="2400" dirty="0">
                <a:latin typeface="Arial"/>
                <a:cs typeface="Arial"/>
              </a:rPr>
              <a:t>alte</a:t>
            </a:r>
            <a:r>
              <a:rPr sz="2400" spc="35" dirty="0">
                <a:latin typeface="Arial"/>
                <a:cs typeface="Arial"/>
              </a:rPr>
              <a:t>r</a:t>
            </a:r>
            <a:r>
              <a:rPr sz="2400" spc="18" dirty="0">
                <a:latin typeface="Arial"/>
                <a:cs typeface="Arial"/>
              </a:rPr>
              <a:t>nating</a:t>
            </a:r>
            <a:r>
              <a:rPr sz="2400" dirty="0">
                <a:latin typeface="Arial"/>
                <a:cs typeface="Arial"/>
              </a:rPr>
              <a:t> least </a:t>
            </a:r>
            <a:r>
              <a:rPr sz="2400" spc="21" dirty="0">
                <a:latin typeface="Arial"/>
                <a:cs typeface="Arial"/>
              </a:rPr>
              <a:t>squa</a:t>
            </a:r>
            <a:r>
              <a:rPr sz="2400" spc="-25" dirty="0">
                <a:latin typeface="Arial"/>
                <a:cs typeface="Arial"/>
              </a:rPr>
              <a:t>r</a:t>
            </a:r>
            <a:r>
              <a:rPr sz="2400" dirty="0">
                <a:latin typeface="Arial"/>
                <a:cs typeface="Arial"/>
              </a:rPr>
              <a:t>es </a:t>
            </a:r>
            <a:r>
              <a:rPr sz="2400" spc="-25" dirty="0">
                <a:latin typeface="Arial"/>
                <a:cs typeface="Arial"/>
              </a:rPr>
              <a:t>(ALS)</a:t>
            </a:r>
            <a:endParaRPr sz="2400" dirty="0">
              <a:latin typeface="Arial"/>
              <a:cs typeface="Arial"/>
            </a:endParaRPr>
          </a:p>
        </p:txBody>
      </p:sp>
      <p:sp>
        <p:nvSpPr>
          <p:cNvPr id="11" name="object 11"/>
          <p:cNvSpPr txBox="1"/>
          <p:nvPr/>
        </p:nvSpPr>
        <p:spPr>
          <a:xfrm>
            <a:off x="2062202" y="4503266"/>
            <a:ext cx="3886399" cy="430887"/>
          </a:xfrm>
          <a:prstGeom prst="rect">
            <a:avLst/>
          </a:prstGeom>
        </p:spPr>
        <p:txBody>
          <a:bodyPr vert="horz" wrap="square" lIns="0" tIns="0" rIns="0" bIns="0" rtlCol="0">
            <a:spAutoFit/>
          </a:bodyPr>
          <a:lstStyle/>
          <a:p>
            <a:pPr marL="8929"/>
            <a:r>
              <a:rPr sz="2800" b="1" spc="-4" dirty="0">
                <a:latin typeface="Arial"/>
                <a:cs typeface="Arial"/>
              </a:rPr>
              <a:t>clustering</a:t>
            </a:r>
            <a:r>
              <a:rPr sz="2800" b="1" dirty="0">
                <a:latin typeface="Arial"/>
                <a:cs typeface="Arial"/>
              </a:rPr>
              <a:t>: </a:t>
            </a:r>
            <a:r>
              <a:rPr sz="2800" dirty="0">
                <a:latin typeface="Arial"/>
                <a:cs typeface="Arial"/>
              </a:rPr>
              <a:t>k-means</a:t>
            </a:r>
          </a:p>
        </p:txBody>
      </p:sp>
      <p:sp>
        <p:nvSpPr>
          <p:cNvPr id="13" name="object 13"/>
          <p:cNvSpPr txBox="1"/>
          <p:nvPr/>
        </p:nvSpPr>
        <p:spPr>
          <a:xfrm>
            <a:off x="2062202" y="5243207"/>
            <a:ext cx="7061597" cy="722890"/>
          </a:xfrm>
          <a:prstGeom prst="rect">
            <a:avLst/>
          </a:prstGeom>
        </p:spPr>
        <p:txBody>
          <a:bodyPr vert="horz" wrap="square" lIns="0" tIns="0" rIns="0" bIns="0" rtlCol="0">
            <a:spAutoFit/>
          </a:bodyPr>
          <a:lstStyle/>
          <a:p>
            <a:pPr marL="8929" marR="3572">
              <a:lnSpc>
                <a:spcPct val="101200"/>
              </a:lnSpc>
            </a:pPr>
            <a:r>
              <a:rPr sz="2400" b="1" spc="-4" dirty="0">
                <a:latin typeface="Arial"/>
                <a:cs typeface="Arial"/>
              </a:rPr>
              <a:t>decomposition: </a:t>
            </a:r>
            <a:r>
              <a:rPr sz="2400" spc="11" dirty="0">
                <a:latin typeface="Arial"/>
                <a:cs typeface="Arial"/>
              </a:rPr>
              <a:t>singular</a:t>
            </a:r>
            <a:r>
              <a:rPr sz="2400" dirty="0">
                <a:latin typeface="Arial"/>
                <a:cs typeface="Arial"/>
              </a:rPr>
              <a:t> value </a:t>
            </a:r>
            <a:r>
              <a:rPr sz="2400" spc="25" dirty="0">
                <a:latin typeface="Arial"/>
                <a:cs typeface="Arial"/>
              </a:rPr>
              <a:t>decomposition</a:t>
            </a:r>
            <a:r>
              <a:rPr sz="2400" dirty="0">
                <a:latin typeface="Arial"/>
                <a:cs typeface="Arial"/>
              </a:rPr>
              <a:t> </a:t>
            </a:r>
            <a:r>
              <a:rPr sz="2400" spc="-39" dirty="0">
                <a:latin typeface="Arial"/>
                <a:cs typeface="Arial"/>
              </a:rPr>
              <a:t>(SVD),</a:t>
            </a:r>
            <a:r>
              <a:rPr sz="2400" dirty="0">
                <a:latin typeface="Arial"/>
                <a:cs typeface="Arial"/>
              </a:rPr>
              <a:t> </a:t>
            </a:r>
            <a:r>
              <a:rPr sz="2400" spc="35" dirty="0">
                <a:latin typeface="Arial"/>
                <a:cs typeface="Arial"/>
              </a:rPr>
              <a:t>principal</a:t>
            </a:r>
            <a:r>
              <a:rPr sz="2400" spc="21" dirty="0">
                <a:latin typeface="Arial"/>
                <a:cs typeface="Arial"/>
              </a:rPr>
              <a:t> component</a:t>
            </a:r>
            <a:r>
              <a:rPr sz="2400" dirty="0">
                <a:latin typeface="Arial"/>
                <a:cs typeface="Arial"/>
              </a:rPr>
              <a:t> analysis </a:t>
            </a:r>
            <a:r>
              <a:rPr sz="2400" spc="-25" dirty="0">
                <a:latin typeface="Arial"/>
                <a:cs typeface="Arial"/>
              </a:rPr>
              <a:t>(PCA)</a:t>
            </a:r>
            <a:endParaRPr sz="2400" dirty="0">
              <a:latin typeface="Arial"/>
              <a:cs typeface="Arial"/>
            </a:endParaRPr>
          </a:p>
        </p:txBody>
      </p:sp>
    </p:spTree>
    <p:extLst>
      <p:ext uri="{BB962C8B-B14F-4D97-AF65-F5344CB8AC3E}">
        <p14:creationId xmlns:p14="http://schemas.microsoft.com/office/powerpoint/2010/main" val="20353819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74392" y="4735656"/>
            <a:ext cx="7050608" cy="826944"/>
          </a:xfrm>
          <a:prstGeom prst="rect">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lIns="0" rIns="0" rtlCol="0" anchor="ctr"/>
          <a:lstStyle/>
          <a:p>
            <a:pPr algn="ctr">
              <a:defRPr/>
            </a:pPr>
            <a:r>
              <a:rPr lang="en-US" sz="3100" kern="0" dirty="0">
                <a:solidFill>
                  <a:sysClr val="window" lastClr="FFFFFF"/>
                </a:solidFill>
                <a:latin typeface="Corbel"/>
              </a:rPr>
              <a:t>Spark</a:t>
            </a:r>
          </a:p>
        </p:txBody>
      </p:sp>
      <p:sp>
        <p:nvSpPr>
          <p:cNvPr id="5" name="Rectangle 4"/>
          <p:cNvSpPr/>
          <p:nvPr/>
        </p:nvSpPr>
        <p:spPr>
          <a:xfrm>
            <a:off x="2474392" y="4365912"/>
            <a:ext cx="7050608" cy="369744"/>
          </a:xfrm>
          <a:prstGeom prst="rect">
            <a:avLst/>
          </a:prstGeom>
          <a:ln w="28575">
            <a:solidFill>
              <a:schemeClr val="tx1"/>
            </a:solidFill>
            <a:headEnd type="none" w="med" len="med"/>
            <a:tailEnd type="none"/>
          </a:ln>
        </p:spPr>
        <p:style>
          <a:lnRef idx="1">
            <a:schemeClr val="accent2"/>
          </a:lnRef>
          <a:fillRef idx="3">
            <a:schemeClr val="accent2"/>
          </a:fillRef>
          <a:effectRef idx="2">
            <a:schemeClr val="accent2"/>
          </a:effectRef>
          <a:fontRef idx="minor">
            <a:schemeClr val="lt1"/>
          </a:fontRef>
        </p:style>
        <p:txBody>
          <a:bodyPr lIns="0" rIns="0" rtlCol="0" anchor="ctr"/>
          <a:lstStyle/>
          <a:p>
            <a:pPr algn="ctr">
              <a:defRPr/>
            </a:pPr>
            <a:r>
              <a:rPr lang="en-US" kern="0" dirty="0">
                <a:solidFill>
                  <a:sysClr val="window" lastClr="FFFFFF"/>
                </a:solidFill>
                <a:latin typeface="Corbel"/>
              </a:rPr>
              <a:t>RDDs, Transformations, and Actions</a:t>
            </a:r>
          </a:p>
        </p:txBody>
      </p:sp>
      <p:sp>
        <p:nvSpPr>
          <p:cNvPr id="6" name="Rectangle 5"/>
          <p:cNvSpPr/>
          <p:nvPr/>
        </p:nvSpPr>
        <p:spPr>
          <a:xfrm>
            <a:off x="5029201" y="2678256"/>
            <a:ext cx="1765943" cy="1656842"/>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headEnd type="none" w="med" len="med"/>
            <a:tailEnd type="none"/>
          </a:ln>
          <a:effectLst>
            <a:outerShdw blurRad="40000" dist="23000" dir="5400000" rotWithShape="0">
              <a:srgbClr val="000000">
                <a:alpha val="35000"/>
              </a:srgbClr>
            </a:outerShdw>
          </a:effectLst>
        </p:spPr>
        <p:txBody>
          <a:bodyPr lIns="0" rIns="0" rtlCol="0" anchor="ctr"/>
          <a:lstStyle/>
          <a:p>
            <a:pPr algn="ctr">
              <a:defRPr/>
            </a:pPr>
            <a:r>
              <a:rPr lang="en-US" sz="3000" kern="0" dirty="0">
                <a:solidFill>
                  <a:sysClr val="window" lastClr="FFFFFF"/>
                </a:solidFill>
                <a:latin typeface="Corbel"/>
              </a:rPr>
              <a:t>Spark Streaming</a:t>
            </a:r>
            <a:br>
              <a:rPr lang="en-US" sz="3000" kern="0" dirty="0">
                <a:solidFill>
                  <a:sysClr val="window" lastClr="FFFFFF"/>
                </a:solidFill>
                <a:latin typeface="Corbel"/>
              </a:rPr>
            </a:br>
            <a:r>
              <a:rPr lang="en-US" sz="2500" kern="0" dirty="0">
                <a:solidFill>
                  <a:sysClr val="window" lastClr="FFFFFF"/>
                </a:solidFill>
                <a:latin typeface="Corbel"/>
              </a:rPr>
              <a:t>real-time</a:t>
            </a:r>
          </a:p>
        </p:txBody>
      </p:sp>
      <p:sp>
        <p:nvSpPr>
          <p:cNvPr id="7" name="Rectangle 6"/>
          <p:cNvSpPr/>
          <p:nvPr/>
        </p:nvSpPr>
        <p:spPr>
          <a:xfrm>
            <a:off x="2501258" y="2678256"/>
            <a:ext cx="1765943" cy="1656842"/>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headEnd type="none" w="med" len="med"/>
            <a:tailEnd type="none"/>
          </a:ln>
          <a:effectLst>
            <a:outerShdw blurRad="40000" dist="23000" dir="5400000" rotWithShape="0">
              <a:srgbClr val="000000">
                <a:alpha val="35000"/>
              </a:srgbClr>
            </a:outerShdw>
          </a:effectLst>
        </p:spPr>
        <p:txBody>
          <a:bodyPr lIns="0" rIns="0" rtlCol="0" anchor="ctr"/>
          <a:lstStyle/>
          <a:p>
            <a:pPr algn="ctr">
              <a:defRPr/>
            </a:pPr>
            <a:r>
              <a:rPr lang="en-US" sz="2900" kern="0" dirty="0">
                <a:solidFill>
                  <a:sysClr val="window" lastClr="FFFFFF"/>
                </a:solidFill>
                <a:latin typeface="Corbel"/>
              </a:rPr>
              <a:t>Spark</a:t>
            </a:r>
          </a:p>
          <a:p>
            <a:pPr algn="ctr">
              <a:defRPr/>
            </a:pPr>
            <a:r>
              <a:rPr lang="en-US" sz="2500" kern="0" dirty="0">
                <a:solidFill>
                  <a:sysClr val="window" lastClr="FFFFFF"/>
                </a:solidFill>
                <a:latin typeface="Corbel"/>
              </a:rPr>
              <a:t>SQL</a:t>
            </a:r>
          </a:p>
        </p:txBody>
      </p:sp>
      <p:sp>
        <p:nvSpPr>
          <p:cNvPr id="9" name="Rectangle 8"/>
          <p:cNvSpPr/>
          <p:nvPr/>
        </p:nvSpPr>
        <p:spPr>
          <a:xfrm>
            <a:off x="7602403" y="2555522"/>
            <a:ext cx="1896759" cy="1779576"/>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headEnd type="none" w="med" len="med"/>
            <a:tailEnd type="none"/>
          </a:ln>
          <a:effectLst>
            <a:outerShdw blurRad="40000" dist="23000" dir="5400000" rotWithShape="0">
              <a:srgbClr val="000000">
                <a:alpha val="35000"/>
              </a:srgbClr>
            </a:outerShdw>
          </a:effectLst>
        </p:spPr>
        <p:txBody>
          <a:bodyPr lIns="0" rIns="0" rtlCol="0" anchor="ctr"/>
          <a:lstStyle/>
          <a:p>
            <a:pPr algn="ctr">
              <a:defRPr/>
            </a:pPr>
            <a:r>
              <a:rPr lang="en-US" sz="3000" kern="0" dirty="0" err="1">
                <a:solidFill>
                  <a:sysClr val="window" lastClr="FFFFFF"/>
                </a:solidFill>
                <a:latin typeface="Corbel"/>
              </a:rPr>
              <a:t>MLLib</a:t>
            </a:r>
            <a:endParaRPr lang="en-US" sz="3000" kern="0" dirty="0">
              <a:solidFill>
                <a:sysClr val="window" lastClr="FFFFFF"/>
              </a:solidFill>
              <a:latin typeface="Corbel"/>
            </a:endParaRPr>
          </a:p>
          <a:p>
            <a:pPr algn="ctr">
              <a:defRPr/>
            </a:pPr>
            <a:r>
              <a:rPr lang="en-US" sz="2500" kern="0" dirty="0">
                <a:solidFill>
                  <a:sysClr val="window" lastClr="FFFFFF"/>
                </a:solidFill>
                <a:latin typeface="Corbel"/>
              </a:rPr>
              <a:t>machine learning</a:t>
            </a:r>
          </a:p>
        </p:txBody>
      </p:sp>
      <p:sp>
        <p:nvSpPr>
          <p:cNvPr id="10" name="Rectangle 9"/>
          <p:cNvSpPr/>
          <p:nvPr/>
        </p:nvSpPr>
        <p:spPr>
          <a:xfrm>
            <a:off x="5030274" y="2061265"/>
            <a:ext cx="1765943" cy="599821"/>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28575" cap="flat" cmpd="sng" algn="ctr">
            <a:solidFill>
              <a:schemeClr val="tx1"/>
            </a:solidFill>
            <a:prstDash val="solid"/>
            <a:headEnd type="none" w="med" len="med"/>
            <a:tailEnd type="none"/>
          </a:ln>
          <a:effectLst>
            <a:outerShdw blurRad="40000" dist="23000" dir="5400000" rotWithShape="0">
              <a:srgbClr val="000000">
                <a:alpha val="35000"/>
              </a:srgbClr>
            </a:outerShdw>
          </a:effectLst>
        </p:spPr>
        <p:txBody>
          <a:bodyPr lIns="0" rIns="0" rtlCol="0" anchor="ctr"/>
          <a:lstStyle/>
          <a:p>
            <a:pPr algn="ctr">
              <a:defRPr/>
            </a:pPr>
            <a:r>
              <a:rPr lang="en-US" sz="1600" kern="0" dirty="0" err="1">
                <a:solidFill>
                  <a:sysClr val="window" lastClr="FFFFFF"/>
                </a:solidFill>
                <a:latin typeface="Corbel"/>
              </a:rPr>
              <a:t>DStream’s</a:t>
            </a:r>
            <a:r>
              <a:rPr lang="en-US" sz="1600" kern="0" dirty="0">
                <a:solidFill>
                  <a:sysClr val="window" lastClr="FFFFFF"/>
                </a:solidFill>
                <a:latin typeface="Corbel"/>
              </a:rPr>
              <a:t>: </a:t>
            </a:r>
            <a:br>
              <a:rPr lang="en-US" sz="1600" kern="0" dirty="0">
                <a:solidFill>
                  <a:sysClr val="window" lastClr="FFFFFF"/>
                </a:solidFill>
                <a:latin typeface="Corbel"/>
              </a:rPr>
            </a:br>
            <a:r>
              <a:rPr lang="en-US" sz="1600" kern="0" dirty="0">
                <a:solidFill>
                  <a:sysClr val="window" lastClr="FFFFFF"/>
                </a:solidFill>
                <a:latin typeface="Corbel"/>
              </a:rPr>
              <a:t>Streams of RDD’s</a:t>
            </a:r>
          </a:p>
        </p:txBody>
      </p:sp>
      <p:sp>
        <p:nvSpPr>
          <p:cNvPr id="11" name="Rectangle 10"/>
          <p:cNvSpPr/>
          <p:nvPr/>
        </p:nvSpPr>
        <p:spPr>
          <a:xfrm>
            <a:off x="2501257" y="2061265"/>
            <a:ext cx="1765943" cy="599821"/>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28575" cap="flat" cmpd="sng" algn="ctr">
            <a:solidFill>
              <a:schemeClr val="tx1"/>
            </a:solidFill>
            <a:prstDash val="solid"/>
            <a:headEnd type="none" w="med" len="med"/>
            <a:tailEnd type="none"/>
          </a:ln>
          <a:effectLst>
            <a:outerShdw blurRad="40000" dist="23000" dir="5400000" rotWithShape="0">
              <a:srgbClr val="000000">
                <a:alpha val="35000"/>
              </a:srgbClr>
            </a:outerShdw>
          </a:effectLst>
        </p:spPr>
        <p:txBody>
          <a:bodyPr lIns="0" rIns="0" rtlCol="0" anchor="ctr"/>
          <a:lstStyle/>
          <a:p>
            <a:pPr algn="ctr">
              <a:defRPr/>
            </a:pPr>
            <a:r>
              <a:rPr lang="en-US" sz="1600" kern="0" dirty="0" err="1">
                <a:solidFill>
                  <a:sysClr val="window" lastClr="FFFFFF"/>
                </a:solidFill>
                <a:latin typeface="Corbel"/>
              </a:rPr>
              <a:t>SchemaRDD’s</a:t>
            </a:r>
            <a:endParaRPr lang="en-US" sz="1600" kern="0" dirty="0">
              <a:solidFill>
                <a:sysClr val="window" lastClr="FFFFFF"/>
              </a:solidFill>
              <a:latin typeface="Corbel"/>
            </a:endParaRPr>
          </a:p>
          <a:p>
            <a:pPr algn="ctr">
              <a:defRPr/>
            </a:pPr>
            <a:endParaRPr lang="en-US" sz="1600" kern="0" dirty="0">
              <a:solidFill>
                <a:sysClr val="window" lastClr="FFFFFF"/>
              </a:solidFill>
              <a:latin typeface="Corbel"/>
            </a:endParaRPr>
          </a:p>
        </p:txBody>
      </p:sp>
      <p:sp>
        <p:nvSpPr>
          <p:cNvPr id="12" name="Rectangle 11"/>
          <p:cNvSpPr/>
          <p:nvPr/>
        </p:nvSpPr>
        <p:spPr>
          <a:xfrm>
            <a:off x="7628242" y="2003189"/>
            <a:ext cx="1896759" cy="644254"/>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28575" cap="flat" cmpd="sng" algn="ctr">
            <a:solidFill>
              <a:schemeClr val="tx1"/>
            </a:solidFill>
            <a:prstDash val="solid"/>
            <a:headEnd type="none" w="med" len="med"/>
            <a:tailEnd type="none"/>
          </a:ln>
          <a:effectLst>
            <a:outerShdw blurRad="40000" dist="23000" dir="5400000" rotWithShape="0">
              <a:srgbClr val="000000">
                <a:alpha val="35000"/>
              </a:srgbClr>
            </a:outerShdw>
          </a:effectLst>
        </p:spPr>
        <p:txBody>
          <a:bodyPr lIns="0" rIns="0" rtlCol="0" anchor="ctr"/>
          <a:lstStyle/>
          <a:p>
            <a:pPr algn="ctr">
              <a:defRPr/>
            </a:pPr>
            <a:r>
              <a:rPr lang="en-US" sz="1600" kern="0" dirty="0">
                <a:solidFill>
                  <a:sysClr val="window" lastClr="FFFFFF"/>
                </a:solidFill>
                <a:latin typeface="Corbel"/>
              </a:rPr>
              <a:t>RDD-Based</a:t>
            </a:r>
            <a:br>
              <a:rPr lang="en-US" sz="1600" kern="0" dirty="0">
                <a:solidFill>
                  <a:sysClr val="window" lastClr="FFFFFF"/>
                </a:solidFill>
                <a:latin typeface="Corbel"/>
              </a:rPr>
            </a:br>
            <a:r>
              <a:rPr lang="en-US" sz="1600" kern="0" dirty="0">
                <a:solidFill>
                  <a:sysClr val="window" lastClr="FFFFFF"/>
                </a:solidFill>
                <a:latin typeface="Corbel"/>
              </a:rPr>
              <a:t> Matrices</a:t>
            </a:r>
          </a:p>
        </p:txBody>
      </p:sp>
    </p:spTree>
    <p:extLst>
      <p:ext uri="{BB962C8B-B14F-4D97-AF65-F5344CB8AC3E}">
        <p14:creationId xmlns:p14="http://schemas.microsoft.com/office/powerpoint/2010/main" val="1147733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1" grpId="0" animBg="1"/>
      <p:bldP spid="1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91544" y="116632"/>
            <a:ext cx="8229600" cy="940966"/>
          </a:xfrm>
        </p:spPr>
        <p:txBody>
          <a:bodyPr/>
          <a:lstStyle/>
          <a:p>
            <a:r>
              <a:rPr lang="en-US" altLang="zh-CN" dirty="0" err="1"/>
              <a:t>MLlib</a:t>
            </a:r>
            <a:endParaRPr lang="zh-CN" altLang="en-US" dirty="0"/>
          </a:p>
        </p:txBody>
      </p:sp>
      <p:sp>
        <p:nvSpPr>
          <p:cNvPr id="3" name="内容占位符 2"/>
          <p:cNvSpPr>
            <a:spLocks noGrp="1"/>
          </p:cNvSpPr>
          <p:nvPr>
            <p:ph idx="1"/>
          </p:nvPr>
        </p:nvSpPr>
        <p:spPr>
          <a:xfrm>
            <a:off x="1847528" y="1268760"/>
            <a:ext cx="8424936" cy="5112568"/>
          </a:xfrm>
        </p:spPr>
        <p:txBody>
          <a:bodyPr>
            <a:normAutofit/>
          </a:bodyPr>
          <a:lstStyle/>
          <a:p>
            <a:r>
              <a:rPr lang="en-US" altLang="zh-CN" dirty="0"/>
              <a:t>linear SVM and </a:t>
            </a:r>
            <a:r>
              <a:rPr lang="en-US" altLang="zh-CN" dirty="0">
                <a:solidFill>
                  <a:srgbClr val="FF0000"/>
                </a:solidFill>
              </a:rPr>
              <a:t>logistic regression</a:t>
            </a:r>
          </a:p>
          <a:p>
            <a:r>
              <a:rPr lang="en-US" altLang="zh-CN" dirty="0"/>
              <a:t>classification and regression tree</a:t>
            </a:r>
          </a:p>
          <a:p>
            <a:r>
              <a:rPr lang="en-US" altLang="zh-CN" dirty="0"/>
              <a:t>k-means clustering</a:t>
            </a:r>
          </a:p>
          <a:p>
            <a:r>
              <a:rPr lang="en-US" altLang="zh-CN" dirty="0"/>
              <a:t>recommendation via alternating least squares</a:t>
            </a:r>
          </a:p>
          <a:p>
            <a:r>
              <a:rPr lang="en-US" altLang="zh-CN" dirty="0"/>
              <a:t>singular value decomposition</a:t>
            </a:r>
          </a:p>
          <a:p>
            <a:r>
              <a:rPr lang="en-US" altLang="zh-CN" dirty="0"/>
              <a:t>linear regression with L1- and L2-regularization</a:t>
            </a:r>
          </a:p>
          <a:p>
            <a:r>
              <a:rPr lang="en-US" altLang="zh-CN" dirty="0"/>
              <a:t>multinomial naive Bayes</a:t>
            </a:r>
          </a:p>
          <a:p>
            <a:r>
              <a:rPr lang="en-US" altLang="zh-CN" dirty="0"/>
              <a:t>basic statistics</a:t>
            </a:r>
          </a:p>
          <a:p>
            <a:r>
              <a:rPr lang="en-US" altLang="zh-CN" dirty="0"/>
              <a:t>feature transformations</a:t>
            </a:r>
            <a:endParaRPr lang="zh-CN" altLang="en-US" dirty="0"/>
          </a:p>
        </p:txBody>
      </p:sp>
    </p:spTree>
    <p:extLst>
      <p:ext uri="{BB962C8B-B14F-4D97-AF65-F5344CB8AC3E}">
        <p14:creationId xmlns:p14="http://schemas.microsoft.com/office/powerpoint/2010/main" val="29747280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1981200" y="598488"/>
            <a:ext cx="8229600" cy="1143000"/>
          </a:xfrm>
        </p:spPr>
        <p:txBody>
          <a:bodyPr/>
          <a:lstStyle/>
          <a:p>
            <a:r>
              <a:rPr lang="en-US" altLang="zh-CN" sz="5000" dirty="0">
                <a:ea typeface="ＭＳ Ｐゴシック" pitchFamily="34" charset="-128"/>
              </a:rPr>
              <a:t>Example: Logistic Regression</a:t>
            </a:r>
          </a:p>
        </p:txBody>
      </p:sp>
      <p:sp>
        <p:nvSpPr>
          <p:cNvPr id="21506" name="Content Placeholder 4"/>
          <p:cNvSpPr>
            <a:spLocks noGrp="1"/>
          </p:cNvSpPr>
          <p:nvPr>
            <p:ph idx="4294967295"/>
          </p:nvPr>
        </p:nvSpPr>
        <p:spPr>
          <a:xfrm>
            <a:off x="1981200" y="1951038"/>
            <a:ext cx="8229600" cy="944562"/>
          </a:xfrm>
          <a:prstGeom prst="rect">
            <a:avLst/>
          </a:prstGeom>
        </p:spPr>
        <p:txBody>
          <a:bodyPr>
            <a:normAutofit/>
          </a:bodyPr>
          <a:lstStyle/>
          <a:p>
            <a:r>
              <a:rPr lang="en-US" altLang="zh-CN" smtClean="0">
                <a:ea typeface="ＭＳ Ｐゴシック" pitchFamily="34" charset="-128"/>
              </a:rPr>
              <a:t>Goal: find best line separating two sets of points</a:t>
            </a:r>
          </a:p>
        </p:txBody>
      </p:sp>
      <p:sp>
        <p:nvSpPr>
          <p:cNvPr id="21507" name="TextBox 6"/>
          <p:cNvSpPr txBox="1">
            <a:spLocks noChangeArrowheads="1"/>
          </p:cNvSpPr>
          <p:nvPr/>
        </p:nvSpPr>
        <p:spPr bwMode="auto">
          <a:xfrm rot="21003">
            <a:off x="6154739" y="3713164"/>
            <a:ext cx="409575" cy="554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zh-CN" sz="3000" b="1">
                <a:solidFill>
                  <a:srgbClr val="0000FF"/>
                </a:solidFill>
                <a:cs typeface="Arial" pitchFamily="34" charset="0"/>
              </a:rPr>
              <a:t>+</a:t>
            </a:r>
          </a:p>
        </p:txBody>
      </p:sp>
      <p:sp>
        <p:nvSpPr>
          <p:cNvPr id="21508" name="TextBox 7"/>
          <p:cNvSpPr txBox="1">
            <a:spLocks noChangeArrowheads="1"/>
          </p:cNvSpPr>
          <p:nvPr/>
        </p:nvSpPr>
        <p:spPr bwMode="auto">
          <a:xfrm rot="21003">
            <a:off x="5135564" y="4946650"/>
            <a:ext cx="403225" cy="554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zh-CN" sz="3000" b="1">
                <a:solidFill>
                  <a:srgbClr val="FF0000"/>
                </a:solidFill>
                <a:cs typeface="Arial" pitchFamily="34" charset="0"/>
              </a:rPr>
              <a:t>–</a:t>
            </a:r>
          </a:p>
        </p:txBody>
      </p:sp>
      <p:sp>
        <p:nvSpPr>
          <p:cNvPr id="21509" name="TextBox 8"/>
          <p:cNvSpPr txBox="1">
            <a:spLocks noChangeArrowheads="1"/>
          </p:cNvSpPr>
          <p:nvPr/>
        </p:nvSpPr>
        <p:spPr bwMode="auto">
          <a:xfrm rot="21003">
            <a:off x="6048376" y="4117975"/>
            <a:ext cx="409575" cy="554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zh-CN" sz="3000" b="1">
                <a:solidFill>
                  <a:srgbClr val="0000FF"/>
                </a:solidFill>
                <a:cs typeface="Arial" pitchFamily="34" charset="0"/>
              </a:rPr>
              <a:t>+</a:t>
            </a:r>
          </a:p>
        </p:txBody>
      </p:sp>
      <p:sp>
        <p:nvSpPr>
          <p:cNvPr id="21510" name="TextBox 9"/>
          <p:cNvSpPr txBox="1">
            <a:spLocks noChangeArrowheads="1"/>
          </p:cNvSpPr>
          <p:nvPr/>
        </p:nvSpPr>
        <p:spPr bwMode="auto">
          <a:xfrm rot="21003">
            <a:off x="6916739" y="3870325"/>
            <a:ext cx="409575" cy="554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zh-CN" sz="3000" b="1">
                <a:solidFill>
                  <a:srgbClr val="0000FF"/>
                </a:solidFill>
                <a:cs typeface="Arial" pitchFamily="34" charset="0"/>
              </a:rPr>
              <a:t>+</a:t>
            </a:r>
          </a:p>
        </p:txBody>
      </p:sp>
      <p:sp>
        <p:nvSpPr>
          <p:cNvPr id="21511" name="TextBox 10"/>
          <p:cNvSpPr txBox="1">
            <a:spLocks noChangeArrowheads="1"/>
          </p:cNvSpPr>
          <p:nvPr/>
        </p:nvSpPr>
        <p:spPr bwMode="auto">
          <a:xfrm rot="21003">
            <a:off x="6505576" y="4116389"/>
            <a:ext cx="409575" cy="554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zh-CN" sz="3000" b="1">
                <a:solidFill>
                  <a:srgbClr val="0000FF"/>
                </a:solidFill>
                <a:cs typeface="Arial" pitchFamily="34" charset="0"/>
              </a:rPr>
              <a:t>+</a:t>
            </a:r>
          </a:p>
        </p:txBody>
      </p:sp>
      <p:sp>
        <p:nvSpPr>
          <p:cNvPr id="21512" name="TextBox 11"/>
          <p:cNvSpPr txBox="1">
            <a:spLocks noChangeArrowheads="1"/>
          </p:cNvSpPr>
          <p:nvPr/>
        </p:nvSpPr>
        <p:spPr bwMode="auto">
          <a:xfrm rot="21003">
            <a:off x="6434139" y="3430589"/>
            <a:ext cx="409575" cy="554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zh-CN" sz="3000" b="1">
                <a:solidFill>
                  <a:srgbClr val="0000FF"/>
                </a:solidFill>
                <a:cs typeface="Arial" pitchFamily="34" charset="0"/>
              </a:rPr>
              <a:t>+</a:t>
            </a:r>
          </a:p>
        </p:txBody>
      </p:sp>
      <p:sp>
        <p:nvSpPr>
          <p:cNvPr id="21513" name="TextBox 12"/>
          <p:cNvSpPr txBox="1">
            <a:spLocks noChangeArrowheads="1"/>
          </p:cNvSpPr>
          <p:nvPr/>
        </p:nvSpPr>
        <p:spPr bwMode="auto">
          <a:xfrm rot="21003">
            <a:off x="6884989" y="4479925"/>
            <a:ext cx="409575" cy="554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zh-CN" sz="3000" b="1">
                <a:solidFill>
                  <a:srgbClr val="0000FF"/>
                </a:solidFill>
                <a:cs typeface="Arial" pitchFamily="34" charset="0"/>
              </a:rPr>
              <a:t>+</a:t>
            </a:r>
          </a:p>
        </p:txBody>
      </p:sp>
      <p:sp>
        <p:nvSpPr>
          <p:cNvPr id="21514" name="TextBox 13"/>
          <p:cNvSpPr txBox="1">
            <a:spLocks noChangeArrowheads="1"/>
          </p:cNvSpPr>
          <p:nvPr/>
        </p:nvSpPr>
        <p:spPr bwMode="auto">
          <a:xfrm rot="21003">
            <a:off x="5746751" y="3578225"/>
            <a:ext cx="409575" cy="554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zh-CN" sz="3000" b="1">
                <a:solidFill>
                  <a:srgbClr val="0000FF"/>
                </a:solidFill>
                <a:cs typeface="Arial" pitchFamily="34" charset="0"/>
              </a:rPr>
              <a:t>+</a:t>
            </a:r>
          </a:p>
        </p:txBody>
      </p:sp>
      <p:sp>
        <p:nvSpPr>
          <p:cNvPr id="21515" name="TextBox 14"/>
          <p:cNvSpPr txBox="1">
            <a:spLocks noChangeArrowheads="1"/>
          </p:cNvSpPr>
          <p:nvPr/>
        </p:nvSpPr>
        <p:spPr bwMode="auto">
          <a:xfrm rot="21003">
            <a:off x="6081714" y="3200400"/>
            <a:ext cx="409575" cy="554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zh-CN" sz="3000" b="1">
                <a:solidFill>
                  <a:srgbClr val="0000FF"/>
                </a:solidFill>
                <a:cs typeface="Arial" pitchFamily="34" charset="0"/>
              </a:rPr>
              <a:t>+</a:t>
            </a:r>
          </a:p>
        </p:txBody>
      </p:sp>
      <p:sp>
        <p:nvSpPr>
          <p:cNvPr id="21516" name="TextBox 15"/>
          <p:cNvSpPr txBox="1">
            <a:spLocks noChangeArrowheads="1"/>
          </p:cNvSpPr>
          <p:nvPr/>
        </p:nvSpPr>
        <p:spPr bwMode="auto">
          <a:xfrm rot="21003">
            <a:off x="6789739" y="3411539"/>
            <a:ext cx="409575" cy="554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zh-CN" sz="3000" b="1">
                <a:solidFill>
                  <a:srgbClr val="0000FF"/>
                </a:solidFill>
                <a:cs typeface="Arial" pitchFamily="34" charset="0"/>
              </a:rPr>
              <a:t>+</a:t>
            </a:r>
          </a:p>
        </p:txBody>
      </p:sp>
      <p:sp>
        <p:nvSpPr>
          <p:cNvPr id="21517" name="TextBox 16"/>
          <p:cNvSpPr txBox="1">
            <a:spLocks noChangeArrowheads="1"/>
          </p:cNvSpPr>
          <p:nvPr/>
        </p:nvSpPr>
        <p:spPr bwMode="auto">
          <a:xfrm rot="21003">
            <a:off x="4879976" y="4538664"/>
            <a:ext cx="403225" cy="554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zh-CN" sz="3000" b="1">
                <a:solidFill>
                  <a:srgbClr val="FF0000"/>
                </a:solidFill>
                <a:cs typeface="Arial" pitchFamily="34" charset="0"/>
              </a:rPr>
              <a:t>–</a:t>
            </a:r>
          </a:p>
        </p:txBody>
      </p:sp>
      <p:sp>
        <p:nvSpPr>
          <p:cNvPr id="21518" name="TextBox 17"/>
          <p:cNvSpPr txBox="1">
            <a:spLocks noChangeArrowheads="1"/>
          </p:cNvSpPr>
          <p:nvPr/>
        </p:nvSpPr>
        <p:spPr bwMode="auto">
          <a:xfrm rot="21003">
            <a:off x="5443539" y="4470400"/>
            <a:ext cx="403225" cy="554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zh-CN" sz="3000" b="1">
                <a:solidFill>
                  <a:srgbClr val="FF0000"/>
                </a:solidFill>
                <a:cs typeface="Arial" pitchFamily="34" charset="0"/>
              </a:rPr>
              <a:t>–</a:t>
            </a:r>
          </a:p>
        </p:txBody>
      </p:sp>
      <p:sp>
        <p:nvSpPr>
          <p:cNvPr id="21519" name="TextBox 18"/>
          <p:cNvSpPr txBox="1">
            <a:spLocks noChangeArrowheads="1"/>
          </p:cNvSpPr>
          <p:nvPr/>
        </p:nvSpPr>
        <p:spPr bwMode="auto">
          <a:xfrm rot="21003">
            <a:off x="5216526" y="4184650"/>
            <a:ext cx="403225" cy="554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zh-CN" sz="3000" b="1">
                <a:solidFill>
                  <a:srgbClr val="FF0000"/>
                </a:solidFill>
                <a:cs typeface="Arial" pitchFamily="34" charset="0"/>
              </a:rPr>
              <a:t>–</a:t>
            </a:r>
          </a:p>
        </p:txBody>
      </p:sp>
      <p:sp>
        <p:nvSpPr>
          <p:cNvPr id="21520" name="TextBox 19"/>
          <p:cNvSpPr txBox="1">
            <a:spLocks noChangeArrowheads="1"/>
          </p:cNvSpPr>
          <p:nvPr/>
        </p:nvSpPr>
        <p:spPr bwMode="auto">
          <a:xfrm rot="21003">
            <a:off x="4600576" y="5151439"/>
            <a:ext cx="403225" cy="554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zh-CN" sz="3000" b="1">
                <a:solidFill>
                  <a:srgbClr val="FF0000"/>
                </a:solidFill>
                <a:cs typeface="Arial" pitchFamily="34" charset="0"/>
              </a:rPr>
              <a:t>–</a:t>
            </a:r>
          </a:p>
        </p:txBody>
      </p:sp>
      <p:sp>
        <p:nvSpPr>
          <p:cNvPr id="21521" name="TextBox 20"/>
          <p:cNvSpPr txBox="1">
            <a:spLocks noChangeArrowheads="1"/>
          </p:cNvSpPr>
          <p:nvPr/>
        </p:nvSpPr>
        <p:spPr bwMode="auto">
          <a:xfrm rot="21003">
            <a:off x="4683126" y="4029075"/>
            <a:ext cx="403225" cy="554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zh-CN" sz="3000" b="1">
                <a:solidFill>
                  <a:srgbClr val="FF0000"/>
                </a:solidFill>
                <a:cs typeface="Arial" pitchFamily="34" charset="0"/>
              </a:rPr>
              <a:t>–</a:t>
            </a:r>
          </a:p>
        </p:txBody>
      </p:sp>
      <p:sp>
        <p:nvSpPr>
          <p:cNvPr id="21522" name="TextBox 21"/>
          <p:cNvSpPr txBox="1">
            <a:spLocks noChangeArrowheads="1"/>
          </p:cNvSpPr>
          <p:nvPr/>
        </p:nvSpPr>
        <p:spPr bwMode="auto">
          <a:xfrm rot="21003">
            <a:off x="5668964" y="4776789"/>
            <a:ext cx="403225" cy="554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zh-CN" sz="3000" b="1">
                <a:solidFill>
                  <a:srgbClr val="FF0000"/>
                </a:solidFill>
                <a:cs typeface="Arial" pitchFamily="34" charset="0"/>
              </a:rPr>
              <a:t>–</a:t>
            </a:r>
          </a:p>
        </p:txBody>
      </p:sp>
      <p:sp>
        <p:nvSpPr>
          <p:cNvPr id="21523" name="TextBox 23"/>
          <p:cNvSpPr txBox="1">
            <a:spLocks noChangeArrowheads="1"/>
          </p:cNvSpPr>
          <p:nvPr/>
        </p:nvSpPr>
        <p:spPr bwMode="auto">
          <a:xfrm rot="21003">
            <a:off x="5230814" y="5327650"/>
            <a:ext cx="403225" cy="554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zh-CN" sz="3000" b="1">
                <a:solidFill>
                  <a:srgbClr val="FF0000"/>
                </a:solidFill>
                <a:cs typeface="Arial" pitchFamily="34" charset="0"/>
              </a:rPr>
              <a:t>–</a:t>
            </a:r>
          </a:p>
        </p:txBody>
      </p:sp>
      <p:sp>
        <p:nvSpPr>
          <p:cNvPr id="21524" name="TextBox 26"/>
          <p:cNvSpPr txBox="1">
            <a:spLocks noChangeArrowheads="1"/>
          </p:cNvSpPr>
          <p:nvPr/>
        </p:nvSpPr>
        <p:spPr bwMode="auto">
          <a:xfrm rot="21003">
            <a:off x="5743576" y="5102225"/>
            <a:ext cx="403225" cy="554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zh-CN" sz="3000" b="1">
                <a:solidFill>
                  <a:srgbClr val="FF0000"/>
                </a:solidFill>
                <a:cs typeface="Arial" pitchFamily="34" charset="0"/>
              </a:rPr>
              <a:t>–</a:t>
            </a:r>
          </a:p>
        </p:txBody>
      </p:sp>
      <p:cxnSp>
        <p:nvCxnSpPr>
          <p:cNvPr id="29" name="Straight Connector 28"/>
          <p:cNvCxnSpPr/>
          <p:nvPr/>
        </p:nvCxnSpPr>
        <p:spPr>
          <a:xfrm rot="16221003" flipH="1">
            <a:off x="4364832" y="3455194"/>
            <a:ext cx="3243262" cy="2311400"/>
          </a:xfrm>
          <a:prstGeom prst="line">
            <a:avLst/>
          </a:prstGeom>
          <a:ln w="38100" cap="flat" cmpd="sng" algn="ctr">
            <a:solidFill>
              <a:schemeClr val="tx1"/>
            </a:solidFill>
            <a:prstDash val="solid"/>
            <a:round/>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21526" name="TextBox 32"/>
          <p:cNvSpPr txBox="1">
            <a:spLocks noChangeArrowheads="1"/>
          </p:cNvSpPr>
          <p:nvPr/>
        </p:nvSpPr>
        <p:spPr bwMode="auto">
          <a:xfrm rot="21003">
            <a:off x="6350001" y="4573589"/>
            <a:ext cx="409575" cy="554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zh-CN" sz="3000" b="1">
                <a:solidFill>
                  <a:srgbClr val="0000FF"/>
                </a:solidFill>
                <a:cs typeface="Arial" pitchFamily="34" charset="0"/>
              </a:rPr>
              <a:t>+</a:t>
            </a:r>
          </a:p>
        </p:txBody>
      </p:sp>
      <p:sp>
        <p:nvSpPr>
          <p:cNvPr id="39" name="TextBox 38"/>
          <p:cNvSpPr txBox="1">
            <a:spLocks noChangeArrowheads="1"/>
          </p:cNvSpPr>
          <p:nvPr/>
        </p:nvSpPr>
        <p:spPr bwMode="auto">
          <a:xfrm>
            <a:off x="6994525" y="5564188"/>
            <a:ext cx="979488"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zh-CN">
                <a:latin typeface="Corbel" pitchFamily="34" charset="0"/>
              </a:rPr>
              <a:t>target</a:t>
            </a:r>
          </a:p>
        </p:txBody>
      </p:sp>
      <p:sp>
        <p:nvSpPr>
          <p:cNvPr id="21528" name="TextBox 43"/>
          <p:cNvSpPr txBox="1">
            <a:spLocks noChangeArrowheads="1"/>
          </p:cNvSpPr>
          <p:nvPr/>
        </p:nvSpPr>
        <p:spPr bwMode="auto">
          <a:xfrm rot="21003">
            <a:off x="4451351" y="4637089"/>
            <a:ext cx="403225" cy="554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zh-CN" sz="3000" b="1">
                <a:solidFill>
                  <a:srgbClr val="FF0000"/>
                </a:solidFill>
                <a:cs typeface="Arial" pitchFamily="34" charset="0"/>
              </a:rPr>
              <a:t>–</a:t>
            </a:r>
          </a:p>
        </p:txBody>
      </p:sp>
      <p:cxnSp>
        <p:nvCxnSpPr>
          <p:cNvPr id="47" name="Straight Connector 46"/>
          <p:cNvCxnSpPr/>
          <p:nvPr/>
        </p:nvCxnSpPr>
        <p:spPr>
          <a:xfrm rot="21003" flipV="1">
            <a:off x="4094163" y="3425825"/>
            <a:ext cx="3759200" cy="2438400"/>
          </a:xfrm>
          <a:prstGeom prst="line">
            <a:avLst/>
          </a:prstGeom>
          <a:ln w="38100" cap="flat" cmpd="sng" algn="ctr">
            <a:solidFill>
              <a:schemeClr val="tx1"/>
            </a:solidFill>
            <a:prstDash val="solid"/>
            <a:round/>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52" name="Straight Connector 51"/>
          <p:cNvCxnSpPr/>
          <p:nvPr/>
        </p:nvCxnSpPr>
        <p:spPr>
          <a:xfrm rot="21003" flipV="1">
            <a:off x="3763963" y="3967163"/>
            <a:ext cx="4368800" cy="1363662"/>
          </a:xfrm>
          <a:prstGeom prst="line">
            <a:avLst/>
          </a:prstGeom>
          <a:ln w="38100" cap="flat" cmpd="sng" algn="ctr">
            <a:solidFill>
              <a:schemeClr val="tx1"/>
            </a:solidFill>
            <a:prstDash val="solid"/>
            <a:round/>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56" name="Straight Connector 55"/>
          <p:cNvCxnSpPr/>
          <p:nvPr/>
        </p:nvCxnSpPr>
        <p:spPr>
          <a:xfrm rot="21003" flipV="1">
            <a:off x="3675063" y="4492626"/>
            <a:ext cx="4521200" cy="284163"/>
          </a:xfrm>
          <a:prstGeom prst="line">
            <a:avLst/>
          </a:prstGeom>
          <a:ln w="38100" cap="flat" cmpd="sng" algn="ctr">
            <a:solidFill>
              <a:schemeClr val="tx1"/>
            </a:solidFill>
            <a:prstDash val="solid"/>
            <a:round/>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61" name="Straight Connector 60"/>
          <p:cNvCxnSpPr/>
          <p:nvPr/>
        </p:nvCxnSpPr>
        <p:spPr>
          <a:xfrm rot="21003">
            <a:off x="3814763" y="4010025"/>
            <a:ext cx="4330700" cy="1244600"/>
          </a:xfrm>
          <a:prstGeom prst="line">
            <a:avLst/>
          </a:prstGeom>
          <a:ln w="38100" cap="flat" cmpd="sng" algn="ctr">
            <a:solidFill>
              <a:schemeClr val="tx1"/>
            </a:solidFill>
            <a:prstDash val="solid"/>
            <a:round/>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65" name="TextBox 64"/>
          <p:cNvSpPr txBox="1">
            <a:spLocks noChangeArrowheads="1"/>
          </p:cNvSpPr>
          <p:nvPr/>
        </p:nvSpPr>
        <p:spPr bwMode="auto">
          <a:xfrm>
            <a:off x="6783389" y="2925763"/>
            <a:ext cx="2471737"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r>
              <a:rPr lang="en-US" altLang="zh-CN">
                <a:latin typeface="Corbel" pitchFamily="34" charset="0"/>
              </a:rPr>
              <a:t>random initial line</a:t>
            </a:r>
          </a:p>
        </p:txBody>
      </p:sp>
      <p:grpSp>
        <p:nvGrpSpPr>
          <p:cNvPr id="2" name="Group 126"/>
          <p:cNvGrpSpPr>
            <a:grpSpLocks/>
          </p:cNvGrpSpPr>
          <p:nvPr/>
        </p:nvGrpSpPr>
        <p:grpSpPr bwMode="auto">
          <a:xfrm>
            <a:off x="4765676" y="3429000"/>
            <a:ext cx="2309813" cy="2281238"/>
            <a:chOff x="3241449" y="3429776"/>
            <a:chExt cx="2309983" cy="2280738"/>
          </a:xfrm>
        </p:grpSpPr>
        <p:cxnSp>
          <p:nvCxnSpPr>
            <p:cNvPr id="109" name="Straight Connector 108"/>
            <p:cNvCxnSpPr/>
            <p:nvPr/>
          </p:nvCxnSpPr>
          <p:spPr>
            <a:xfrm rot="3444250" flipH="1" flipV="1">
              <a:off x="3682830" y="5197863"/>
              <a:ext cx="160303" cy="1588"/>
            </a:xfrm>
            <a:prstGeom prst="line">
              <a:avLst/>
            </a:prstGeom>
            <a:ln w="25400" cap="flat" cmpd="sng" algn="ctr">
              <a:solidFill>
                <a:srgbClr val="000000"/>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21537" name="Group 125"/>
            <p:cNvGrpSpPr>
              <a:grpSpLocks/>
            </p:cNvGrpSpPr>
            <p:nvPr/>
          </p:nvGrpSpPr>
          <p:grpSpPr bwMode="auto">
            <a:xfrm>
              <a:off x="3241449" y="3429776"/>
              <a:ext cx="2309983" cy="2280738"/>
              <a:chOff x="3241449" y="3429776"/>
              <a:chExt cx="2309983" cy="2280738"/>
            </a:xfrm>
          </p:grpSpPr>
          <p:cxnSp>
            <p:nvCxnSpPr>
              <p:cNvPr id="74" name="Straight Connector 73"/>
              <p:cNvCxnSpPr/>
              <p:nvPr/>
            </p:nvCxnSpPr>
            <p:spPr>
              <a:xfrm rot="3444250">
                <a:off x="5033134" y="3903541"/>
                <a:ext cx="403137" cy="1587"/>
              </a:xfrm>
              <a:prstGeom prst="line">
                <a:avLst/>
              </a:prstGeom>
              <a:ln w="25400" cap="flat" cmpd="sng" algn="ctr">
                <a:solidFill>
                  <a:srgbClr val="000000"/>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rot="3444250">
                <a:off x="4774339" y="4151137"/>
                <a:ext cx="312669" cy="0"/>
              </a:xfrm>
              <a:prstGeom prst="line">
                <a:avLst/>
              </a:prstGeom>
              <a:ln w="25400" cap="flat" cmpd="sng" algn="ctr">
                <a:solidFill>
                  <a:srgbClr val="000000"/>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rot="3444250">
                <a:off x="4587068" y="3816247"/>
                <a:ext cx="779292" cy="6350"/>
              </a:xfrm>
              <a:prstGeom prst="line">
                <a:avLst/>
              </a:prstGeom>
              <a:ln w="25400" cap="flat" cmpd="sng" algn="ctr">
                <a:solidFill>
                  <a:srgbClr val="000000"/>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rot="3444250">
                <a:off x="5468106" y="3813073"/>
                <a:ext cx="165064" cy="1588"/>
              </a:xfrm>
              <a:prstGeom prst="line">
                <a:avLst/>
              </a:prstGeom>
              <a:ln w="25400" cap="flat" cmpd="sng" algn="ctr">
                <a:solidFill>
                  <a:srgbClr val="000000"/>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rot="3444250">
                <a:off x="4275085" y="4142408"/>
                <a:ext cx="661842" cy="1587"/>
              </a:xfrm>
              <a:prstGeom prst="line">
                <a:avLst/>
              </a:prstGeom>
              <a:ln w="25400" cap="flat" cmpd="sng" algn="ctr">
                <a:solidFill>
                  <a:srgbClr val="000000"/>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rot="3444250" flipH="1" flipV="1">
                <a:off x="5434767" y="4063844"/>
                <a:ext cx="174587" cy="1588"/>
              </a:xfrm>
              <a:prstGeom prst="line">
                <a:avLst/>
              </a:prstGeom>
              <a:ln w="25400" cap="flat" cmpd="sng" algn="ctr">
                <a:solidFill>
                  <a:srgbClr val="000000"/>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rot="3444250" flipH="1" flipV="1">
                <a:off x="5036276" y="4319375"/>
                <a:ext cx="174587" cy="1587"/>
              </a:xfrm>
              <a:prstGeom prst="line">
                <a:avLst/>
              </a:prstGeom>
              <a:ln w="25400" cap="flat" cmpd="sng" algn="ctr">
                <a:solidFill>
                  <a:srgbClr val="000000"/>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rot="3444250" flipH="1" flipV="1">
                <a:off x="5036342" y="4457457"/>
                <a:ext cx="625338" cy="1587"/>
              </a:xfrm>
              <a:prstGeom prst="line">
                <a:avLst/>
              </a:prstGeom>
              <a:ln w="25400" cap="flat" cmpd="sng" algn="ctr">
                <a:solidFill>
                  <a:srgbClr val="000000"/>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rot="3444250" flipH="1" flipV="1">
                <a:off x="4648941" y="4663787"/>
                <a:ext cx="472971" cy="1587"/>
              </a:xfrm>
              <a:prstGeom prst="line">
                <a:avLst/>
              </a:prstGeom>
              <a:ln w="25400" cap="flat" cmpd="sng" algn="ctr">
                <a:solidFill>
                  <a:srgbClr val="000000"/>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rot="3444250">
                <a:off x="3178062" y="4705846"/>
                <a:ext cx="801512" cy="1588"/>
              </a:xfrm>
              <a:prstGeom prst="line">
                <a:avLst/>
              </a:prstGeom>
              <a:ln w="25400" cap="flat" cmpd="sng" algn="ctr">
                <a:solidFill>
                  <a:srgbClr val="000000"/>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rot="3444250">
                <a:off x="3796378" y="4689181"/>
                <a:ext cx="380916" cy="1587"/>
              </a:xfrm>
              <a:prstGeom prst="line">
                <a:avLst/>
              </a:prstGeom>
              <a:ln w="25400" cap="flat" cmpd="sng" algn="ctr">
                <a:solidFill>
                  <a:srgbClr val="000000"/>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rot="3444250">
                <a:off x="3029565" y="5155803"/>
                <a:ext cx="425357" cy="1588"/>
              </a:xfrm>
              <a:prstGeom prst="line">
                <a:avLst/>
              </a:prstGeom>
              <a:ln w="25400" cap="flat" cmpd="sng" algn="ctr">
                <a:solidFill>
                  <a:srgbClr val="000000"/>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rot="3444250" flipH="1" flipV="1">
                <a:off x="4099601" y="4958997"/>
                <a:ext cx="304733" cy="1588"/>
              </a:xfrm>
              <a:prstGeom prst="line">
                <a:avLst/>
              </a:prstGeom>
              <a:ln w="25400" cap="flat" cmpd="sng" algn="ctr">
                <a:solidFill>
                  <a:srgbClr val="000000"/>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rot="3444250">
                <a:off x="3466184" y="5414510"/>
                <a:ext cx="590421" cy="1587"/>
              </a:xfrm>
              <a:prstGeom prst="line">
                <a:avLst/>
              </a:prstGeom>
              <a:ln w="25400" cap="flat" cmpd="sng" algn="ctr">
                <a:solidFill>
                  <a:srgbClr val="000000"/>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rot="3444250" flipH="1" flipV="1">
                <a:off x="3934534" y="5152629"/>
                <a:ext cx="615815" cy="1588"/>
              </a:xfrm>
              <a:prstGeom prst="line">
                <a:avLst/>
              </a:prstGeom>
              <a:ln w="25400" cap="flat" cmpd="sng" algn="ctr">
                <a:solidFill>
                  <a:srgbClr val="000000"/>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rot="3444250" flipH="1" flipV="1">
                <a:off x="3227172" y="5442285"/>
                <a:ext cx="74596" cy="1588"/>
              </a:xfrm>
              <a:prstGeom prst="line">
                <a:avLst/>
              </a:prstGeom>
              <a:ln w="25400" cap="flat" cmpd="sng" algn="ctr">
                <a:solidFill>
                  <a:srgbClr val="000000"/>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rot="3444250" flipH="1" flipV="1">
                <a:off x="4076547" y="4820121"/>
                <a:ext cx="74596" cy="1587"/>
              </a:xfrm>
              <a:prstGeom prst="line">
                <a:avLst/>
              </a:prstGeom>
              <a:ln w="25400" cap="flat" cmpd="sng" algn="ctr">
                <a:solidFill>
                  <a:srgbClr val="000000"/>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rot="3444250" flipH="1" flipV="1">
                <a:off x="3478049" y="4975662"/>
                <a:ext cx="306321" cy="1587"/>
              </a:xfrm>
              <a:prstGeom prst="line">
                <a:avLst/>
              </a:prstGeom>
              <a:ln w="25400" cap="flat" cmpd="sng" algn="ctr">
                <a:solidFill>
                  <a:srgbClr val="000000"/>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cxnSp>
        <p:nvCxnSpPr>
          <p:cNvPr id="129" name="Straight Connector 128"/>
          <p:cNvCxnSpPr/>
          <p:nvPr/>
        </p:nvCxnSpPr>
        <p:spPr>
          <a:xfrm>
            <a:off x="4165601" y="3335338"/>
            <a:ext cx="3649663" cy="2557462"/>
          </a:xfrm>
          <a:prstGeom prst="line">
            <a:avLst/>
          </a:prstGeom>
          <a:ln w="38100" cap="flat" cmpd="sng" algn="ctr">
            <a:solidFill>
              <a:schemeClr val="tx1"/>
            </a:solidFill>
            <a:prstDash val="solid"/>
            <a:round/>
            <a:headEnd type="none" w="med" len="med"/>
            <a:tailEnd type="none" w="med" len="med"/>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049987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xit" presetSubtype="0" fill="hold" nodeType="clickEffect">
                                  <p:stCondLst>
                                    <p:cond delay="0"/>
                                  </p:stCondLst>
                                  <p:childTnLst>
                                    <p:set>
                                      <p:cBhvr>
                                        <p:cTn id="12" dur="1" fill="hold">
                                          <p:stCondLst>
                                            <p:cond delay="0"/>
                                          </p:stCondLst>
                                        </p:cTn>
                                        <p:tgtEl>
                                          <p:spTgt spid="29"/>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39"/>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xit" presetSubtype="0" fill="hold" nodeType="clickEffect">
                                  <p:stCondLst>
                                    <p:cond delay="0"/>
                                  </p:stCondLst>
                                  <p:childTnLst>
                                    <p:set>
                                      <p:cBhvr>
                                        <p:cTn id="28" dur="1" fill="hold">
                                          <p:stCondLst>
                                            <p:cond delay="0"/>
                                          </p:stCondLst>
                                        </p:cTn>
                                        <p:tgtEl>
                                          <p:spTgt spid="2"/>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47"/>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65"/>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xit" presetSubtype="0" fill="hold" nodeType="clickEffect">
                                  <p:stCondLst>
                                    <p:cond delay="0"/>
                                  </p:stCondLst>
                                  <p:childTnLst>
                                    <p:set>
                                      <p:cBhvr>
                                        <p:cTn id="38" dur="1" fill="hold">
                                          <p:stCondLst>
                                            <p:cond delay="0"/>
                                          </p:stCondLst>
                                        </p:cTn>
                                        <p:tgtEl>
                                          <p:spTgt spid="52"/>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xit" presetSubtype="0" fill="hold" nodeType="clickEffect">
                                  <p:stCondLst>
                                    <p:cond delay="0"/>
                                  </p:stCondLst>
                                  <p:childTnLst>
                                    <p:set>
                                      <p:cBhvr>
                                        <p:cTn id="44" dur="1" fill="hold">
                                          <p:stCondLst>
                                            <p:cond delay="0"/>
                                          </p:stCondLst>
                                        </p:cTn>
                                        <p:tgtEl>
                                          <p:spTgt spid="56"/>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61"/>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xit" presetSubtype="0" fill="hold" nodeType="clickEffect">
                                  <p:stCondLst>
                                    <p:cond delay="0"/>
                                  </p:stCondLst>
                                  <p:childTnLst>
                                    <p:set>
                                      <p:cBhvr>
                                        <p:cTn id="50" dur="1" fill="hold">
                                          <p:stCondLst>
                                            <p:cond delay="0"/>
                                          </p:stCondLst>
                                        </p:cTn>
                                        <p:tgtEl>
                                          <p:spTgt spid="61"/>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129"/>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xit" presetSubtype="0" fill="hold" nodeType="clickEffect">
                                  <p:stCondLst>
                                    <p:cond delay="0"/>
                                  </p:stCondLst>
                                  <p:childTnLst>
                                    <p:set>
                                      <p:cBhvr>
                                        <p:cTn id="56" dur="1" fill="hold">
                                          <p:stCondLst>
                                            <p:cond delay="0"/>
                                          </p:stCondLst>
                                        </p:cTn>
                                        <p:tgtEl>
                                          <p:spTgt spid="129"/>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9" grpId="1"/>
      <p:bldP spid="65" grpId="0"/>
      <p:bldP spid="65"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6472"/>
            <a:ext cx="10515600" cy="854075"/>
          </a:xfrm>
        </p:spPr>
        <p:txBody>
          <a:bodyPr/>
          <a:lstStyle/>
          <a:p>
            <a:r>
              <a:rPr lang="en-US" altLang="zh-CN" dirty="0"/>
              <a:t>Example: Logistic Regression</a:t>
            </a:r>
            <a:endParaRPr lang="zh-CN" altLang="en-US" dirty="0"/>
          </a:p>
        </p:txBody>
      </p:sp>
      <p:sp>
        <p:nvSpPr>
          <p:cNvPr id="3" name="内容占位符 2"/>
          <p:cNvSpPr>
            <a:spLocks noGrp="1"/>
          </p:cNvSpPr>
          <p:nvPr>
            <p:ph sz="quarter" idx="18"/>
          </p:nvPr>
        </p:nvSpPr>
        <p:spPr>
          <a:xfrm>
            <a:off x="631614" y="1176660"/>
            <a:ext cx="11069320" cy="1671315"/>
          </a:xfrm>
        </p:spPr>
        <p:txBody>
          <a:bodyPr/>
          <a:lstStyle/>
          <a:p>
            <a:r>
              <a:rPr lang="en-US" altLang="zh-CN" dirty="0"/>
              <a:t>Logistic regression is widely used to predict a binary response. </a:t>
            </a:r>
            <a:endParaRPr lang="en-US" altLang="zh-CN" dirty="0" smtClean="0"/>
          </a:p>
          <a:p>
            <a:r>
              <a:rPr lang="en-US" altLang="zh-CN" dirty="0" smtClean="0"/>
              <a:t>It </a:t>
            </a:r>
            <a:r>
              <a:rPr lang="en-US" altLang="zh-CN" dirty="0"/>
              <a:t>is a linear method as described above in equation (1</a:t>
            </a:r>
            <a:r>
              <a:rPr lang="en-US" altLang="zh-CN" dirty="0" smtClean="0"/>
              <a:t>), </a:t>
            </a:r>
          </a:p>
          <a:p>
            <a:r>
              <a:rPr lang="en-US" altLang="zh-CN" dirty="0" smtClean="0"/>
              <a:t>with </a:t>
            </a:r>
            <a:r>
              <a:rPr lang="en-US" altLang="zh-CN" dirty="0"/>
              <a:t>the loss function in the formulation given by the logistic loss:</a:t>
            </a:r>
            <a:endParaRPr lang="zh-CN" altLang="en-US" dirty="0"/>
          </a:p>
        </p:txBody>
      </p:sp>
      <p:pic>
        <p:nvPicPr>
          <p:cNvPr id="4" name="图片 3"/>
          <p:cNvPicPr>
            <a:picLocks noChangeAspect="1"/>
          </p:cNvPicPr>
          <p:nvPr/>
        </p:nvPicPr>
        <p:blipFill>
          <a:blip r:embed="rId3"/>
          <a:stretch>
            <a:fillRect/>
          </a:stretch>
        </p:blipFill>
        <p:spPr>
          <a:xfrm>
            <a:off x="971550" y="3626224"/>
            <a:ext cx="2305050" cy="768350"/>
          </a:xfrm>
          <a:prstGeom prst="rect">
            <a:avLst/>
          </a:prstGeom>
        </p:spPr>
      </p:pic>
      <p:pic>
        <p:nvPicPr>
          <p:cNvPr id="6" name="图片 5"/>
          <p:cNvPicPr>
            <a:picLocks noChangeAspect="1"/>
          </p:cNvPicPr>
          <p:nvPr/>
        </p:nvPicPr>
        <p:blipFill>
          <a:blip r:embed="rId4"/>
          <a:stretch>
            <a:fillRect/>
          </a:stretch>
        </p:blipFill>
        <p:spPr>
          <a:xfrm>
            <a:off x="971550" y="2875149"/>
            <a:ext cx="4770138" cy="649101"/>
          </a:xfrm>
          <a:prstGeom prst="rect">
            <a:avLst/>
          </a:prstGeom>
        </p:spPr>
      </p:pic>
      <p:sp>
        <p:nvSpPr>
          <p:cNvPr id="7" name="文本框 6"/>
          <p:cNvSpPr txBox="1"/>
          <p:nvPr/>
        </p:nvSpPr>
        <p:spPr>
          <a:xfrm>
            <a:off x="3790950" y="3762375"/>
            <a:ext cx="1457325" cy="369332"/>
          </a:xfrm>
          <a:prstGeom prst="rect">
            <a:avLst/>
          </a:prstGeom>
          <a:noFill/>
        </p:spPr>
        <p:txBody>
          <a:bodyPr wrap="square" rtlCol="0">
            <a:spAutoFit/>
          </a:bodyPr>
          <a:lstStyle/>
          <a:p>
            <a:r>
              <a:rPr lang="en-US" altLang="zh-CN" dirty="0" smtClean="0"/>
              <a:t>Where </a:t>
            </a:r>
            <a:endParaRPr lang="zh-CN" altLang="en-US" dirty="0"/>
          </a:p>
        </p:txBody>
      </p:sp>
      <p:pic>
        <p:nvPicPr>
          <p:cNvPr id="8" name="图片 7"/>
          <p:cNvPicPr>
            <a:picLocks noChangeAspect="1"/>
          </p:cNvPicPr>
          <p:nvPr/>
        </p:nvPicPr>
        <p:blipFill>
          <a:blip r:embed="rId5"/>
          <a:stretch>
            <a:fillRect/>
          </a:stretch>
        </p:blipFill>
        <p:spPr>
          <a:xfrm>
            <a:off x="4933950" y="3762375"/>
            <a:ext cx="1200150" cy="446864"/>
          </a:xfrm>
          <a:prstGeom prst="rect">
            <a:avLst/>
          </a:prstGeom>
        </p:spPr>
      </p:pic>
    </p:spTree>
    <p:extLst>
      <p:ext uri="{BB962C8B-B14F-4D97-AF65-F5344CB8AC3E}">
        <p14:creationId xmlns:p14="http://schemas.microsoft.com/office/powerpoint/2010/main" val="18415572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860352" y="123748"/>
            <a:ext cx="10515600" cy="900113"/>
          </a:xfrm>
        </p:spPr>
        <p:txBody>
          <a:bodyPr>
            <a:normAutofit/>
          </a:bodyPr>
          <a:lstStyle/>
          <a:p>
            <a:r>
              <a:rPr lang="en-US" sz="5000" dirty="0">
                <a:ea typeface="ＭＳ Ｐゴシック" charset="-128"/>
                <a:cs typeface="ＭＳ Ｐゴシック" charset="-128"/>
              </a:rPr>
              <a:t>Example: Logistic Regression</a:t>
            </a:r>
          </a:p>
        </p:txBody>
      </p:sp>
      <p:sp>
        <p:nvSpPr>
          <p:cNvPr id="27651" name="Content Placeholder 2"/>
          <p:cNvSpPr>
            <a:spLocks noGrp="1"/>
          </p:cNvSpPr>
          <p:nvPr>
            <p:ph idx="1"/>
          </p:nvPr>
        </p:nvSpPr>
        <p:spPr>
          <a:xfrm>
            <a:off x="1981200" y="1951038"/>
            <a:ext cx="8229600" cy="4221162"/>
          </a:xfrm>
        </p:spPr>
        <p:txBody>
          <a:bodyPr/>
          <a:lstStyle/>
          <a:p>
            <a:pPr>
              <a:spcBef>
                <a:spcPct val="0"/>
              </a:spcBef>
              <a:buFontTx/>
              <a:buNone/>
            </a:pPr>
            <a:r>
              <a:rPr lang="en-US" sz="1900" dirty="0" err="1">
                <a:latin typeface="Lucida Console"/>
                <a:ea typeface="Consolas" charset="0"/>
                <a:cs typeface="Lucida Console"/>
              </a:rPr>
              <a:t>val</a:t>
            </a:r>
            <a:r>
              <a:rPr lang="en-US" sz="1900" dirty="0">
                <a:latin typeface="Lucida Console"/>
                <a:ea typeface="Consolas" charset="0"/>
                <a:cs typeface="Lucida Console"/>
              </a:rPr>
              <a:t> data = </a:t>
            </a:r>
            <a:r>
              <a:rPr lang="en-US" sz="1900" dirty="0" err="1">
                <a:latin typeface="Lucida Console"/>
                <a:ea typeface="Consolas" charset="0"/>
                <a:cs typeface="Lucida Console"/>
              </a:rPr>
              <a:t>spark.textFile</a:t>
            </a:r>
            <a:r>
              <a:rPr lang="en-US" sz="1900" dirty="0">
                <a:latin typeface="Lucida Console"/>
                <a:ea typeface="Consolas" charset="0"/>
                <a:cs typeface="Lucida Console"/>
              </a:rPr>
              <a:t>(...).</a:t>
            </a:r>
            <a:r>
              <a:rPr lang="en-US" sz="1900" dirty="0" err="1">
                <a:solidFill>
                  <a:srgbClr val="3366FF"/>
                </a:solidFill>
                <a:latin typeface="Lucida Console"/>
                <a:ea typeface="Consolas" charset="0"/>
                <a:cs typeface="Lucida Console"/>
              </a:rPr>
              <a:t>map</a:t>
            </a:r>
            <a:r>
              <a:rPr lang="en-US" sz="1900" dirty="0" err="1">
                <a:latin typeface="Lucida Console"/>
                <a:ea typeface="Consolas" charset="0"/>
                <a:cs typeface="Lucida Console"/>
              </a:rPr>
              <a:t>(</a:t>
            </a:r>
            <a:r>
              <a:rPr lang="en-US" sz="1900" dirty="0" err="1">
                <a:solidFill>
                  <a:srgbClr val="FF0080"/>
                </a:solidFill>
                <a:latin typeface="Lucida Console"/>
                <a:ea typeface="Consolas" charset="0"/>
                <a:cs typeface="Lucida Console"/>
              </a:rPr>
              <a:t>readPoint</a:t>
            </a:r>
            <a:r>
              <a:rPr lang="en-US" sz="1900" dirty="0" err="1">
                <a:latin typeface="Lucida Console"/>
                <a:ea typeface="Consolas" charset="0"/>
                <a:cs typeface="Lucida Console"/>
              </a:rPr>
              <a:t>).</a:t>
            </a:r>
            <a:r>
              <a:rPr lang="en-US" sz="1900" dirty="0" err="1">
                <a:solidFill>
                  <a:srgbClr val="3366FF"/>
                </a:solidFill>
                <a:latin typeface="Lucida Console"/>
                <a:ea typeface="Consolas" charset="0"/>
                <a:cs typeface="Lucida Console"/>
              </a:rPr>
              <a:t>cache</a:t>
            </a:r>
            <a:r>
              <a:rPr lang="en-US" sz="1900" dirty="0">
                <a:latin typeface="Lucida Console"/>
                <a:ea typeface="Consolas" charset="0"/>
                <a:cs typeface="Lucida Console"/>
              </a:rPr>
              <a:t>()</a:t>
            </a:r>
          </a:p>
          <a:p>
            <a:pPr>
              <a:spcBef>
                <a:spcPct val="0"/>
              </a:spcBef>
              <a:buFontTx/>
              <a:buNone/>
            </a:pPr>
            <a:endParaRPr lang="en-US" sz="1900" dirty="0">
              <a:latin typeface="Lucida Console"/>
              <a:ea typeface="Consolas" charset="0"/>
              <a:cs typeface="Lucida Console"/>
            </a:endParaRPr>
          </a:p>
          <a:p>
            <a:pPr>
              <a:spcBef>
                <a:spcPct val="0"/>
              </a:spcBef>
              <a:buFontTx/>
              <a:buNone/>
            </a:pPr>
            <a:r>
              <a:rPr lang="en-US" sz="1900" dirty="0" err="1">
                <a:latin typeface="Lucida Console"/>
                <a:ea typeface="Consolas" charset="0"/>
                <a:cs typeface="Lucida Console"/>
              </a:rPr>
              <a:t>var</a:t>
            </a:r>
            <a:r>
              <a:rPr lang="en-US" sz="1900" dirty="0">
                <a:latin typeface="Lucida Console"/>
                <a:ea typeface="Consolas" charset="0"/>
                <a:cs typeface="Lucida Console"/>
              </a:rPr>
              <a:t> </a:t>
            </a:r>
            <a:r>
              <a:rPr lang="en-US" sz="1900" dirty="0" err="1">
                <a:latin typeface="Lucida Console"/>
                <a:ea typeface="Consolas" charset="0"/>
                <a:cs typeface="Lucida Console"/>
              </a:rPr>
              <a:t>w</a:t>
            </a:r>
            <a:r>
              <a:rPr lang="en-US" sz="1900" dirty="0">
                <a:latin typeface="Lucida Console"/>
                <a:ea typeface="Consolas" charset="0"/>
                <a:cs typeface="Lucida Console"/>
              </a:rPr>
              <a:t> = </a:t>
            </a:r>
            <a:r>
              <a:rPr lang="en-US" sz="1900" dirty="0" err="1">
                <a:latin typeface="Lucida Console"/>
                <a:ea typeface="Consolas" charset="0"/>
                <a:cs typeface="Lucida Console"/>
              </a:rPr>
              <a:t>Vector.random(D</a:t>
            </a:r>
            <a:r>
              <a:rPr lang="en-US" sz="1900" dirty="0">
                <a:latin typeface="Lucida Console"/>
                <a:ea typeface="Consolas" charset="0"/>
                <a:cs typeface="Lucida Console"/>
              </a:rPr>
              <a:t>)</a:t>
            </a:r>
          </a:p>
          <a:p>
            <a:pPr>
              <a:spcBef>
                <a:spcPct val="0"/>
              </a:spcBef>
              <a:buFontTx/>
              <a:buNone/>
            </a:pPr>
            <a:endParaRPr lang="en-US" sz="1900" dirty="0">
              <a:latin typeface="Lucida Console"/>
              <a:ea typeface="Consolas" charset="0"/>
              <a:cs typeface="Lucida Console"/>
            </a:endParaRPr>
          </a:p>
          <a:p>
            <a:pPr>
              <a:spcBef>
                <a:spcPct val="0"/>
              </a:spcBef>
              <a:buFontTx/>
              <a:buNone/>
            </a:pPr>
            <a:r>
              <a:rPr lang="en-US" sz="1900" dirty="0">
                <a:latin typeface="Lucida Console"/>
                <a:ea typeface="Consolas" charset="0"/>
                <a:cs typeface="Lucida Console"/>
              </a:rPr>
              <a:t>for (</a:t>
            </a:r>
            <a:r>
              <a:rPr lang="en-US" sz="1900" dirty="0" err="1">
                <a:latin typeface="Lucida Console"/>
                <a:ea typeface="Consolas" charset="0"/>
                <a:cs typeface="Lucida Console"/>
              </a:rPr>
              <a:t>i</a:t>
            </a:r>
            <a:r>
              <a:rPr lang="en-US" sz="1900" dirty="0">
                <a:latin typeface="Lucida Console"/>
                <a:ea typeface="Consolas" charset="0"/>
                <a:cs typeface="Lucida Console"/>
              </a:rPr>
              <a:t> &lt;- 1 to ITERATIONS) {</a:t>
            </a:r>
          </a:p>
          <a:p>
            <a:pPr>
              <a:spcBef>
                <a:spcPct val="0"/>
              </a:spcBef>
              <a:buFontTx/>
              <a:buNone/>
            </a:pPr>
            <a:r>
              <a:rPr lang="en-US" sz="1900" dirty="0">
                <a:latin typeface="Lucida Console"/>
                <a:ea typeface="Consolas" charset="0"/>
                <a:cs typeface="Lucida Console"/>
              </a:rPr>
              <a:t>  </a:t>
            </a:r>
            <a:r>
              <a:rPr lang="en-US" sz="1900" dirty="0" err="1">
                <a:latin typeface="Lucida Console"/>
                <a:ea typeface="Consolas" charset="0"/>
                <a:cs typeface="Lucida Console"/>
              </a:rPr>
              <a:t>val</a:t>
            </a:r>
            <a:r>
              <a:rPr lang="en-US" sz="1900" dirty="0">
                <a:latin typeface="Lucida Console"/>
                <a:ea typeface="Consolas" charset="0"/>
                <a:cs typeface="Lucida Console"/>
              </a:rPr>
              <a:t> gradient = </a:t>
            </a:r>
            <a:r>
              <a:rPr lang="en-US" sz="1900" dirty="0" err="1">
                <a:latin typeface="Lucida Console"/>
                <a:ea typeface="Consolas" charset="0"/>
                <a:cs typeface="Lucida Console"/>
              </a:rPr>
              <a:t>data.</a:t>
            </a:r>
            <a:r>
              <a:rPr lang="en-US" sz="1900" dirty="0" err="1">
                <a:solidFill>
                  <a:srgbClr val="3366FF"/>
                </a:solidFill>
                <a:latin typeface="Lucida Console"/>
                <a:ea typeface="Consolas" charset="0"/>
                <a:cs typeface="Lucida Console"/>
              </a:rPr>
              <a:t>map</a:t>
            </a:r>
            <a:r>
              <a:rPr lang="en-US" sz="1900" dirty="0">
                <a:latin typeface="Lucida Console"/>
                <a:ea typeface="Consolas" charset="0"/>
                <a:cs typeface="Lucida Console"/>
              </a:rPr>
              <a:t>(</a:t>
            </a:r>
            <a:r>
              <a:rPr lang="en-US" sz="1900" dirty="0">
                <a:solidFill>
                  <a:srgbClr val="FF0080"/>
                </a:solidFill>
                <a:latin typeface="Lucida Console"/>
                <a:ea typeface="Consolas" charset="0"/>
                <a:cs typeface="Lucida Console"/>
              </a:rPr>
              <a:t>p =&gt;</a:t>
            </a:r>
          </a:p>
          <a:p>
            <a:pPr>
              <a:spcBef>
                <a:spcPct val="0"/>
              </a:spcBef>
              <a:buFontTx/>
              <a:buNone/>
            </a:pPr>
            <a:r>
              <a:rPr lang="en-US" sz="1900" dirty="0">
                <a:solidFill>
                  <a:srgbClr val="FF0080"/>
                </a:solidFill>
                <a:latin typeface="Lucida Console"/>
                <a:ea typeface="Consolas" charset="0"/>
                <a:cs typeface="Lucida Console"/>
              </a:rPr>
              <a:t>    (1 / (1 + </a:t>
            </a:r>
            <a:r>
              <a:rPr lang="en-US" sz="1900" dirty="0" err="1">
                <a:solidFill>
                  <a:srgbClr val="FF0080"/>
                </a:solidFill>
                <a:latin typeface="Lucida Console"/>
                <a:ea typeface="Consolas" charset="0"/>
                <a:cs typeface="Lucida Console"/>
              </a:rPr>
              <a:t>exp</a:t>
            </a:r>
            <a:r>
              <a:rPr lang="en-US" sz="1900" dirty="0">
                <a:solidFill>
                  <a:srgbClr val="FF0080"/>
                </a:solidFill>
                <a:latin typeface="Lucida Console"/>
                <a:ea typeface="Consolas" charset="0"/>
                <a:cs typeface="Lucida Console"/>
              </a:rPr>
              <a:t>(-p.y*(w dot </a:t>
            </a:r>
            <a:r>
              <a:rPr lang="en-US" sz="1900" dirty="0" err="1">
                <a:solidFill>
                  <a:srgbClr val="FF0080"/>
                </a:solidFill>
                <a:latin typeface="Lucida Console"/>
                <a:ea typeface="Consolas" charset="0"/>
                <a:cs typeface="Lucida Console"/>
              </a:rPr>
              <a:t>p.x</a:t>
            </a:r>
            <a:r>
              <a:rPr lang="en-US" sz="1900" dirty="0">
                <a:solidFill>
                  <a:srgbClr val="FF0080"/>
                </a:solidFill>
                <a:latin typeface="Lucida Console"/>
                <a:ea typeface="Consolas" charset="0"/>
                <a:cs typeface="Lucida Console"/>
              </a:rPr>
              <a:t>))) - 1) * </a:t>
            </a:r>
            <a:r>
              <a:rPr lang="en-US" sz="1900" dirty="0" err="1">
                <a:solidFill>
                  <a:srgbClr val="FF0080"/>
                </a:solidFill>
                <a:latin typeface="Lucida Console"/>
                <a:ea typeface="Consolas" charset="0"/>
                <a:cs typeface="Lucida Console"/>
              </a:rPr>
              <a:t>p.y</a:t>
            </a:r>
            <a:r>
              <a:rPr lang="en-US" sz="1900" dirty="0">
                <a:solidFill>
                  <a:srgbClr val="FF0080"/>
                </a:solidFill>
                <a:latin typeface="Lucida Console"/>
                <a:ea typeface="Consolas" charset="0"/>
                <a:cs typeface="Lucida Console"/>
              </a:rPr>
              <a:t> * </a:t>
            </a:r>
            <a:r>
              <a:rPr lang="en-US" sz="1900" dirty="0" err="1">
                <a:solidFill>
                  <a:srgbClr val="FF0080"/>
                </a:solidFill>
                <a:latin typeface="Lucida Console"/>
                <a:ea typeface="Consolas" charset="0"/>
                <a:cs typeface="Lucida Console"/>
              </a:rPr>
              <a:t>p.x</a:t>
            </a:r>
            <a:endParaRPr lang="en-US" sz="1900" dirty="0">
              <a:solidFill>
                <a:srgbClr val="FF0080"/>
              </a:solidFill>
              <a:latin typeface="Lucida Console"/>
              <a:ea typeface="Consolas" charset="0"/>
              <a:cs typeface="Lucida Console"/>
            </a:endParaRPr>
          </a:p>
          <a:p>
            <a:pPr>
              <a:spcBef>
                <a:spcPct val="0"/>
              </a:spcBef>
              <a:buFontTx/>
              <a:buNone/>
            </a:pPr>
            <a:r>
              <a:rPr lang="en-US" sz="1900" dirty="0">
                <a:solidFill>
                  <a:srgbClr val="FF0080"/>
                </a:solidFill>
                <a:latin typeface="Lucida Console"/>
                <a:ea typeface="Consolas" charset="0"/>
                <a:cs typeface="Lucida Console"/>
              </a:rPr>
              <a:t>  </a:t>
            </a:r>
            <a:r>
              <a:rPr lang="en-US" sz="1900" dirty="0">
                <a:latin typeface="Lucida Console"/>
                <a:ea typeface="Consolas" charset="0"/>
                <a:cs typeface="Lucida Console"/>
              </a:rPr>
              <a:t>).</a:t>
            </a:r>
            <a:r>
              <a:rPr lang="en-US" sz="1900" dirty="0">
                <a:solidFill>
                  <a:srgbClr val="3366FF"/>
                </a:solidFill>
                <a:latin typeface="Lucida Console"/>
                <a:ea typeface="Consolas" charset="0"/>
                <a:cs typeface="Lucida Console"/>
              </a:rPr>
              <a:t>reduce</a:t>
            </a:r>
            <a:r>
              <a:rPr lang="en-US" sz="1900" dirty="0">
                <a:latin typeface="Lucida Console"/>
                <a:ea typeface="Consolas" charset="0"/>
                <a:cs typeface="Lucida Console"/>
              </a:rPr>
              <a:t>(</a:t>
            </a:r>
            <a:r>
              <a:rPr lang="en-US" sz="1900" dirty="0">
                <a:solidFill>
                  <a:srgbClr val="FF0080"/>
                </a:solidFill>
                <a:latin typeface="Lucida Console"/>
                <a:ea typeface="Consolas" charset="0"/>
                <a:cs typeface="Lucida Console"/>
              </a:rPr>
              <a:t>_ + _</a:t>
            </a:r>
            <a:r>
              <a:rPr lang="en-US" sz="1900" dirty="0">
                <a:latin typeface="Lucida Console"/>
                <a:ea typeface="Consolas" charset="0"/>
                <a:cs typeface="Lucida Console"/>
              </a:rPr>
              <a:t>)</a:t>
            </a:r>
          </a:p>
          <a:p>
            <a:pPr>
              <a:spcBef>
                <a:spcPct val="0"/>
              </a:spcBef>
              <a:buFontTx/>
              <a:buNone/>
            </a:pPr>
            <a:r>
              <a:rPr lang="en-US" sz="1900" dirty="0">
                <a:latin typeface="Lucida Console"/>
                <a:ea typeface="Consolas" charset="0"/>
                <a:cs typeface="Lucida Console"/>
              </a:rPr>
              <a:t>  </a:t>
            </a:r>
            <a:r>
              <a:rPr lang="en-US" sz="1900" dirty="0" err="1">
                <a:latin typeface="Lucida Console"/>
                <a:ea typeface="Consolas" charset="0"/>
                <a:cs typeface="Lucida Console"/>
              </a:rPr>
              <a:t>w</a:t>
            </a:r>
            <a:r>
              <a:rPr lang="en-US" sz="1900" dirty="0">
                <a:latin typeface="Lucida Console"/>
                <a:ea typeface="Consolas" charset="0"/>
                <a:cs typeface="Lucida Console"/>
              </a:rPr>
              <a:t> -= gradient</a:t>
            </a:r>
          </a:p>
          <a:p>
            <a:pPr>
              <a:spcBef>
                <a:spcPct val="0"/>
              </a:spcBef>
              <a:buFontTx/>
              <a:buNone/>
            </a:pPr>
            <a:r>
              <a:rPr lang="en-US" sz="1900" dirty="0">
                <a:latin typeface="Lucida Console"/>
                <a:ea typeface="Consolas" charset="0"/>
                <a:cs typeface="Lucida Console"/>
              </a:rPr>
              <a:t>}</a:t>
            </a:r>
          </a:p>
          <a:p>
            <a:pPr>
              <a:spcBef>
                <a:spcPct val="0"/>
              </a:spcBef>
              <a:buFontTx/>
              <a:buNone/>
            </a:pPr>
            <a:endParaRPr lang="en-US" sz="1900" dirty="0">
              <a:latin typeface="Lucida Console"/>
              <a:ea typeface="Consolas" charset="0"/>
              <a:cs typeface="Lucida Console"/>
            </a:endParaRPr>
          </a:p>
          <a:p>
            <a:pPr>
              <a:spcBef>
                <a:spcPct val="0"/>
              </a:spcBef>
              <a:buFontTx/>
              <a:buNone/>
            </a:pPr>
            <a:r>
              <a:rPr lang="en-US" sz="1900" dirty="0" err="1">
                <a:latin typeface="Lucida Console"/>
                <a:ea typeface="Consolas" charset="0"/>
                <a:cs typeface="Lucida Console"/>
              </a:rPr>
              <a:t>println("Final</a:t>
            </a:r>
            <a:r>
              <a:rPr lang="en-US" sz="1900" dirty="0">
                <a:latin typeface="Lucida Console"/>
                <a:ea typeface="Consolas" charset="0"/>
                <a:cs typeface="Lucida Console"/>
              </a:rPr>
              <a:t> </a:t>
            </a:r>
            <a:r>
              <a:rPr lang="en-US" sz="1900" dirty="0" err="1">
                <a:latin typeface="Lucida Console"/>
                <a:ea typeface="Consolas" charset="0"/>
                <a:cs typeface="Lucida Console"/>
              </a:rPr>
              <a:t>w</a:t>
            </a:r>
            <a:r>
              <a:rPr lang="en-US" sz="1900" dirty="0">
                <a:latin typeface="Lucida Console"/>
                <a:ea typeface="Consolas" charset="0"/>
                <a:cs typeface="Lucida Console"/>
              </a:rPr>
              <a:t>: " + </a:t>
            </a:r>
            <a:r>
              <a:rPr lang="en-US" sz="1900" dirty="0" err="1">
                <a:latin typeface="Lucida Console"/>
                <a:ea typeface="Consolas" charset="0"/>
                <a:cs typeface="Lucida Console"/>
              </a:rPr>
              <a:t>w</a:t>
            </a:r>
            <a:r>
              <a:rPr lang="en-US" sz="1900" dirty="0">
                <a:latin typeface="Lucida Console"/>
                <a:ea typeface="Consolas" charset="0"/>
                <a:cs typeface="Lucida Console"/>
              </a:rPr>
              <a:t>)</a:t>
            </a:r>
          </a:p>
        </p:txBody>
      </p:sp>
      <p:sp>
        <p:nvSpPr>
          <p:cNvPr id="4" name="Rectangular Callout 3"/>
          <p:cNvSpPr/>
          <p:nvPr/>
        </p:nvSpPr>
        <p:spPr>
          <a:xfrm>
            <a:off x="7358529" y="2497397"/>
            <a:ext cx="2586485" cy="611722"/>
          </a:xfrm>
          <a:prstGeom prst="wedgeRectCallout">
            <a:avLst>
              <a:gd name="adj1" fmla="val -115757"/>
              <a:gd name="adj2" fmla="val -34175"/>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900" dirty="0"/>
              <a:t>Initial parameter vector</a:t>
            </a:r>
          </a:p>
        </p:txBody>
      </p:sp>
      <p:sp>
        <p:nvSpPr>
          <p:cNvPr id="5" name="Rectangular Callout 4"/>
          <p:cNvSpPr/>
          <p:nvPr/>
        </p:nvSpPr>
        <p:spPr>
          <a:xfrm>
            <a:off x="6118152" y="4267200"/>
            <a:ext cx="4316168" cy="1219200"/>
          </a:xfrm>
          <a:prstGeom prst="wedgeRectCallout">
            <a:avLst>
              <a:gd name="adj1" fmla="val -83342"/>
              <a:gd name="adj2" fmla="val -72148"/>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a:t>Repeated </a:t>
            </a:r>
            <a:r>
              <a:rPr lang="en-US" sz="2000" dirty="0" err="1"/>
              <a:t>MapReduce</a:t>
            </a:r>
            <a:r>
              <a:rPr lang="en-US" sz="2000" dirty="0"/>
              <a:t> steps</a:t>
            </a:r>
            <a:br>
              <a:rPr lang="en-US" sz="2000" dirty="0"/>
            </a:br>
            <a:r>
              <a:rPr lang="en-US" sz="2000" dirty="0"/>
              <a:t>to do gradient descent</a:t>
            </a:r>
          </a:p>
        </p:txBody>
      </p:sp>
      <p:sp>
        <p:nvSpPr>
          <p:cNvPr id="6" name="Rectangular Callout 5"/>
          <p:cNvSpPr/>
          <p:nvPr/>
        </p:nvSpPr>
        <p:spPr>
          <a:xfrm>
            <a:off x="8651772" y="1088949"/>
            <a:ext cx="2907613" cy="731914"/>
          </a:xfrm>
          <a:prstGeom prst="wedgeRectCallout">
            <a:avLst>
              <a:gd name="adj1" fmla="val -78308"/>
              <a:gd name="adj2" fmla="val 74122"/>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900" dirty="0"/>
              <a:t>Load data in memory once</a:t>
            </a:r>
          </a:p>
        </p:txBody>
      </p:sp>
    </p:spTree>
    <p:extLst>
      <p:ext uri="{BB962C8B-B14F-4D97-AF65-F5344CB8AC3E}">
        <p14:creationId xmlns:p14="http://schemas.microsoft.com/office/powerpoint/2010/main" val="8190706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4"/>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6" grpId="0" animBg="1"/>
      <p:bldP spid="6"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500" dirty="0"/>
              <a:t>Logistic Regression Performance</a:t>
            </a:r>
          </a:p>
        </p:txBody>
      </p:sp>
      <p:graphicFrame>
        <p:nvGraphicFramePr>
          <p:cNvPr id="4" name="Content Placeholder 3"/>
          <p:cNvGraphicFramePr>
            <a:graphicFrameLocks noGrp="1"/>
          </p:cNvGraphicFramePr>
          <p:nvPr>
            <p:ph idx="1"/>
          </p:nvPr>
        </p:nvGraphicFramePr>
        <p:xfrm>
          <a:off x="1981200" y="1951038"/>
          <a:ext cx="7467600" cy="4221162"/>
        </p:xfrm>
        <a:graphic>
          <a:graphicData uri="http://schemas.openxmlformats.org/drawingml/2006/chart">
            <c:chart xmlns:c="http://schemas.openxmlformats.org/drawingml/2006/chart" xmlns:r="http://schemas.openxmlformats.org/officeDocument/2006/relationships" r:id="rId3"/>
          </a:graphicData>
        </a:graphic>
      </p:graphicFrame>
      <p:grpSp>
        <p:nvGrpSpPr>
          <p:cNvPr id="3" name="Group 16"/>
          <p:cNvGrpSpPr>
            <a:grpSpLocks/>
          </p:cNvGrpSpPr>
          <p:nvPr/>
        </p:nvGrpSpPr>
        <p:grpSpPr bwMode="auto">
          <a:xfrm>
            <a:off x="8486682" y="2463169"/>
            <a:ext cx="1851119" cy="965833"/>
            <a:chOff x="7021694" y="2615568"/>
            <a:chExt cx="1850936" cy="965833"/>
          </a:xfrm>
        </p:grpSpPr>
        <p:cxnSp>
          <p:nvCxnSpPr>
            <p:cNvPr id="6" name="Straight Arrow Connector 5"/>
            <p:cNvCxnSpPr/>
            <p:nvPr/>
          </p:nvCxnSpPr>
          <p:spPr>
            <a:xfrm rot="5400000">
              <a:off x="6972455" y="3238508"/>
              <a:ext cx="533400" cy="15238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7" name="TextBox 8"/>
            <p:cNvSpPr txBox="1">
              <a:spLocks noChangeArrowheads="1"/>
            </p:cNvSpPr>
            <p:nvPr/>
          </p:nvSpPr>
          <p:spPr bwMode="auto">
            <a:xfrm>
              <a:off x="7021694" y="2615568"/>
              <a:ext cx="1850936" cy="415498"/>
            </a:xfrm>
            <a:prstGeom prst="rect">
              <a:avLst/>
            </a:prstGeom>
            <a:noFill/>
            <a:ln w="9525">
              <a:noFill/>
              <a:miter lim="800000"/>
              <a:headEnd/>
              <a:tailEnd/>
            </a:ln>
          </p:spPr>
          <p:txBody>
            <a:bodyPr wrap="none">
              <a:prstTxWarp prst="textNoShape">
                <a:avLst/>
              </a:prstTxWarp>
              <a:spAutoFit/>
            </a:bodyPr>
            <a:lstStyle/>
            <a:p>
              <a:r>
                <a:rPr lang="en-US" sz="2100" dirty="0">
                  <a:latin typeface="Corbel"/>
                  <a:ea typeface="Calibri" charset="0"/>
                  <a:cs typeface="Corbel"/>
                </a:rPr>
                <a:t>127 </a:t>
              </a:r>
              <a:r>
                <a:rPr lang="en-US" sz="2100" dirty="0" err="1">
                  <a:latin typeface="Corbel"/>
                  <a:ea typeface="Calibri" charset="0"/>
                  <a:cs typeface="Corbel"/>
                </a:rPr>
                <a:t>s</a:t>
              </a:r>
              <a:r>
                <a:rPr lang="en-US" sz="2100" dirty="0">
                  <a:latin typeface="Corbel"/>
                  <a:ea typeface="Calibri" charset="0"/>
                  <a:cs typeface="Corbel"/>
                </a:rPr>
                <a:t> / iteration</a:t>
              </a:r>
            </a:p>
          </p:txBody>
        </p:sp>
      </p:grpSp>
      <p:grpSp>
        <p:nvGrpSpPr>
          <p:cNvPr id="5" name="Group 15"/>
          <p:cNvGrpSpPr>
            <a:grpSpLocks/>
          </p:cNvGrpSpPr>
          <p:nvPr/>
        </p:nvGrpSpPr>
        <p:grpSpPr bwMode="auto">
          <a:xfrm>
            <a:off x="8066088" y="4267200"/>
            <a:ext cx="2525712" cy="1195388"/>
            <a:chOff x="6565901" y="4635502"/>
            <a:chExt cx="2525596" cy="1195776"/>
          </a:xfrm>
        </p:grpSpPr>
        <p:cxnSp>
          <p:nvCxnSpPr>
            <p:cNvPr id="9" name="Straight Arrow Connector 8"/>
            <p:cNvCxnSpPr/>
            <p:nvPr/>
          </p:nvCxnSpPr>
          <p:spPr>
            <a:xfrm rot="16200000" flipV="1">
              <a:off x="6966897" y="4784813"/>
              <a:ext cx="501813" cy="20319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10"/>
            <p:cNvSpPr txBox="1">
              <a:spLocks noChangeArrowheads="1"/>
            </p:cNvSpPr>
            <p:nvPr/>
          </p:nvSpPr>
          <p:spPr bwMode="auto">
            <a:xfrm>
              <a:off x="6565901" y="5092703"/>
              <a:ext cx="2525596" cy="738575"/>
            </a:xfrm>
            <a:prstGeom prst="rect">
              <a:avLst/>
            </a:prstGeom>
            <a:noFill/>
            <a:ln w="9525">
              <a:noFill/>
              <a:miter lim="800000"/>
              <a:headEnd/>
              <a:tailEnd/>
            </a:ln>
          </p:spPr>
          <p:txBody>
            <a:bodyPr>
              <a:prstTxWarp prst="textNoShape">
                <a:avLst/>
              </a:prstTxWarp>
              <a:spAutoFit/>
            </a:bodyPr>
            <a:lstStyle/>
            <a:p>
              <a:pPr algn="ctr"/>
              <a:r>
                <a:rPr lang="en-US" sz="2100" dirty="0">
                  <a:latin typeface="Corbel"/>
                  <a:ea typeface="Calibri" charset="0"/>
                  <a:cs typeface="Corbel"/>
                </a:rPr>
                <a:t>first iteration 174 </a:t>
              </a:r>
              <a:r>
                <a:rPr lang="en-US" sz="2100" dirty="0" err="1">
                  <a:latin typeface="Corbel"/>
                  <a:ea typeface="Calibri" charset="0"/>
                  <a:cs typeface="Corbel"/>
                </a:rPr>
                <a:t>s</a:t>
              </a:r>
              <a:endParaRPr lang="en-US" sz="2100" dirty="0">
                <a:latin typeface="Corbel"/>
                <a:ea typeface="Calibri" charset="0"/>
                <a:cs typeface="Corbel"/>
              </a:endParaRPr>
            </a:p>
            <a:p>
              <a:pPr algn="ctr"/>
              <a:r>
                <a:rPr lang="en-US" sz="2100" dirty="0">
                  <a:latin typeface="Corbel"/>
                  <a:ea typeface="Calibri" charset="0"/>
                  <a:cs typeface="Corbel"/>
                </a:rPr>
                <a:t>further iterations 6 </a:t>
              </a:r>
              <a:r>
                <a:rPr lang="en-US" sz="2100" dirty="0" err="1">
                  <a:latin typeface="Corbel"/>
                  <a:ea typeface="Calibri" charset="0"/>
                  <a:cs typeface="Corbel"/>
                </a:rPr>
                <a:t>s</a:t>
              </a:r>
              <a:endParaRPr lang="en-US" sz="2100" dirty="0">
                <a:latin typeface="Corbel"/>
                <a:ea typeface="Calibri" charset="0"/>
                <a:cs typeface="Corbel"/>
              </a:endParaRPr>
            </a:p>
          </p:txBody>
        </p:sp>
      </p:grpSp>
    </p:spTree>
    <p:extLst>
      <p:ext uri="{BB962C8B-B14F-4D97-AF65-F5344CB8AC3E}">
        <p14:creationId xmlns:p14="http://schemas.microsoft.com/office/powerpoint/2010/main" val="3307402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28059"/>
            <a:ext cx="10515600" cy="557741"/>
          </a:xfrm>
        </p:spPr>
        <p:txBody>
          <a:bodyPr>
            <a:normAutofit fontScale="90000"/>
          </a:bodyPr>
          <a:lstStyle/>
          <a:p>
            <a:r>
              <a:rPr lang="en-US" altLang="zh-CN" dirty="0"/>
              <a:t>Binomial logistic regression</a:t>
            </a:r>
            <a:endParaRPr lang="zh-CN" altLang="en-US" dirty="0"/>
          </a:p>
        </p:txBody>
      </p:sp>
      <p:sp>
        <p:nvSpPr>
          <p:cNvPr id="3" name="内容占位符 2"/>
          <p:cNvSpPr>
            <a:spLocks noGrp="1"/>
          </p:cNvSpPr>
          <p:nvPr>
            <p:ph idx="1"/>
          </p:nvPr>
        </p:nvSpPr>
        <p:spPr>
          <a:xfrm>
            <a:off x="169333" y="829734"/>
            <a:ext cx="11819467" cy="6028266"/>
          </a:xfrm>
        </p:spPr>
        <p:txBody>
          <a:bodyPr>
            <a:normAutofit/>
          </a:bodyPr>
          <a:lstStyle/>
          <a:p>
            <a:pPr marL="0" indent="0">
              <a:buNone/>
            </a:pPr>
            <a:r>
              <a:rPr lang="en-US" altLang="zh-CN" dirty="0"/>
              <a:t>from </a:t>
            </a:r>
            <a:r>
              <a:rPr lang="en-US" altLang="zh-CN" dirty="0" err="1"/>
              <a:t>pyspark.ml.classification</a:t>
            </a:r>
            <a:r>
              <a:rPr lang="en-US" altLang="zh-CN" dirty="0"/>
              <a:t> import </a:t>
            </a:r>
            <a:r>
              <a:rPr lang="en-US" altLang="zh-CN" dirty="0" err="1" smtClean="0"/>
              <a:t>LogisticRegression</a:t>
            </a:r>
            <a:endParaRPr lang="en-US" altLang="zh-CN" dirty="0"/>
          </a:p>
          <a:p>
            <a:pPr marL="0" indent="0">
              <a:buNone/>
            </a:pPr>
            <a:r>
              <a:rPr lang="en-US" altLang="zh-CN" b="1" dirty="0"/>
              <a:t># Load training data</a:t>
            </a:r>
          </a:p>
          <a:p>
            <a:pPr marL="0" indent="0">
              <a:buNone/>
            </a:pPr>
            <a:r>
              <a:rPr lang="en-US" altLang="zh-CN" dirty="0"/>
              <a:t>training = </a:t>
            </a:r>
            <a:r>
              <a:rPr lang="en-US" altLang="zh-CN" dirty="0" err="1"/>
              <a:t>spark.read.format</a:t>
            </a:r>
            <a:r>
              <a:rPr lang="en-US" altLang="zh-CN" b="1" dirty="0">
                <a:solidFill>
                  <a:srgbClr val="FF0000"/>
                </a:solidFill>
              </a:rPr>
              <a:t>("</a:t>
            </a:r>
            <a:r>
              <a:rPr lang="en-US" altLang="zh-CN" b="1" dirty="0" err="1">
                <a:solidFill>
                  <a:srgbClr val="FF0000"/>
                </a:solidFill>
              </a:rPr>
              <a:t>libsvm</a:t>
            </a:r>
            <a:r>
              <a:rPr lang="en-US" altLang="zh-CN" b="1" dirty="0">
                <a:solidFill>
                  <a:srgbClr val="FF0000"/>
                </a:solidFill>
              </a:rPr>
              <a:t>").</a:t>
            </a:r>
            <a:r>
              <a:rPr lang="en-US" altLang="zh-CN" dirty="0"/>
              <a:t>load("data/</a:t>
            </a:r>
            <a:r>
              <a:rPr lang="en-US" altLang="zh-CN" dirty="0" err="1"/>
              <a:t>mllib</a:t>
            </a:r>
            <a:r>
              <a:rPr lang="en-US" altLang="zh-CN" dirty="0"/>
              <a:t>/sample_libsvm_data.txt</a:t>
            </a:r>
            <a:r>
              <a:rPr lang="en-US" altLang="zh-CN" dirty="0" smtClean="0"/>
              <a:t>")</a:t>
            </a:r>
            <a:endParaRPr lang="en-US" altLang="zh-CN" dirty="0"/>
          </a:p>
          <a:p>
            <a:pPr marL="0" indent="0">
              <a:buNone/>
            </a:pPr>
            <a:r>
              <a:rPr lang="en-US" altLang="zh-CN" dirty="0" err="1"/>
              <a:t>lr</a:t>
            </a:r>
            <a:r>
              <a:rPr lang="en-US" altLang="zh-CN" dirty="0"/>
              <a:t> = </a:t>
            </a:r>
            <a:r>
              <a:rPr lang="en-US" altLang="zh-CN" b="1" dirty="0" err="1"/>
              <a:t>LogisticRegression</a:t>
            </a:r>
            <a:r>
              <a:rPr lang="en-US" altLang="zh-CN" dirty="0"/>
              <a:t>(</a:t>
            </a:r>
            <a:r>
              <a:rPr lang="en-US" altLang="zh-CN" dirty="0" err="1"/>
              <a:t>maxIter</a:t>
            </a:r>
            <a:r>
              <a:rPr lang="en-US" altLang="zh-CN" dirty="0"/>
              <a:t>=10, </a:t>
            </a:r>
            <a:r>
              <a:rPr lang="en-US" altLang="zh-CN" dirty="0" err="1"/>
              <a:t>regParam</a:t>
            </a:r>
            <a:r>
              <a:rPr lang="en-US" altLang="zh-CN" dirty="0"/>
              <a:t>=0.3, </a:t>
            </a:r>
            <a:r>
              <a:rPr lang="en-US" altLang="zh-CN" dirty="0" err="1"/>
              <a:t>elasticNetParam</a:t>
            </a:r>
            <a:r>
              <a:rPr lang="en-US" altLang="zh-CN" dirty="0"/>
              <a:t>=0.8</a:t>
            </a:r>
            <a:r>
              <a:rPr lang="en-US" altLang="zh-CN" dirty="0" smtClean="0"/>
              <a:t>)</a:t>
            </a:r>
            <a:endParaRPr lang="en-US" altLang="zh-CN" dirty="0"/>
          </a:p>
          <a:p>
            <a:pPr marL="0" indent="0">
              <a:buNone/>
            </a:pPr>
            <a:r>
              <a:rPr lang="en-US" altLang="zh-CN" b="1" dirty="0"/>
              <a:t># Fit the model</a:t>
            </a:r>
          </a:p>
          <a:p>
            <a:pPr marL="0" indent="0">
              <a:buNone/>
            </a:pPr>
            <a:r>
              <a:rPr lang="en-US" altLang="zh-CN" dirty="0" err="1"/>
              <a:t>lrModel</a:t>
            </a:r>
            <a:r>
              <a:rPr lang="en-US" altLang="zh-CN" dirty="0"/>
              <a:t> = </a:t>
            </a:r>
            <a:r>
              <a:rPr lang="en-US" altLang="zh-CN" dirty="0" err="1"/>
              <a:t>lr.fit</a:t>
            </a:r>
            <a:r>
              <a:rPr lang="en-US" altLang="zh-CN" dirty="0"/>
              <a:t>(training</a:t>
            </a:r>
            <a:r>
              <a:rPr lang="en-US" altLang="zh-CN" dirty="0" smtClean="0"/>
              <a:t>)</a:t>
            </a:r>
            <a:endParaRPr lang="en-US" altLang="zh-CN" dirty="0"/>
          </a:p>
          <a:p>
            <a:pPr marL="0" indent="0">
              <a:buNone/>
            </a:pPr>
            <a:r>
              <a:rPr lang="en-US" altLang="zh-CN" b="1" dirty="0"/>
              <a:t># Print the coefficients and intercept for logistic regression</a:t>
            </a:r>
          </a:p>
          <a:p>
            <a:pPr marL="0" indent="0">
              <a:buNone/>
            </a:pPr>
            <a:r>
              <a:rPr lang="en-US" altLang="zh-CN" dirty="0"/>
              <a:t>print("Coefficients: " + </a:t>
            </a:r>
            <a:r>
              <a:rPr lang="en-US" altLang="zh-CN" dirty="0" err="1"/>
              <a:t>str</a:t>
            </a:r>
            <a:r>
              <a:rPr lang="en-US" altLang="zh-CN" dirty="0"/>
              <a:t>(</a:t>
            </a:r>
            <a:r>
              <a:rPr lang="en-US" altLang="zh-CN" dirty="0" err="1"/>
              <a:t>lrModel.coefficients</a:t>
            </a:r>
            <a:r>
              <a:rPr lang="en-US" altLang="zh-CN" dirty="0"/>
              <a:t>))</a:t>
            </a:r>
          </a:p>
          <a:p>
            <a:pPr marL="0" indent="0">
              <a:buNone/>
            </a:pPr>
            <a:r>
              <a:rPr lang="en-US" altLang="zh-CN" dirty="0"/>
              <a:t>print("Intercept: " + </a:t>
            </a:r>
            <a:r>
              <a:rPr lang="en-US" altLang="zh-CN" dirty="0" err="1"/>
              <a:t>str</a:t>
            </a:r>
            <a:r>
              <a:rPr lang="en-US" altLang="zh-CN" dirty="0"/>
              <a:t>(</a:t>
            </a:r>
            <a:r>
              <a:rPr lang="en-US" altLang="zh-CN" dirty="0" err="1"/>
              <a:t>lrModel.intercept</a:t>
            </a:r>
            <a:r>
              <a:rPr lang="en-US" altLang="zh-CN" dirty="0" smtClean="0"/>
              <a:t>))</a:t>
            </a:r>
            <a:endParaRPr lang="en-US" altLang="zh-CN" dirty="0"/>
          </a:p>
        </p:txBody>
      </p:sp>
    </p:spTree>
    <p:extLst>
      <p:ext uri="{BB962C8B-B14F-4D97-AF65-F5344CB8AC3E}">
        <p14:creationId xmlns:p14="http://schemas.microsoft.com/office/powerpoint/2010/main" val="40579464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65680" y="200055"/>
            <a:ext cx="6647051" cy="830997"/>
          </a:xfrm>
          <a:prstGeom prst="rect">
            <a:avLst/>
          </a:prstGeom>
        </p:spPr>
        <p:txBody>
          <a:bodyPr vert="horz" wrap="square" lIns="0" tIns="0" rIns="0" bIns="0" rtlCol="0" anchor="ctr">
            <a:spAutoFit/>
          </a:bodyPr>
          <a:lstStyle/>
          <a:p>
            <a:pPr marL="8929">
              <a:lnSpc>
                <a:spcPct val="100000"/>
              </a:lnSpc>
              <a:tabLst>
                <a:tab pos="2946246" algn="l"/>
              </a:tabLst>
            </a:pPr>
            <a:r>
              <a:rPr sz="5400" dirty="0">
                <a:latin typeface="Arial" panose="020B0604020202020204" pitchFamily="34" charset="0"/>
                <a:cs typeface="Arial" panose="020B0604020202020204" pitchFamily="34" charset="0"/>
              </a:rPr>
              <a:t>k-means	</a:t>
            </a:r>
            <a:r>
              <a:rPr sz="5400" spc="39" dirty="0">
                <a:latin typeface="Arial" panose="020B0604020202020204" pitchFamily="34" charset="0"/>
                <a:cs typeface="Arial" panose="020B0604020202020204" pitchFamily="34" charset="0"/>
              </a:rPr>
              <a:t>(python)</a:t>
            </a:r>
          </a:p>
        </p:txBody>
      </p:sp>
      <p:sp>
        <p:nvSpPr>
          <p:cNvPr id="3" name="object 3"/>
          <p:cNvSpPr txBox="1"/>
          <p:nvPr/>
        </p:nvSpPr>
        <p:spPr>
          <a:xfrm>
            <a:off x="586853" y="1431526"/>
            <a:ext cx="11419839" cy="4942379"/>
          </a:xfrm>
          <a:prstGeom prst="rect">
            <a:avLst/>
          </a:prstGeom>
        </p:spPr>
        <p:txBody>
          <a:bodyPr vert="horz" wrap="square" lIns="0" tIns="0" rIns="0" bIns="0" rtlCol="0">
            <a:spAutoFit/>
          </a:bodyPr>
          <a:lstStyle/>
          <a:p>
            <a:pPr marL="8929" lvl="0">
              <a:tabLst>
                <a:tab pos="236182" algn="l"/>
                <a:tab pos="805429" algn="l"/>
                <a:tab pos="1260826" algn="l"/>
                <a:tab pos="1943924" algn="l"/>
                <a:tab pos="2399322" algn="l"/>
              </a:tabLst>
            </a:pPr>
            <a:r>
              <a:rPr lang="en-US" altLang="zh-CN" sz="2800" b="1" dirty="0">
                <a:solidFill>
                  <a:srgbClr val="0070C0"/>
                </a:solidFill>
                <a:latin typeface="+mn-ea"/>
                <a:cs typeface="Times New Roman" panose="02020603050405020304" pitchFamily="18" charset="0"/>
              </a:rPr>
              <a:t>#	Load and Parse the Data</a:t>
            </a:r>
          </a:p>
          <a:p>
            <a:pPr marL="8929" marR="3305206" lvl="0">
              <a:spcBef>
                <a:spcPts val="148"/>
              </a:spcBef>
              <a:tabLst>
                <a:tab pos="577730" algn="l"/>
                <a:tab pos="805429" algn="l"/>
                <a:tab pos="1260826" algn="l"/>
                <a:tab pos="1488526" algn="l"/>
                <a:tab pos="3310117" algn="l"/>
              </a:tabLst>
            </a:pPr>
            <a:r>
              <a:rPr lang="en-US" altLang="zh-CN" sz="2000" dirty="0">
                <a:solidFill>
                  <a:srgbClr val="323232"/>
                </a:solidFill>
                <a:latin typeface="+mn-ea"/>
                <a:cs typeface="Times New Roman" panose="02020603050405020304" pitchFamily="18" charset="0"/>
              </a:rPr>
              <a:t>data	</a:t>
            </a:r>
            <a:r>
              <a:rPr lang="en-US" altLang="zh-CN" sz="2000" dirty="0">
                <a:solidFill>
                  <a:srgbClr val="666666"/>
                </a:solidFill>
                <a:latin typeface="+mn-ea"/>
                <a:cs typeface="Times New Roman" panose="02020603050405020304" pitchFamily="18" charset="0"/>
              </a:rPr>
              <a:t>=	</a:t>
            </a:r>
            <a:r>
              <a:rPr lang="en-US" altLang="zh-CN" sz="2000" dirty="0" err="1">
                <a:solidFill>
                  <a:srgbClr val="323232"/>
                </a:solidFill>
                <a:latin typeface="+mn-ea"/>
                <a:cs typeface="Times New Roman" panose="02020603050405020304" pitchFamily="18" charset="0"/>
              </a:rPr>
              <a:t>sc</a:t>
            </a:r>
            <a:r>
              <a:rPr lang="en-US" altLang="zh-CN" sz="2000" dirty="0" err="1">
                <a:solidFill>
                  <a:srgbClr val="666666"/>
                </a:solidFill>
                <a:latin typeface="+mn-ea"/>
                <a:cs typeface="Times New Roman" panose="02020603050405020304" pitchFamily="18" charset="0"/>
              </a:rPr>
              <a:t>.</a:t>
            </a:r>
            <a:r>
              <a:rPr lang="en-US" altLang="zh-CN" sz="2000" dirty="0" err="1">
                <a:solidFill>
                  <a:srgbClr val="323232"/>
                </a:solidFill>
                <a:latin typeface="+mn-ea"/>
                <a:cs typeface="Times New Roman" panose="02020603050405020304" pitchFamily="18" charset="0"/>
              </a:rPr>
              <a:t>textFile</a:t>
            </a:r>
            <a:r>
              <a:rPr lang="en-US" altLang="zh-CN" sz="2000" dirty="0">
                <a:solidFill>
                  <a:srgbClr val="323232"/>
                </a:solidFill>
                <a:latin typeface="+mn-ea"/>
                <a:cs typeface="Times New Roman" panose="02020603050405020304" pitchFamily="18" charset="0"/>
              </a:rPr>
              <a:t>(</a:t>
            </a:r>
            <a:r>
              <a:rPr lang="en-US" altLang="zh-CN" sz="2000" dirty="0">
                <a:solidFill>
                  <a:srgbClr val="4070A0"/>
                </a:solidFill>
                <a:latin typeface="+mn-ea"/>
                <a:cs typeface="Times New Roman" panose="02020603050405020304" pitchFamily="18" charset="0"/>
              </a:rPr>
              <a:t>"kmeans_data.txt"</a:t>
            </a:r>
            <a:r>
              <a:rPr lang="en-US" altLang="zh-CN" sz="2000" dirty="0">
                <a:solidFill>
                  <a:srgbClr val="323232"/>
                </a:solidFill>
                <a:latin typeface="+mn-ea"/>
                <a:cs typeface="Times New Roman" panose="02020603050405020304" pitchFamily="18" charset="0"/>
              </a:rPr>
              <a:t>) </a:t>
            </a:r>
          </a:p>
          <a:p>
            <a:pPr marL="8929" marR="3305206" lvl="0">
              <a:spcBef>
                <a:spcPts val="148"/>
              </a:spcBef>
              <a:tabLst>
                <a:tab pos="577730" algn="l"/>
                <a:tab pos="805429" algn="l"/>
                <a:tab pos="1260826" algn="l"/>
                <a:tab pos="1488526" algn="l"/>
                <a:tab pos="3310117" algn="l"/>
              </a:tabLst>
            </a:pPr>
            <a:r>
              <a:rPr lang="en-US" altLang="zh-CN" sz="2000" dirty="0" err="1">
                <a:solidFill>
                  <a:srgbClr val="323232"/>
                </a:solidFill>
                <a:latin typeface="+mn-ea"/>
                <a:cs typeface="Times New Roman" panose="02020603050405020304" pitchFamily="18" charset="0"/>
              </a:rPr>
              <a:t>parsedData</a:t>
            </a:r>
            <a:r>
              <a:rPr lang="en-US" altLang="zh-CN" sz="2000" dirty="0">
                <a:solidFill>
                  <a:srgbClr val="323232"/>
                </a:solidFill>
                <a:latin typeface="+mn-ea"/>
                <a:cs typeface="Times New Roman" panose="02020603050405020304" pitchFamily="18" charset="0"/>
              </a:rPr>
              <a:t> </a:t>
            </a:r>
            <a:r>
              <a:rPr lang="en-US" altLang="zh-CN" sz="2000" dirty="0">
                <a:solidFill>
                  <a:srgbClr val="666666"/>
                </a:solidFill>
                <a:latin typeface="+mn-ea"/>
                <a:cs typeface="Times New Roman" panose="02020603050405020304" pitchFamily="18" charset="0"/>
              </a:rPr>
              <a:t>= </a:t>
            </a:r>
            <a:r>
              <a:rPr lang="en-US" altLang="zh-CN" sz="2000" dirty="0" err="1">
                <a:solidFill>
                  <a:srgbClr val="323232"/>
                </a:solidFill>
                <a:latin typeface="+mn-ea"/>
                <a:cs typeface="Times New Roman" panose="02020603050405020304" pitchFamily="18" charset="0"/>
              </a:rPr>
              <a:t>data</a:t>
            </a:r>
            <a:r>
              <a:rPr lang="en-US" altLang="zh-CN" sz="2000" dirty="0" err="1">
                <a:solidFill>
                  <a:srgbClr val="666666"/>
                </a:solidFill>
                <a:latin typeface="+mn-ea"/>
                <a:cs typeface="Times New Roman" panose="02020603050405020304" pitchFamily="18" charset="0"/>
              </a:rPr>
              <a:t>.</a:t>
            </a:r>
            <a:r>
              <a:rPr lang="en-US" altLang="zh-CN" sz="2000" dirty="0" err="1">
                <a:solidFill>
                  <a:srgbClr val="323232"/>
                </a:solidFill>
                <a:latin typeface="+mn-ea"/>
                <a:cs typeface="Times New Roman" panose="02020603050405020304" pitchFamily="18" charset="0"/>
              </a:rPr>
              <a:t>map</a:t>
            </a:r>
            <a:r>
              <a:rPr lang="en-US" altLang="zh-CN" sz="2000" dirty="0">
                <a:solidFill>
                  <a:srgbClr val="323232"/>
                </a:solidFill>
                <a:latin typeface="+mn-ea"/>
                <a:cs typeface="Times New Roman" panose="02020603050405020304" pitchFamily="18" charset="0"/>
              </a:rPr>
              <a:t>(</a:t>
            </a:r>
            <a:r>
              <a:rPr lang="en-US" altLang="zh-CN" sz="2000" dirty="0">
                <a:solidFill>
                  <a:srgbClr val="01701F"/>
                </a:solidFill>
                <a:latin typeface="+mn-ea"/>
                <a:cs typeface="Times New Roman" panose="02020603050405020304" pitchFamily="18" charset="0"/>
              </a:rPr>
              <a:t>lambda	</a:t>
            </a:r>
            <a:r>
              <a:rPr lang="en-US" altLang="zh-CN" sz="2000" dirty="0" smtClean="0">
                <a:solidFill>
                  <a:srgbClr val="323232"/>
                </a:solidFill>
                <a:latin typeface="+mn-ea"/>
                <a:cs typeface="Times New Roman" panose="02020603050405020304" pitchFamily="18" charset="0"/>
              </a:rPr>
              <a:t>line:</a:t>
            </a:r>
            <a:endParaRPr lang="en-US" altLang="zh-CN" sz="2000" dirty="0" smtClean="0">
              <a:solidFill>
                <a:prstClr val="black"/>
              </a:solidFill>
              <a:latin typeface="+mn-ea"/>
              <a:cs typeface="Times New Roman" panose="02020603050405020304" pitchFamily="18" charset="0"/>
            </a:endParaRPr>
          </a:p>
          <a:p>
            <a:pPr marL="8929" marR="3305206" lvl="0">
              <a:spcBef>
                <a:spcPts val="148"/>
              </a:spcBef>
              <a:tabLst>
                <a:tab pos="577730" algn="l"/>
                <a:tab pos="805429" algn="l"/>
                <a:tab pos="1260826" algn="l"/>
                <a:tab pos="1488526" algn="l"/>
                <a:tab pos="3310117" algn="l"/>
              </a:tabLst>
            </a:pPr>
            <a:r>
              <a:rPr lang="en-US" altLang="zh-CN" sz="2000" dirty="0">
                <a:solidFill>
                  <a:prstClr val="black"/>
                </a:solidFill>
                <a:latin typeface="+mn-ea"/>
                <a:cs typeface="Times New Roman" panose="02020603050405020304" pitchFamily="18" charset="0"/>
              </a:rPr>
              <a:t> </a:t>
            </a:r>
            <a:r>
              <a:rPr lang="en-US" altLang="zh-CN" sz="2000" dirty="0" smtClean="0">
                <a:solidFill>
                  <a:prstClr val="black"/>
                </a:solidFill>
                <a:latin typeface="+mn-ea"/>
                <a:cs typeface="Times New Roman" panose="02020603050405020304" pitchFamily="18" charset="0"/>
              </a:rPr>
              <a:t>                    </a:t>
            </a:r>
            <a:r>
              <a:rPr lang="en-US" altLang="zh-CN" sz="2000" dirty="0" smtClean="0">
                <a:solidFill>
                  <a:srgbClr val="323232"/>
                </a:solidFill>
                <a:latin typeface="+mn-ea"/>
                <a:cs typeface="Times New Roman" panose="02020603050405020304" pitchFamily="18" charset="0"/>
              </a:rPr>
              <a:t>array</a:t>
            </a:r>
            <a:r>
              <a:rPr lang="en-US" altLang="zh-CN" sz="2000" dirty="0">
                <a:solidFill>
                  <a:srgbClr val="323232"/>
                </a:solidFill>
                <a:latin typeface="+mn-ea"/>
                <a:cs typeface="Times New Roman" panose="02020603050405020304" pitchFamily="18" charset="0"/>
              </a:rPr>
              <a:t>([</a:t>
            </a:r>
            <a:r>
              <a:rPr lang="en-US" altLang="zh-CN" sz="2000" dirty="0">
                <a:solidFill>
                  <a:srgbClr val="01701F"/>
                </a:solidFill>
                <a:latin typeface="+mn-ea"/>
                <a:cs typeface="Times New Roman" panose="02020603050405020304" pitchFamily="18" charset="0"/>
              </a:rPr>
              <a:t>float</a:t>
            </a:r>
            <a:r>
              <a:rPr lang="en-US" altLang="zh-CN" sz="2000" dirty="0">
                <a:solidFill>
                  <a:srgbClr val="323232"/>
                </a:solidFill>
                <a:latin typeface="+mn-ea"/>
                <a:cs typeface="Times New Roman" panose="02020603050405020304" pitchFamily="18" charset="0"/>
              </a:rPr>
              <a:t>(x) </a:t>
            </a:r>
            <a:r>
              <a:rPr lang="en-US" altLang="zh-CN" sz="2000" dirty="0">
                <a:solidFill>
                  <a:srgbClr val="4070A0"/>
                </a:solidFill>
                <a:latin typeface="+mn-ea"/>
                <a:cs typeface="Times New Roman" panose="02020603050405020304" pitchFamily="18" charset="0"/>
              </a:rPr>
              <a:t>for x in </a:t>
            </a:r>
            <a:r>
              <a:rPr lang="en-US" altLang="zh-CN" sz="2000" dirty="0" err="1">
                <a:solidFill>
                  <a:srgbClr val="4070A0"/>
                </a:solidFill>
                <a:latin typeface="+mn-ea"/>
                <a:cs typeface="Times New Roman" panose="02020603050405020304" pitchFamily="18" charset="0"/>
              </a:rPr>
              <a:t>line.split</a:t>
            </a:r>
            <a:r>
              <a:rPr lang="en-US" altLang="zh-CN" sz="2000" dirty="0">
                <a:solidFill>
                  <a:srgbClr val="4070A0"/>
                </a:solidFill>
                <a:latin typeface="+mn-ea"/>
                <a:cs typeface="Times New Roman" panose="02020603050405020304" pitchFamily="18" charset="0"/>
              </a:rPr>
              <a:t>(‘ ’)])).cache()</a:t>
            </a:r>
            <a:endParaRPr lang="en-US" altLang="zh-CN" sz="2400" dirty="0">
              <a:solidFill>
                <a:prstClr val="black"/>
              </a:solidFill>
              <a:latin typeface="+mn-ea"/>
              <a:cs typeface="Times New Roman" panose="02020603050405020304" pitchFamily="18" charset="0"/>
            </a:endParaRPr>
          </a:p>
          <a:p>
            <a:pPr marL="8929" lvl="0">
              <a:tabLst>
                <a:tab pos="236182" algn="l"/>
                <a:tab pos="805429" algn="l"/>
                <a:tab pos="1260826" algn="l"/>
                <a:tab pos="1943924" algn="l"/>
                <a:tab pos="2399322" algn="l"/>
              </a:tabLst>
            </a:pPr>
            <a:r>
              <a:rPr lang="en-US" altLang="zh-CN" sz="2800" b="1" dirty="0">
                <a:solidFill>
                  <a:srgbClr val="0070C0"/>
                </a:solidFill>
                <a:latin typeface="+mn-ea"/>
                <a:cs typeface="Times New Roman" panose="02020603050405020304" pitchFamily="18" charset="0"/>
              </a:rPr>
              <a:t>#	Build the model (cluster the data)</a:t>
            </a:r>
          </a:p>
          <a:p>
            <a:pPr marL="1488972" marR="914814" lvl="0" indent="-1480043">
              <a:spcBef>
                <a:spcPts val="148"/>
              </a:spcBef>
              <a:tabLst>
                <a:tab pos="1033128" algn="l"/>
                <a:tab pos="1260826" algn="l"/>
                <a:tab pos="2057773" algn="l"/>
                <a:tab pos="2285472" algn="l"/>
                <a:tab pos="2627021" algn="l"/>
                <a:tab pos="4107064" algn="l"/>
                <a:tab pos="4448612" algn="l"/>
                <a:tab pos="4904010" algn="l"/>
                <a:tab pos="5131709" algn="l"/>
                <a:tab pos="6042505" algn="l"/>
                <a:tab pos="6270204" algn="l"/>
              </a:tabLst>
            </a:pPr>
            <a:r>
              <a:rPr lang="en-US" altLang="zh-CN" sz="2000" dirty="0">
                <a:solidFill>
                  <a:srgbClr val="323232"/>
                </a:solidFill>
                <a:latin typeface="+mn-ea"/>
                <a:cs typeface="Times New Roman" panose="02020603050405020304" pitchFamily="18" charset="0"/>
              </a:rPr>
              <a:t>clusters </a:t>
            </a:r>
            <a:r>
              <a:rPr lang="en-US" altLang="zh-CN" sz="2000" dirty="0">
                <a:solidFill>
                  <a:srgbClr val="666666"/>
                </a:solidFill>
                <a:latin typeface="+mn-ea"/>
                <a:cs typeface="Times New Roman" panose="02020603050405020304" pitchFamily="18" charset="0"/>
              </a:rPr>
              <a:t>= </a:t>
            </a:r>
            <a:r>
              <a:rPr lang="en-US" altLang="zh-CN" sz="2000" dirty="0" err="1">
                <a:solidFill>
                  <a:srgbClr val="FF0000"/>
                </a:solidFill>
                <a:latin typeface="+mn-ea"/>
                <a:cs typeface="Times New Roman" panose="02020603050405020304" pitchFamily="18" charset="0"/>
              </a:rPr>
              <a:t>KMeans.train</a:t>
            </a:r>
            <a:r>
              <a:rPr lang="en-US" altLang="zh-CN" sz="2000" dirty="0">
                <a:solidFill>
                  <a:srgbClr val="323232"/>
                </a:solidFill>
                <a:latin typeface="+mn-ea"/>
                <a:cs typeface="Times New Roman" panose="02020603050405020304" pitchFamily="18" charset="0"/>
              </a:rPr>
              <a:t>(</a:t>
            </a:r>
            <a:r>
              <a:rPr lang="en-US" altLang="zh-CN" sz="2000" dirty="0" err="1">
                <a:solidFill>
                  <a:srgbClr val="323232"/>
                </a:solidFill>
                <a:latin typeface="+mn-ea"/>
                <a:cs typeface="Times New Roman" panose="02020603050405020304" pitchFamily="18" charset="0"/>
              </a:rPr>
              <a:t>parsedData</a:t>
            </a:r>
            <a:r>
              <a:rPr lang="en-US" altLang="zh-CN" sz="2000" dirty="0">
                <a:solidFill>
                  <a:srgbClr val="323232"/>
                </a:solidFill>
                <a:latin typeface="+mn-ea"/>
                <a:cs typeface="Times New Roman" panose="02020603050405020304" pitchFamily="18" charset="0"/>
              </a:rPr>
              <a:t>, </a:t>
            </a:r>
            <a:r>
              <a:rPr lang="en-US" altLang="zh-CN" sz="2000" dirty="0">
                <a:solidFill>
                  <a:srgbClr val="40A070"/>
                </a:solidFill>
                <a:latin typeface="+mn-ea"/>
                <a:cs typeface="Times New Roman" panose="02020603050405020304" pitchFamily="18" charset="0"/>
              </a:rPr>
              <a:t>2</a:t>
            </a:r>
            <a:r>
              <a:rPr lang="en-US" altLang="zh-CN" sz="2000" dirty="0">
                <a:solidFill>
                  <a:srgbClr val="323232"/>
                </a:solidFill>
                <a:latin typeface="+mn-ea"/>
                <a:cs typeface="Times New Roman" panose="02020603050405020304" pitchFamily="18" charset="0"/>
              </a:rPr>
              <a:t>,	</a:t>
            </a:r>
            <a:r>
              <a:rPr lang="en-US" altLang="zh-CN" sz="2000" dirty="0" err="1">
                <a:solidFill>
                  <a:srgbClr val="323232"/>
                </a:solidFill>
                <a:latin typeface="+mn-ea"/>
                <a:cs typeface="Times New Roman" panose="02020603050405020304" pitchFamily="18" charset="0"/>
              </a:rPr>
              <a:t>maxIterations</a:t>
            </a:r>
            <a:r>
              <a:rPr lang="en-US" altLang="zh-CN" sz="2000" dirty="0">
                <a:solidFill>
                  <a:srgbClr val="323232"/>
                </a:solidFill>
                <a:latin typeface="+mn-ea"/>
                <a:cs typeface="Times New Roman" panose="02020603050405020304" pitchFamily="18" charset="0"/>
              </a:rPr>
              <a:t> </a:t>
            </a:r>
            <a:r>
              <a:rPr lang="en-US" altLang="zh-CN" sz="2000" dirty="0">
                <a:solidFill>
                  <a:srgbClr val="666666"/>
                </a:solidFill>
                <a:latin typeface="+mn-ea"/>
                <a:cs typeface="Times New Roman" panose="02020603050405020304" pitchFamily="18" charset="0"/>
              </a:rPr>
              <a:t>= </a:t>
            </a:r>
            <a:r>
              <a:rPr lang="en-US" altLang="zh-CN" sz="2000" dirty="0">
                <a:solidFill>
                  <a:srgbClr val="40A070"/>
                </a:solidFill>
                <a:latin typeface="+mn-ea"/>
                <a:cs typeface="Times New Roman" panose="02020603050405020304" pitchFamily="18" charset="0"/>
              </a:rPr>
              <a:t>10</a:t>
            </a:r>
            <a:r>
              <a:rPr lang="en-US" altLang="zh-CN" sz="2000" dirty="0">
                <a:solidFill>
                  <a:srgbClr val="323232"/>
                </a:solidFill>
                <a:latin typeface="+mn-ea"/>
                <a:cs typeface="Times New Roman" panose="02020603050405020304" pitchFamily="18" charset="0"/>
              </a:rPr>
              <a:t>, runs </a:t>
            </a:r>
            <a:r>
              <a:rPr lang="en-US" altLang="zh-CN" sz="2000" dirty="0">
                <a:solidFill>
                  <a:srgbClr val="666666"/>
                </a:solidFill>
                <a:latin typeface="+mn-ea"/>
                <a:cs typeface="Times New Roman" panose="02020603050405020304" pitchFamily="18" charset="0"/>
              </a:rPr>
              <a:t>= </a:t>
            </a:r>
            <a:r>
              <a:rPr lang="en-US" altLang="zh-CN" sz="2000" dirty="0">
                <a:solidFill>
                  <a:srgbClr val="40A070"/>
                </a:solidFill>
                <a:latin typeface="+mn-ea"/>
                <a:cs typeface="Times New Roman" panose="02020603050405020304" pitchFamily="18" charset="0"/>
              </a:rPr>
              <a:t>1</a:t>
            </a:r>
            <a:r>
              <a:rPr lang="en-US" altLang="zh-CN" sz="2000" dirty="0">
                <a:solidFill>
                  <a:srgbClr val="323232"/>
                </a:solidFill>
                <a:latin typeface="+mn-ea"/>
                <a:cs typeface="Times New Roman" panose="02020603050405020304" pitchFamily="18" charset="0"/>
              </a:rPr>
              <a:t>, </a:t>
            </a:r>
            <a:r>
              <a:rPr lang="en-US" altLang="zh-CN" sz="2000" dirty="0" err="1">
                <a:solidFill>
                  <a:srgbClr val="323232"/>
                </a:solidFill>
                <a:latin typeface="+mn-ea"/>
                <a:cs typeface="Times New Roman" panose="02020603050405020304" pitchFamily="18" charset="0"/>
              </a:rPr>
              <a:t>initialization_mode</a:t>
            </a:r>
            <a:r>
              <a:rPr lang="en-US" altLang="zh-CN" sz="2000" dirty="0">
                <a:solidFill>
                  <a:srgbClr val="323232"/>
                </a:solidFill>
                <a:latin typeface="+mn-ea"/>
                <a:cs typeface="Times New Roman" panose="02020603050405020304" pitchFamily="18" charset="0"/>
              </a:rPr>
              <a:t> </a:t>
            </a:r>
            <a:r>
              <a:rPr lang="en-US" altLang="zh-CN" sz="2000" dirty="0" smtClean="0">
                <a:solidFill>
                  <a:srgbClr val="666666"/>
                </a:solidFill>
                <a:latin typeface="+mn-ea"/>
                <a:cs typeface="Times New Roman" panose="02020603050405020304" pitchFamily="18" charset="0"/>
              </a:rPr>
              <a:t>= </a:t>
            </a:r>
            <a:r>
              <a:rPr lang="en-US" altLang="zh-CN" sz="2000" dirty="0" err="1" smtClean="0">
                <a:solidFill>
                  <a:srgbClr val="4070A0"/>
                </a:solidFill>
                <a:latin typeface="+mn-ea"/>
                <a:cs typeface="Times New Roman" panose="02020603050405020304" pitchFamily="18" charset="0"/>
              </a:rPr>
              <a:t>kmeans</a:t>
            </a:r>
            <a:r>
              <a:rPr lang="en-US" altLang="zh-CN" sz="2000" dirty="0" smtClean="0">
                <a:solidFill>
                  <a:srgbClr val="4070A0"/>
                </a:solidFill>
                <a:latin typeface="+mn-ea"/>
                <a:cs typeface="Times New Roman" panose="02020603050405020304" pitchFamily="18" charset="0"/>
              </a:rPr>
              <a:t>"</a:t>
            </a:r>
            <a:r>
              <a:rPr lang="en-US" altLang="zh-CN" sz="2000" dirty="0" smtClean="0">
                <a:solidFill>
                  <a:srgbClr val="323232"/>
                </a:solidFill>
                <a:latin typeface="+mn-ea"/>
                <a:cs typeface="Times New Roman" panose="02020603050405020304" pitchFamily="18" charset="0"/>
              </a:rPr>
              <a:t>)</a:t>
            </a:r>
            <a:endParaRPr lang="en-US" altLang="zh-CN" sz="2000" dirty="0">
              <a:solidFill>
                <a:prstClr val="black"/>
              </a:solidFill>
              <a:latin typeface="+mn-ea"/>
              <a:cs typeface="Times New Roman" panose="02020603050405020304" pitchFamily="18" charset="0"/>
            </a:endParaRPr>
          </a:p>
          <a:p>
            <a:pPr marL="8929" marR="687115" lvl="0">
              <a:tabLst>
                <a:tab pos="236182" algn="l"/>
                <a:tab pos="805429" algn="l"/>
                <a:tab pos="1260826" algn="l"/>
                <a:tab pos="1943924" algn="l"/>
                <a:tab pos="2399322" algn="l"/>
              </a:tabLst>
            </a:pPr>
            <a:r>
              <a:rPr lang="en-US" altLang="zh-CN" sz="2800" b="1" dirty="0">
                <a:solidFill>
                  <a:srgbClr val="0070C0"/>
                </a:solidFill>
                <a:latin typeface="+mn-ea"/>
                <a:cs typeface="Times New Roman" panose="02020603050405020304" pitchFamily="18" charset="0"/>
              </a:rPr>
              <a:t>#	Evaluate clustering by computing the sum of squared errors </a:t>
            </a:r>
          </a:p>
          <a:p>
            <a:pPr marL="8929" marR="687115" lvl="0">
              <a:tabLst>
                <a:tab pos="236182" algn="l"/>
                <a:tab pos="463881" algn="l"/>
                <a:tab pos="1260826" algn="l"/>
                <a:tab pos="2513171" algn="l"/>
                <a:tab pos="2854720" algn="l"/>
                <a:tab pos="3993214" algn="l"/>
                <a:tab pos="4448612" algn="l"/>
                <a:tab pos="4904010" algn="l"/>
                <a:tab pos="5245558" algn="l"/>
                <a:tab pos="6156354" algn="l"/>
              </a:tabLst>
            </a:pPr>
            <a:r>
              <a:rPr lang="en-US" altLang="zh-CN" sz="2000" dirty="0" err="1">
                <a:solidFill>
                  <a:srgbClr val="01701F"/>
                </a:solidFill>
                <a:latin typeface="+mn-ea"/>
                <a:cs typeface="Times New Roman" panose="02020603050405020304" pitchFamily="18" charset="0"/>
              </a:rPr>
              <a:t>def</a:t>
            </a:r>
            <a:r>
              <a:rPr lang="en-US" altLang="zh-CN" sz="2000" dirty="0">
                <a:solidFill>
                  <a:srgbClr val="01701F"/>
                </a:solidFill>
                <a:latin typeface="+mn-ea"/>
                <a:cs typeface="Times New Roman" panose="02020603050405020304" pitchFamily="18" charset="0"/>
              </a:rPr>
              <a:t>	</a:t>
            </a:r>
            <a:r>
              <a:rPr lang="en-US" altLang="zh-CN" sz="2000" dirty="0">
                <a:solidFill>
                  <a:srgbClr val="06287E"/>
                </a:solidFill>
                <a:latin typeface="+mn-ea"/>
                <a:cs typeface="Times New Roman" panose="02020603050405020304" pitchFamily="18" charset="0"/>
              </a:rPr>
              <a:t>error</a:t>
            </a:r>
            <a:r>
              <a:rPr lang="en-US" altLang="zh-CN" sz="2000" dirty="0">
                <a:solidFill>
                  <a:srgbClr val="323232"/>
                </a:solidFill>
                <a:latin typeface="+mn-ea"/>
                <a:cs typeface="Times New Roman" panose="02020603050405020304" pitchFamily="18" charset="0"/>
              </a:rPr>
              <a:t>(point):</a:t>
            </a:r>
            <a:endParaRPr lang="en-US" altLang="zh-CN" sz="2000" dirty="0">
              <a:solidFill>
                <a:prstClr val="black"/>
              </a:solidFill>
              <a:latin typeface="+mn-ea"/>
              <a:cs typeface="Times New Roman" panose="02020603050405020304" pitchFamily="18" charset="0"/>
            </a:endParaRPr>
          </a:p>
          <a:p>
            <a:pPr marL="464327" marR="1370211" lvl="0">
              <a:tabLst>
                <a:tab pos="1260826" algn="l"/>
                <a:tab pos="1488526" algn="l"/>
                <a:tab pos="2968569" algn="l"/>
                <a:tab pos="3423967" algn="l"/>
                <a:tab pos="3651666" algn="l"/>
                <a:tab pos="3993214" algn="l"/>
                <a:tab pos="4790161" algn="l"/>
                <a:tab pos="5017859" algn="l"/>
              </a:tabLst>
            </a:pPr>
            <a:r>
              <a:rPr lang="en-US" altLang="zh-CN" sz="2000" dirty="0">
                <a:solidFill>
                  <a:srgbClr val="323232"/>
                </a:solidFill>
                <a:latin typeface="+mn-ea"/>
                <a:cs typeface="Times New Roman" panose="02020603050405020304" pitchFamily="18" charset="0"/>
              </a:rPr>
              <a:t>center	</a:t>
            </a:r>
            <a:r>
              <a:rPr lang="en-US" altLang="zh-CN" sz="2000" dirty="0">
                <a:solidFill>
                  <a:srgbClr val="666666"/>
                </a:solidFill>
                <a:latin typeface="+mn-ea"/>
                <a:cs typeface="Times New Roman" panose="02020603050405020304" pitchFamily="18" charset="0"/>
              </a:rPr>
              <a:t>=	</a:t>
            </a:r>
            <a:r>
              <a:rPr lang="en-US" altLang="zh-CN" sz="2000" dirty="0" err="1">
                <a:solidFill>
                  <a:srgbClr val="323232"/>
                </a:solidFill>
                <a:latin typeface="+mn-ea"/>
                <a:cs typeface="Times New Roman" panose="02020603050405020304" pitchFamily="18" charset="0"/>
              </a:rPr>
              <a:t>clusters</a:t>
            </a:r>
            <a:r>
              <a:rPr lang="en-US" altLang="zh-CN" sz="2000" dirty="0" err="1">
                <a:solidFill>
                  <a:srgbClr val="666666"/>
                </a:solidFill>
                <a:latin typeface="+mn-ea"/>
                <a:cs typeface="Times New Roman" panose="02020603050405020304" pitchFamily="18" charset="0"/>
              </a:rPr>
              <a:t>.</a:t>
            </a:r>
            <a:r>
              <a:rPr lang="en-US" altLang="zh-CN" sz="2000" dirty="0" err="1">
                <a:solidFill>
                  <a:srgbClr val="323232"/>
                </a:solidFill>
                <a:latin typeface="+mn-ea"/>
                <a:cs typeface="Times New Roman" panose="02020603050405020304" pitchFamily="18" charset="0"/>
              </a:rPr>
              <a:t>centers</a:t>
            </a:r>
            <a:r>
              <a:rPr lang="en-US" altLang="zh-CN" sz="2000" dirty="0">
                <a:solidFill>
                  <a:srgbClr val="323232"/>
                </a:solidFill>
                <a:latin typeface="+mn-ea"/>
                <a:cs typeface="Times New Roman" panose="02020603050405020304" pitchFamily="18" charset="0"/>
              </a:rPr>
              <a:t>[</a:t>
            </a:r>
            <a:r>
              <a:rPr lang="en-US" altLang="zh-CN" sz="2000" dirty="0" err="1">
                <a:solidFill>
                  <a:srgbClr val="323232"/>
                </a:solidFill>
                <a:latin typeface="+mn-ea"/>
                <a:cs typeface="Times New Roman" panose="02020603050405020304" pitchFamily="18" charset="0"/>
              </a:rPr>
              <a:t>clusters</a:t>
            </a:r>
            <a:r>
              <a:rPr lang="en-US" altLang="zh-CN" sz="2000" dirty="0" err="1">
                <a:solidFill>
                  <a:srgbClr val="666666"/>
                </a:solidFill>
                <a:latin typeface="+mn-ea"/>
                <a:cs typeface="Times New Roman" panose="02020603050405020304" pitchFamily="18" charset="0"/>
              </a:rPr>
              <a:t>.</a:t>
            </a:r>
            <a:r>
              <a:rPr lang="en-US" altLang="zh-CN" sz="2000" dirty="0" err="1">
                <a:solidFill>
                  <a:srgbClr val="323232"/>
                </a:solidFill>
                <a:latin typeface="+mn-ea"/>
                <a:cs typeface="Times New Roman" panose="02020603050405020304" pitchFamily="18" charset="0"/>
              </a:rPr>
              <a:t>predict</a:t>
            </a:r>
            <a:r>
              <a:rPr lang="en-US" altLang="zh-CN" sz="2000" dirty="0">
                <a:solidFill>
                  <a:srgbClr val="323232"/>
                </a:solidFill>
                <a:latin typeface="+mn-ea"/>
                <a:cs typeface="Times New Roman" panose="02020603050405020304" pitchFamily="18" charset="0"/>
              </a:rPr>
              <a:t>(point)] </a:t>
            </a:r>
          </a:p>
          <a:p>
            <a:pPr marL="464327" marR="1370211" lvl="0">
              <a:tabLst>
                <a:tab pos="1260826" algn="l"/>
                <a:tab pos="1488526" algn="l"/>
                <a:tab pos="2968569" algn="l"/>
                <a:tab pos="3423967" algn="l"/>
                <a:tab pos="3651666" algn="l"/>
                <a:tab pos="3993214" algn="l"/>
                <a:tab pos="4790161" algn="l"/>
                <a:tab pos="5017859" algn="l"/>
              </a:tabLst>
            </a:pPr>
            <a:r>
              <a:rPr lang="en-US" altLang="zh-CN" sz="2000" dirty="0">
                <a:solidFill>
                  <a:srgbClr val="01701F"/>
                </a:solidFill>
                <a:latin typeface="+mn-ea"/>
                <a:cs typeface="Times New Roman" panose="02020603050405020304" pitchFamily="18" charset="0"/>
              </a:rPr>
              <a:t>return	</a:t>
            </a:r>
            <a:r>
              <a:rPr lang="en-US" altLang="zh-CN" sz="2000" dirty="0" err="1" smtClean="0">
                <a:latin typeface="+mn-ea"/>
                <a:cs typeface="Times New Roman" panose="02020603050405020304" pitchFamily="18" charset="0"/>
              </a:rPr>
              <a:t>s</a:t>
            </a:r>
            <a:r>
              <a:rPr lang="en-US" altLang="zh-CN" sz="2000" dirty="0" err="1" smtClean="0">
                <a:solidFill>
                  <a:srgbClr val="323232"/>
                </a:solidFill>
                <a:latin typeface="+mn-ea"/>
                <a:cs typeface="Times New Roman" panose="02020603050405020304" pitchFamily="18" charset="0"/>
              </a:rPr>
              <a:t>qrt</a:t>
            </a:r>
            <a:r>
              <a:rPr lang="en-US" altLang="zh-CN" sz="2000" dirty="0" smtClean="0">
                <a:solidFill>
                  <a:srgbClr val="323232"/>
                </a:solidFill>
                <a:latin typeface="+mn-ea"/>
                <a:cs typeface="Times New Roman" panose="02020603050405020304" pitchFamily="18" charset="0"/>
              </a:rPr>
              <a:t>(</a:t>
            </a:r>
            <a:r>
              <a:rPr lang="en-US" altLang="zh-CN" sz="2000" dirty="0" smtClean="0">
                <a:solidFill>
                  <a:srgbClr val="01701F"/>
                </a:solidFill>
                <a:latin typeface="+mn-ea"/>
                <a:cs typeface="Times New Roman" panose="02020603050405020304" pitchFamily="18" charset="0"/>
              </a:rPr>
              <a:t>sum</a:t>
            </a:r>
            <a:r>
              <a:rPr lang="en-US" altLang="zh-CN" sz="2000" dirty="0">
                <a:solidFill>
                  <a:srgbClr val="323232"/>
                </a:solidFill>
                <a:latin typeface="+mn-ea"/>
                <a:cs typeface="Times New Roman" panose="02020603050405020304" pitchFamily="18" charset="0"/>
              </a:rPr>
              <a:t>([x</a:t>
            </a:r>
            <a:r>
              <a:rPr lang="en-US" altLang="zh-CN" sz="2000" dirty="0">
                <a:solidFill>
                  <a:srgbClr val="666666"/>
                </a:solidFill>
                <a:latin typeface="+mn-ea"/>
                <a:cs typeface="Times New Roman" panose="02020603050405020304" pitchFamily="18" charset="0"/>
              </a:rPr>
              <a:t>**</a:t>
            </a:r>
            <a:r>
              <a:rPr lang="en-US" altLang="zh-CN" sz="2000" dirty="0">
                <a:solidFill>
                  <a:srgbClr val="40A070"/>
                </a:solidFill>
                <a:latin typeface="+mn-ea"/>
                <a:cs typeface="Times New Roman" panose="02020603050405020304" pitchFamily="18" charset="0"/>
              </a:rPr>
              <a:t>2	</a:t>
            </a:r>
            <a:r>
              <a:rPr lang="en-US" altLang="zh-CN" sz="2000" dirty="0">
                <a:solidFill>
                  <a:srgbClr val="01701F"/>
                </a:solidFill>
                <a:latin typeface="+mn-ea"/>
                <a:cs typeface="Times New Roman" panose="02020603050405020304" pitchFamily="18" charset="0"/>
              </a:rPr>
              <a:t>for	</a:t>
            </a:r>
            <a:r>
              <a:rPr lang="en-US" altLang="zh-CN" sz="2000" dirty="0">
                <a:solidFill>
                  <a:srgbClr val="323232"/>
                </a:solidFill>
                <a:latin typeface="+mn-ea"/>
                <a:cs typeface="Times New Roman" panose="02020603050405020304" pitchFamily="18" charset="0"/>
              </a:rPr>
              <a:t>x	</a:t>
            </a:r>
            <a:r>
              <a:rPr lang="en-US" altLang="zh-CN" sz="2000" dirty="0">
                <a:solidFill>
                  <a:srgbClr val="01701F"/>
                </a:solidFill>
                <a:latin typeface="+mn-ea"/>
                <a:cs typeface="Times New Roman" panose="02020603050405020304" pitchFamily="18" charset="0"/>
              </a:rPr>
              <a:t>in	</a:t>
            </a:r>
            <a:r>
              <a:rPr lang="en-US" altLang="zh-CN" sz="2000" dirty="0">
                <a:solidFill>
                  <a:srgbClr val="323232"/>
                </a:solidFill>
                <a:latin typeface="+mn-ea"/>
                <a:cs typeface="Times New Roman" panose="02020603050405020304" pitchFamily="18" charset="0"/>
              </a:rPr>
              <a:t>(point	</a:t>
            </a:r>
            <a:r>
              <a:rPr lang="en-US" altLang="zh-CN" sz="2000" dirty="0">
                <a:solidFill>
                  <a:srgbClr val="666666"/>
                </a:solidFill>
                <a:latin typeface="+mn-ea"/>
                <a:cs typeface="Times New Roman" panose="02020603050405020304" pitchFamily="18" charset="0"/>
              </a:rPr>
              <a:t>-	</a:t>
            </a:r>
            <a:r>
              <a:rPr lang="en-US" altLang="zh-CN" sz="2000" dirty="0">
                <a:solidFill>
                  <a:srgbClr val="323232"/>
                </a:solidFill>
                <a:latin typeface="+mn-ea"/>
                <a:cs typeface="Times New Roman" panose="02020603050405020304" pitchFamily="18" charset="0"/>
              </a:rPr>
              <a:t>center)]))</a:t>
            </a:r>
            <a:endParaRPr lang="en-US" altLang="zh-CN" sz="2000" dirty="0">
              <a:solidFill>
                <a:prstClr val="black"/>
              </a:solidFill>
              <a:latin typeface="+mn-ea"/>
              <a:cs typeface="Times New Roman" panose="02020603050405020304" pitchFamily="18" charset="0"/>
            </a:endParaRPr>
          </a:p>
          <a:p>
            <a:pPr lvl="0">
              <a:spcBef>
                <a:spcPts val="6"/>
              </a:spcBef>
            </a:pPr>
            <a:endParaRPr lang="en-US" altLang="zh-CN" dirty="0">
              <a:solidFill>
                <a:prstClr val="black"/>
              </a:solidFill>
              <a:latin typeface="+mn-ea"/>
              <a:cs typeface="Times New Roman" panose="02020603050405020304" pitchFamily="18" charset="0"/>
            </a:endParaRPr>
          </a:p>
          <a:p>
            <a:pPr marL="8929" lvl="0">
              <a:tabLst>
                <a:tab pos="577730" algn="l"/>
                <a:tab pos="805429" algn="l"/>
                <a:tab pos="3310117" algn="l"/>
                <a:tab pos="4107064" algn="l"/>
              </a:tabLst>
            </a:pPr>
            <a:r>
              <a:rPr lang="en-US" altLang="zh-CN" sz="2000" dirty="0">
                <a:solidFill>
                  <a:srgbClr val="323232"/>
                </a:solidFill>
                <a:latin typeface="+mn-ea"/>
                <a:cs typeface="Times New Roman" panose="02020603050405020304" pitchFamily="18" charset="0"/>
              </a:rPr>
              <a:t>cost	</a:t>
            </a:r>
            <a:r>
              <a:rPr lang="en-US" altLang="zh-CN" sz="2000" dirty="0">
                <a:solidFill>
                  <a:srgbClr val="666666"/>
                </a:solidFill>
                <a:latin typeface="+mn-ea"/>
                <a:cs typeface="Times New Roman" panose="02020603050405020304" pitchFamily="18" charset="0"/>
              </a:rPr>
              <a:t>=	</a:t>
            </a:r>
            <a:r>
              <a:rPr lang="en-US" altLang="zh-CN" sz="2000" dirty="0" err="1" smtClean="0">
                <a:solidFill>
                  <a:srgbClr val="323232"/>
                </a:solidFill>
                <a:latin typeface="+mn-ea"/>
                <a:cs typeface="Times New Roman" panose="02020603050405020304" pitchFamily="18" charset="0"/>
              </a:rPr>
              <a:t>parsedData</a:t>
            </a:r>
            <a:r>
              <a:rPr lang="en-US" altLang="zh-CN" sz="2000" dirty="0" err="1" smtClean="0">
                <a:solidFill>
                  <a:srgbClr val="666666"/>
                </a:solidFill>
                <a:latin typeface="+mn-ea"/>
                <a:cs typeface="Times New Roman" panose="02020603050405020304" pitchFamily="18" charset="0"/>
              </a:rPr>
              <a:t>.</a:t>
            </a:r>
            <a:r>
              <a:rPr lang="en-US" altLang="zh-CN" sz="2000" dirty="0" err="1" smtClean="0">
                <a:solidFill>
                  <a:srgbClr val="323232"/>
                </a:solidFill>
                <a:latin typeface="+mn-ea"/>
                <a:cs typeface="Times New Roman" panose="02020603050405020304" pitchFamily="18" charset="0"/>
              </a:rPr>
              <a:t>map</a:t>
            </a:r>
            <a:r>
              <a:rPr lang="en-US" altLang="zh-CN" sz="2000" dirty="0" smtClean="0">
                <a:solidFill>
                  <a:srgbClr val="323232"/>
                </a:solidFill>
                <a:latin typeface="+mn-ea"/>
                <a:cs typeface="Times New Roman" panose="02020603050405020304" pitchFamily="18" charset="0"/>
              </a:rPr>
              <a:t>(</a:t>
            </a:r>
            <a:r>
              <a:rPr lang="en-US" altLang="zh-CN" sz="2000" dirty="0" smtClean="0">
                <a:solidFill>
                  <a:srgbClr val="01701F"/>
                </a:solidFill>
                <a:latin typeface="+mn-ea"/>
                <a:cs typeface="Times New Roman" panose="02020603050405020304" pitchFamily="18" charset="0"/>
              </a:rPr>
              <a:t>lambda </a:t>
            </a:r>
            <a:r>
              <a:rPr lang="en-US" altLang="zh-CN" sz="2000" dirty="0" smtClean="0">
                <a:solidFill>
                  <a:srgbClr val="323232"/>
                </a:solidFill>
                <a:latin typeface="+mn-ea"/>
                <a:cs typeface="Times New Roman" panose="02020603050405020304" pitchFamily="18" charset="0"/>
              </a:rPr>
              <a:t>point: error(point</a:t>
            </a:r>
            <a:r>
              <a:rPr lang="en-US" altLang="zh-CN" sz="2000" dirty="0">
                <a:solidFill>
                  <a:srgbClr val="323232"/>
                </a:solidFill>
                <a:latin typeface="+mn-ea"/>
                <a:cs typeface="Times New Roman" panose="02020603050405020304" pitchFamily="18" charset="0"/>
              </a:rPr>
              <a:t>))</a:t>
            </a:r>
            <a:r>
              <a:rPr lang="en-US" altLang="zh-CN" sz="2000" dirty="0">
                <a:solidFill>
                  <a:srgbClr val="666666"/>
                </a:solidFill>
                <a:latin typeface="+mn-ea"/>
                <a:cs typeface="Times New Roman" panose="02020603050405020304" pitchFamily="18" charset="0"/>
              </a:rPr>
              <a:t>.</a:t>
            </a:r>
            <a:r>
              <a:rPr lang="en-US" altLang="zh-CN" sz="2000" dirty="0">
                <a:solidFill>
                  <a:srgbClr val="323232"/>
                </a:solidFill>
                <a:latin typeface="+mn-ea"/>
                <a:cs typeface="Times New Roman" panose="02020603050405020304" pitchFamily="18" charset="0"/>
              </a:rPr>
              <a:t>reduce(</a:t>
            </a:r>
            <a:r>
              <a:rPr lang="en-US" altLang="zh-CN" sz="2000" dirty="0">
                <a:solidFill>
                  <a:srgbClr val="01701F"/>
                </a:solidFill>
                <a:latin typeface="+mn-ea"/>
                <a:cs typeface="Times New Roman" panose="02020603050405020304" pitchFamily="18" charset="0"/>
              </a:rPr>
              <a:t>lambda </a:t>
            </a:r>
            <a:r>
              <a:rPr lang="en-US" altLang="zh-CN" sz="2000" dirty="0">
                <a:solidFill>
                  <a:srgbClr val="323232"/>
                </a:solidFill>
                <a:latin typeface="+mn-ea"/>
                <a:cs typeface="Times New Roman" panose="02020603050405020304" pitchFamily="18" charset="0"/>
              </a:rPr>
              <a:t>x</a:t>
            </a:r>
            <a:r>
              <a:rPr lang="en-US" altLang="zh-CN" sz="2000" dirty="0" smtClean="0">
                <a:solidFill>
                  <a:srgbClr val="323232"/>
                </a:solidFill>
                <a:latin typeface="+mn-ea"/>
                <a:cs typeface="Times New Roman" panose="02020603050405020304" pitchFamily="18" charset="0"/>
              </a:rPr>
              <a:t>, y : </a:t>
            </a:r>
            <a:r>
              <a:rPr lang="en-US" altLang="zh-CN" sz="2000" dirty="0" err="1" smtClean="0">
                <a:solidFill>
                  <a:srgbClr val="323232"/>
                </a:solidFill>
                <a:latin typeface="+mn-ea"/>
                <a:cs typeface="Times New Roman" panose="02020603050405020304" pitchFamily="18" charset="0"/>
              </a:rPr>
              <a:t>x</a:t>
            </a:r>
            <a:r>
              <a:rPr lang="en-US" altLang="zh-CN" sz="2000" dirty="0" err="1" smtClean="0">
                <a:solidFill>
                  <a:srgbClr val="666666"/>
                </a:solidFill>
                <a:latin typeface="+mn-ea"/>
                <a:cs typeface="Times New Roman" panose="02020603050405020304" pitchFamily="18" charset="0"/>
              </a:rPr>
              <a:t>+</a:t>
            </a:r>
            <a:r>
              <a:rPr lang="en-US" altLang="zh-CN" sz="2000" dirty="0" err="1" smtClean="0">
                <a:solidFill>
                  <a:srgbClr val="323232"/>
                </a:solidFill>
                <a:latin typeface="+mn-ea"/>
                <a:cs typeface="Times New Roman" panose="02020603050405020304" pitchFamily="18" charset="0"/>
              </a:rPr>
              <a:t>y</a:t>
            </a:r>
            <a:r>
              <a:rPr lang="en-US" altLang="zh-CN" sz="2000" dirty="0">
                <a:solidFill>
                  <a:srgbClr val="323232"/>
                </a:solidFill>
                <a:latin typeface="+mn-ea"/>
                <a:cs typeface="Times New Roman" panose="02020603050405020304" pitchFamily="18" charset="0"/>
              </a:rPr>
              <a:t>)</a:t>
            </a:r>
          </a:p>
          <a:p>
            <a:pPr marL="8929" lvl="0">
              <a:tabLst>
                <a:tab pos="577730" algn="l"/>
                <a:tab pos="805429" algn="l"/>
                <a:tab pos="3310117" algn="l"/>
                <a:tab pos="4107064" algn="l"/>
              </a:tabLst>
            </a:pPr>
            <a:r>
              <a:rPr lang="en-US" altLang="zh-CN" sz="2000" dirty="0">
                <a:solidFill>
                  <a:srgbClr val="01701F"/>
                </a:solidFill>
                <a:latin typeface="+mn-ea"/>
                <a:cs typeface="Times New Roman" panose="02020603050405020304" pitchFamily="18" charset="0"/>
              </a:rPr>
              <a:t>print</a:t>
            </a:r>
            <a:r>
              <a:rPr lang="en-US" altLang="zh-CN" sz="2000" dirty="0">
                <a:solidFill>
                  <a:srgbClr val="323232"/>
                </a:solidFill>
                <a:latin typeface="+mn-ea"/>
                <a:cs typeface="Times New Roman" panose="02020603050405020304" pitchFamily="18" charset="0"/>
              </a:rPr>
              <a:t>(</a:t>
            </a:r>
            <a:r>
              <a:rPr lang="en-US" altLang="zh-CN" sz="2000" dirty="0">
                <a:solidFill>
                  <a:srgbClr val="4070A0"/>
                </a:solidFill>
                <a:latin typeface="+mn-ea"/>
                <a:cs typeface="Times New Roman" panose="02020603050405020304" pitchFamily="18" charset="0"/>
              </a:rPr>
              <a:t>"Sum of squared error = "</a:t>
            </a:r>
            <a:r>
              <a:rPr lang="en-US" altLang="zh-CN" sz="2000" dirty="0">
                <a:solidFill>
                  <a:srgbClr val="666666"/>
                </a:solidFill>
                <a:latin typeface="+mn-ea"/>
                <a:cs typeface="Times New Roman" panose="02020603050405020304" pitchFamily="18" charset="0"/>
              </a:rPr>
              <a:t>+ </a:t>
            </a:r>
            <a:r>
              <a:rPr lang="en-US" altLang="zh-CN" sz="2000" dirty="0" err="1">
                <a:solidFill>
                  <a:srgbClr val="01701F"/>
                </a:solidFill>
                <a:latin typeface="+mn-ea"/>
                <a:cs typeface="Times New Roman" panose="02020603050405020304" pitchFamily="18" charset="0"/>
              </a:rPr>
              <a:t>str</a:t>
            </a:r>
            <a:r>
              <a:rPr lang="en-US" altLang="zh-CN" sz="2000" dirty="0">
                <a:solidFill>
                  <a:srgbClr val="323232"/>
                </a:solidFill>
                <a:latin typeface="+mn-ea"/>
                <a:cs typeface="Times New Roman" panose="02020603050405020304" pitchFamily="18" charset="0"/>
              </a:rPr>
              <a:t>(cost))</a:t>
            </a:r>
            <a:endParaRPr lang="en-US" altLang="zh-CN" sz="2000" dirty="0">
              <a:solidFill>
                <a:prstClr val="black"/>
              </a:solidFill>
              <a:latin typeface="+mn-ea"/>
              <a:cs typeface="Times New Roman" panose="02020603050405020304" pitchFamily="18" charset="0"/>
            </a:endParaRPr>
          </a:p>
          <a:p>
            <a:pPr marL="8929">
              <a:lnSpc>
                <a:spcPts val="2025"/>
              </a:lnSpc>
              <a:tabLst>
                <a:tab pos="236182" algn="l"/>
                <a:tab pos="805429" algn="l"/>
                <a:tab pos="1260826" algn="l"/>
                <a:tab pos="1943924" algn="l"/>
                <a:tab pos="2399322" algn="l"/>
              </a:tabLst>
            </a:pPr>
            <a:endParaRPr sz="1793" dirty="0">
              <a:latin typeface="+mn-ea"/>
              <a:cs typeface="宋体"/>
            </a:endParaRPr>
          </a:p>
        </p:txBody>
      </p:sp>
    </p:spTree>
    <p:extLst>
      <p:ext uri="{BB962C8B-B14F-4D97-AF65-F5344CB8AC3E}">
        <p14:creationId xmlns:p14="http://schemas.microsoft.com/office/powerpoint/2010/main" val="33557802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3382" y="88923"/>
            <a:ext cx="9132328" cy="718145"/>
          </a:xfrm>
          <a:prstGeom prst="rect">
            <a:avLst/>
          </a:prstGeom>
        </p:spPr>
        <p:txBody>
          <a:bodyPr vert="horz" wrap="square" lIns="0" tIns="0" rIns="0" bIns="0" rtlCol="0" anchor="ctr">
            <a:spAutoFit/>
          </a:bodyPr>
          <a:lstStyle/>
          <a:p>
            <a:pPr algn="ctr">
              <a:lnSpc>
                <a:spcPts val="5639"/>
              </a:lnSpc>
            </a:pPr>
            <a:r>
              <a:rPr sz="4711" spc="7" dirty="0"/>
              <a:t>Dimension</a:t>
            </a:r>
            <a:r>
              <a:rPr sz="4711" spc="4" dirty="0"/>
              <a:t> </a:t>
            </a:r>
            <a:r>
              <a:rPr sz="4711" spc="-84" dirty="0" smtClean="0"/>
              <a:t>r</a:t>
            </a:r>
            <a:r>
              <a:rPr sz="4711" spc="70" dirty="0" smtClean="0"/>
              <a:t>eduction</a:t>
            </a:r>
            <a:r>
              <a:rPr sz="4711" spc="366" dirty="0" smtClean="0"/>
              <a:t>+</a:t>
            </a:r>
            <a:r>
              <a:rPr sz="4711" spc="4" dirty="0" smtClean="0"/>
              <a:t> </a:t>
            </a:r>
            <a:r>
              <a:rPr sz="4711" spc="7" dirty="0"/>
              <a:t>k-means</a:t>
            </a:r>
            <a:endParaRPr sz="4711" dirty="0"/>
          </a:p>
        </p:txBody>
      </p:sp>
      <p:sp>
        <p:nvSpPr>
          <p:cNvPr id="3" name="object 3"/>
          <p:cNvSpPr txBox="1"/>
          <p:nvPr/>
        </p:nvSpPr>
        <p:spPr>
          <a:xfrm>
            <a:off x="412694" y="1135965"/>
            <a:ext cx="11384055" cy="4862870"/>
          </a:xfrm>
          <a:prstGeom prst="rect">
            <a:avLst/>
          </a:prstGeom>
        </p:spPr>
        <p:txBody>
          <a:bodyPr vert="horz" wrap="square" lIns="0" tIns="0" rIns="0" bIns="0" rtlCol="0">
            <a:spAutoFit/>
          </a:bodyPr>
          <a:lstStyle/>
          <a:p>
            <a:pPr marL="8929" marR="2079650" lvl="0">
              <a:tabLst>
                <a:tab pos="423699" algn="l"/>
                <a:tab pos="562104" algn="l"/>
                <a:tab pos="1115725" algn="l"/>
                <a:tab pos="1392535" algn="l"/>
                <a:tab pos="1530940" algn="l"/>
                <a:tab pos="1669346" algn="l"/>
                <a:tab pos="2914993" algn="l"/>
                <a:tab pos="3330209" algn="l"/>
                <a:tab pos="3607019" algn="l"/>
              </a:tabLst>
            </a:pPr>
            <a:r>
              <a:rPr lang="en-US" altLang="zh-CN" sz="3200" dirty="0">
                <a:solidFill>
                  <a:srgbClr val="0070C0"/>
                </a:solidFill>
                <a:latin typeface="+mn-ea"/>
                <a:cs typeface="Arial" panose="020B0604020202020204" pitchFamily="34" charset="0"/>
              </a:rPr>
              <a:t>//	compute principal	components </a:t>
            </a:r>
          </a:p>
          <a:p>
            <a:pPr marL="8929" marR="2079650" lvl="0">
              <a:tabLst>
                <a:tab pos="423699" algn="l"/>
                <a:tab pos="562104" algn="l"/>
                <a:tab pos="1115725" algn="l"/>
                <a:tab pos="1392535" algn="l"/>
                <a:tab pos="1530940" algn="l"/>
                <a:tab pos="1669346" algn="l"/>
                <a:tab pos="2914993" algn="l"/>
                <a:tab pos="3330209" algn="l"/>
                <a:tab pos="3607019" algn="l"/>
              </a:tabLst>
            </a:pPr>
            <a:r>
              <a:rPr lang="en-US" altLang="zh-CN" sz="2800" dirty="0">
                <a:solidFill>
                  <a:prstClr val="black"/>
                </a:solidFill>
                <a:latin typeface="+mn-ea"/>
                <a:cs typeface="宋体"/>
              </a:rPr>
              <a:t>  </a:t>
            </a:r>
            <a:r>
              <a:rPr lang="en-US" altLang="zh-CN" sz="2800" dirty="0" err="1" smtClean="0">
                <a:solidFill>
                  <a:prstClr val="black"/>
                </a:solidFill>
                <a:latin typeface="+mn-ea"/>
                <a:cs typeface="宋体"/>
              </a:rPr>
              <a:t>val</a:t>
            </a:r>
            <a:r>
              <a:rPr lang="en-US" altLang="zh-CN" sz="2800" dirty="0" smtClean="0">
                <a:solidFill>
                  <a:prstClr val="black"/>
                </a:solidFill>
                <a:latin typeface="+mn-ea"/>
                <a:cs typeface="宋体"/>
              </a:rPr>
              <a:t> points</a:t>
            </a:r>
            <a:r>
              <a:rPr lang="en-US" altLang="zh-CN" sz="2800" dirty="0">
                <a:solidFill>
                  <a:prstClr val="black"/>
                </a:solidFill>
                <a:latin typeface="+mn-ea"/>
                <a:cs typeface="宋体"/>
              </a:rPr>
              <a:t>: RDD[Vector] = ... </a:t>
            </a:r>
          </a:p>
          <a:p>
            <a:pPr marL="8929" marR="2079650" lvl="0">
              <a:tabLst>
                <a:tab pos="423699" algn="l"/>
                <a:tab pos="562104" algn="l"/>
                <a:tab pos="1115725" algn="l"/>
                <a:tab pos="1392535" algn="l"/>
                <a:tab pos="1530940" algn="l"/>
                <a:tab pos="1669346" algn="l"/>
                <a:tab pos="2914993" algn="l"/>
                <a:tab pos="3330209" algn="l"/>
                <a:tab pos="3607019" algn="l"/>
              </a:tabLst>
            </a:pPr>
            <a:r>
              <a:rPr lang="en-US" altLang="zh-CN" sz="2800" dirty="0">
                <a:solidFill>
                  <a:prstClr val="black"/>
                </a:solidFill>
                <a:latin typeface="+mn-ea"/>
                <a:cs typeface="宋体"/>
              </a:rPr>
              <a:t>  </a:t>
            </a:r>
            <a:r>
              <a:rPr lang="en-US" altLang="zh-CN" sz="2800" dirty="0" err="1" smtClean="0">
                <a:solidFill>
                  <a:prstClr val="black"/>
                </a:solidFill>
                <a:latin typeface="+mn-ea"/>
                <a:cs typeface="宋体"/>
              </a:rPr>
              <a:t>val</a:t>
            </a:r>
            <a:r>
              <a:rPr lang="en-US" altLang="zh-CN" sz="2800" dirty="0" smtClean="0">
                <a:solidFill>
                  <a:prstClr val="black"/>
                </a:solidFill>
                <a:latin typeface="+mn-ea"/>
                <a:cs typeface="宋体"/>
              </a:rPr>
              <a:t> mat </a:t>
            </a:r>
            <a:r>
              <a:rPr lang="en-US" altLang="zh-CN" sz="2800" dirty="0">
                <a:solidFill>
                  <a:prstClr val="black"/>
                </a:solidFill>
                <a:latin typeface="+mn-ea"/>
                <a:cs typeface="宋体"/>
              </a:rPr>
              <a:t>= </a:t>
            </a:r>
            <a:r>
              <a:rPr lang="en-US" altLang="zh-CN" sz="2800" dirty="0" err="1">
                <a:solidFill>
                  <a:srgbClr val="021994"/>
                </a:solidFill>
                <a:latin typeface="+mn-ea"/>
                <a:cs typeface="宋体"/>
              </a:rPr>
              <a:t>RowRDDMatrix</a:t>
            </a:r>
            <a:r>
              <a:rPr lang="en-US" altLang="zh-CN" sz="2800" dirty="0">
                <a:solidFill>
                  <a:prstClr val="black"/>
                </a:solidFill>
                <a:latin typeface="+mn-ea"/>
                <a:cs typeface="宋体"/>
              </a:rPr>
              <a:t>(points)</a:t>
            </a:r>
          </a:p>
          <a:p>
            <a:pPr marL="8929" lvl="0">
              <a:tabLst>
                <a:tab pos="562104" algn="l"/>
                <a:tab pos="977320" algn="l"/>
                <a:tab pos="1254129" algn="l"/>
              </a:tabLst>
            </a:pPr>
            <a:r>
              <a:rPr lang="en-US" altLang="zh-CN" sz="2800" dirty="0">
                <a:solidFill>
                  <a:prstClr val="black"/>
                </a:solidFill>
                <a:latin typeface="+mn-ea"/>
                <a:cs typeface="宋体"/>
              </a:rPr>
              <a:t>  </a:t>
            </a:r>
            <a:r>
              <a:rPr lang="en-US" altLang="zh-CN" sz="2800" dirty="0" err="1">
                <a:solidFill>
                  <a:prstClr val="black"/>
                </a:solidFill>
                <a:latin typeface="+mn-ea"/>
                <a:cs typeface="宋体"/>
              </a:rPr>
              <a:t>val</a:t>
            </a:r>
            <a:r>
              <a:rPr lang="en-US" altLang="zh-CN" sz="2800" dirty="0">
                <a:solidFill>
                  <a:prstClr val="black"/>
                </a:solidFill>
                <a:latin typeface="+mn-ea"/>
                <a:cs typeface="宋体"/>
              </a:rPr>
              <a:t> pc = </a:t>
            </a:r>
            <a:r>
              <a:rPr lang="en-US" altLang="zh-CN" sz="2800" dirty="0" err="1">
                <a:solidFill>
                  <a:prstClr val="black"/>
                </a:solidFill>
                <a:latin typeface="+mn-ea"/>
                <a:cs typeface="宋体"/>
              </a:rPr>
              <a:t>mat.</a:t>
            </a:r>
            <a:r>
              <a:rPr lang="en-US" altLang="zh-CN" sz="2800" dirty="0" err="1">
                <a:solidFill>
                  <a:srgbClr val="021994"/>
                </a:solidFill>
                <a:latin typeface="+mn-ea"/>
                <a:cs typeface="宋体"/>
              </a:rPr>
              <a:t>computePrincipalComponents</a:t>
            </a:r>
            <a:r>
              <a:rPr lang="en-US" altLang="zh-CN" sz="2800" dirty="0">
                <a:solidFill>
                  <a:prstClr val="black"/>
                </a:solidFill>
                <a:latin typeface="+mn-ea"/>
                <a:cs typeface="宋体"/>
              </a:rPr>
              <a:t>(</a:t>
            </a:r>
            <a:r>
              <a:rPr lang="en-US" altLang="zh-CN" sz="2800" dirty="0">
                <a:solidFill>
                  <a:srgbClr val="BE8F00"/>
                </a:solidFill>
                <a:latin typeface="+mn-ea"/>
                <a:cs typeface="宋体"/>
              </a:rPr>
              <a:t>20</a:t>
            </a:r>
            <a:r>
              <a:rPr lang="en-US" altLang="zh-CN" sz="2800" dirty="0">
                <a:solidFill>
                  <a:prstClr val="black"/>
                </a:solidFill>
                <a:latin typeface="+mn-ea"/>
                <a:cs typeface="宋体"/>
              </a:rPr>
              <a:t>)</a:t>
            </a:r>
          </a:p>
          <a:p>
            <a:pPr lvl="0">
              <a:spcBef>
                <a:spcPts val="6"/>
              </a:spcBef>
            </a:pPr>
            <a:endParaRPr lang="en-US" altLang="zh-CN" sz="2800" dirty="0">
              <a:solidFill>
                <a:prstClr val="black"/>
              </a:solidFill>
              <a:latin typeface="+mn-ea"/>
              <a:cs typeface="Times New Roman"/>
            </a:endParaRPr>
          </a:p>
          <a:p>
            <a:pPr marL="8929" marR="280382" lvl="0">
              <a:tabLst>
                <a:tab pos="423699" algn="l"/>
                <a:tab pos="562104" algn="l"/>
                <a:tab pos="1530940" algn="l"/>
                <a:tab pos="1946156" algn="l"/>
                <a:tab pos="2222967" algn="l"/>
                <a:tab pos="2499777" algn="l"/>
                <a:tab pos="2914993" algn="l"/>
                <a:tab pos="3191803" algn="l"/>
                <a:tab pos="5406287" algn="l"/>
              </a:tabLst>
            </a:pPr>
            <a:r>
              <a:rPr lang="en-US" altLang="zh-CN" sz="2800" dirty="0">
                <a:solidFill>
                  <a:srgbClr val="0070C0"/>
                </a:solidFill>
                <a:latin typeface="+mn-ea"/>
                <a:cs typeface="Arial" panose="020B0604020202020204" pitchFamily="34" charset="0"/>
              </a:rPr>
              <a:t>//	project	 points to a low-dimensional </a:t>
            </a:r>
            <a:r>
              <a:rPr lang="en-US" altLang="zh-CN" sz="2800" dirty="0" smtClean="0">
                <a:solidFill>
                  <a:srgbClr val="0070C0"/>
                </a:solidFill>
                <a:latin typeface="+mn-ea"/>
                <a:cs typeface="Arial" panose="020B0604020202020204" pitchFamily="34" charset="0"/>
              </a:rPr>
              <a:t>space ( the top 20 components ) </a:t>
            </a:r>
            <a:endParaRPr lang="en-US" altLang="zh-CN" sz="2800" dirty="0">
              <a:solidFill>
                <a:srgbClr val="0070C0"/>
              </a:solidFill>
              <a:latin typeface="+mn-ea"/>
              <a:cs typeface="Arial" panose="020B0604020202020204" pitchFamily="34" charset="0"/>
            </a:endParaRPr>
          </a:p>
          <a:p>
            <a:pPr marL="8929" marR="280382" lvl="0">
              <a:tabLst>
                <a:tab pos="423699" algn="l"/>
                <a:tab pos="562104" algn="l"/>
                <a:tab pos="1530940" algn="l"/>
                <a:tab pos="1946156" algn="l"/>
                <a:tab pos="2222967" algn="l"/>
                <a:tab pos="2499777" algn="l"/>
                <a:tab pos="2914993" algn="l"/>
                <a:tab pos="3191803" algn="l"/>
                <a:tab pos="5406287" algn="l"/>
              </a:tabLst>
            </a:pPr>
            <a:r>
              <a:rPr lang="en-US" altLang="zh-CN" sz="2800" dirty="0">
                <a:solidFill>
                  <a:prstClr val="black"/>
                </a:solidFill>
                <a:latin typeface="+mn-ea"/>
                <a:cs typeface="宋体"/>
              </a:rPr>
              <a:t>  </a:t>
            </a:r>
            <a:r>
              <a:rPr lang="en-US" altLang="zh-CN" sz="2800" dirty="0" err="1">
                <a:solidFill>
                  <a:prstClr val="black"/>
                </a:solidFill>
                <a:latin typeface="+mn-ea"/>
                <a:cs typeface="宋体"/>
              </a:rPr>
              <a:t>val</a:t>
            </a:r>
            <a:r>
              <a:rPr lang="en-US" altLang="zh-CN" sz="2800" dirty="0">
                <a:solidFill>
                  <a:prstClr val="black"/>
                </a:solidFill>
                <a:latin typeface="+mn-ea"/>
                <a:cs typeface="宋体"/>
              </a:rPr>
              <a:t> projected = </a:t>
            </a:r>
            <a:r>
              <a:rPr lang="en-US" altLang="zh-CN" sz="2800" dirty="0" err="1">
                <a:solidFill>
                  <a:prstClr val="black"/>
                </a:solidFill>
                <a:latin typeface="+mn-ea"/>
                <a:cs typeface="宋体"/>
              </a:rPr>
              <a:t>mat.</a:t>
            </a:r>
            <a:r>
              <a:rPr lang="en-US" altLang="zh-CN" sz="2800" dirty="0" err="1">
                <a:solidFill>
                  <a:srgbClr val="021994"/>
                </a:solidFill>
                <a:latin typeface="+mn-ea"/>
                <a:cs typeface="宋体"/>
              </a:rPr>
              <a:t>multiply</a:t>
            </a:r>
            <a:r>
              <a:rPr lang="en-US" altLang="zh-CN" sz="2800" dirty="0">
                <a:solidFill>
                  <a:prstClr val="black"/>
                </a:solidFill>
                <a:latin typeface="+mn-ea"/>
                <a:cs typeface="宋体"/>
              </a:rPr>
              <a:t>(pc).rows</a:t>
            </a:r>
          </a:p>
          <a:p>
            <a:pPr lvl="0">
              <a:spcBef>
                <a:spcPts val="5"/>
              </a:spcBef>
            </a:pPr>
            <a:endParaRPr lang="en-US" altLang="zh-CN" sz="2800" dirty="0">
              <a:solidFill>
                <a:prstClr val="black"/>
              </a:solidFill>
              <a:latin typeface="+mn-ea"/>
              <a:cs typeface="Times New Roman"/>
            </a:endParaRPr>
          </a:p>
          <a:p>
            <a:pPr marL="8929" marR="280382" lvl="0">
              <a:tabLst>
                <a:tab pos="423699" algn="l"/>
                <a:tab pos="562104" algn="l"/>
                <a:tab pos="1530940" algn="l"/>
                <a:tab pos="1946156" algn="l"/>
                <a:tab pos="2222967" algn="l"/>
                <a:tab pos="2499777" algn="l"/>
                <a:tab pos="2914993" algn="l"/>
                <a:tab pos="3191803" algn="l"/>
                <a:tab pos="5406287" algn="l"/>
              </a:tabLst>
            </a:pPr>
            <a:r>
              <a:rPr lang="en-US" altLang="zh-CN" sz="2800" dirty="0">
                <a:solidFill>
                  <a:srgbClr val="0070C0"/>
                </a:solidFill>
                <a:latin typeface="+mn-ea"/>
                <a:cs typeface="Arial" panose="020B0604020202020204" pitchFamily="34" charset="0"/>
              </a:rPr>
              <a:t>//	train a	k-means model on the projected data </a:t>
            </a:r>
          </a:p>
          <a:p>
            <a:pPr marL="8929" marR="3572" lvl="0">
              <a:tabLst>
                <a:tab pos="423699" algn="l"/>
                <a:tab pos="562104" algn="l"/>
                <a:tab pos="1254129" algn="l"/>
                <a:tab pos="1392535" algn="l"/>
                <a:tab pos="1530940" algn="l"/>
                <a:tab pos="1669346" algn="l"/>
                <a:tab pos="2638182" algn="l"/>
                <a:tab pos="3468614" algn="l"/>
                <a:tab pos="3883829" algn="l"/>
                <a:tab pos="4437450" algn="l"/>
                <a:tab pos="4991071" algn="l"/>
                <a:tab pos="5821503" algn="l"/>
              </a:tabLst>
            </a:pPr>
            <a:r>
              <a:rPr lang="en-US" altLang="zh-CN" sz="2800" dirty="0">
                <a:solidFill>
                  <a:srgbClr val="959395"/>
                </a:solidFill>
                <a:latin typeface="+mn-ea"/>
                <a:cs typeface="宋体"/>
              </a:rPr>
              <a:t>  </a:t>
            </a:r>
            <a:r>
              <a:rPr lang="en-US" altLang="zh-CN" sz="2800" dirty="0" err="1">
                <a:solidFill>
                  <a:prstClr val="black"/>
                </a:solidFill>
                <a:latin typeface="+mn-ea"/>
                <a:cs typeface="宋体"/>
              </a:rPr>
              <a:t>val</a:t>
            </a:r>
            <a:r>
              <a:rPr lang="en-US" altLang="zh-CN" sz="2800" dirty="0">
                <a:solidFill>
                  <a:prstClr val="black"/>
                </a:solidFill>
                <a:latin typeface="+mn-ea"/>
                <a:cs typeface="宋体"/>
              </a:rPr>
              <a:t> model = </a:t>
            </a:r>
            <a:r>
              <a:rPr lang="en-US" altLang="zh-CN" sz="2800" dirty="0" err="1">
                <a:solidFill>
                  <a:prstClr val="black"/>
                </a:solidFill>
                <a:latin typeface="+mn-ea"/>
                <a:cs typeface="宋体"/>
              </a:rPr>
              <a:t>KMeans.</a:t>
            </a:r>
            <a:r>
              <a:rPr lang="en-US" altLang="zh-CN" sz="2800" dirty="0" err="1">
                <a:solidFill>
                  <a:srgbClr val="021994"/>
                </a:solidFill>
                <a:latin typeface="+mn-ea"/>
                <a:cs typeface="宋体"/>
              </a:rPr>
              <a:t>train</a:t>
            </a:r>
            <a:r>
              <a:rPr lang="en-US" altLang="zh-CN" sz="2800" dirty="0">
                <a:solidFill>
                  <a:prstClr val="black"/>
                </a:solidFill>
                <a:latin typeface="+mn-ea"/>
                <a:cs typeface="宋体"/>
              </a:rPr>
              <a:t>(projected, </a:t>
            </a:r>
            <a:r>
              <a:rPr lang="en-US" altLang="zh-CN" sz="2800" dirty="0">
                <a:solidFill>
                  <a:srgbClr val="BE8F00"/>
                </a:solidFill>
                <a:latin typeface="+mn-ea"/>
                <a:cs typeface="宋体"/>
              </a:rPr>
              <a:t>10</a:t>
            </a:r>
            <a:r>
              <a:rPr lang="en-US" altLang="zh-CN" sz="2800" dirty="0">
                <a:solidFill>
                  <a:prstClr val="black"/>
                </a:solidFill>
                <a:latin typeface="+mn-ea"/>
                <a:cs typeface="宋体"/>
              </a:rPr>
              <a:t>)</a:t>
            </a:r>
          </a:p>
          <a:p>
            <a:pPr marL="8929" marR="2079650">
              <a:tabLst>
                <a:tab pos="423699" algn="l"/>
                <a:tab pos="562104" algn="l"/>
                <a:tab pos="1115725" algn="l"/>
                <a:tab pos="1392535" algn="l"/>
                <a:tab pos="1530940" algn="l"/>
                <a:tab pos="1669346" algn="l"/>
                <a:tab pos="2914993" algn="l"/>
                <a:tab pos="3330209" algn="l"/>
                <a:tab pos="3607019" algn="l"/>
              </a:tabLst>
            </a:pPr>
            <a:endParaRPr sz="3200" dirty="0">
              <a:latin typeface="+mn-ea"/>
              <a:cs typeface="宋体"/>
            </a:endParaRPr>
          </a:p>
        </p:txBody>
      </p:sp>
    </p:spTree>
    <p:extLst>
      <p:ext uri="{BB962C8B-B14F-4D97-AF65-F5344CB8AC3E}">
        <p14:creationId xmlns:p14="http://schemas.microsoft.com/office/powerpoint/2010/main" val="18907518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4384" y="89995"/>
            <a:ext cx="10515600" cy="945785"/>
          </a:xfrm>
        </p:spPr>
        <p:txBody>
          <a:bodyPr/>
          <a:lstStyle/>
          <a:p>
            <a:r>
              <a:rPr lang="en-US" altLang="zh-CN" dirty="0"/>
              <a:t>Collaborative	filtering</a:t>
            </a:r>
            <a:endParaRPr lang="zh-CN" altLang="en-US" dirty="0"/>
          </a:p>
        </p:txBody>
      </p:sp>
      <p:sp>
        <p:nvSpPr>
          <p:cNvPr id="3" name="内容占位符 2"/>
          <p:cNvSpPr>
            <a:spLocks noGrp="1"/>
          </p:cNvSpPr>
          <p:nvPr>
            <p:ph sz="quarter" idx="18"/>
          </p:nvPr>
        </p:nvSpPr>
        <p:spPr>
          <a:xfrm>
            <a:off x="656396" y="1035780"/>
            <a:ext cx="11069320" cy="4447227"/>
          </a:xfrm>
        </p:spPr>
        <p:txBody>
          <a:bodyPr>
            <a:noAutofit/>
          </a:bodyPr>
          <a:lstStyle/>
          <a:p>
            <a:pPr>
              <a:lnSpc>
                <a:spcPct val="150000"/>
              </a:lnSpc>
            </a:pPr>
            <a:r>
              <a:rPr lang="en-US" altLang="zh-CN" dirty="0"/>
              <a:t>Collaborative filtering is a technique for </a:t>
            </a:r>
            <a:r>
              <a:rPr lang="en-US" altLang="zh-CN" dirty="0">
                <a:solidFill>
                  <a:srgbClr val="FF0000"/>
                </a:solidFill>
              </a:rPr>
              <a:t>recommender systems </a:t>
            </a:r>
            <a:r>
              <a:rPr lang="en-US" altLang="zh-CN" dirty="0"/>
              <a:t>wherein users’ ratings </a:t>
            </a:r>
            <a:r>
              <a:rPr lang="en-US" altLang="zh-CN" dirty="0" smtClean="0"/>
              <a:t>and interactions </a:t>
            </a:r>
            <a:r>
              <a:rPr lang="en-US" altLang="zh-CN" dirty="0"/>
              <a:t>with various products are used to </a:t>
            </a:r>
            <a:r>
              <a:rPr lang="en-US" altLang="zh-CN" dirty="0">
                <a:solidFill>
                  <a:srgbClr val="FF0000"/>
                </a:solidFill>
              </a:rPr>
              <a:t>recommend new ones</a:t>
            </a:r>
            <a:r>
              <a:rPr lang="en-US" altLang="zh-CN" dirty="0"/>
              <a:t>. </a:t>
            </a:r>
            <a:endParaRPr lang="en-US" altLang="zh-CN" dirty="0" smtClean="0"/>
          </a:p>
          <a:p>
            <a:pPr>
              <a:lnSpc>
                <a:spcPct val="150000"/>
              </a:lnSpc>
            </a:pPr>
            <a:r>
              <a:rPr lang="en-US" altLang="zh-CN" dirty="0" smtClean="0"/>
              <a:t>Collaborative filtering </a:t>
            </a:r>
            <a:r>
              <a:rPr lang="en-US" altLang="zh-CN" dirty="0"/>
              <a:t>is attractive because it only needs to take in a list of </a:t>
            </a:r>
            <a:r>
              <a:rPr lang="en-US" altLang="zh-CN" dirty="0">
                <a:solidFill>
                  <a:srgbClr val="FF0000"/>
                </a:solidFill>
              </a:rPr>
              <a:t>user/product interactions</a:t>
            </a:r>
            <a:r>
              <a:rPr lang="en-US" altLang="zh-CN" dirty="0"/>
              <a:t>:</a:t>
            </a:r>
          </a:p>
          <a:p>
            <a:pPr>
              <a:lnSpc>
                <a:spcPct val="150000"/>
              </a:lnSpc>
            </a:pPr>
            <a:r>
              <a:rPr lang="en-US" altLang="zh-CN" dirty="0"/>
              <a:t>either </a:t>
            </a:r>
            <a:r>
              <a:rPr lang="en-US" altLang="zh-CN" dirty="0">
                <a:solidFill>
                  <a:srgbClr val="FF0000"/>
                </a:solidFill>
              </a:rPr>
              <a:t>“explicit” </a:t>
            </a:r>
            <a:r>
              <a:rPr lang="en-US" altLang="zh-CN" dirty="0"/>
              <a:t>interactions (i.e., ratings on a shopping site) </a:t>
            </a:r>
            <a:endParaRPr lang="en-US" altLang="zh-CN" dirty="0" smtClean="0"/>
          </a:p>
          <a:p>
            <a:pPr>
              <a:lnSpc>
                <a:spcPct val="150000"/>
              </a:lnSpc>
            </a:pPr>
            <a:r>
              <a:rPr lang="en-US" altLang="zh-CN" dirty="0" smtClean="0"/>
              <a:t>or </a:t>
            </a:r>
            <a:r>
              <a:rPr lang="en-US" altLang="zh-CN" dirty="0">
                <a:solidFill>
                  <a:srgbClr val="FF0000"/>
                </a:solidFill>
              </a:rPr>
              <a:t>“implicit” </a:t>
            </a:r>
            <a:r>
              <a:rPr lang="en-US" altLang="zh-CN" dirty="0"/>
              <a:t>ones (e.g., </a:t>
            </a:r>
            <a:r>
              <a:rPr lang="en-US" altLang="zh-CN" dirty="0" smtClean="0"/>
              <a:t>a user </a:t>
            </a:r>
            <a:r>
              <a:rPr lang="en-US" altLang="zh-CN" dirty="0"/>
              <a:t>browsed a product page but did not rate the product).</a:t>
            </a:r>
            <a:endParaRPr lang="zh-CN" altLang="en-US" dirty="0"/>
          </a:p>
        </p:txBody>
      </p:sp>
    </p:spTree>
    <p:extLst>
      <p:ext uri="{BB962C8B-B14F-4D97-AF65-F5344CB8AC3E}">
        <p14:creationId xmlns:p14="http://schemas.microsoft.com/office/powerpoint/2010/main" val="20747910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8764" y="365125"/>
            <a:ext cx="10665036" cy="1325563"/>
          </a:xfrm>
        </p:spPr>
        <p:txBody>
          <a:bodyPr/>
          <a:lstStyle/>
          <a:p>
            <a:r>
              <a:rPr lang="en-US" altLang="zh-CN" dirty="0"/>
              <a:t>Collaborative	</a:t>
            </a:r>
            <a:r>
              <a:rPr lang="en-US" altLang="zh-CN" dirty="0" smtClean="0"/>
              <a:t>filtering: Alternating </a:t>
            </a:r>
            <a:r>
              <a:rPr lang="en-US" altLang="zh-CN" dirty="0"/>
              <a:t>Least Squares</a:t>
            </a:r>
            <a:endParaRPr lang="zh-CN" altLang="en-US" dirty="0"/>
          </a:p>
        </p:txBody>
      </p:sp>
      <p:sp>
        <p:nvSpPr>
          <p:cNvPr id="3" name="内容占位符 2"/>
          <p:cNvSpPr>
            <a:spLocks noGrp="1"/>
          </p:cNvSpPr>
          <p:nvPr>
            <p:ph sz="quarter" idx="18"/>
          </p:nvPr>
        </p:nvSpPr>
        <p:spPr/>
        <p:txBody>
          <a:bodyPr/>
          <a:lstStyle/>
          <a:p>
            <a:r>
              <a:rPr lang="en-US" altLang="zh-CN" dirty="0" err="1"/>
              <a:t>MLlib</a:t>
            </a:r>
            <a:r>
              <a:rPr lang="en-US" altLang="zh-CN" dirty="0"/>
              <a:t> includes an implementation of </a:t>
            </a:r>
            <a:r>
              <a:rPr lang="en-US" altLang="zh-CN" dirty="0">
                <a:solidFill>
                  <a:srgbClr val="FF0000"/>
                </a:solidFill>
              </a:rPr>
              <a:t>Alternating Least Squares (ALS), </a:t>
            </a:r>
            <a:r>
              <a:rPr lang="en-US" altLang="zh-CN" dirty="0"/>
              <a:t>a </a:t>
            </a:r>
            <a:r>
              <a:rPr lang="en-US" altLang="zh-CN" dirty="0" smtClean="0"/>
              <a:t>popular algorithm </a:t>
            </a:r>
            <a:r>
              <a:rPr lang="en-US" altLang="zh-CN" dirty="0"/>
              <a:t>for collaborative filtering that scales well on </a:t>
            </a:r>
            <a:r>
              <a:rPr lang="en-US" altLang="zh-CN" dirty="0" smtClean="0"/>
              <a:t>clusters.</a:t>
            </a:r>
          </a:p>
          <a:p>
            <a:r>
              <a:rPr lang="en-US" altLang="zh-CN" dirty="0" smtClean="0"/>
              <a:t> </a:t>
            </a:r>
            <a:r>
              <a:rPr lang="en-US" altLang="zh-CN" dirty="0"/>
              <a:t>It is located in </a:t>
            </a:r>
            <a:r>
              <a:rPr lang="en-US" altLang="zh-CN" dirty="0" smtClean="0"/>
              <a:t>the </a:t>
            </a:r>
            <a:r>
              <a:rPr lang="en-US" altLang="zh-CN" dirty="0" err="1" smtClean="0">
                <a:solidFill>
                  <a:srgbClr val="FF0000"/>
                </a:solidFill>
              </a:rPr>
              <a:t>mllib.recommendation.ALS</a:t>
            </a:r>
            <a:r>
              <a:rPr lang="en-US" altLang="zh-CN" dirty="0" smtClean="0"/>
              <a:t> </a:t>
            </a:r>
            <a:r>
              <a:rPr lang="en-US" altLang="zh-CN" dirty="0"/>
              <a:t>class.</a:t>
            </a:r>
          </a:p>
          <a:p>
            <a:r>
              <a:rPr lang="en-US" altLang="zh-CN" dirty="0"/>
              <a:t>ALS works by determining </a:t>
            </a:r>
            <a:r>
              <a:rPr lang="en-US" altLang="zh-CN" dirty="0">
                <a:solidFill>
                  <a:srgbClr val="FF0000"/>
                </a:solidFill>
              </a:rPr>
              <a:t>a feature vector </a:t>
            </a:r>
            <a:r>
              <a:rPr lang="en-US" altLang="zh-CN" dirty="0"/>
              <a:t>for each user and product, such that the </a:t>
            </a:r>
            <a:r>
              <a:rPr lang="en-US" altLang="zh-CN" dirty="0" smtClean="0"/>
              <a:t>dot product </a:t>
            </a:r>
            <a:r>
              <a:rPr lang="en-US" altLang="zh-CN" dirty="0"/>
              <a:t>of a user’s vector and a product’s is close to their score</a:t>
            </a:r>
            <a:r>
              <a:rPr lang="en-US" altLang="zh-CN" dirty="0" smtClean="0"/>
              <a:t>.</a:t>
            </a:r>
          </a:p>
          <a:p>
            <a:pPr marL="0" indent="0">
              <a:buNone/>
            </a:pPr>
            <a:r>
              <a:rPr lang="en-US" altLang="zh-CN" dirty="0" smtClean="0"/>
              <a:t>“Collaborative </a:t>
            </a:r>
            <a:r>
              <a:rPr lang="en-US" altLang="zh-CN" dirty="0"/>
              <a:t>Filtering for Implicit Feedback </a:t>
            </a:r>
            <a:r>
              <a:rPr lang="en-US" altLang="zh-CN" dirty="0" smtClean="0"/>
              <a:t>Datasets” ICDM 2008</a:t>
            </a:r>
            <a:endParaRPr lang="zh-CN" altLang="en-US" dirty="0"/>
          </a:p>
        </p:txBody>
      </p:sp>
    </p:spTree>
    <p:extLst>
      <p:ext uri="{BB962C8B-B14F-4D97-AF65-F5344CB8AC3E}">
        <p14:creationId xmlns:p14="http://schemas.microsoft.com/office/powerpoint/2010/main" val="36267697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9376"/>
            <a:ext cx="10515600" cy="622754"/>
          </a:xfrm>
        </p:spPr>
        <p:txBody>
          <a:bodyPr>
            <a:normAutofit fontScale="90000"/>
          </a:bodyPr>
          <a:lstStyle/>
          <a:p>
            <a:pPr algn="ctr"/>
            <a:r>
              <a:rPr lang="en-US" altLang="zh-CN" b="1" dirty="0" smtClean="0"/>
              <a:t>Spark on Yarn</a:t>
            </a:r>
            <a:endParaRPr lang="zh-CN" altLang="en-US" b="1"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30729" y="922455"/>
            <a:ext cx="10178142" cy="578042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32628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16466" y="191407"/>
            <a:ext cx="10515600" cy="666721"/>
          </a:xfrm>
        </p:spPr>
        <p:txBody>
          <a:bodyPr>
            <a:normAutofit/>
          </a:bodyPr>
          <a:lstStyle/>
          <a:p>
            <a:r>
              <a:rPr lang="en-US" altLang="zh-CN" sz="3600" dirty="0"/>
              <a:t>Collaborative	filtering: Alternating Least Squares</a:t>
            </a:r>
            <a:endParaRPr lang="zh-CN" altLang="en-US" sz="3600" dirty="0"/>
          </a:p>
        </p:txBody>
      </p:sp>
      <p:pic>
        <p:nvPicPr>
          <p:cNvPr id="4" name="内容占位符 3"/>
          <p:cNvPicPr>
            <a:picLocks noGrp="1" noChangeAspect="1"/>
          </p:cNvPicPr>
          <p:nvPr>
            <p:ph sz="quarter" idx="18"/>
          </p:nvPr>
        </p:nvPicPr>
        <p:blipFill>
          <a:blip r:embed="rId2"/>
          <a:stretch>
            <a:fillRect/>
          </a:stretch>
        </p:blipFill>
        <p:spPr>
          <a:xfrm>
            <a:off x="1016466" y="2983042"/>
            <a:ext cx="4210050" cy="1133475"/>
          </a:xfrm>
          <a:prstGeom prst="rect">
            <a:avLst/>
          </a:prstGeom>
        </p:spPr>
      </p:pic>
      <p:pic>
        <p:nvPicPr>
          <p:cNvPr id="5" name="图片 4"/>
          <p:cNvPicPr>
            <a:picLocks noChangeAspect="1"/>
          </p:cNvPicPr>
          <p:nvPr/>
        </p:nvPicPr>
        <p:blipFill>
          <a:blip r:embed="rId3"/>
          <a:stretch>
            <a:fillRect/>
          </a:stretch>
        </p:blipFill>
        <p:spPr>
          <a:xfrm>
            <a:off x="932576" y="5153360"/>
            <a:ext cx="5553075" cy="723900"/>
          </a:xfrm>
          <a:prstGeom prst="rect">
            <a:avLst/>
          </a:prstGeom>
        </p:spPr>
      </p:pic>
      <p:sp>
        <p:nvSpPr>
          <p:cNvPr id="6" name="文本框 5"/>
          <p:cNvSpPr txBox="1"/>
          <p:nvPr/>
        </p:nvSpPr>
        <p:spPr>
          <a:xfrm>
            <a:off x="1016466" y="4116517"/>
            <a:ext cx="10159068" cy="830997"/>
          </a:xfrm>
          <a:prstGeom prst="rect">
            <a:avLst/>
          </a:prstGeom>
          <a:noFill/>
        </p:spPr>
        <p:txBody>
          <a:bodyPr wrap="square" rtlCol="0">
            <a:spAutoFit/>
          </a:bodyPr>
          <a:lstStyle/>
          <a:p>
            <a:r>
              <a:rPr lang="en-US" altLang="zh-CN" sz="2400" dirty="0"/>
              <a:t>we aim to minimize the least squares error of the observed </a:t>
            </a:r>
            <a:r>
              <a:rPr lang="en-US" altLang="zh-CN" sz="2400" dirty="0" smtClean="0"/>
              <a:t>ratings (and </a:t>
            </a:r>
            <a:r>
              <a:rPr lang="en-US" altLang="zh-CN" sz="2400" dirty="0"/>
              <a:t>regularize)</a:t>
            </a:r>
            <a:endParaRPr lang="zh-CN" altLang="en-US" sz="2400" dirty="0"/>
          </a:p>
        </p:txBody>
      </p:sp>
      <p:sp>
        <p:nvSpPr>
          <p:cNvPr id="7" name="文本框 6"/>
          <p:cNvSpPr txBox="1"/>
          <p:nvPr/>
        </p:nvSpPr>
        <p:spPr>
          <a:xfrm>
            <a:off x="545284" y="966257"/>
            <a:ext cx="10986782" cy="1815882"/>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t>matrix </a:t>
            </a:r>
            <a:r>
              <a:rPr lang="en-US" altLang="zh-CN" sz="2800" dirty="0" smtClean="0"/>
              <a:t>factorization: fix </a:t>
            </a:r>
            <a:r>
              <a:rPr lang="en-US" altLang="zh-CN" sz="2800" dirty="0"/>
              <a:t>a relatively small number </a:t>
            </a:r>
            <a:r>
              <a:rPr lang="en-US" altLang="zh-CN" sz="2800" dirty="0" smtClean="0"/>
              <a:t>k (e.g</a:t>
            </a:r>
            <a:r>
              <a:rPr lang="en-US" altLang="zh-CN" sz="2800" dirty="0"/>
              <a:t>. k ≈ 10), and summarize each user u with a k dimensional vector x</a:t>
            </a:r>
            <a:r>
              <a:rPr lang="en-US" altLang="zh-CN" sz="2400" baseline="-25000" dirty="0"/>
              <a:t>u</a:t>
            </a:r>
            <a:r>
              <a:rPr lang="en-US" altLang="zh-CN" sz="2800" dirty="0"/>
              <a:t>, and each item </a:t>
            </a:r>
            <a:r>
              <a:rPr lang="en-US" altLang="zh-CN" sz="2800" dirty="0" err="1"/>
              <a:t>i</a:t>
            </a:r>
            <a:r>
              <a:rPr lang="en-US" altLang="zh-CN" sz="2800" dirty="0"/>
              <a:t> with </a:t>
            </a:r>
            <a:r>
              <a:rPr lang="en-US" altLang="zh-CN" sz="2800" dirty="0" smtClean="0"/>
              <a:t>a k </a:t>
            </a:r>
            <a:r>
              <a:rPr lang="en-US" altLang="zh-CN" sz="2800" dirty="0"/>
              <a:t>dimensional vector y</a:t>
            </a:r>
            <a:r>
              <a:rPr lang="en-US" altLang="zh-CN" sz="2800" baseline="-25000" dirty="0"/>
              <a:t>i</a:t>
            </a:r>
          </a:p>
          <a:p>
            <a:pPr marL="457200" indent="-457200">
              <a:buFont typeface="Arial" panose="020B0604020202020204" pitchFamily="34" charset="0"/>
              <a:buChar char="•"/>
            </a:pPr>
            <a:r>
              <a:rPr lang="en-US" altLang="zh-CN" sz="2800" dirty="0" smtClean="0"/>
              <a:t>These </a:t>
            </a:r>
            <a:r>
              <a:rPr lang="en-US" altLang="zh-CN" sz="2800" dirty="0"/>
              <a:t>vectors are referred to as factors</a:t>
            </a:r>
            <a:endParaRPr lang="zh-CN" altLang="en-US" sz="2800" dirty="0"/>
          </a:p>
        </p:txBody>
      </p:sp>
      <p:pic>
        <p:nvPicPr>
          <p:cNvPr id="8" name="图片 7"/>
          <p:cNvPicPr>
            <a:picLocks noChangeAspect="1"/>
          </p:cNvPicPr>
          <p:nvPr/>
        </p:nvPicPr>
        <p:blipFill>
          <a:blip r:embed="rId4"/>
          <a:stretch>
            <a:fillRect/>
          </a:stretch>
        </p:blipFill>
        <p:spPr>
          <a:xfrm>
            <a:off x="5721291" y="3339139"/>
            <a:ext cx="1812021" cy="421280"/>
          </a:xfrm>
          <a:prstGeom prst="rect">
            <a:avLst/>
          </a:prstGeom>
        </p:spPr>
      </p:pic>
      <p:sp>
        <p:nvSpPr>
          <p:cNvPr id="9" name="文本框 8"/>
          <p:cNvSpPr txBox="1"/>
          <p:nvPr/>
        </p:nvSpPr>
        <p:spPr>
          <a:xfrm>
            <a:off x="1016466" y="6014906"/>
            <a:ext cx="9276826" cy="646331"/>
          </a:xfrm>
          <a:prstGeom prst="rect">
            <a:avLst/>
          </a:prstGeom>
          <a:noFill/>
        </p:spPr>
        <p:txBody>
          <a:bodyPr wrap="square" rtlCol="0">
            <a:spAutoFit/>
          </a:bodyPr>
          <a:lstStyle/>
          <a:p>
            <a:r>
              <a:rPr lang="en-US" altLang="zh-CN" dirty="0"/>
              <a:t>ALS(Alternating Least </a:t>
            </a:r>
            <a:r>
              <a:rPr lang="en-US" altLang="zh-CN" dirty="0" smtClean="0"/>
              <a:t>Squares): fix </a:t>
            </a:r>
            <a:r>
              <a:rPr lang="en-US" altLang="zh-CN" dirty="0"/>
              <a:t>Y and optimize X, then fix X and optimize Y , and repeat until convergence</a:t>
            </a:r>
            <a:r>
              <a:rPr lang="en-US" altLang="zh-CN" dirty="0" smtClean="0"/>
              <a:t>.</a:t>
            </a:r>
            <a:endParaRPr lang="en-US" altLang="zh-CN" dirty="0"/>
          </a:p>
        </p:txBody>
      </p:sp>
    </p:spTree>
    <p:extLst>
      <p:ext uri="{BB962C8B-B14F-4D97-AF65-F5344CB8AC3E}">
        <p14:creationId xmlns:p14="http://schemas.microsoft.com/office/powerpoint/2010/main" val="36625345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59328" y="270374"/>
            <a:ext cx="6766024" cy="677108"/>
          </a:xfrm>
          <a:prstGeom prst="rect">
            <a:avLst/>
          </a:prstGeom>
        </p:spPr>
        <p:txBody>
          <a:bodyPr vert="horz" wrap="square" lIns="0" tIns="0" rIns="0" bIns="0" rtlCol="0" anchor="ctr">
            <a:spAutoFit/>
          </a:bodyPr>
          <a:lstStyle/>
          <a:p>
            <a:pPr marL="8929">
              <a:lnSpc>
                <a:spcPct val="100000"/>
              </a:lnSpc>
              <a:tabLst>
                <a:tab pos="4414681" algn="l"/>
              </a:tabLst>
            </a:pPr>
            <a:r>
              <a:rPr spc="21" dirty="0" smtClean="0"/>
              <a:t>Collaborative</a:t>
            </a:r>
            <a:r>
              <a:rPr lang="en-US" spc="21" dirty="0" smtClean="0"/>
              <a:t> </a:t>
            </a:r>
            <a:r>
              <a:rPr spc="32" dirty="0" smtClean="0"/>
              <a:t>filtering</a:t>
            </a:r>
            <a:endParaRPr spc="32" dirty="0"/>
          </a:p>
        </p:txBody>
      </p:sp>
      <p:sp>
        <p:nvSpPr>
          <p:cNvPr id="3" name="object 3"/>
          <p:cNvSpPr txBox="1"/>
          <p:nvPr/>
        </p:nvSpPr>
        <p:spPr>
          <a:xfrm>
            <a:off x="918871" y="1346494"/>
            <a:ext cx="10919522" cy="4839786"/>
          </a:xfrm>
          <a:prstGeom prst="rect">
            <a:avLst/>
          </a:prstGeom>
        </p:spPr>
        <p:txBody>
          <a:bodyPr vert="horz" wrap="square" lIns="0" tIns="0" rIns="0" bIns="0" rtlCol="0">
            <a:spAutoFit/>
          </a:bodyPr>
          <a:lstStyle/>
          <a:p>
            <a:pPr marL="8929" lvl="0" algn="just">
              <a:tabLst>
                <a:tab pos="356728" algn="l"/>
                <a:tab pos="937137" algn="l"/>
                <a:tab pos="1401464" algn="l"/>
                <a:tab pos="2097955" algn="l"/>
                <a:tab pos="2562283" algn="l"/>
              </a:tabLst>
            </a:pPr>
            <a:r>
              <a:rPr lang="en-US" altLang="zh-CN" sz="2400" dirty="0">
                <a:solidFill>
                  <a:srgbClr val="0070C0"/>
                </a:solidFill>
                <a:latin typeface="+mn-ea"/>
                <a:cs typeface="Times New Roman" panose="02020603050405020304" pitchFamily="18" charset="0"/>
              </a:rPr>
              <a:t>//	Load and parse the data</a:t>
            </a:r>
          </a:p>
          <a:p>
            <a:pPr marL="8929" marR="2209126" lvl="0" algn="just">
              <a:spcBef>
                <a:spcPts val="120"/>
              </a:spcBef>
              <a:tabLst>
                <a:tab pos="472810" algn="l"/>
                <a:tab pos="1053219" algn="l"/>
                <a:tab pos="1285382" algn="l"/>
                <a:tab pos="1401464" algn="l"/>
                <a:tab pos="1633628" algn="l"/>
                <a:tab pos="4187428" algn="l"/>
                <a:tab pos="4883919" algn="l"/>
              </a:tabLst>
            </a:pPr>
            <a:r>
              <a:rPr lang="en-US" altLang="zh-CN" sz="2400" dirty="0" err="1">
                <a:solidFill>
                  <a:srgbClr val="01701F"/>
                </a:solidFill>
                <a:latin typeface="+mn-ea"/>
                <a:cs typeface="Times New Roman" panose="02020603050405020304" pitchFamily="18" charset="0"/>
              </a:rPr>
              <a:t>val</a:t>
            </a:r>
            <a:r>
              <a:rPr lang="en-US" altLang="zh-CN" sz="2400" dirty="0">
                <a:solidFill>
                  <a:srgbClr val="01701F"/>
                </a:solidFill>
                <a:latin typeface="+mn-ea"/>
                <a:cs typeface="Times New Roman" panose="02020603050405020304" pitchFamily="18" charset="0"/>
              </a:rPr>
              <a:t>	 </a:t>
            </a:r>
            <a:r>
              <a:rPr lang="en-US" altLang="zh-CN" sz="2400" dirty="0">
                <a:solidFill>
                  <a:srgbClr val="323232"/>
                </a:solidFill>
                <a:latin typeface="+mn-ea"/>
                <a:cs typeface="Times New Roman" panose="02020603050405020304" pitchFamily="18" charset="0"/>
              </a:rPr>
              <a:t>data	</a:t>
            </a:r>
            <a:r>
              <a:rPr lang="en-US" altLang="zh-CN" sz="2400" dirty="0">
                <a:solidFill>
                  <a:srgbClr val="01701F"/>
                </a:solidFill>
                <a:latin typeface="+mn-ea"/>
                <a:cs typeface="Times New Roman" panose="02020603050405020304" pitchFamily="18" charset="0"/>
              </a:rPr>
              <a:t>= </a:t>
            </a:r>
            <a:r>
              <a:rPr lang="en-US" altLang="zh-CN" sz="2400" dirty="0" err="1">
                <a:solidFill>
                  <a:srgbClr val="323232"/>
                </a:solidFill>
                <a:latin typeface="+mn-ea"/>
                <a:cs typeface="Times New Roman" panose="02020603050405020304" pitchFamily="18" charset="0"/>
              </a:rPr>
              <a:t>sc</a:t>
            </a:r>
            <a:r>
              <a:rPr lang="en-US" altLang="zh-CN" sz="2400" dirty="0" err="1">
                <a:solidFill>
                  <a:srgbClr val="666666"/>
                </a:solidFill>
                <a:latin typeface="+mn-ea"/>
                <a:cs typeface="Times New Roman" panose="02020603050405020304" pitchFamily="18" charset="0"/>
              </a:rPr>
              <a:t>.</a:t>
            </a:r>
            <a:r>
              <a:rPr lang="en-US" altLang="zh-CN" sz="2400" dirty="0" err="1">
                <a:solidFill>
                  <a:srgbClr val="323232"/>
                </a:solidFill>
                <a:latin typeface="+mn-ea"/>
                <a:cs typeface="Times New Roman" panose="02020603050405020304" pitchFamily="18" charset="0"/>
              </a:rPr>
              <a:t>textFile</a:t>
            </a:r>
            <a:r>
              <a:rPr lang="en-US" altLang="zh-CN" sz="2400" dirty="0">
                <a:solidFill>
                  <a:srgbClr val="666666"/>
                </a:solidFill>
                <a:latin typeface="+mn-ea"/>
                <a:cs typeface="Times New Roman" panose="02020603050405020304" pitchFamily="18" charset="0"/>
              </a:rPr>
              <a:t>(</a:t>
            </a:r>
            <a:r>
              <a:rPr lang="en-US" altLang="zh-CN" sz="2400" dirty="0">
                <a:solidFill>
                  <a:srgbClr val="4070A0"/>
                </a:solidFill>
                <a:latin typeface="+mn-ea"/>
                <a:cs typeface="Times New Roman" panose="02020603050405020304" pitchFamily="18" charset="0"/>
              </a:rPr>
              <a:t>"</a:t>
            </a:r>
            <a:r>
              <a:rPr lang="en-US" altLang="zh-CN" sz="2400" dirty="0" err="1">
                <a:solidFill>
                  <a:srgbClr val="4070A0"/>
                </a:solidFill>
                <a:latin typeface="+mn-ea"/>
                <a:cs typeface="Times New Roman" panose="02020603050405020304" pitchFamily="18" charset="0"/>
              </a:rPr>
              <a:t>mllib</a:t>
            </a:r>
            <a:r>
              <a:rPr lang="en-US" altLang="zh-CN" sz="2400" dirty="0">
                <a:solidFill>
                  <a:srgbClr val="4070A0"/>
                </a:solidFill>
                <a:latin typeface="+mn-ea"/>
                <a:cs typeface="Times New Roman" panose="02020603050405020304" pitchFamily="18" charset="0"/>
              </a:rPr>
              <a:t>/data/</a:t>
            </a:r>
            <a:r>
              <a:rPr lang="en-US" altLang="zh-CN" sz="2400" dirty="0" err="1">
                <a:solidFill>
                  <a:srgbClr val="4070A0"/>
                </a:solidFill>
                <a:latin typeface="+mn-ea"/>
                <a:cs typeface="Times New Roman" panose="02020603050405020304" pitchFamily="18" charset="0"/>
              </a:rPr>
              <a:t>als</a:t>
            </a:r>
            <a:r>
              <a:rPr lang="en-US" altLang="zh-CN" sz="2400" dirty="0">
                <a:solidFill>
                  <a:srgbClr val="4070A0"/>
                </a:solidFill>
                <a:latin typeface="+mn-ea"/>
                <a:cs typeface="Times New Roman" panose="02020603050405020304" pitchFamily="18" charset="0"/>
              </a:rPr>
              <a:t>/</a:t>
            </a:r>
            <a:r>
              <a:rPr lang="en-US" altLang="zh-CN" sz="2400" dirty="0" err="1">
                <a:solidFill>
                  <a:srgbClr val="4070A0"/>
                </a:solidFill>
                <a:latin typeface="+mn-ea"/>
                <a:cs typeface="Times New Roman" panose="02020603050405020304" pitchFamily="18" charset="0"/>
              </a:rPr>
              <a:t>test.data</a:t>
            </a:r>
            <a:r>
              <a:rPr lang="en-US" altLang="zh-CN" sz="2400" dirty="0">
                <a:solidFill>
                  <a:srgbClr val="4070A0"/>
                </a:solidFill>
                <a:latin typeface="+mn-ea"/>
                <a:cs typeface="Times New Roman" panose="02020603050405020304" pitchFamily="18" charset="0"/>
              </a:rPr>
              <a:t>"</a:t>
            </a:r>
            <a:r>
              <a:rPr lang="en-US" altLang="zh-CN" sz="2400" dirty="0">
                <a:solidFill>
                  <a:srgbClr val="666666"/>
                </a:solidFill>
                <a:latin typeface="+mn-ea"/>
                <a:cs typeface="Times New Roman" panose="02020603050405020304" pitchFamily="18" charset="0"/>
              </a:rPr>
              <a:t>) </a:t>
            </a:r>
          </a:p>
          <a:p>
            <a:pPr marL="8929" marR="2209126" lvl="0" algn="just">
              <a:spcBef>
                <a:spcPts val="120"/>
              </a:spcBef>
              <a:tabLst>
                <a:tab pos="472810" algn="l"/>
                <a:tab pos="1053219" algn="l"/>
                <a:tab pos="1285382" algn="l"/>
                <a:tab pos="1401464" algn="l"/>
                <a:tab pos="1633628" algn="l"/>
                <a:tab pos="4187428" algn="l"/>
                <a:tab pos="4883919" algn="l"/>
              </a:tabLst>
            </a:pPr>
            <a:r>
              <a:rPr lang="en-US" altLang="zh-CN" sz="2400" dirty="0">
                <a:solidFill>
                  <a:srgbClr val="01701F"/>
                </a:solidFill>
                <a:latin typeface="+mn-ea"/>
                <a:cs typeface="Times New Roman" panose="02020603050405020304" pitchFamily="18" charset="0"/>
              </a:rPr>
              <a:t>Val </a:t>
            </a:r>
            <a:r>
              <a:rPr lang="en-US" altLang="zh-CN" sz="2400" dirty="0">
                <a:solidFill>
                  <a:srgbClr val="323232"/>
                </a:solidFill>
                <a:latin typeface="+mn-ea"/>
                <a:cs typeface="Times New Roman" panose="02020603050405020304" pitchFamily="18" charset="0"/>
              </a:rPr>
              <a:t>ratings </a:t>
            </a:r>
            <a:r>
              <a:rPr lang="en-US" altLang="zh-CN" sz="2400" dirty="0">
                <a:solidFill>
                  <a:srgbClr val="01701F"/>
                </a:solidFill>
                <a:latin typeface="+mn-ea"/>
                <a:cs typeface="Times New Roman" panose="02020603050405020304" pitchFamily="18" charset="0"/>
              </a:rPr>
              <a:t>= </a:t>
            </a:r>
            <a:r>
              <a:rPr lang="en-US" altLang="zh-CN" sz="2400" dirty="0" err="1">
                <a:solidFill>
                  <a:srgbClr val="323232"/>
                </a:solidFill>
                <a:latin typeface="+mn-ea"/>
                <a:cs typeface="Times New Roman" panose="02020603050405020304" pitchFamily="18" charset="0"/>
              </a:rPr>
              <a:t>data</a:t>
            </a:r>
            <a:r>
              <a:rPr lang="en-US" altLang="zh-CN" sz="2400" dirty="0" err="1">
                <a:solidFill>
                  <a:srgbClr val="666666"/>
                </a:solidFill>
                <a:latin typeface="+mn-ea"/>
                <a:cs typeface="Times New Roman" panose="02020603050405020304" pitchFamily="18" charset="0"/>
              </a:rPr>
              <a:t>.</a:t>
            </a:r>
            <a:r>
              <a:rPr lang="en-US" altLang="zh-CN" sz="2400" dirty="0" err="1">
                <a:solidFill>
                  <a:srgbClr val="323232"/>
                </a:solidFill>
                <a:latin typeface="+mn-ea"/>
                <a:cs typeface="Times New Roman" panose="02020603050405020304" pitchFamily="18" charset="0"/>
              </a:rPr>
              <a:t>map</a:t>
            </a:r>
            <a:r>
              <a:rPr lang="en-US" altLang="zh-CN" sz="2400" dirty="0">
                <a:solidFill>
                  <a:srgbClr val="666666"/>
                </a:solidFill>
                <a:latin typeface="+mn-ea"/>
                <a:cs typeface="Times New Roman" panose="02020603050405020304" pitchFamily="18" charset="0"/>
              </a:rPr>
              <a:t>( </a:t>
            </a:r>
            <a:r>
              <a:rPr lang="en-US" altLang="zh-CN" sz="2400" dirty="0">
                <a:solidFill>
                  <a:srgbClr val="01701F"/>
                </a:solidFill>
                <a:latin typeface="+mn-ea"/>
                <a:cs typeface="Times New Roman" panose="02020603050405020304" pitchFamily="18" charset="0"/>
              </a:rPr>
              <a:t>_</a:t>
            </a:r>
            <a:r>
              <a:rPr lang="en-US" altLang="zh-CN" sz="2400" dirty="0">
                <a:solidFill>
                  <a:srgbClr val="666666"/>
                </a:solidFill>
                <a:latin typeface="+mn-ea"/>
                <a:cs typeface="Times New Roman" panose="02020603050405020304" pitchFamily="18" charset="0"/>
              </a:rPr>
              <a:t>.</a:t>
            </a:r>
            <a:r>
              <a:rPr lang="en-US" altLang="zh-CN" sz="2400" dirty="0">
                <a:solidFill>
                  <a:srgbClr val="323232"/>
                </a:solidFill>
                <a:latin typeface="+mn-ea"/>
                <a:cs typeface="Times New Roman" panose="02020603050405020304" pitchFamily="18" charset="0"/>
              </a:rPr>
              <a:t>split</a:t>
            </a:r>
            <a:r>
              <a:rPr lang="en-US" altLang="zh-CN" sz="2400" dirty="0">
                <a:solidFill>
                  <a:srgbClr val="666666"/>
                </a:solidFill>
                <a:latin typeface="+mn-ea"/>
                <a:cs typeface="Times New Roman" panose="02020603050405020304" pitchFamily="18" charset="0"/>
              </a:rPr>
              <a:t>(</a:t>
            </a:r>
            <a:r>
              <a:rPr lang="en-US" altLang="zh-CN" sz="2400" dirty="0">
                <a:solidFill>
                  <a:srgbClr val="4070A0"/>
                </a:solidFill>
                <a:latin typeface="+mn-ea"/>
                <a:cs typeface="Times New Roman" panose="02020603050405020304" pitchFamily="18" charset="0"/>
              </a:rPr>
              <a:t>','</a:t>
            </a:r>
            <a:r>
              <a:rPr lang="en-US" altLang="zh-CN" sz="2400" dirty="0">
                <a:solidFill>
                  <a:srgbClr val="666666"/>
                </a:solidFill>
                <a:latin typeface="+mn-ea"/>
                <a:cs typeface="Times New Roman" panose="02020603050405020304" pitchFamily="18" charset="0"/>
              </a:rPr>
              <a:t>)	</a:t>
            </a:r>
            <a:r>
              <a:rPr lang="en-US" altLang="zh-CN" sz="2400" dirty="0" smtClean="0">
                <a:solidFill>
                  <a:srgbClr val="01701F"/>
                </a:solidFill>
                <a:latin typeface="+mn-ea"/>
                <a:cs typeface="Times New Roman" panose="02020603050405020304" pitchFamily="18" charset="0"/>
              </a:rPr>
              <a:t>match </a:t>
            </a:r>
            <a:r>
              <a:rPr lang="en-US" altLang="zh-CN" sz="2400" dirty="0" smtClean="0">
                <a:solidFill>
                  <a:srgbClr val="666666"/>
                </a:solidFill>
                <a:latin typeface="+mn-ea"/>
                <a:cs typeface="Times New Roman" panose="02020603050405020304" pitchFamily="18" charset="0"/>
              </a:rPr>
              <a:t>{</a:t>
            </a:r>
            <a:endParaRPr lang="en-US" altLang="zh-CN" sz="2400" dirty="0">
              <a:solidFill>
                <a:prstClr val="black"/>
              </a:solidFill>
              <a:latin typeface="+mn-ea"/>
              <a:cs typeface="Times New Roman" panose="02020603050405020304" pitchFamily="18" charset="0"/>
            </a:endParaRPr>
          </a:p>
          <a:p>
            <a:pPr marL="705420" marR="2093044" lvl="0" indent="-232164" algn="just">
              <a:tabLst>
                <a:tab pos="1053219" algn="l"/>
                <a:tab pos="2446201" algn="l"/>
                <a:tab pos="2910528" algn="l"/>
                <a:tab pos="3142692" algn="l"/>
                <a:tab pos="3839183" algn="l"/>
                <a:tab pos="4303510" algn="l"/>
              </a:tabLst>
            </a:pPr>
            <a:r>
              <a:rPr lang="en-US" altLang="zh-CN" sz="2400" dirty="0">
                <a:solidFill>
                  <a:srgbClr val="01701F"/>
                </a:solidFill>
                <a:latin typeface="+mn-ea"/>
                <a:cs typeface="Times New Roman" panose="02020603050405020304" pitchFamily="18" charset="0"/>
              </a:rPr>
              <a:t>case </a:t>
            </a:r>
            <a:r>
              <a:rPr lang="en-US" altLang="zh-CN" sz="2400" dirty="0" smtClean="0">
                <a:solidFill>
                  <a:srgbClr val="0D84B5"/>
                </a:solidFill>
                <a:latin typeface="+mn-ea"/>
                <a:cs typeface="Times New Roman" panose="02020603050405020304" pitchFamily="18" charset="0"/>
              </a:rPr>
              <a:t>Array</a:t>
            </a:r>
            <a:r>
              <a:rPr lang="en-US" altLang="zh-CN" sz="2400" dirty="0" smtClean="0">
                <a:solidFill>
                  <a:srgbClr val="666666"/>
                </a:solidFill>
                <a:latin typeface="+mn-ea"/>
                <a:cs typeface="Times New Roman" panose="02020603050405020304" pitchFamily="18" charset="0"/>
              </a:rPr>
              <a:t>(</a:t>
            </a:r>
            <a:r>
              <a:rPr lang="en-US" altLang="zh-CN" sz="2400" dirty="0" smtClean="0">
                <a:solidFill>
                  <a:srgbClr val="323232"/>
                </a:solidFill>
                <a:latin typeface="+mn-ea"/>
                <a:cs typeface="Times New Roman" panose="02020603050405020304" pitchFamily="18" charset="0"/>
              </a:rPr>
              <a:t>user</a:t>
            </a:r>
            <a:r>
              <a:rPr lang="en-US" altLang="zh-CN" sz="2400" dirty="0" smtClean="0">
                <a:solidFill>
                  <a:srgbClr val="666666"/>
                </a:solidFill>
                <a:latin typeface="+mn-ea"/>
                <a:cs typeface="Times New Roman" panose="02020603050405020304" pitchFamily="18" charset="0"/>
              </a:rPr>
              <a:t>, </a:t>
            </a:r>
            <a:r>
              <a:rPr lang="en-US" altLang="zh-CN" sz="2400" dirty="0" smtClean="0">
                <a:solidFill>
                  <a:srgbClr val="323232"/>
                </a:solidFill>
                <a:latin typeface="+mn-ea"/>
                <a:cs typeface="Times New Roman" panose="02020603050405020304" pitchFamily="18" charset="0"/>
              </a:rPr>
              <a:t>item</a:t>
            </a:r>
            <a:r>
              <a:rPr lang="en-US" altLang="zh-CN" sz="2400" dirty="0" smtClean="0">
                <a:solidFill>
                  <a:srgbClr val="666666"/>
                </a:solidFill>
                <a:latin typeface="+mn-ea"/>
                <a:cs typeface="Times New Roman" panose="02020603050405020304" pitchFamily="18" charset="0"/>
              </a:rPr>
              <a:t>, </a:t>
            </a:r>
            <a:r>
              <a:rPr lang="en-US" altLang="zh-CN" sz="2400" dirty="0" smtClean="0">
                <a:solidFill>
                  <a:srgbClr val="323232"/>
                </a:solidFill>
                <a:latin typeface="+mn-ea"/>
                <a:cs typeface="Times New Roman" panose="02020603050405020304" pitchFamily="18" charset="0"/>
              </a:rPr>
              <a:t>rate</a:t>
            </a:r>
            <a:r>
              <a:rPr lang="en-US" altLang="zh-CN" sz="2400" dirty="0">
                <a:solidFill>
                  <a:srgbClr val="666666"/>
                </a:solidFill>
                <a:latin typeface="+mn-ea"/>
                <a:cs typeface="Times New Roman" panose="02020603050405020304" pitchFamily="18" charset="0"/>
              </a:rPr>
              <a:t>)	</a:t>
            </a:r>
            <a:r>
              <a:rPr lang="en-US" altLang="zh-CN" sz="2400" dirty="0">
                <a:solidFill>
                  <a:srgbClr val="01701F"/>
                </a:solidFill>
                <a:latin typeface="+mn-ea"/>
                <a:cs typeface="Times New Roman" panose="02020603050405020304" pitchFamily="18" charset="0"/>
              </a:rPr>
              <a:t>=&gt; </a:t>
            </a:r>
          </a:p>
          <a:p>
            <a:pPr marL="705420" marR="2093044" lvl="0" indent="-232164" algn="just">
              <a:tabLst>
                <a:tab pos="1053219" algn="l"/>
                <a:tab pos="2446201" algn="l"/>
                <a:tab pos="2910528" algn="l"/>
                <a:tab pos="3142692" algn="l"/>
                <a:tab pos="3839183" algn="l"/>
                <a:tab pos="4303510" algn="l"/>
              </a:tabLst>
            </a:pPr>
            <a:r>
              <a:rPr lang="en-US" altLang="zh-CN" sz="2400" dirty="0">
                <a:solidFill>
                  <a:srgbClr val="01701F"/>
                </a:solidFill>
                <a:latin typeface="+mn-ea"/>
                <a:cs typeface="Times New Roman" panose="02020603050405020304" pitchFamily="18" charset="0"/>
              </a:rPr>
              <a:t>   </a:t>
            </a:r>
            <a:r>
              <a:rPr lang="en-US" altLang="zh-CN" sz="2400" dirty="0">
                <a:solidFill>
                  <a:srgbClr val="0D84B5"/>
                </a:solidFill>
                <a:latin typeface="+mn-ea"/>
                <a:cs typeface="Times New Roman" panose="02020603050405020304" pitchFamily="18" charset="0"/>
              </a:rPr>
              <a:t>Rating</a:t>
            </a:r>
            <a:r>
              <a:rPr lang="en-US" altLang="zh-CN" sz="2400" dirty="0">
                <a:solidFill>
                  <a:srgbClr val="666666"/>
                </a:solidFill>
                <a:latin typeface="+mn-ea"/>
                <a:cs typeface="Times New Roman" panose="02020603050405020304" pitchFamily="18" charset="0"/>
              </a:rPr>
              <a:t>(</a:t>
            </a:r>
            <a:r>
              <a:rPr lang="en-US" altLang="zh-CN" sz="2400" dirty="0" err="1">
                <a:solidFill>
                  <a:srgbClr val="323232"/>
                </a:solidFill>
                <a:latin typeface="+mn-ea"/>
                <a:cs typeface="Times New Roman" panose="02020603050405020304" pitchFamily="18" charset="0"/>
              </a:rPr>
              <a:t>user</a:t>
            </a:r>
            <a:r>
              <a:rPr lang="en-US" altLang="zh-CN" sz="2400" dirty="0" err="1">
                <a:solidFill>
                  <a:srgbClr val="666666"/>
                </a:solidFill>
                <a:latin typeface="+mn-ea"/>
                <a:cs typeface="Times New Roman" panose="02020603050405020304" pitchFamily="18" charset="0"/>
              </a:rPr>
              <a:t>.</a:t>
            </a:r>
            <a:r>
              <a:rPr lang="en-US" altLang="zh-CN" sz="2400" dirty="0" err="1">
                <a:solidFill>
                  <a:srgbClr val="323232"/>
                </a:solidFill>
                <a:latin typeface="+mn-ea"/>
                <a:cs typeface="Times New Roman" panose="02020603050405020304" pitchFamily="18" charset="0"/>
              </a:rPr>
              <a:t>toInt</a:t>
            </a:r>
            <a:r>
              <a:rPr lang="en-US" altLang="zh-CN" sz="2400" dirty="0">
                <a:solidFill>
                  <a:srgbClr val="666666"/>
                </a:solidFill>
                <a:latin typeface="+mn-ea"/>
                <a:cs typeface="Times New Roman" panose="02020603050405020304" pitchFamily="18" charset="0"/>
              </a:rPr>
              <a:t>,	</a:t>
            </a:r>
            <a:r>
              <a:rPr lang="en-US" altLang="zh-CN" sz="2400" dirty="0" err="1">
                <a:solidFill>
                  <a:srgbClr val="323232"/>
                </a:solidFill>
                <a:latin typeface="+mn-ea"/>
                <a:cs typeface="Times New Roman" panose="02020603050405020304" pitchFamily="18" charset="0"/>
              </a:rPr>
              <a:t>item</a:t>
            </a:r>
            <a:r>
              <a:rPr lang="en-US" altLang="zh-CN" sz="2400" dirty="0" err="1">
                <a:solidFill>
                  <a:srgbClr val="666666"/>
                </a:solidFill>
                <a:latin typeface="+mn-ea"/>
                <a:cs typeface="Times New Roman" panose="02020603050405020304" pitchFamily="18" charset="0"/>
              </a:rPr>
              <a:t>.</a:t>
            </a:r>
            <a:r>
              <a:rPr lang="en-US" altLang="zh-CN" sz="2400" dirty="0" err="1">
                <a:solidFill>
                  <a:srgbClr val="323232"/>
                </a:solidFill>
                <a:latin typeface="+mn-ea"/>
                <a:cs typeface="Times New Roman" panose="02020603050405020304" pitchFamily="18" charset="0"/>
              </a:rPr>
              <a:t>toInt</a:t>
            </a:r>
            <a:r>
              <a:rPr lang="en-US" altLang="zh-CN" sz="2400" dirty="0">
                <a:solidFill>
                  <a:srgbClr val="666666"/>
                </a:solidFill>
                <a:latin typeface="+mn-ea"/>
                <a:cs typeface="Times New Roman" panose="02020603050405020304" pitchFamily="18" charset="0"/>
              </a:rPr>
              <a:t>, </a:t>
            </a:r>
            <a:r>
              <a:rPr lang="en-US" altLang="zh-CN" sz="2400" dirty="0" err="1">
                <a:solidFill>
                  <a:srgbClr val="323232"/>
                </a:solidFill>
                <a:latin typeface="+mn-ea"/>
                <a:cs typeface="Times New Roman" panose="02020603050405020304" pitchFamily="18" charset="0"/>
              </a:rPr>
              <a:t>rate</a:t>
            </a:r>
            <a:r>
              <a:rPr lang="en-US" altLang="zh-CN" sz="2400" dirty="0" err="1">
                <a:solidFill>
                  <a:srgbClr val="666666"/>
                </a:solidFill>
                <a:latin typeface="+mn-ea"/>
                <a:cs typeface="Times New Roman" panose="02020603050405020304" pitchFamily="18" charset="0"/>
              </a:rPr>
              <a:t>.</a:t>
            </a:r>
            <a:r>
              <a:rPr lang="en-US" altLang="zh-CN" sz="2400" dirty="0" err="1">
                <a:solidFill>
                  <a:srgbClr val="323232"/>
                </a:solidFill>
                <a:latin typeface="+mn-ea"/>
                <a:cs typeface="Times New Roman" panose="02020603050405020304" pitchFamily="18" charset="0"/>
              </a:rPr>
              <a:t>toDouble</a:t>
            </a:r>
            <a:r>
              <a:rPr lang="en-US" altLang="zh-CN" sz="2400" dirty="0">
                <a:solidFill>
                  <a:srgbClr val="666666"/>
                </a:solidFill>
                <a:latin typeface="+mn-ea"/>
                <a:cs typeface="Times New Roman" panose="02020603050405020304" pitchFamily="18" charset="0"/>
              </a:rPr>
              <a:t>)</a:t>
            </a:r>
            <a:endParaRPr lang="en-US" altLang="zh-CN" sz="2400" dirty="0">
              <a:solidFill>
                <a:prstClr val="black"/>
              </a:solidFill>
              <a:latin typeface="+mn-ea"/>
              <a:cs typeface="Times New Roman" panose="02020603050405020304" pitchFamily="18" charset="0"/>
            </a:endParaRPr>
          </a:p>
          <a:p>
            <a:pPr marL="8929" lvl="0" algn="just"/>
            <a:r>
              <a:rPr lang="en-US" altLang="zh-CN" sz="2400" dirty="0">
                <a:solidFill>
                  <a:srgbClr val="666666"/>
                </a:solidFill>
                <a:latin typeface="+mn-ea"/>
                <a:cs typeface="Times New Roman" panose="02020603050405020304" pitchFamily="18" charset="0"/>
              </a:rPr>
              <a:t>})</a:t>
            </a:r>
            <a:endParaRPr lang="en-US" altLang="zh-CN" sz="2000" dirty="0">
              <a:solidFill>
                <a:prstClr val="black"/>
              </a:solidFill>
              <a:latin typeface="+mn-ea"/>
              <a:cs typeface="Times New Roman" panose="02020603050405020304" pitchFamily="18" charset="0"/>
            </a:endParaRPr>
          </a:p>
          <a:p>
            <a:pPr marL="8929" marR="3021699" lvl="0" algn="just">
              <a:tabLst>
                <a:tab pos="356728" algn="l"/>
                <a:tab pos="472810" algn="l"/>
                <a:tab pos="1053219" algn="l"/>
                <a:tab pos="1169300" algn="l"/>
                <a:tab pos="1401464" algn="l"/>
                <a:tab pos="1517546" algn="l"/>
                <a:tab pos="3258774" algn="l"/>
                <a:tab pos="3607019" algn="l"/>
                <a:tab pos="3955264" algn="l"/>
                <a:tab pos="4419592" algn="l"/>
                <a:tab pos="4651755" algn="l"/>
              </a:tabLst>
            </a:pPr>
            <a:r>
              <a:rPr lang="en-US" altLang="zh-CN" sz="2400" dirty="0">
                <a:solidFill>
                  <a:srgbClr val="0070C0"/>
                </a:solidFill>
                <a:latin typeface="+mn-ea"/>
                <a:cs typeface="Times New Roman" panose="02020603050405020304" pitchFamily="18" charset="0"/>
              </a:rPr>
              <a:t>//	Build	the recommendation 	model using ALS </a:t>
            </a:r>
          </a:p>
          <a:p>
            <a:pPr marL="8929" marR="3021699" lvl="0" algn="just">
              <a:tabLst>
                <a:tab pos="356728" algn="l"/>
                <a:tab pos="472810" algn="l"/>
                <a:tab pos="1053219" algn="l"/>
                <a:tab pos="1169300" algn="l"/>
                <a:tab pos="1401464" algn="l"/>
                <a:tab pos="1517546" algn="l"/>
                <a:tab pos="3258774" algn="l"/>
                <a:tab pos="3607019" algn="l"/>
                <a:tab pos="3955264" algn="l"/>
                <a:tab pos="4419592" algn="l"/>
                <a:tab pos="4651755" algn="l"/>
              </a:tabLst>
            </a:pPr>
            <a:r>
              <a:rPr lang="en-US" altLang="zh-CN" sz="2400" dirty="0" err="1">
                <a:solidFill>
                  <a:srgbClr val="01701F"/>
                </a:solidFill>
                <a:latin typeface="+mn-ea"/>
                <a:cs typeface="Times New Roman" panose="02020603050405020304" pitchFamily="18" charset="0"/>
              </a:rPr>
              <a:t>val</a:t>
            </a:r>
            <a:r>
              <a:rPr lang="en-US" altLang="zh-CN" sz="2400" dirty="0">
                <a:solidFill>
                  <a:srgbClr val="01701F"/>
                </a:solidFill>
                <a:latin typeface="+mn-ea"/>
                <a:cs typeface="Times New Roman" panose="02020603050405020304" pitchFamily="18" charset="0"/>
              </a:rPr>
              <a:t> </a:t>
            </a:r>
            <a:r>
              <a:rPr lang="en-US" altLang="zh-CN" sz="2400" dirty="0">
                <a:solidFill>
                  <a:srgbClr val="323232"/>
                </a:solidFill>
                <a:latin typeface="+mn-ea"/>
                <a:cs typeface="Times New Roman" panose="02020603050405020304" pitchFamily="18" charset="0"/>
              </a:rPr>
              <a:t>model </a:t>
            </a:r>
            <a:r>
              <a:rPr lang="en-US" altLang="zh-CN" sz="2400" dirty="0">
                <a:solidFill>
                  <a:srgbClr val="01701F"/>
                </a:solidFill>
                <a:latin typeface="+mn-ea"/>
                <a:cs typeface="Times New Roman" panose="02020603050405020304" pitchFamily="18" charset="0"/>
              </a:rPr>
              <a:t>= </a:t>
            </a:r>
            <a:r>
              <a:rPr lang="en-US" altLang="zh-CN" sz="2400" dirty="0" err="1">
                <a:solidFill>
                  <a:srgbClr val="0D84B5"/>
                </a:solidFill>
                <a:latin typeface="+mn-ea"/>
                <a:cs typeface="Times New Roman" panose="02020603050405020304" pitchFamily="18" charset="0"/>
              </a:rPr>
              <a:t>ALS</a:t>
            </a:r>
            <a:r>
              <a:rPr lang="en-US" altLang="zh-CN" sz="2400" dirty="0" err="1">
                <a:solidFill>
                  <a:srgbClr val="666666"/>
                </a:solidFill>
                <a:latin typeface="+mn-ea"/>
                <a:cs typeface="Times New Roman" panose="02020603050405020304" pitchFamily="18" charset="0"/>
              </a:rPr>
              <a:t>.</a:t>
            </a:r>
            <a:r>
              <a:rPr lang="en-US" altLang="zh-CN" sz="2400" dirty="0" err="1">
                <a:solidFill>
                  <a:srgbClr val="323232"/>
                </a:solidFill>
                <a:latin typeface="+mn-ea"/>
                <a:cs typeface="Times New Roman" panose="02020603050405020304" pitchFamily="18" charset="0"/>
              </a:rPr>
              <a:t>train</a:t>
            </a:r>
            <a:r>
              <a:rPr lang="en-US" altLang="zh-CN" sz="2400" dirty="0">
                <a:solidFill>
                  <a:srgbClr val="666666"/>
                </a:solidFill>
                <a:latin typeface="+mn-ea"/>
                <a:cs typeface="Times New Roman" panose="02020603050405020304" pitchFamily="18" charset="0"/>
              </a:rPr>
              <a:t>(</a:t>
            </a:r>
            <a:r>
              <a:rPr lang="en-US" altLang="zh-CN" sz="2400" dirty="0">
                <a:solidFill>
                  <a:srgbClr val="323232"/>
                </a:solidFill>
                <a:latin typeface="+mn-ea"/>
                <a:cs typeface="Times New Roman" panose="02020603050405020304" pitchFamily="18" charset="0"/>
              </a:rPr>
              <a:t>ratings</a:t>
            </a:r>
            <a:r>
              <a:rPr lang="en-US" altLang="zh-CN" sz="2400" dirty="0">
                <a:solidFill>
                  <a:srgbClr val="666666"/>
                </a:solidFill>
                <a:latin typeface="+mn-ea"/>
                <a:cs typeface="Times New Roman" panose="02020603050405020304" pitchFamily="18" charset="0"/>
              </a:rPr>
              <a:t>,	</a:t>
            </a:r>
            <a:r>
              <a:rPr lang="en-US" altLang="zh-CN" sz="2400" dirty="0">
                <a:solidFill>
                  <a:srgbClr val="40A070"/>
                </a:solidFill>
                <a:latin typeface="+mn-ea"/>
                <a:cs typeface="Times New Roman" panose="02020603050405020304" pitchFamily="18" charset="0"/>
              </a:rPr>
              <a:t>1</a:t>
            </a:r>
            <a:r>
              <a:rPr lang="en-US" altLang="zh-CN" sz="2400" dirty="0">
                <a:solidFill>
                  <a:srgbClr val="666666"/>
                </a:solidFill>
                <a:latin typeface="+mn-ea"/>
                <a:cs typeface="Times New Roman" panose="02020603050405020304" pitchFamily="18" charset="0"/>
              </a:rPr>
              <a:t>, </a:t>
            </a:r>
            <a:r>
              <a:rPr lang="en-US" altLang="zh-CN" sz="2400" dirty="0">
                <a:solidFill>
                  <a:srgbClr val="40A070"/>
                </a:solidFill>
                <a:latin typeface="+mn-ea"/>
                <a:cs typeface="Times New Roman" panose="02020603050405020304" pitchFamily="18" charset="0"/>
              </a:rPr>
              <a:t>20</a:t>
            </a:r>
            <a:r>
              <a:rPr lang="en-US" altLang="zh-CN" sz="2400" dirty="0">
                <a:solidFill>
                  <a:srgbClr val="666666"/>
                </a:solidFill>
                <a:latin typeface="+mn-ea"/>
                <a:cs typeface="Times New Roman" panose="02020603050405020304" pitchFamily="18" charset="0"/>
              </a:rPr>
              <a:t>, </a:t>
            </a:r>
            <a:r>
              <a:rPr lang="en-US" altLang="zh-CN" sz="2400" dirty="0">
                <a:solidFill>
                  <a:srgbClr val="40A070"/>
                </a:solidFill>
                <a:latin typeface="+mn-ea"/>
                <a:cs typeface="Times New Roman" panose="02020603050405020304" pitchFamily="18" charset="0"/>
              </a:rPr>
              <a:t>0.01</a:t>
            </a:r>
            <a:r>
              <a:rPr lang="en-US" altLang="zh-CN" sz="2400" dirty="0">
                <a:solidFill>
                  <a:srgbClr val="666666"/>
                </a:solidFill>
                <a:latin typeface="+mn-ea"/>
                <a:cs typeface="Times New Roman" panose="02020603050405020304" pitchFamily="18" charset="0"/>
              </a:rPr>
              <a:t>)</a:t>
            </a:r>
            <a:endParaRPr lang="en-US" altLang="zh-CN" dirty="0">
              <a:solidFill>
                <a:prstClr val="black"/>
              </a:solidFill>
              <a:latin typeface="+mn-ea"/>
              <a:cs typeface="Times New Roman" panose="02020603050405020304" pitchFamily="18" charset="0"/>
            </a:endParaRPr>
          </a:p>
          <a:p>
            <a:pPr marL="8929" lvl="0" algn="just">
              <a:tabLst>
                <a:tab pos="356728" algn="l"/>
                <a:tab pos="1401464" algn="l"/>
                <a:tab pos="1865792" algn="l"/>
                <a:tab pos="2562283" algn="l"/>
                <a:tab pos="2910528" algn="l"/>
                <a:tab pos="3723101" algn="l"/>
              </a:tabLst>
            </a:pPr>
            <a:r>
              <a:rPr lang="en-US" altLang="zh-CN" sz="2400" dirty="0">
                <a:solidFill>
                  <a:srgbClr val="0070C0"/>
                </a:solidFill>
                <a:latin typeface="+mn-ea"/>
                <a:cs typeface="Times New Roman" panose="02020603050405020304" pitchFamily="18" charset="0"/>
              </a:rPr>
              <a:t>//	</a:t>
            </a:r>
            <a:r>
              <a:rPr lang="en-US" altLang="zh-CN" sz="2400" dirty="0" smtClean="0">
                <a:solidFill>
                  <a:srgbClr val="0070C0"/>
                </a:solidFill>
                <a:latin typeface="+mn-ea"/>
                <a:cs typeface="Times New Roman" panose="02020603050405020304" pitchFamily="18" charset="0"/>
              </a:rPr>
              <a:t>Evaluate the model</a:t>
            </a:r>
            <a:r>
              <a:rPr lang="en-US" altLang="zh-CN" sz="2400" dirty="0">
                <a:solidFill>
                  <a:srgbClr val="0070C0"/>
                </a:solidFill>
                <a:latin typeface="+mn-ea"/>
                <a:cs typeface="Times New Roman" panose="02020603050405020304" pitchFamily="18" charset="0"/>
              </a:rPr>
              <a:t>	</a:t>
            </a:r>
            <a:r>
              <a:rPr lang="en-US" altLang="zh-CN" sz="2400" dirty="0" smtClean="0">
                <a:solidFill>
                  <a:srgbClr val="0070C0"/>
                </a:solidFill>
                <a:latin typeface="+mn-ea"/>
                <a:cs typeface="Times New Roman" panose="02020603050405020304" pitchFamily="18" charset="0"/>
              </a:rPr>
              <a:t>on rating data</a:t>
            </a:r>
            <a:endParaRPr lang="en-US" altLang="zh-CN" sz="2400" dirty="0">
              <a:solidFill>
                <a:srgbClr val="0070C0"/>
              </a:solidFill>
              <a:latin typeface="+mn-ea"/>
              <a:cs typeface="Times New Roman" panose="02020603050405020304" pitchFamily="18" charset="0"/>
            </a:endParaRPr>
          </a:p>
          <a:p>
            <a:pPr marL="8929" lvl="0" algn="just">
              <a:tabLst>
                <a:tab pos="356728" algn="l"/>
                <a:tab pos="1401464" algn="l"/>
                <a:tab pos="1865792" algn="l"/>
                <a:tab pos="2562283" algn="l"/>
                <a:tab pos="2910528" algn="l"/>
                <a:tab pos="3723101" algn="l"/>
              </a:tabLst>
            </a:pPr>
            <a:r>
              <a:rPr lang="en-US" altLang="zh-CN" sz="2400" dirty="0" err="1">
                <a:solidFill>
                  <a:srgbClr val="01701F"/>
                </a:solidFill>
                <a:latin typeface="+mn-ea"/>
                <a:cs typeface="Times New Roman" panose="02020603050405020304" pitchFamily="18" charset="0"/>
              </a:rPr>
              <a:t>val</a:t>
            </a:r>
            <a:r>
              <a:rPr lang="en-US" altLang="zh-CN" sz="2400" dirty="0">
                <a:solidFill>
                  <a:srgbClr val="01701F"/>
                </a:solidFill>
                <a:latin typeface="+mn-ea"/>
                <a:cs typeface="Times New Roman" panose="02020603050405020304" pitchFamily="18" charset="0"/>
              </a:rPr>
              <a:t> </a:t>
            </a:r>
            <a:r>
              <a:rPr lang="en-US" altLang="zh-CN" sz="2400" dirty="0" err="1">
                <a:solidFill>
                  <a:srgbClr val="323232"/>
                </a:solidFill>
                <a:latin typeface="+mn-ea"/>
                <a:cs typeface="Times New Roman" panose="02020603050405020304" pitchFamily="18" charset="0"/>
              </a:rPr>
              <a:t>usersProducts</a:t>
            </a:r>
            <a:r>
              <a:rPr lang="en-US" altLang="zh-CN" sz="2400" dirty="0">
                <a:solidFill>
                  <a:srgbClr val="01701F"/>
                </a:solidFill>
                <a:latin typeface="+mn-ea"/>
                <a:cs typeface="Times New Roman" panose="02020603050405020304" pitchFamily="18" charset="0"/>
              </a:rPr>
              <a:t>= </a:t>
            </a:r>
            <a:r>
              <a:rPr lang="en-US" altLang="zh-CN" sz="2400" dirty="0" err="1">
                <a:solidFill>
                  <a:srgbClr val="323232"/>
                </a:solidFill>
                <a:latin typeface="+mn-ea"/>
                <a:cs typeface="Times New Roman" panose="02020603050405020304" pitchFamily="18" charset="0"/>
              </a:rPr>
              <a:t>ratings</a:t>
            </a:r>
            <a:r>
              <a:rPr lang="en-US" altLang="zh-CN" sz="2400" dirty="0" err="1">
                <a:solidFill>
                  <a:srgbClr val="666666"/>
                </a:solidFill>
                <a:latin typeface="+mn-ea"/>
                <a:cs typeface="Times New Roman" panose="02020603050405020304" pitchFamily="18" charset="0"/>
              </a:rPr>
              <a:t>.</a:t>
            </a:r>
            <a:r>
              <a:rPr lang="en-US" altLang="zh-CN" sz="2400" dirty="0" err="1">
                <a:solidFill>
                  <a:srgbClr val="323232"/>
                </a:solidFill>
                <a:latin typeface="+mn-ea"/>
                <a:cs typeface="Times New Roman" panose="02020603050405020304" pitchFamily="18" charset="0"/>
              </a:rPr>
              <a:t>map</a:t>
            </a:r>
            <a:r>
              <a:rPr lang="en-US" altLang="zh-CN" sz="2400" dirty="0">
                <a:solidFill>
                  <a:srgbClr val="323232"/>
                </a:solidFill>
                <a:latin typeface="+mn-ea"/>
                <a:cs typeface="Times New Roman" panose="02020603050405020304" pitchFamily="18" charset="0"/>
              </a:rPr>
              <a:t> </a:t>
            </a:r>
            <a:r>
              <a:rPr lang="en-US" altLang="zh-CN" sz="2400" dirty="0">
                <a:solidFill>
                  <a:srgbClr val="666666"/>
                </a:solidFill>
                <a:latin typeface="+mn-ea"/>
                <a:cs typeface="Times New Roman" panose="02020603050405020304" pitchFamily="18" charset="0"/>
              </a:rPr>
              <a:t>{ </a:t>
            </a:r>
            <a:r>
              <a:rPr lang="en-US" altLang="zh-CN" sz="2400" dirty="0">
                <a:solidFill>
                  <a:srgbClr val="01701F"/>
                </a:solidFill>
                <a:latin typeface="+mn-ea"/>
                <a:cs typeface="Times New Roman" panose="02020603050405020304" pitchFamily="18" charset="0"/>
              </a:rPr>
              <a:t>case </a:t>
            </a:r>
            <a:r>
              <a:rPr lang="en-US" altLang="zh-CN" sz="2400" dirty="0" smtClean="0">
                <a:solidFill>
                  <a:srgbClr val="0D84B5"/>
                </a:solidFill>
                <a:latin typeface="+mn-ea"/>
                <a:cs typeface="Times New Roman" panose="02020603050405020304" pitchFamily="18" charset="0"/>
              </a:rPr>
              <a:t>Rating</a:t>
            </a:r>
            <a:r>
              <a:rPr lang="en-US" altLang="zh-CN" sz="2400" dirty="0" smtClean="0">
                <a:solidFill>
                  <a:srgbClr val="666666"/>
                </a:solidFill>
                <a:latin typeface="+mn-ea"/>
                <a:cs typeface="Times New Roman" panose="02020603050405020304" pitchFamily="18" charset="0"/>
              </a:rPr>
              <a:t>(</a:t>
            </a:r>
            <a:r>
              <a:rPr lang="en-US" altLang="zh-CN" sz="2400" dirty="0" smtClean="0">
                <a:solidFill>
                  <a:srgbClr val="323232"/>
                </a:solidFill>
                <a:latin typeface="+mn-ea"/>
                <a:cs typeface="Times New Roman" panose="02020603050405020304" pitchFamily="18" charset="0"/>
              </a:rPr>
              <a:t>user</a:t>
            </a:r>
            <a:r>
              <a:rPr lang="en-US" altLang="zh-CN" sz="2400" dirty="0" smtClean="0">
                <a:solidFill>
                  <a:srgbClr val="666666"/>
                </a:solidFill>
                <a:latin typeface="+mn-ea"/>
                <a:cs typeface="Times New Roman" panose="02020603050405020304" pitchFamily="18" charset="0"/>
              </a:rPr>
              <a:t>, </a:t>
            </a:r>
            <a:r>
              <a:rPr lang="en-US" altLang="zh-CN" sz="2400" dirty="0" smtClean="0">
                <a:solidFill>
                  <a:srgbClr val="323232"/>
                </a:solidFill>
                <a:latin typeface="+mn-ea"/>
                <a:cs typeface="Times New Roman" panose="02020603050405020304" pitchFamily="18" charset="0"/>
              </a:rPr>
              <a:t>product</a:t>
            </a:r>
            <a:r>
              <a:rPr lang="en-US" altLang="zh-CN" sz="2400" dirty="0">
                <a:solidFill>
                  <a:srgbClr val="666666"/>
                </a:solidFill>
                <a:latin typeface="+mn-ea"/>
                <a:cs typeface="Times New Roman" panose="02020603050405020304" pitchFamily="18" charset="0"/>
              </a:rPr>
              <a:t>, </a:t>
            </a:r>
            <a:r>
              <a:rPr lang="en-US" altLang="zh-CN" sz="2400" dirty="0">
                <a:solidFill>
                  <a:srgbClr val="323232"/>
                </a:solidFill>
                <a:latin typeface="+mn-ea"/>
                <a:cs typeface="Times New Roman" panose="02020603050405020304" pitchFamily="18" charset="0"/>
              </a:rPr>
              <a:t>rate</a:t>
            </a:r>
            <a:r>
              <a:rPr lang="en-US" altLang="zh-CN" sz="2400" dirty="0" smtClean="0">
                <a:solidFill>
                  <a:srgbClr val="666666"/>
                </a:solidFill>
                <a:latin typeface="+mn-ea"/>
                <a:cs typeface="Times New Roman" panose="02020603050405020304" pitchFamily="18" charset="0"/>
              </a:rPr>
              <a:t>) </a:t>
            </a:r>
            <a:r>
              <a:rPr lang="en-US" altLang="zh-CN" sz="2400" dirty="0" smtClean="0">
                <a:solidFill>
                  <a:srgbClr val="01701F"/>
                </a:solidFill>
                <a:latin typeface="+mn-ea"/>
                <a:cs typeface="Times New Roman" panose="02020603050405020304" pitchFamily="18" charset="0"/>
              </a:rPr>
              <a:t>=&gt; </a:t>
            </a:r>
          </a:p>
          <a:p>
            <a:pPr marL="8929" lvl="0" algn="just">
              <a:tabLst>
                <a:tab pos="356728" algn="l"/>
                <a:tab pos="1401464" algn="l"/>
                <a:tab pos="1865792" algn="l"/>
                <a:tab pos="2562283" algn="l"/>
                <a:tab pos="2910528" algn="l"/>
                <a:tab pos="3723101" algn="l"/>
              </a:tabLst>
            </a:pPr>
            <a:r>
              <a:rPr lang="en-US" altLang="zh-CN" sz="2400" dirty="0">
                <a:solidFill>
                  <a:srgbClr val="01701F"/>
                </a:solidFill>
                <a:latin typeface="+mn-ea"/>
                <a:cs typeface="Times New Roman" panose="02020603050405020304" pitchFamily="18" charset="0"/>
              </a:rPr>
              <a:t> </a:t>
            </a:r>
            <a:r>
              <a:rPr lang="en-US" altLang="zh-CN" sz="2400" dirty="0" smtClean="0">
                <a:solidFill>
                  <a:srgbClr val="01701F"/>
                </a:solidFill>
                <a:latin typeface="+mn-ea"/>
                <a:cs typeface="Times New Roman" panose="02020603050405020304" pitchFamily="18" charset="0"/>
              </a:rPr>
              <a:t>   </a:t>
            </a:r>
            <a:r>
              <a:rPr lang="en-US" altLang="zh-CN" sz="2400" dirty="0" smtClean="0">
                <a:solidFill>
                  <a:srgbClr val="666666"/>
                </a:solidFill>
                <a:latin typeface="+mn-ea"/>
                <a:cs typeface="Times New Roman" panose="02020603050405020304" pitchFamily="18" charset="0"/>
              </a:rPr>
              <a:t>(</a:t>
            </a:r>
            <a:r>
              <a:rPr lang="en-US" altLang="zh-CN" sz="2400" dirty="0">
                <a:solidFill>
                  <a:srgbClr val="323232"/>
                </a:solidFill>
                <a:latin typeface="+mn-ea"/>
                <a:cs typeface="Times New Roman" panose="02020603050405020304" pitchFamily="18" charset="0"/>
              </a:rPr>
              <a:t>user</a:t>
            </a:r>
            <a:r>
              <a:rPr lang="en-US" altLang="zh-CN" sz="2400" dirty="0">
                <a:solidFill>
                  <a:srgbClr val="666666"/>
                </a:solidFill>
                <a:latin typeface="+mn-ea"/>
                <a:cs typeface="Times New Roman" panose="02020603050405020304" pitchFamily="18" charset="0"/>
              </a:rPr>
              <a:t>, </a:t>
            </a:r>
            <a:r>
              <a:rPr lang="en-US" altLang="zh-CN" sz="2400" dirty="0">
                <a:solidFill>
                  <a:srgbClr val="323232"/>
                </a:solidFill>
                <a:latin typeface="+mn-ea"/>
                <a:cs typeface="Times New Roman" panose="02020603050405020304" pitchFamily="18" charset="0"/>
              </a:rPr>
              <a:t>product</a:t>
            </a:r>
            <a:r>
              <a:rPr lang="en-US" altLang="zh-CN" sz="2400" dirty="0">
                <a:solidFill>
                  <a:srgbClr val="666666"/>
                </a:solidFill>
                <a:latin typeface="+mn-ea"/>
                <a:cs typeface="Times New Roman" panose="02020603050405020304" pitchFamily="18" charset="0"/>
              </a:rPr>
              <a:t>)</a:t>
            </a:r>
            <a:r>
              <a:rPr lang="en-US" altLang="zh-CN" sz="2400" dirty="0">
                <a:solidFill>
                  <a:prstClr val="black"/>
                </a:solidFill>
                <a:latin typeface="+mn-ea"/>
                <a:cs typeface="Times New Roman" panose="02020603050405020304" pitchFamily="18" charset="0"/>
              </a:rPr>
              <a:t> </a:t>
            </a:r>
          </a:p>
          <a:p>
            <a:pPr marL="241093" marR="3572" lvl="0" indent="-232164" algn="just">
              <a:spcBef>
                <a:spcPts val="120"/>
              </a:spcBef>
              <a:tabLst>
                <a:tab pos="472810" algn="l"/>
                <a:tab pos="1053219" algn="l"/>
                <a:tab pos="2097955" algn="l"/>
                <a:tab pos="2330119" algn="l"/>
                <a:tab pos="3723101" algn="l"/>
                <a:tab pos="3955264" algn="l"/>
                <a:tab pos="4535673" algn="l"/>
                <a:tab pos="6044737" algn="l"/>
                <a:tab pos="7089473" algn="l"/>
                <a:tab pos="7785964" algn="l"/>
              </a:tabLst>
            </a:pPr>
            <a:r>
              <a:rPr lang="en-US" altLang="zh-CN" sz="2400" dirty="0">
                <a:solidFill>
                  <a:srgbClr val="666666"/>
                </a:solidFill>
                <a:latin typeface="+mn-ea"/>
                <a:cs typeface="Times New Roman" panose="02020603050405020304" pitchFamily="18" charset="0"/>
              </a:rPr>
              <a:t>}</a:t>
            </a:r>
            <a:endParaRPr lang="en-US" altLang="zh-CN" sz="2400" dirty="0">
              <a:solidFill>
                <a:prstClr val="black"/>
              </a:solidFill>
              <a:latin typeface="+mn-ea"/>
              <a:cs typeface="Times New Roman" panose="02020603050405020304" pitchFamily="18" charset="0"/>
            </a:endParaRPr>
          </a:p>
          <a:p>
            <a:pPr marL="8929" lvl="0" algn="just">
              <a:tabLst>
                <a:tab pos="472810" algn="l"/>
                <a:tab pos="1865792" algn="l"/>
                <a:tab pos="2097955" algn="l"/>
              </a:tabLst>
            </a:pPr>
            <a:r>
              <a:rPr lang="en-US" altLang="zh-CN" sz="2400" dirty="0" err="1">
                <a:solidFill>
                  <a:srgbClr val="01701F"/>
                </a:solidFill>
                <a:latin typeface="+mn-ea"/>
                <a:cs typeface="Times New Roman" panose="02020603050405020304" pitchFamily="18" charset="0"/>
              </a:rPr>
              <a:t>val</a:t>
            </a:r>
            <a:r>
              <a:rPr lang="en-US" altLang="zh-CN" sz="2400" dirty="0">
                <a:solidFill>
                  <a:srgbClr val="01701F"/>
                </a:solidFill>
                <a:latin typeface="+mn-ea"/>
                <a:cs typeface="Times New Roman" panose="02020603050405020304" pitchFamily="18" charset="0"/>
              </a:rPr>
              <a:t>	 </a:t>
            </a:r>
            <a:r>
              <a:rPr lang="en-US" altLang="zh-CN" sz="2400" dirty="0">
                <a:solidFill>
                  <a:srgbClr val="323232"/>
                </a:solidFill>
                <a:latin typeface="+mn-ea"/>
                <a:cs typeface="Times New Roman" panose="02020603050405020304" pitchFamily="18" charset="0"/>
              </a:rPr>
              <a:t>predictions </a:t>
            </a:r>
            <a:r>
              <a:rPr lang="en-US" altLang="zh-CN" sz="2400" dirty="0">
                <a:solidFill>
                  <a:srgbClr val="01701F"/>
                </a:solidFill>
                <a:latin typeface="+mn-ea"/>
                <a:cs typeface="Times New Roman" panose="02020603050405020304" pitchFamily="18" charset="0"/>
              </a:rPr>
              <a:t>= </a:t>
            </a:r>
            <a:r>
              <a:rPr lang="en-US" altLang="zh-CN" sz="2400" dirty="0" err="1">
                <a:solidFill>
                  <a:srgbClr val="323232"/>
                </a:solidFill>
                <a:latin typeface="+mn-ea"/>
                <a:cs typeface="Times New Roman" panose="02020603050405020304" pitchFamily="18" charset="0"/>
              </a:rPr>
              <a:t>model</a:t>
            </a:r>
            <a:r>
              <a:rPr lang="en-US" altLang="zh-CN" sz="2400" dirty="0" err="1">
                <a:solidFill>
                  <a:srgbClr val="666666"/>
                </a:solidFill>
                <a:latin typeface="+mn-ea"/>
                <a:cs typeface="Times New Roman" panose="02020603050405020304" pitchFamily="18" charset="0"/>
              </a:rPr>
              <a:t>.</a:t>
            </a:r>
            <a:r>
              <a:rPr lang="en-US" altLang="zh-CN" sz="2400" dirty="0" err="1">
                <a:solidFill>
                  <a:srgbClr val="323232"/>
                </a:solidFill>
                <a:latin typeface="+mn-ea"/>
                <a:cs typeface="Times New Roman" panose="02020603050405020304" pitchFamily="18" charset="0"/>
              </a:rPr>
              <a:t>predict</a:t>
            </a:r>
            <a:r>
              <a:rPr lang="en-US" altLang="zh-CN" sz="2400" dirty="0">
                <a:solidFill>
                  <a:srgbClr val="666666"/>
                </a:solidFill>
                <a:latin typeface="+mn-ea"/>
                <a:cs typeface="Times New Roman" panose="02020603050405020304" pitchFamily="18" charset="0"/>
              </a:rPr>
              <a:t>(</a:t>
            </a:r>
            <a:r>
              <a:rPr lang="en-US" altLang="zh-CN" sz="2400" dirty="0" err="1">
                <a:solidFill>
                  <a:srgbClr val="323232"/>
                </a:solidFill>
                <a:latin typeface="+mn-ea"/>
                <a:cs typeface="Times New Roman" panose="02020603050405020304" pitchFamily="18" charset="0"/>
              </a:rPr>
              <a:t>usersProducts</a:t>
            </a:r>
            <a:r>
              <a:rPr lang="en-US" altLang="zh-CN" sz="2400" dirty="0">
                <a:solidFill>
                  <a:srgbClr val="666666"/>
                </a:solidFill>
                <a:latin typeface="+mn-ea"/>
                <a:cs typeface="Times New Roman" panose="02020603050405020304" pitchFamily="18" charset="0"/>
              </a:rPr>
              <a:t>)</a:t>
            </a:r>
            <a:endParaRPr lang="en-US" altLang="zh-CN" sz="2400" dirty="0">
              <a:solidFill>
                <a:prstClr val="black"/>
              </a:solidFill>
              <a:latin typeface="+mn-ea"/>
              <a:cs typeface="Times New Roman" panose="02020603050405020304" pitchFamily="18" charset="0"/>
            </a:endParaRPr>
          </a:p>
        </p:txBody>
      </p:sp>
    </p:spTree>
    <p:extLst>
      <p:ext uri="{BB962C8B-B14F-4D97-AF65-F5344CB8AC3E}">
        <p14:creationId xmlns:p14="http://schemas.microsoft.com/office/powerpoint/2010/main" val="17762006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775" y="203200"/>
            <a:ext cx="10515600" cy="682625"/>
          </a:xfrm>
        </p:spPr>
        <p:txBody>
          <a:bodyPr>
            <a:normAutofit fontScale="90000"/>
          </a:bodyPr>
          <a:lstStyle/>
          <a:p>
            <a:r>
              <a:rPr lang="en-US" b="1" dirty="0" smtClean="0"/>
              <a:t>Project History</a:t>
            </a:r>
            <a:endParaRPr lang="en-US" b="1" dirty="0"/>
          </a:p>
        </p:txBody>
      </p:sp>
      <p:sp>
        <p:nvSpPr>
          <p:cNvPr id="3" name="Content Placeholder 2"/>
          <p:cNvSpPr>
            <a:spLocks noGrp="1"/>
          </p:cNvSpPr>
          <p:nvPr>
            <p:ph idx="1"/>
          </p:nvPr>
        </p:nvSpPr>
        <p:spPr>
          <a:xfrm>
            <a:off x="371475" y="1343024"/>
            <a:ext cx="6248400" cy="5148262"/>
          </a:xfrm>
        </p:spPr>
        <p:txBody>
          <a:bodyPr>
            <a:normAutofit/>
          </a:bodyPr>
          <a:lstStyle/>
          <a:p>
            <a:r>
              <a:rPr lang="en-US" dirty="0" smtClean="0"/>
              <a:t>Spark project started in 2009, open sourced 2010</a:t>
            </a:r>
          </a:p>
          <a:p>
            <a:r>
              <a:rPr lang="en-US" dirty="0" smtClean="0"/>
              <a:t>Shark started summer 2011, alpha April 2012</a:t>
            </a:r>
          </a:p>
          <a:p>
            <a:r>
              <a:rPr lang="en-US" dirty="0" smtClean="0"/>
              <a:t>In use at Berkeley, Princeton, </a:t>
            </a:r>
            <a:r>
              <a:rPr lang="en-US" dirty="0" err="1" smtClean="0"/>
              <a:t>Klout</a:t>
            </a:r>
            <a:r>
              <a:rPr lang="en-US" dirty="0" smtClean="0"/>
              <a:t>, Foursquare, </a:t>
            </a:r>
            <a:r>
              <a:rPr lang="en-US" dirty="0" err="1" smtClean="0"/>
              <a:t>Conviva</a:t>
            </a:r>
            <a:r>
              <a:rPr lang="en-US" dirty="0" smtClean="0"/>
              <a:t>, </a:t>
            </a:r>
            <a:r>
              <a:rPr lang="en-US" dirty="0" err="1" smtClean="0"/>
              <a:t>Quantifind</a:t>
            </a:r>
            <a:r>
              <a:rPr lang="en-US" dirty="0" smtClean="0"/>
              <a:t>, Yahoo  Research   others</a:t>
            </a:r>
          </a:p>
          <a:p>
            <a:r>
              <a:rPr lang="en-US" dirty="0" smtClean="0"/>
              <a:t>200+ member meetup, 500+ watchers on GitHub</a:t>
            </a:r>
          </a:p>
          <a:p>
            <a:r>
              <a:rPr lang="en-US" dirty="0"/>
              <a:t>Spark had in excess of 1000 contributors in 2015</a:t>
            </a:r>
          </a:p>
        </p:txBody>
      </p:sp>
      <p:pic>
        <p:nvPicPr>
          <p:cNvPr id="4" name="图片 3"/>
          <p:cNvPicPr>
            <a:picLocks noChangeAspect="1"/>
          </p:cNvPicPr>
          <p:nvPr/>
        </p:nvPicPr>
        <p:blipFill>
          <a:blip r:embed="rId2"/>
          <a:stretch>
            <a:fillRect/>
          </a:stretch>
        </p:blipFill>
        <p:spPr>
          <a:xfrm>
            <a:off x="6968725" y="1343024"/>
            <a:ext cx="4718450" cy="4910137"/>
          </a:xfrm>
          <a:prstGeom prst="rect">
            <a:avLst/>
          </a:prstGeom>
        </p:spPr>
      </p:pic>
    </p:spTree>
    <p:extLst>
      <p:ext uri="{BB962C8B-B14F-4D97-AF65-F5344CB8AC3E}">
        <p14:creationId xmlns:p14="http://schemas.microsoft.com/office/powerpoint/2010/main" val="11694667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9264" y="169182"/>
            <a:ext cx="10515600" cy="720725"/>
          </a:xfrm>
        </p:spPr>
        <p:txBody>
          <a:bodyPr/>
          <a:lstStyle/>
          <a:p>
            <a:pPr algn="ctr"/>
            <a:r>
              <a:rPr lang="en-US" sz="4300" b="1" dirty="0"/>
              <a:t>Why a New Programming Model?</a:t>
            </a:r>
          </a:p>
        </p:txBody>
      </p:sp>
      <p:sp>
        <p:nvSpPr>
          <p:cNvPr id="3" name="Content Placeholder 2"/>
          <p:cNvSpPr>
            <a:spLocks noGrp="1"/>
          </p:cNvSpPr>
          <p:nvPr>
            <p:ph idx="1"/>
          </p:nvPr>
        </p:nvSpPr>
        <p:spPr>
          <a:xfrm>
            <a:off x="1094013" y="1442131"/>
            <a:ext cx="10189029" cy="4221162"/>
          </a:xfrm>
        </p:spPr>
        <p:txBody>
          <a:bodyPr>
            <a:noAutofit/>
          </a:bodyPr>
          <a:lstStyle/>
          <a:p>
            <a:r>
              <a:rPr lang="en-US" sz="3600" dirty="0" err="1" smtClean="0"/>
              <a:t>MapReduce</a:t>
            </a:r>
            <a:r>
              <a:rPr lang="en-US" sz="3600" dirty="0" smtClean="0"/>
              <a:t> greatly simplified big data analysis</a:t>
            </a:r>
          </a:p>
          <a:p>
            <a:r>
              <a:rPr lang="en-US" sz="3600" dirty="0" smtClean="0"/>
              <a:t>But as soon as it got popular, users wanted more:</a:t>
            </a:r>
          </a:p>
          <a:p>
            <a:pPr lvl="1"/>
            <a:r>
              <a:rPr lang="en-US" sz="3200" dirty="0" smtClean="0"/>
              <a:t>More </a:t>
            </a:r>
            <a:r>
              <a:rPr lang="en-US" sz="3200" b="1" dirty="0" smtClean="0">
                <a:solidFill>
                  <a:srgbClr val="FF0000"/>
                </a:solidFill>
              </a:rPr>
              <a:t>complex</a:t>
            </a:r>
            <a:r>
              <a:rPr lang="en-US" sz="3200" dirty="0" smtClean="0">
                <a:solidFill>
                  <a:srgbClr val="FF0000"/>
                </a:solidFill>
              </a:rPr>
              <a:t>, </a:t>
            </a:r>
            <a:r>
              <a:rPr lang="en-US" sz="3200" b="1" dirty="0" smtClean="0">
                <a:solidFill>
                  <a:srgbClr val="FF0000"/>
                </a:solidFill>
              </a:rPr>
              <a:t>multi-stage</a:t>
            </a:r>
            <a:r>
              <a:rPr lang="en-US" sz="3200" dirty="0" smtClean="0">
                <a:solidFill>
                  <a:srgbClr val="FF0000"/>
                </a:solidFill>
              </a:rPr>
              <a:t> applications </a:t>
            </a:r>
            <a:r>
              <a:rPr lang="en-US" sz="3200" dirty="0" smtClean="0"/>
              <a:t>(e.g.</a:t>
            </a:r>
            <a:r>
              <a:rPr lang="en-US" sz="3200" dirty="0"/>
              <a:t/>
            </a:r>
            <a:br>
              <a:rPr lang="en-US" sz="3200" dirty="0"/>
            </a:br>
            <a:r>
              <a:rPr lang="en-US" sz="3200" dirty="0"/>
              <a:t>iterative graph algorithms </a:t>
            </a:r>
            <a:r>
              <a:rPr lang="en-US" sz="3200" dirty="0" smtClean="0"/>
              <a:t>and machine learning)</a:t>
            </a:r>
          </a:p>
          <a:p>
            <a:pPr lvl="1"/>
            <a:r>
              <a:rPr lang="en-US" sz="3200" dirty="0" smtClean="0"/>
              <a:t>More </a:t>
            </a:r>
            <a:r>
              <a:rPr lang="en-US" sz="3200" b="1" dirty="0" smtClean="0">
                <a:solidFill>
                  <a:srgbClr val="FF0000"/>
                </a:solidFill>
              </a:rPr>
              <a:t>interactive</a:t>
            </a:r>
            <a:r>
              <a:rPr lang="en-US" sz="3200" dirty="0" smtClean="0">
                <a:solidFill>
                  <a:srgbClr val="FF0000"/>
                </a:solidFill>
              </a:rPr>
              <a:t> </a:t>
            </a:r>
            <a:r>
              <a:rPr lang="en-US" sz="3200" dirty="0" smtClean="0"/>
              <a:t>ad-hoc queries</a:t>
            </a:r>
          </a:p>
          <a:p>
            <a:r>
              <a:rPr lang="en-US" sz="3600" dirty="0" smtClean="0"/>
              <a:t>Both multi-stage and interactive apps require faster </a:t>
            </a:r>
            <a:r>
              <a:rPr lang="en-US" sz="3600" b="1" dirty="0" smtClean="0"/>
              <a:t>data sharing </a:t>
            </a:r>
            <a:r>
              <a:rPr lang="en-US" sz="3600" dirty="0" smtClean="0"/>
              <a:t>across parallel jobs</a:t>
            </a:r>
          </a:p>
        </p:txBody>
      </p:sp>
    </p:spTree>
    <p:extLst>
      <p:ext uri="{BB962C8B-B14F-4D97-AF65-F5344CB8AC3E}">
        <p14:creationId xmlns:p14="http://schemas.microsoft.com/office/powerpoint/2010/main" val="3001228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itle 116"/>
          <p:cNvSpPr>
            <a:spLocks noGrp="1"/>
          </p:cNvSpPr>
          <p:nvPr>
            <p:ph type="title"/>
          </p:nvPr>
        </p:nvSpPr>
        <p:spPr>
          <a:xfrm>
            <a:off x="1981200" y="152400"/>
            <a:ext cx="8229600" cy="741106"/>
          </a:xfrm>
        </p:spPr>
        <p:txBody>
          <a:bodyPr>
            <a:normAutofit fontScale="90000"/>
          </a:bodyPr>
          <a:lstStyle/>
          <a:p>
            <a:r>
              <a:rPr lang="en-US" sz="5300" b="1" dirty="0"/>
              <a:t>Data Sharing in </a:t>
            </a:r>
            <a:r>
              <a:rPr lang="en-US" sz="5300" b="1" dirty="0" err="1"/>
              <a:t>MapReduce</a:t>
            </a:r>
            <a:endParaRPr lang="en-US" sz="5300" b="1" dirty="0"/>
          </a:p>
        </p:txBody>
      </p:sp>
      <p:sp>
        <p:nvSpPr>
          <p:cNvPr id="25" name="Can 24"/>
          <p:cNvSpPr/>
          <p:nvPr/>
        </p:nvSpPr>
        <p:spPr>
          <a:xfrm>
            <a:off x="2641974" y="1642129"/>
            <a:ext cx="782384" cy="824077"/>
          </a:xfrm>
          <a:prstGeom prst="can">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200"/>
          </a:p>
        </p:txBody>
      </p:sp>
      <p:cxnSp>
        <p:nvCxnSpPr>
          <p:cNvPr id="26" name="Straight Arrow Connector 25"/>
          <p:cNvCxnSpPr>
            <a:stCxn id="25" idx="4"/>
            <a:endCxn id="29" idx="1"/>
          </p:cNvCxnSpPr>
          <p:nvPr/>
        </p:nvCxnSpPr>
        <p:spPr>
          <a:xfrm>
            <a:off x="3424359" y="2054167"/>
            <a:ext cx="537795"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3962154" y="1830318"/>
            <a:ext cx="910005"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200" dirty="0" err="1"/>
              <a:t>iter</a:t>
            </a:r>
            <a:r>
              <a:rPr lang="en-US" sz="2200" dirty="0"/>
              <a:t>. 1</a:t>
            </a:r>
          </a:p>
        </p:txBody>
      </p:sp>
      <p:cxnSp>
        <p:nvCxnSpPr>
          <p:cNvPr id="32" name="Straight Arrow Connector 31"/>
          <p:cNvCxnSpPr>
            <a:stCxn id="29" idx="3"/>
          </p:cNvCxnSpPr>
          <p:nvPr/>
        </p:nvCxnSpPr>
        <p:spPr>
          <a:xfrm>
            <a:off x="4872158" y="2054167"/>
            <a:ext cx="496518"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endCxn id="39" idx="1"/>
          </p:cNvCxnSpPr>
          <p:nvPr/>
        </p:nvCxnSpPr>
        <p:spPr>
          <a:xfrm flipV="1">
            <a:off x="6154466" y="2054168"/>
            <a:ext cx="537795" cy="5187"/>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6692261" y="1830318"/>
            <a:ext cx="910005"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200" dirty="0" err="1"/>
              <a:t>iter</a:t>
            </a:r>
            <a:r>
              <a:rPr lang="en-US" sz="2200" dirty="0"/>
              <a:t>. 2</a:t>
            </a:r>
          </a:p>
        </p:txBody>
      </p:sp>
      <p:cxnSp>
        <p:nvCxnSpPr>
          <p:cNvPr id="42" name="Straight Arrow Connector 41"/>
          <p:cNvCxnSpPr>
            <a:stCxn id="39" idx="3"/>
          </p:cNvCxnSpPr>
          <p:nvPr/>
        </p:nvCxnSpPr>
        <p:spPr>
          <a:xfrm>
            <a:off x="7602265" y="2054167"/>
            <a:ext cx="496518"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a:off x="8868075" y="2059354"/>
            <a:ext cx="537795"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9403282" y="1835505"/>
            <a:ext cx="726677" cy="430887"/>
          </a:xfrm>
          <a:prstGeom prst="rect">
            <a:avLst/>
          </a:prstGeom>
          <a:noFill/>
        </p:spPr>
        <p:txBody>
          <a:bodyPr wrap="square" rtlCol="0">
            <a:spAutoFit/>
          </a:bodyPr>
          <a:lstStyle/>
          <a:p>
            <a:pPr algn="ctr"/>
            <a:r>
              <a:rPr lang="en-US" sz="2200" b="1" dirty="0">
                <a:latin typeface="Corbel"/>
                <a:cs typeface="Corbel"/>
              </a:rPr>
              <a:t>.  .  .</a:t>
            </a:r>
          </a:p>
        </p:txBody>
      </p:sp>
      <p:sp>
        <p:nvSpPr>
          <p:cNvPr id="51" name="TextBox 50"/>
          <p:cNvSpPr txBox="1"/>
          <p:nvPr/>
        </p:nvSpPr>
        <p:spPr>
          <a:xfrm>
            <a:off x="2641974" y="2475266"/>
            <a:ext cx="800220" cy="430887"/>
          </a:xfrm>
          <a:prstGeom prst="rect">
            <a:avLst/>
          </a:prstGeom>
          <a:noFill/>
        </p:spPr>
        <p:txBody>
          <a:bodyPr wrap="none" rtlCol="0">
            <a:spAutoFit/>
          </a:bodyPr>
          <a:lstStyle/>
          <a:p>
            <a:r>
              <a:rPr lang="en-US" sz="2200" dirty="0">
                <a:latin typeface="Corbel"/>
                <a:cs typeface="Corbel"/>
              </a:rPr>
              <a:t>Input</a:t>
            </a:r>
          </a:p>
        </p:txBody>
      </p:sp>
      <p:sp>
        <p:nvSpPr>
          <p:cNvPr id="52" name="TextBox 51"/>
          <p:cNvSpPr txBox="1"/>
          <p:nvPr/>
        </p:nvSpPr>
        <p:spPr>
          <a:xfrm>
            <a:off x="3337783" y="1217642"/>
            <a:ext cx="737401" cy="646331"/>
          </a:xfrm>
          <a:prstGeom prst="rect">
            <a:avLst/>
          </a:prstGeom>
          <a:noFill/>
        </p:spPr>
        <p:txBody>
          <a:bodyPr wrap="none" rtlCol="0">
            <a:spAutoFit/>
          </a:bodyPr>
          <a:lstStyle/>
          <a:p>
            <a:pPr algn="ctr"/>
            <a:r>
              <a:rPr lang="en-US" dirty="0">
                <a:latin typeface="Corbel"/>
                <a:cs typeface="Corbel"/>
              </a:rPr>
              <a:t>HDFS</a:t>
            </a:r>
            <a:br>
              <a:rPr lang="en-US" dirty="0">
                <a:latin typeface="Corbel"/>
                <a:cs typeface="Corbel"/>
              </a:rPr>
            </a:br>
            <a:r>
              <a:rPr lang="en-US" dirty="0">
                <a:latin typeface="Corbel"/>
                <a:cs typeface="Corbel"/>
              </a:rPr>
              <a:t>read</a:t>
            </a:r>
          </a:p>
        </p:txBody>
      </p:sp>
      <p:sp>
        <p:nvSpPr>
          <p:cNvPr id="53" name="TextBox 52"/>
          <p:cNvSpPr txBox="1"/>
          <p:nvPr/>
        </p:nvSpPr>
        <p:spPr>
          <a:xfrm>
            <a:off x="4716263" y="1217642"/>
            <a:ext cx="737401" cy="646331"/>
          </a:xfrm>
          <a:prstGeom prst="rect">
            <a:avLst/>
          </a:prstGeom>
          <a:noFill/>
        </p:spPr>
        <p:txBody>
          <a:bodyPr wrap="none" rtlCol="0">
            <a:spAutoFit/>
          </a:bodyPr>
          <a:lstStyle/>
          <a:p>
            <a:pPr algn="ctr"/>
            <a:r>
              <a:rPr lang="en-US" dirty="0">
                <a:latin typeface="Corbel"/>
                <a:cs typeface="Corbel"/>
              </a:rPr>
              <a:t>HDFS</a:t>
            </a:r>
            <a:br>
              <a:rPr lang="en-US" dirty="0">
                <a:latin typeface="Corbel"/>
                <a:cs typeface="Corbel"/>
              </a:rPr>
            </a:br>
            <a:r>
              <a:rPr lang="en-US" dirty="0">
                <a:latin typeface="Corbel"/>
                <a:cs typeface="Corbel"/>
              </a:rPr>
              <a:t>write</a:t>
            </a:r>
          </a:p>
        </p:txBody>
      </p:sp>
      <p:sp>
        <p:nvSpPr>
          <p:cNvPr id="54" name="TextBox 53"/>
          <p:cNvSpPr txBox="1"/>
          <p:nvPr/>
        </p:nvSpPr>
        <p:spPr>
          <a:xfrm>
            <a:off x="6067730" y="1217642"/>
            <a:ext cx="737401" cy="646331"/>
          </a:xfrm>
          <a:prstGeom prst="rect">
            <a:avLst/>
          </a:prstGeom>
          <a:noFill/>
        </p:spPr>
        <p:txBody>
          <a:bodyPr wrap="none" rtlCol="0">
            <a:spAutoFit/>
          </a:bodyPr>
          <a:lstStyle/>
          <a:p>
            <a:pPr algn="ctr"/>
            <a:r>
              <a:rPr lang="en-US" dirty="0">
                <a:latin typeface="Corbel"/>
                <a:cs typeface="Corbel"/>
              </a:rPr>
              <a:t>HDFS</a:t>
            </a:r>
            <a:br>
              <a:rPr lang="en-US" dirty="0">
                <a:latin typeface="Corbel"/>
                <a:cs typeface="Corbel"/>
              </a:rPr>
            </a:br>
            <a:r>
              <a:rPr lang="en-US" dirty="0">
                <a:latin typeface="Corbel"/>
                <a:cs typeface="Corbel"/>
              </a:rPr>
              <a:t>read</a:t>
            </a:r>
          </a:p>
        </p:txBody>
      </p:sp>
      <p:sp>
        <p:nvSpPr>
          <p:cNvPr id="55" name="TextBox 54"/>
          <p:cNvSpPr txBox="1"/>
          <p:nvPr/>
        </p:nvSpPr>
        <p:spPr>
          <a:xfrm>
            <a:off x="7446596" y="1217642"/>
            <a:ext cx="737401" cy="646331"/>
          </a:xfrm>
          <a:prstGeom prst="rect">
            <a:avLst/>
          </a:prstGeom>
          <a:noFill/>
        </p:spPr>
        <p:txBody>
          <a:bodyPr wrap="none" rtlCol="0">
            <a:spAutoFit/>
          </a:bodyPr>
          <a:lstStyle/>
          <a:p>
            <a:pPr algn="ctr"/>
            <a:r>
              <a:rPr lang="en-US" dirty="0">
                <a:latin typeface="Corbel"/>
                <a:cs typeface="Corbel"/>
              </a:rPr>
              <a:t>HDFS</a:t>
            </a:r>
            <a:br>
              <a:rPr lang="en-US" dirty="0">
                <a:latin typeface="Corbel"/>
                <a:cs typeface="Corbel"/>
              </a:rPr>
            </a:br>
            <a:r>
              <a:rPr lang="en-US" dirty="0">
                <a:latin typeface="Corbel"/>
                <a:cs typeface="Corbel"/>
              </a:rPr>
              <a:t>write</a:t>
            </a:r>
          </a:p>
        </p:txBody>
      </p:sp>
      <p:grpSp>
        <p:nvGrpSpPr>
          <p:cNvPr id="2" name="Group 1"/>
          <p:cNvGrpSpPr/>
          <p:nvPr/>
        </p:nvGrpSpPr>
        <p:grpSpPr>
          <a:xfrm>
            <a:off x="2641974" y="3046442"/>
            <a:ext cx="6025776" cy="2739103"/>
            <a:chOff x="1060824" y="3276600"/>
            <a:chExt cx="6025776" cy="2739103"/>
          </a:xfrm>
        </p:grpSpPr>
        <p:sp>
          <p:nvSpPr>
            <p:cNvPr id="56" name="TextBox 55"/>
            <p:cNvSpPr txBox="1"/>
            <p:nvPr/>
          </p:nvSpPr>
          <p:spPr>
            <a:xfrm>
              <a:off x="1060824" y="5215168"/>
              <a:ext cx="800220" cy="430887"/>
            </a:xfrm>
            <a:prstGeom prst="rect">
              <a:avLst/>
            </a:prstGeom>
            <a:noFill/>
          </p:spPr>
          <p:txBody>
            <a:bodyPr wrap="none" rtlCol="0">
              <a:spAutoFit/>
            </a:bodyPr>
            <a:lstStyle/>
            <a:p>
              <a:r>
                <a:rPr lang="en-US" sz="2200" dirty="0">
                  <a:latin typeface="Corbel"/>
                  <a:cs typeface="Corbel"/>
                </a:rPr>
                <a:t>Input</a:t>
              </a:r>
            </a:p>
          </p:txBody>
        </p:sp>
        <p:cxnSp>
          <p:nvCxnSpPr>
            <p:cNvPr id="57" name="Straight Arrow Connector 56"/>
            <p:cNvCxnSpPr>
              <a:stCxn id="74" idx="3"/>
              <a:endCxn id="66" idx="1"/>
            </p:cNvCxnSpPr>
            <p:nvPr/>
          </p:nvCxnSpPr>
          <p:spPr>
            <a:xfrm flipV="1">
              <a:off x="1622181" y="3566054"/>
              <a:ext cx="1838610" cy="1214206"/>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stCxn id="74" idx="3"/>
              <a:endCxn id="67" idx="1"/>
            </p:cNvCxnSpPr>
            <p:nvPr/>
          </p:nvCxnSpPr>
          <p:spPr>
            <a:xfrm flipV="1">
              <a:off x="1622181" y="4391916"/>
              <a:ext cx="1838610" cy="388344"/>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stCxn id="74" idx="3"/>
              <a:endCxn id="68" idx="1"/>
            </p:cNvCxnSpPr>
            <p:nvPr/>
          </p:nvCxnSpPr>
          <p:spPr>
            <a:xfrm>
              <a:off x="1622181" y="4780260"/>
              <a:ext cx="1838610" cy="423475"/>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a:endCxn id="63" idx="1"/>
            </p:cNvCxnSpPr>
            <p:nvPr/>
          </p:nvCxnSpPr>
          <p:spPr>
            <a:xfrm>
              <a:off x="4949773" y="3566054"/>
              <a:ext cx="568198"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a:endCxn id="64" idx="1"/>
            </p:cNvCxnSpPr>
            <p:nvPr/>
          </p:nvCxnSpPr>
          <p:spPr>
            <a:xfrm>
              <a:off x="4949773" y="4391916"/>
              <a:ext cx="568198"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a:endCxn id="65" idx="1"/>
            </p:cNvCxnSpPr>
            <p:nvPr/>
          </p:nvCxnSpPr>
          <p:spPr>
            <a:xfrm>
              <a:off x="4949773" y="5205702"/>
              <a:ext cx="568198"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63" name="Folded Corner 62"/>
            <p:cNvSpPr/>
            <p:nvPr/>
          </p:nvSpPr>
          <p:spPr>
            <a:xfrm>
              <a:off x="5517971" y="3276600"/>
              <a:ext cx="492900" cy="578908"/>
            </a:xfrm>
            <a:prstGeom prst="foldedCorner">
              <a:avLst/>
            </a:prstGeom>
            <a:ln>
              <a:headEnd type="none" w="med" len="med"/>
              <a:tailEnd type="none"/>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200"/>
            </a:p>
          </p:txBody>
        </p:sp>
        <p:sp>
          <p:nvSpPr>
            <p:cNvPr id="64" name="Folded Corner 63"/>
            <p:cNvSpPr/>
            <p:nvPr/>
          </p:nvSpPr>
          <p:spPr>
            <a:xfrm>
              <a:off x="5517971" y="4102462"/>
              <a:ext cx="492900" cy="578908"/>
            </a:xfrm>
            <a:prstGeom prst="foldedCorner">
              <a:avLst/>
            </a:prstGeom>
            <a:ln>
              <a:headEnd type="none" w="med" len="med"/>
              <a:tailEnd type="none"/>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200"/>
            </a:p>
          </p:txBody>
        </p:sp>
        <p:sp>
          <p:nvSpPr>
            <p:cNvPr id="65" name="Folded Corner 64"/>
            <p:cNvSpPr/>
            <p:nvPr/>
          </p:nvSpPr>
          <p:spPr>
            <a:xfrm>
              <a:off x="5517971" y="4916248"/>
              <a:ext cx="492900" cy="578908"/>
            </a:xfrm>
            <a:prstGeom prst="foldedCorner">
              <a:avLst/>
            </a:prstGeom>
            <a:ln>
              <a:headEnd type="none" w="med" len="med"/>
              <a:tailEnd type="none"/>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200"/>
            </a:p>
          </p:txBody>
        </p:sp>
        <p:sp>
          <p:nvSpPr>
            <p:cNvPr id="66" name="Rectangle 65"/>
            <p:cNvSpPr/>
            <p:nvPr/>
          </p:nvSpPr>
          <p:spPr>
            <a:xfrm>
              <a:off x="3460791" y="3342204"/>
              <a:ext cx="1488982"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200" dirty="0"/>
                <a:t>query 1</a:t>
              </a:r>
            </a:p>
          </p:txBody>
        </p:sp>
        <p:sp>
          <p:nvSpPr>
            <p:cNvPr id="67" name="Rectangle 66"/>
            <p:cNvSpPr/>
            <p:nvPr/>
          </p:nvSpPr>
          <p:spPr>
            <a:xfrm>
              <a:off x="3460791" y="4168066"/>
              <a:ext cx="1488982"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200" dirty="0"/>
                <a:t>query 2</a:t>
              </a:r>
            </a:p>
          </p:txBody>
        </p:sp>
        <p:sp>
          <p:nvSpPr>
            <p:cNvPr id="68" name="Rectangle 67"/>
            <p:cNvSpPr/>
            <p:nvPr/>
          </p:nvSpPr>
          <p:spPr>
            <a:xfrm>
              <a:off x="3460791" y="4979885"/>
              <a:ext cx="1488982"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200" dirty="0"/>
                <a:t>query 3</a:t>
              </a:r>
            </a:p>
          </p:txBody>
        </p:sp>
        <p:sp>
          <p:nvSpPr>
            <p:cNvPr id="69" name="TextBox 68"/>
            <p:cNvSpPr txBox="1"/>
            <p:nvPr/>
          </p:nvSpPr>
          <p:spPr>
            <a:xfrm>
              <a:off x="6043013" y="3331109"/>
              <a:ext cx="1031051" cy="430887"/>
            </a:xfrm>
            <a:prstGeom prst="rect">
              <a:avLst/>
            </a:prstGeom>
            <a:noFill/>
          </p:spPr>
          <p:txBody>
            <a:bodyPr wrap="none" rtlCol="0">
              <a:spAutoFit/>
            </a:bodyPr>
            <a:lstStyle/>
            <a:p>
              <a:r>
                <a:rPr lang="en-US" sz="2200" dirty="0">
                  <a:latin typeface="Corbel"/>
                  <a:cs typeface="Corbel"/>
                </a:rPr>
                <a:t>result 1</a:t>
              </a:r>
            </a:p>
          </p:txBody>
        </p:sp>
        <p:sp>
          <p:nvSpPr>
            <p:cNvPr id="70" name="TextBox 69"/>
            <p:cNvSpPr txBox="1"/>
            <p:nvPr/>
          </p:nvSpPr>
          <p:spPr>
            <a:xfrm>
              <a:off x="6043013" y="4150078"/>
              <a:ext cx="1043587" cy="430887"/>
            </a:xfrm>
            <a:prstGeom prst="rect">
              <a:avLst/>
            </a:prstGeom>
            <a:noFill/>
          </p:spPr>
          <p:txBody>
            <a:bodyPr wrap="none" rtlCol="0">
              <a:spAutoFit/>
            </a:bodyPr>
            <a:lstStyle/>
            <a:p>
              <a:r>
                <a:rPr lang="en-US" sz="2200" dirty="0">
                  <a:latin typeface="Corbel"/>
                  <a:cs typeface="Corbel"/>
                </a:rPr>
                <a:t>result 2</a:t>
              </a:r>
            </a:p>
          </p:txBody>
        </p:sp>
        <p:sp>
          <p:nvSpPr>
            <p:cNvPr id="71" name="TextBox 70"/>
            <p:cNvSpPr txBox="1"/>
            <p:nvPr/>
          </p:nvSpPr>
          <p:spPr>
            <a:xfrm>
              <a:off x="6043013" y="4981852"/>
              <a:ext cx="1027332" cy="430887"/>
            </a:xfrm>
            <a:prstGeom prst="rect">
              <a:avLst/>
            </a:prstGeom>
            <a:noFill/>
          </p:spPr>
          <p:txBody>
            <a:bodyPr wrap="none" rtlCol="0">
              <a:spAutoFit/>
            </a:bodyPr>
            <a:lstStyle/>
            <a:p>
              <a:r>
                <a:rPr lang="en-US" sz="2200" dirty="0">
                  <a:latin typeface="Corbel"/>
                  <a:cs typeface="Corbel"/>
                </a:rPr>
                <a:t>result 3</a:t>
              </a:r>
            </a:p>
          </p:txBody>
        </p:sp>
        <p:cxnSp>
          <p:nvCxnSpPr>
            <p:cNvPr id="72" name="Straight Arrow Connector 71"/>
            <p:cNvCxnSpPr/>
            <p:nvPr/>
          </p:nvCxnSpPr>
          <p:spPr>
            <a:xfrm>
              <a:off x="1622181" y="4780260"/>
              <a:ext cx="1839138" cy="1137846"/>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73" name="TextBox 72"/>
            <p:cNvSpPr txBox="1"/>
            <p:nvPr/>
          </p:nvSpPr>
          <p:spPr>
            <a:xfrm>
              <a:off x="3422040" y="5584816"/>
              <a:ext cx="1488453" cy="430887"/>
            </a:xfrm>
            <a:prstGeom prst="rect">
              <a:avLst/>
            </a:prstGeom>
            <a:noFill/>
          </p:spPr>
          <p:txBody>
            <a:bodyPr wrap="square" rtlCol="0">
              <a:spAutoFit/>
            </a:bodyPr>
            <a:lstStyle/>
            <a:p>
              <a:pPr algn="ctr"/>
              <a:r>
                <a:rPr lang="en-US" sz="2200" b="1" dirty="0">
                  <a:latin typeface="Corbel"/>
                  <a:cs typeface="Corbel"/>
                </a:rPr>
                <a:t>.  .  .</a:t>
              </a:r>
            </a:p>
          </p:txBody>
        </p:sp>
        <p:sp>
          <p:nvSpPr>
            <p:cNvPr id="74" name="Diamond 73"/>
            <p:cNvSpPr/>
            <p:nvPr/>
          </p:nvSpPr>
          <p:spPr>
            <a:xfrm>
              <a:off x="1332535" y="4694939"/>
              <a:ext cx="289646" cy="170641"/>
            </a:xfrm>
            <a:prstGeom prst="diamond">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200"/>
            </a:p>
          </p:txBody>
        </p:sp>
        <p:sp>
          <p:nvSpPr>
            <p:cNvPr id="75" name="Can 74"/>
            <p:cNvSpPr/>
            <p:nvPr/>
          </p:nvSpPr>
          <p:spPr>
            <a:xfrm>
              <a:off x="1060824" y="4370344"/>
              <a:ext cx="782384" cy="824077"/>
            </a:xfrm>
            <a:prstGeom prst="can">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200"/>
            </a:p>
          </p:txBody>
        </p:sp>
        <p:sp>
          <p:nvSpPr>
            <p:cNvPr id="76" name="TextBox 75"/>
            <p:cNvSpPr txBox="1"/>
            <p:nvPr/>
          </p:nvSpPr>
          <p:spPr>
            <a:xfrm>
              <a:off x="1898891" y="3466450"/>
              <a:ext cx="768109" cy="677108"/>
            </a:xfrm>
            <a:prstGeom prst="rect">
              <a:avLst/>
            </a:prstGeom>
            <a:noFill/>
          </p:spPr>
          <p:txBody>
            <a:bodyPr wrap="none" rtlCol="0">
              <a:spAutoFit/>
            </a:bodyPr>
            <a:lstStyle/>
            <a:p>
              <a:pPr algn="ctr"/>
              <a:r>
                <a:rPr lang="en-US" sz="1900" dirty="0">
                  <a:latin typeface="Corbel"/>
                  <a:cs typeface="Corbel"/>
                </a:rPr>
                <a:t>HDFS</a:t>
              </a:r>
              <a:br>
                <a:rPr lang="en-US" sz="1900" dirty="0">
                  <a:latin typeface="Corbel"/>
                  <a:cs typeface="Corbel"/>
                </a:rPr>
              </a:br>
              <a:r>
                <a:rPr lang="en-US" sz="1900" dirty="0">
                  <a:latin typeface="Corbel"/>
                  <a:cs typeface="Corbel"/>
                </a:rPr>
                <a:t>read</a:t>
              </a:r>
            </a:p>
          </p:txBody>
        </p:sp>
      </p:grpSp>
      <p:sp>
        <p:nvSpPr>
          <p:cNvPr id="41" name="Rounded Rectangle 40"/>
          <p:cNvSpPr/>
          <p:nvPr/>
        </p:nvSpPr>
        <p:spPr>
          <a:xfrm>
            <a:off x="1952930" y="5896637"/>
            <a:ext cx="8229599" cy="631285"/>
          </a:xfrm>
          <a:prstGeom prst="roundRect">
            <a:avLst>
              <a:gd name="adj" fmla="val 16408"/>
            </a:avLst>
          </a:prstGeom>
          <a:solidFill>
            <a:schemeClr val="accent1">
              <a:lumMod val="20000"/>
              <a:lumOff val="80000"/>
            </a:schemeClr>
          </a:solidFill>
          <a:ln w="19050" cmpd="sng">
            <a:headEnd type="none" w="med" len="med"/>
            <a:tailEnd type="none"/>
          </a:ln>
        </p:spPr>
        <p:style>
          <a:lnRef idx="2">
            <a:schemeClr val="accent1"/>
          </a:lnRef>
          <a:fillRef idx="1">
            <a:schemeClr val="lt1"/>
          </a:fillRef>
          <a:effectRef idx="0">
            <a:schemeClr val="accent1"/>
          </a:effectRef>
          <a:fontRef idx="minor">
            <a:schemeClr val="dk1"/>
          </a:fontRef>
        </p:style>
        <p:txBody>
          <a:bodyPr lIns="91440" tIns="0" bIns="45720" rtlCol="0" anchor="ctr"/>
          <a:lstStyle/>
          <a:p>
            <a:pPr algn="ctr"/>
            <a:r>
              <a:rPr lang="en-US" sz="3000" b="1" dirty="0"/>
              <a:t>Slow</a:t>
            </a:r>
            <a:r>
              <a:rPr lang="en-US" sz="3000" dirty="0"/>
              <a:t> due to replication, serialization, and disk IO</a:t>
            </a:r>
          </a:p>
        </p:txBody>
      </p:sp>
      <p:grpSp>
        <p:nvGrpSpPr>
          <p:cNvPr id="3" name="Group 2"/>
          <p:cNvGrpSpPr>
            <a:grpSpLocks noChangeAspect="1"/>
          </p:cNvGrpSpPr>
          <p:nvPr/>
        </p:nvGrpSpPr>
        <p:grpSpPr>
          <a:xfrm>
            <a:off x="5368675" y="1675994"/>
            <a:ext cx="812362" cy="851158"/>
            <a:chOff x="3787526" y="1872287"/>
            <a:chExt cx="974180" cy="1020705"/>
          </a:xfrm>
        </p:grpSpPr>
        <p:sp>
          <p:nvSpPr>
            <p:cNvPr id="47" name="Can 46"/>
            <p:cNvSpPr/>
            <p:nvPr/>
          </p:nvSpPr>
          <p:spPr>
            <a:xfrm>
              <a:off x="3787526" y="1872287"/>
              <a:ext cx="782384" cy="824077"/>
            </a:xfrm>
            <a:prstGeom prst="can">
              <a:avLst/>
            </a:prstGeom>
            <a:ln>
              <a:headEnd type="none" w="med" len="med"/>
              <a:tailEnd type="none"/>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200"/>
            </a:p>
          </p:txBody>
        </p:sp>
        <p:sp>
          <p:nvSpPr>
            <p:cNvPr id="48" name="Can 47"/>
            <p:cNvSpPr/>
            <p:nvPr/>
          </p:nvSpPr>
          <p:spPr>
            <a:xfrm>
              <a:off x="3882738" y="1962980"/>
              <a:ext cx="782384" cy="824076"/>
            </a:xfrm>
            <a:prstGeom prst="can">
              <a:avLst/>
            </a:prstGeom>
            <a:ln>
              <a:headEnd type="none" w="med" len="med"/>
              <a:tailEnd type="none"/>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200"/>
            </a:p>
          </p:txBody>
        </p:sp>
        <p:sp>
          <p:nvSpPr>
            <p:cNvPr id="49" name="Can 48"/>
            <p:cNvSpPr/>
            <p:nvPr/>
          </p:nvSpPr>
          <p:spPr>
            <a:xfrm>
              <a:off x="3979322" y="2068916"/>
              <a:ext cx="782384" cy="824076"/>
            </a:xfrm>
            <a:prstGeom prst="can">
              <a:avLst/>
            </a:prstGeom>
            <a:ln>
              <a:headEnd type="none" w="med" len="med"/>
              <a:tailEnd type="none"/>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200"/>
            </a:p>
          </p:txBody>
        </p:sp>
      </p:grpSp>
      <p:grpSp>
        <p:nvGrpSpPr>
          <p:cNvPr id="50" name="Group 49"/>
          <p:cNvGrpSpPr>
            <a:grpSpLocks noChangeAspect="1"/>
          </p:cNvGrpSpPr>
          <p:nvPr/>
        </p:nvGrpSpPr>
        <p:grpSpPr>
          <a:xfrm>
            <a:off x="8098783" y="1675994"/>
            <a:ext cx="812362" cy="851158"/>
            <a:chOff x="3787526" y="1872287"/>
            <a:chExt cx="974180" cy="1020705"/>
          </a:xfrm>
        </p:grpSpPr>
        <p:sp>
          <p:nvSpPr>
            <p:cNvPr id="77" name="Can 76"/>
            <p:cNvSpPr/>
            <p:nvPr/>
          </p:nvSpPr>
          <p:spPr>
            <a:xfrm>
              <a:off x="3787526" y="1872287"/>
              <a:ext cx="782384" cy="824077"/>
            </a:xfrm>
            <a:prstGeom prst="can">
              <a:avLst/>
            </a:prstGeom>
            <a:ln>
              <a:headEnd type="none" w="med" len="med"/>
              <a:tailEnd type="none"/>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200"/>
            </a:p>
          </p:txBody>
        </p:sp>
        <p:sp>
          <p:nvSpPr>
            <p:cNvPr id="78" name="Can 77"/>
            <p:cNvSpPr/>
            <p:nvPr/>
          </p:nvSpPr>
          <p:spPr>
            <a:xfrm>
              <a:off x="3882738" y="1962980"/>
              <a:ext cx="782384" cy="824076"/>
            </a:xfrm>
            <a:prstGeom prst="can">
              <a:avLst/>
            </a:prstGeom>
            <a:ln>
              <a:headEnd type="none" w="med" len="med"/>
              <a:tailEnd type="none"/>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200"/>
            </a:p>
          </p:txBody>
        </p:sp>
        <p:sp>
          <p:nvSpPr>
            <p:cNvPr id="79" name="Can 78"/>
            <p:cNvSpPr/>
            <p:nvPr/>
          </p:nvSpPr>
          <p:spPr>
            <a:xfrm>
              <a:off x="3979322" y="2068916"/>
              <a:ext cx="782384" cy="824076"/>
            </a:xfrm>
            <a:prstGeom prst="can">
              <a:avLst/>
            </a:prstGeom>
            <a:ln>
              <a:headEnd type="none" w="med" len="med"/>
              <a:tailEnd type="none"/>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200"/>
            </a:p>
          </p:txBody>
        </p:sp>
      </p:grpSp>
    </p:spTree>
    <p:extLst>
      <p:ext uri="{BB962C8B-B14F-4D97-AF65-F5344CB8AC3E}">
        <p14:creationId xmlns:p14="http://schemas.microsoft.com/office/powerpoint/2010/main" val="1015873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an 73"/>
          <p:cNvSpPr/>
          <p:nvPr/>
        </p:nvSpPr>
        <p:spPr>
          <a:xfrm>
            <a:off x="2590800" y="1828801"/>
            <a:ext cx="782384" cy="824077"/>
          </a:xfrm>
          <a:prstGeom prst="can">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200"/>
          </a:p>
        </p:txBody>
      </p:sp>
      <p:cxnSp>
        <p:nvCxnSpPr>
          <p:cNvPr id="75" name="Straight Arrow Connector 74"/>
          <p:cNvCxnSpPr>
            <a:stCxn id="74" idx="4"/>
            <a:endCxn id="76" idx="1"/>
          </p:cNvCxnSpPr>
          <p:nvPr/>
        </p:nvCxnSpPr>
        <p:spPr>
          <a:xfrm>
            <a:off x="3373185" y="2240839"/>
            <a:ext cx="537795"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76" name="Rectangle 75"/>
          <p:cNvSpPr/>
          <p:nvPr/>
        </p:nvSpPr>
        <p:spPr>
          <a:xfrm>
            <a:off x="3910980" y="2016990"/>
            <a:ext cx="910005"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200" dirty="0" err="1"/>
              <a:t>iter</a:t>
            </a:r>
            <a:r>
              <a:rPr lang="en-US" sz="2200" dirty="0"/>
              <a:t>. 1</a:t>
            </a:r>
          </a:p>
        </p:txBody>
      </p:sp>
      <p:cxnSp>
        <p:nvCxnSpPr>
          <p:cNvPr id="77" name="Straight Arrow Connector 76"/>
          <p:cNvCxnSpPr>
            <a:stCxn id="76" idx="3"/>
          </p:cNvCxnSpPr>
          <p:nvPr/>
        </p:nvCxnSpPr>
        <p:spPr>
          <a:xfrm flipV="1">
            <a:off x="4820984" y="2240839"/>
            <a:ext cx="322152" cy="1"/>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a:endCxn id="79" idx="1"/>
          </p:cNvCxnSpPr>
          <p:nvPr/>
        </p:nvCxnSpPr>
        <p:spPr>
          <a:xfrm>
            <a:off x="6019800" y="2240839"/>
            <a:ext cx="621286" cy="1"/>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79" name="Rectangle 78"/>
          <p:cNvSpPr/>
          <p:nvPr/>
        </p:nvSpPr>
        <p:spPr>
          <a:xfrm>
            <a:off x="6641087" y="2016990"/>
            <a:ext cx="910005"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200" dirty="0" err="1"/>
              <a:t>iter</a:t>
            </a:r>
            <a:r>
              <a:rPr lang="en-US" sz="2200" dirty="0"/>
              <a:t>. 2</a:t>
            </a:r>
          </a:p>
        </p:txBody>
      </p:sp>
      <p:cxnSp>
        <p:nvCxnSpPr>
          <p:cNvPr id="80" name="Straight Arrow Connector 79"/>
          <p:cNvCxnSpPr>
            <a:stCxn id="79" idx="3"/>
          </p:cNvCxnSpPr>
          <p:nvPr/>
        </p:nvCxnSpPr>
        <p:spPr>
          <a:xfrm flipV="1">
            <a:off x="7551092" y="2240839"/>
            <a:ext cx="338327" cy="1"/>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p:nvPr/>
        </p:nvCxnSpPr>
        <p:spPr>
          <a:xfrm>
            <a:off x="8763001" y="2251214"/>
            <a:ext cx="591695"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9352108" y="2027365"/>
            <a:ext cx="726677" cy="430887"/>
          </a:xfrm>
          <a:prstGeom prst="rect">
            <a:avLst/>
          </a:prstGeom>
          <a:noFill/>
        </p:spPr>
        <p:txBody>
          <a:bodyPr wrap="square" rtlCol="0">
            <a:spAutoFit/>
          </a:bodyPr>
          <a:lstStyle/>
          <a:p>
            <a:pPr algn="ctr"/>
            <a:r>
              <a:rPr lang="en-US" sz="2200" b="1" dirty="0">
                <a:latin typeface="Corbel"/>
                <a:cs typeface="Corbel"/>
              </a:rPr>
              <a:t>.  .  .</a:t>
            </a:r>
          </a:p>
        </p:txBody>
      </p:sp>
      <p:sp>
        <p:nvSpPr>
          <p:cNvPr id="85" name="TextBox 84"/>
          <p:cNvSpPr txBox="1"/>
          <p:nvPr/>
        </p:nvSpPr>
        <p:spPr>
          <a:xfrm>
            <a:off x="2590800" y="2667126"/>
            <a:ext cx="800220" cy="430887"/>
          </a:xfrm>
          <a:prstGeom prst="rect">
            <a:avLst/>
          </a:prstGeom>
          <a:noFill/>
        </p:spPr>
        <p:txBody>
          <a:bodyPr wrap="none" rtlCol="0">
            <a:spAutoFit/>
          </a:bodyPr>
          <a:lstStyle/>
          <a:p>
            <a:r>
              <a:rPr lang="en-US" sz="2200" dirty="0">
                <a:latin typeface="Corbel"/>
                <a:cs typeface="Corbel"/>
              </a:rPr>
              <a:t>Input</a:t>
            </a:r>
          </a:p>
        </p:txBody>
      </p:sp>
      <p:sp>
        <p:nvSpPr>
          <p:cNvPr id="98" name="Title 116"/>
          <p:cNvSpPr>
            <a:spLocks noGrp="1"/>
          </p:cNvSpPr>
          <p:nvPr>
            <p:ph type="title"/>
          </p:nvPr>
        </p:nvSpPr>
        <p:spPr>
          <a:xfrm>
            <a:off x="1981200" y="152400"/>
            <a:ext cx="8458200" cy="1143000"/>
          </a:xfrm>
        </p:spPr>
        <p:txBody>
          <a:bodyPr/>
          <a:lstStyle/>
          <a:p>
            <a:r>
              <a:rPr lang="en-US" sz="5300" dirty="0"/>
              <a:t>Data Sharing in Spark</a:t>
            </a:r>
          </a:p>
        </p:txBody>
      </p:sp>
      <p:grpSp>
        <p:nvGrpSpPr>
          <p:cNvPr id="112" name="Group 111"/>
          <p:cNvGrpSpPr/>
          <p:nvPr/>
        </p:nvGrpSpPr>
        <p:grpSpPr>
          <a:xfrm>
            <a:off x="5097767" y="1447800"/>
            <a:ext cx="1312636" cy="1724328"/>
            <a:chOff x="2784930" y="2345019"/>
            <a:chExt cx="1312636" cy="1724328"/>
          </a:xfrm>
        </p:grpSpPr>
        <p:pic>
          <p:nvPicPr>
            <p:cNvPr id="116" name="Picture 115" descr="to_ddr333memory_350.gif"/>
            <p:cNvPicPr>
              <a:picLocks noChangeAspect="1"/>
            </p:cNvPicPr>
            <p:nvPr/>
          </p:nvPicPr>
          <p:blipFill>
            <a:blip r:embed="rId2" cstate="print">
              <a:extLst>
                <a:ext uri="{BEBA8EAE-BF5A-486C-A8C5-ECC9F3942E4B}">
                  <a14:imgProps xmlns:a14="http://schemas.microsoft.com/office/drawing/2010/main">
                    <a14:imgLayer r:embed="rId3">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784930" y="2790207"/>
              <a:ext cx="1295624" cy="1279140"/>
            </a:xfrm>
            <a:prstGeom prst="rect">
              <a:avLst/>
            </a:prstGeom>
          </p:spPr>
        </p:pic>
        <p:pic>
          <p:nvPicPr>
            <p:cNvPr id="118" name="Picture 117" descr="to_ddr333memory_350.gif"/>
            <p:cNvPicPr>
              <a:picLocks noChangeAspect="1"/>
            </p:cNvPicPr>
            <p:nvPr/>
          </p:nvPicPr>
          <p:blipFill>
            <a:blip r:embed="rId2" cstate="print">
              <a:extLst>
                <a:ext uri="{BEBA8EAE-BF5A-486C-A8C5-ECC9F3942E4B}">
                  <a14:imgProps xmlns:a14="http://schemas.microsoft.com/office/drawing/2010/main">
                    <a14:imgLayer r:embed="rId3">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793436" y="2554275"/>
              <a:ext cx="1295624" cy="1279140"/>
            </a:xfrm>
            <a:prstGeom prst="rect">
              <a:avLst/>
            </a:prstGeom>
          </p:spPr>
        </p:pic>
        <p:pic>
          <p:nvPicPr>
            <p:cNvPr id="119" name="Picture 118" descr="to_ddr333memory_350.gif"/>
            <p:cNvPicPr>
              <a:picLocks noChangeAspect="1"/>
            </p:cNvPicPr>
            <p:nvPr/>
          </p:nvPicPr>
          <p:blipFill>
            <a:blip r:embed="rId2" cstate="print">
              <a:extLst>
                <a:ext uri="{BEBA8EAE-BF5A-486C-A8C5-ECC9F3942E4B}">
                  <a14:imgProps xmlns:a14="http://schemas.microsoft.com/office/drawing/2010/main">
                    <a14:imgLayer r:embed="rId3">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801942" y="2345019"/>
              <a:ext cx="1295624" cy="1279140"/>
            </a:xfrm>
            <a:prstGeom prst="rect">
              <a:avLst/>
            </a:prstGeom>
          </p:spPr>
        </p:pic>
      </p:grpSp>
      <p:grpSp>
        <p:nvGrpSpPr>
          <p:cNvPr id="120" name="Group 119"/>
          <p:cNvGrpSpPr/>
          <p:nvPr/>
        </p:nvGrpSpPr>
        <p:grpSpPr>
          <a:xfrm>
            <a:off x="7831364" y="1456325"/>
            <a:ext cx="1312636" cy="1724328"/>
            <a:chOff x="2784930" y="2345019"/>
            <a:chExt cx="1312636" cy="1724328"/>
          </a:xfrm>
        </p:grpSpPr>
        <p:pic>
          <p:nvPicPr>
            <p:cNvPr id="121" name="Picture 120" descr="to_ddr333memory_350.gif"/>
            <p:cNvPicPr>
              <a:picLocks noChangeAspect="1"/>
            </p:cNvPicPr>
            <p:nvPr/>
          </p:nvPicPr>
          <p:blipFill>
            <a:blip r:embed="rId2" cstate="print">
              <a:extLst>
                <a:ext uri="{BEBA8EAE-BF5A-486C-A8C5-ECC9F3942E4B}">
                  <a14:imgProps xmlns:a14="http://schemas.microsoft.com/office/drawing/2010/main">
                    <a14:imgLayer r:embed="rId3">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784930" y="2790207"/>
              <a:ext cx="1295624" cy="1279140"/>
            </a:xfrm>
            <a:prstGeom prst="rect">
              <a:avLst/>
            </a:prstGeom>
          </p:spPr>
        </p:pic>
        <p:pic>
          <p:nvPicPr>
            <p:cNvPr id="122" name="Picture 121" descr="to_ddr333memory_350.gif"/>
            <p:cNvPicPr>
              <a:picLocks noChangeAspect="1"/>
            </p:cNvPicPr>
            <p:nvPr/>
          </p:nvPicPr>
          <p:blipFill>
            <a:blip r:embed="rId2" cstate="print">
              <a:extLst>
                <a:ext uri="{BEBA8EAE-BF5A-486C-A8C5-ECC9F3942E4B}">
                  <a14:imgProps xmlns:a14="http://schemas.microsoft.com/office/drawing/2010/main">
                    <a14:imgLayer r:embed="rId3">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793436" y="2554275"/>
              <a:ext cx="1295624" cy="1279140"/>
            </a:xfrm>
            <a:prstGeom prst="rect">
              <a:avLst/>
            </a:prstGeom>
          </p:spPr>
        </p:pic>
        <p:pic>
          <p:nvPicPr>
            <p:cNvPr id="123" name="Picture 122" descr="to_ddr333memory_350.gif"/>
            <p:cNvPicPr>
              <a:picLocks noChangeAspect="1"/>
            </p:cNvPicPr>
            <p:nvPr/>
          </p:nvPicPr>
          <p:blipFill>
            <a:blip r:embed="rId2" cstate="print">
              <a:extLst>
                <a:ext uri="{BEBA8EAE-BF5A-486C-A8C5-ECC9F3942E4B}">
                  <a14:imgProps xmlns:a14="http://schemas.microsoft.com/office/drawing/2010/main">
                    <a14:imgLayer r:embed="rId3">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801942" y="2345019"/>
              <a:ext cx="1295624" cy="1279140"/>
            </a:xfrm>
            <a:prstGeom prst="rect">
              <a:avLst/>
            </a:prstGeom>
          </p:spPr>
        </p:pic>
      </p:grpSp>
      <p:sp>
        <p:nvSpPr>
          <p:cNvPr id="47" name="TextBox 46"/>
          <p:cNvSpPr txBox="1"/>
          <p:nvPr/>
        </p:nvSpPr>
        <p:spPr>
          <a:xfrm>
            <a:off x="3810001" y="5231957"/>
            <a:ext cx="2293885" cy="769441"/>
          </a:xfrm>
          <a:prstGeom prst="rect">
            <a:avLst/>
          </a:prstGeom>
          <a:noFill/>
        </p:spPr>
        <p:txBody>
          <a:bodyPr wrap="square" rtlCol="0">
            <a:spAutoFit/>
          </a:bodyPr>
          <a:lstStyle/>
          <a:p>
            <a:pPr algn="ctr"/>
            <a:r>
              <a:rPr lang="en-US" sz="2200" dirty="0">
                <a:latin typeface="Corbel"/>
                <a:cs typeface="Corbel"/>
              </a:rPr>
              <a:t>Distributed</a:t>
            </a:r>
            <a:br>
              <a:rPr lang="en-US" sz="2200" dirty="0">
                <a:latin typeface="Corbel"/>
                <a:cs typeface="Corbel"/>
              </a:rPr>
            </a:br>
            <a:r>
              <a:rPr lang="en-US" sz="2200" dirty="0">
                <a:latin typeface="Corbel"/>
                <a:cs typeface="Corbel"/>
              </a:rPr>
              <a:t>memory</a:t>
            </a:r>
          </a:p>
        </p:txBody>
      </p:sp>
      <p:sp>
        <p:nvSpPr>
          <p:cNvPr id="48" name="TextBox 47"/>
          <p:cNvSpPr txBox="1"/>
          <p:nvPr/>
        </p:nvSpPr>
        <p:spPr>
          <a:xfrm>
            <a:off x="2590800" y="5182021"/>
            <a:ext cx="800220" cy="430887"/>
          </a:xfrm>
          <a:prstGeom prst="rect">
            <a:avLst/>
          </a:prstGeom>
          <a:noFill/>
        </p:spPr>
        <p:txBody>
          <a:bodyPr wrap="none" rtlCol="0">
            <a:spAutoFit/>
          </a:bodyPr>
          <a:lstStyle/>
          <a:p>
            <a:r>
              <a:rPr lang="en-US" sz="2200" dirty="0">
                <a:latin typeface="Corbel"/>
                <a:cs typeface="Corbel"/>
              </a:rPr>
              <a:t>Input</a:t>
            </a:r>
          </a:p>
        </p:txBody>
      </p:sp>
      <p:cxnSp>
        <p:nvCxnSpPr>
          <p:cNvPr id="49" name="Straight Arrow Connector 48"/>
          <p:cNvCxnSpPr>
            <a:stCxn id="91" idx="3"/>
            <a:endCxn id="84" idx="1"/>
          </p:cNvCxnSpPr>
          <p:nvPr/>
        </p:nvCxnSpPr>
        <p:spPr>
          <a:xfrm flipV="1">
            <a:off x="5238737" y="3532906"/>
            <a:ext cx="1158154" cy="1214206"/>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91" idx="3"/>
            <a:endCxn id="87" idx="1"/>
          </p:cNvCxnSpPr>
          <p:nvPr/>
        </p:nvCxnSpPr>
        <p:spPr>
          <a:xfrm flipV="1">
            <a:off x="5238737" y="4358768"/>
            <a:ext cx="1158154" cy="388344"/>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91" idx="3"/>
            <a:endCxn id="88" idx="1"/>
          </p:cNvCxnSpPr>
          <p:nvPr/>
        </p:nvCxnSpPr>
        <p:spPr>
          <a:xfrm>
            <a:off x="5238737" y="4747113"/>
            <a:ext cx="1158154" cy="423475"/>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7778102" y="3548252"/>
            <a:ext cx="568198"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endCxn id="69" idx="1"/>
          </p:cNvCxnSpPr>
          <p:nvPr/>
        </p:nvCxnSpPr>
        <p:spPr>
          <a:xfrm>
            <a:off x="7778102" y="4358768"/>
            <a:ext cx="568198"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a:endCxn id="83" idx="1"/>
          </p:cNvCxnSpPr>
          <p:nvPr/>
        </p:nvCxnSpPr>
        <p:spPr>
          <a:xfrm>
            <a:off x="7778102" y="5172554"/>
            <a:ext cx="568198"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68" name="Folded Corner 67"/>
          <p:cNvSpPr/>
          <p:nvPr/>
        </p:nvSpPr>
        <p:spPr>
          <a:xfrm>
            <a:off x="8346300" y="3243452"/>
            <a:ext cx="492900" cy="578908"/>
          </a:xfrm>
          <a:prstGeom prst="foldedCorner">
            <a:avLst/>
          </a:prstGeom>
          <a:ln>
            <a:headEnd type="none" w="med" len="med"/>
            <a:tailEnd type="none"/>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200"/>
          </a:p>
        </p:txBody>
      </p:sp>
      <p:sp>
        <p:nvSpPr>
          <p:cNvPr id="69" name="Folded Corner 68"/>
          <p:cNvSpPr/>
          <p:nvPr/>
        </p:nvSpPr>
        <p:spPr>
          <a:xfrm>
            <a:off x="8346300" y="4069314"/>
            <a:ext cx="492900" cy="578908"/>
          </a:xfrm>
          <a:prstGeom prst="foldedCorner">
            <a:avLst/>
          </a:prstGeom>
          <a:ln>
            <a:headEnd type="none" w="med" len="med"/>
            <a:tailEnd type="none"/>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200"/>
          </a:p>
        </p:txBody>
      </p:sp>
      <p:sp>
        <p:nvSpPr>
          <p:cNvPr id="83" name="Folded Corner 82"/>
          <p:cNvSpPr/>
          <p:nvPr/>
        </p:nvSpPr>
        <p:spPr>
          <a:xfrm>
            <a:off x="8346300" y="4883100"/>
            <a:ext cx="492900" cy="578908"/>
          </a:xfrm>
          <a:prstGeom prst="foldedCorner">
            <a:avLst/>
          </a:prstGeom>
          <a:ln>
            <a:headEnd type="none" w="med" len="med"/>
            <a:tailEnd type="none"/>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200"/>
          </a:p>
        </p:txBody>
      </p:sp>
      <p:sp>
        <p:nvSpPr>
          <p:cNvPr id="84" name="Rectangle 83"/>
          <p:cNvSpPr/>
          <p:nvPr/>
        </p:nvSpPr>
        <p:spPr>
          <a:xfrm>
            <a:off x="6396891" y="3309057"/>
            <a:ext cx="1488982"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200" dirty="0"/>
              <a:t>query 1</a:t>
            </a:r>
          </a:p>
        </p:txBody>
      </p:sp>
      <p:sp>
        <p:nvSpPr>
          <p:cNvPr id="87" name="Rectangle 86"/>
          <p:cNvSpPr/>
          <p:nvPr/>
        </p:nvSpPr>
        <p:spPr>
          <a:xfrm>
            <a:off x="6396891" y="4134919"/>
            <a:ext cx="1488982"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200" dirty="0"/>
              <a:t>query 2</a:t>
            </a:r>
          </a:p>
        </p:txBody>
      </p:sp>
      <p:sp>
        <p:nvSpPr>
          <p:cNvPr id="88" name="Rectangle 87"/>
          <p:cNvSpPr/>
          <p:nvPr/>
        </p:nvSpPr>
        <p:spPr>
          <a:xfrm>
            <a:off x="6396891" y="4946738"/>
            <a:ext cx="1488982"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200" dirty="0"/>
              <a:t>query 3</a:t>
            </a:r>
          </a:p>
        </p:txBody>
      </p:sp>
      <p:cxnSp>
        <p:nvCxnSpPr>
          <p:cNvPr id="89" name="Straight Arrow Connector 88"/>
          <p:cNvCxnSpPr>
            <a:stCxn id="91" idx="3"/>
            <a:endCxn id="90" idx="1"/>
          </p:cNvCxnSpPr>
          <p:nvPr/>
        </p:nvCxnSpPr>
        <p:spPr>
          <a:xfrm>
            <a:off x="5238737" y="4747112"/>
            <a:ext cx="1158682" cy="997784"/>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90" name="TextBox 89"/>
          <p:cNvSpPr txBox="1"/>
          <p:nvPr/>
        </p:nvSpPr>
        <p:spPr>
          <a:xfrm>
            <a:off x="6397420" y="5529453"/>
            <a:ext cx="1488453" cy="430887"/>
          </a:xfrm>
          <a:prstGeom prst="rect">
            <a:avLst/>
          </a:prstGeom>
          <a:noFill/>
        </p:spPr>
        <p:txBody>
          <a:bodyPr wrap="square" rtlCol="0">
            <a:spAutoFit/>
          </a:bodyPr>
          <a:lstStyle/>
          <a:p>
            <a:pPr algn="ctr"/>
            <a:r>
              <a:rPr lang="en-US" sz="2200" b="1" dirty="0">
                <a:latin typeface="Corbel"/>
                <a:cs typeface="Corbel"/>
              </a:rPr>
              <a:t>.  .  .</a:t>
            </a:r>
          </a:p>
        </p:txBody>
      </p:sp>
      <p:sp>
        <p:nvSpPr>
          <p:cNvPr id="91" name="Diamond 90"/>
          <p:cNvSpPr/>
          <p:nvPr/>
        </p:nvSpPr>
        <p:spPr>
          <a:xfrm>
            <a:off x="4949091" y="4661792"/>
            <a:ext cx="289646" cy="170641"/>
          </a:xfrm>
          <a:prstGeom prst="diamond">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200"/>
          </a:p>
        </p:txBody>
      </p:sp>
      <p:sp>
        <p:nvSpPr>
          <p:cNvPr id="92" name="Can 91"/>
          <p:cNvSpPr/>
          <p:nvPr/>
        </p:nvSpPr>
        <p:spPr>
          <a:xfrm>
            <a:off x="2590800" y="4337197"/>
            <a:ext cx="782384" cy="824077"/>
          </a:xfrm>
          <a:prstGeom prst="can">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200"/>
          </a:p>
        </p:txBody>
      </p:sp>
      <p:cxnSp>
        <p:nvCxnSpPr>
          <p:cNvPr id="94" name="Straight Arrow Connector 93"/>
          <p:cNvCxnSpPr>
            <a:stCxn id="92" idx="4"/>
          </p:cNvCxnSpPr>
          <p:nvPr/>
        </p:nvCxnSpPr>
        <p:spPr>
          <a:xfrm flipV="1">
            <a:off x="3373185" y="4747113"/>
            <a:ext cx="999947" cy="2123"/>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96" name="TextBox 95"/>
          <p:cNvSpPr txBox="1"/>
          <p:nvPr/>
        </p:nvSpPr>
        <p:spPr>
          <a:xfrm>
            <a:off x="3305742" y="3750936"/>
            <a:ext cx="1264940" cy="677108"/>
          </a:xfrm>
          <a:prstGeom prst="rect">
            <a:avLst/>
          </a:prstGeom>
          <a:noFill/>
        </p:spPr>
        <p:txBody>
          <a:bodyPr wrap="none" rtlCol="0">
            <a:spAutoFit/>
          </a:bodyPr>
          <a:lstStyle/>
          <a:p>
            <a:pPr algn="ctr"/>
            <a:r>
              <a:rPr lang="en-US" sz="1900" dirty="0">
                <a:latin typeface="Corbel"/>
                <a:cs typeface="Corbel"/>
              </a:rPr>
              <a:t>one-time</a:t>
            </a:r>
            <a:br>
              <a:rPr lang="en-US" sz="1900" dirty="0">
                <a:latin typeface="Corbel"/>
                <a:cs typeface="Corbel"/>
              </a:rPr>
            </a:br>
            <a:r>
              <a:rPr lang="en-US" sz="1900" dirty="0">
                <a:latin typeface="Corbel"/>
                <a:cs typeface="Corbel"/>
              </a:rPr>
              <a:t>processing</a:t>
            </a:r>
          </a:p>
        </p:txBody>
      </p:sp>
      <p:grpSp>
        <p:nvGrpSpPr>
          <p:cNvPr id="97" name="Group 96"/>
          <p:cNvGrpSpPr/>
          <p:nvPr/>
        </p:nvGrpSpPr>
        <p:grpSpPr>
          <a:xfrm>
            <a:off x="4308930" y="3835871"/>
            <a:ext cx="1312636" cy="1724328"/>
            <a:chOff x="2784930" y="2345019"/>
            <a:chExt cx="1312636" cy="1724328"/>
          </a:xfrm>
        </p:grpSpPr>
        <p:pic>
          <p:nvPicPr>
            <p:cNvPr id="100" name="Picture 99" descr="to_ddr333memory_350.gif"/>
            <p:cNvPicPr>
              <a:picLocks noChangeAspect="1"/>
            </p:cNvPicPr>
            <p:nvPr/>
          </p:nvPicPr>
          <p:blipFill>
            <a:blip r:embed="rId2" cstate="print">
              <a:extLst>
                <a:ext uri="{BEBA8EAE-BF5A-486C-A8C5-ECC9F3942E4B}">
                  <a14:imgProps xmlns:a14="http://schemas.microsoft.com/office/drawing/2010/main">
                    <a14:imgLayer r:embed="rId3">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784930" y="2790207"/>
              <a:ext cx="1295624" cy="1279140"/>
            </a:xfrm>
            <a:prstGeom prst="rect">
              <a:avLst/>
            </a:prstGeom>
          </p:spPr>
        </p:pic>
        <p:pic>
          <p:nvPicPr>
            <p:cNvPr id="101" name="Picture 100" descr="to_ddr333memory_350.gif"/>
            <p:cNvPicPr>
              <a:picLocks noChangeAspect="1"/>
            </p:cNvPicPr>
            <p:nvPr/>
          </p:nvPicPr>
          <p:blipFill>
            <a:blip r:embed="rId2" cstate="print">
              <a:extLst>
                <a:ext uri="{BEBA8EAE-BF5A-486C-A8C5-ECC9F3942E4B}">
                  <a14:imgProps xmlns:a14="http://schemas.microsoft.com/office/drawing/2010/main">
                    <a14:imgLayer r:embed="rId3">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793436" y="2554275"/>
              <a:ext cx="1295624" cy="1279140"/>
            </a:xfrm>
            <a:prstGeom prst="rect">
              <a:avLst/>
            </a:prstGeom>
          </p:spPr>
        </p:pic>
        <p:pic>
          <p:nvPicPr>
            <p:cNvPr id="102" name="Picture 101" descr="to_ddr333memory_350.gif"/>
            <p:cNvPicPr>
              <a:picLocks noChangeAspect="1"/>
            </p:cNvPicPr>
            <p:nvPr/>
          </p:nvPicPr>
          <p:blipFill>
            <a:blip r:embed="rId2" cstate="print">
              <a:extLst>
                <a:ext uri="{BEBA8EAE-BF5A-486C-A8C5-ECC9F3942E4B}">
                  <a14:imgProps xmlns:a14="http://schemas.microsoft.com/office/drawing/2010/main">
                    <a14:imgLayer r:embed="rId3">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801942" y="2345019"/>
              <a:ext cx="1295624" cy="1279140"/>
            </a:xfrm>
            <a:prstGeom prst="rect">
              <a:avLst/>
            </a:prstGeom>
          </p:spPr>
        </p:pic>
      </p:grpSp>
      <p:sp>
        <p:nvSpPr>
          <p:cNvPr id="46" name="Rounded Rectangle 45"/>
          <p:cNvSpPr/>
          <p:nvPr/>
        </p:nvSpPr>
        <p:spPr>
          <a:xfrm>
            <a:off x="2047208" y="6091715"/>
            <a:ext cx="8097584" cy="631285"/>
          </a:xfrm>
          <a:prstGeom prst="roundRect">
            <a:avLst>
              <a:gd name="adj" fmla="val 16408"/>
            </a:avLst>
          </a:prstGeom>
          <a:solidFill>
            <a:srgbClr val="D9E4F2"/>
          </a:solidFill>
          <a:ln w="19050" cmpd="sng">
            <a:solidFill>
              <a:srgbClr val="4F81BD"/>
            </a:solidFill>
            <a:headEnd type="none" w="med" len="med"/>
            <a:tailEnd type="none"/>
          </a:ln>
        </p:spPr>
        <p:style>
          <a:lnRef idx="2">
            <a:schemeClr val="accent6"/>
          </a:lnRef>
          <a:fillRef idx="1">
            <a:schemeClr val="lt1"/>
          </a:fillRef>
          <a:effectRef idx="0">
            <a:schemeClr val="accent6"/>
          </a:effectRef>
          <a:fontRef idx="minor">
            <a:schemeClr val="dk1"/>
          </a:fontRef>
        </p:style>
        <p:txBody>
          <a:bodyPr lIns="91440" tIns="0" bIns="45720" rtlCol="0" anchor="ctr"/>
          <a:lstStyle/>
          <a:p>
            <a:pPr algn="ctr"/>
            <a:r>
              <a:rPr lang="en-US" sz="3000" b="1" dirty="0"/>
              <a:t>10-100</a:t>
            </a:r>
            <a:r>
              <a:rPr lang="en-US" sz="3200" b="1" dirty="0"/>
              <a:t>×</a:t>
            </a:r>
            <a:r>
              <a:rPr lang="en-US" sz="3000" b="1" dirty="0"/>
              <a:t> </a:t>
            </a:r>
            <a:r>
              <a:rPr lang="en-US" sz="3000" dirty="0"/>
              <a:t>faster than network and disk</a:t>
            </a:r>
          </a:p>
        </p:txBody>
      </p:sp>
    </p:spTree>
    <p:extLst>
      <p:ext uri="{BB962C8B-B14F-4D97-AF65-F5344CB8AC3E}">
        <p14:creationId xmlns:p14="http://schemas.microsoft.com/office/powerpoint/2010/main" val="1194448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1544" y="260648"/>
            <a:ext cx="8229600" cy="1143000"/>
          </a:xfrm>
        </p:spPr>
        <p:txBody>
          <a:bodyPr>
            <a:normAutofit fontScale="90000"/>
          </a:bodyPr>
          <a:lstStyle/>
          <a:p>
            <a:r>
              <a:rPr lang="en-US" sz="4700" dirty="0"/>
              <a:t>Coarse Grained: </a:t>
            </a:r>
            <a:r>
              <a:rPr lang="en-US" sz="4700" b="1" dirty="0"/>
              <a:t>Resilient Distributed Datasets </a:t>
            </a:r>
            <a:r>
              <a:rPr lang="en-US" sz="4700" dirty="0"/>
              <a:t>(RDDs)</a:t>
            </a:r>
          </a:p>
        </p:txBody>
      </p:sp>
      <p:sp>
        <p:nvSpPr>
          <p:cNvPr id="3" name="Content Placeholder 2"/>
          <p:cNvSpPr>
            <a:spLocks noGrp="1"/>
          </p:cNvSpPr>
          <p:nvPr>
            <p:ph idx="4294967295"/>
          </p:nvPr>
        </p:nvSpPr>
        <p:spPr>
          <a:xfrm>
            <a:off x="1077685" y="1766123"/>
            <a:ext cx="9427029" cy="4471392"/>
          </a:xfrm>
          <a:prstGeom prst="rect">
            <a:avLst/>
          </a:prstGeom>
        </p:spPr>
        <p:txBody>
          <a:bodyPr>
            <a:noAutofit/>
          </a:bodyPr>
          <a:lstStyle/>
          <a:p>
            <a:r>
              <a:rPr lang="en-US" sz="3200" dirty="0" smtClean="0"/>
              <a:t>Restricted form of </a:t>
            </a:r>
            <a:r>
              <a:rPr lang="en-US" sz="3200" dirty="0" smtClean="0">
                <a:solidFill>
                  <a:srgbClr val="FF0000"/>
                </a:solidFill>
              </a:rPr>
              <a:t>distributed shared memory</a:t>
            </a:r>
          </a:p>
          <a:p>
            <a:pPr lvl="1"/>
            <a:r>
              <a:rPr lang="en-US" sz="2800" dirty="0" smtClean="0"/>
              <a:t>Immutable, partitioned collections of records</a:t>
            </a:r>
          </a:p>
          <a:p>
            <a:pPr lvl="1"/>
            <a:r>
              <a:rPr lang="en-US" sz="2800" dirty="0" smtClean="0"/>
              <a:t>Can only be built through </a:t>
            </a:r>
            <a:r>
              <a:rPr lang="en-US" sz="2800" i="1" dirty="0" smtClean="0"/>
              <a:t>coarse-grained</a:t>
            </a:r>
            <a:r>
              <a:rPr lang="en-US" sz="2800" dirty="0" smtClean="0"/>
              <a:t> deterministic </a:t>
            </a:r>
            <a:r>
              <a:rPr lang="en-US" sz="2800" b="1" dirty="0" smtClean="0">
                <a:solidFill>
                  <a:srgbClr val="FF0000"/>
                </a:solidFill>
              </a:rPr>
              <a:t>transformations (map, filter, join, …)</a:t>
            </a:r>
          </a:p>
          <a:p>
            <a:r>
              <a:rPr lang="en-US" sz="3200" dirty="0" smtClean="0"/>
              <a:t>Efficient fault recovery using </a:t>
            </a:r>
            <a:r>
              <a:rPr lang="en-US" sz="3200" i="1" dirty="0" smtClean="0">
                <a:solidFill>
                  <a:srgbClr val="FF0000"/>
                </a:solidFill>
              </a:rPr>
              <a:t>lineage</a:t>
            </a:r>
          </a:p>
          <a:p>
            <a:pPr lvl="1"/>
            <a:r>
              <a:rPr lang="en-US" sz="2800" dirty="0" smtClean="0"/>
              <a:t>Log one operation to apply to many elements</a:t>
            </a:r>
          </a:p>
          <a:p>
            <a:pPr lvl="1"/>
            <a:r>
              <a:rPr lang="en-US" sz="2800" dirty="0" smtClean="0"/>
              <a:t>Re-compute lost partitions on failure</a:t>
            </a:r>
          </a:p>
          <a:p>
            <a:pPr lvl="1"/>
            <a:r>
              <a:rPr lang="en-US" sz="2800" dirty="0" smtClean="0"/>
              <a:t>No cost if nothing fails</a:t>
            </a:r>
            <a:endParaRPr lang="en-US" sz="2800" dirty="0"/>
          </a:p>
        </p:txBody>
      </p:sp>
    </p:spTree>
    <p:extLst>
      <p:ext uri="{BB962C8B-B14F-4D97-AF65-F5344CB8AC3E}">
        <p14:creationId xmlns:p14="http://schemas.microsoft.com/office/powerpoint/2010/main" val="858008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6878</TotalTime>
  <Words>2548</Words>
  <Application>Microsoft Office PowerPoint</Application>
  <PresentationFormat>宽屏</PresentationFormat>
  <Paragraphs>456</Paragraphs>
  <Slides>41</Slides>
  <Notes>17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41</vt:i4>
      </vt:variant>
    </vt:vector>
  </HeadingPairs>
  <TitlesOfParts>
    <vt:vector size="52" baseType="lpstr">
      <vt:lpstr>MS PGothic</vt:lpstr>
      <vt:lpstr>等线</vt:lpstr>
      <vt:lpstr>等线 Light</vt:lpstr>
      <vt:lpstr>宋体</vt:lpstr>
      <vt:lpstr>Arial</vt:lpstr>
      <vt:lpstr>Calibri</vt:lpstr>
      <vt:lpstr>Consolas</vt:lpstr>
      <vt:lpstr>Corbel</vt:lpstr>
      <vt:lpstr>Lucida Console</vt:lpstr>
      <vt:lpstr>Times New Roman</vt:lpstr>
      <vt:lpstr>Office 主题​​</vt:lpstr>
      <vt:lpstr>Spark</vt:lpstr>
      <vt:lpstr>What is Spark?</vt:lpstr>
      <vt:lpstr>PowerPoint 演示文稿</vt:lpstr>
      <vt:lpstr>Spark on Yarn</vt:lpstr>
      <vt:lpstr>Project History</vt:lpstr>
      <vt:lpstr>Why a New Programming Model?</vt:lpstr>
      <vt:lpstr>Data Sharing in MapReduce</vt:lpstr>
      <vt:lpstr>Data Sharing in Spark</vt:lpstr>
      <vt:lpstr>Coarse Grained: Resilient Distributed Datasets (RDDs)</vt:lpstr>
      <vt:lpstr>RDD Recovery</vt:lpstr>
      <vt:lpstr>Generality of RDDs</vt:lpstr>
      <vt:lpstr>Tradeoff Space</vt:lpstr>
      <vt:lpstr>Spark Programming Model</vt:lpstr>
      <vt:lpstr>Spark Driver and Workers</vt:lpstr>
      <vt:lpstr>Spark Context</vt:lpstr>
      <vt:lpstr>RDD Operations</vt:lpstr>
      <vt:lpstr>Supported Operators</vt:lpstr>
      <vt:lpstr>RDD Operations</vt:lpstr>
      <vt:lpstr>Transformations</vt:lpstr>
      <vt:lpstr>Creating an RDD from a File</vt:lpstr>
      <vt:lpstr>Passing Functions to Spark</vt:lpstr>
      <vt:lpstr>Spark Program Lifecycle with RDDs</vt:lpstr>
      <vt:lpstr>Caching RDDs</vt:lpstr>
      <vt:lpstr>Shared Variables</vt:lpstr>
      <vt:lpstr>Broadcast Variables</vt:lpstr>
      <vt:lpstr>Accumulators</vt:lpstr>
      <vt:lpstr>Example: Log Mining</vt:lpstr>
      <vt:lpstr>Fault Tolerance</vt:lpstr>
      <vt:lpstr>What is MLlib?</vt:lpstr>
      <vt:lpstr>MLlib</vt:lpstr>
      <vt:lpstr>Example: Logistic Regression</vt:lpstr>
      <vt:lpstr>Example: Logistic Regression</vt:lpstr>
      <vt:lpstr>Example: Logistic Regression</vt:lpstr>
      <vt:lpstr>Logistic Regression Performance</vt:lpstr>
      <vt:lpstr>Binomial logistic regression</vt:lpstr>
      <vt:lpstr>k-means (python)</vt:lpstr>
      <vt:lpstr>Dimension reduction+ k-means</vt:lpstr>
      <vt:lpstr>Collaborative filtering</vt:lpstr>
      <vt:lpstr>Collaborative filtering: Alternating Least Squares</vt:lpstr>
      <vt:lpstr>Collaborative filtering: Alternating Least Squares</vt:lpstr>
      <vt:lpstr>Collaborative filtering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dc:title>
  <dc:creator>wenjun wenjun</dc:creator>
  <cp:lastModifiedBy>wwj</cp:lastModifiedBy>
  <cp:revision>125</cp:revision>
  <dcterms:created xsi:type="dcterms:W3CDTF">2016-11-02T07:36:17Z</dcterms:created>
  <dcterms:modified xsi:type="dcterms:W3CDTF">2018-10-23T01:28:32Z</dcterms:modified>
</cp:coreProperties>
</file>