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86" r:id="rId3"/>
    <p:sldId id="311" r:id="rId4"/>
    <p:sldId id="312" r:id="rId5"/>
    <p:sldId id="313" r:id="rId6"/>
    <p:sldId id="321" r:id="rId7"/>
    <p:sldId id="257" r:id="rId8"/>
    <p:sldId id="315" r:id="rId9"/>
    <p:sldId id="259" r:id="rId10"/>
    <p:sldId id="285" r:id="rId11"/>
    <p:sldId id="291" r:id="rId12"/>
    <p:sldId id="322" r:id="rId13"/>
    <p:sldId id="317" r:id="rId14"/>
    <p:sldId id="320" r:id="rId15"/>
    <p:sldId id="319" r:id="rId16"/>
    <p:sldId id="260" r:id="rId17"/>
    <p:sldId id="262" r:id="rId18"/>
    <p:sldId id="263" r:id="rId19"/>
    <p:sldId id="290" r:id="rId20"/>
    <p:sldId id="287" r:id="rId21"/>
    <p:sldId id="288" r:id="rId22"/>
    <p:sldId id="289" r:id="rId23"/>
    <p:sldId id="264" r:id="rId24"/>
    <p:sldId id="265" r:id="rId25"/>
    <p:sldId id="316" r:id="rId26"/>
    <p:sldId id="269" r:id="rId27"/>
    <p:sldId id="273" r:id="rId28"/>
    <p:sldId id="267" r:id="rId29"/>
    <p:sldId id="268" r:id="rId30"/>
    <p:sldId id="270" r:id="rId31"/>
    <p:sldId id="271" r:id="rId32"/>
    <p:sldId id="280" r:id="rId33"/>
    <p:sldId id="281" r:id="rId34"/>
    <p:sldId id="282" r:id="rId35"/>
    <p:sldId id="284" r:id="rId36"/>
    <p:sldId id="293" r:id="rId37"/>
    <p:sldId id="338" r:id="rId38"/>
    <p:sldId id="339" r:id="rId39"/>
    <p:sldId id="340" r:id="rId40"/>
    <p:sldId id="341" r:id="rId41"/>
    <p:sldId id="342" r:id="rId42"/>
    <p:sldId id="343" r:id="rId43"/>
    <p:sldId id="330" r:id="rId44"/>
    <p:sldId id="332" r:id="rId45"/>
    <p:sldId id="344" r:id="rId46"/>
    <p:sldId id="331" r:id="rId47"/>
    <p:sldId id="323" r:id="rId48"/>
    <p:sldId id="324" r:id="rId49"/>
    <p:sldId id="325" r:id="rId50"/>
    <p:sldId id="326" r:id="rId51"/>
    <p:sldId id="327" r:id="rId52"/>
    <p:sldId id="328" r:id="rId53"/>
    <p:sldId id="333" r:id="rId54"/>
    <p:sldId id="329" r:id="rId55"/>
    <p:sldId id="335" r:id="rId56"/>
    <p:sldId id="336" r:id="rId57"/>
    <p:sldId id="337" r:id="rId58"/>
    <p:sldId id="295" r:id="rId59"/>
    <p:sldId id="296" r:id="rId60"/>
    <p:sldId id="297" r:id="rId61"/>
    <p:sldId id="298" r:id="rId62"/>
    <p:sldId id="299" r:id="rId63"/>
    <p:sldId id="300" r:id="rId64"/>
    <p:sldId id="272" r:id="rId65"/>
    <p:sldId id="274" r:id="rId66"/>
    <p:sldId id="275" r:id="rId67"/>
    <p:sldId id="276" r:id="rId68"/>
    <p:sldId id="277" r:id="rId69"/>
    <p:sldId id="334" r:id="rId70"/>
    <p:sldId id="279"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365" autoAdjust="0"/>
    <p:restoredTop sz="89037" autoAdjust="0"/>
  </p:normalViewPr>
  <p:slideViewPr>
    <p:cSldViewPr>
      <p:cViewPr varScale="1">
        <p:scale>
          <a:sx n="78" d="100"/>
          <a:sy n="78" d="100"/>
        </p:scale>
        <p:origin x="1644"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E6132753-EB19-E84E-8FEE-090CEB61CC1F}">
      <dgm:prSet phldrT="[Text]"/>
      <dgm:spPr/>
      <dgm:t>
        <a:bodyPr/>
        <a:lstStyle/>
        <a:p>
          <a:r>
            <a:rPr lang="en-US" dirty="0" smtClean="0"/>
            <a:t>Inflexible</a:t>
          </a:r>
          <a:endParaRPr lang="en-US" dirty="0"/>
        </a:p>
      </dgm:t>
    </dgm:pt>
    <dgm:pt modelId="{C19F0441-5B67-5246-AC60-04C224BC8306}" type="parTrans" cxnId="{3DFB3853-7E93-9647-BF07-770DA8EA84B8}">
      <dgm:prSet/>
      <dgm:spPr/>
      <dgm:t>
        <a:bodyPr/>
        <a:lstStyle/>
        <a:p>
          <a:endParaRPr lang="en-US"/>
        </a:p>
      </dgm:t>
    </dgm:pt>
    <dgm:pt modelId="{2200161B-B385-194E-96A1-B7B32569E3DC}" type="sibTrans" cxnId="{3DFB3853-7E93-9647-BF07-770DA8EA84B8}">
      <dgm:prSet/>
      <dgm:spPr/>
      <dgm:t>
        <a:bodyPr/>
        <a:lstStyle/>
        <a:p>
          <a:endParaRPr lang="en-US"/>
        </a:p>
      </dgm:t>
    </dgm:pt>
    <dgm:pt modelId="{49A8DD10-3B0D-2846-9EA1-5691EB3F3B00}">
      <dgm:prSet phldrT="[Text]"/>
      <dgm:spPr/>
      <dgm:t>
        <a:bodyPr/>
        <a:lstStyle/>
        <a:p>
          <a:r>
            <a:rPr lang="en-US" dirty="0" smtClean="0"/>
            <a:t>Lots of hand coding</a:t>
          </a:r>
          <a:endParaRPr lang="en-US" dirty="0"/>
        </a:p>
      </dgm:t>
    </dgm:pt>
    <dgm:pt modelId="{9B1FC544-B14D-2544-A5D0-51E520BBEC97}" type="parTrans" cxnId="{C32FFB57-1E3D-1543-BFBD-F72974EE10E6}">
      <dgm:prSet/>
      <dgm:spPr/>
      <dgm:t>
        <a:bodyPr/>
        <a:lstStyle/>
        <a:p>
          <a:endParaRPr lang="en-US"/>
        </a:p>
      </dgm:t>
    </dgm:pt>
    <dgm:pt modelId="{3BDEAD26-E750-C340-B4B5-B7390AADD721}" type="sibTrans" cxnId="{C32FFB57-1E3D-1543-BFBD-F72974EE10E6}">
      <dgm:prSet/>
      <dgm:spPr/>
      <dgm:t>
        <a:bodyPr/>
        <a:lstStyle/>
        <a:p>
          <a:endParaRPr lang="en-US"/>
        </a:p>
      </dgm:t>
    </dgm:pt>
    <dgm:pt modelId="{BB2FA729-CF07-4949-9A71-A34FC5A0B003}">
      <dgm:prSet phldrT="[Text]"/>
      <dgm:spPr/>
      <dgm:t>
        <a:bodyPr/>
        <a:lstStyle/>
        <a:p>
          <a:r>
            <a:rPr lang="en-US" dirty="0" smtClean="0"/>
            <a:t>Scalable</a:t>
          </a:r>
          <a:endParaRPr lang="en-US"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dgm:spPr/>
      <dgm:t>
        <a:bodyPr/>
        <a:lstStyle/>
        <a:p>
          <a:r>
            <a:rPr lang="en-US" dirty="0" smtClean="0"/>
            <a:t>Cheap</a:t>
          </a:r>
          <a:endParaRPr lang="en-US"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dgm:spPr/>
      <dgm:t>
        <a:bodyPr/>
        <a:lstStyle/>
        <a:p>
          <a:r>
            <a:rPr lang="en-US" dirty="0" smtClean="0"/>
            <a:t>Control over execution</a:t>
          </a:r>
          <a:endParaRPr lang="en-US"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0B3C0D60-6CAE-1C40-B107-79DEC6D0CA7A}">
      <dgm:prSet phldrT="[Text]"/>
      <dgm:spPr/>
      <dgm:t>
        <a:bodyPr/>
        <a:lstStyle/>
        <a:p>
          <a:r>
            <a:rPr lang="en-US" dirty="0" smtClean="0"/>
            <a:t>Semantics hidden</a:t>
          </a:r>
          <a:endParaRPr lang="en-US" dirty="0"/>
        </a:p>
      </dgm:t>
    </dgm:pt>
    <dgm:pt modelId="{6070AE05-7DD5-FB47-9961-DEA8992F1DA3}" type="parTrans" cxnId="{DDB89338-5F6B-B449-B01D-3360B9B8D56E}">
      <dgm:prSet/>
      <dgm:spPr/>
      <dgm:t>
        <a:bodyPr/>
        <a:lstStyle/>
        <a:p>
          <a:endParaRPr lang="en-US"/>
        </a:p>
      </dgm:t>
    </dgm:pt>
    <dgm:pt modelId="{848EF0A5-A311-0842-AF16-E9F02D7E40D0}" type="sibTrans" cxnId="{DDB89338-5F6B-B449-B01D-3360B9B8D56E}">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chemeClr val="tx1">
            <a:lumMod val="65000"/>
            <a:lumOff val="35000"/>
            <a:alpha val="90000"/>
          </a:schemeClr>
        </a:solidFill>
      </dgm:spPr>
    </dgm:pt>
    <dgm:pt modelId="{9D4EED80-4B68-7E4E-AB25-E8896E989013}" type="pres">
      <dgm:prSet presAssocID="{820C7C3D-6D80-B14B-8968-706F64BDD59F}" presName="balance_33" presStyleLbl="alignAccFollowNode1" presStyleIdx="3" presStyleCnt="4" custAng="295753">
        <dgm:presLayoutVars>
          <dgm:bulletEnabled val="1"/>
        </dgm:presLayoutVars>
      </dgm:prSet>
      <dgm:spPr/>
    </dgm:pt>
    <dgm:pt modelId="{331AB2D5-9322-6348-A613-4A8CD59D9597}" type="pres">
      <dgm:prSet presAssocID="{820C7C3D-6D80-B14B-8968-706F64BDD59F}" presName="right_33_1" presStyleLbl="node1" presStyleIdx="0" presStyleCnt="6" custAng="295753" custLinFactNeighborX="2229" custLinFactNeighborY="17749">
        <dgm:presLayoutVars>
          <dgm:bulletEnabled val="1"/>
        </dgm:presLayoutVars>
      </dgm:prSet>
      <dgm:spPr/>
      <dgm:t>
        <a:bodyPr/>
        <a:lstStyle/>
        <a:p>
          <a:endParaRPr lang="en-US"/>
        </a:p>
      </dgm:t>
    </dgm:pt>
    <dgm:pt modelId="{B0CFC36C-0712-7D45-BBC6-E8178F877EBE}" type="pres">
      <dgm:prSet presAssocID="{820C7C3D-6D80-B14B-8968-706F64BDD59F}" presName="right_33_2" presStyleLbl="node1" presStyleIdx="1" presStyleCnt="6" custAng="295753" custLinFactNeighborX="6906" custLinFactNeighborY="24676">
        <dgm:presLayoutVars>
          <dgm:bulletEnabled val="1"/>
        </dgm:presLayoutVars>
      </dgm:prSet>
      <dgm:spPr/>
      <dgm:t>
        <a:bodyPr/>
        <a:lstStyle/>
        <a:p>
          <a:endParaRPr lang="en-US"/>
        </a:p>
      </dgm:t>
    </dgm:pt>
    <dgm:pt modelId="{1EC1DCD9-3D9B-EA46-9456-9396B7740DA7}" type="pres">
      <dgm:prSet presAssocID="{820C7C3D-6D80-B14B-8968-706F64BDD59F}" presName="right_33_3" presStyleLbl="node1" presStyleIdx="2" presStyleCnt="6" custAng="295753" custLinFactNeighborX="12335" custLinFactNeighborY="31604">
        <dgm:presLayoutVars>
          <dgm:bulletEnabled val="1"/>
        </dgm:presLayoutVars>
      </dgm:prSet>
      <dgm:spPr/>
      <dgm:t>
        <a:bodyPr/>
        <a:lstStyle/>
        <a:p>
          <a:endParaRPr lang="en-US"/>
        </a:p>
      </dgm:t>
    </dgm:pt>
    <dgm:pt modelId="{58071F53-AB76-4A45-B72E-DACDB9420FCB}" type="pres">
      <dgm:prSet presAssocID="{820C7C3D-6D80-B14B-8968-706F64BDD59F}" presName="left_33_1" presStyleLbl="node1" presStyleIdx="3" presStyleCnt="6" custAng="295753" custLinFactNeighborY="-14532">
        <dgm:presLayoutVars>
          <dgm:bulletEnabled val="1"/>
        </dgm:presLayoutVars>
      </dgm:prSet>
      <dgm:spPr/>
      <dgm:t>
        <a:bodyPr/>
        <a:lstStyle/>
        <a:p>
          <a:endParaRPr lang="en-US"/>
        </a:p>
      </dgm:t>
    </dgm:pt>
    <dgm:pt modelId="{21E7FD9D-9F87-1349-8258-D383BFDDF1F9}" type="pres">
      <dgm:prSet presAssocID="{820C7C3D-6D80-B14B-8968-706F64BDD59F}" presName="left_33_2" presStyleLbl="node1" presStyleIdx="4" presStyleCnt="6" custAng="295753" custLinFactNeighborX="6372" custLinFactNeighborY="-5388">
        <dgm:presLayoutVars>
          <dgm:bulletEnabled val="1"/>
        </dgm:presLayoutVars>
      </dgm:prSet>
      <dgm:spPr/>
      <dgm:t>
        <a:bodyPr/>
        <a:lstStyle/>
        <a:p>
          <a:endParaRPr lang="en-US"/>
        </a:p>
      </dgm:t>
    </dgm:pt>
    <dgm:pt modelId="{2C658378-23D5-5A42-A385-FAE990B5E541}" type="pres">
      <dgm:prSet presAssocID="{820C7C3D-6D80-B14B-8968-706F64BDD59F}" presName="left_33_3" presStyleLbl="node1" presStyleIdx="5" presStyleCnt="6" custAng="295753" custLinFactNeighborX="11049" custLinFactNeighborY="1539">
        <dgm:presLayoutVars>
          <dgm:bulletEnabled val="1"/>
        </dgm:presLayoutVars>
      </dgm:prSet>
      <dgm:spPr/>
      <dgm:t>
        <a:bodyPr/>
        <a:lstStyle/>
        <a:p>
          <a:endParaRPr lang="en-US"/>
        </a:p>
      </dgm:t>
    </dgm:pt>
  </dgm:ptLst>
  <dgm:cxnLst>
    <dgm:cxn modelId="{B38E78C9-1080-4947-9DD9-27BCB03D7D0B}" type="presOf" srcId="{E6132753-EB19-E84E-8FEE-090CEB61CC1F}" destId="{58071F53-AB76-4A45-B72E-DACDB9420FCB}" srcOrd="0" destOrd="0" presId="urn:microsoft.com/office/officeart/2005/8/layout/balance1"/>
    <dgm:cxn modelId="{1992448B-BBCC-49EB-9BA2-B81E94684AE0}" type="presOf" srcId="{49A8DD10-3B0D-2846-9EA1-5691EB3F3B00}" destId="{21E7FD9D-9F87-1349-8258-D383BFDDF1F9}" srcOrd="0" destOrd="0" presId="urn:microsoft.com/office/officeart/2005/8/layout/balance1"/>
    <dgm:cxn modelId="{1F511DF3-9E41-1F45-ABB0-1077941CE27C}" srcId="{801F262E-C699-2249-A144-C291FEFB3D09}" destId="{2A2CDE29-144C-B74B-B4E6-F8AF581000C5}" srcOrd="2" destOrd="0" parTransId="{3D153980-BD51-1841-93D9-0013A4BA17F7}" sibTransId="{3C37E57D-7745-3340-9C20-504BA2935787}"/>
    <dgm:cxn modelId="{8F497107-3310-4C1B-8281-B38F7CB51B66}" type="presOf" srcId="{BB2FA729-CF07-4949-9A71-A34FC5A0B003}" destId="{331AB2D5-9322-6348-A613-4A8CD59D9597}" srcOrd="0" destOrd="0" presId="urn:microsoft.com/office/officeart/2005/8/layout/balance1"/>
    <dgm:cxn modelId="{9921A864-6E88-49A5-B895-18F39ED8FF74}" type="presOf" srcId="{820C7C3D-6D80-B14B-8968-706F64BDD59F}" destId="{EF4A0B0D-114F-774E-AB3E-A6CC1B657D5F}" srcOrd="0" destOrd="0" presId="urn:microsoft.com/office/officeart/2005/8/layout/balance1"/>
    <dgm:cxn modelId="{87E8F960-00C3-2146-8F29-31806808269D}" srcId="{820C7C3D-6D80-B14B-8968-706F64BDD59F}" destId="{801F262E-C699-2249-A144-C291FEFB3D09}" srcOrd="1" destOrd="0" parTransId="{9FCA8B3B-22E4-FF44-8CDA-CA07C145C9AA}" sibTransId="{A3504873-D9CC-414E-B65E-F9F42CA6CB30}"/>
    <dgm:cxn modelId="{6097DC0B-B035-A344-8A61-F3E134350ADF}" srcId="{820C7C3D-6D80-B14B-8968-706F64BDD59F}" destId="{1A137BC2-7296-4F45-9853-1E34B5F8DD0C}" srcOrd="0" destOrd="0" parTransId="{E329D03A-856E-EA45-AECC-D8C1DAA8DD3D}" sibTransId="{E897398C-F5B6-9241-AAE5-A87CAAA49BC2}"/>
    <dgm:cxn modelId="{3DFB3853-7E93-9647-BF07-770DA8EA84B8}" srcId="{1A137BC2-7296-4F45-9853-1E34B5F8DD0C}" destId="{E6132753-EB19-E84E-8FEE-090CEB61CC1F}" srcOrd="0" destOrd="0" parTransId="{C19F0441-5B67-5246-AC60-04C224BC8306}" sibTransId="{2200161B-B385-194E-96A1-B7B32569E3DC}"/>
    <dgm:cxn modelId="{EDE29133-3E17-014F-9A47-59EF6D26C28C}" srcId="{801F262E-C699-2249-A144-C291FEFB3D09}" destId="{3C426D98-6298-904D-9699-432217A590D7}" srcOrd="1" destOrd="0" parTransId="{382ECFCE-D30A-9D42-905B-A8768516B95E}" sibTransId="{86B4C683-38EF-3A46-94A7-D903A07C7F6A}"/>
    <dgm:cxn modelId="{554B0AF5-EDA5-4E49-A645-1D39A972077B}" type="presOf" srcId="{2A2CDE29-144C-B74B-B4E6-F8AF581000C5}" destId="{1EC1DCD9-3D9B-EA46-9456-9396B7740DA7}" srcOrd="0" destOrd="0" presId="urn:microsoft.com/office/officeart/2005/8/layout/balance1"/>
    <dgm:cxn modelId="{C32FFB57-1E3D-1543-BFBD-F72974EE10E6}" srcId="{1A137BC2-7296-4F45-9853-1E34B5F8DD0C}" destId="{49A8DD10-3B0D-2846-9EA1-5691EB3F3B00}" srcOrd="1" destOrd="0" parTransId="{9B1FC544-B14D-2544-A5D0-51E520BBEC97}" sibTransId="{3BDEAD26-E750-C340-B4B5-B7390AADD721}"/>
    <dgm:cxn modelId="{DDB89338-5F6B-B449-B01D-3360B9B8D56E}" srcId="{1A137BC2-7296-4F45-9853-1E34B5F8DD0C}" destId="{0B3C0D60-6CAE-1C40-B107-79DEC6D0CA7A}" srcOrd="2" destOrd="0" parTransId="{6070AE05-7DD5-FB47-9961-DEA8992F1DA3}" sibTransId="{848EF0A5-A311-0842-AF16-E9F02D7E40D0}"/>
    <dgm:cxn modelId="{DA2EA008-3880-4491-AB50-1B8E7308F3C7}" type="presOf" srcId="{801F262E-C699-2249-A144-C291FEFB3D09}" destId="{2B27CBE4-6070-EB4E-92DD-DF4B8C2CB00F}" srcOrd="0" destOrd="0" presId="urn:microsoft.com/office/officeart/2005/8/layout/balance1"/>
    <dgm:cxn modelId="{F1F90FD3-0DC0-1A49-A7E3-26FE6F933E65}" srcId="{801F262E-C699-2249-A144-C291FEFB3D09}" destId="{BB2FA729-CF07-4949-9A71-A34FC5A0B003}" srcOrd="0" destOrd="0" parTransId="{A024B2C2-48D7-914D-BC1D-E7F68CDF5382}" sibTransId="{78DC1515-BE48-3A4C-8663-8867CDB4275D}"/>
    <dgm:cxn modelId="{83395396-967D-430D-8D81-B5B696115D01}" type="presOf" srcId="{0B3C0D60-6CAE-1C40-B107-79DEC6D0CA7A}" destId="{2C658378-23D5-5A42-A385-FAE990B5E541}" srcOrd="0" destOrd="0" presId="urn:microsoft.com/office/officeart/2005/8/layout/balance1"/>
    <dgm:cxn modelId="{18AEE1E9-F7E8-42CC-8E3B-F68E6BE1C5F1}" type="presOf" srcId="{1A137BC2-7296-4F45-9853-1E34B5F8DD0C}" destId="{A7FA2B74-F268-3B48-9CDD-E6CC16BD4E15}" srcOrd="0" destOrd="0" presId="urn:microsoft.com/office/officeart/2005/8/layout/balance1"/>
    <dgm:cxn modelId="{BAF44AB1-9C83-4500-995A-A060BCDAA83A}" type="presOf" srcId="{3C426D98-6298-904D-9699-432217A590D7}" destId="{B0CFC36C-0712-7D45-BBC6-E8178F877EBE}" srcOrd="0" destOrd="0" presId="urn:microsoft.com/office/officeart/2005/8/layout/balance1"/>
    <dgm:cxn modelId="{55B6D0DA-015E-43E8-B793-29985C5CBEBE}" type="presParOf" srcId="{EF4A0B0D-114F-774E-AB3E-A6CC1B657D5F}" destId="{CC21C08A-BB1F-2D4C-8780-14A3FC971045}" srcOrd="0" destOrd="0" presId="urn:microsoft.com/office/officeart/2005/8/layout/balance1"/>
    <dgm:cxn modelId="{BD6DF5D1-02A1-4E0A-ADBC-7CACD04B43C8}" type="presParOf" srcId="{EF4A0B0D-114F-774E-AB3E-A6CC1B657D5F}" destId="{EB17DD50-844E-974F-BBB9-6007153E0313}" srcOrd="1" destOrd="0" presId="urn:microsoft.com/office/officeart/2005/8/layout/balance1"/>
    <dgm:cxn modelId="{2CA971C2-C2AD-4AE2-A60E-A56E3F1D3880}" type="presParOf" srcId="{EB17DD50-844E-974F-BBB9-6007153E0313}" destId="{A7FA2B74-F268-3B48-9CDD-E6CC16BD4E15}" srcOrd="0" destOrd="0" presId="urn:microsoft.com/office/officeart/2005/8/layout/balance1"/>
    <dgm:cxn modelId="{506C7B58-D16A-453F-91C2-67B36E04EB63}" type="presParOf" srcId="{EB17DD50-844E-974F-BBB9-6007153E0313}" destId="{2B27CBE4-6070-EB4E-92DD-DF4B8C2CB00F}" srcOrd="1" destOrd="0" presId="urn:microsoft.com/office/officeart/2005/8/layout/balance1"/>
    <dgm:cxn modelId="{4DCBEEEA-C90C-4D6B-BA53-CD77956E5B17}" type="presParOf" srcId="{EF4A0B0D-114F-774E-AB3E-A6CC1B657D5F}" destId="{4F58EA41-738C-1D49-B055-3AD1128F34B8}" srcOrd="2" destOrd="0" presId="urn:microsoft.com/office/officeart/2005/8/layout/balance1"/>
    <dgm:cxn modelId="{F8C2F65F-CD3F-4F47-88CC-1F11ED5A28D3}" type="presParOf" srcId="{4F58EA41-738C-1D49-B055-3AD1128F34B8}" destId="{52C2E318-EE4C-3B4D-BD24-AF7591669294}" srcOrd="0" destOrd="0" presId="urn:microsoft.com/office/officeart/2005/8/layout/balance1"/>
    <dgm:cxn modelId="{6BEBAF56-2B8F-480A-ACFD-43754CDC1E32}" type="presParOf" srcId="{4F58EA41-738C-1D49-B055-3AD1128F34B8}" destId="{36669C80-AD99-3040-8D41-D3D5BD0DD69C}" srcOrd="1" destOrd="0" presId="urn:microsoft.com/office/officeart/2005/8/layout/balance1"/>
    <dgm:cxn modelId="{CB7062BD-D788-4203-B71E-B915FE572F1D}" type="presParOf" srcId="{4F58EA41-738C-1D49-B055-3AD1128F34B8}" destId="{9D4EED80-4B68-7E4E-AB25-E8896E989013}" srcOrd="2" destOrd="0" presId="urn:microsoft.com/office/officeart/2005/8/layout/balance1"/>
    <dgm:cxn modelId="{091C0F4F-7B03-4348-8DF2-E1580DA2D26C}" type="presParOf" srcId="{4F58EA41-738C-1D49-B055-3AD1128F34B8}" destId="{331AB2D5-9322-6348-A613-4A8CD59D9597}" srcOrd="3" destOrd="0" presId="urn:microsoft.com/office/officeart/2005/8/layout/balance1"/>
    <dgm:cxn modelId="{8285800E-E18E-43A1-AD69-CFA814182FAA}" type="presParOf" srcId="{4F58EA41-738C-1D49-B055-3AD1128F34B8}" destId="{B0CFC36C-0712-7D45-BBC6-E8178F877EBE}" srcOrd="4" destOrd="0" presId="urn:microsoft.com/office/officeart/2005/8/layout/balance1"/>
    <dgm:cxn modelId="{0BEA9B96-0C7A-4C69-9F97-8DEB8E012F49}" type="presParOf" srcId="{4F58EA41-738C-1D49-B055-3AD1128F34B8}" destId="{1EC1DCD9-3D9B-EA46-9456-9396B7740DA7}" srcOrd="5" destOrd="0" presId="urn:microsoft.com/office/officeart/2005/8/layout/balance1"/>
    <dgm:cxn modelId="{EA3373F7-A11A-4C68-BC72-BB3ED212CA10}" type="presParOf" srcId="{4F58EA41-738C-1D49-B055-3AD1128F34B8}" destId="{58071F53-AB76-4A45-B72E-DACDB9420FCB}" srcOrd="6" destOrd="0" presId="urn:microsoft.com/office/officeart/2005/8/layout/balance1"/>
    <dgm:cxn modelId="{55F09209-B688-418D-9E6E-45CABB03218F}" type="presParOf" srcId="{4F58EA41-738C-1D49-B055-3AD1128F34B8}" destId="{21E7FD9D-9F87-1349-8258-D383BFDDF1F9}" srcOrd="7" destOrd="0" presId="urn:microsoft.com/office/officeart/2005/8/layout/balance1"/>
    <dgm:cxn modelId="{47439402-383C-4732-8A3C-F4A9DA0B0E96}" type="presParOf" srcId="{4F58EA41-738C-1D49-B055-3AD1128F34B8}" destId="{2C658378-23D5-5A42-A385-FAE990B5E541}" srcOrd="8" destOrd="0" presId="urn:microsoft.com/office/officeart/2005/8/layout/balance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C7C3D-6D80-B14B-8968-706F64BDD59F}"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BB2FA729-CF07-4949-9A71-A34FC5A0B003}">
      <dgm:prSet phldrT="[Text]" custT="1"/>
      <dgm:spPr/>
      <dgm:t>
        <a:bodyPr/>
        <a:lstStyle/>
        <a:p>
          <a:r>
            <a:rPr lang="en-US" sz="1900" dirty="0" smtClean="0"/>
            <a:t>Scalable</a:t>
          </a:r>
          <a:endParaRPr lang="en-US" sz="1900" dirty="0"/>
        </a:p>
      </dgm:t>
    </dgm:pt>
    <dgm:pt modelId="{A024B2C2-48D7-914D-BC1D-E7F68CDF5382}" type="parTrans" cxnId="{F1F90FD3-0DC0-1A49-A7E3-26FE6F933E65}">
      <dgm:prSet/>
      <dgm:spPr/>
      <dgm:t>
        <a:bodyPr/>
        <a:lstStyle/>
        <a:p>
          <a:endParaRPr lang="en-US"/>
        </a:p>
      </dgm:t>
    </dgm:pt>
    <dgm:pt modelId="{78DC1515-BE48-3A4C-8663-8867CDB4275D}" type="sibTrans" cxnId="{F1F90FD3-0DC0-1A49-A7E3-26FE6F933E65}">
      <dgm:prSet/>
      <dgm:spPr/>
      <dgm:t>
        <a:bodyPr/>
        <a:lstStyle/>
        <a:p>
          <a:endParaRPr lang="en-US"/>
        </a:p>
      </dgm:t>
    </dgm:pt>
    <dgm:pt modelId="{3C426D98-6298-904D-9699-432217A590D7}">
      <dgm:prSet phldrT="[Text]" custT="1"/>
      <dgm:spPr/>
      <dgm:t>
        <a:bodyPr/>
        <a:lstStyle/>
        <a:p>
          <a:r>
            <a:rPr lang="en-US" sz="1900" dirty="0" smtClean="0"/>
            <a:t>Cheap</a:t>
          </a:r>
          <a:endParaRPr lang="en-US" sz="1900" dirty="0"/>
        </a:p>
      </dgm:t>
    </dgm:pt>
    <dgm:pt modelId="{382ECFCE-D30A-9D42-905B-A8768516B95E}" type="parTrans" cxnId="{EDE29133-3E17-014F-9A47-59EF6D26C28C}">
      <dgm:prSet/>
      <dgm:spPr/>
      <dgm:t>
        <a:bodyPr/>
        <a:lstStyle/>
        <a:p>
          <a:endParaRPr lang="en-US"/>
        </a:p>
      </dgm:t>
    </dgm:pt>
    <dgm:pt modelId="{86B4C683-38EF-3A46-94A7-D903A07C7F6A}" type="sibTrans" cxnId="{EDE29133-3E17-014F-9A47-59EF6D26C28C}">
      <dgm:prSet/>
      <dgm:spPr/>
      <dgm:t>
        <a:bodyPr/>
        <a:lstStyle/>
        <a:p>
          <a:endParaRPr lang="en-US"/>
        </a:p>
      </dgm:t>
    </dgm:pt>
    <dgm:pt modelId="{2A2CDE29-144C-B74B-B4E6-F8AF581000C5}">
      <dgm:prSet phldrT="[Text]" custT="1"/>
      <dgm:spPr/>
      <dgm:t>
        <a:bodyPr/>
        <a:lstStyle/>
        <a:p>
          <a:r>
            <a:rPr lang="en-US" sz="1900" dirty="0" smtClean="0"/>
            <a:t>Control over execution</a:t>
          </a:r>
          <a:endParaRPr lang="en-US" sz="1900" dirty="0"/>
        </a:p>
      </dgm:t>
    </dgm:pt>
    <dgm:pt modelId="{3D153980-BD51-1841-93D9-0013A4BA17F7}" type="parTrans" cxnId="{1F511DF3-9E41-1F45-ABB0-1077941CE27C}">
      <dgm:prSet/>
      <dgm:spPr/>
      <dgm:t>
        <a:bodyPr/>
        <a:lstStyle/>
        <a:p>
          <a:endParaRPr lang="en-US"/>
        </a:p>
      </dgm:t>
    </dgm:pt>
    <dgm:pt modelId="{3C37E57D-7745-3340-9C20-504BA2935787}" type="sibTrans" cxnId="{1F511DF3-9E41-1F45-ABB0-1077941CE27C}">
      <dgm:prSet/>
      <dgm:spPr/>
      <dgm:t>
        <a:bodyPr/>
        <a:lstStyle/>
        <a:p>
          <a:endParaRPr lang="en-US"/>
        </a:p>
      </dgm:t>
    </dgm:pt>
    <dgm:pt modelId="{1A137BC2-7296-4F45-9853-1E34B5F8DD0C}">
      <dgm:prSet phldrT="[Text]"/>
      <dgm:spPr>
        <a:solidFill>
          <a:schemeClr val="accent1">
            <a:tint val="40000"/>
            <a:hueOff val="0"/>
            <a:satOff val="0"/>
            <a:lumOff val="0"/>
            <a:alpha val="0"/>
          </a:schemeClr>
        </a:solidFill>
        <a:ln>
          <a:noFill/>
        </a:ln>
      </dgm:spPr>
      <dgm:t>
        <a:bodyPr/>
        <a:lstStyle/>
        <a:p>
          <a:endParaRPr lang="en-US" dirty="0"/>
        </a:p>
      </dgm:t>
    </dgm:pt>
    <dgm:pt modelId="{E897398C-F5B6-9241-AAE5-A87CAAA49BC2}" type="sibTrans" cxnId="{6097DC0B-B035-A344-8A61-F3E134350ADF}">
      <dgm:prSet/>
      <dgm:spPr/>
      <dgm:t>
        <a:bodyPr/>
        <a:lstStyle/>
        <a:p>
          <a:endParaRPr lang="en-US"/>
        </a:p>
      </dgm:t>
    </dgm:pt>
    <dgm:pt modelId="{E329D03A-856E-EA45-AECC-D8C1DAA8DD3D}" type="parTrans" cxnId="{6097DC0B-B035-A344-8A61-F3E134350ADF}">
      <dgm:prSet/>
      <dgm:spPr/>
      <dgm:t>
        <a:bodyPr/>
        <a:lstStyle/>
        <a:p>
          <a:endParaRPr lang="en-US"/>
        </a:p>
      </dgm:t>
    </dgm:pt>
    <dgm:pt modelId="{801F262E-C699-2249-A144-C291FEFB3D09}">
      <dgm:prSet phldrT="[Text]"/>
      <dgm:spPr>
        <a:solidFill>
          <a:schemeClr val="accent1">
            <a:tint val="40000"/>
            <a:hueOff val="0"/>
            <a:satOff val="0"/>
            <a:lumOff val="0"/>
            <a:alpha val="0"/>
          </a:schemeClr>
        </a:solidFill>
        <a:ln>
          <a:noFill/>
        </a:ln>
      </dgm:spPr>
      <dgm:t>
        <a:bodyPr/>
        <a:lstStyle/>
        <a:p>
          <a:endParaRPr lang="en-US" dirty="0"/>
        </a:p>
      </dgm:t>
    </dgm:pt>
    <dgm:pt modelId="{A3504873-D9CC-414E-B65E-F9F42CA6CB30}" type="sibTrans" cxnId="{87E8F960-00C3-2146-8F29-31806808269D}">
      <dgm:prSet/>
      <dgm:spPr/>
      <dgm:t>
        <a:bodyPr/>
        <a:lstStyle/>
        <a:p>
          <a:endParaRPr lang="en-US"/>
        </a:p>
      </dgm:t>
    </dgm:pt>
    <dgm:pt modelId="{9FCA8B3B-22E4-FF44-8CDA-CA07C145C9AA}" type="parTrans" cxnId="{87E8F960-00C3-2146-8F29-31806808269D}">
      <dgm:prSet/>
      <dgm:spPr/>
      <dgm:t>
        <a:bodyPr/>
        <a:lstStyle/>
        <a:p>
          <a:endParaRPr lang="en-US"/>
        </a:p>
      </dgm:t>
    </dgm:pt>
    <dgm:pt modelId="{EF4A0B0D-114F-774E-AB3E-A6CC1B657D5F}" type="pres">
      <dgm:prSet presAssocID="{820C7C3D-6D80-B14B-8968-706F64BDD59F}" presName="outerComposite" presStyleCnt="0">
        <dgm:presLayoutVars>
          <dgm:chMax val="2"/>
          <dgm:animLvl val="lvl"/>
          <dgm:resizeHandles val="exact"/>
        </dgm:presLayoutVars>
      </dgm:prSet>
      <dgm:spPr/>
      <dgm:t>
        <a:bodyPr/>
        <a:lstStyle/>
        <a:p>
          <a:endParaRPr lang="en-US"/>
        </a:p>
      </dgm:t>
    </dgm:pt>
    <dgm:pt modelId="{CC21C08A-BB1F-2D4C-8780-14A3FC971045}" type="pres">
      <dgm:prSet presAssocID="{820C7C3D-6D80-B14B-8968-706F64BDD59F}" presName="dummyMaxCanvas" presStyleCnt="0"/>
      <dgm:spPr/>
    </dgm:pt>
    <dgm:pt modelId="{EB17DD50-844E-974F-BBB9-6007153E0313}" type="pres">
      <dgm:prSet presAssocID="{820C7C3D-6D80-B14B-8968-706F64BDD59F}" presName="parentComposite" presStyleCnt="0"/>
      <dgm:spPr/>
    </dgm:pt>
    <dgm:pt modelId="{A7FA2B74-F268-3B48-9CDD-E6CC16BD4E15}" type="pres">
      <dgm:prSet presAssocID="{820C7C3D-6D80-B14B-8968-706F64BDD59F}" presName="parent1" presStyleLbl="alignAccFollowNode1" presStyleIdx="0" presStyleCnt="4" custFlipVert="1" custFlipHor="1" custScaleX="98745">
        <dgm:presLayoutVars>
          <dgm:chMax val="4"/>
        </dgm:presLayoutVars>
      </dgm:prSet>
      <dgm:spPr/>
      <dgm:t>
        <a:bodyPr/>
        <a:lstStyle/>
        <a:p>
          <a:endParaRPr lang="en-US"/>
        </a:p>
      </dgm:t>
    </dgm:pt>
    <dgm:pt modelId="{2B27CBE4-6070-EB4E-92DD-DF4B8C2CB00F}" type="pres">
      <dgm:prSet presAssocID="{820C7C3D-6D80-B14B-8968-706F64BDD59F}" presName="parent2" presStyleLbl="alignAccFollowNode1" presStyleIdx="1" presStyleCnt="4">
        <dgm:presLayoutVars>
          <dgm:chMax val="4"/>
        </dgm:presLayoutVars>
      </dgm:prSet>
      <dgm:spPr/>
      <dgm:t>
        <a:bodyPr/>
        <a:lstStyle/>
        <a:p>
          <a:endParaRPr lang="en-US"/>
        </a:p>
      </dgm:t>
    </dgm:pt>
    <dgm:pt modelId="{4F58EA41-738C-1D49-B055-3AD1128F34B8}" type="pres">
      <dgm:prSet presAssocID="{820C7C3D-6D80-B14B-8968-706F64BDD59F}" presName="childrenComposite" presStyleCnt="0"/>
      <dgm:spPr/>
    </dgm:pt>
    <dgm:pt modelId="{52C2E318-EE4C-3B4D-BD24-AF7591669294}" type="pres">
      <dgm:prSet presAssocID="{820C7C3D-6D80-B14B-8968-706F64BDD59F}" presName="dummyMaxCanvas_ChildArea" presStyleCnt="0"/>
      <dgm:spPr/>
    </dgm:pt>
    <dgm:pt modelId="{36669C80-AD99-3040-8D41-D3D5BD0DD69C}" type="pres">
      <dgm:prSet presAssocID="{820C7C3D-6D80-B14B-8968-706F64BDD59F}" presName="fulcrum" presStyleLbl="alignAccFollowNode1" presStyleIdx="2" presStyleCnt="4"/>
      <dgm:spPr>
        <a:solidFill>
          <a:srgbClr val="404040">
            <a:alpha val="90000"/>
          </a:srgbClr>
        </a:solidFill>
      </dgm:spPr>
    </dgm:pt>
    <dgm:pt modelId="{02B439A2-4C4F-BF4F-A6AE-CCDEDE72518F}" type="pres">
      <dgm:prSet presAssocID="{820C7C3D-6D80-B14B-8968-706F64BDD59F}" presName="balance_03" presStyleLbl="alignAccFollowNode1" presStyleIdx="3" presStyleCnt="4" custAng="793134">
        <dgm:presLayoutVars>
          <dgm:bulletEnabled val="1"/>
        </dgm:presLayoutVars>
      </dgm:prSet>
      <dgm:spPr>
        <a:solidFill>
          <a:srgbClr val="404040">
            <a:alpha val="90000"/>
          </a:srgbClr>
        </a:solidFill>
      </dgm:spPr>
    </dgm:pt>
    <dgm:pt modelId="{D87CC5A6-5084-2849-93B4-F7A2949A0676}" type="pres">
      <dgm:prSet presAssocID="{820C7C3D-6D80-B14B-8968-706F64BDD59F}" presName="right_03_1" presStyleLbl="node1" presStyleIdx="0" presStyleCnt="3" custAng="891689" custLinFactNeighborX="3267" custLinFactNeighborY="40986">
        <dgm:presLayoutVars>
          <dgm:bulletEnabled val="1"/>
        </dgm:presLayoutVars>
      </dgm:prSet>
      <dgm:spPr/>
      <dgm:t>
        <a:bodyPr/>
        <a:lstStyle/>
        <a:p>
          <a:endParaRPr lang="en-US"/>
        </a:p>
      </dgm:t>
    </dgm:pt>
    <dgm:pt modelId="{D19EFA8D-65A3-4641-8E2B-05E6924857BE}" type="pres">
      <dgm:prSet presAssocID="{820C7C3D-6D80-B14B-8968-706F64BDD59F}" presName="right_03_2" presStyleLbl="node1" presStyleIdx="1" presStyleCnt="3" custAng="891689" custLinFactNeighborX="15879" custLinFactNeighborY="48695">
        <dgm:presLayoutVars>
          <dgm:bulletEnabled val="1"/>
        </dgm:presLayoutVars>
      </dgm:prSet>
      <dgm:spPr/>
      <dgm:t>
        <a:bodyPr/>
        <a:lstStyle/>
        <a:p>
          <a:endParaRPr lang="en-US"/>
        </a:p>
      </dgm:t>
    </dgm:pt>
    <dgm:pt modelId="{66AC716F-5684-4743-9C06-5B75A435FDF3}" type="pres">
      <dgm:prSet presAssocID="{820C7C3D-6D80-B14B-8968-706F64BDD59F}" presName="right_03_3" presStyleLbl="node1" presStyleIdx="2" presStyleCnt="3" custAng="891689" custLinFactNeighborX="27849" custLinFactNeighborY="52673">
        <dgm:presLayoutVars>
          <dgm:bulletEnabled val="1"/>
        </dgm:presLayoutVars>
      </dgm:prSet>
      <dgm:spPr/>
      <dgm:t>
        <a:bodyPr/>
        <a:lstStyle/>
        <a:p>
          <a:endParaRPr lang="en-US"/>
        </a:p>
      </dgm:t>
    </dgm:pt>
  </dgm:ptLst>
  <dgm:cxnLst>
    <dgm:cxn modelId="{1F511DF3-9E41-1F45-ABB0-1077941CE27C}" srcId="{801F262E-C699-2249-A144-C291FEFB3D09}" destId="{2A2CDE29-144C-B74B-B4E6-F8AF581000C5}" srcOrd="2" destOrd="0" parTransId="{3D153980-BD51-1841-93D9-0013A4BA17F7}" sibTransId="{3C37E57D-7745-3340-9C20-504BA2935787}"/>
    <dgm:cxn modelId="{87E8F960-00C3-2146-8F29-31806808269D}" srcId="{820C7C3D-6D80-B14B-8968-706F64BDD59F}" destId="{801F262E-C699-2249-A144-C291FEFB3D09}" srcOrd="1" destOrd="0" parTransId="{9FCA8B3B-22E4-FF44-8CDA-CA07C145C9AA}" sibTransId="{A3504873-D9CC-414E-B65E-F9F42CA6CB30}"/>
    <dgm:cxn modelId="{6097DC0B-B035-A344-8A61-F3E134350ADF}" srcId="{820C7C3D-6D80-B14B-8968-706F64BDD59F}" destId="{1A137BC2-7296-4F45-9853-1E34B5F8DD0C}" srcOrd="0" destOrd="0" parTransId="{E329D03A-856E-EA45-AECC-D8C1DAA8DD3D}" sibTransId="{E897398C-F5B6-9241-AAE5-A87CAAA49BC2}"/>
    <dgm:cxn modelId="{EDE29133-3E17-014F-9A47-59EF6D26C28C}" srcId="{801F262E-C699-2249-A144-C291FEFB3D09}" destId="{3C426D98-6298-904D-9699-432217A590D7}" srcOrd="1" destOrd="0" parTransId="{382ECFCE-D30A-9D42-905B-A8768516B95E}" sibTransId="{86B4C683-38EF-3A46-94A7-D903A07C7F6A}"/>
    <dgm:cxn modelId="{5539C2FF-9C3E-4D92-94EA-217D928C9A20}" type="presOf" srcId="{BB2FA729-CF07-4949-9A71-A34FC5A0B003}" destId="{D87CC5A6-5084-2849-93B4-F7A2949A0676}" srcOrd="0" destOrd="0" presId="urn:microsoft.com/office/officeart/2005/8/layout/balance1"/>
    <dgm:cxn modelId="{A5A8D566-3599-4935-8601-2A12196CB58B}" type="presOf" srcId="{801F262E-C699-2249-A144-C291FEFB3D09}" destId="{2B27CBE4-6070-EB4E-92DD-DF4B8C2CB00F}" srcOrd="0" destOrd="0" presId="urn:microsoft.com/office/officeart/2005/8/layout/balance1"/>
    <dgm:cxn modelId="{1339FF41-2596-423E-B73F-0B62F3D5FAFB}" type="presOf" srcId="{820C7C3D-6D80-B14B-8968-706F64BDD59F}" destId="{EF4A0B0D-114F-774E-AB3E-A6CC1B657D5F}" srcOrd="0" destOrd="0" presId="urn:microsoft.com/office/officeart/2005/8/layout/balance1"/>
    <dgm:cxn modelId="{9342103D-55F7-4B71-A7D3-F979B9826DA0}" type="presOf" srcId="{3C426D98-6298-904D-9699-432217A590D7}" destId="{D19EFA8D-65A3-4641-8E2B-05E6924857BE}" srcOrd="0" destOrd="0" presId="urn:microsoft.com/office/officeart/2005/8/layout/balance1"/>
    <dgm:cxn modelId="{5987BA5D-52EE-43FF-BE42-C3C6D306BC5E}" type="presOf" srcId="{1A137BC2-7296-4F45-9853-1E34B5F8DD0C}" destId="{A7FA2B74-F268-3B48-9CDD-E6CC16BD4E15}" srcOrd="0" destOrd="0" presId="urn:microsoft.com/office/officeart/2005/8/layout/balance1"/>
    <dgm:cxn modelId="{F1F90FD3-0DC0-1A49-A7E3-26FE6F933E65}" srcId="{801F262E-C699-2249-A144-C291FEFB3D09}" destId="{BB2FA729-CF07-4949-9A71-A34FC5A0B003}" srcOrd="0" destOrd="0" parTransId="{A024B2C2-48D7-914D-BC1D-E7F68CDF5382}" sibTransId="{78DC1515-BE48-3A4C-8663-8867CDB4275D}"/>
    <dgm:cxn modelId="{99F4E287-8EF4-4698-B6F3-B195B177CCD2}" type="presOf" srcId="{2A2CDE29-144C-B74B-B4E6-F8AF581000C5}" destId="{66AC716F-5684-4743-9C06-5B75A435FDF3}" srcOrd="0" destOrd="0" presId="urn:microsoft.com/office/officeart/2005/8/layout/balance1"/>
    <dgm:cxn modelId="{177B2FB2-3587-45E9-8374-857A7B24DDDB}" type="presParOf" srcId="{EF4A0B0D-114F-774E-AB3E-A6CC1B657D5F}" destId="{CC21C08A-BB1F-2D4C-8780-14A3FC971045}" srcOrd="0" destOrd="0" presId="urn:microsoft.com/office/officeart/2005/8/layout/balance1"/>
    <dgm:cxn modelId="{9D5AE3BD-6A53-4BA0-BF06-B18BD1ABB691}" type="presParOf" srcId="{EF4A0B0D-114F-774E-AB3E-A6CC1B657D5F}" destId="{EB17DD50-844E-974F-BBB9-6007153E0313}" srcOrd="1" destOrd="0" presId="urn:microsoft.com/office/officeart/2005/8/layout/balance1"/>
    <dgm:cxn modelId="{BE5C5146-8488-4339-AB5E-DC177B0A90BD}" type="presParOf" srcId="{EB17DD50-844E-974F-BBB9-6007153E0313}" destId="{A7FA2B74-F268-3B48-9CDD-E6CC16BD4E15}" srcOrd="0" destOrd="0" presId="urn:microsoft.com/office/officeart/2005/8/layout/balance1"/>
    <dgm:cxn modelId="{2AA0E3E5-D09C-4256-A8BE-973BE7E0EBC8}" type="presParOf" srcId="{EB17DD50-844E-974F-BBB9-6007153E0313}" destId="{2B27CBE4-6070-EB4E-92DD-DF4B8C2CB00F}" srcOrd="1" destOrd="0" presId="urn:microsoft.com/office/officeart/2005/8/layout/balance1"/>
    <dgm:cxn modelId="{46F6A2A3-8310-4E6E-8471-DE4288A818B6}" type="presParOf" srcId="{EF4A0B0D-114F-774E-AB3E-A6CC1B657D5F}" destId="{4F58EA41-738C-1D49-B055-3AD1128F34B8}" srcOrd="2" destOrd="0" presId="urn:microsoft.com/office/officeart/2005/8/layout/balance1"/>
    <dgm:cxn modelId="{0E20F3CC-BBE5-4026-84B0-7146EAFD338E}" type="presParOf" srcId="{4F58EA41-738C-1D49-B055-3AD1128F34B8}" destId="{52C2E318-EE4C-3B4D-BD24-AF7591669294}" srcOrd="0" destOrd="0" presId="urn:microsoft.com/office/officeart/2005/8/layout/balance1"/>
    <dgm:cxn modelId="{B27D4773-887D-4892-ABBA-95371D79F584}" type="presParOf" srcId="{4F58EA41-738C-1D49-B055-3AD1128F34B8}" destId="{36669C80-AD99-3040-8D41-D3D5BD0DD69C}" srcOrd="1" destOrd="0" presId="urn:microsoft.com/office/officeart/2005/8/layout/balance1"/>
    <dgm:cxn modelId="{0E960F29-D127-40B3-8150-481472F2EAC0}" type="presParOf" srcId="{4F58EA41-738C-1D49-B055-3AD1128F34B8}" destId="{02B439A2-4C4F-BF4F-A6AE-CCDEDE72518F}" srcOrd="2" destOrd="0" presId="urn:microsoft.com/office/officeart/2005/8/layout/balance1"/>
    <dgm:cxn modelId="{73AB49BC-CA0C-4461-8369-8618CF42C72F}" type="presParOf" srcId="{4F58EA41-738C-1D49-B055-3AD1128F34B8}" destId="{D87CC5A6-5084-2849-93B4-F7A2949A0676}" srcOrd="3" destOrd="0" presId="urn:microsoft.com/office/officeart/2005/8/layout/balance1"/>
    <dgm:cxn modelId="{4000F827-334D-4B92-ACB6-B289CFEFDD33}" type="presParOf" srcId="{4F58EA41-738C-1D49-B055-3AD1128F34B8}" destId="{D19EFA8D-65A3-4641-8E2B-05E6924857BE}" srcOrd="4" destOrd="0" presId="urn:microsoft.com/office/officeart/2005/8/layout/balance1"/>
    <dgm:cxn modelId="{301D7604-BCDF-4182-AF08-3F92A475FDFD}" type="presParOf" srcId="{4F58EA41-738C-1D49-B055-3AD1128F34B8}" destId="{66AC716F-5684-4743-9C06-5B75A435FDF3}" srcOrd="5"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rot="10800000">
        <a:off x="2155000" y="26512"/>
        <a:ext cx="1555874" cy="852168"/>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98276" y="26512"/>
        <a:ext cx="1576322" cy="852168"/>
      </dsp:txXfrm>
    </dsp:sp>
    <dsp:sp modelId="{36669C80-AD99-3040-8D41-D3D5BD0DD69C}">
      <dsp:nvSpPr>
        <dsp:cNvPr id="0" name=""/>
        <dsp:cNvSpPr/>
      </dsp:nvSpPr>
      <dsp:spPr>
        <a:xfrm>
          <a:off x="3775352" y="3847068"/>
          <a:ext cx="678894" cy="678894"/>
        </a:xfrm>
        <a:prstGeom prst="triangle">
          <a:avLst/>
        </a:prstGeom>
        <a:solidFill>
          <a:schemeClr val="tx1">
            <a:lumMod val="65000"/>
            <a:lumOff val="3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4EED80-4B68-7E4E-AB25-E8896E989013}">
      <dsp:nvSpPr>
        <dsp:cNvPr id="0" name=""/>
        <dsp:cNvSpPr/>
      </dsp:nvSpPr>
      <dsp:spPr>
        <a:xfrm rot="295753">
          <a:off x="2078116" y="3562838"/>
          <a:ext cx="4073366" cy="27517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1AB2D5-9322-6348-A613-4A8CD59D9597}">
      <dsp:nvSpPr>
        <dsp:cNvPr id="0" name=""/>
        <dsp:cNvSpPr/>
      </dsp:nvSpPr>
      <dsp:spPr>
        <a:xfrm rot="295753">
          <a:off x="4513195" y="2904845"/>
          <a:ext cx="1629346" cy="7603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a:off x="4550313" y="2941963"/>
        <a:ext cx="1555110" cy="686125"/>
      </dsp:txXfrm>
    </dsp:sp>
    <dsp:sp modelId="{B0CFC36C-0712-7D45-BBC6-E8178F877EBE}">
      <dsp:nvSpPr>
        <dsp:cNvPr id="0" name=""/>
        <dsp:cNvSpPr/>
      </dsp:nvSpPr>
      <dsp:spPr>
        <a:xfrm rot="295753">
          <a:off x="4589399" y="2142842"/>
          <a:ext cx="1629346" cy="7603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a:off x="4626517" y="2179960"/>
        <a:ext cx="1555110" cy="686125"/>
      </dsp:txXfrm>
    </dsp:sp>
    <dsp:sp modelId="{1EC1DCD9-3D9B-EA46-9456-9396B7740DA7}">
      <dsp:nvSpPr>
        <dsp:cNvPr id="0" name=""/>
        <dsp:cNvSpPr/>
      </dsp:nvSpPr>
      <dsp:spPr>
        <a:xfrm rot="295753">
          <a:off x="4677856" y="1380847"/>
          <a:ext cx="1629346" cy="7603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a:off x="4714974" y="1417965"/>
        <a:ext cx="1555110" cy="686125"/>
      </dsp:txXfrm>
    </dsp:sp>
    <dsp:sp modelId="{58071F53-AB76-4A45-B72E-DACDB9420FCB}">
      <dsp:nvSpPr>
        <dsp:cNvPr id="0" name=""/>
        <dsp:cNvSpPr/>
      </dsp:nvSpPr>
      <dsp:spPr>
        <a:xfrm rot="295753">
          <a:off x="2123376" y="2659393"/>
          <a:ext cx="1629346" cy="7603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Inflexible</a:t>
          </a:r>
          <a:endParaRPr lang="en-US" sz="1900" kern="1200" dirty="0"/>
        </a:p>
      </dsp:txBody>
      <dsp:txXfrm>
        <a:off x="2160494" y="2696511"/>
        <a:ext cx="1555110" cy="686125"/>
      </dsp:txXfrm>
    </dsp:sp>
    <dsp:sp modelId="{21E7FD9D-9F87-1349-8258-D383BFDDF1F9}">
      <dsp:nvSpPr>
        <dsp:cNvPr id="0" name=""/>
        <dsp:cNvSpPr/>
      </dsp:nvSpPr>
      <dsp:spPr>
        <a:xfrm rot="295753">
          <a:off x="2227198" y="1914247"/>
          <a:ext cx="1629346" cy="7603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Lots of hand coding</a:t>
          </a:r>
          <a:endParaRPr lang="en-US" sz="1900" kern="1200" dirty="0"/>
        </a:p>
      </dsp:txBody>
      <dsp:txXfrm>
        <a:off x="2264316" y="1951365"/>
        <a:ext cx="1555110" cy="686125"/>
      </dsp:txXfrm>
    </dsp:sp>
    <dsp:sp modelId="{2C658378-23D5-5A42-A385-FAE990B5E541}">
      <dsp:nvSpPr>
        <dsp:cNvPr id="0" name=""/>
        <dsp:cNvSpPr/>
      </dsp:nvSpPr>
      <dsp:spPr>
        <a:xfrm rot="295753">
          <a:off x="2303402" y="1152244"/>
          <a:ext cx="1629346" cy="76036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Semantics hidden</a:t>
          </a:r>
          <a:endParaRPr lang="en-US" sz="1900" kern="1200" dirty="0"/>
        </a:p>
      </dsp:txBody>
      <dsp:txXfrm>
        <a:off x="2340520" y="1189362"/>
        <a:ext cx="1555110" cy="686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A2B74-F268-3B48-9CDD-E6CC16BD4E15}">
      <dsp:nvSpPr>
        <dsp:cNvPr id="0" name=""/>
        <dsp:cNvSpPr/>
      </dsp:nvSpPr>
      <dsp:spPr>
        <a:xfrm flipH="1" flipV="1">
          <a:off x="2128488" y="0"/>
          <a:ext cx="1608898"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rot="10800000">
        <a:off x="2155000" y="26512"/>
        <a:ext cx="1555874" cy="852168"/>
      </dsp:txXfrm>
    </dsp:sp>
    <dsp:sp modelId="{2B27CBE4-6070-EB4E-92DD-DF4B8C2CB00F}">
      <dsp:nvSpPr>
        <dsp:cNvPr id="0" name=""/>
        <dsp:cNvSpPr/>
      </dsp:nvSpPr>
      <dsp:spPr>
        <a:xfrm>
          <a:off x="4471764" y="0"/>
          <a:ext cx="1629346" cy="905192"/>
        </a:xfrm>
        <a:prstGeom prst="roundRect">
          <a:avLst>
            <a:gd name="adj" fmla="val 10000"/>
          </a:avLst>
        </a:prstGeom>
        <a:solidFill>
          <a:schemeClr val="accent1">
            <a:tint val="40000"/>
            <a:hueOff val="0"/>
            <a:satOff val="0"/>
            <a:lumOff val="0"/>
            <a:alpha val="0"/>
          </a:schemeClr>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498276" y="26512"/>
        <a:ext cx="1576322" cy="852168"/>
      </dsp:txXfrm>
    </dsp:sp>
    <dsp:sp modelId="{36669C80-AD99-3040-8D41-D3D5BD0DD69C}">
      <dsp:nvSpPr>
        <dsp:cNvPr id="0" name=""/>
        <dsp:cNvSpPr/>
      </dsp:nvSpPr>
      <dsp:spPr>
        <a:xfrm>
          <a:off x="3775352" y="3847068"/>
          <a:ext cx="678894" cy="678894"/>
        </a:xfrm>
        <a:prstGeom prst="triangle">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2B439A2-4C4F-BF4F-A6AE-CCDEDE72518F}">
      <dsp:nvSpPr>
        <dsp:cNvPr id="0" name=""/>
        <dsp:cNvSpPr/>
      </dsp:nvSpPr>
      <dsp:spPr>
        <a:xfrm rot="1033134">
          <a:off x="2077494" y="3556154"/>
          <a:ext cx="4074610" cy="284924"/>
        </a:xfrm>
        <a:prstGeom prst="rect">
          <a:avLst/>
        </a:prstGeom>
        <a:solidFill>
          <a:srgbClr val="40404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7CC5A6-5084-2849-93B4-F7A2949A0676}">
      <dsp:nvSpPr>
        <dsp:cNvPr id="0" name=""/>
        <dsp:cNvSpPr/>
      </dsp:nvSpPr>
      <dsp:spPr>
        <a:xfrm rot="1131689">
          <a:off x="4578653" y="3199935"/>
          <a:ext cx="1625731" cy="7574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Scalable</a:t>
          </a:r>
          <a:endParaRPr lang="en-US" sz="1900" kern="1200" dirty="0"/>
        </a:p>
      </dsp:txBody>
      <dsp:txXfrm>
        <a:off x="4615627" y="3236909"/>
        <a:ext cx="1551783" cy="683476"/>
      </dsp:txXfrm>
    </dsp:sp>
    <dsp:sp modelId="{D19EFA8D-65A3-4641-8E2B-05E6924857BE}">
      <dsp:nvSpPr>
        <dsp:cNvPr id="0" name=""/>
        <dsp:cNvSpPr/>
      </dsp:nvSpPr>
      <dsp:spPr>
        <a:xfrm rot="1131689">
          <a:off x="4848692" y="2452252"/>
          <a:ext cx="1625731" cy="7574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Cheap</a:t>
          </a:r>
          <a:endParaRPr lang="en-US" sz="1900" kern="1200" dirty="0"/>
        </a:p>
      </dsp:txBody>
      <dsp:txXfrm>
        <a:off x="4885666" y="2489226"/>
        <a:ext cx="1551783" cy="683476"/>
      </dsp:txXfrm>
    </dsp:sp>
    <dsp:sp modelId="{66AC716F-5684-4743-9C06-5B75A435FDF3}">
      <dsp:nvSpPr>
        <dsp:cNvPr id="0" name=""/>
        <dsp:cNvSpPr/>
      </dsp:nvSpPr>
      <dsp:spPr>
        <a:xfrm rot="1131689">
          <a:off x="5107980" y="1690250"/>
          <a:ext cx="1625731" cy="75742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 over execution</a:t>
          </a:r>
          <a:endParaRPr lang="en-US" sz="1900" kern="1200" dirty="0"/>
        </a:p>
      </dsp:txBody>
      <dsp:txXfrm>
        <a:off x="5144954" y="1727224"/>
        <a:ext cx="1551783" cy="68347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0F9E4-91E2-4EC8-970F-9375200AD446}" type="datetimeFigureOut">
              <a:rPr lang="zh-CN" altLang="en-US" smtClean="0"/>
              <a:pPr/>
              <a:t>2018/10/15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A0F1E-6C55-4B05-9525-6101CFD40D1F}" type="slidenum">
              <a:rPr lang="zh-CN" altLang="en-US" smtClean="0"/>
              <a:pPr/>
              <a:t>‹#›</a:t>
            </a:fld>
            <a:endParaRPr lang="zh-CN" altLang="en-US"/>
          </a:p>
        </p:txBody>
      </p:sp>
    </p:spTree>
    <p:extLst>
      <p:ext uri="{BB962C8B-B14F-4D97-AF65-F5344CB8AC3E}">
        <p14:creationId xmlns:p14="http://schemas.microsoft.com/office/powerpoint/2010/main" val="128972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400" b="1" dirty="0" smtClean="0">
              <a:latin typeface="Tahoma" pitchFamily="34" charset="0"/>
              <a:ea typeface="Tahoma" pitchFamily="34" charset="0"/>
              <a:cs typeface="Tahoma" pitchFamily="34" charset="0"/>
            </a:endParaRPr>
          </a:p>
          <a:p>
            <a:r>
              <a:rPr lang="en-US" sz="1400" dirty="0" smtClean="0">
                <a:latin typeface="Tahoma" pitchFamily="34" charset="0"/>
                <a:ea typeface="Tahoma" pitchFamily="34" charset="0"/>
                <a:cs typeface="Tahoma" pitchFamily="34" charset="0"/>
              </a:rPr>
              <a:t>September 11, 2008:</a:t>
            </a:r>
          </a:p>
          <a:p>
            <a:pPr marL="0" indent="0">
              <a:buNone/>
            </a:pPr>
            <a:r>
              <a:rPr lang="en-US" sz="1400" dirty="0" smtClean="0">
                <a:latin typeface="Tahoma" pitchFamily="34" charset="0"/>
                <a:ea typeface="Tahoma" pitchFamily="34" charset="0"/>
                <a:cs typeface="Tahoma" pitchFamily="34" charset="0"/>
              </a:rPr>
              <a:t>        I</a:t>
            </a:r>
            <a:r>
              <a:rPr lang="en-US" sz="1200" dirty="0" smtClean="0">
                <a:latin typeface="Tahoma" pitchFamily="34" charset="0"/>
                <a:ea typeface="Tahoma" pitchFamily="34" charset="0"/>
                <a:cs typeface="Tahoma" pitchFamily="34" charset="0"/>
              </a:rPr>
              <a:t>nitial Apache open-source release</a:t>
            </a:r>
          </a:p>
          <a:p>
            <a:r>
              <a:rPr lang="en-US" sz="1400" dirty="0" smtClean="0">
                <a:latin typeface="Tahoma" pitchFamily="34" charset="0"/>
                <a:ea typeface="Tahoma" pitchFamily="34" charset="0"/>
                <a:cs typeface="Tahoma" pitchFamily="34" charset="0"/>
              </a:rPr>
              <a:t>November 11, 2008:</a:t>
            </a:r>
          </a:p>
          <a:p>
            <a:pPr marL="0" indent="0">
              <a:buNone/>
            </a:pPr>
            <a:r>
              <a:rPr lang="en-US" sz="1400" dirty="0" smtClean="0">
                <a:latin typeface="Tahoma" pitchFamily="34" charset="0"/>
                <a:ea typeface="Tahoma" pitchFamily="34" charset="0"/>
                <a:cs typeface="Tahoma" pitchFamily="34" charset="0"/>
              </a:rPr>
              <a:t>        </a:t>
            </a:r>
            <a:r>
              <a:rPr lang="en-US" sz="1200" dirty="0" smtClean="0">
                <a:latin typeface="Tahoma" pitchFamily="34" charset="0"/>
                <a:ea typeface="Tahoma" pitchFamily="34" charset="0"/>
                <a:cs typeface="Tahoma" pitchFamily="34" charset="0"/>
              </a:rPr>
              <a:t>Enhanced type system,</a:t>
            </a:r>
          </a:p>
          <a:p>
            <a:pPr marL="0" indent="0">
              <a:buNone/>
            </a:pPr>
            <a:r>
              <a:rPr lang="en-US" sz="1200" dirty="0" smtClean="0">
                <a:latin typeface="Tahoma" pitchFamily="34" charset="0"/>
                <a:ea typeface="Tahoma" pitchFamily="34" charset="0"/>
                <a:cs typeface="Tahoma" pitchFamily="34" charset="0"/>
              </a:rPr>
              <a:t>         rewrote execution pipeline,</a:t>
            </a:r>
          </a:p>
          <a:p>
            <a:pPr marL="0" indent="0">
              <a:buNone/>
            </a:pPr>
            <a:r>
              <a:rPr lang="en-US" sz="1200" dirty="0" smtClean="0">
                <a:latin typeface="Tahoma" pitchFamily="34" charset="0"/>
                <a:ea typeface="Tahoma" pitchFamily="34" charset="0"/>
                <a:cs typeface="Tahoma" pitchFamily="34" charset="0"/>
              </a:rPr>
              <a:t>         enhanced use of combiner</a:t>
            </a:r>
          </a:p>
          <a:p>
            <a:r>
              <a:rPr lang="en-US" sz="1400" dirty="0" smtClean="0">
                <a:latin typeface="Tahoma" pitchFamily="34" charset="0"/>
                <a:ea typeface="Tahoma" pitchFamily="34" charset="0"/>
                <a:cs typeface="Tahoma" pitchFamily="34" charset="0"/>
              </a:rPr>
              <a:t>January 20, 2009: </a:t>
            </a:r>
          </a:p>
          <a:p>
            <a:pPr marL="0" indent="0">
              <a:buNone/>
            </a:pPr>
            <a:r>
              <a:rPr lang="en-US" sz="1400" dirty="0" smtClean="0">
                <a:latin typeface="Tahoma" pitchFamily="34" charset="0"/>
                <a:ea typeface="Tahoma" pitchFamily="34" charset="0"/>
                <a:cs typeface="Tahoma" pitchFamily="34" charset="0"/>
              </a:rPr>
              <a:t>         </a:t>
            </a:r>
            <a:r>
              <a:rPr lang="en-US" sz="1200" dirty="0" smtClean="0">
                <a:latin typeface="Tahoma" pitchFamily="34" charset="0"/>
                <a:ea typeface="Tahoma" pitchFamily="34" charset="0"/>
                <a:cs typeface="Tahoma" pitchFamily="34" charset="0"/>
              </a:rPr>
              <a:t>Rework of buffering during data parsing, fragment-replicate join algorithm</a:t>
            </a:r>
          </a:p>
          <a:p>
            <a:r>
              <a:rPr lang="en-US" sz="1400" dirty="0" smtClean="0">
                <a:latin typeface="Tahoma" pitchFamily="34" charset="0"/>
                <a:ea typeface="Tahoma" pitchFamily="34" charset="0"/>
                <a:cs typeface="Tahoma" pitchFamily="34" charset="0"/>
              </a:rPr>
              <a:t>February 23, 2009: </a:t>
            </a:r>
            <a:r>
              <a:rPr lang="en-US" sz="1200" dirty="0" smtClean="0">
                <a:latin typeface="Tahoma" pitchFamily="34" charset="0"/>
                <a:ea typeface="Tahoma" pitchFamily="34" charset="0"/>
                <a:cs typeface="Tahoma" pitchFamily="34" charset="0"/>
              </a:rPr>
              <a:t>Rework of partitioning function used in ORDER BY to ensure more balanced distribution of keys to reducers</a:t>
            </a:r>
          </a:p>
          <a:p>
            <a:r>
              <a:rPr lang="en-US" sz="1400" dirty="0" smtClean="0">
                <a:latin typeface="Tahoma" pitchFamily="34" charset="0"/>
                <a:ea typeface="Tahoma" pitchFamily="34" charset="0"/>
                <a:cs typeface="Tahoma" pitchFamily="34" charset="0"/>
              </a:rPr>
              <a:t>April 20, 2009: </a:t>
            </a:r>
            <a:r>
              <a:rPr lang="en-US" sz="1200" dirty="0" smtClean="0">
                <a:latin typeface="Tahoma" pitchFamily="34" charset="0"/>
                <a:ea typeface="Tahoma" pitchFamily="34" charset="0"/>
                <a:cs typeface="Tahoma" pitchFamily="34" charset="0"/>
              </a:rPr>
              <a:t>Branching execution plans</a:t>
            </a:r>
          </a:p>
          <a:p>
            <a:endParaRPr lang="en-US" dirty="0"/>
          </a:p>
        </p:txBody>
      </p:sp>
      <p:sp>
        <p:nvSpPr>
          <p:cNvPr id="4" name="Slide Number Placeholder 3"/>
          <p:cNvSpPr>
            <a:spLocks noGrp="1"/>
          </p:cNvSpPr>
          <p:nvPr>
            <p:ph type="sldNum" sz="quarter" idx="10"/>
          </p:nvPr>
        </p:nvSpPr>
        <p:spPr/>
        <p:txBody>
          <a:bodyPr/>
          <a:lstStyle/>
          <a:p>
            <a:fld id="{0E1D5935-7454-4008-8241-708F42B7EBD5}" type="slidenum">
              <a:rPr lang="en-US" smtClean="0"/>
              <a:t>15</a:t>
            </a:fld>
            <a:endParaRPr lang="en-US" dirty="0"/>
          </a:p>
        </p:txBody>
      </p:sp>
    </p:spTree>
    <p:extLst>
      <p:ext uri="{BB962C8B-B14F-4D97-AF65-F5344CB8AC3E}">
        <p14:creationId xmlns:p14="http://schemas.microsoft.com/office/powerpoint/2010/main" val="3218409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ASSERT</a:t>
            </a:r>
          </a:p>
          <a:p>
            <a:r>
              <a:rPr lang="en-US" altLang="zh-CN" dirty="0" smtClean="0"/>
              <a:t>COGROUP</a:t>
            </a:r>
          </a:p>
          <a:p>
            <a:r>
              <a:rPr lang="en-US" altLang="zh-CN" dirty="0" smtClean="0"/>
              <a:t>CROSS</a:t>
            </a:r>
          </a:p>
          <a:p>
            <a:r>
              <a:rPr lang="en-US" altLang="zh-CN" dirty="0" smtClean="0"/>
              <a:t>CUBE</a:t>
            </a:r>
          </a:p>
          <a:p>
            <a:r>
              <a:rPr lang="en-US" altLang="zh-CN" dirty="0" smtClean="0"/>
              <a:t>DEFINE</a:t>
            </a:r>
          </a:p>
          <a:p>
            <a:r>
              <a:rPr lang="en-US" altLang="zh-CN" dirty="0" smtClean="0"/>
              <a:t>DISTINCT</a:t>
            </a:r>
          </a:p>
          <a:p>
            <a:r>
              <a:rPr lang="en-US" altLang="zh-CN" dirty="0" smtClean="0"/>
              <a:t>FILTER</a:t>
            </a:r>
          </a:p>
          <a:p>
            <a:r>
              <a:rPr lang="en-US" altLang="zh-CN" dirty="0" smtClean="0"/>
              <a:t>FOREACH</a:t>
            </a:r>
          </a:p>
          <a:p>
            <a:r>
              <a:rPr lang="en-US" altLang="zh-CN" dirty="0" smtClean="0"/>
              <a:t>GROUP</a:t>
            </a:r>
          </a:p>
          <a:p>
            <a:r>
              <a:rPr lang="en-US" altLang="zh-CN" dirty="0" smtClean="0"/>
              <a:t>IMPORT</a:t>
            </a:r>
          </a:p>
          <a:p>
            <a:r>
              <a:rPr lang="en-US" altLang="zh-CN" dirty="0" smtClean="0"/>
              <a:t>JOIN (inner)</a:t>
            </a:r>
          </a:p>
          <a:p>
            <a:r>
              <a:rPr lang="en-US" altLang="zh-CN" dirty="0" smtClean="0"/>
              <a:t>JOIN (outer)</a:t>
            </a:r>
          </a:p>
          <a:p>
            <a:r>
              <a:rPr lang="en-US" altLang="zh-CN" dirty="0" smtClean="0"/>
              <a:t>LIMIT</a:t>
            </a:r>
          </a:p>
          <a:p>
            <a:r>
              <a:rPr lang="en-US" altLang="zh-CN" dirty="0" smtClean="0"/>
              <a:t>LOAD</a:t>
            </a:r>
          </a:p>
          <a:p>
            <a:r>
              <a:rPr lang="en-US" altLang="zh-CN" dirty="0" smtClean="0"/>
              <a:t>MAPREDUCE</a:t>
            </a:r>
          </a:p>
          <a:p>
            <a:r>
              <a:rPr lang="en-US" altLang="zh-CN" dirty="0" smtClean="0"/>
              <a:t>ORDER BY</a:t>
            </a:r>
          </a:p>
          <a:p>
            <a:r>
              <a:rPr lang="en-US" altLang="zh-CN" dirty="0" smtClean="0"/>
              <a:t>RANK</a:t>
            </a:r>
          </a:p>
          <a:p>
            <a:r>
              <a:rPr lang="en-US" altLang="zh-CN" dirty="0" smtClean="0"/>
              <a:t>SAMPLE</a:t>
            </a:r>
          </a:p>
          <a:p>
            <a:r>
              <a:rPr lang="en-US" altLang="zh-CN" dirty="0" smtClean="0"/>
              <a:t>SPLIT</a:t>
            </a:r>
          </a:p>
          <a:p>
            <a:r>
              <a:rPr lang="en-US" altLang="zh-CN" dirty="0" smtClean="0"/>
              <a:t>STORE</a:t>
            </a:r>
          </a:p>
          <a:p>
            <a:r>
              <a:rPr lang="en-US" altLang="zh-CN" dirty="0" smtClean="0"/>
              <a:t>STREAM</a:t>
            </a:r>
          </a:p>
          <a:p>
            <a:r>
              <a:rPr lang="en-US" altLang="zh-CN" dirty="0" smtClean="0"/>
              <a:t>UNION</a:t>
            </a:r>
            <a:endParaRPr lang="zh-CN" altLang="en-US" dirty="0"/>
          </a:p>
        </p:txBody>
      </p:sp>
      <p:sp>
        <p:nvSpPr>
          <p:cNvPr id="4" name="灯片编号占位符 3"/>
          <p:cNvSpPr>
            <a:spLocks noGrp="1"/>
          </p:cNvSpPr>
          <p:nvPr>
            <p:ph type="sldNum" sz="quarter" idx="10"/>
          </p:nvPr>
        </p:nvSpPr>
        <p:spPr/>
        <p:txBody>
          <a:bodyPr/>
          <a:lstStyle/>
          <a:p>
            <a:fld id="{21FA0F1E-6C55-4B05-9525-6101CFD40D1F}" type="slidenum">
              <a:rPr lang="zh-CN" altLang="en-US" smtClean="0"/>
              <a:pPr/>
              <a:t>37</a:t>
            </a:fld>
            <a:endParaRPr lang="zh-CN" altLang="en-US"/>
          </a:p>
        </p:txBody>
      </p:sp>
    </p:spTree>
    <p:extLst>
      <p:ext uri="{BB962C8B-B14F-4D97-AF65-F5344CB8AC3E}">
        <p14:creationId xmlns:p14="http://schemas.microsoft.com/office/powerpoint/2010/main" val="308367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Allowed operations are CROSS, DISTINCT, FILTER, FOREACH, LIMIT, and ORDER BY.</a:t>
            </a:r>
          </a:p>
          <a:p>
            <a:endParaRPr lang="en-US" altLang="zh-CN" dirty="0" smtClean="0"/>
          </a:p>
          <a:p>
            <a:r>
              <a:rPr lang="en-US" altLang="zh-CN" dirty="0" smtClean="0"/>
              <a:t>Note: FOREACH statements can be nested to two levels only. FOREACH statements that are nested to three or more levels will result in a grammar error.</a:t>
            </a:r>
            <a:endParaRPr lang="zh-CN" altLang="en-US" dirty="0"/>
          </a:p>
        </p:txBody>
      </p:sp>
      <p:sp>
        <p:nvSpPr>
          <p:cNvPr id="4" name="灯片编号占位符 3"/>
          <p:cNvSpPr>
            <a:spLocks noGrp="1"/>
          </p:cNvSpPr>
          <p:nvPr>
            <p:ph type="sldNum" sz="quarter" idx="10"/>
          </p:nvPr>
        </p:nvSpPr>
        <p:spPr/>
        <p:txBody>
          <a:bodyPr/>
          <a:lstStyle/>
          <a:p>
            <a:fld id="{21FA0F1E-6C55-4B05-9525-6101CFD40D1F}" type="slidenum">
              <a:rPr lang="zh-CN" altLang="en-US" smtClean="0"/>
              <a:pPr/>
              <a:t>38</a:t>
            </a:fld>
            <a:endParaRPr lang="zh-CN" altLang="en-US"/>
          </a:p>
        </p:txBody>
      </p:sp>
    </p:spTree>
    <p:extLst>
      <p:ext uri="{BB962C8B-B14F-4D97-AF65-F5344CB8AC3E}">
        <p14:creationId xmlns:p14="http://schemas.microsoft.com/office/powerpoint/2010/main" val="3327413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Use the FOREACH…GENERATE operation to work with columns of data (if you want to work with tuples or rows of data, use the FILTER operation).</a:t>
            </a:r>
            <a:endParaRPr lang="zh-CN" altLang="en-US" dirty="0"/>
          </a:p>
        </p:txBody>
      </p:sp>
      <p:sp>
        <p:nvSpPr>
          <p:cNvPr id="4" name="灯片编号占位符 3"/>
          <p:cNvSpPr>
            <a:spLocks noGrp="1"/>
          </p:cNvSpPr>
          <p:nvPr>
            <p:ph type="sldNum" sz="quarter" idx="10"/>
          </p:nvPr>
        </p:nvSpPr>
        <p:spPr/>
        <p:txBody>
          <a:bodyPr/>
          <a:lstStyle/>
          <a:p>
            <a:fld id="{21FA0F1E-6C55-4B05-9525-6101CFD40D1F}" type="slidenum">
              <a:rPr lang="zh-CN" altLang="en-US" smtClean="0"/>
              <a:pPr/>
              <a:t>39</a:t>
            </a:fld>
            <a:endParaRPr lang="zh-CN" altLang="en-US"/>
          </a:p>
        </p:txBody>
      </p:sp>
    </p:spTree>
    <p:extLst>
      <p:ext uri="{BB962C8B-B14F-4D97-AF65-F5344CB8AC3E}">
        <p14:creationId xmlns:p14="http://schemas.microsoft.com/office/powerpoint/2010/main" val="121932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Replicated Joins</a:t>
            </a:r>
          </a:p>
          <a:p>
            <a:r>
              <a:rPr lang="en-US" altLang="zh-CN" dirty="0" smtClean="0"/>
              <a:t>Fragment replicate join is a special type of join that works well if one or more relations are small enough to fit into main memory. In such cases, Pig can perform a very efficient join because all of the </a:t>
            </a:r>
            <a:r>
              <a:rPr lang="en-US" altLang="zh-CN" dirty="0" err="1" smtClean="0"/>
              <a:t>hadoop</a:t>
            </a:r>
            <a:r>
              <a:rPr lang="en-US" altLang="zh-CN" dirty="0" smtClean="0"/>
              <a:t> work is done on the map side.</a:t>
            </a:r>
          </a:p>
          <a:p>
            <a:r>
              <a:rPr lang="en-US" altLang="zh-CN" dirty="0" smtClean="0"/>
              <a:t>big = LOAD '</a:t>
            </a:r>
            <a:r>
              <a:rPr lang="en-US" altLang="zh-CN" dirty="0" err="1" smtClean="0"/>
              <a:t>big_data</a:t>
            </a:r>
            <a:r>
              <a:rPr lang="en-US" altLang="zh-CN" dirty="0" smtClean="0"/>
              <a:t>' AS (b1,b2,b3);</a:t>
            </a:r>
          </a:p>
          <a:p>
            <a:r>
              <a:rPr lang="en-US" altLang="zh-CN" dirty="0" smtClean="0"/>
              <a:t>tiny = LOAD '</a:t>
            </a:r>
            <a:r>
              <a:rPr lang="en-US" altLang="zh-CN" dirty="0" err="1" smtClean="0"/>
              <a:t>tiny_data</a:t>
            </a:r>
            <a:r>
              <a:rPr lang="en-US" altLang="zh-CN" dirty="0" smtClean="0"/>
              <a:t>' AS (t1,t2,t3);</a:t>
            </a:r>
          </a:p>
          <a:p>
            <a:r>
              <a:rPr lang="en-US" altLang="zh-CN" dirty="0" smtClean="0"/>
              <a:t>mini = LOAD '</a:t>
            </a:r>
            <a:r>
              <a:rPr lang="en-US" altLang="zh-CN" dirty="0" err="1" smtClean="0"/>
              <a:t>mini_data</a:t>
            </a:r>
            <a:r>
              <a:rPr lang="en-US" altLang="zh-CN" dirty="0" smtClean="0"/>
              <a:t>' AS (m1,m2,m3);</a:t>
            </a:r>
          </a:p>
          <a:p>
            <a:r>
              <a:rPr lang="en-US" altLang="zh-CN" dirty="0" smtClean="0"/>
              <a:t>C = JOIN big BY b1, tiny BY t1, mini BY m1 USING 'replicated';</a:t>
            </a:r>
          </a:p>
          <a:p>
            <a:endParaRPr lang="en-US" altLang="zh-CN" dirty="0" smtClean="0"/>
          </a:p>
          <a:p>
            <a:r>
              <a:rPr lang="en-US" altLang="zh-CN" dirty="0" smtClean="0"/>
              <a:t># Skewed Joins</a:t>
            </a:r>
          </a:p>
          <a:p>
            <a:r>
              <a:rPr lang="en-US" altLang="zh-CN" dirty="0" smtClean="0"/>
              <a:t>skewed join computes a histogram of the key space and uses this data to allocate reducers for a given key.</a:t>
            </a:r>
          </a:p>
          <a:p>
            <a:r>
              <a:rPr lang="en-US" altLang="zh-CN" dirty="0" smtClean="0"/>
              <a:t>A = LOAD '</a:t>
            </a:r>
            <a:r>
              <a:rPr lang="en-US" altLang="zh-CN" dirty="0" err="1" smtClean="0"/>
              <a:t>skewed_data</a:t>
            </a:r>
            <a:r>
              <a:rPr lang="en-US" altLang="zh-CN" dirty="0" smtClean="0"/>
              <a:t>' AS (a1,a2,a3);</a:t>
            </a:r>
          </a:p>
          <a:p>
            <a:r>
              <a:rPr lang="en-US" altLang="zh-CN" dirty="0" smtClean="0"/>
              <a:t>B = LOAD 'data' AS (b1,b2,b3);</a:t>
            </a:r>
          </a:p>
          <a:p>
            <a:r>
              <a:rPr lang="en-US" altLang="zh-CN" dirty="0" smtClean="0"/>
              <a:t>C = JOIN A BY a1, B BY b1 USING 'skewed';</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#Merge Joins</a:t>
            </a:r>
            <a:endParaRPr lang="zh-CN" altLang="en-US" dirty="0" smtClean="0"/>
          </a:p>
          <a:p>
            <a:r>
              <a:rPr lang="en-US" altLang="zh-CN" dirty="0" smtClean="0"/>
              <a:t>Often user data is stored such that both inputs are already sorted on the join key. In this case, it is possible to join the data in the map phase of a </a:t>
            </a:r>
            <a:r>
              <a:rPr lang="en-US" altLang="zh-CN" dirty="0" err="1" smtClean="0"/>
              <a:t>MapReduce</a:t>
            </a:r>
            <a:r>
              <a:rPr lang="en-US" altLang="zh-CN" dirty="0" smtClean="0"/>
              <a:t> job. This provides a significant performance improvement compared to passing all of the data through unneeded sort and shuffle phases.</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FA0F1E-6C55-4B05-9525-6101CFD40D1F}" type="slidenum">
              <a:rPr lang="zh-CN" altLang="en-US" smtClean="0"/>
              <a:pPr/>
              <a:t>46</a:t>
            </a:fld>
            <a:endParaRPr lang="zh-CN" altLang="en-US"/>
          </a:p>
        </p:txBody>
      </p:sp>
    </p:spTree>
    <p:extLst>
      <p:ext uri="{BB962C8B-B14F-4D97-AF65-F5344CB8AC3E}">
        <p14:creationId xmlns:p14="http://schemas.microsoft.com/office/powerpoint/2010/main" val="1810143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Conceptually, you can think of the default behavior of COGROUP as an outer join, and</a:t>
            </a:r>
          </a:p>
          <a:p>
            <a:r>
              <a:rPr lang="en-US" altLang="zh-CN" sz="1200" kern="1200" baseline="0" dirty="0" smtClean="0">
                <a:solidFill>
                  <a:schemeClr val="tx1"/>
                </a:solidFill>
                <a:latin typeface="+mn-lt"/>
                <a:ea typeface="+mn-ea"/>
                <a:cs typeface="+mn-cs"/>
              </a:rPr>
              <a:t>the INNER keyword can modify it to be left outer join, right outer join, or inner join.</a:t>
            </a:r>
          </a:p>
          <a:p>
            <a:r>
              <a:rPr lang="en-US" altLang="zh-CN" sz="1200" kern="1200" baseline="0" dirty="0" smtClean="0">
                <a:solidFill>
                  <a:schemeClr val="tx1"/>
                </a:solidFill>
                <a:latin typeface="+mn-lt"/>
                <a:ea typeface="+mn-ea"/>
                <a:cs typeface="+mn-cs"/>
              </a:rPr>
              <a:t>Another way to do inner join in Pig is to use the JOIN operator.</a:t>
            </a:r>
            <a:endParaRPr lang="zh-CN" altLang="en-US" dirty="0"/>
          </a:p>
        </p:txBody>
      </p:sp>
      <p:sp>
        <p:nvSpPr>
          <p:cNvPr id="4" name="灯片编号占位符 3"/>
          <p:cNvSpPr>
            <a:spLocks noGrp="1"/>
          </p:cNvSpPr>
          <p:nvPr>
            <p:ph type="sldNum" sz="quarter" idx="10"/>
          </p:nvPr>
        </p:nvSpPr>
        <p:spPr/>
        <p:txBody>
          <a:bodyPr/>
          <a:lstStyle/>
          <a:p>
            <a:fld id="{21FA0F1E-6C55-4B05-9525-6101CFD40D1F}" type="slidenum">
              <a:rPr lang="zh-CN" altLang="en-US" smtClean="0"/>
              <a:pPr/>
              <a:t>62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two aspects of </a:t>
            </a:r>
            <a:r>
              <a:rPr lang="en-US" altLang="zh-CN" dirty="0" err="1" smtClean="0"/>
              <a:t>MapReduce</a:t>
            </a:r>
            <a:r>
              <a:rPr lang="en-US" altLang="zh-CN" dirty="0" smtClean="0"/>
              <a:t> programming that many developers found overly complicated</a:t>
            </a:r>
            <a:endParaRPr lang="zh-CN" altLang="en-US" dirty="0"/>
          </a:p>
        </p:txBody>
      </p:sp>
      <p:sp>
        <p:nvSpPr>
          <p:cNvPr id="4" name="灯片编号占位符 3"/>
          <p:cNvSpPr>
            <a:spLocks noGrp="1"/>
          </p:cNvSpPr>
          <p:nvPr>
            <p:ph type="sldNum" sz="quarter" idx="10"/>
          </p:nvPr>
        </p:nvSpPr>
        <p:spPr/>
        <p:txBody>
          <a:bodyPr/>
          <a:lstStyle/>
          <a:p>
            <a:fld id="{21FA0F1E-6C55-4B05-9525-6101CFD40D1F}" type="slidenum">
              <a:rPr lang="zh-CN" altLang="en-US" smtClean="0"/>
              <a:pPr/>
              <a:t>70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46FE5E-0D0B-40C0-A118-25BB3E81B853}" type="datetimeFigureOut">
              <a:rPr lang="zh-CN" altLang="en-US" smtClean="0"/>
              <a:pPr/>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845B40-882F-44BF-9BD8-6286D090EDD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6FE5E-0D0B-40C0-A118-25BB3E81B853}" type="datetimeFigureOut">
              <a:rPr lang="zh-CN" altLang="en-US" smtClean="0"/>
              <a:pPr/>
              <a:t>2018/10/15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5B40-882F-44BF-9BD8-6286D090EDD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wiki.apache.org/confluence/display/PIG/PiggyBank"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Programming with Pig</a:t>
            </a:r>
            <a:endParaRPr lang="zh-CN" altLang="en-US" dirty="0"/>
          </a:p>
        </p:txBody>
      </p:sp>
      <p:sp>
        <p:nvSpPr>
          <p:cNvPr id="3" name="副标题 2"/>
          <p:cNvSpPr>
            <a:spLocks noGrp="1"/>
          </p:cNvSpPr>
          <p:nvPr>
            <p:ph type="subTitle" idx="1"/>
          </p:nvPr>
        </p:nvSpPr>
        <p:spPr/>
        <p:txBody>
          <a:bodyPr/>
          <a:lstStyle/>
          <a:p>
            <a:endParaRPr lang="zh-CN" altLang="en-US"/>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467544" y="404664"/>
            <a:ext cx="2133600" cy="1921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rmAutofit/>
          </a:bodyPr>
          <a:lstStyle/>
          <a:p>
            <a:pPr algn="l"/>
            <a:r>
              <a:rPr lang="en-US" altLang="zh-CN" b="1" dirty="0" smtClean="0">
                <a:solidFill>
                  <a:srgbClr val="7030A0"/>
                </a:solidFill>
              </a:rPr>
              <a:t>Architecture of Pig</a:t>
            </a:r>
            <a:endParaRPr lang="zh-CN" altLang="en-US" b="1" dirty="0" smtClean="0">
              <a:solidFill>
                <a:srgbClr val="7030A0"/>
              </a:solidFill>
            </a:endParaRPr>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381000" y="381000"/>
            <a:ext cx="989047" cy="890587"/>
          </a:xfrm>
          <a:prstGeom prst="rect">
            <a:avLst/>
          </a:prstGeom>
          <a:noFill/>
        </p:spPr>
      </p:pic>
      <p:sp>
        <p:nvSpPr>
          <p:cNvPr id="5" name="Rounded Rectangle 4"/>
          <p:cNvSpPr/>
          <p:nvPr/>
        </p:nvSpPr>
        <p:spPr>
          <a:xfrm>
            <a:off x="2438400" y="23622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smtClean="0"/>
              <a:t>Parser   (</a:t>
            </a:r>
            <a:r>
              <a:rPr lang="en-US" altLang="zh-CN" b="1" dirty="0" err="1" smtClean="0"/>
              <a:t>PigLatin</a:t>
            </a:r>
            <a:r>
              <a:rPr lang="en-US" altLang="zh-CN" b="1" dirty="0" err="1" smtClean="0">
                <a:sym typeface="Wingdings" pitchFamily="2" charset="2"/>
              </a:rPr>
              <a:t>LogicalPlan</a:t>
            </a:r>
            <a:r>
              <a:rPr lang="en-US" altLang="zh-CN" b="1" dirty="0" smtClean="0">
                <a:sym typeface="Wingdings" pitchFamily="2" charset="2"/>
              </a:rPr>
              <a:t>)</a:t>
            </a:r>
            <a:endParaRPr lang="zh-CN" altLang="en-US" b="1" dirty="0"/>
          </a:p>
        </p:txBody>
      </p:sp>
      <p:sp>
        <p:nvSpPr>
          <p:cNvPr id="6" name="Rounded Rectangle 5"/>
          <p:cNvSpPr/>
          <p:nvPr/>
        </p:nvSpPr>
        <p:spPr>
          <a:xfrm>
            <a:off x="2438400" y="32004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smtClean="0"/>
              <a:t>Optimizer   (</a:t>
            </a:r>
            <a:r>
              <a:rPr lang="en-US" altLang="zh-CN" b="1" dirty="0" err="1" smtClean="0"/>
              <a:t>LogicalPlan</a:t>
            </a:r>
            <a:r>
              <a:rPr lang="en-US" altLang="zh-CN" b="1" dirty="0" smtClean="0"/>
              <a:t> </a:t>
            </a:r>
            <a:r>
              <a:rPr lang="en-US" altLang="zh-CN" b="1" dirty="0" smtClean="0">
                <a:sym typeface="Wingdings" pitchFamily="2" charset="2"/>
              </a:rPr>
              <a:t> </a:t>
            </a:r>
            <a:r>
              <a:rPr lang="en-US" altLang="zh-CN" b="1" dirty="0" err="1" smtClean="0">
                <a:sym typeface="Wingdings" pitchFamily="2" charset="2"/>
              </a:rPr>
              <a:t>LogicalPlan</a:t>
            </a:r>
            <a:r>
              <a:rPr lang="en-US" altLang="zh-CN" b="1" dirty="0" smtClean="0">
                <a:sym typeface="Wingdings" pitchFamily="2" charset="2"/>
              </a:rPr>
              <a:t>)</a:t>
            </a:r>
            <a:endParaRPr lang="zh-CN" altLang="en-US" b="1" dirty="0"/>
          </a:p>
        </p:txBody>
      </p:sp>
      <p:sp>
        <p:nvSpPr>
          <p:cNvPr id="7" name="Rounded Rectangle 6"/>
          <p:cNvSpPr/>
          <p:nvPr/>
        </p:nvSpPr>
        <p:spPr>
          <a:xfrm>
            <a:off x="2438400" y="41148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smtClean="0"/>
              <a:t>Compiler  (</a:t>
            </a:r>
            <a:r>
              <a:rPr lang="en-US" altLang="zh-CN" b="1" dirty="0" err="1" smtClean="0"/>
              <a:t>LogicalPlan</a:t>
            </a:r>
            <a:r>
              <a:rPr lang="en-US" altLang="zh-CN" b="1" dirty="0" smtClean="0"/>
              <a:t> </a:t>
            </a:r>
            <a:r>
              <a:rPr lang="en-US" altLang="zh-CN" b="1" dirty="0" smtClean="0">
                <a:sym typeface="Wingdings" pitchFamily="2" charset="2"/>
              </a:rPr>
              <a:t> </a:t>
            </a:r>
            <a:r>
              <a:rPr lang="en-US" altLang="zh-CN" b="1" dirty="0" err="1" smtClean="0">
                <a:sym typeface="Wingdings" pitchFamily="2" charset="2"/>
              </a:rPr>
              <a:t>PhysicalPlan</a:t>
            </a:r>
            <a:r>
              <a:rPr lang="en-US" altLang="zh-CN" b="1" dirty="0" smtClean="0">
                <a:sym typeface="Wingdings" pitchFamily="2" charset="2"/>
              </a:rPr>
              <a:t>  </a:t>
            </a:r>
            <a:r>
              <a:rPr lang="en-US" altLang="zh-CN" b="1" dirty="0" err="1" smtClean="0">
                <a:sym typeface="Wingdings" pitchFamily="2" charset="2"/>
              </a:rPr>
              <a:t>MapReducePlan</a:t>
            </a:r>
            <a:r>
              <a:rPr lang="en-US" altLang="zh-CN" b="1" dirty="0" smtClean="0">
                <a:sym typeface="Wingdings" pitchFamily="2" charset="2"/>
              </a:rPr>
              <a:t>)</a:t>
            </a:r>
            <a:endParaRPr lang="zh-CN" altLang="en-US" b="1" dirty="0"/>
          </a:p>
        </p:txBody>
      </p:sp>
      <p:sp>
        <p:nvSpPr>
          <p:cNvPr id="8" name="Rounded Rectangle 7"/>
          <p:cNvSpPr/>
          <p:nvPr/>
        </p:nvSpPr>
        <p:spPr>
          <a:xfrm>
            <a:off x="2438400" y="4953000"/>
            <a:ext cx="60198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err="1" smtClean="0"/>
              <a:t>ExecutionEngine</a:t>
            </a:r>
            <a:endParaRPr lang="zh-CN" altLang="en-US" b="1" dirty="0"/>
          </a:p>
        </p:txBody>
      </p:sp>
      <p:sp>
        <p:nvSpPr>
          <p:cNvPr id="9" name="Rounded Rectangle 8"/>
          <p:cNvSpPr/>
          <p:nvPr/>
        </p:nvSpPr>
        <p:spPr>
          <a:xfrm>
            <a:off x="457200" y="2362200"/>
            <a:ext cx="1752600" cy="3200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b="1" dirty="0" err="1" smtClean="0"/>
              <a:t>PigContext</a:t>
            </a:r>
            <a:endParaRPr lang="zh-CN" altLang="en-US" b="1" dirty="0"/>
          </a:p>
        </p:txBody>
      </p:sp>
      <p:sp>
        <p:nvSpPr>
          <p:cNvPr id="10" name="Rounded Rectangle 9"/>
          <p:cNvSpPr/>
          <p:nvPr/>
        </p:nvSpPr>
        <p:spPr>
          <a:xfrm>
            <a:off x="457200" y="5791200"/>
            <a:ext cx="8001000" cy="762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err="1" smtClean="0"/>
              <a:t>Hadoop</a:t>
            </a:r>
            <a:endParaRPr lang="zh-CN" altLang="en-US" sz="2400" b="1" dirty="0"/>
          </a:p>
        </p:txBody>
      </p:sp>
      <p:sp>
        <p:nvSpPr>
          <p:cNvPr id="11" name="Rounded Rectangle 10"/>
          <p:cNvSpPr/>
          <p:nvPr/>
        </p:nvSpPr>
        <p:spPr>
          <a:xfrm>
            <a:off x="457200" y="1676400"/>
            <a:ext cx="37338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smtClean="0">
                <a:solidFill>
                  <a:schemeClr val="tx1"/>
                </a:solidFill>
              </a:rPr>
              <a:t>Grunt (Interactive shell)</a:t>
            </a:r>
            <a:endParaRPr lang="zh-CN" altLang="en-US" b="1" dirty="0">
              <a:solidFill>
                <a:schemeClr val="tx1"/>
              </a:solidFill>
            </a:endParaRPr>
          </a:p>
        </p:txBody>
      </p:sp>
      <p:sp>
        <p:nvSpPr>
          <p:cNvPr id="12" name="Rounded Rectangle 11"/>
          <p:cNvSpPr/>
          <p:nvPr/>
        </p:nvSpPr>
        <p:spPr>
          <a:xfrm>
            <a:off x="4419600" y="1676400"/>
            <a:ext cx="40386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err="1" smtClean="0">
                <a:solidFill>
                  <a:schemeClr val="tx1"/>
                </a:solidFill>
              </a:rPr>
              <a:t>PigServer</a:t>
            </a:r>
            <a:r>
              <a:rPr lang="en-US" altLang="zh-CN" b="1" dirty="0" smtClean="0">
                <a:solidFill>
                  <a:schemeClr val="tx1"/>
                </a:solidFill>
              </a:rPr>
              <a:t>  (Java API)  </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Pig Stages</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3568" y="1700808"/>
            <a:ext cx="7484288"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372600" cy="457200"/>
          </a:xfrm>
        </p:spPr>
        <p:txBody>
          <a:bodyPr>
            <a:normAutofit/>
          </a:bodyPr>
          <a:lstStyle/>
          <a:p>
            <a:pPr lvl="2" algn="ctr">
              <a:lnSpc>
                <a:spcPct val="80000"/>
              </a:lnSpc>
            </a:pPr>
            <a:r>
              <a:rPr lang="en-US" sz="2800" b="1" dirty="0" smtClean="0">
                <a:latin typeface="+mn-lt"/>
                <a:ea typeface="Tahoma" pitchFamily="34" charset="0"/>
              </a:rPr>
              <a:t>Map-Reduce Compiler:</a:t>
            </a:r>
            <a:r>
              <a:rPr lang="en-US" sz="2800" b="1" dirty="0" smtClean="0">
                <a:ea typeface="Tahoma" pitchFamily="34" charset="0"/>
              </a:rPr>
              <a:t>Logical to Physical compilation</a:t>
            </a:r>
            <a:endParaRPr lang="en-US" sz="2800" b="1" dirty="0">
              <a:latin typeface="+mn-lt"/>
              <a:ea typeface="Tahoma" pitchFamily="34" charset="0"/>
            </a:endParaRPr>
          </a:p>
        </p:txBody>
      </p:sp>
      <p:sp>
        <p:nvSpPr>
          <p:cNvPr id="3" name="Content Placeholder 2"/>
          <p:cNvSpPr>
            <a:spLocks noGrp="1"/>
          </p:cNvSpPr>
          <p:nvPr>
            <p:ph sz="quarter" idx="4294967295"/>
          </p:nvPr>
        </p:nvSpPr>
        <p:spPr>
          <a:xfrm>
            <a:off x="0" y="609600"/>
            <a:ext cx="9144000" cy="6096000"/>
          </a:xfrm>
          <a:prstGeom prst="rect">
            <a:avLst/>
          </a:prstGeom>
        </p:spPr>
        <p:txBody>
          <a:bodyPr>
            <a:noAutofit/>
          </a:bodyPr>
          <a:lstStyle/>
          <a:p>
            <a:pPr marL="0" indent="0">
              <a:buNone/>
            </a:pPr>
            <a:endParaRPr lang="en-US" sz="1600" dirty="0">
              <a:latin typeface="Tahoma" pitchFamily="34" charset="0"/>
              <a:ea typeface="Tahoma" pitchFamily="34" charset="0"/>
            </a:endParaRPr>
          </a:p>
          <a:p>
            <a:pPr>
              <a:buFont typeface="Wingdings" pitchFamily="2" charset="2"/>
              <a:buChar char="Ø"/>
            </a:pPr>
            <a:r>
              <a:rPr lang="en-US" sz="1600" dirty="0" smtClean="0">
                <a:solidFill>
                  <a:srgbClr val="FF0000"/>
                </a:solidFill>
                <a:latin typeface="Tahoma" pitchFamily="34" charset="0"/>
                <a:ea typeface="Tahoma" pitchFamily="34" charset="0"/>
              </a:rPr>
              <a:t>Map-Reduce </a:t>
            </a:r>
            <a:r>
              <a:rPr lang="en-US" sz="1600" dirty="0" err="1" smtClean="0">
                <a:solidFill>
                  <a:srgbClr val="FF0000"/>
                </a:solidFill>
                <a:latin typeface="Tahoma" pitchFamily="34" charset="0"/>
                <a:ea typeface="Tahoma" pitchFamily="34" charset="0"/>
              </a:rPr>
              <a:t>Compiler:</a:t>
            </a:r>
            <a:r>
              <a:rPr lang="en-US" sz="1600" dirty="0" err="1" smtClean="0">
                <a:latin typeface="Tahoma" pitchFamily="34" charset="0"/>
                <a:ea typeface="Tahoma" pitchFamily="34" charset="0"/>
              </a:rPr>
              <a:t>LOGICAL</a:t>
            </a:r>
            <a:r>
              <a:rPr lang="en-US" sz="1600" dirty="0" smtClean="0">
                <a:latin typeface="Tahoma" pitchFamily="34" charset="0"/>
                <a:ea typeface="Tahoma" pitchFamily="34" charset="0"/>
              </a:rPr>
              <a:t> </a:t>
            </a:r>
            <a:r>
              <a:rPr lang="en-US" sz="1600" dirty="0">
                <a:latin typeface="Tahoma" pitchFamily="34" charset="0"/>
                <a:ea typeface="Tahoma" pitchFamily="34" charset="0"/>
              </a:rPr>
              <a:t>PLAN STRUCTURE </a:t>
            </a:r>
            <a:r>
              <a:rPr lang="en-US" sz="1600" dirty="0" smtClean="0">
                <a:latin typeface="Tahoma" pitchFamily="34" charset="0"/>
                <a:ea typeface="Tahoma" pitchFamily="34" charset="0"/>
              </a:rPr>
              <a:t> =&gt; PHYSICAL PLAN =&gt; MAP-REDUCE PLAN</a:t>
            </a: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a:p>
            <a:pPr marL="0" indent="0">
              <a:buNone/>
            </a:pPr>
            <a:endParaRPr lang="en-US" sz="1600" dirty="0" smtClean="0">
              <a:latin typeface="Tahoma" pitchFamily="34" charset="0"/>
              <a:ea typeface="Tahoma" pitchFamily="34" charset="0"/>
            </a:endParaRPr>
          </a:p>
          <a:p>
            <a:endParaRPr lang="en-US" sz="1600" dirty="0" smtClean="0">
              <a:latin typeface="Tahoma" pitchFamily="34" charset="0"/>
              <a:ea typeface="Tahoma" pitchFamily="34" charset="0"/>
            </a:endParaRPr>
          </a:p>
          <a:p>
            <a:endParaRPr lang="en-US" sz="1600" dirty="0" smtClean="0">
              <a:latin typeface="Tahoma" pitchFamily="34" charset="0"/>
              <a:ea typeface="Tahoma" pitchFamily="34" charset="0"/>
            </a:endParaRPr>
          </a:p>
          <a:p>
            <a:endParaRPr lang="en-US" sz="1600" dirty="0">
              <a:latin typeface="Tahoma" pitchFamily="34" charset="0"/>
              <a:ea typeface="Tahoma" pitchFamily="34" charset="0"/>
            </a:endParaRPr>
          </a:p>
          <a:p>
            <a:endParaRPr lang="en-US" sz="1600" dirty="0" smtClean="0">
              <a:latin typeface="Tahoma" pitchFamily="34" charset="0"/>
              <a:ea typeface="Tahoma" pitchFamily="34" charset="0"/>
            </a:endParaRPr>
          </a:p>
          <a:p>
            <a:endParaRPr lang="en-US" sz="1600" dirty="0">
              <a:latin typeface="Tahoma" pitchFamily="34" charset="0"/>
              <a:ea typeface="Tahoma" pitchFamily="34" charset="0"/>
            </a:endParaRPr>
          </a:p>
          <a:p>
            <a:endParaRPr lang="en-US" sz="1600" dirty="0" smtClean="0">
              <a:latin typeface="Tahoma" pitchFamily="34" charset="0"/>
              <a:ea typeface="Tahoma" pitchFamily="34" charset="0"/>
            </a:endParaRPr>
          </a:p>
          <a:p>
            <a:pPr marL="0" indent="0">
              <a:buNone/>
            </a:pPr>
            <a:endParaRPr lang="en-US" sz="1600" dirty="0">
              <a:latin typeface="Tahoma" pitchFamily="34" charset="0"/>
              <a:ea typeface="Tahoma"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 y="2086073"/>
            <a:ext cx="5294086"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1" y="2057400"/>
            <a:ext cx="18573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8838" y="2057400"/>
            <a:ext cx="1975162" cy="446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37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772400" cy="685799"/>
          </a:xfrm>
        </p:spPr>
        <p:txBody>
          <a:bodyPr>
            <a:normAutofit/>
          </a:bodyPr>
          <a:lstStyle/>
          <a:p>
            <a:pPr lvl="2" algn="ctr">
              <a:lnSpc>
                <a:spcPct val="80000"/>
              </a:lnSpc>
            </a:pPr>
            <a:r>
              <a:rPr lang="en-US" sz="3200" dirty="0" smtClean="0">
                <a:ea typeface="Tahoma" pitchFamily="34" charset="0"/>
              </a:rPr>
              <a:t>Map-Reduce Optimizer</a:t>
            </a:r>
            <a:endParaRPr lang="en-US" sz="3200" dirty="0">
              <a:ea typeface="Tahoma" pitchFamily="34" charset="0"/>
            </a:endParaRPr>
          </a:p>
        </p:txBody>
      </p:sp>
      <p:sp>
        <p:nvSpPr>
          <p:cNvPr id="3" name="Content Placeholder 2"/>
          <p:cNvSpPr>
            <a:spLocks noGrp="1"/>
          </p:cNvSpPr>
          <p:nvPr>
            <p:ph sz="quarter" idx="4294967295"/>
          </p:nvPr>
        </p:nvSpPr>
        <p:spPr>
          <a:xfrm>
            <a:off x="304800" y="685800"/>
            <a:ext cx="8534400" cy="6019800"/>
          </a:xfrm>
          <a:prstGeom prst="rect">
            <a:avLst/>
          </a:prstGeom>
        </p:spPr>
        <p:txBody>
          <a:bodyPr>
            <a:noAutofit/>
          </a:bodyPr>
          <a:lstStyle/>
          <a:p>
            <a:pPr marL="0" indent="0">
              <a:buNone/>
            </a:pPr>
            <a:endParaRPr lang="en-US" sz="1800" dirty="0">
              <a:latin typeface="Tahoma" pitchFamily="34" charset="0"/>
              <a:ea typeface="Tahoma" pitchFamily="34" charset="0"/>
              <a:cs typeface="Tahoma" pitchFamily="34" charset="0"/>
            </a:endParaRPr>
          </a:p>
          <a:p>
            <a:pPr marL="0" indent="0">
              <a:buNone/>
            </a:pPr>
            <a:r>
              <a:rPr lang="en-US" sz="2400" dirty="0" smtClean="0">
                <a:latin typeface="+mj-lt"/>
                <a:ea typeface="Tahoma" pitchFamily="34" charset="0"/>
                <a:cs typeface="Tahoma" pitchFamily="34" charset="0"/>
              </a:rPr>
              <a:t>Performs early partial aggregation in distributive or algebraic aggregation functions</a:t>
            </a:r>
          </a:p>
          <a:p>
            <a:pPr marL="0" indent="0">
              <a:buNone/>
            </a:pPr>
            <a:endParaRPr lang="en-US" sz="1800" dirty="0" smtClean="0">
              <a:latin typeface="+mj-lt"/>
              <a:ea typeface="Tahoma" pitchFamily="34" charset="0"/>
              <a:cs typeface="Tahoma" pitchFamily="34" charset="0"/>
            </a:endParaRPr>
          </a:p>
          <a:p>
            <a:pPr marL="0" indent="0">
              <a:buNone/>
            </a:pPr>
            <a:r>
              <a:rPr lang="en-US" sz="2400" dirty="0" smtClean="0">
                <a:latin typeface="+mj-lt"/>
                <a:ea typeface="Tahoma" pitchFamily="34" charset="0"/>
                <a:cs typeface="Tahoma" pitchFamily="34" charset="0"/>
              </a:rPr>
              <a:t>eg: for function </a:t>
            </a:r>
            <a:r>
              <a:rPr lang="en-US" sz="2400" b="1" dirty="0" smtClean="0">
                <a:latin typeface="+mj-lt"/>
                <a:ea typeface="Tahoma" pitchFamily="34" charset="0"/>
                <a:cs typeface="Tahoma" pitchFamily="34" charset="0"/>
              </a:rPr>
              <a:t>AVERAGE</a:t>
            </a:r>
            <a:r>
              <a:rPr lang="en-US" sz="2400" dirty="0" smtClean="0">
                <a:latin typeface="+mj-lt"/>
                <a:ea typeface="Tahoma" pitchFamily="34" charset="0"/>
                <a:cs typeface="Tahoma" pitchFamily="34" charset="0"/>
              </a:rPr>
              <a:t>, the steps are:-</a:t>
            </a:r>
            <a:endParaRPr lang="en-US" sz="2400" dirty="0">
              <a:latin typeface="+mj-lt"/>
              <a:ea typeface="Tahoma" pitchFamily="34" charset="0"/>
              <a:cs typeface="Tahoma" pitchFamily="34" charset="0"/>
            </a:endParaRPr>
          </a:p>
          <a:p>
            <a:pPr marL="708660" lvl="1" indent="-342900">
              <a:buFont typeface="+mj-lt"/>
              <a:buAutoNum type="alphaLcParenR"/>
            </a:pPr>
            <a:r>
              <a:rPr lang="en-US" sz="2400" dirty="0" smtClean="0">
                <a:latin typeface="+mj-lt"/>
                <a:ea typeface="Tahoma" pitchFamily="34" charset="0"/>
                <a:cs typeface="Tahoma" pitchFamily="34" charset="0"/>
              </a:rPr>
              <a:t>Initial</a:t>
            </a:r>
          </a:p>
          <a:p>
            <a:pPr marL="880110" lvl="2" indent="-342900">
              <a:buFont typeface="Wingdings" pitchFamily="2" charset="2"/>
              <a:buChar char="v"/>
            </a:pPr>
            <a:r>
              <a:rPr lang="en-US" dirty="0" smtClean="0">
                <a:latin typeface="+mj-lt"/>
                <a:ea typeface="Tahoma" pitchFamily="34" charset="0"/>
                <a:cs typeface="Tahoma" pitchFamily="34" charset="0"/>
              </a:rPr>
              <a:t>e.g</a:t>
            </a:r>
            <a:r>
              <a:rPr lang="en-US" dirty="0">
                <a:latin typeface="+mj-lt"/>
                <a:ea typeface="Tahoma" pitchFamily="34" charset="0"/>
                <a:cs typeface="Tahoma" pitchFamily="34" charset="0"/>
              </a:rPr>
              <a:t>. generate (sum, count) </a:t>
            </a:r>
            <a:r>
              <a:rPr lang="en-US" dirty="0" smtClean="0">
                <a:latin typeface="+mj-lt"/>
                <a:ea typeface="Tahoma" pitchFamily="34" charset="0"/>
                <a:cs typeface="Tahoma" pitchFamily="34" charset="0"/>
              </a:rPr>
              <a:t>pairs</a:t>
            </a:r>
          </a:p>
          <a:p>
            <a:pPr marL="880110" lvl="2" indent="-342900">
              <a:buFont typeface="Wingdings" pitchFamily="2" charset="2"/>
              <a:buChar char="v"/>
            </a:pPr>
            <a:r>
              <a:rPr lang="en-US" dirty="0" smtClean="0">
                <a:latin typeface="+mj-lt"/>
                <a:ea typeface="Tahoma" pitchFamily="34" charset="0"/>
                <a:cs typeface="Tahoma" pitchFamily="34" charset="0"/>
              </a:rPr>
              <a:t>Assigned </a:t>
            </a:r>
            <a:r>
              <a:rPr lang="en-US" dirty="0">
                <a:latin typeface="+mj-lt"/>
                <a:ea typeface="Tahoma" pitchFamily="34" charset="0"/>
                <a:cs typeface="Tahoma" pitchFamily="34" charset="0"/>
              </a:rPr>
              <a:t>to </a:t>
            </a:r>
            <a:r>
              <a:rPr lang="en-US" dirty="0" smtClean="0">
                <a:solidFill>
                  <a:srgbClr val="FF0000"/>
                </a:solidFill>
                <a:latin typeface="+mj-lt"/>
                <a:ea typeface="Tahoma" pitchFamily="34" charset="0"/>
                <a:cs typeface="Tahoma" pitchFamily="34" charset="0"/>
              </a:rPr>
              <a:t>Map </a:t>
            </a:r>
            <a:r>
              <a:rPr lang="en-US" dirty="0">
                <a:solidFill>
                  <a:srgbClr val="FF0000"/>
                </a:solidFill>
                <a:latin typeface="+mj-lt"/>
                <a:ea typeface="Tahoma" pitchFamily="34" charset="0"/>
                <a:cs typeface="Tahoma" pitchFamily="34" charset="0"/>
              </a:rPr>
              <a:t>stage.</a:t>
            </a:r>
          </a:p>
          <a:p>
            <a:pPr marL="708660" lvl="1" indent="-342900">
              <a:buFont typeface="+mj-lt"/>
              <a:buAutoNum type="alphaLcParenR"/>
            </a:pPr>
            <a:r>
              <a:rPr lang="en-US" sz="2400" dirty="0">
                <a:latin typeface="+mj-lt"/>
                <a:ea typeface="Tahoma" pitchFamily="34" charset="0"/>
                <a:cs typeface="Tahoma" pitchFamily="34" charset="0"/>
              </a:rPr>
              <a:t>intermediate </a:t>
            </a:r>
            <a:endParaRPr lang="en-US" sz="2400" dirty="0" smtClean="0">
              <a:latin typeface="+mj-lt"/>
              <a:ea typeface="Tahoma" pitchFamily="34" charset="0"/>
              <a:cs typeface="Tahoma" pitchFamily="34" charset="0"/>
            </a:endParaRPr>
          </a:p>
          <a:p>
            <a:pPr marL="880110" lvl="2" indent="-342900">
              <a:buFont typeface="Wingdings" pitchFamily="2" charset="2"/>
              <a:buChar char="v"/>
            </a:pPr>
            <a:r>
              <a:rPr lang="en-US" dirty="0" smtClean="0">
                <a:latin typeface="+mj-lt"/>
                <a:ea typeface="Tahoma" pitchFamily="34" charset="0"/>
                <a:cs typeface="Tahoma" pitchFamily="34" charset="0"/>
              </a:rPr>
              <a:t>e.g</a:t>
            </a:r>
            <a:r>
              <a:rPr lang="en-US" dirty="0">
                <a:latin typeface="+mj-lt"/>
                <a:ea typeface="Tahoma" pitchFamily="34" charset="0"/>
                <a:cs typeface="Tahoma" pitchFamily="34" charset="0"/>
              </a:rPr>
              <a:t>. combine n (sum,count) pairs into a single </a:t>
            </a:r>
            <a:r>
              <a:rPr lang="en-US" dirty="0" smtClean="0">
                <a:latin typeface="+mj-lt"/>
                <a:ea typeface="Tahoma" pitchFamily="34" charset="0"/>
                <a:cs typeface="Tahoma" pitchFamily="34" charset="0"/>
              </a:rPr>
              <a:t>pair</a:t>
            </a:r>
          </a:p>
          <a:p>
            <a:pPr marL="880110" lvl="2" indent="-342900">
              <a:buFont typeface="Wingdings" pitchFamily="2" charset="2"/>
              <a:buChar char="v"/>
            </a:pPr>
            <a:r>
              <a:rPr lang="en-US" dirty="0" smtClean="0">
                <a:latin typeface="+mj-lt"/>
                <a:ea typeface="Tahoma" pitchFamily="34" charset="0"/>
                <a:cs typeface="Tahoma" pitchFamily="34" charset="0"/>
              </a:rPr>
              <a:t>Assigned </a:t>
            </a:r>
            <a:r>
              <a:rPr lang="en-US" dirty="0">
                <a:latin typeface="+mj-lt"/>
                <a:ea typeface="Tahoma" pitchFamily="34" charset="0"/>
                <a:cs typeface="Tahoma" pitchFamily="34" charset="0"/>
              </a:rPr>
              <a:t>to </a:t>
            </a:r>
            <a:r>
              <a:rPr lang="en-US" dirty="0">
                <a:solidFill>
                  <a:srgbClr val="FF0000"/>
                </a:solidFill>
                <a:latin typeface="+mj-lt"/>
                <a:ea typeface="Tahoma" pitchFamily="34" charset="0"/>
                <a:cs typeface="Tahoma" pitchFamily="34" charset="0"/>
              </a:rPr>
              <a:t>Combine stage</a:t>
            </a:r>
            <a:r>
              <a:rPr lang="en-US" dirty="0">
                <a:latin typeface="+mj-lt"/>
                <a:ea typeface="Tahoma" pitchFamily="34" charset="0"/>
                <a:cs typeface="Tahoma" pitchFamily="34" charset="0"/>
              </a:rPr>
              <a:t>.</a:t>
            </a:r>
          </a:p>
          <a:p>
            <a:pPr marL="708660" lvl="1" indent="-342900">
              <a:buFont typeface="+mj-lt"/>
              <a:buAutoNum type="alphaLcParenR"/>
            </a:pPr>
            <a:r>
              <a:rPr lang="en-US" sz="2400" dirty="0">
                <a:latin typeface="+mj-lt"/>
                <a:ea typeface="Tahoma" pitchFamily="34" charset="0"/>
                <a:cs typeface="Tahoma" pitchFamily="34" charset="0"/>
              </a:rPr>
              <a:t>final </a:t>
            </a:r>
            <a:endParaRPr lang="en-US" sz="2400" dirty="0" smtClean="0">
              <a:latin typeface="+mj-lt"/>
              <a:ea typeface="Tahoma" pitchFamily="34" charset="0"/>
              <a:cs typeface="Tahoma" pitchFamily="34" charset="0"/>
            </a:endParaRPr>
          </a:p>
          <a:p>
            <a:pPr marL="880110" lvl="2" indent="-342900">
              <a:buFont typeface="Wingdings" pitchFamily="2" charset="2"/>
              <a:buChar char="v"/>
            </a:pPr>
            <a:r>
              <a:rPr lang="en-US" dirty="0" smtClean="0">
                <a:latin typeface="+mj-lt"/>
                <a:ea typeface="Tahoma" pitchFamily="34" charset="0"/>
                <a:cs typeface="Tahoma" pitchFamily="34" charset="0"/>
              </a:rPr>
              <a:t>e.g</a:t>
            </a:r>
            <a:r>
              <a:rPr lang="en-US" dirty="0">
                <a:latin typeface="+mj-lt"/>
                <a:ea typeface="Tahoma" pitchFamily="34" charset="0"/>
                <a:cs typeface="Tahoma" pitchFamily="34" charset="0"/>
              </a:rPr>
              <a:t>. combine n (sum,count) pairs and take the </a:t>
            </a:r>
            <a:r>
              <a:rPr lang="en-US" dirty="0" smtClean="0">
                <a:latin typeface="+mj-lt"/>
                <a:ea typeface="Tahoma" pitchFamily="34" charset="0"/>
                <a:cs typeface="Tahoma" pitchFamily="34" charset="0"/>
              </a:rPr>
              <a:t>quotient</a:t>
            </a:r>
          </a:p>
          <a:p>
            <a:pPr marL="880110" lvl="2" indent="-342900">
              <a:buFont typeface="Wingdings" pitchFamily="2" charset="2"/>
              <a:buChar char="v"/>
            </a:pPr>
            <a:r>
              <a:rPr lang="en-US" dirty="0" smtClean="0">
                <a:latin typeface="+mj-lt"/>
                <a:ea typeface="Tahoma" pitchFamily="34" charset="0"/>
                <a:cs typeface="Tahoma" pitchFamily="34" charset="0"/>
              </a:rPr>
              <a:t>  </a:t>
            </a:r>
            <a:r>
              <a:rPr lang="en-US" dirty="0">
                <a:latin typeface="+mj-lt"/>
                <a:ea typeface="Tahoma" pitchFamily="34" charset="0"/>
                <a:cs typeface="Tahoma" pitchFamily="34" charset="0"/>
              </a:rPr>
              <a:t>Assigned to </a:t>
            </a:r>
            <a:r>
              <a:rPr lang="en-US" b="1" dirty="0">
                <a:solidFill>
                  <a:srgbClr val="FF0000"/>
                </a:solidFill>
                <a:latin typeface="+mj-lt"/>
                <a:ea typeface="Tahoma" pitchFamily="34" charset="0"/>
                <a:cs typeface="Tahoma" pitchFamily="34" charset="0"/>
              </a:rPr>
              <a:t>Reduce</a:t>
            </a:r>
            <a:r>
              <a:rPr lang="en-US" dirty="0">
                <a:latin typeface="+mj-lt"/>
                <a:ea typeface="Tahoma" pitchFamily="34" charset="0"/>
                <a:cs typeface="Tahoma" pitchFamily="34" charset="0"/>
              </a:rPr>
              <a:t> step</a:t>
            </a:r>
          </a:p>
          <a:p>
            <a:pPr marL="0" indent="0">
              <a:buNone/>
            </a:pPr>
            <a:endParaRPr lang="en-US" sz="1600" dirty="0">
              <a:latin typeface="Tahoma" pitchFamily="34" charset="0"/>
              <a:ea typeface="Tahoma" pitchFamily="34" charset="0"/>
              <a:cs typeface="Tahoma" pitchFamily="34" charset="0"/>
            </a:endParaRPr>
          </a:p>
          <a:p>
            <a:pPr marL="708660" lvl="1" indent="-342900">
              <a:buFont typeface="+mj-lt"/>
              <a:buAutoNum type="alphaLcParenR"/>
            </a:pPr>
            <a:endParaRPr lang="en-US" sz="16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42008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a typeface="Tahoma" pitchFamily="34" charset="0"/>
                <a:cs typeface="Tahoma" pitchFamily="34" charset="0"/>
              </a:rPr>
              <a:t>Hadoop Job </a:t>
            </a:r>
            <a:r>
              <a:rPr lang="en-US" sz="4000" dirty="0" smtClean="0">
                <a:ea typeface="Tahoma" pitchFamily="34" charset="0"/>
                <a:cs typeface="Tahoma" pitchFamily="34" charset="0"/>
              </a:rPr>
              <a:t>Manager</a:t>
            </a:r>
            <a:endParaRPr lang="en-US" sz="5400" dirty="0"/>
          </a:p>
        </p:txBody>
      </p:sp>
      <p:sp>
        <p:nvSpPr>
          <p:cNvPr id="3" name="Content Placeholder 2"/>
          <p:cNvSpPr>
            <a:spLocks noGrp="1"/>
          </p:cNvSpPr>
          <p:nvPr>
            <p:ph idx="1"/>
          </p:nvPr>
        </p:nvSpPr>
        <p:spPr/>
        <p:txBody>
          <a:bodyPr/>
          <a:lstStyle/>
          <a:p>
            <a:pPr marL="708660" lvl="1" indent="-342900">
              <a:buFont typeface="Arial" pitchFamily="34" charset="0"/>
              <a:buChar char="•"/>
            </a:pPr>
            <a:r>
              <a:rPr lang="en-US" sz="3200" dirty="0">
                <a:latin typeface="+mj-lt"/>
                <a:ea typeface="Tahoma" pitchFamily="34" charset="0"/>
                <a:cs typeface="Tahoma" pitchFamily="34" charset="0"/>
              </a:rPr>
              <a:t>Map-Reduce jobs sorted and submitted to Hadoop for execution</a:t>
            </a:r>
          </a:p>
          <a:p>
            <a:pPr marL="708660" lvl="1" indent="-342900">
              <a:buFont typeface="Arial" pitchFamily="34" charset="0"/>
              <a:buChar char="•"/>
            </a:pPr>
            <a:r>
              <a:rPr lang="en-US" sz="3200" dirty="0">
                <a:latin typeface="+mj-lt"/>
                <a:ea typeface="Tahoma" pitchFamily="34" charset="0"/>
                <a:cs typeface="Tahoma" pitchFamily="34" charset="0"/>
              </a:rPr>
              <a:t>Java jar file generated for Map and Reduce implementation classes and UDF</a:t>
            </a:r>
          </a:p>
          <a:p>
            <a:pPr marL="708660" lvl="1" indent="-342900">
              <a:buFont typeface="Arial" pitchFamily="34" charset="0"/>
              <a:buChar char="•"/>
            </a:pPr>
            <a:r>
              <a:rPr lang="en-US" sz="3200" dirty="0">
                <a:latin typeface="+mj-lt"/>
                <a:ea typeface="Tahoma" pitchFamily="34" charset="0"/>
                <a:cs typeface="Tahoma" pitchFamily="34" charset="0"/>
              </a:rPr>
              <a:t>Map and Reduce classes contain general-purpose dataflow execution engines </a:t>
            </a:r>
          </a:p>
          <a:p>
            <a:pPr marL="708660" lvl="1" indent="-342900">
              <a:buFont typeface="Arial" pitchFamily="34" charset="0"/>
              <a:buChar char="•"/>
            </a:pPr>
            <a:r>
              <a:rPr lang="en-US" sz="3200" dirty="0">
                <a:latin typeface="+mj-lt"/>
                <a:ea typeface="Tahoma" pitchFamily="34" charset="0"/>
                <a:cs typeface="Tahoma" pitchFamily="34" charset="0"/>
              </a:rPr>
              <a:t>Monitor and generates periodic reports</a:t>
            </a:r>
          </a:p>
          <a:p>
            <a:pPr marL="708660" lvl="1" indent="-342900">
              <a:buFont typeface="Arial" pitchFamily="34" charset="0"/>
              <a:buChar char="•"/>
            </a:pPr>
            <a:r>
              <a:rPr lang="en-US" sz="3200" dirty="0">
                <a:latin typeface="+mj-lt"/>
                <a:ea typeface="Tahoma" pitchFamily="34" charset="0"/>
                <a:cs typeface="Tahoma" pitchFamily="34" charset="0"/>
              </a:rPr>
              <a:t>Warnings or errors logged and reported</a:t>
            </a:r>
          </a:p>
          <a:p>
            <a:endParaRPr lang="en-US" dirty="0"/>
          </a:p>
        </p:txBody>
      </p:sp>
    </p:spTree>
    <p:extLst>
      <p:ext uri="{BB962C8B-B14F-4D97-AF65-F5344CB8AC3E}">
        <p14:creationId xmlns:p14="http://schemas.microsoft.com/office/powerpoint/2010/main" val="1445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106002" cy="533400"/>
          </a:xfrm>
        </p:spPr>
        <p:txBody>
          <a:bodyPr>
            <a:normAutofit/>
          </a:bodyPr>
          <a:lstStyle/>
          <a:p>
            <a:r>
              <a:rPr lang="en-US" sz="2400" dirty="0">
                <a:latin typeface="Tahoma" pitchFamily="34" charset="0"/>
                <a:ea typeface="Tahoma" pitchFamily="34" charset="0"/>
                <a:cs typeface="Tahoma" pitchFamily="34" charset="0"/>
              </a:rPr>
              <a:t>Benchmark Results</a:t>
            </a:r>
          </a:p>
        </p:txBody>
      </p:sp>
      <p:sp>
        <p:nvSpPr>
          <p:cNvPr id="3" name="Content Placeholder 2"/>
          <p:cNvSpPr>
            <a:spLocks noGrp="1"/>
          </p:cNvSpPr>
          <p:nvPr>
            <p:ph sz="quarter" idx="4294967295"/>
          </p:nvPr>
        </p:nvSpPr>
        <p:spPr>
          <a:xfrm>
            <a:off x="304800" y="609600"/>
            <a:ext cx="8610600" cy="6019800"/>
          </a:xfrm>
          <a:prstGeom prst="rect">
            <a:avLst/>
          </a:prstGeom>
        </p:spPr>
        <p:txBody>
          <a:bodyPr>
            <a:noAutofit/>
          </a:bodyPr>
          <a:lstStyle/>
          <a:p>
            <a:pPr marL="0" indent="0">
              <a:buNone/>
            </a:pPr>
            <a:r>
              <a:rPr lang="en-US" sz="2000" dirty="0" smtClean="0">
                <a:latin typeface="+mj-lt"/>
                <a:ea typeface="Tahoma" pitchFamily="34" charset="0"/>
                <a:cs typeface="Tahoma" pitchFamily="34" charset="0"/>
              </a:rPr>
              <a:t>Pig </a:t>
            </a:r>
            <a:r>
              <a:rPr lang="en-US" sz="2000" dirty="0">
                <a:latin typeface="+mj-lt"/>
                <a:ea typeface="Tahoma" pitchFamily="34" charset="0"/>
                <a:cs typeface="Tahoma" pitchFamily="34" charset="0"/>
              </a:rPr>
              <a:t>Mix </a:t>
            </a:r>
            <a:r>
              <a:rPr lang="en-US" sz="2000" dirty="0" smtClean="0">
                <a:latin typeface="+mj-lt"/>
                <a:ea typeface="Tahoma" pitchFamily="34" charset="0"/>
                <a:cs typeface="Tahoma" pitchFamily="34" charset="0"/>
              </a:rPr>
              <a:t>benchmark</a:t>
            </a:r>
            <a:endParaRPr lang="en-US" sz="2000" dirty="0">
              <a:latin typeface="+mj-lt"/>
              <a:ea typeface="Tahoma" pitchFamily="34" charset="0"/>
              <a:cs typeface="Tahoma" pitchFamily="34" charset="0"/>
            </a:endParaRPr>
          </a:p>
          <a:p>
            <a:r>
              <a:rPr lang="en-US" sz="2000" dirty="0">
                <a:latin typeface="+mj-lt"/>
                <a:ea typeface="Tahoma" pitchFamily="34" charset="0"/>
                <a:cs typeface="Tahoma" pitchFamily="34" charset="0"/>
              </a:rPr>
              <a:t>September 11, 2008</a:t>
            </a:r>
            <a:r>
              <a:rPr lang="en-US" sz="2000" dirty="0" smtClean="0">
                <a:latin typeface="+mj-lt"/>
                <a:ea typeface="Tahoma" pitchFamily="34" charset="0"/>
                <a:cs typeface="Tahoma" pitchFamily="34" charset="0"/>
              </a:rPr>
              <a:t>:</a:t>
            </a:r>
          </a:p>
          <a:p>
            <a:pPr lvl="1">
              <a:buFont typeface="Courier New" pitchFamily="49" charset="0"/>
              <a:buChar char="o"/>
            </a:pPr>
            <a:r>
              <a:rPr lang="en-US" sz="1800" dirty="0" smtClean="0">
                <a:latin typeface="+mj-lt"/>
                <a:ea typeface="Tahoma" pitchFamily="34" charset="0"/>
                <a:cs typeface="Tahoma" pitchFamily="34" charset="0"/>
              </a:rPr>
              <a:t>Initial </a:t>
            </a:r>
            <a:r>
              <a:rPr lang="en-US" sz="1800" dirty="0">
                <a:latin typeface="+mj-lt"/>
                <a:ea typeface="Tahoma" pitchFamily="34" charset="0"/>
                <a:cs typeface="Tahoma" pitchFamily="34" charset="0"/>
              </a:rPr>
              <a:t>Apache open-source </a:t>
            </a:r>
            <a:r>
              <a:rPr lang="en-US" sz="1800" dirty="0" smtClean="0">
                <a:latin typeface="+mj-lt"/>
                <a:ea typeface="Tahoma" pitchFamily="34" charset="0"/>
                <a:cs typeface="Tahoma" pitchFamily="34" charset="0"/>
              </a:rPr>
              <a:t>release</a:t>
            </a:r>
            <a:endParaRPr lang="en-US" sz="1800" dirty="0">
              <a:latin typeface="+mj-lt"/>
              <a:ea typeface="Tahoma" pitchFamily="34" charset="0"/>
              <a:cs typeface="Tahoma" pitchFamily="34" charset="0"/>
            </a:endParaRPr>
          </a:p>
          <a:p>
            <a:r>
              <a:rPr lang="en-US" sz="2000" dirty="0">
                <a:latin typeface="+mj-lt"/>
                <a:ea typeface="Tahoma" pitchFamily="34" charset="0"/>
                <a:cs typeface="Tahoma" pitchFamily="34" charset="0"/>
              </a:rPr>
              <a:t>November 11, 2008:</a:t>
            </a:r>
          </a:p>
          <a:p>
            <a:pPr lvl="1"/>
            <a:r>
              <a:rPr lang="en-US" sz="1800" dirty="0" smtClean="0">
                <a:latin typeface="+mj-lt"/>
                <a:ea typeface="Tahoma" pitchFamily="34" charset="0"/>
                <a:cs typeface="Tahoma" pitchFamily="34" charset="0"/>
              </a:rPr>
              <a:t>Enhanced </a:t>
            </a:r>
            <a:r>
              <a:rPr lang="en-US" sz="1800" dirty="0">
                <a:latin typeface="+mj-lt"/>
                <a:ea typeface="Tahoma" pitchFamily="34" charset="0"/>
                <a:cs typeface="Tahoma" pitchFamily="34" charset="0"/>
              </a:rPr>
              <a:t>type </a:t>
            </a:r>
            <a:r>
              <a:rPr lang="en-US" sz="1800" dirty="0" smtClean="0">
                <a:latin typeface="+mj-lt"/>
                <a:ea typeface="Tahoma" pitchFamily="34" charset="0"/>
                <a:cs typeface="Tahoma" pitchFamily="34" charset="0"/>
              </a:rPr>
              <a:t>system</a:t>
            </a:r>
          </a:p>
          <a:p>
            <a:pPr lvl="1"/>
            <a:r>
              <a:rPr lang="en-US" sz="1800" dirty="0" smtClean="0">
                <a:latin typeface="+mj-lt"/>
                <a:ea typeface="Tahoma" pitchFamily="34" charset="0"/>
                <a:cs typeface="Tahoma" pitchFamily="34" charset="0"/>
              </a:rPr>
              <a:t>Rewrote execution pipeline </a:t>
            </a:r>
          </a:p>
          <a:p>
            <a:pPr lvl="1"/>
            <a:r>
              <a:rPr lang="en-US" sz="1800" dirty="0" smtClean="0">
                <a:latin typeface="+mj-lt"/>
                <a:ea typeface="Tahoma" pitchFamily="34" charset="0"/>
                <a:cs typeface="Tahoma" pitchFamily="34" charset="0"/>
              </a:rPr>
              <a:t>Combiner enhanced</a:t>
            </a:r>
            <a:endParaRPr lang="en-US" sz="1800" dirty="0">
              <a:latin typeface="+mj-lt"/>
              <a:ea typeface="Tahoma" pitchFamily="34" charset="0"/>
              <a:cs typeface="Tahoma" pitchFamily="34" charset="0"/>
            </a:endParaRPr>
          </a:p>
          <a:p>
            <a:r>
              <a:rPr lang="en-US" sz="2000" dirty="0">
                <a:latin typeface="+mj-lt"/>
                <a:ea typeface="Tahoma" pitchFamily="34" charset="0"/>
                <a:cs typeface="Tahoma" pitchFamily="34" charset="0"/>
              </a:rPr>
              <a:t>January 20, 2009: </a:t>
            </a:r>
          </a:p>
          <a:p>
            <a:pPr lvl="1"/>
            <a:r>
              <a:rPr lang="en-US" sz="1800" dirty="0">
                <a:latin typeface="+mj-lt"/>
                <a:ea typeface="Tahoma" pitchFamily="34" charset="0"/>
                <a:cs typeface="Tahoma" pitchFamily="34" charset="0"/>
              </a:rPr>
              <a:t>B</a:t>
            </a:r>
            <a:r>
              <a:rPr lang="en-US" sz="1800" dirty="0" smtClean="0">
                <a:latin typeface="+mj-lt"/>
                <a:ea typeface="Tahoma" pitchFamily="34" charset="0"/>
                <a:cs typeface="Tahoma" pitchFamily="34" charset="0"/>
              </a:rPr>
              <a:t>uffering </a:t>
            </a:r>
            <a:r>
              <a:rPr lang="en-US" sz="1800" dirty="0">
                <a:latin typeface="+mj-lt"/>
                <a:ea typeface="Tahoma" pitchFamily="34" charset="0"/>
                <a:cs typeface="Tahoma" pitchFamily="34" charset="0"/>
              </a:rPr>
              <a:t>during </a:t>
            </a:r>
            <a:r>
              <a:rPr lang="en-US" sz="1800" dirty="0" smtClean="0">
                <a:latin typeface="+mj-lt"/>
                <a:ea typeface="Tahoma" pitchFamily="34" charset="0"/>
                <a:cs typeface="Tahoma" pitchFamily="34" charset="0"/>
              </a:rPr>
              <a:t>data parsing</a:t>
            </a:r>
          </a:p>
          <a:p>
            <a:pPr lvl="1"/>
            <a:r>
              <a:rPr lang="en-US" sz="1800" dirty="0" smtClean="0">
                <a:latin typeface="+mj-lt"/>
                <a:ea typeface="Tahoma" pitchFamily="34" charset="0"/>
                <a:cs typeface="Tahoma" pitchFamily="34" charset="0"/>
              </a:rPr>
              <a:t>Fragment-replicate </a:t>
            </a:r>
            <a:r>
              <a:rPr lang="en-US" sz="1800" dirty="0">
                <a:latin typeface="+mj-lt"/>
                <a:ea typeface="Tahoma" pitchFamily="34" charset="0"/>
                <a:cs typeface="Tahoma" pitchFamily="34" charset="0"/>
              </a:rPr>
              <a:t>join algorithm</a:t>
            </a:r>
          </a:p>
          <a:p>
            <a:r>
              <a:rPr lang="en-US" sz="2000" dirty="0">
                <a:latin typeface="+mj-lt"/>
                <a:ea typeface="Tahoma" pitchFamily="34" charset="0"/>
                <a:cs typeface="Tahoma" pitchFamily="34" charset="0"/>
              </a:rPr>
              <a:t>February 23, 2009</a:t>
            </a:r>
            <a:r>
              <a:rPr lang="en-US" sz="2000" dirty="0" smtClean="0">
                <a:latin typeface="+mj-lt"/>
                <a:ea typeface="Tahoma" pitchFamily="34" charset="0"/>
                <a:cs typeface="Tahoma" pitchFamily="34" charset="0"/>
              </a:rPr>
              <a:t>:</a:t>
            </a:r>
          </a:p>
          <a:p>
            <a:pPr lvl="1"/>
            <a:r>
              <a:rPr lang="en-US" sz="1800" dirty="0" smtClean="0">
                <a:latin typeface="+mj-lt"/>
                <a:ea typeface="Tahoma" pitchFamily="34" charset="0"/>
                <a:cs typeface="Tahoma" pitchFamily="34" charset="0"/>
              </a:rPr>
              <a:t>Rework </a:t>
            </a:r>
            <a:r>
              <a:rPr lang="en-US" sz="1800" dirty="0">
                <a:latin typeface="+mj-lt"/>
                <a:ea typeface="Tahoma" pitchFamily="34" charset="0"/>
                <a:cs typeface="Tahoma" pitchFamily="34" charset="0"/>
              </a:rPr>
              <a:t>of partitioning function used in ORDER BY to ensure more balanced distribution of keys to reducers</a:t>
            </a:r>
          </a:p>
          <a:p>
            <a:r>
              <a:rPr lang="en-US" sz="2000" dirty="0">
                <a:latin typeface="+mj-lt"/>
                <a:ea typeface="Tahoma" pitchFamily="34" charset="0"/>
                <a:cs typeface="Tahoma" pitchFamily="34" charset="0"/>
              </a:rPr>
              <a:t>April 20, 2009</a:t>
            </a:r>
            <a:r>
              <a:rPr lang="en-US" sz="2000" dirty="0" smtClean="0">
                <a:latin typeface="+mj-lt"/>
                <a:ea typeface="Tahoma" pitchFamily="34" charset="0"/>
                <a:cs typeface="Tahoma" pitchFamily="34" charset="0"/>
              </a:rPr>
              <a:t>:</a:t>
            </a:r>
          </a:p>
          <a:p>
            <a:pPr lvl="1"/>
            <a:r>
              <a:rPr lang="en-US" sz="1800" dirty="0" smtClean="0">
                <a:latin typeface="+mj-lt"/>
                <a:ea typeface="Tahoma" pitchFamily="34" charset="0"/>
                <a:cs typeface="Tahoma" pitchFamily="34" charset="0"/>
              </a:rPr>
              <a:t> </a:t>
            </a:r>
            <a:r>
              <a:rPr lang="en-US" sz="1800" dirty="0">
                <a:latin typeface="+mj-lt"/>
                <a:ea typeface="Tahoma" pitchFamily="34" charset="0"/>
                <a:cs typeface="Tahoma" pitchFamily="34" charset="0"/>
              </a:rPr>
              <a:t>Branching execution </a:t>
            </a:r>
            <a:r>
              <a:rPr lang="en-US" sz="1800" dirty="0" smtClean="0">
                <a:latin typeface="+mj-lt"/>
                <a:ea typeface="Tahoma" pitchFamily="34" charset="0"/>
                <a:cs typeface="Tahoma" pitchFamily="34" charset="0"/>
              </a:rPr>
              <a:t>plans</a:t>
            </a:r>
            <a:endParaRPr lang="en-US" sz="1800" b="1" dirty="0" smtClean="0">
              <a:latin typeface="+mj-lt"/>
              <a:ea typeface="Tahoma" pitchFamily="34" charset="0"/>
              <a:cs typeface="Tahoma" pitchFamily="34" charset="0"/>
            </a:endParaRPr>
          </a:p>
          <a:p>
            <a:r>
              <a:rPr lang="en-US" sz="1600" dirty="0" smtClean="0">
                <a:solidFill>
                  <a:srgbClr val="FF0000"/>
                </a:solidFill>
                <a:latin typeface="Tahoma" pitchFamily="34" charset="0"/>
                <a:ea typeface="Tahoma" pitchFamily="34" charset="0"/>
                <a:cs typeface="Tahoma" pitchFamily="34" charset="0"/>
              </a:rPr>
              <a:t>Vertical </a:t>
            </a:r>
            <a:r>
              <a:rPr lang="en-US" sz="1600" dirty="0">
                <a:solidFill>
                  <a:srgbClr val="FF0000"/>
                </a:solidFill>
                <a:latin typeface="Tahoma" pitchFamily="34" charset="0"/>
                <a:ea typeface="Tahoma" pitchFamily="34" charset="0"/>
                <a:cs typeface="Tahoma" pitchFamily="34" charset="0"/>
              </a:rPr>
              <a:t>axis </a:t>
            </a:r>
            <a:r>
              <a:rPr lang="en-US" sz="1600" dirty="0" smtClean="0">
                <a:solidFill>
                  <a:srgbClr val="FF0000"/>
                </a:solidFill>
                <a:latin typeface="Tahoma" pitchFamily="34" charset="0"/>
                <a:ea typeface="Tahoma" pitchFamily="34" charset="0"/>
                <a:cs typeface="Tahoma" pitchFamily="34" charset="0"/>
              </a:rPr>
              <a:t>: </a:t>
            </a:r>
            <a:r>
              <a:rPr lang="en-US" sz="1600" dirty="0">
                <a:solidFill>
                  <a:srgbClr val="FF0000"/>
                </a:solidFill>
                <a:latin typeface="Tahoma" pitchFamily="34" charset="0"/>
                <a:ea typeface="Tahoma" pitchFamily="34" charset="0"/>
                <a:cs typeface="Tahoma" pitchFamily="34" charset="0"/>
              </a:rPr>
              <a:t>R</a:t>
            </a:r>
            <a:r>
              <a:rPr lang="en-US" sz="1600" dirty="0" smtClean="0">
                <a:solidFill>
                  <a:srgbClr val="FF0000"/>
                </a:solidFill>
                <a:latin typeface="Tahoma" pitchFamily="34" charset="0"/>
                <a:ea typeface="Tahoma" pitchFamily="34" charset="0"/>
                <a:cs typeface="Tahoma" pitchFamily="34" charset="0"/>
              </a:rPr>
              <a:t>atio </a:t>
            </a:r>
            <a:r>
              <a:rPr lang="en-US" sz="1600" dirty="0">
                <a:solidFill>
                  <a:srgbClr val="FF0000"/>
                </a:solidFill>
                <a:latin typeface="Tahoma" pitchFamily="34" charset="0"/>
                <a:ea typeface="Tahoma" pitchFamily="34" charset="0"/>
                <a:cs typeface="Tahoma" pitchFamily="34" charset="0"/>
              </a:rPr>
              <a:t>of </a:t>
            </a:r>
            <a:r>
              <a:rPr lang="en-US" sz="1600" dirty="0" smtClean="0">
                <a:solidFill>
                  <a:srgbClr val="FF0000"/>
                </a:solidFill>
                <a:latin typeface="Tahoma" pitchFamily="34" charset="0"/>
                <a:ea typeface="Tahoma" pitchFamily="34" charset="0"/>
                <a:cs typeface="Tahoma" pitchFamily="34" charset="0"/>
              </a:rPr>
              <a:t> total </a:t>
            </a:r>
            <a:r>
              <a:rPr lang="en-US" sz="1600" dirty="0">
                <a:solidFill>
                  <a:srgbClr val="FF0000"/>
                </a:solidFill>
                <a:latin typeface="Tahoma" pitchFamily="34" charset="0"/>
                <a:ea typeface="Tahoma" pitchFamily="34" charset="0"/>
                <a:cs typeface="Tahoma" pitchFamily="34" charset="0"/>
              </a:rPr>
              <a:t>running </a:t>
            </a:r>
            <a:r>
              <a:rPr lang="en-US" sz="1600" dirty="0" smtClean="0">
                <a:solidFill>
                  <a:srgbClr val="FF0000"/>
                </a:solidFill>
                <a:latin typeface="Tahoma" pitchFamily="34" charset="0"/>
                <a:ea typeface="Tahoma" pitchFamily="34" charset="0"/>
                <a:cs typeface="Tahoma" pitchFamily="34" charset="0"/>
              </a:rPr>
              <a:t>time for 12 </a:t>
            </a:r>
            <a:r>
              <a:rPr lang="en-US" sz="1600" dirty="0">
                <a:solidFill>
                  <a:srgbClr val="FF0000"/>
                </a:solidFill>
                <a:latin typeface="Tahoma" pitchFamily="34" charset="0"/>
                <a:ea typeface="Tahoma" pitchFamily="34" charset="0"/>
                <a:cs typeface="Tahoma" pitchFamily="34" charset="0"/>
              </a:rPr>
              <a:t>Pig </a:t>
            </a:r>
            <a:r>
              <a:rPr lang="en-US" sz="1600" dirty="0" smtClean="0">
                <a:solidFill>
                  <a:srgbClr val="FF0000"/>
                </a:solidFill>
                <a:latin typeface="Tahoma" pitchFamily="34" charset="0"/>
                <a:ea typeface="Tahoma" pitchFamily="34" charset="0"/>
                <a:cs typeface="Tahoma" pitchFamily="34" charset="0"/>
              </a:rPr>
              <a:t>programs </a:t>
            </a:r>
          </a:p>
          <a:p>
            <a:pPr marL="0" indent="0">
              <a:buNone/>
            </a:pPr>
            <a:r>
              <a:rPr lang="en-US" sz="1600" dirty="0">
                <a:solidFill>
                  <a:srgbClr val="FF0000"/>
                </a:solidFill>
                <a:latin typeface="Tahoma" pitchFamily="34" charset="0"/>
                <a:ea typeface="Tahoma" pitchFamily="34" charset="0"/>
                <a:cs typeface="Tahoma" pitchFamily="34" charset="0"/>
              </a:rPr>
              <a:t> </a:t>
            </a:r>
            <a:r>
              <a:rPr lang="en-US" sz="1600" dirty="0" smtClean="0">
                <a:solidFill>
                  <a:srgbClr val="FF0000"/>
                </a:solidFill>
                <a:latin typeface="Tahoma" pitchFamily="34" charset="0"/>
                <a:ea typeface="Tahoma" pitchFamily="34" charset="0"/>
                <a:cs typeface="Tahoma" pitchFamily="34" charset="0"/>
              </a:rPr>
              <a:t>                         to corresponding  Map-Reduce programs</a:t>
            </a:r>
          </a:p>
          <a:p>
            <a:r>
              <a:rPr lang="en-US" sz="1600" dirty="0" smtClean="0">
                <a:latin typeface="Tahoma" pitchFamily="34" charset="0"/>
                <a:ea typeface="Tahoma" pitchFamily="34" charset="0"/>
                <a:cs typeface="Tahoma" pitchFamily="34" charset="0"/>
              </a:rPr>
              <a:t>Current </a:t>
            </a:r>
            <a:r>
              <a:rPr lang="en-US" sz="1600" dirty="0">
                <a:latin typeface="Tahoma" pitchFamily="34" charset="0"/>
                <a:ea typeface="Tahoma" pitchFamily="34" charset="0"/>
                <a:cs typeface="Tahoma" pitchFamily="34" charset="0"/>
              </a:rPr>
              <a:t>performance ratio </a:t>
            </a:r>
            <a:r>
              <a:rPr lang="en-US" sz="1600" dirty="0" smtClean="0">
                <a:latin typeface="Tahoma" pitchFamily="34" charset="0"/>
                <a:ea typeface="Tahoma" pitchFamily="34" charset="0"/>
                <a:cs typeface="Tahoma" pitchFamily="34" charset="0"/>
              </a:rPr>
              <a:t>is 1:5 -  Reasonable trade of </a:t>
            </a:r>
            <a:r>
              <a:rPr lang="en-US" sz="1600" dirty="0">
                <a:latin typeface="Tahoma" pitchFamily="34" charset="0"/>
                <a:ea typeface="Tahoma" pitchFamily="34" charset="0"/>
                <a:cs typeface="Tahoma" pitchFamily="34" charset="0"/>
              </a:rPr>
              <a:t>point between </a:t>
            </a:r>
            <a:r>
              <a:rPr lang="en-US" sz="1600" dirty="0" smtClean="0">
                <a:latin typeface="Tahoma" pitchFamily="34" charset="0"/>
                <a:ea typeface="Tahoma" pitchFamily="34" charset="0"/>
                <a:cs typeface="Tahoma" pitchFamily="34" charset="0"/>
              </a:rPr>
              <a:t>execution time </a:t>
            </a:r>
            <a:r>
              <a:rPr lang="en-US" sz="1600" dirty="0">
                <a:latin typeface="Tahoma" pitchFamily="34" charset="0"/>
                <a:ea typeface="Tahoma" pitchFamily="34" charset="0"/>
                <a:cs typeface="Tahoma" pitchFamily="34" charset="0"/>
              </a:rPr>
              <a:t>and code development/maintenance </a:t>
            </a:r>
            <a:r>
              <a:rPr lang="en-US" sz="1600" dirty="0" smtClean="0">
                <a:latin typeface="Tahoma" pitchFamily="34" charset="0"/>
                <a:ea typeface="Tahoma" pitchFamily="34" charset="0"/>
                <a:cs typeface="Tahoma" pitchFamily="34" charset="0"/>
              </a:rPr>
              <a:t>effort.</a:t>
            </a:r>
            <a:endParaRPr lang="en-US" sz="1600" dirty="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073" y="1219200"/>
            <a:ext cx="387096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11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Example</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smtClean="0"/>
              <a:t>Example Data Analysis Task</a:t>
            </a:r>
          </a:p>
        </p:txBody>
      </p:sp>
      <p:graphicFrame>
        <p:nvGraphicFramePr>
          <p:cNvPr id="5" name="Content Placeholder 4"/>
          <p:cNvGraphicFramePr>
            <a:graphicFrameLocks noGrp="1"/>
          </p:cNvGraphicFramePr>
          <p:nvPr>
            <p:ph idx="1"/>
          </p:nvPr>
        </p:nvGraphicFramePr>
        <p:xfrm>
          <a:off x="304800" y="3124200"/>
          <a:ext cx="4052888" cy="2947990"/>
        </p:xfrm>
        <a:graphic>
          <a:graphicData uri="http://schemas.openxmlformats.org/drawingml/2006/table">
            <a:tbl>
              <a:tblPr/>
              <a:tblGrid>
                <a:gridCol w="1004888">
                  <a:extLst>
                    <a:ext uri="{9D8B030D-6E8A-4147-A177-3AD203B41FA5}">
                      <a16:colId xmlns:a16="http://schemas.microsoft.com/office/drawing/2014/main" val="20000"/>
                    </a:ext>
                  </a:extLst>
                </a:gridCol>
                <a:gridCol w="2058987">
                  <a:extLst>
                    <a:ext uri="{9D8B030D-6E8A-4147-A177-3AD203B41FA5}">
                      <a16:colId xmlns:a16="http://schemas.microsoft.com/office/drawing/2014/main" val="20001"/>
                    </a:ext>
                  </a:extLst>
                </a:gridCol>
                <a:gridCol w="989013">
                  <a:extLst>
                    <a:ext uri="{9D8B030D-6E8A-4147-A177-3AD203B41FA5}">
                      <a16:colId xmlns:a16="http://schemas.microsoft.com/office/drawing/2014/main" val="20002"/>
                    </a:ext>
                  </a:extLst>
                </a:gridCol>
              </a:tblGrid>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ＭＳ Ｐゴシック" pitchFamily="34" charset="-128"/>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ＭＳ Ｐゴシック" pitchFamily="34"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ＭＳ Ｐゴシック" pitchFamily="34" charset="-128"/>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5629" name="TextBox 3"/>
          <p:cNvSpPr txBox="1">
            <a:spLocks noChangeArrowheads="1"/>
          </p:cNvSpPr>
          <p:nvPr/>
        </p:nvSpPr>
        <p:spPr bwMode="auto">
          <a:xfrm>
            <a:off x="214313" y="1168400"/>
            <a:ext cx="8701087" cy="584200"/>
          </a:xfrm>
          <a:prstGeom prst="rect">
            <a:avLst/>
          </a:prstGeom>
          <a:noFill/>
          <a:ln w="9525">
            <a:noFill/>
            <a:miter lim="800000"/>
            <a:headEnd/>
            <a:tailEnd/>
          </a:ln>
        </p:spPr>
        <p:txBody>
          <a:bodyPr wrap="none">
            <a:spAutoFit/>
          </a:bodyPr>
          <a:lstStyle/>
          <a:p>
            <a:r>
              <a:rPr lang="en-US" altLang="zh-CN" sz="3200">
                <a:solidFill>
                  <a:schemeClr val="tx2"/>
                </a:solidFill>
                <a:latin typeface="Calibri" pitchFamily="34" charset="0"/>
              </a:rPr>
              <a:t>Find the top 10 most visited pages in each category</a:t>
            </a:r>
          </a:p>
        </p:txBody>
      </p:sp>
      <p:graphicFrame>
        <p:nvGraphicFramePr>
          <p:cNvPr id="6" name="Content Placeholder 4"/>
          <p:cNvGraphicFramePr>
            <a:graphicFrameLocks noGrp="1"/>
          </p:cNvGraphicFramePr>
          <p:nvPr/>
        </p:nvGraphicFramePr>
        <p:xfrm>
          <a:off x="5029200" y="3124200"/>
          <a:ext cx="3657600" cy="2947990"/>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ＭＳ Ｐゴシック" pitchFamily="34" charset="-128"/>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ＭＳ Ｐゴシック" pitchFamily="34" charset="-128"/>
                        </a:rPr>
                        <a:t>Category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ＭＳ Ｐゴシック" pitchFamily="34" charset="-128"/>
                        </a:rPr>
                        <a:t>PageRank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Photos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Sports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itchFamily="34" charset="0"/>
                          <a:ea typeface="ＭＳ Ｐゴシック" pitchFamily="34" charset="-128"/>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7" name="TextBox 6"/>
          <p:cNvSpPr txBox="1">
            <a:spLocks noChangeArrowheads="1"/>
          </p:cNvSpPr>
          <p:nvPr/>
        </p:nvSpPr>
        <p:spPr bwMode="auto">
          <a:xfrm>
            <a:off x="2093913" y="2438400"/>
            <a:ext cx="954087" cy="523875"/>
          </a:xfrm>
          <a:prstGeom prst="rect">
            <a:avLst/>
          </a:prstGeom>
          <a:noFill/>
          <a:ln w="9525">
            <a:noFill/>
            <a:miter lim="800000"/>
            <a:headEnd/>
            <a:tailEnd/>
          </a:ln>
        </p:spPr>
        <p:txBody>
          <a:bodyPr wrap="none">
            <a:spAutoFit/>
          </a:bodyPr>
          <a:lstStyle/>
          <a:p>
            <a:r>
              <a:rPr lang="en-US" altLang="zh-CN" sz="2800">
                <a:latin typeface="Calibri" pitchFamily="34" charset="0"/>
              </a:rPr>
              <a:t>Visits</a:t>
            </a:r>
            <a:endParaRPr lang="en-US" altLang="zh-CN">
              <a:latin typeface="Calibri" pitchFamily="34" charset="0"/>
            </a:endParaRPr>
          </a:p>
        </p:txBody>
      </p:sp>
      <p:sp>
        <p:nvSpPr>
          <p:cNvPr id="8" name="TextBox 7"/>
          <p:cNvSpPr txBox="1">
            <a:spLocks noChangeArrowheads="1"/>
          </p:cNvSpPr>
          <p:nvPr/>
        </p:nvSpPr>
        <p:spPr bwMode="auto">
          <a:xfrm>
            <a:off x="6248400" y="2438400"/>
            <a:ext cx="1354138" cy="523875"/>
          </a:xfrm>
          <a:prstGeom prst="rect">
            <a:avLst/>
          </a:prstGeom>
          <a:noFill/>
          <a:ln w="9525">
            <a:noFill/>
            <a:miter lim="800000"/>
            <a:headEnd/>
            <a:tailEnd/>
          </a:ln>
        </p:spPr>
        <p:txBody>
          <a:bodyPr wrap="none">
            <a:spAutoFit/>
          </a:bodyPr>
          <a:lstStyle/>
          <a:p>
            <a:r>
              <a:rPr lang="en-US" altLang="zh-CN" sz="2800">
                <a:latin typeface="Calibri" pitchFamily="34" charset="0"/>
              </a:rPr>
              <a:t>Url  Info</a:t>
            </a:r>
            <a:endParaRPr lang="en-US" altLang="zh-CN">
              <a:latin typeface="Calibri" pitchFamily="34" charset="0"/>
            </a:endParaRPr>
          </a:p>
        </p:txBody>
      </p:sp>
      <p:grpSp>
        <p:nvGrpSpPr>
          <p:cNvPr id="2" name="Group 8"/>
          <p:cNvGrpSpPr>
            <a:grpSpLocks/>
          </p:cNvGrpSpPr>
          <p:nvPr/>
        </p:nvGrpSpPr>
        <p:grpSpPr bwMode="auto">
          <a:xfrm>
            <a:off x="2362200" y="6172200"/>
            <a:ext cx="76200" cy="533400"/>
            <a:chOff x="1931889" y="4648200"/>
            <a:chExt cx="76200" cy="533400"/>
          </a:xfrm>
        </p:grpSpPr>
        <p:sp>
          <p:nvSpPr>
            <p:cNvPr id="10" name="Oval 9"/>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Calibri" pitchFamily="34" charset="0"/>
              </a:endParaRPr>
            </a:p>
          </p:txBody>
        </p:sp>
        <p:sp>
          <p:nvSpPr>
            <p:cNvPr id="11" name="Oval 10"/>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Calibri" pitchFamily="34" charset="0"/>
              </a:endParaRPr>
            </a:p>
          </p:txBody>
        </p:sp>
        <p:sp>
          <p:nvSpPr>
            <p:cNvPr id="12" name="Oval 11"/>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Calibri" pitchFamily="34" charset="0"/>
              </a:endParaRPr>
            </a:p>
          </p:txBody>
        </p:sp>
      </p:grpSp>
      <p:grpSp>
        <p:nvGrpSpPr>
          <p:cNvPr id="3" name="Group 12"/>
          <p:cNvGrpSpPr>
            <a:grpSpLocks/>
          </p:cNvGrpSpPr>
          <p:nvPr/>
        </p:nvGrpSpPr>
        <p:grpSpPr bwMode="auto">
          <a:xfrm>
            <a:off x="6934200" y="6172200"/>
            <a:ext cx="76200" cy="533400"/>
            <a:chOff x="1931889" y="4648200"/>
            <a:chExt cx="76200" cy="533400"/>
          </a:xfrm>
        </p:grpSpPr>
        <p:sp>
          <p:nvSpPr>
            <p:cNvPr id="14" name="Oval 13"/>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Calibri" pitchFamily="34" charset="0"/>
              </a:endParaRPr>
            </a:p>
          </p:txBody>
        </p:sp>
        <p:sp>
          <p:nvSpPr>
            <p:cNvPr id="15" name="Oval 14"/>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Calibri" pitchFamily="34" charset="0"/>
              </a:endParaRPr>
            </a:p>
          </p:txBody>
        </p:sp>
        <p:sp>
          <p:nvSpPr>
            <p:cNvPr id="16" name="Oval 15"/>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endParaRPr lang="zh-CN" altLang="zh-CN">
                <a:solidFill>
                  <a:srgbClr val="FFFFFF"/>
                </a:solidFill>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smtClean="0"/>
              <a:t>Data  Flow</a:t>
            </a:r>
          </a:p>
        </p:txBody>
      </p:sp>
      <p:sp>
        <p:nvSpPr>
          <p:cNvPr id="4" name="Rounded Rectangle 3"/>
          <p:cNvSpPr>
            <a:spLocks noChangeArrowheads="1"/>
          </p:cNvSpPr>
          <p:nvPr/>
        </p:nvSpPr>
        <p:spPr bwMode="auto">
          <a:xfrm>
            <a:off x="381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latin typeface="Calibri" pitchFamily="34" charset="0"/>
              </a:rPr>
              <a:t>Load </a:t>
            </a:r>
            <a:r>
              <a:rPr lang="en-US" altLang="zh-CN" sz="1600">
                <a:solidFill>
                  <a:srgbClr val="FFFFFF"/>
                </a:solidFill>
                <a:latin typeface="Calibri" pitchFamily="34" charset="0"/>
              </a:rPr>
              <a:t>Visits</a:t>
            </a:r>
          </a:p>
        </p:txBody>
      </p:sp>
      <p:sp>
        <p:nvSpPr>
          <p:cNvPr id="6" name="Rounded Rectangle 5"/>
          <p:cNvSpPr>
            <a:spLocks noChangeArrowheads="1"/>
          </p:cNvSpPr>
          <p:nvPr/>
        </p:nvSpPr>
        <p:spPr bwMode="auto">
          <a:xfrm>
            <a:off x="1143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solidFill>
                  <a:srgbClr val="000000"/>
                </a:solidFill>
                <a:latin typeface="Calibri" pitchFamily="34" charset="0"/>
              </a:rPr>
              <a:t>Group </a:t>
            </a:r>
            <a:r>
              <a:rPr lang="en-US" altLang="zh-CN" sz="1600">
                <a:solidFill>
                  <a:srgbClr val="FFFFFF"/>
                </a:solidFill>
                <a:latin typeface="Calibri" pitchFamily="34" charset="0"/>
              </a:rPr>
              <a:t>by url</a:t>
            </a:r>
          </a:p>
        </p:txBody>
      </p:sp>
      <p:sp>
        <p:nvSpPr>
          <p:cNvPr id="8" name="Rounded Rectangle 7"/>
          <p:cNvSpPr>
            <a:spLocks noChangeArrowheads="1"/>
          </p:cNvSpPr>
          <p:nvPr/>
        </p:nvSpPr>
        <p:spPr bwMode="auto">
          <a:xfrm>
            <a:off x="2362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solidFill>
                  <a:srgbClr val="000000"/>
                </a:solidFill>
                <a:latin typeface="Calibri" pitchFamily="34" charset="0"/>
              </a:rPr>
              <a:t>Foreach </a:t>
            </a:r>
            <a:r>
              <a:rPr lang="en-US" altLang="zh-CN">
                <a:solidFill>
                  <a:schemeClr val="bg1"/>
                </a:solidFill>
                <a:latin typeface="Calibri" pitchFamily="34" charset="0"/>
              </a:rPr>
              <a:t>url</a:t>
            </a:r>
            <a:endParaRPr lang="en-US" altLang="zh-CN" sz="2000">
              <a:solidFill>
                <a:schemeClr val="bg1"/>
              </a:solidFill>
              <a:latin typeface="Calibri" pitchFamily="34" charset="0"/>
            </a:endParaRPr>
          </a:p>
          <a:p>
            <a:pPr algn="ctr"/>
            <a:r>
              <a:rPr lang="en-US" altLang="zh-CN" sz="2000">
                <a:solidFill>
                  <a:srgbClr val="000000"/>
                </a:solidFill>
                <a:latin typeface="Calibri" pitchFamily="34" charset="0"/>
              </a:rPr>
              <a:t>generate </a:t>
            </a:r>
            <a:r>
              <a:rPr lang="en-US" altLang="zh-CN">
                <a:solidFill>
                  <a:srgbClr val="FFFFFF"/>
                </a:solidFill>
                <a:latin typeface="Calibri" pitchFamily="34" charset="0"/>
              </a:rPr>
              <a:t>count</a:t>
            </a:r>
            <a:endParaRPr lang="en-US" altLang="zh-CN" sz="1600">
              <a:solidFill>
                <a:srgbClr val="FFFFFF"/>
              </a:solidFill>
              <a:latin typeface="Calibri" pitchFamily="34" charset="0"/>
            </a:endParaRPr>
          </a:p>
        </p:txBody>
      </p:sp>
      <p:sp>
        <p:nvSpPr>
          <p:cNvPr id="9" name="Rounded Rectangle 8"/>
          <p:cNvSpPr>
            <a:spLocks noChangeArrowheads="1"/>
          </p:cNvSpPr>
          <p:nvPr/>
        </p:nvSpPr>
        <p:spPr bwMode="auto">
          <a:xfrm>
            <a:off x="5334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solidFill>
                  <a:srgbClr val="000000"/>
                </a:solidFill>
                <a:latin typeface="Calibri" pitchFamily="34" charset="0"/>
              </a:rPr>
              <a:t>Load </a:t>
            </a:r>
            <a:r>
              <a:rPr lang="en-US" altLang="zh-CN" sz="1600">
                <a:solidFill>
                  <a:srgbClr val="FFFFFF"/>
                </a:solidFill>
                <a:latin typeface="Calibri" pitchFamily="34" charset="0"/>
              </a:rPr>
              <a:t>Url Info</a:t>
            </a:r>
          </a:p>
        </p:txBody>
      </p:sp>
      <p:sp>
        <p:nvSpPr>
          <p:cNvPr id="10" name="Rounded Rectangle 9"/>
          <p:cNvSpPr>
            <a:spLocks noChangeArrowheads="1"/>
          </p:cNvSpPr>
          <p:nvPr/>
        </p:nvSpPr>
        <p:spPr bwMode="auto">
          <a:xfrm>
            <a:off x="3962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solidFill>
                  <a:srgbClr val="000000"/>
                </a:solidFill>
                <a:latin typeface="Calibri" pitchFamily="34" charset="0"/>
              </a:rPr>
              <a:t>Join </a:t>
            </a:r>
            <a:r>
              <a:rPr lang="en-US" altLang="zh-CN" sz="1600">
                <a:solidFill>
                  <a:srgbClr val="FFFFFF"/>
                </a:solidFill>
                <a:latin typeface="Calibri" pitchFamily="34" charset="0"/>
              </a:rPr>
              <a:t>on url</a:t>
            </a:r>
          </a:p>
        </p:txBody>
      </p:sp>
      <p:sp>
        <p:nvSpPr>
          <p:cNvPr id="11" name="Rounded Rectangle 10"/>
          <p:cNvSpPr>
            <a:spLocks noChangeArrowheads="1"/>
          </p:cNvSpPr>
          <p:nvPr/>
        </p:nvSpPr>
        <p:spPr bwMode="auto">
          <a:xfrm>
            <a:off x="3962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solidFill>
                  <a:srgbClr val="000000"/>
                </a:solidFill>
                <a:latin typeface="Calibri" pitchFamily="34" charset="0"/>
              </a:rPr>
              <a:t>Group </a:t>
            </a:r>
            <a:r>
              <a:rPr lang="en-US" altLang="zh-CN" sz="1600">
                <a:solidFill>
                  <a:srgbClr val="FFFFFF"/>
                </a:solidFill>
                <a:latin typeface="Calibri" pitchFamily="34" charset="0"/>
              </a:rPr>
              <a:t>by category</a:t>
            </a:r>
          </a:p>
        </p:txBody>
      </p:sp>
      <p:sp>
        <p:nvSpPr>
          <p:cNvPr id="12" name="Rounded Rectangle 11"/>
          <p:cNvSpPr>
            <a:spLocks noChangeArrowheads="1"/>
          </p:cNvSpPr>
          <p:nvPr/>
        </p:nvSpPr>
        <p:spPr bwMode="auto">
          <a:xfrm>
            <a:off x="3773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r>
              <a:rPr lang="en-US" altLang="zh-CN" sz="2000">
                <a:solidFill>
                  <a:srgbClr val="000000"/>
                </a:solidFill>
                <a:latin typeface="Calibri" pitchFamily="34" charset="0"/>
              </a:rPr>
              <a:t>Foreach </a:t>
            </a:r>
            <a:r>
              <a:rPr lang="en-US" altLang="zh-CN">
                <a:solidFill>
                  <a:schemeClr val="bg1"/>
                </a:solidFill>
                <a:latin typeface="Calibri" pitchFamily="34" charset="0"/>
              </a:rPr>
              <a:t>category</a:t>
            </a:r>
            <a:endParaRPr lang="en-US" altLang="zh-CN" sz="2000">
              <a:solidFill>
                <a:schemeClr val="bg1"/>
              </a:solidFill>
              <a:latin typeface="Calibri" pitchFamily="34" charset="0"/>
            </a:endParaRPr>
          </a:p>
          <a:p>
            <a:pPr algn="ctr"/>
            <a:r>
              <a:rPr lang="en-US" altLang="zh-CN" sz="2000">
                <a:solidFill>
                  <a:srgbClr val="000000"/>
                </a:solidFill>
                <a:latin typeface="Calibri" pitchFamily="34" charset="0"/>
              </a:rPr>
              <a:t>generate </a:t>
            </a:r>
            <a:r>
              <a:rPr lang="en-US" altLang="zh-CN">
                <a:solidFill>
                  <a:srgbClr val="FFFFFF"/>
                </a:solidFill>
                <a:latin typeface="Calibri" pitchFamily="34" charset="0"/>
              </a:rPr>
              <a:t>top10 urls</a:t>
            </a:r>
            <a:endParaRPr lang="en-US" altLang="zh-CN" sz="1600">
              <a:solidFill>
                <a:srgbClr val="FFFFFF"/>
              </a:solidFill>
              <a:latin typeface="Calibri" pitchFamily="34" charset="0"/>
            </a:endParaRPr>
          </a:p>
        </p:txBody>
      </p:sp>
      <p:cxnSp>
        <p:nvCxnSpPr>
          <p:cNvPr id="14" name="Straight Arrow Connector 13"/>
          <p:cNvCxnSpPr>
            <a:cxnSpLocks noChangeShapeType="1"/>
          </p:cNvCxnSpPr>
          <p:nvPr/>
        </p:nvCxnSpPr>
        <p:spPr bwMode="auto">
          <a:xfrm>
            <a:off x="1447800" y="1676400"/>
            <a:ext cx="45720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8" name="Straight Arrow Connector 17"/>
          <p:cNvCxnSpPr>
            <a:cxnSpLocks noChangeShapeType="1"/>
          </p:cNvCxnSpPr>
          <p:nvPr/>
        </p:nvCxnSpPr>
        <p:spPr bwMode="auto">
          <a:xfrm>
            <a:off x="3773488" y="3352800"/>
            <a:ext cx="569912" cy="3810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21" name="Straight Arrow Connector 20"/>
          <p:cNvCxnSpPr>
            <a:cxnSpLocks noChangeShapeType="1"/>
            <a:stCxn id="9" idx="2"/>
          </p:cNvCxnSpPr>
          <p:nvPr/>
        </p:nvCxnSpPr>
        <p:spPr bwMode="auto">
          <a:xfrm rot="5400000">
            <a:off x="5715000" y="3124200"/>
            <a:ext cx="457200" cy="7620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34" name="Straight Arrow Connector 33"/>
          <p:cNvCxnSpPr>
            <a:cxnSpLocks noChangeShapeType="1"/>
            <a:stCxn id="10" idx="2"/>
            <a:endCxn id="11" idx="0"/>
          </p:cNvCxnSpPr>
          <p:nvPr/>
        </p:nvCxnSpPr>
        <p:spPr bwMode="auto">
          <a:xfrm rot="5400000">
            <a:off x="4800601" y="4343400"/>
            <a:ext cx="304800" cy="31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36" name="Straight Arrow Connector 35"/>
          <p:cNvCxnSpPr>
            <a:cxnSpLocks noChangeShapeType="1"/>
            <a:stCxn id="11" idx="2"/>
            <a:endCxn id="12" idx="0"/>
          </p:cNvCxnSpPr>
          <p:nvPr/>
        </p:nvCxnSpPr>
        <p:spPr bwMode="auto">
          <a:xfrm rot="16200000" flipH="1">
            <a:off x="4801394" y="5104606"/>
            <a:ext cx="3048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0" name="Straight Arrow Connector 39"/>
          <p:cNvCxnSpPr>
            <a:cxnSpLocks noChangeShapeType="1"/>
          </p:cNvCxnSpPr>
          <p:nvPr/>
        </p:nvCxnSpPr>
        <p:spPr bwMode="auto">
          <a:xfrm rot="16200000" flipH="1">
            <a:off x="4802188" y="6019800"/>
            <a:ext cx="304800" cy="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a:off x="2590800" y="2438400"/>
            <a:ext cx="45720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1143000"/>
          </a:xfrm>
        </p:spPr>
        <p:txBody>
          <a:bodyPr/>
          <a:lstStyle/>
          <a:p>
            <a:pPr algn="l"/>
            <a:r>
              <a:rPr lang="en-US" altLang="zh-CN" b="1" dirty="0" smtClean="0">
                <a:solidFill>
                  <a:schemeClr val="accent2"/>
                </a:solidFill>
              </a:rPr>
              <a:t>Three basic operations of Pig</a:t>
            </a:r>
            <a:endParaRPr lang="zh-CN" altLang="en-US" b="1" dirty="0">
              <a:solidFill>
                <a:schemeClr val="accent2"/>
              </a:solidFill>
            </a:endParaRPr>
          </a:p>
        </p:txBody>
      </p:sp>
      <p:sp>
        <p:nvSpPr>
          <p:cNvPr id="3" name="Content Placeholder 2"/>
          <p:cNvSpPr>
            <a:spLocks noGrp="1"/>
          </p:cNvSpPr>
          <p:nvPr>
            <p:ph idx="1"/>
          </p:nvPr>
        </p:nvSpPr>
        <p:spPr>
          <a:xfrm>
            <a:off x="457200" y="1600201"/>
            <a:ext cx="4800600" cy="3200400"/>
          </a:xfrm>
        </p:spPr>
        <p:txBody>
          <a:bodyPr/>
          <a:lstStyle/>
          <a:p>
            <a:r>
              <a:rPr lang="en-US" altLang="zh-CN" b="1" dirty="0" smtClean="0">
                <a:solidFill>
                  <a:schemeClr val="tx2"/>
                </a:solidFill>
              </a:rPr>
              <a:t>Group by</a:t>
            </a:r>
          </a:p>
          <a:p>
            <a:endParaRPr lang="en-US" altLang="zh-CN" b="1" dirty="0" smtClean="0">
              <a:solidFill>
                <a:schemeClr val="tx2"/>
              </a:solidFill>
            </a:endParaRPr>
          </a:p>
          <a:p>
            <a:r>
              <a:rPr lang="en-US" altLang="zh-CN" b="1" dirty="0" smtClean="0">
                <a:solidFill>
                  <a:schemeClr val="tx2"/>
                </a:solidFill>
              </a:rPr>
              <a:t>Join</a:t>
            </a:r>
          </a:p>
          <a:p>
            <a:endParaRPr lang="en-US" altLang="zh-CN" b="1" dirty="0" smtClean="0">
              <a:solidFill>
                <a:schemeClr val="tx2"/>
              </a:solidFill>
            </a:endParaRPr>
          </a:p>
          <a:p>
            <a:r>
              <a:rPr lang="en-US" altLang="zh-CN" b="1" dirty="0" smtClean="0">
                <a:solidFill>
                  <a:schemeClr val="tx2"/>
                </a:solidFill>
              </a:rPr>
              <a:t>Order</a:t>
            </a:r>
            <a:endParaRPr lang="zh-CN" altLang="en-US" b="1" dirty="0">
              <a:solidFill>
                <a:schemeClr val="tx2"/>
              </a:solidFill>
            </a:endParaRPr>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381000" y="381000"/>
            <a:ext cx="989047" cy="8905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1143000"/>
          </a:xfrm>
        </p:spPr>
        <p:txBody>
          <a:bodyPr/>
          <a:lstStyle/>
          <a:p>
            <a:pPr algn="l"/>
            <a:r>
              <a:rPr lang="en-US" altLang="zh-CN" b="1" dirty="0" smtClean="0">
                <a:solidFill>
                  <a:srgbClr val="7030A0"/>
                </a:solidFill>
              </a:rPr>
              <a:t>What is Pig </a:t>
            </a:r>
            <a:endParaRPr lang="zh-CN" altLang="en-US" b="1" dirty="0">
              <a:solidFill>
                <a:srgbClr val="7030A0"/>
              </a:solidFill>
            </a:endParaRPr>
          </a:p>
        </p:txBody>
      </p:sp>
      <p:sp>
        <p:nvSpPr>
          <p:cNvPr id="3" name="Content Placeholder 2"/>
          <p:cNvSpPr>
            <a:spLocks noGrp="1"/>
          </p:cNvSpPr>
          <p:nvPr>
            <p:ph idx="1"/>
          </p:nvPr>
        </p:nvSpPr>
        <p:spPr/>
        <p:txBody>
          <a:bodyPr>
            <a:normAutofit fontScale="92500"/>
          </a:bodyPr>
          <a:lstStyle/>
          <a:p>
            <a:pPr>
              <a:buNone/>
            </a:pPr>
            <a:r>
              <a:rPr lang="en-US" altLang="zh-CN" b="1" dirty="0" smtClean="0">
                <a:solidFill>
                  <a:srgbClr val="C00000"/>
                </a:solidFill>
              </a:rPr>
              <a:t>Apache Pig</a:t>
            </a:r>
            <a:r>
              <a:rPr lang="en-US" altLang="zh-CN" sz="2400" b="1" dirty="0" smtClean="0">
                <a:solidFill>
                  <a:schemeClr val="tx2">
                    <a:lumMod val="50000"/>
                  </a:schemeClr>
                </a:solidFill>
              </a:rPr>
              <a:t> is a platform for </a:t>
            </a:r>
            <a:r>
              <a:rPr lang="en-US" sz="2000" b="1" dirty="0" smtClean="0">
                <a:solidFill>
                  <a:srgbClr val="C00000"/>
                </a:solidFill>
              </a:rPr>
              <a:t>analyzing large data sets </a:t>
            </a:r>
            <a:r>
              <a:rPr lang="en-US" altLang="zh-CN" sz="2400" b="1" dirty="0" smtClean="0">
                <a:solidFill>
                  <a:schemeClr val="tx2">
                    <a:lumMod val="50000"/>
                  </a:schemeClr>
                </a:solidFill>
              </a:rPr>
              <a:t>that consists of a </a:t>
            </a:r>
            <a:r>
              <a:rPr lang="en-US" sz="2000" b="1" dirty="0" smtClean="0">
                <a:solidFill>
                  <a:srgbClr val="C00000"/>
                </a:solidFill>
              </a:rPr>
              <a:t>high-level language (</a:t>
            </a:r>
            <a:r>
              <a:rPr lang="en-US" sz="2000" b="1" dirty="0" err="1" smtClean="0">
                <a:solidFill>
                  <a:srgbClr val="C00000"/>
                </a:solidFill>
              </a:rPr>
              <a:t>PigLatin</a:t>
            </a:r>
            <a:r>
              <a:rPr lang="en-US" sz="2000" b="1" dirty="0" smtClean="0">
                <a:solidFill>
                  <a:srgbClr val="C00000"/>
                </a:solidFill>
              </a:rPr>
              <a:t>) </a:t>
            </a:r>
            <a:r>
              <a:rPr lang="en-US" altLang="zh-CN" sz="2400" b="1" dirty="0" smtClean="0">
                <a:solidFill>
                  <a:schemeClr val="tx2">
                    <a:lumMod val="50000"/>
                  </a:schemeClr>
                </a:solidFill>
              </a:rPr>
              <a:t>for expressing data analysis programs, coupled with infrastructure for evaluating these programs. </a:t>
            </a:r>
          </a:p>
          <a:p>
            <a:pPr>
              <a:buNone/>
            </a:pPr>
            <a:endParaRPr lang="en-US" sz="2000" b="1" dirty="0" smtClean="0"/>
          </a:p>
          <a:p>
            <a:r>
              <a:rPr lang="en-US" altLang="zh-CN" sz="2400" b="1" dirty="0" smtClean="0">
                <a:solidFill>
                  <a:schemeClr val="tx2">
                    <a:lumMod val="50000"/>
                  </a:schemeClr>
                </a:solidFill>
              </a:rPr>
              <a:t>Ease of programming</a:t>
            </a:r>
          </a:p>
          <a:p>
            <a:endParaRPr lang="en-US" altLang="zh-CN" sz="2400" b="1" dirty="0" smtClean="0">
              <a:solidFill>
                <a:schemeClr val="tx2">
                  <a:lumMod val="50000"/>
                </a:schemeClr>
              </a:solidFill>
            </a:endParaRPr>
          </a:p>
          <a:p>
            <a:r>
              <a:rPr lang="en-US" altLang="zh-CN" sz="2400" b="1" dirty="0" smtClean="0">
                <a:solidFill>
                  <a:schemeClr val="tx2">
                    <a:lumMod val="50000"/>
                  </a:schemeClr>
                </a:solidFill>
              </a:rPr>
              <a:t>Optimization opportunities</a:t>
            </a:r>
          </a:p>
          <a:p>
            <a:endParaRPr lang="en-US" altLang="zh-CN" sz="2400" b="1" dirty="0" smtClean="0">
              <a:solidFill>
                <a:schemeClr val="tx2">
                  <a:lumMod val="50000"/>
                </a:schemeClr>
              </a:solidFill>
            </a:endParaRPr>
          </a:p>
          <a:p>
            <a:r>
              <a:rPr lang="en-US" altLang="zh-CN" sz="2400" b="1" dirty="0" smtClean="0">
                <a:solidFill>
                  <a:schemeClr val="tx2">
                    <a:lumMod val="50000"/>
                  </a:schemeClr>
                </a:solidFill>
              </a:rPr>
              <a:t>Extensibility</a:t>
            </a:r>
          </a:p>
          <a:p>
            <a:endParaRPr lang="en-US" altLang="zh-CN" sz="2400" b="1" dirty="0" smtClean="0">
              <a:solidFill>
                <a:schemeClr val="tx2">
                  <a:lumMod val="50000"/>
                </a:schemeClr>
              </a:solidFill>
            </a:endParaRPr>
          </a:p>
          <a:p>
            <a:r>
              <a:rPr lang="en-US" altLang="zh-CN" sz="2400" b="1" dirty="0" smtClean="0">
                <a:solidFill>
                  <a:schemeClr val="tx2">
                    <a:lumMod val="50000"/>
                  </a:schemeClr>
                </a:solidFill>
              </a:rPr>
              <a:t>Built upon </a:t>
            </a:r>
            <a:r>
              <a:rPr lang="en-US" altLang="zh-CN" sz="2400" b="1" dirty="0" err="1" smtClean="0">
                <a:solidFill>
                  <a:schemeClr val="tx2">
                    <a:lumMod val="50000"/>
                  </a:schemeClr>
                </a:solidFill>
              </a:rPr>
              <a:t>Hadoop</a:t>
            </a:r>
            <a:endParaRPr lang="en-US" altLang="zh-CN" sz="2400" b="1" dirty="0" smtClean="0">
              <a:solidFill>
                <a:schemeClr val="tx2">
                  <a:lumMod val="50000"/>
                </a:schemeClr>
              </a:solidFill>
            </a:endParaRPr>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381000" y="304800"/>
            <a:ext cx="989047" cy="8905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1143000"/>
          </a:xfrm>
        </p:spPr>
        <p:txBody>
          <a:bodyPr/>
          <a:lstStyle/>
          <a:p>
            <a:pPr algn="l"/>
            <a:r>
              <a:rPr lang="en-US" altLang="zh-CN" b="1" dirty="0" smtClean="0">
                <a:solidFill>
                  <a:srgbClr val="7030A0"/>
                </a:solidFill>
              </a:rPr>
              <a:t>How Pig do </a:t>
            </a:r>
            <a:r>
              <a:rPr lang="en-US" altLang="zh-CN" b="1" i="1" dirty="0" smtClean="0">
                <a:solidFill>
                  <a:srgbClr val="7030A0"/>
                </a:solidFill>
              </a:rPr>
              <a:t>Group by</a:t>
            </a:r>
            <a:endParaRPr lang="zh-CN" altLang="en-US" b="1" i="1" dirty="0">
              <a:solidFill>
                <a:srgbClr val="7030A0"/>
              </a:solidFill>
            </a:endParaRPr>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381000" y="304800"/>
            <a:ext cx="989047" cy="890587"/>
          </a:xfrm>
          <a:prstGeom prst="rect">
            <a:avLst/>
          </a:prstGeom>
          <a:noFill/>
        </p:spPr>
      </p:pic>
      <p:sp>
        <p:nvSpPr>
          <p:cNvPr id="5" name="Flowchart: Process 4"/>
          <p:cNvSpPr/>
          <p:nvPr/>
        </p:nvSpPr>
        <p:spPr>
          <a:xfrm>
            <a:off x="304800" y="2895600"/>
            <a:ext cx="1447800" cy="2667000"/>
          </a:xfrm>
          <a:prstGeom prst="flowChartProcess">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t>
            </a:r>
          </a:p>
          <a:p>
            <a:pPr algn="ctr"/>
            <a:r>
              <a:rPr lang="en-US" altLang="zh-CN" dirty="0" smtClean="0"/>
              <a:t>(B,2)</a:t>
            </a:r>
          </a:p>
          <a:p>
            <a:pPr algn="ctr"/>
            <a:r>
              <a:rPr lang="en-US" altLang="zh-CN" dirty="0" smtClean="0"/>
              <a:t>(C,3)</a:t>
            </a:r>
          </a:p>
          <a:p>
            <a:pPr algn="ctr"/>
            <a:r>
              <a:rPr lang="en-US" altLang="zh-CN" dirty="0" smtClean="0"/>
              <a:t>(B,4)</a:t>
            </a:r>
          </a:p>
          <a:p>
            <a:pPr algn="ctr"/>
            <a:r>
              <a:rPr lang="en-US" altLang="zh-CN" dirty="0" smtClean="0"/>
              <a:t>(B,5)</a:t>
            </a:r>
          </a:p>
          <a:p>
            <a:pPr algn="ctr"/>
            <a:r>
              <a:rPr lang="en-US" altLang="zh-CN" dirty="0" smtClean="0"/>
              <a:t>(C,6)</a:t>
            </a:r>
          </a:p>
          <a:p>
            <a:pPr algn="ctr"/>
            <a:r>
              <a:rPr lang="en-US" altLang="zh-CN" dirty="0" smtClean="0"/>
              <a:t>(A,7)</a:t>
            </a:r>
          </a:p>
          <a:p>
            <a:pPr algn="ctr"/>
            <a:r>
              <a:rPr lang="en-US" altLang="zh-CN" dirty="0" smtClean="0"/>
              <a:t>(E,8)</a:t>
            </a:r>
          </a:p>
          <a:p>
            <a:pPr algn="ctr"/>
            <a:r>
              <a:rPr lang="en-US" altLang="zh-CN" dirty="0" smtClean="0"/>
              <a:t>(D,9)</a:t>
            </a:r>
          </a:p>
        </p:txBody>
      </p:sp>
      <p:sp>
        <p:nvSpPr>
          <p:cNvPr id="6" name="Rounded Rectangle 5"/>
          <p:cNvSpPr/>
          <p:nvPr/>
        </p:nvSpPr>
        <p:spPr>
          <a:xfrm>
            <a:off x="3276600" y="2286000"/>
            <a:ext cx="14478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t>
            </a:r>
          </a:p>
          <a:p>
            <a:pPr algn="ctr"/>
            <a:r>
              <a:rPr lang="en-US" altLang="zh-CN" dirty="0" smtClean="0"/>
              <a:t>(B,2)</a:t>
            </a:r>
          </a:p>
          <a:p>
            <a:pPr algn="ctr"/>
            <a:r>
              <a:rPr lang="en-US" altLang="zh-CN" dirty="0" smtClean="0"/>
              <a:t>(C,3)</a:t>
            </a:r>
            <a:endParaRPr lang="zh-CN" altLang="en-US" dirty="0" smtClean="0"/>
          </a:p>
        </p:txBody>
      </p:sp>
      <p:sp>
        <p:nvSpPr>
          <p:cNvPr id="7" name="Rounded Rectangle 6"/>
          <p:cNvSpPr/>
          <p:nvPr/>
        </p:nvSpPr>
        <p:spPr>
          <a:xfrm>
            <a:off x="3276600" y="3810000"/>
            <a:ext cx="14478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(B,4)</a:t>
            </a:r>
          </a:p>
          <a:p>
            <a:pPr algn="ctr"/>
            <a:r>
              <a:rPr lang="en-US" altLang="zh-CN" dirty="0" smtClean="0"/>
              <a:t>(B,5)</a:t>
            </a:r>
          </a:p>
          <a:p>
            <a:pPr algn="ctr"/>
            <a:r>
              <a:rPr lang="en-US" altLang="zh-CN" dirty="0" smtClean="0"/>
              <a:t>(C,6)</a:t>
            </a:r>
            <a:endParaRPr lang="zh-CN" altLang="en-US" dirty="0"/>
          </a:p>
        </p:txBody>
      </p:sp>
      <p:sp>
        <p:nvSpPr>
          <p:cNvPr id="8" name="Rounded Rectangle 7"/>
          <p:cNvSpPr/>
          <p:nvPr/>
        </p:nvSpPr>
        <p:spPr>
          <a:xfrm>
            <a:off x="3276600" y="5410200"/>
            <a:ext cx="14478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(A,7)</a:t>
            </a:r>
          </a:p>
          <a:p>
            <a:pPr algn="ctr"/>
            <a:r>
              <a:rPr lang="en-US" altLang="zh-CN" dirty="0" smtClean="0"/>
              <a:t>(E,8)</a:t>
            </a:r>
          </a:p>
          <a:p>
            <a:pPr algn="ctr"/>
            <a:r>
              <a:rPr lang="en-US" altLang="zh-CN" dirty="0" smtClean="0"/>
              <a:t>(D,9)</a:t>
            </a:r>
            <a:endParaRPr lang="zh-CN" altLang="en-US" dirty="0"/>
          </a:p>
        </p:txBody>
      </p:sp>
      <p:cxnSp>
        <p:nvCxnSpPr>
          <p:cNvPr id="10" name="Straight Connector 9"/>
          <p:cNvCxnSpPr/>
          <p:nvPr/>
        </p:nvCxnSpPr>
        <p:spPr>
          <a:xfrm>
            <a:off x="152400" y="3810000"/>
            <a:ext cx="1905000" cy="1588"/>
          </a:xfrm>
          <a:prstGeom prst="line">
            <a:avLst/>
          </a:prstGeom>
          <a:ln/>
        </p:spPr>
        <p:style>
          <a:lnRef idx="3">
            <a:schemeClr val="accent1"/>
          </a:lnRef>
          <a:fillRef idx="0">
            <a:schemeClr val="accent1"/>
          </a:fillRef>
          <a:effectRef idx="2">
            <a:schemeClr val="accent1"/>
          </a:effectRef>
          <a:fontRef idx="minor">
            <a:schemeClr val="tx1"/>
          </a:fontRef>
        </p:style>
      </p:cxnSp>
      <p:sp>
        <p:nvSpPr>
          <p:cNvPr id="15" name="Rounded Rectangle 14"/>
          <p:cNvSpPr/>
          <p:nvPr/>
        </p:nvSpPr>
        <p:spPr>
          <a:xfrm>
            <a:off x="6400800" y="2971800"/>
            <a:ext cx="22098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(A,{(A,1),(A,7)})</a:t>
            </a:r>
          </a:p>
          <a:p>
            <a:pPr algn="ctr"/>
            <a:r>
              <a:rPr lang="en-US" altLang="zh-CN" dirty="0" smtClean="0"/>
              <a:t>(C,{(C,3),(C,6)})</a:t>
            </a:r>
          </a:p>
          <a:p>
            <a:pPr algn="ctr"/>
            <a:r>
              <a:rPr lang="en-US" altLang="zh-CN" dirty="0" smtClean="0"/>
              <a:t>(E,{(E,8)})</a:t>
            </a:r>
            <a:endParaRPr lang="zh-CN" altLang="en-US" dirty="0"/>
          </a:p>
        </p:txBody>
      </p:sp>
      <p:sp>
        <p:nvSpPr>
          <p:cNvPr id="16" name="Rounded Rectangle 15"/>
          <p:cNvSpPr/>
          <p:nvPr/>
        </p:nvSpPr>
        <p:spPr>
          <a:xfrm>
            <a:off x="6400800" y="4724400"/>
            <a:ext cx="22098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(B,{(B,2),(B,4),(B,5)})</a:t>
            </a:r>
          </a:p>
          <a:p>
            <a:pPr algn="ctr"/>
            <a:r>
              <a:rPr lang="en-US" altLang="zh-CN" dirty="0" smtClean="0"/>
              <a:t>(D,{(</a:t>
            </a:r>
            <a:r>
              <a:rPr lang="en-US" altLang="zh-CN" smtClean="0"/>
              <a:t>D,9)})</a:t>
            </a:r>
            <a:endParaRPr lang="en-US" altLang="zh-CN" dirty="0" smtClean="0"/>
          </a:p>
          <a:p>
            <a:pPr algn="ctr"/>
            <a:endParaRPr lang="zh-CN" altLang="en-US" dirty="0"/>
          </a:p>
        </p:txBody>
      </p:sp>
      <p:cxnSp>
        <p:nvCxnSpPr>
          <p:cNvPr id="18" name="Straight Arrow Connector 17"/>
          <p:cNvCxnSpPr/>
          <p:nvPr/>
        </p:nvCxnSpPr>
        <p:spPr>
          <a:xfrm flipV="1">
            <a:off x="1752600" y="2743200"/>
            <a:ext cx="1447800" cy="762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752600" y="4343400"/>
            <a:ext cx="144780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752600" y="4953000"/>
            <a:ext cx="1447800" cy="9144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00600" y="2667000"/>
            <a:ext cx="1524000" cy="6858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p:cNvCxnSpPr>
          <p:nvPr/>
        </p:nvCxnSpPr>
        <p:spPr>
          <a:xfrm>
            <a:off x="4724400" y="2781300"/>
            <a:ext cx="1600200" cy="23241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800600" y="3429000"/>
            <a:ext cx="1447800" cy="9144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24400" y="4419600"/>
            <a:ext cx="1600200" cy="838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4381500" y="4000500"/>
            <a:ext cx="2286000" cy="14478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800600" y="5334000"/>
            <a:ext cx="1524000" cy="6858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400" y="4646612"/>
            <a:ext cx="1905000" cy="1588"/>
          </a:xfrm>
          <a:prstGeom prst="line">
            <a:avLst/>
          </a:prstGeom>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304800" y="1688068"/>
            <a:ext cx="830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b="1" dirty="0" smtClean="0">
                <a:solidFill>
                  <a:schemeClr val="bg1"/>
                </a:solidFill>
              </a:rPr>
              <a:t>Data Source    </a:t>
            </a:r>
            <a:r>
              <a:rPr lang="en-US" altLang="zh-CN" b="1" dirty="0" smtClean="0">
                <a:solidFill>
                  <a:schemeClr val="bg1"/>
                </a:solidFill>
                <a:sym typeface="Wingdings" pitchFamily="2" charset="2"/>
              </a:rPr>
              <a:t>       Split               </a:t>
            </a:r>
            <a:r>
              <a:rPr lang="en-US" altLang="zh-CN" b="1" dirty="0" err="1" smtClean="0">
                <a:solidFill>
                  <a:schemeClr val="bg1"/>
                </a:solidFill>
                <a:sym typeface="Wingdings" pitchFamily="2" charset="2"/>
              </a:rPr>
              <a:t>Mapper</a:t>
            </a:r>
            <a:r>
              <a:rPr lang="en-US" altLang="zh-CN" b="1" dirty="0" smtClean="0">
                <a:solidFill>
                  <a:schemeClr val="bg1"/>
                </a:solidFill>
                <a:sym typeface="Wingdings" pitchFamily="2" charset="2"/>
              </a:rPr>
              <a:t>         Partition          Reducer</a:t>
            </a:r>
            <a:endParaRPr lang="zh-CN" altLang="en-US" b="1" dirty="0" smtClean="0">
              <a:solidFill>
                <a:schemeClr val="bg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linds(horizontal)">
                                      <p:cBhvr>
                                        <p:cTn id="41" dur="500"/>
                                        <p:tgtEl>
                                          <p:spTgt spid="24"/>
                                        </p:tgtEl>
                                      </p:cBhvr>
                                    </p:animEffect>
                                  </p:childTnLst>
                                </p:cTn>
                              </p:par>
                              <p:par>
                                <p:cTn id="42" presetID="3" presetClass="entr" presetSubtype="1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par>
                                <p:cTn id="45" presetID="3" presetClass="entr" presetSubtype="1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par>
                                <p:cTn id="48" presetID="3" presetClass="entr" presetSubtype="1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blinds(horizontal)">
                                      <p:cBhvr>
                                        <p:cTn id="53" dur="500"/>
                                        <p:tgtEl>
                                          <p:spTgt spid="34"/>
                                        </p:tgtEl>
                                      </p:cBhvr>
                                    </p:animEffect>
                                  </p:childTnLst>
                                </p:cTn>
                              </p:par>
                              <p:par>
                                <p:cTn id="54" presetID="3" presetClass="entr" presetSubtype="1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linds(horizontal)">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linds(horizontal)">
                                      <p:cBhvr>
                                        <p:cTn id="6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6" grpId="0"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pPr algn="l"/>
            <a:r>
              <a:rPr lang="en-US" altLang="zh-CN" b="1" dirty="0" smtClean="0">
                <a:solidFill>
                  <a:srgbClr val="7030A0"/>
                </a:solidFill>
              </a:rPr>
              <a:t>How Pig do </a:t>
            </a:r>
            <a:r>
              <a:rPr lang="en-US" altLang="zh-CN" b="1" i="1" dirty="0" smtClean="0">
                <a:solidFill>
                  <a:srgbClr val="7030A0"/>
                </a:solidFill>
              </a:rPr>
              <a:t>Join</a:t>
            </a:r>
            <a:endParaRPr lang="zh-CN" altLang="en-US" b="1" i="1" dirty="0" smtClean="0">
              <a:solidFill>
                <a:srgbClr val="7030A0"/>
              </a:solidFill>
            </a:endParaRPr>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381000" y="304800"/>
            <a:ext cx="989047" cy="890587"/>
          </a:xfrm>
          <a:prstGeom prst="rect">
            <a:avLst/>
          </a:prstGeom>
          <a:noFill/>
        </p:spPr>
      </p:pic>
      <p:sp>
        <p:nvSpPr>
          <p:cNvPr id="5" name="Rounded Rectangle 4"/>
          <p:cNvSpPr/>
          <p:nvPr/>
        </p:nvSpPr>
        <p:spPr>
          <a:xfrm>
            <a:off x="3505200" y="3810000"/>
            <a:ext cx="1447800" cy="12192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(3,A3)</a:t>
            </a:r>
          </a:p>
          <a:p>
            <a:pPr algn="ctr"/>
            <a:r>
              <a:rPr lang="en-US" altLang="zh-CN" dirty="0" smtClean="0"/>
              <a:t>(5,A5)</a:t>
            </a:r>
          </a:p>
          <a:p>
            <a:pPr algn="ctr"/>
            <a:r>
              <a:rPr lang="en-US" altLang="zh-CN" dirty="0" smtClean="0"/>
              <a:t>(3,B3)</a:t>
            </a:r>
          </a:p>
          <a:p>
            <a:pPr algn="ctr"/>
            <a:r>
              <a:rPr lang="en-US" altLang="zh-CN" dirty="0" smtClean="0"/>
              <a:t>(2,B2)</a:t>
            </a:r>
            <a:endParaRPr lang="zh-CN" altLang="en-US" dirty="0"/>
          </a:p>
        </p:txBody>
      </p:sp>
      <p:sp>
        <p:nvSpPr>
          <p:cNvPr id="6" name="Rounded Rectangle 5"/>
          <p:cNvSpPr/>
          <p:nvPr/>
        </p:nvSpPr>
        <p:spPr>
          <a:xfrm>
            <a:off x="3505200" y="5486400"/>
            <a:ext cx="1447800" cy="11430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(2,A2)</a:t>
            </a:r>
          </a:p>
          <a:p>
            <a:pPr algn="ctr"/>
            <a:r>
              <a:rPr lang="en-US" altLang="zh-CN" dirty="0" smtClean="0"/>
              <a:t>(4,B4)</a:t>
            </a:r>
          </a:p>
        </p:txBody>
      </p:sp>
      <p:sp>
        <p:nvSpPr>
          <p:cNvPr id="7" name="Rounded Rectangle 6"/>
          <p:cNvSpPr/>
          <p:nvPr/>
        </p:nvSpPr>
        <p:spPr>
          <a:xfrm>
            <a:off x="6629400" y="3200400"/>
            <a:ext cx="19050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((1,A1),(1,B1))</a:t>
            </a:r>
          </a:p>
          <a:p>
            <a:pPr algn="ctr"/>
            <a:r>
              <a:rPr lang="en-US" altLang="zh-CN" dirty="0" smtClean="0"/>
              <a:t>((3,A3),(3,B3))</a:t>
            </a:r>
          </a:p>
          <a:p>
            <a:pPr algn="ctr"/>
            <a:r>
              <a:rPr lang="en-US" altLang="zh-CN" dirty="0" smtClean="0"/>
              <a:t>((5,A5),(5,B5))</a:t>
            </a:r>
            <a:endParaRPr lang="zh-CN" altLang="en-US" dirty="0"/>
          </a:p>
        </p:txBody>
      </p:sp>
      <p:sp>
        <p:nvSpPr>
          <p:cNvPr id="8" name="Rounded Rectangle 7"/>
          <p:cNvSpPr/>
          <p:nvPr/>
        </p:nvSpPr>
        <p:spPr>
          <a:xfrm>
            <a:off x="6629400" y="4953000"/>
            <a:ext cx="19050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((2,A2)(2,B2))</a:t>
            </a:r>
          </a:p>
          <a:p>
            <a:pPr algn="ctr"/>
            <a:r>
              <a:rPr lang="en-US" altLang="zh-CN" dirty="0" smtClean="0"/>
              <a:t>((4,B4),(4,B4))</a:t>
            </a:r>
          </a:p>
          <a:p>
            <a:pPr algn="ctr"/>
            <a:endParaRPr lang="zh-CN" altLang="en-US" dirty="0"/>
          </a:p>
        </p:txBody>
      </p:sp>
      <p:cxnSp>
        <p:nvCxnSpPr>
          <p:cNvPr id="9" name="Straight Arrow Connector 8"/>
          <p:cNvCxnSpPr/>
          <p:nvPr/>
        </p:nvCxnSpPr>
        <p:spPr>
          <a:xfrm>
            <a:off x="1905000" y="2667000"/>
            <a:ext cx="152400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05000" y="3352800"/>
            <a:ext cx="1524000" cy="838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flipV="1">
            <a:off x="1905000" y="4419600"/>
            <a:ext cx="1600200" cy="13716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953000" y="2667000"/>
            <a:ext cx="1600200" cy="10668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4629150" y="3333750"/>
            <a:ext cx="2247900" cy="1600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953000" y="3810000"/>
            <a:ext cx="1600200" cy="838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53000" y="4648200"/>
            <a:ext cx="1600200" cy="762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4953000" y="3962400"/>
            <a:ext cx="1600200" cy="20955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p:cNvCxnSpPr>
          <p:nvPr/>
        </p:nvCxnSpPr>
        <p:spPr>
          <a:xfrm flipV="1">
            <a:off x="4953000" y="5486400"/>
            <a:ext cx="1600200" cy="5715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533400" y="2209800"/>
            <a:ext cx="1371600" cy="1905000"/>
          </a:xfrm>
          <a:prstGeom prst="flowChartProcess">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(1,A1)</a:t>
            </a:r>
          </a:p>
          <a:p>
            <a:pPr algn="ctr"/>
            <a:r>
              <a:rPr lang="en-US" altLang="zh-CN" dirty="0" smtClean="0"/>
              <a:t>(4,A4)</a:t>
            </a:r>
          </a:p>
          <a:p>
            <a:pPr algn="ctr"/>
            <a:r>
              <a:rPr lang="en-US" altLang="zh-CN" dirty="0" smtClean="0"/>
              <a:t>(3,A3)</a:t>
            </a:r>
          </a:p>
          <a:p>
            <a:pPr algn="ctr"/>
            <a:r>
              <a:rPr lang="en-US" altLang="zh-CN" dirty="0" smtClean="0"/>
              <a:t>(5,A5)</a:t>
            </a:r>
          </a:p>
          <a:p>
            <a:pPr algn="ctr"/>
            <a:r>
              <a:rPr lang="en-US" altLang="zh-CN" dirty="0" smtClean="0"/>
              <a:t>(2,A2)</a:t>
            </a:r>
          </a:p>
        </p:txBody>
      </p:sp>
      <p:sp>
        <p:nvSpPr>
          <p:cNvPr id="21" name="Flowchart: Process 20"/>
          <p:cNvSpPr/>
          <p:nvPr/>
        </p:nvSpPr>
        <p:spPr>
          <a:xfrm>
            <a:off x="533400" y="4572000"/>
            <a:ext cx="1371600" cy="2057400"/>
          </a:xfrm>
          <a:prstGeom prst="flowChartProcess">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(5,B5)</a:t>
            </a:r>
          </a:p>
          <a:p>
            <a:pPr algn="ctr"/>
            <a:r>
              <a:rPr lang="en-US" altLang="zh-CN" dirty="0" smtClean="0"/>
              <a:t>(1,B1)</a:t>
            </a:r>
          </a:p>
          <a:p>
            <a:pPr algn="ctr"/>
            <a:r>
              <a:rPr lang="en-US" altLang="zh-CN" dirty="0" smtClean="0"/>
              <a:t>(3,B3)</a:t>
            </a:r>
          </a:p>
          <a:p>
            <a:pPr algn="ctr"/>
            <a:r>
              <a:rPr lang="en-US" altLang="zh-CN" dirty="0" smtClean="0"/>
              <a:t>(2,B2)</a:t>
            </a:r>
          </a:p>
          <a:p>
            <a:pPr algn="ctr"/>
            <a:r>
              <a:rPr lang="en-US" altLang="zh-CN" dirty="0" smtClean="0"/>
              <a:t>(4,B4)</a:t>
            </a:r>
          </a:p>
        </p:txBody>
      </p:sp>
      <p:sp>
        <p:nvSpPr>
          <p:cNvPr id="23" name="Rounded Rectangle 22"/>
          <p:cNvSpPr/>
          <p:nvPr/>
        </p:nvSpPr>
        <p:spPr>
          <a:xfrm>
            <a:off x="3505200" y="2209800"/>
            <a:ext cx="1447800" cy="12192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(1,A1)</a:t>
            </a:r>
          </a:p>
          <a:p>
            <a:pPr algn="ctr"/>
            <a:r>
              <a:rPr lang="en-US" altLang="zh-CN" dirty="0" smtClean="0"/>
              <a:t>(4,A4)</a:t>
            </a:r>
          </a:p>
          <a:p>
            <a:pPr algn="ctr"/>
            <a:r>
              <a:rPr lang="en-US" altLang="zh-CN" dirty="0" smtClean="0"/>
              <a:t>(5,B5)</a:t>
            </a:r>
          </a:p>
          <a:p>
            <a:pPr algn="ctr"/>
            <a:r>
              <a:rPr lang="en-US" altLang="zh-CN" dirty="0" smtClean="0"/>
              <a:t>(1,B1)</a:t>
            </a:r>
          </a:p>
        </p:txBody>
      </p:sp>
      <p:sp>
        <p:nvSpPr>
          <p:cNvPr id="25" name="TextBox 24"/>
          <p:cNvSpPr txBox="1"/>
          <p:nvPr/>
        </p:nvSpPr>
        <p:spPr>
          <a:xfrm>
            <a:off x="533400" y="1600200"/>
            <a:ext cx="80772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b="1" dirty="0" smtClean="0">
                <a:solidFill>
                  <a:schemeClr val="bg1"/>
                </a:solidFill>
              </a:rPr>
              <a:t>Data Source    </a:t>
            </a:r>
            <a:r>
              <a:rPr lang="en-US" altLang="zh-CN" b="1" dirty="0" smtClean="0">
                <a:solidFill>
                  <a:schemeClr val="bg1"/>
                </a:solidFill>
                <a:sym typeface="Wingdings" pitchFamily="2" charset="2"/>
              </a:rPr>
              <a:t>       Split              </a:t>
            </a:r>
            <a:r>
              <a:rPr lang="en-US" altLang="zh-CN" b="1" dirty="0" err="1" smtClean="0">
                <a:solidFill>
                  <a:schemeClr val="bg1"/>
                </a:solidFill>
                <a:sym typeface="Wingdings" pitchFamily="2" charset="2"/>
              </a:rPr>
              <a:t>Mapper</a:t>
            </a:r>
            <a:r>
              <a:rPr lang="en-US" altLang="zh-CN" b="1" dirty="0" smtClean="0">
                <a:solidFill>
                  <a:schemeClr val="bg1"/>
                </a:solidFill>
                <a:sym typeface="Wingdings" pitchFamily="2" charset="2"/>
              </a:rPr>
              <a:t>         Partition          Reducer</a:t>
            </a:r>
            <a:endParaRPr lang="zh-CN" altLang="en-US" b="1" dirty="0" smtClean="0">
              <a:solidFill>
                <a:schemeClr val="bg1"/>
              </a:solidFill>
            </a:endParaRPr>
          </a:p>
        </p:txBody>
      </p:sp>
      <p:cxnSp>
        <p:nvCxnSpPr>
          <p:cNvPr id="26" name="Straight Connector 25"/>
          <p:cNvCxnSpPr/>
          <p:nvPr/>
        </p:nvCxnSpPr>
        <p:spPr>
          <a:xfrm>
            <a:off x="381000" y="3048000"/>
            <a:ext cx="1905000"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381000" y="3581400"/>
            <a:ext cx="1905000"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381000" y="5486400"/>
            <a:ext cx="1905000"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381000" y="6019800"/>
            <a:ext cx="1905000"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rot="16200000" flipH="1">
            <a:off x="1714500" y="4076700"/>
            <a:ext cx="1905000" cy="1524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1638300" y="3314700"/>
            <a:ext cx="2057400" cy="1524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905000" y="6248400"/>
            <a:ext cx="152400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linds(horizontal)">
                                      <p:cBhvr>
                                        <p:cTn id="24" dur="500"/>
                                        <p:tgtEl>
                                          <p:spTgt spid="34"/>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linds(horizontal)">
                                      <p:cBhvr>
                                        <p:cTn id="36" dur="500"/>
                                        <p:tgtEl>
                                          <p:spTgt spid="3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linds(horizontal)">
                                      <p:cBhvr>
                                        <p:cTn id="50" dur="500"/>
                                        <p:tgtEl>
                                          <p:spTgt spid="12"/>
                                        </p:tgtEl>
                                      </p:cBhvr>
                                    </p:animEffect>
                                  </p:childTnLst>
                                </p:cTn>
                              </p:par>
                              <p:par>
                                <p:cTn id="51" presetID="3" presetClass="entr" presetSubtype="1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par>
                                <p:cTn id="54" presetID="3" presetClass="entr" presetSubtype="1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cTn>
                              </p:par>
                              <p:par>
                                <p:cTn id="57" presetID="3" presetClass="entr" presetSubtype="1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par>
                                <p:cTn id="60" presetID="3" presetClass="entr" presetSubtype="1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linds(horizontal)">
                                      <p:cBhvr>
                                        <p:cTn id="65" dur="500"/>
                                        <p:tgtEl>
                                          <p:spTgt spid="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blinds(horizontal)">
                                      <p:cBhvr>
                                        <p:cTn id="68" dur="500"/>
                                        <p:tgtEl>
                                          <p:spTgt spid="8"/>
                                        </p:tgtEl>
                                      </p:cBhvr>
                                    </p:animEffect>
                                  </p:childTnLst>
                                </p:cTn>
                              </p:par>
                              <p:par>
                                <p:cTn id="69" presetID="3" presetClass="entr" presetSubtype="1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linds(horizontal)">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normAutofit/>
          </a:bodyPr>
          <a:lstStyle/>
          <a:p>
            <a:pPr algn="l"/>
            <a:r>
              <a:rPr lang="en-US" altLang="zh-CN" b="1" dirty="0" smtClean="0">
                <a:solidFill>
                  <a:srgbClr val="7030A0"/>
                </a:solidFill>
              </a:rPr>
              <a:t>How Pig do </a:t>
            </a:r>
            <a:r>
              <a:rPr lang="en-US" altLang="zh-CN" b="1" i="1" dirty="0" smtClean="0">
                <a:solidFill>
                  <a:srgbClr val="7030A0"/>
                </a:solidFill>
              </a:rPr>
              <a:t>Sort</a:t>
            </a:r>
            <a:endParaRPr lang="zh-CN" altLang="en-US" b="1" i="1" dirty="0">
              <a:solidFill>
                <a:srgbClr val="7030A0"/>
              </a:solidFill>
            </a:endParaRPr>
          </a:p>
        </p:txBody>
      </p:sp>
      <p:pic>
        <p:nvPicPr>
          <p:cNvPr id="4" name="Picture 2" descr="E:\Code\Java\workspace\Pig_trunk\src\docs\src\documentation\resources\images\pig-on-elephant.png"/>
          <p:cNvPicPr>
            <a:picLocks noChangeAspect="1" noChangeArrowheads="1"/>
          </p:cNvPicPr>
          <p:nvPr/>
        </p:nvPicPr>
        <p:blipFill>
          <a:blip r:embed="rId2" cstate="print"/>
          <a:srcRect/>
          <a:stretch>
            <a:fillRect/>
          </a:stretch>
        </p:blipFill>
        <p:spPr bwMode="auto">
          <a:xfrm>
            <a:off x="381000" y="304800"/>
            <a:ext cx="989047" cy="890587"/>
          </a:xfrm>
          <a:prstGeom prst="rect">
            <a:avLst/>
          </a:prstGeom>
          <a:noFill/>
        </p:spPr>
      </p:pic>
      <p:sp>
        <p:nvSpPr>
          <p:cNvPr id="5" name="Rectangle 4"/>
          <p:cNvSpPr/>
          <p:nvPr/>
        </p:nvSpPr>
        <p:spPr>
          <a:xfrm>
            <a:off x="533400" y="2895600"/>
            <a:ext cx="1371600" cy="2667000"/>
          </a:xfrm>
          <a:prstGeom prst="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(100)</a:t>
            </a:r>
          </a:p>
          <a:p>
            <a:pPr algn="ctr"/>
            <a:r>
              <a:rPr lang="en-US" altLang="zh-CN" dirty="0" smtClean="0"/>
              <a:t>(200)</a:t>
            </a:r>
          </a:p>
          <a:p>
            <a:pPr algn="ctr"/>
            <a:r>
              <a:rPr lang="en-US" altLang="zh-CN" dirty="0" smtClean="0"/>
              <a:t>(900)</a:t>
            </a:r>
          </a:p>
          <a:p>
            <a:pPr algn="ctr"/>
            <a:r>
              <a:rPr lang="en-US" altLang="zh-CN" dirty="0" smtClean="0"/>
              <a:t>(50)</a:t>
            </a:r>
          </a:p>
          <a:p>
            <a:pPr algn="ctr"/>
            <a:r>
              <a:rPr lang="en-US" altLang="zh-CN" dirty="0" smtClean="0"/>
              <a:t>(600)</a:t>
            </a:r>
          </a:p>
          <a:p>
            <a:pPr algn="ctr"/>
            <a:r>
              <a:rPr lang="en-US" altLang="zh-CN" dirty="0" smtClean="0"/>
              <a:t>(800)</a:t>
            </a:r>
          </a:p>
          <a:p>
            <a:pPr algn="ctr"/>
            <a:r>
              <a:rPr lang="en-US" altLang="zh-CN" dirty="0" smtClean="0"/>
              <a:t>(300)</a:t>
            </a:r>
          </a:p>
          <a:p>
            <a:pPr algn="ctr"/>
            <a:r>
              <a:rPr lang="en-US" altLang="zh-CN" dirty="0" smtClean="0"/>
              <a:t>(400)</a:t>
            </a:r>
          </a:p>
        </p:txBody>
      </p:sp>
      <p:sp>
        <p:nvSpPr>
          <p:cNvPr id="7" name="Rounded Rectangle 6"/>
          <p:cNvSpPr/>
          <p:nvPr/>
        </p:nvSpPr>
        <p:spPr>
          <a:xfrm>
            <a:off x="3124200" y="2362200"/>
            <a:ext cx="1447800" cy="9144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(100)</a:t>
            </a:r>
          </a:p>
          <a:p>
            <a:pPr algn="ctr"/>
            <a:r>
              <a:rPr lang="en-US" altLang="zh-CN" dirty="0" smtClean="0"/>
              <a:t>(200)</a:t>
            </a:r>
          </a:p>
          <a:p>
            <a:pPr algn="ctr"/>
            <a:r>
              <a:rPr lang="en-US" altLang="zh-CN" dirty="0" smtClean="0"/>
              <a:t>(900)</a:t>
            </a:r>
            <a:endParaRPr lang="zh-CN" altLang="en-US" dirty="0" smtClean="0"/>
          </a:p>
        </p:txBody>
      </p:sp>
      <p:sp>
        <p:nvSpPr>
          <p:cNvPr id="8" name="Rounded Rectangle 7"/>
          <p:cNvSpPr/>
          <p:nvPr/>
        </p:nvSpPr>
        <p:spPr>
          <a:xfrm>
            <a:off x="3124200" y="3810000"/>
            <a:ext cx="1447800" cy="990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(50)</a:t>
            </a:r>
          </a:p>
          <a:p>
            <a:pPr algn="ctr"/>
            <a:r>
              <a:rPr lang="en-US" altLang="zh-CN" dirty="0" smtClean="0"/>
              <a:t>(600)</a:t>
            </a:r>
          </a:p>
          <a:p>
            <a:pPr algn="ctr"/>
            <a:r>
              <a:rPr lang="en-US" altLang="zh-CN" dirty="0" smtClean="0"/>
              <a:t>(800)</a:t>
            </a:r>
            <a:endParaRPr lang="zh-CN" altLang="en-US" dirty="0" smtClean="0"/>
          </a:p>
        </p:txBody>
      </p:sp>
      <p:sp>
        <p:nvSpPr>
          <p:cNvPr id="9" name="Rounded Rectangle 8"/>
          <p:cNvSpPr/>
          <p:nvPr/>
        </p:nvSpPr>
        <p:spPr>
          <a:xfrm>
            <a:off x="3124200" y="5410200"/>
            <a:ext cx="1447800" cy="9144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(300)</a:t>
            </a:r>
          </a:p>
          <a:p>
            <a:pPr algn="ctr"/>
            <a:r>
              <a:rPr lang="en-US" altLang="zh-CN" dirty="0" smtClean="0"/>
              <a:t>(400)</a:t>
            </a:r>
            <a:endParaRPr lang="zh-CN" altLang="en-US" dirty="0" smtClean="0"/>
          </a:p>
        </p:txBody>
      </p:sp>
      <p:sp>
        <p:nvSpPr>
          <p:cNvPr id="11" name="Rounded Rectangle 10"/>
          <p:cNvSpPr/>
          <p:nvPr/>
        </p:nvSpPr>
        <p:spPr>
          <a:xfrm>
            <a:off x="6400800" y="2743200"/>
            <a:ext cx="1524000" cy="15240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(50)</a:t>
            </a:r>
          </a:p>
          <a:p>
            <a:pPr algn="ctr"/>
            <a:r>
              <a:rPr lang="en-US" altLang="zh-CN" dirty="0" smtClean="0"/>
              <a:t>(100)</a:t>
            </a:r>
          </a:p>
          <a:p>
            <a:pPr algn="ctr"/>
            <a:r>
              <a:rPr lang="en-US" altLang="zh-CN" dirty="0" smtClean="0"/>
              <a:t>(200)</a:t>
            </a:r>
          </a:p>
          <a:p>
            <a:pPr algn="ctr"/>
            <a:r>
              <a:rPr lang="en-US" altLang="zh-CN" dirty="0" smtClean="0"/>
              <a:t>(300)</a:t>
            </a:r>
          </a:p>
          <a:p>
            <a:pPr algn="ctr"/>
            <a:r>
              <a:rPr lang="en-US" altLang="zh-CN" dirty="0" smtClean="0"/>
              <a:t>(400)</a:t>
            </a:r>
          </a:p>
        </p:txBody>
      </p:sp>
      <p:sp>
        <p:nvSpPr>
          <p:cNvPr id="12" name="Rounded Rectangle 11"/>
          <p:cNvSpPr/>
          <p:nvPr/>
        </p:nvSpPr>
        <p:spPr>
          <a:xfrm>
            <a:off x="6400800" y="5029200"/>
            <a:ext cx="1524000" cy="1371600"/>
          </a:xfrm>
          <a:prstGeom prst="roundRect">
            <a:avLst/>
          </a:prstGeom>
          <a:solidFill>
            <a:schemeClr val="tx2">
              <a:lumMod val="50000"/>
            </a:schemeClr>
          </a:solidFill>
          <a:scene3d>
            <a:camera prst="orthographicFront"/>
            <a:lightRig rig="threePt" dir="t"/>
          </a:scene3d>
          <a:sp3d extrusionH="762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(600)</a:t>
            </a:r>
          </a:p>
          <a:p>
            <a:pPr algn="ctr"/>
            <a:r>
              <a:rPr lang="en-US" altLang="zh-CN" dirty="0" smtClean="0"/>
              <a:t>(800)</a:t>
            </a:r>
          </a:p>
          <a:p>
            <a:pPr algn="ctr"/>
            <a:endParaRPr lang="zh-CN" altLang="en-US" dirty="0" smtClean="0"/>
          </a:p>
        </p:txBody>
      </p:sp>
      <p:cxnSp>
        <p:nvCxnSpPr>
          <p:cNvPr id="15" name="Straight Arrow Connector 14"/>
          <p:cNvCxnSpPr/>
          <p:nvPr/>
        </p:nvCxnSpPr>
        <p:spPr>
          <a:xfrm flipV="1">
            <a:off x="1905000" y="2743200"/>
            <a:ext cx="1143000" cy="762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05000" y="4343400"/>
            <a:ext cx="114300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1905000" y="5105400"/>
            <a:ext cx="1219200" cy="762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4648200" y="2667000"/>
            <a:ext cx="1752600" cy="8382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rot="16200000" flipH="1">
            <a:off x="4305300" y="3467100"/>
            <a:ext cx="2362200" cy="1828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a:endCxn id="11" idx="1"/>
          </p:cNvCxnSpPr>
          <p:nvPr/>
        </p:nvCxnSpPr>
        <p:spPr>
          <a:xfrm flipV="1">
            <a:off x="4648200" y="3505200"/>
            <a:ext cx="1752600" cy="914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7" name="Straight Arrow Connector 26"/>
          <p:cNvCxnSpPr/>
          <p:nvPr/>
        </p:nvCxnSpPr>
        <p:spPr>
          <a:xfrm>
            <a:off x="4648200" y="4495800"/>
            <a:ext cx="1676400" cy="1143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p:nvPr/>
        </p:nvCxnSpPr>
        <p:spPr>
          <a:xfrm rot="5400000" flipH="1" flipV="1">
            <a:off x="4419600" y="3886200"/>
            <a:ext cx="2133600" cy="1676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a:xfrm flipV="1">
            <a:off x="4648200" y="5715000"/>
            <a:ext cx="1676400" cy="228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5" name="Straight Connector 34"/>
          <p:cNvCxnSpPr/>
          <p:nvPr/>
        </p:nvCxnSpPr>
        <p:spPr>
          <a:xfrm>
            <a:off x="304800" y="3960812"/>
            <a:ext cx="1828800"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04800" y="4799012"/>
            <a:ext cx="1828800" cy="1588"/>
          </a:xfrm>
          <a:prstGeom prst="line">
            <a:avLst/>
          </a:prstGeom>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457200" y="1611868"/>
            <a:ext cx="77724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b="1" dirty="0" smtClean="0">
                <a:solidFill>
                  <a:schemeClr val="bg1"/>
                </a:solidFill>
              </a:rPr>
              <a:t>Data Source    </a:t>
            </a:r>
            <a:r>
              <a:rPr lang="en-US" altLang="zh-CN" b="1" dirty="0" smtClean="0">
                <a:solidFill>
                  <a:schemeClr val="bg1"/>
                </a:solidFill>
                <a:sym typeface="Wingdings" pitchFamily="2" charset="2"/>
              </a:rPr>
              <a:t>      Split       </a:t>
            </a:r>
            <a:r>
              <a:rPr lang="en-US" altLang="zh-CN" b="1" dirty="0" err="1" smtClean="0">
                <a:solidFill>
                  <a:schemeClr val="bg1"/>
                </a:solidFill>
                <a:sym typeface="Wingdings" pitchFamily="2" charset="2"/>
              </a:rPr>
              <a:t>Mapper</a:t>
            </a:r>
            <a:r>
              <a:rPr lang="en-US" altLang="zh-CN" b="1" dirty="0" smtClean="0">
                <a:solidFill>
                  <a:schemeClr val="bg1"/>
                </a:solidFill>
                <a:sym typeface="Wingdings" pitchFamily="2" charset="2"/>
              </a:rPr>
              <a:t>         </a:t>
            </a:r>
            <a:r>
              <a:rPr lang="en-US" altLang="zh-CN" b="1" dirty="0" smtClean="0">
                <a:solidFill>
                  <a:srgbClr val="92D050"/>
                </a:solidFill>
                <a:sym typeface="Wingdings" pitchFamily="2" charset="2"/>
              </a:rPr>
              <a:t>Range Partition   </a:t>
            </a:r>
            <a:r>
              <a:rPr lang="en-US" altLang="zh-CN" b="1" dirty="0" smtClean="0">
                <a:solidFill>
                  <a:schemeClr val="bg1"/>
                </a:solidFill>
                <a:sym typeface="Wingdings" pitchFamily="2" charset="2"/>
              </a:rPr>
              <a:t>     Reducer</a:t>
            </a:r>
            <a:endParaRPr lang="zh-CN" altLang="en-US"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par>
                                <p:cTn id="45" presetID="3" presetClass="entr" presetSubtype="1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linds(horizontal)">
                                      <p:cBhvr>
                                        <p:cTn id="6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23528" y="0"/>
            <a:ext cx="8229600" cy="940966"/>
          </a:xfrm>
        </p:spPr>
        <p:txBody>
          <a:bodyPr/>
          <a:lstStyle/>
          <a:p>
            <a:r>
              <a:rPr lang="en-US" altLang="zh-CN" dirty="0" smtClean="0"/>
              <a:t>In Pig Latin</a:t>
            </a:r>
          </a:p>
        </p:txBody>
      </p:sp>
      <p:sp>
        <p:nvSpPr>
          <p:cNvPr id="3" name="Content Placeholder 2"/>
          <p:cNvSpPr>
            <a:spLocks noGrp="1"/>
          </p:cNvSpPr>
          <p:nvPr>
            <p:ph idx="1"/>
          </p:nvPr>
        </p:nvSpPr>
        <p:spPr>
          <a:xfrm>
            <a:off x="152400" y="1066800"/>
            <a:ext cx="8915400" cy="5486400"/>
          </a:xfrm>
        </p:spPr>
        <p:txBody>
          <a:bodyPr>
            <a:normAutofit/>
          </a:bodyPr>
          <a:lstStyle/>
          <a:p>
            <a:pPr>
              <a:lnSpc>
                <a:spcPct val="90000"/>
              </a:lnSpc>
              <a:buFont typeface="Arial" pitchFamily="34" charset="0"/>
              <a:buNone/>
            </a:pPr>
            <a:r>
              <a:rPr lang="en-US" altLang="zh-CN" sz="2800" dirty="0" smtClean="0"/>
              <a:t>visits             = </a:t>
            </a:r>
            <a:r>
              <a:rPr lang="en-US" altLang="zh-CN" sz="2800" dirty="0" smtClean="0">
                <a:solidFill>
                  <a:srgbClr val="F79646"/>
                </a:solidFill>
              </a:rPr>
              <a:t>load</a:t>
            </a:r>
            <a:r>
              <a:rPr lang="en-US" altLang="zh-CN" sz="2800" dirty="0" smtClean="0"/>
              <a:t> </a:t>
            </a:r>
            <a:r>
              <a:rPr lang="en-US" altLang="zh-CN" sz="2800" dirty="0" smtClean="0">
                <a:solidFill>
                  <a:schemeClr val="accent2"/>
                </a:solidFill>
              </a:rPr>
              <a:t>‘/data/visits’ </a:t>
            </a:r>
            <a:r>
              <a:rPr lang="en-US" altLang="zh-CN" sz="2800" dirty="0" smtClean="0">
                <a:solidFill>
                  <a:srgbClr val="F79646"/>
                </a:solidFill>
              </a:rPr>
              <a:t>as</a:t>
            </a:r>
            <a:r>
              <a:rPr lang="en-US" altLang="zh-CN" sz="2800" dirty="0" smtClean="0"/>
              <a:t> (user, </a:t>
            </a:r>
            <a:r>
              <a:rPr lang="en-US" altLang="zh-CN" sz="2800" dirty="0" err="1" smtClean="0"/>
              <a:t>url</a:t>
            </a:r>
            <a:r>
              <a:rPr lang="en-US" altLang="zh-CN" sz="2800" dirty="0" smtClean="0"/>
              <a:t>, time);</a:t>
            </a:r>
          </a:p>
          <a:p>
            <a:pPr>
              <a:lnSpc>
                <a:spcPct val="90000"/>
              </a:lnSpc>
              <a:buFont typeface="Arial" pitchFamily="34" charset="0"/>
              <a:buNone/>
            </a:pPr>
            <a:r>
              <a:rPr lang="en-US" altLang="zh-CN" sz="2800" dirty="0" err="1" smtClean="0"/>
              <a:t>gVisits</a:t>
            </a:r>
            <a:r>
              <a:rPr lang="en-US" altLang="zh-CN" sz="2800" dirty="0" smtClean="0"/>
              <a:t>          = </a:t>
            </a:r>
            <a:r>
              <a:rPr lang="en-US" altLang="zh-CN" sz="2800" dirty="0" smtClean="0">
                <a:solidFill>
                  <a:srgbClr val="F79646"/>
                </a:solidFill>
              </a:rPr>
              <a:t>group</a:t>
            </a:r>
            <a:r>
              <a:rPr lang="en-US" altLang="zh-CN" sz="2800" dirty="0" smtClean="0"/>
              <a:t> visits </a:t>
            </a:r>
            <a:r>
              <a:rPr lang="en-US" altLang="zh-CN" sz="2800" dirty="0" smtClean="0">
                <a:solidFill>
                  <a:srgbClr val="F79646"/>
                </a:solidFill>
              </a:rPr>
              <a:t>by</a:t>
            </a:r>
            <a:r>
              <a:rPr lang="en-US" altLang="zh-CN" sz="2800" dirty="0" smtClean="0"/>
              <a:t> </a:t>
            </a:r>
            <a:r>
              <a:rPr lang="en-US" altLang="zh-CN" sz="2800" dirty="0" err="1" smtClean="0"/>
              <a:t>url</a:t>
            </a:r>
            <a:r>
              <a:rPr lang="en-US" altLang="zh-CN" sz="2800" dirty="0" smtClean="0"/>
              <a:t>;</a:t>
            </a:r>
          </a:p>
          <a:p>
            <a:pPr>
              <a:lnSpc>
                <a:spcPct val="90000"/>
              </a:lnSpc>
              <a:buFont typeface="Arial" pitchFamily="34" charset="0"/>
              <a:buNone/>
            </a:pPr>
            <a:r>
              <a:rPr lang="en-US" altLang="zh-CN" sz="2800" dirty="0" err="1" smtClean="0"/>
              <a:t>visitCounts</a:t>
            </a:r>
            <a:r>
              <a:rPr lang="en-US" altLang="zh-CN" sz="2800" dirty="0" smtClean="0"/>
              <a:t>  = </a:t>
            </a:r>
            <a:r>
              <a:rPr lang="en-US" altLang="zh-CN" sz="2800" dirty="0" err="1" smtClean="0">
                <a:solidFill>
                  <a:srgbClr val="F79646"/>
                </a:solidFill>
              </a:rPr>
              <a:t>foreach</a:t>
            </a:r>
            <a:r>
              <a:rPr lang="en-US" altLang="zh-CN" sz="2800" dirty="0" smtClean="0"/>
              <a:t> </a:t>
            </a:r>
            <a:r>
              <a:rPr lang="en-US" altLang="zh-CN" sz="2800" dirty="0" err="1" smtClean="0"/>
              <a:t>gVisits</a:t>
            </a:r>
            <a:r>
              <a:rPr lang="en-US" altLang="zh-CN" sz="2800" dirty="0" smtClean="0"/>
              <a:t> </a:t>
            </a:r>
            <a:r>
              <a:rPr lang="en-US" altLang="zh-CN" sz="2800" dirty="0" smtClean="0">
                <a:solidFill>
                  <a:srgbClr val="F79646"/>
                </a:solidFill>
              </a:rPr>
              <a:t>generate</a:t>
            </a:r>
            <a:r>
              <a:rPr lang="en-US" altLang="zh-CN" sz="2800" dirty="0" smtClean="0"/>
              <a:t> </a:t>
            </a:r>
            <a:r>
              <a:rPr lang="en-US" altLang="zh-CN" sz="2800" dirty="0" err="1" smtClean="0"/>
              <a:t>url</a:t>
            </a:r>
            <a:r>
              <a:rPr lang="en-US" altLang="zh-CN" sz="2800" dirty="0" smtClean="0"/>
              <a:t>, count(visits);</a:t>
            </a:r>
          </a:p>
          <a:p>
            <a:pPr>
              <a:lnSpc>
                <a:spcPct val="90000"/>
              </a:lnSpc>
              <a:buFont typeface="Arial" pitchFamily="34" charset="0"/>
              <a:buNone/>
            </a:pPr>
            <a:endParaRPr lang="en-US" altLang="zh-CN" sz="2800" dirty="0" smtClean="0"/>
          </a:p>
          <a:p>
            <a:pPr>
              <a:lnSpc>
                <a:spcPct val="90000"/>
              </a:lnSpc>
              <a:buFont typeface="Arial" pitchFamily="34" charset="0"/>
              <a:buNone/>
            </a:pPr>
            <a:r>
              <a:rPr lang="en-US" altLang="zh-CN" sz="2800" dirty="0" err="1" smtClean="0"/>
              <a:t>urlInfo</a:t>
            </a:r>
            <a:r>
              <a:rPr lang="en-US" altLang="zh-CN" sz="2800" dirty="0" smtClean="0"/>
              <a:t>          = </a:t>
            </a:r>
            <a:r>
              <a:rPr lang="en-US" altLang="zh-CN" sz="2800" dirty="0" smtClean="0">
                <a:solidFill>
                  <a:srgbClr val="F79646"/>
                </a:solidFill>
              </a:rPr>
              <a:t>load</a:t>
            </a:r>
            <a:r>
              <a:rPr lang="en-US" altLang="zh-CN" sz="2800" dirty="0" smtClean="0"/>
              <a:t> </a:t>
            </a:r>
            <a:r>
              <a:rPr lang="en-US" altLang="zh-CN" sz="2800" dirty="0" smtClean="0">
                <a:solidFill>
                  <a:srgbClr val="C0504D"/>
                </a:solidFill>
              </a:rPr>
              <a:t>‘/data/</a:t>
            </a:r>
            <a:r>
              <a:rPr lang="en-US" altLang="zh-CN" sz="2800" dirty="0" err="1" smtClean="0">
                <a:solidFill>
                  <a:srgbClr val="C0504D"/>
                </a:solidFill>
              </a:rPr>
              <a:t>urlInfo</a:t>
            </a:r>
            <a:r>
              <a:rPr lang="en-US" altLang="zh-CN" sz="2800" dirty="0" smtClean="0">
                <a:solidFill>
                  <a:srgbClr val="C0504D"/>
                </a:solidFill>
              </a:rPr>
              <a:t>’ </a:t>
            </a:r>
            <a:r>
              <a:rPr lang="en-US" altLang="zh-CN" sz="2800" dirty="0" smtClean="0">
                <a:solidFill>
                  <a:srgbClr val="F79646"/>
                </a:solidFill>
              </a:rPr>
              <a:t>as</a:t>
            </a:r>
            <a:r>
              <a:rPr lang="en-US" altLang="zh-CN" sz="2800" dirty="0" smtClean="0"/>
              <a:t> (</a:t>
            </a:r>
            <a:r>
              <a:rPr lang="en-US" altLang="zh-CN" sz="2800" dirty="0" err="1" smtClean="0"/>
              <a:t>url</a:t>
            </a:r>
            <a:r>
              <a:rPr lang="en-US" altLang="zh-CN" sz="2800" dirty="0" smtClean="0"/>
              <a:t>, category, </a:t>
            </a:r>
            <a:r>
              <a:rPr lang="en-US" altLang="zh-CN" sz="2800" dirty="0" err="1" smtClean="0"/>
              <a:t>pRank</a:t>
            </a:r>
            <a:r>
              <a:rPr lang="en-US" altLang="zh-CN" sz="2800" dirty="0" smtClean="0"/>
              <a:t>);</a:t>
            </a:r>
          </a:p>
          <a:p>
            <a:pPr>
              <a:lnSpc>
                <a:spcPct val="90000"/>
              </a:lnSpc>
              <a:buFont typeface="Arial" pitchFamily="34" charset="0"/>
              <a:buNone/>
            </a:pPr>
            <a:r>
              <a:rPr lang="en-US" altLang="zh-CN" sz="2800" dirty="0" err="1" smtClean="0"/>
              <a:t>visitCounts</a:t>
            </a:r>
            <a:r>
              <a:rPr lang="en-US" altLang="zh-CN" sz="2800" dirty="0" smtClean="0"/>
              <a:t>  = </a:t>
            </a:r>
            <a:r>
              <a:rPr lang="en-US" altLang="zh-CN" sz="2800" dirty="0" smtClean="0">
                <a:solidFill>
                  <a:srgbClr val="F79646"/>
                </a:solidFill>
              </a:rPr>
              <a:t>join</a:t>
            </a:r>
            <a:r>
              <a:rPr lang="en-US" altLang="zh-CN" sz="2800" dirty="0" smtClean="0"/>
              <a:t> </a:t>
            </a:r>
            <a:r>
              <a:rPr lang="en-US" altLang="zh-CN" sz="2800" dirty="0" err="1" smtClean="0"/>
              <a:t>visitCounts</a:t>
            </a:r>
            <a:r>
              <a:rPr lang="en-US" altLang="zh-CN" sz="2800" dirty="0" smtClean="0"/>
              <a:t> </a:t>
            </a:r>
            <a:r>
              <a:rPr lang="en-US" altLang="zh-CN" sz="2800" dirty="0" smtClean="0">
                <a:solidFill>
                  <a:srgbClr val="F79646"/>
                </a:solidFill>
              </a:rPr>
              <a:t>by</a:t>
            </a:r>
            <a:r>
              <a:rPr lang="en-US" altLang="zh-CN" sz="2800" dirty="0" smtClean="0"/>
              <a:t> </a:t>
            </a:r>
            <a:r>
              <a:rPr lang="en-US" altLang="zh-CN" sz="2800" dirty="0" err="1" smtClean="0"/>
              <a:t>url</a:t>
            </a:r>
            <a:r>
              <a:rPr lang="en-US" altLang="zh-CN" sz="2800" dirty="0" smtClean="0"/>
              <a:t>, </a:t>
            </a:r>
            <a:r>
              <a:rPr lang="en-US" altLang="zh-CN" sz="2800" dirty="0" err="1" smtClean="0"/>
              <a:t>urlInfo</a:t>
            </a:r>
            <a:r>
              <a:rPr lang="en-US" altLang="zh-CN" sz="2800" dirty="0" smtClean="0"/>
              <a:t> </a:t>
            </a:r>
            <a:r>
              <a:rPr lang="en-US" altLang="zh-CN" sz="2800" dirty="0" smtClean="0">
                <a:solidFill>
                  <a:srgbClr val="F79646"/>
                </a:solidFill>
              </a:rPr>
              <a:t>by</a:t>
            </a:r>
            <a:r>
              <a:rPr lang="en-US" altLang="zh-CN" sz="2800" dirty="0" smtClean="0"/>
              <a:t> </a:t>
            </a:r>
            <a:r>
              <a:rPr lang="en-US" altLang="zh-CN" sz="2800" dirty="0" err="1" smtClean="0"/>
              <a:t>url</a:t>
            </a:r>
            <a:r>
              <a:rPr lang="en-US" altLang="zh-CN" sz="2800" dirty="0" smtClean="0"/>
              <a:t>;</a:t>
            </a:r>
          </a:p>
          <a:p>
            <a:pPr>
              <a:lnSpc>
                <a:spcPct val="90000"/>
              </a:lnSpc>
              <a:buFont typeface="Arial" pitchFamily="34" charset="0"/>
              <a:buNone/>
            </a:pPr>
            <a:endParaRPr lang="en-US" altLang="zh-CN" sz="2800" dirty="0" smtClean="0"/>
          </a:p>
          <a:p>
            <a:pPr>
              <a:lnSpc>
                <a:spcPct val="90000"/>
              </a:lnSpc>
              <a:buFont typeface="Arial" pitchFamily="34" charset="0"/>
              <a:buNone/>
            </a:pPr>
            <a:r>
              <a:rPr lang="en-US" altLang="zh-CN" sz="2800" dirty="0" err="1" smtClean="0"/>
              <a:t>gCategories</a:t>
            </a:r>
            <a:r>
              <a:rPr lang="en-US" altLang="zh-CN" sz="2800" dirty="0" smtClean="0"/>
              <a:t> = </a:t>
            </a:r>
            <a:r>
              <a:rPr lang="en-US" altLang="zh-CN" sz="2800" dirty="0" smtClean="0">
                <a:solidFill>
                  <a:srgbClr val="F79646"/>
                </a:solidFill>
              </a:rPr>
              <a:t>group</a:t>
            </a:r>
            <a:r>
              <a:rPr lang="en-US" altLang="zh-CN" sz="2800" dirty="0" smtClean="0"/>
              <a:t> </a:t>
            </a:r>
            <a:r>
              <a:rPr lang="en-US" altLang="zh-CN" sz="2800" dirty="0" err="1" smtClean="0"/>
              <a:t>visitCounts</a:t>
            </a:r>
            <a:r>
              <a:rPr lang="en-US" altLang="zh-CN" sz="2800" dirty="0" smtClean="0"/>
              <a:t> </a:t>
            </a:r>
            <a:r>
              <a:rPr lang="en-US" altLang="zh-CN" sz="2800" dirty="0" smtClean="0">
                <a:solidFill>
                  <a:srgbClr val="F79646"/>
                </a:solidFill>
              </a:rPr>
              <a:t>by</a:t>
            </a:r>
            <a:r>
              <a:rPr lang="en-US" altLang="zh-CN" sz="2800" dirty="0" smtClean="0"/>
              <a:t> category;</a:t>
            </a:r>
          </a:p>
          <a:p>
            <a:pPr>
              <a:lnSpc>
                <a:spcPct val="90000"/>
              </a:lnSpc>
              <a:buFont typeface="Arial" pitchFamily="34" charset="0"/>
              <a:buNone/>
            </a:pPr>
            <a:r>
              <a:rPr lang="en-US" altLang="zh-CN" sz="2800" dirty="0" err="1" smtClean="0"/>
              <a:t>topUrls</a:t>
            </a:r>
            <a:r>
              <a:rPr lang="en-US" altLang="zh-CN" sz="2800" dirty="0" smtClean="0"/>
              <a:t> = </a:t>
            </a:r>
            <a:r>
              <a:rPr lang="en-US" altLang="zh-CN" sz="2800" dirty="0" err="1" smtClean="0">
                <a:solidFill>
                  <a:srgbClr val="F79646"/>
                </a:solidFill>
              </a:rPr>
              <a:t>foreach</a:t>
            </a:r>
            <a:r>
              <a:rPr lang="en-US" altLang="zh-CN" sz="2800" dirty="0" smtClean="0"/>
              <a:t> </a:t>
            </a:r>
            <a:r>
              <a:rPr lang="en-US" altLang="zh-CN" sz="2800" dirty="0" err="1" smtClean="0"/>
              <a:t>gCategories</a:t>
            </a:r>
            <a:r>
              <a:rPr lang="en-US" altLang="zh-CN" sz="2800" dirty="0" smtClean="0"/>
              <a:t> </a:t>
            </a:r>
            <a:r>
              <a:rPr lang="en-US" altLang="zh-CN" sz="2800" dirty="0" smtClean="0">
                <a:solidFill>
                  <a:srgbClr val="F79646"/>
                </a:solidFill>
              </a:rPr>
              <a:t>generate</a:t>
            </a:r>
            <a:r>
              <a:rPr lang="en-US" altLang="zh-CN" sz="2800" dirty="0" smtClean="0"/>
              <a:t> top(visitCounts,10);</a:t>
            </a:r>
          </a:p>
          <a:p>
            <a:pPr>
              <a:lnSpc>
                <a:spcPct val="90000"/>
              </a:lnSpc>
              <a:buFont typeface="Arial" pitchFamily="34" charset="0"/>
              <a:buNone/>
            </a:pPr>
            <a:endParaRPr lang="en-US" altLang="zh-CN" sz="2800" dirty="0" smtClean="0"/>
          </a:p>
          <a:p>
            <a:pPr>
              <a:lnSpc>
                <a:spcPct val="90000"/>
              </a:lnSpc>
              <a:buFont typeface="Arial" pitchFamily="34" charset="0"/>
              <a:buNone/>
            </a:pPr>
            <a:r>
              <a:rPr lang="en-US" altLang="zh-CN" sz="2800" dirty="0" smtClean="0"/>
              <a:t>store </a:t>
            </a:r>
            <a:r>
              <a:rPr lang="en-US" altLang="zh-CN" sz="2800" dirty="0" err="1" smtClean="0"/>
              <a:t>topUrls</a:t>
            </a:r>
            <a:r>
              <a:rPr lang="en-US" altLang="zh-CN" sz="2800" dirty="0" smtClean="0"/>
              <a:t> into ‘/data/</a:t>
            </a:r>
            <a:r>
              <a:rPr lang="en-US" altLang="zh-CN" sz="2800" dirty="0" err="1" smtClean="0"/>
              <a:t>topUrls</a:t>
            </a:r>
            <a:r>
              <a:rPr lang="en-US" altLang="zh-CN"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Running PIG</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Before Starting…</a:t>
            </a:r>
            <a:endParaRPr lang="zh-CN" altLang="en-US" dirty="0"/>
          </a:p>
        </p:txBody>
      </p:sp>
      <p:sp>
        <p:nvSpPr>
          <p:cNvPr id="3" name="内容占位符 2"/>
          <p:cNvSpPr>
            <a:spLocks noGrp="1"/>
          </p:cNvSpPr>
          <p:nvPr>
            <p:ph idx="1"/>
          </p:nvPr>
        </p:nvSpPr>
        <p:spPr/>
        <p:txBody>
          <a:bodyPr>
            <a:normAutofit/>
          </a:bodyPr>
          <a:lstStyle/>
          <a:p>
            <a:r>
              <a:rPr lang="en-US" altLang="zh-CN" sz="3600" dirty="0"/>
              <a:t>If you are using Eclipse, take a look at </a:t>
            </a:r>
            <a:r>
              <a:rPr lang="en-US" altLang="zh-CN" sz="3600" dirty="0" err="1" smtClean="0"/>
              <a:t>PigPen</a:t>
            </a:r>
            <a:r>
              <a:rPr lang="en-US" altLang="zh-CN" sz="3600" dirty="0" smtClean="0"/>
              <a:t>: http</a:t>
            </a:r>
            <a:r>
              <a:rPr lang="en-US" altLang="zh-CN" sz="3600" dirty="0"/>
              <a:t>://wiki.apache.org/pig/PigPen</a:t>
            </a:r>
          </a:p>
          <a:p>
            <a:r>
              <a:rPr lang="en-US" altLang="zh-CN" sz="3600" dirty="0" smtClean="0"/>
              <a:t>Syntax </a:t>
            </a:r>
            <a:r>
              <a:rPr lang="en-US" altLang="zh-CN" sz="3600" dirty="0"/>
              <a:t>highlighters and IDE’s always </a:t>
            </a:r>
            <a:r>
              <a:rPr lang="en-US" altLang="zh-CN" sz="3600" dirty="0" smtClean="0"/>
              <a:t>make things </a:t>
            </a:r>
            <a:r>
              <a:rPr lang="en-US" altLang="zh-CN" sz="3600" dirty="0"/>
              <a:t>easy.</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581128"/>
            <a:ext cx="4345112" cy="209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56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PIG</a:t>
            </a:r>
            <a:endParaRPr lang="zh-CN" altLang="en-US" dirty="0"/>
          </a:p>
        </p:txBody>
      </p:sp>
      <p:sp>
        <p:nvSpPr>
          <p:cNvPr id="3" name="内容占位符 2"/>
          <p:cNvSpPr>
            <a:spLocks noGrp="1"/>
          </p:cNvSpPr>
          <p:nvPr>
            <p:ph idx="1"/>
          </p:nvPr>
        </p:nvSpPr>
        <p:spPr>
          <a:xfrm>
            <a:off x="467544" y="1556792"/>
            <a:ext cx="8229600" cy="4525963"/>
          </a:xfrm>
        </p:spPr>
        <p:txBody>
          <a:bodyPr/>
          <a:lstStyle/>
          <a:p>
            <a:r>
              <a:rPr lang="en-US" altLang="zh-CN" dirty="0" smtClean="0"/>
              <a:t>Three ways</a:t>
            </a:r>
          </a:p>
          <a:p>
            <a:pPr lvl="1"/>
            <a:r>
              <a:rPr lang="en-US" altLang="zh-CN" dirty="0" smtClean="0"/>
              <a:t>Grunt </a:t>
            </a:r>
            <a:r>
              <a:rPr lang="en-US" altLang="zh-CN" dirty="0"/>
              <a:t>interactive </a:t>
            </a:r>
            <a:r>
              <a:rPr lang="en-US" altLang="zh-CN" dirty="0" smtClean="0"/>
              <a:t>shell</a:t>
            </a:r>
          </a:p>
          <a:p>
            <a:pPr lvl="1"/>
            <a:r>
              <a:rPr lang="en-US" altLang="zh-CN" dirty="0" smtClean="0"/>
              <a:t>Through a </a:t>
            </a:r>
            <a:r>
              <a:rPr lang="en-US" altLang="zh-CN" dirty="0"/>
              <a:t>script </a:t>
            </a:r>
            <a:r>
              <a:rPr lang="en-US" altLang="zh-CN" dirty="0" smtClean="0"/>
              <a:t>file</a:t>
            </a:r>
          </a:p>
          <a:p>
            <a:pPr lvl="1"/>
            <a:r>
              <a:rPr lang="en-US" altLang="zh-CN" dirty="0" smtClean="0"/>
              <a:t>As </a:t>
            </a:r>
            <a:r>
              <a:rPr lang="en-US" altLang="zh-CN" dirty="0"/>
              <a:t>embedded queries inside Java </a:t>
            </a:r>
            <a:r>
              <a:rPr lang="en-US" altLang="zh-CN" dirty="0" smtClean="0"/>
              <a:t>programs</a:t>
            </a:r>
          </a:p>
          <a:p>
            <a:r>
              <a:rPr lang="en-US" altLang="zh-CN" dirty="0" smtClean="0"/>
              <a:t>Two modes</a:t>
            </a:r>
          </a:p>
          <a:p>
            <a:pPr lvl="1"/>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850106"/>
          </a:xfrm>
        </p:spPr>
        <p:txBody>
          <a:bodyPr/>
          <a:lstStyle/>
          <a:p>
            <a:r>
              <a:rPr lang="en-US" altLang="zh-CN" dirty="0">
                <a:ea typeface="宋体" charset="-122"/>
              </a:rPr>
              <a:t>Running Pig</a:t>
            </a:r>
          </a:p>
        </p:txBody>
      </p:sp>
      <p:sp>
        <p:nvSpPr>
          <p:cNvPr id="28675" name="Rectangle 3"/>
          <p:cNvSpPr>
            <a:spLocks noGrp="1" noChangeArrowheads="1"/>
          </p:cNvSpPr>
          <p:nvPr>
            <p:ph type="body" idx="1"/>
          </p:nvPr>
        </p:nvSpPr>
        <p:spPr>
          <a:xfrm>
            <a:off x="323528" y="1340768"/>
            <a:ext cx="8280920" cy="5040560"/>
          </a:xfrm>
        </p:spPr>
        <p:txBody>
          <a:bodyPr>
            <a:normAutofit fontScale="92500" lnSpcReduction="10000"/>
          </a:bodyPr>
          <a:lstStyle/>
          <a:p>
            <a:r>
              <a:rPr lang="en-US" altLang="zh-CN" sz="2600">
                <a:ea typeface="宋体" charset="-122"/>
              </a:rPr>
              <a:t>Run Pig in 3 ways, in 2 modes (hadoop or local)</a:t>
            </a:r>
          </a:p>
          <a:p>
            <a:pPr lvl="1"/>
            <a:r>
              <a:rPr lang="en-US" altLang="zh-CN">
                <a:ea typeface="宋体" charset="-122"/>
              </a:rPr>
              <a:t>Grunt Shell: Enter Pig commands manually using Pig’s interactive shell, Grunt</a:t>
            </a:r>
          </a:p>
          <a:p>
            <a:pPr lvl="2"/>
            <a:r>
              <a:rPr lang="en-US" altLang="zh-CN">
                <a:ea typeface="宋体" charset="-122"/>
              </a:rPr>
              <a:t>Command on login nodes: “</a:t>
            </a:r>
            <a:r>
              <a:rPr lang="en-US" altLang="zh-CN">
                <a:solidFill>
                  <a:srgbClr val="7F0073"/>
                </a:solidFill>
                <a:ea typeface="宋体" charset="-122"/>
              </a:rPr>
              <a:t>pig –x local”, “pig</a:t>
            </a:r>
            <a:r>
              <a:rPr lang="en-US" altLang="zh-CN">
                <a:ea typeface="宋体" charset="-122"/>
              </a:rPr>
              <a:t>” </a:t>
            </a:r>
          </a:p>
          <a:p>
            <a:pPr lvl="1"/>
            <a:r>
              <a:rPr lang="en-US" altLang="zh-CN">
                <a:ea typeface="宋体" charset="-122"/>
              </a:rPr>
              <a:t>Script File: Place Pig commands in a script file and run the script.</a:t>
            </a:r>
          </a:p>
          <a:p>
            <a:pPr lvl="2"/>
            <a:r>
              <a:rPr lang="en-US" altLang="zh-CN">
                <a:ea typeface="宋体" charset="-122"/>
              </a:rPr>
              <a:t>Command on login nodes: “</a:t>
            </a:r>
            <a:r>
              <a:rPr lang="en-US" altLang="zh-CN">
                <a:solidFill>
                  <a:srgbClr val="7F0073"/>
                </a:solidFill>
                <a:ea typeface="宋体" charset="-122"/>
              </a:rPr>
              <a:t>pig –x local your_pigscript”, “pig  your_pigscript</a:t>
            </a:r>
            <a:r>
              <a:rPr lang="en-US" altLang="zh-CN">
                <a:ea typeface="宋体" charset="-122"/>
              </a:rPr>
              <a:t>”</a:t>
            </a:r>
          </a:p>
          <a:p>
            <a:pPr lvl="1"/>
            <a:r>
              <a:rPr lang="en-US" altLang="zh-CN">
                <a:ea typeface="宋体" charset="-122"/>
              </a:rPr>
              <a:t> Embedded Program: Embed Pig commands in a Java and run the program</a:t>
            </a:r>
          </a:p>
          <a:p>
            <a:pPr lvl="2"/>
            <a:r>
              <a:rPr lang="en-US" altLang="zh-CN">
                <a:ea typeface="宋体" charset="-122"/>
              </a:rPr>
              <a:t>“</a:t>
            </a:r>
            <a:r>
              <a:rPr lang="en-US" altLang="zh-CN">
                <a:solidFill>
                  <a:srgbClr val="7F0073"/>
                </a:solidFill>
                <a:ea typeface="宋体" charset="-122"/>
              </a:rPr>
              <a:t>javac -cp $PIG_HOME/pig.jar EmbeddedPigQuery.java</a:t>
            </a:r>
            <a:r>
              <a:rPr lang="en-US" altLang="zh-CN">
                <a:ea typeface="宋体" charset="-122"/>
              </a:rPr>
              <a:t>”</a:t>
            </a:r>
          </a:p>
          <a:p>
            <a:pPr lvl="2"/>
            <a:r>
              <a:rPr lang="en-US" altLang="zh-CN">
                <a:ea typeface="宋体" charset="-122"/>
              </a:rPr>
              <a:t>“</a:t>
            </a:r>
            <a:r>
              <a:rPr lang="en-US" altLang="zh-CN">
                <a:solidFill>
                  <a:srgbClr val="7F0073"/>
                </a:solidFill>
                <a:ea typeface="宋体" charset="-122"/>
              </a:rPr>
              <a:t>java -cp $PIG_HOME/pig.jar EmbeddedPigQuery mapreduce</a:t>
            </a:r>
            <a:r>
              <a:rPr lang="en-US" altLang="zh-CN">
                <a:ea typeface="宋体" charset="-122"/>
              </a:rPr>
              <a:t>”</a:t>
            </a:r>
          </a:p>
          <a:p>
            <a:pPr lvl="2"/>
            <a:r>
              <a:rPr lang="en-US" altLang="zh-CN">
                <a:ea typeface="宋体" charset="-122"/>
              </a:rPr>
              <a:t>“</a:t>
            </a:r>
            <a:r>
              <a:rPr lang="en-US" altLang="zh-CN">
                <a:solidFill>
                  <a:srgbClr val="7F0073"/>
                </a:solidFill>
                <a:ea typeface="宋体" charset="-122"/>
              </a:rPr>
              <a:t>java -cp $PIG_HOME/pig.jar EmbeddedPigQuery local</a:t>
            </a:r>
            <a:r>
              <a:rPr lang="en-US" altLang="zh-CN">
                <a:ea typeface="宋体"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 PIG locally</a:t>
            </a:r>
            <a:endParaRPr lang="zh-CN" altLang="en-US" dirty="0"/>
          </a:p>
        </p:txBody>
      </p:sp>
      <p:sp>
        <p:nvSpPr>
          <p:cNvPr id="3" name="内容占位符 2"/>
          <p:cNvSpPr>
            <a:spLocks noGrp="1"/>
          </p:cNvSpPr>
          <p:nvPr>
            <p:ph idx="1"/>
          </p:nvPr>
        </p:nvSpPr>
        <p:spPr/>
        <p:txBody>
          <a:bodyPr/>
          <a:lstStyle/>
          <a:p>
            <a:r>
              <a:rPr lang="en-US" altLang="zh-CN" b="1" dirty="0"/>
              <a:t>pig -x </a:t>
            </a:r>
            <a:r>
              <a:rPr lang="en-US" altLang="zh-CN" b="1" dirty="0" smtClean="0"/>
              <a:t>local</a:t>
            </a:r>
          </a:p>
          <a:p>
            <a:r>
              <a:rPr lang="en-US" altLang="zh-CN" b="1" dirty="0"/>
              <a:t>pig -x </a:t>
            </a:r>
            <a:r>
              <a:rPr lang="en-US" altLang="zh-CN" b="1" dirty="0" err="1"/>
              <a:t>mapreduce</a:t>
            </a:r>
            <a:endParaRPr lang="en-US" altLang="zh-CN" b="1" dirty="0" smtClean="0"/>
          </a:p>
          <a:p>
            <a:r>
              <a:rPr lang="en-US" altLang="zh-CN" b="1" dirty="0"/>
              <a:t>grunt&gt; set debug on</a:t>
            </a:r>
          </a:p>
          <a:p>
            <a:r>
              <a:rPr lang="en-US" altLang="zh-CN" b="1" dirty="0"/>
              <a:t>grunt&gt; set job.name 'my job'</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Utility and file </a:t>
            </a:r>
            <a:r>
              <a:rPr lang="en-US" altLang="zh-CN" dirty="0" smtClean="0"/>
              <a:t>commands</a:t>
            </a:r>
            <a:br>
              <a:rPr lang="en-US" altLang="zh-CN" dirty="0" smtClean="0"/>
            </a:br>
            <a:r>
              <a:rPr lang="en-US" altLang="zh-CN" dirty="0" smtClean="0"/>
              <a:t> </a:t>
            </a:r>
            <a:r>
              <a:rPr lang="en-US" altLang="zh-CN" dirty="0"/>
              <a:t>in the Grunt shell</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1628800"/>
            <a:ext cx="8208911" cy="33843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CN" dirty="0" smtClean="0">
                <a:latin typeface="Calibri" charset="0"/>
              </a:rPr>
              <a:t>Map-Reduce Disadvantages</a:t>
            </a:r>
            <a:endParaRPr lang="en-US" altLang="zh-CN" dirty="0">
              <a:latin typeface="Calibri" charset="0"/>
            </a:endParaRPr>
          </a:p>
        </p:txBody>
      </p:sp>
      <p:sp>
        <p:nvSpPr>
          <p:cNvPr id="21507" name="TextBox 3"/>
          <p:cNvSpPr txBox="1">
            <a:spLocks noChangeArrowheads="1"/>
          </p:cNvSpPr>
          <p:nvPr/>
        </p:nvSpPr>
        <p:spPr bwMode="auto">
          <a:xfrm>
            <a:off x="304800" y="1295400"/>
            <a:ext cx="417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r>
              <a:rPr lang="en-US" altLang="zh-CN" sz="2800">
                <a:solidFill>
                  <a:schemeClr val="tx2"/>
                </a:solidFill>
              </a:rPr>
              <a:t>1. Extremely rigid data flow</a:t>
            </a:r>
          </a:p>
        </p:txBody>
      </p:sp>
      <p:cxnSp>
        <p:nvCxnSpPr>
          <p:cNvPr id="9" name="Straight Arrow Connector 8"/>
          <p:cNvCxnSpPr/>
          <p:nvPr/>
        </p:nvCxnSpPr>
        <p:spPr>
          <a:xfrm flipV="1">
            <a:off x="4965700" y="1600200"/>
            <a:ext cx="5207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48400" y="1604963"/>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7391400" y="1595438"/>
            <a:ext cx="5207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2524125" y="2128838"/>
            <a:ext cx="4257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r>
              <a:rPr lang="en-US" altLang="zh-CN" sz="2400"/>
              <a:t>Other flows constantly hacked in</a:t>
            </a:r>
          </a:p>
        </p:txBody>
      </p:sp>
      <p:cxnSp>
        <p:nvCxnSpPr>
          <p:cNvPr id="16" name="Straight Arrow Connector 15"/>
          <p:cNvCxnSpPr>
            <a:endCxn id="18" idx="3"/>
          </p:cNvCxnSpPr>
          <p:nvPr/>
        </p:nvCxnSpPr>
        <p:spPr>
          <a:xfrm flipV="1">
            <a:off x="677863" y="3482975"/>
            <a:ext cx="512762" cy="403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79500" y="2895600"/>
            <a:ext cx="762000" cy="68738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en-US">
              <a:solidFill>
                <a:srgbClr val="FFFFFF"/>
              </a:solidFill>
              <a:latin typeface="Calibri" charset="0"/>
              <a:ea typeface="ＭＳ Ｐゴシック" charset="0"/>
              <a:cs typeface="ＭＳ Ｐゴシック" charset="0"/>
            </a:endParaRPr>
          </a:p>
        </p:txBody>
      </p:sp>
      <p:grpSp>
        <p:nvGrpSpPr>
          <p:cNvPr id="3" name="Group 25"/>
          <p:cNvGrpSpPr>
            <a:grpSpLocks/>
          </p:cNvGrpSpPr>
          <p:nvPr/>
        </p:nvGrpSpPr>
        <p:grpSpPr bwMode="auto">
          <a:xfrm>
            <a:off x="1287463" y="3048000"/>
            <a:ext cx="381000" cy="373063"/>
            <a:chOff x="3733800" y="3204075"/>
            <a:chExt cx="372758" cy="379560"/>
          </a:xfrm>
        </p:grpSpPr>
        <p:cxnSp>
          <p:nvCxnSpPr>
            <p:cNvPr id="20" name="Straight Connector 19"/>
            <p:cNvCxnSpPr/>
            <p:nvPr/>
          </p:nvCxnSpPr>
          <p:spPr>
            <a:xfrm rot="5400000">
              <a:off x="3544796"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3914448"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3731175" y="3208252"/>
              <a:ext cx="379560" cy="3712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3729654" y="3208221"/>
              <a:ext cx="377944" cy="3696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a:endCxn id="18" idx="1"/>
          </p:cNvCxnSpPr>
          <p:nvPr/>
        </p:nvCxnSpPr>
        <p:spPr>
          <a:xfrm>
            <a:off x="677863" y="2667000"/>
            <a:ext cx="512762" cy="3286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a:spLocks noChangeArrowheads="1"/>
          </p:cNvSpPr>
          <p:nvPr/>
        </p:nvSpPr>
        <p:spPr bwMode="auto">
          <a:xfrm>
            <a:off x="533400" y="3803650"/>
            <a:ext cx="1912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altLang="zh-CN" sz="2400"/>
              <a:t>Join, Union</a:t>
            </a:r>
          </a:p>
        </p:txBody>
      </p:sp>
      <p:cxnSp>
        <p:nvCxnSpPr>
          <p:cNvPr id="37" name="Straight Arrow Connector 36"/>
          <p:cNvCxnSpPr/>
          <p:nvPr/>
        </p:nvCxnSpPr>
        <p:spPr>
          <a:xfrm>
            <a:off x="2590800" y="3198813"/>
            <a:ext cx="5143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105150" y="2855913"/>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en-US">
              <a:solidFill>
                <a:srgbClr val="FFFFFF"/>
              </a:solidFill>
              <a:latin typeface="Calibri" charset="0"/>
              <a:ea typeface="ＭＳ Ｐゴシック" charset="0"/>
              <a:cs typeface="ＭＳ Ｐゴシック" charset="0"/>
            </a:endParaRPr>
          </a:p>
        </p:txBody>
      </p:sp>
      <p:cxnSp>
        <p:nvCxnSpPr>
          <p:cNvPr id="40" name="Straight Arrow Connector 39"/>
          <p:cNvCxnSpPr>
            <a:stCxn id="39" idx="7"/>
          </p:cNvCxnSpPr>
          <p:nvPr/>
        </p:nvCxnSpPr>
        <p:spPr>
          <a:xfrm rot="5400000" flipH="1" flipV="1">
            <a:off x="3904456" y="2669382"/>
            <a:ext cx="136525"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5"/>
          </p:cNvCxnSpPr>
          <p:nvPr/>
        </p:nvCxnSpPr>
        <p:spPr>
          <a:xfrm rot="16200000" flipH="1">
            <a:off x="3869531" y="3328195"/>
            <a:ext cx="206375"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a:spLocks noChangeArrowheads="1"/>
          </p:cNvSpPr>
          <p:nvPr/>
        </p:nvSpPr>
        <p:spPr bwMode="auto">
          <a:xfrm>
            <a:off x="3200400" y="3810000"/>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altLang="zh-CN" sz="2400"/>
              <a:t>Split</a:t>
            </a:r>
          </a:p>
        </p:txBody>
      </p:sp>
      <p:sp>
        <p:nvSpPr>
          <p:cNvPr id="52" name="Oval 51"/>
          <p:cNvSpPr/>
          <p:nvPr/>
        </p:nvSpPr>
        <p:spPr>
          <a:xfrm>
            <a:off x="5486400" y="1258888"/>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3200">
                <a:solidFill>
                  <a:srgbClr val="FFFFFF"/>
                </a:solidFill>
                <a:latin typeface="Calibri" charset="0"/>
                <a:ea typeface="ＭＳ Ｐゴシック" charset="0"/>
                <a:cs typeface="ＭＳ Ｐゴシック" charset="0"/>
              </a:rPr>
              <a:t>M</a:t>
            </a:r>
          </a:p>
        </p:txBody>
      </p:sp>
      <p:sp>
        <p:nvSpPr>
          <p:cNvPr id="53" name="Oval 52"/>
          <p:cNvSpPr/>
          <p:nvPr/>
        </p:nvSpPr>
        <p:spPr>
          <a:xfrm>
            <a:off x="6629400" y="1258888"/>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3200">
                <a:solidFill>
                  <a:srgbClr val="FFFFFF"/>
                </a:solidFill>
                <a:latin typeface="Calibri" charset="0"/>
                <a:ea typeface="ＭＳ Ｐゴシック" charset="0"/>
                <a:cs typeface="ＭＳ Ｐゴシック" charset="0"/>
              </a:rPr>
              <a:t>R</a:t>
            </a:r>
          </a:p>
        </p:txBody>
      </p:sp>
      <p:cxnSp>
        <p:nvCxnSpPr>
          <p:cNvPr id="55" name="Straight Arrow Connector 54"/>
          <p:cNvCxnSpPr/>
          <p:nvPr/>
        </p:nvCxnSpPr>
        <p:spPr>
          <a:xfrm flipV="1">
            <a:off x="4724400" y="3159125"/>
            <a:ext cx="5207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007100" y="3163888"/>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245100" y="2817813"/>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3200">
                <a:solidFill>
                  <a:srgbClr val="FFFFFF"/>
                </a:solidFill>
                <a:latin typeface="Calibri" charset="0"/>
                <a:ea typeface="ＭＳ Ｐゴシック" charset="0"/>
                <a:cs typeface="ＭＳ Ｐゴシック" charset="0"/>
              </a:rPr>
              <a:t>M</a:t>
            </a:r>
          </a:p>
        </p:txBody>
      </p:sp>
      <p:sp>
        <p:nvSpPr>
          <p:cNvPr id="59" name="Oval 58"/>
          <p:cNvSpPr/>
          <p:nvPr/>
        </p:nvSpPr>
        <p:spPr>
          <a:xfrm>
            <a:off x="6248400" y="2817813"/>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3200">
                <a:solidFill>
                  <a:srgbClr val="FFFFFF"/>
                </a:solidFill>
                <a:latin typeface="Calibri" charset="0"/>
                <a:ea typeface="ＭＳ Ｐゴシック" charset="0"/>
                <a:cs typeface="ＭＳ Ｐゴシック" charset="0"/>
              </a:rPr>
              <a:t>M</a:t>
            </a:r>
          </a:p>
        </p:txBody>
      </p:sp>
      <p:cxnSp>
        <p:nvCxnSpPr>
          <p:cNvPr id="61" name="Straight Arrow Connector 60"/>
          <p:cNvCxnSpPr/>
          <p:nvPr/>
        </p:nvCxnSpPr>
        <p:spPr>
          <a:xfrm flipV="1">
            <a:off x="7010400" y="3165475"/>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251700" y="2819400"/>
            <a:ext cx="762000" cy="68738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3200">
                <a:solidFill>
                  <a:srgbClr val="FFFFFF"/>
                </a:solidFill>
                <a:latin typeface="Calibri" charset="0"/>
                <a:ea typeface="ＭＳ Ｐゴシック" charset="0"/>
                <a:cs typeface="ＭＳ Ｐゴシック" charset="0"/>
              </a:rPr>
              <a:t>R</a:t>
            </a:r>
          </a:p>
        </p:txBody>
      </p:sp>
      <p:cxnSp>
        <p:nvCxnSpPr>
          <p:cNvPr id="63" name="Straight Arrow Connector 62"/>
          <p:cNvCxnSpPr/>
          <p:nvPr/>
        </p:nvCxnSpPr>
        <p:spPr>
          <a:xfrm flipV="1">
            <a:off x="8013700" y="3141663"/>
            <a:ext cx="239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8253413" y="2795588"/>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3200">
                <a:solidFill>
                  <a:srgbClr val="FFFFFF"/>
                </a:solidFill>
                <a:latin typeface="Calibri" charset="0"/>
                <a:ea typeface="ＭＳ Ｐゴシック" charset="0"/>
                <a:cs typeface="ＭＳ Ｐゴシック" charset="0"/>
              </a:rPr>
              <a:t>M</a:t>
            </a:r>
          </a:p>
        </p:txBody>
      </p:sp>
      <p:sp>
        <p:nvSpPr>
          <p:cNvPr id="65" name="TextBox 64"/>
          <p:cNvSpPr txBox="1">
            <a:spLocks noChangeArrowheads="1"/>
          </p:cNvSpPr>
          <p:nvPr/>
        </p:nvSpPr>
        <p:spPr bwMode="auto">
          <a:xfrm>
            <a:off x="6811963" y="3803650"/>
            <a:ext cx="1009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altLang="zh-CN" sz="2400"/>
              <a:t>Chains</a:t>
            </a:r>
          </a:p>
        </p:txBody>
      </p:sp>
      <p:sp>
        <p:nvSpPr>
          <p:cNvPr id="66" name="TextBox 65"/>
          <p:cNvSpPr txBox="1">
            <a:spLocks noChangeArrowheads="1"/>
          </p:cNvSpPr>
          <p:nvPr/>
        </p:nvSpPr>
        <p:spPr bwMode="auto">
          <a:xfrm>
            <a:off x="381000" y="4495800"/>
            <a:ext cx="8097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r>
              <a:rPr lang="en-US" altLang="zh-CN" sz="2800">
                <a:solidFill>
                  <a:srgbClr val="1F497D"/>
                </a:solidFill>
              </a:rPr>
              <a:t>2. Common operations must be coded by hand</a:t>
            </a:r>
          </a:p>
          <a:p>
            <a:pPr lvl="1">
              <a:buFont typeface="Arial" charset="0"/>
              <a:buChar char="•"/>
            </a:pPr>
            <a:r>
              <a:rPr lang="en-US" altLang="zh-CN" sz="2800"/>
              <a:t> Join, filter, projection, aggregates, sorting, distinct</a:t>
            </a:r>
          </a:p>
        </p:txBody>
      </p:sp>
      <p:sp>
        <p:nvSpPr>
          <p:cNvPr id="35" name="TextBox 34"/>
          <p:cNvSpPr txBox="1">
            <a:spLocks noChangeArrowheads="1"/>
          </p:cNvSpPr>
          <p:nvPr/>
        </p:nvSpPr>
        <p:spPr bwMode="auto">
          <a:xfrm>
            <a:off x="381000" y="5486400"/>
            <a:ext cx="73453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r>
              <a:rPr lang="en-US" altLang="zh-CN" sz="2800">
                <a:solidFill>
                  <a:srgbClr val="1F497D"/>
                </a:solidFill>
              </a:rPr>
              <a:t>3. Semantics hidden </a:t>
            </a:r>
            <a:r>
              <a:rPr lang="en-US" altLang="zh-CN" sz="2800"/>
              <a:t>inside map-reduce functions</a:t>
            </a:r>
          </a:p>
          <a:p>
            <a:pPr lvl="1">
              <a:buFont typeface="Arial" charset="0"/>
              <a:buChar char="•"/>
            </a:pPr>
            <a:r>
              <a:rPr lang="en-US" altLang="zh-CN" sz="2800"/>
              <a:t> Difficult to maintain, extend, and optimize</a:t>
            </a:r>
          </a:p>
        </p:txBody>
      </p:sp>
    </p:spTree>
    <p:extLst>
      <p:ext uri="{BB962C8B-B14F-4D97-AF65-F5344CB8AC3E}">
        <p14:creationId xmlns:p14="http://schemas.microsoft.com/office/powerpoint/2010/main" val="2734797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grunt&gt; log = LOAD 'tutorial/data/excite-small.log' AS (user, time, query</a:t>
            </a:r>
            <a:r>
              <a:rPr lang="en-US" altLang="zh-CN" b="1" dirty="0" smtClean="0"/>
              <a:t>);</a:t>
            </a:r>
          </a:p>
          <a:p>
            <a:r>
              <a:rPr lang="sv-SE" altLang="zh-CN" b="1" dirty="0"/>
              <a:t>grunt&gt; lmt = LIMIT log 4;</a:t>
            </a:r>
          </a:p>
          <a:p>
            <a:r>
              <a:rPr lang="en-US" altLang="zh-CN" b="1" dirty="0"/>
              <a:t>grunt&gt; DUMP </a:t>
            </a:r>
            <a:r>
              <a:rPr lang="en-US" altLang="zh-CN" b="1" dirty="0" err="1"/>
              <a:t>lmt</a:t>
            </a:r>
            <a:r>
              <a:rPr lang="en-US" altLang="zh-CN" b="1"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850106"/>
          </a:xfrm>
        </p:spPr>
        <p:txBody>
          <a:bodyPr/>
          <a:lstStyle/>
          <a:p>
            <a:r>
              <a:rPr lang="en-US" altLang="zh-CN" b="1" dirty="0"/>
              <a:t>Inserting Developer Code</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67544" y="1124744"/>
            <a:ext cx="8138548"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i="1" dirty="0" smtClean="0"/>
              <a:t>Pig Latin</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Data types and schemas</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691680" y="2996952"/>
            <a:ext cx="5394632" cy="2160240"/>
          </a:xfrm>
          <a:prstGeom prst="rect">
            <a:avLst/>
          </a:prstGeom>
          <a:noFill/>
          <a:ln w="9525">
            <a:noFill/>
            <a:miter lim="800000"/>
            <a:headEnd/>
            <a:tailEnd/>
          </a:ln>
        </p:spPr>
      </p:pic>
      <p:sp>
        <p:nvSpPr>
          <p:cNvPr id="5" name="TextBox 4"/>
          <p:cNvSpPr txBox="1"/>
          <p:nvPr/>
        </p:nvSpPr>
        <p:spPr>
          <a:xfrm>
            <a:off x="1907704" y="5428080"/>
            <a:ext cx="4968552" cy="523220"/>
          </a:xfrm>
          <a:prstGeom prst="rect">
            <a:avLst/>
          </a:prstGeom>
          <a:noFill/>
        </p:spPr>
        <p:txBody>
          <a:bodyPr wrap="square" rtlCol="0">
            <a:spAutoFit/>
          </a:bodyPr>
          <a:lstStyle/>
          <a:p>
            <a:r>
              <a:rPr lang="en-US" altLang="zh-CN" sz="2800" b="1" dirty="0"/>
              <a:t>Atomic data types in Pig Latin</a:t>
            </a:r>
            <a:endParaRPr lang="zh-CN" altLang="en-US" sz="2800" b="1" dirty="0"/>
          </a:p>
        </p:txBody>
      </p:sp>
      <p:sp>
        <p:nvSpPr>
          <p:cNvPr id="3" name="TextBox 2"/>
          <p:cNvSpPr txBox="1"/>
          <p:nvPr/>
        </p:nvSpPr>
        <p:spPr>
          <a:xfrm>
            <a:off x="539552" y="1628800"/>
            <a:ext cx="6984776" cy="1077218"/>
          </a:xfrm>
          <a:prstGeom prst="rect">
            <a:avLst/>
          </a:prstGeom>
          <a:noFill/>
        </p:spPr>
        <p:txBody>
          <a:bodyPr wrap="square" rtlCol="0">
            <a:spAutoFit/>
          </a:bodyPr>
          <a:lstStyle/>
          <a:p>
            <a:r>
              <a:rPr lang="en-US" altLang="zh-CN" sz="3200" dirty="0"/>
              <a:t>Pig has six simple </a:t>
            </a:r>
            <a:r>
              <a:rPr lang="en-US" altLang="zh-CN" sz="3200" dirty="0">
                <a:solidFill>
                  <a:srgbClr val="FF0000"/>
                </a:solidFill>
              </a:rPr>
              <a:t>atomic</a:t>
            </a:r>
            <a:r>
              <a:rPr lang="en-US" altLang="zh-CN" sz="3200" dirty="0"/>
              <a:t> types and three complex types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 data types in Pig Latin</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9552" y="1628800"/>
            <a:ext cx="8335257" cy="439248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Expressions in Pig Latin</a:t>
            </a:r>
            <a:endParaRPr lang="zh-CN" altLang="en-US"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827584" y="1268760"/>
            <a:ext cx="7272808" cy="529933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Built-in functions in Pig Latin</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827584" y="1484784"/>
            <a:ext cx="7709418" cy="475252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815"/>
            <a:ext cx="8229600" cy="922114"/>
          </a:xfrm>
        </p:spPr>
        <p:txBody>
          <a:bodyPr/>
          <a:lstStyle/>
          <a:p>
            <a:r>
              <a:rPr lang="en-US" altLang="zh-CN" dirty="0"/>
              <a:t>Relational operators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30241455"/>
              </p:ext>
            </p:extLst>
          </p:nvPr>
        </p:nvGraphicFramePr>
        <p:xfrm>
          <a:off x="179512" y="908720"/>
          <a:ext cx="8064896" cy="5605126"/>
        </p:xfrm>
        <a:graphic>
          <a:graphicData uri="http://schemas.openxmlformats.org/drawingml/2006/table">
            <a:tbl>
              <a:tblPr firstRow="1" bandRow="1">
                <a:tableStyleId>{22838BEF-8BB2-4498-84A7-C5851F593DF1}</a:tableStyleId>
              </a:tblPr>
              <a:tblGrid>
                <a:gridCol w="2206434">
                  <a:extLst>
                    <a:ext uri="{9D8B030D-6E8A-4147-A177-3AD203B41FA5}">
                      <a16:colId xmlns:a16="http://schemas.microsoft.com/office/drawing/2014/main" val="20000"/>
                    </a:ext>
                  </a:extLst>
                </a:gridCol>
                <a:gridCol w="5858462">
                  <a:extLst>
                    <a:ext uri="{9D8B030D-6E8A-4147-A177-3AD203B41FA5}">
                      <a16:colId xmlns:a16="http://schemas.microsoft.com/office/drawing/2014/main" val="20001"/>
                    </a:ext>
                  </a:extLst>
                </a:gridCol>
              </a:tblGrid>
              <a:tr h="522058">
                <a:tc>
                  <a:txBody>
                    <a:bodyPr/>
                    <a:lstStyle/>
                    <a:p>
                      <a:r>
                        <a:rPr lang="en-US" altLang="zh-CN" sz="2000" b="1" dirty="0" smtClean="0"/>
                        <a:t>SPLIT</a:t>
                      </a:r>
                      <a:endParaRPr lang="zh-CN" altLang="en-US" sz="2000" b="1" dirty="0"/>
                    </a:p>
                  </a:txBody>
                  <a:tcPr/>
                </a:tc>
                <a:tc>
                  <a:txBody>
                    <a:bodyPr/>
                    <a:lstStyle/>
                    <a:p>
                      <a:r>
                        <a:rPr lang="en-US" altLang="zh-CN" sz="2000" b="0" dirty="0" smtClean="0"/>
                        <a:t>Partitions a relation into two or more relations.</a:t>
                      </a:r>
                    </a:p>
                    <a:p>
                      <a:endParaRPr lang="en-US" altLang="zh-CN" dirty="0" smtClean="0"/>
                    </a:p>
                  </a:txBody>
                  <a:tcPr/>
                </a:tc>
                <a:extLst>
                  <a:ext uri="{0D108BD9-81ED-4DB2-BD59-A6C34878D82A}">
                    <a16:rowId xmlns:a16="http://schemas.microsoft.com/office/drawing/2014/main" val="10000"/>
                  </a:ext>
                </a:extLst>
              </a:tr>
              <a:tr h="522058">
                <a:tc>
                  <a:txBody>
                    <a:bodyPr/>
                    <a:lstStyle/>
                    <a:p>
                      <a:r>
                        <a:rPr lang="en-US" altLang="zh-CN" sz="2000" b="1" dirty="0" smtClean="0"/>
                        <a:t>SAMPLE</a:t>
                      </a:r>
                      <a:endParaRPr lang="zh-CN" altLang="en-US" sz="2000" b="1" dirty="0"/>
                    </a:p>
                  </a:txBody>
                  <a:tcPr/>
                </a:tc>
                <a:tc>
                  <a:txBody>
                    <a:bodyPr/>
                    <a:lstStyle/>
                    <a:p>
                      <a:r>
                        <a:rPr lang="en-US" altLang="zh-CN" dirty="0" smtClean="0"/>
                        <a:t>Selects a random sample of data based on the specified sample size.</a:t>
                      </a:r>
                      <a:endParaRPr lang="zh-CN" altLang="en-US" dirty="0"/>
                    </a:p>
                  </a:txBody>
                  <a:tcPr/>
                </a:tc>
                <a:extLst>
                  <a:ext uri="{0D108BD9-81ED-4DB2-BD59-A6C34878D82A}">
                    <a16:rowId xmlns:a16="http://schemas.microsoft.com/office/drawing/2014/main" val="10001"/>
                  </a:ext>
                </a:extLst>
              </a:tr>
              <a:tr h="522058">
                <a:tc>
                  <a:txBody>
                    <a:bodyPr/>
                    <a:lstStyle/>
                    <a:p>
                      <a:r>
                        <a:rPr lang="en-US" altLang="zh-CN" sz="2000" b="1" dirty="0" smtClean="0"/>
                        <a:t>FILTER</a:t>
                      </a:r>
                      <a:endParaRPr lang="zh-CN" altLang="en-US" sz="2000" b="1" dirty="0"/>
                    </a:p>
                  </a:txBody>
                  <a:tcPr/>
                </a:tc>
                <a:tc>
                  <a:txBody>
                    <a:bodyPr/>
                    <a:lstStyle/>
                    <a:p>
                      <a:r>
                        <a:rPr lang="en-US" altLang="zh-CN" dirty="0" smtClean="0"/>
                        <a:t>Selects tuples from a relation based on some condition.</a:t>
                      </a:r>
                      <a:endParaRPr lang="zh-CN" altLang="en-US" dirty="0"/>
                    </a:p>
                  </a:txBody>
                  <a:tcPr/>
                </a:tc>
                <a:extLst>
                  <a:ext uri="{0D108BD9-81ED-4DB2-BD59-A6C34878D82A}">
                    <a16:rowId xmlns:a16="http://schemas.microsoft.com/office/drawing/2014/main" val="10002"/>
                  </a:ext>
                </a:extLst>
              </a:tr>
              <a:tr h="522058">
                <a:tc>
                  <a:txBody>
                    <a:bodyPr/>
                    <a:lstStyle/>
                    <a:p>
                      <a:r>
                        <a:rPr lang="en-US" altLang="zh-CN" sz="2000" b="1" dirty="0" smtClean="0"/>
                        <a:t>FOREACH</a:t>
                      </a:r>
                      <a:endParaRPr lang="zh-CN" altLang="en-US" sz="2000" b="1" dirty="0"/>
                    </a:p>
                  </a:txBody>
                  <a:tcPr/>
                </a:tc>
                <a:tc>
                  <a:txBody>
                    <a:bodyPr/>
                    <a:lstStyle/>
                    <a:p>
                      <a:r>
                        <a:rPr lang="en-US" altLang="zh-CN" dirty="0" smtClean="0"/>
                        <a:t>Generates data transformations based on columns of data.</a:t>
                      </a:r>
                      <a:endParaRPr lang="zh-CN" altLang="en-US" dirty="0"/>
                    </a:p>
                  </a:txBody>
                  <a:tcPr/>
                </a:tc>
                <a:extLst>
                  <a:ext uri="{0D108BD9-81ED-4DB2-BD59-A6C34878D82A}">
                    <a16:rowId xmlns:a16="http://schemas.microsoft.com/office/drawing/2014/main" val="10003"/>
                  </a:ext>
                </a:extLst>
              </a:tr>
              <a:tr h="522058">
                <a:tc>
                  <a:txBody>
                    <a:bodyPr/>
                    <a:lstStyle/>
                    <a:p>
                      <a:r>
                        <a:rPr lang="en-US" altLang="zh-CN" sz="2000" b="1" dirty="0" smtClean="0"/>
                        <a:t>DISTINCT</a:t>
                      </a:r>
                      <a:endParaRPr lang="zh-CN" altLang="en-US" sz="2000" b="1" dirty="0"/>
                    </a:p>
                  </a:txBody>
                  <a:tcPr/>
                </a:tc>
                <a:tc>
                  <a:txBody>
                    <a:bodyPr/>
                    <a:lstStyle/>
                    <a:p>
                      <a:r>
                        <a:rPr lang="en-US" altLang="zh-CN" dirty="0" smtClean="0"/>
                        <a:t>Removes duplicate tuples in a relation.</a:t>
                      </a:r>
                      <a:endParaRPr lang="zh-CN" altLang="en-US" dirty="0"/>
                    </a:p>
                  </a:txBody>
                  <a:tcPr/>
                </a:tc>
                <a:extLst>
                  <a:ext uri="{0D108BD9-81ED-4DB2-BD59-A6C34878D82A}">
                    <a16:rowId xmlns:a16="http://schemas.microsoft.com/office/drawing/2014/main" val="10004"/>
                  </a:ext>
                </a:extLst>
              </a:tr>
              <a:tr h="522058">
                <a:tc>
                  <a:txBody>
                    <a:bodyPr/>
                    <a:lstStyle/>
                    <a:p>
                      <a:r>
                        <a:rPr lang="en-US" altLang="zh-CN" sz="2000" b="1" dirty="0" smtClean="0"/>
                        <a:t>Union</a:t>
                      </a:r>
                      <a:endParaRPr lang="zh-CN" altLang="en-US" sz="2000" b="1" dirty="0"/>
                    </a:p>
                  </a:txBody>
                  <a:tcPr/>
                </a:tc>
                <a:tc>
                  <a:txBody>
                    <a:bodyPr/>
                    <a:lstStyle/>
                    <a:p>
                      <a:r>
                        <a:rPr lang="en-US" altLang="zh-CN" dirty="0" smtClean="0"/>
                        <a:t>Computes the union of two or more relations.</a:t>
                      </a:r>
                      <a:endParaRPr lang="zh-CN" altLang="en-US" dirty="0"/>
                    </a:p>
                  </a:txBody>
                  <a:tcPr/>
                </a:tc>
                <a:extLst>
                  <a:ext uri="{0D108BD9-81ED-4DB2-BD59-A6C34878D82A}">
                    <a16:rowId xmlns:a16="http://schemas.microsoft.com/office/drawing/2014/main" val="10005"/>
                  </a:ext>
                </a:extLst>
              </a:tr>
              <a:tr h="522058">
                <a:tc>
                  <a:txBody>
                    <a:bodyPr/>
                    <a:lstStyle/>
                    <a:p>
                      <a:r>
                        <a:rPr lang="en-US" altLang="zh-CN" sz="2000" b="1" dirty="0" smtClean="0"/>
                        <a:t>GROUP/</a:t>
                      </a:r>
                      <a:r>
                        <a:rPr lang="en-US" altLang="zh-CN" sz="2000" b="1" dirty="0" err="1" smtClean="0"/>
                        <a:t>CoGroup</a:t>
                      </a:r>
                      <a:endParaRPr lang="zh-CN" altLang="en-US" sz="2000" b="1" dirty="0"/>
                    </a:p>
                  </a:txBody>
                  <a:tcPr/>
                </a:tc>
                <a:tc>
                  <a:txBody>
                    <a:bodyPr/>
                    <a:lstStyle/>
                    <a:p>
                      <a:r>
                        <a:rPr lang="en-US" altLang="zh-CN" dirty="0" smtClean="0"/>
                        <a:t>Groups the data in one or more relations.</a:t>
                      </a:r>
                      <a:endParaRPr lang="zh-CN" altLang="en-US" dirty="0"/>
                    </a:p>
                  </a:txBody>
                  <a:tcPr/>
                </a:tc>
                <a:extLst>
                  <a:ext uri="{0D108BD9-81ED-4DB2-BD59-A6C34878D82A}">
                    <a16:rowId xmlns:a16="http://schemas.microsoft.com/office/drawing/2014/main" val="10006"/>
                  </a:ext>
                </a:extLst>
              </a:tr>
              <a:tr h="522058">
                <a:tc>
                  <a:txBody>
                    <a:bodyPr/>
                    <a:lstStyle/>
                    <a:p>
                      <a:r>
                        <a:rPr lang="en-US" altLang="zh-CN" sz="2000" b="1" dirty="0" smtClean="0"/>
                        <a:t>Cross</a:t>
                      </a:r>
                      <a:endParaRPr lang="zh-CN" altLang="en-US" sz="2000" b="1" dirty="0"/>
                    </a:p>
                  </a:txBody>
                  <a:tcPr/>
                </a:tc>
                <a:tc>
                  <a:txBody>
                    <a:bodyPr/>
                    <a:lstStyle/>
                    <a:p>
                      <a:r>
                        <a:rPr lang="en-US" altLang="zh-CN" dirty="0" smtClean="0"/>
                        <a:t>Computes the cross product of two or more relations.</a:t>
                      </a:r>
                      <a:endParaRPr lang="zh-CN" altLang="en-US" dirty="0"/>
                    </a:p>
                  </a:txBody>
                  <a:tcPr/>
                </a:tc>
                <a:extLst>
                  <a:ext uri="{0D108BD9-81ED-4DB2-BD59-A6C34878D82A}">
                    <a16:rowId xmlns:a16="http://schemas.microsoft.com/office/drawing/2014/main" val="10007"/>
                  </a:ext>
                </a:extLst>
              </a:tr>
              <a:tr h="522058">
                <a:tc>
                  <a:txBody>
                    <a:bodyPr/>
                    <a:lstStyle/>
                    <a:p>
                      <a:r>
                        <a:rPr lang="en-US" altLang="zh-CN" sz="2000" b="1" dirty="0" smtClean="0"/>
                        <a:t>Join</a:t>
                      </a:r>
                      <a:endParaRPr lang="zh-CN" altLang="en-US" sz="2000" b="1" dirty="0"/>
                    </a:p>
                  </a:txBody>
                  <a:tcPr/>
                </a:tc>
                <a:tc>
                  <a:txBody>
                    <a:bodyPr/>
                    <a:lstStyle/>
                    <a:p>
                      <a:r>
                        <a:rPr lang="en-US" altLang="zh-CN" dirty="0" smtClean="0"/>
                        <a:t>Performs an inner/outer join of two or more relations based on common field values.</a:t>
                      </a:r>
                      <a:endParaRPr lang="zh-CN" altLang="en-US" dirty="0"/>
                    </a:p>
                  </a:txBody>
                  <a:tcPr/>
                </a:tc>
                <a:extLst>
                  <a:ext uri="{0D108BD9-81ED-4DB2-BD59-A6C34878D82A}">
                    <a16:rowId xmlns:a16="http://schemas.microsoft.com/office/drawing/2014/main" val="10008"/>
                  </a:ext>
                </a:extLst>
              </a:tr>
              <a:tr h="522058">
                <a:tc>
                  <a:txBody>
                    <a:bodyPr/>
                    <a:lstStyle/>
                    <a:p>
                      <a:r>
                        <a:rPr lang="en-US" altLang="zh-CN" sz="2000" b="1" dirty="0" smtClean="0"/>
                        <a:t>Stream</a:t>
                      </a:r>
                      <a:endParaRPr lang="zh-CN" altLang="en-US" sz="2000" b="1" dirty="0"/>
                    </a:p>
                  </a:txBody>
                  <a:tcPr/>
                </a:tc>
                <a:tc>
                  <a:txBody>
                    <a:bodyPr/>
                    <a:lstStyle/>
                    <a:p>
                      <a:r>
                        <a:rPr lang="en-US" altLang="zh-CN" dirty="0" smtClean="0"/>
                        <a:t>Sends data to an external script or program.</a:t>
                      </a:r>
                      <a:endParaRPr lang="zh-CN" alt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89836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805"/>
            <a:ext cx="8229600" cy="922114"/>
          </a:xfrm>
        </p:spPr>
        <p:txBody>
          <a:bodyPr>
            <a:normAutofit fontScale="90000"/>
          </a:bodyPr>
          <a:lstStyle/>
          <a:p>
            <a:r>
              <a:rPr lang="en-US" altLang="zh-CN" dirty="0"/>
              <a:t>Relational operators</a:t>
            </a:r>
            <a:br>
              <a:rPr lang="en-US" altLang="zh-CN" dirty="0"/>
            </a:br>
            <a:r>
              <a:rPr lang="en-US" altLang="zh-CN" dirty="0" err="1" smtClean="0"/>
              <a:t>Foreach</a:t>
            </a:r>
            <a:endParaRPr lang="zh-CN" altLang="en-US" dirty="0"/>
          </a:p>
        </p:txBody>
      </p:sp>
      <p:sp>
        <p:nvSpPr>
          <p:cNvPr id="3" name="内容占位符 2"/>
          <p:cNvSpPr>
            <a:spLocks noGrp="1"/>
          </p:cNvSpPr>
          <p:nvPr>
            <p:ph idx="1"/>
          </p:nvPr>
        </p:nvSpPr>
        <p:spPr>
          <a:xfrm>
            <a:off x="457200" y="1340768"/>
            <a:ext cx="8507288" cy="5517232"/>
          </a:xfrm>
        </p:spPr>
        <p:txBody>
          <a:bodyPr>
            <a:normAutofit fontScale="92500" lnSpcReduction="10000"/>
          </a:bodyPr>
          <a:lstStyle/>
          <a:p>
            <a:r>
              <a:rPr lang="en-US" altLang="zh-CN" dirty="0"/>
              <a:t>alias  = FOREACH { block | </a:t>
            </a:r>
            <a:r>
              <a:rPr lang="en-US" altLang="zh-CN" dirty="0" err="1"/>
              <a:t>nested_block</a:t>
            </a:r>
            <a:r>
              <a:rPr lang="en-US" altLang="zh-CN" dirty="0"/>
              <a:t> };</a:t>
            </a:r>
          </a:p>
          <a:p>
            <a:r>
              <a:rPr lang="en-US" altLang="zh-CN" dirty="0" smtClean="0"/>
              <a:t>Block</a:t>
            </a:r>
          </a:p>
          <a:p>
            <a:pPr lvl="1"/>
            <a:r>
              <a:rPr lang="en-US" altLang="zh-CN" dirty="0"/>
              <a:t>FOREACH…GENERATE block used with a relation (outer bag). Use this syntax</a:t>
            </a:r>
            <a:r>
              <a:rPr lang="en-US" altLang="zh-CN" dirty="0" smtClean="0"/>
              <a:t>:</a:t>
            </a:r>
            <a:endParaRPr lang="en-US" altLang="zh-CN" dirty="0"/>
          </a:p>
          <a:p>
            <a:pPr lvl="1"/>
            <a:r>
              <a:rPr lang="en-US" altLang="zh-CN" dirty="0"/>
              <a:t>alias = FOREACH alias GENERATE expression [AS schema] [expression [AS schema</a:t>
            </a:r>
            <a:r>
              <a:rPr lang="en-US" altLang="zh-CN" dirty="0" smtClean="0"/>
              <a:t>]….];</a:t>
            </a:r>
          </a:p>
          <a:p>
            <a:r>
              <a:rPr lang="en-US" altLang="zh-CN" dirty="0" err="1" smtClean="0"/>
              <a:t>nested_block</a:t>
            </a:r>
            <a:endParaRPr lang="en-US" altLang="zh-CN" dirty="0" smtClean="0"/>
          </a:p>
          <a:p>
            <a:pPr lvl="1"/>
            <a:r>
              <a:rPr lang="en-US" altLang="zh-CN" dirty="0"/>
              <a:t>alias = FOREACH </a:t>
            </a:r>
            <a:r>
              <a:rPr lang="en-US" altLang="zh-CN" dirty="0" err="1"/>
              <a:t>nested_alias</a:t>
            </a:r>
            <a:r>
              <a:rPr lang="en-US" altLang="zh-CN" dirty="0"/>
              <a:t> </a:t>
            </a:r>
            <a:r>
              <a:rPr lang="en-US" altLang="zh-CN" dirty="0" smtClean="0"/>
              <a:t>{</a:t>
            </a:r>
            <a:endParaRPr lang="en-US" altLang="zh-CN" dirty="0"/>
          </a:p>
          <a:p>
            <a:pPr marL="457200" lvl="1" indent="0">
              <a:buNone/>
            </a:pPr>
            <a:r>
              <a:rPr lang="en-US" altLang="zh-CN" dirty="0"/>
              <a:t>   alias = {</a:t>
            </a:r>
            <a:r>
              <a:rPr lang="en-US" altLang="zh-CN" dirty="0" err="1"/>
              <a:t>nested_op</a:t>
            </a:r>
            <a:r>
              <a:rPr lang="en-US" altLang="zh-CN" dirty="0"/>
              <a:t> | </a:t>
            </a:r>
            <a:r>
              <a:rPr lang="en-US" altLang="zh-CN" dirty="0" err="1"/>
              <a:t>nested_exp</a:t>
            </a:r>
            <a:r>
              <a:rPr lang="en-US" altLang="zh-CN" dirty="0"/>
              <a:t>}; </a:t>
            </a:r>
            <a:endParaRPr lang="en-US" altLang="zh-CN" dirty="0" smtClean="0"/>
          </a:p>
          <a:p>
            <a:pPr marL="457200" lvl="1" indent="0">
              <a:buNone/>
            </a:pPr>
            <a:r>
              <a:rPr lang="en-US" altLang="zh-CN" dirty="0"/>
              <a:t> </a:t>
            </a:r>
            <a:r>
              <a:rPr lang="en-US" altLang="zh-CN" dirty="0" smtClean="0"/>
              <a:t>   [{</a:t>
            </a:r>
            <a:r>
              <a:rPr lang="en-US" altLang="zh-CN" dirty="0"/>
              <a:t>alias = {</a:t>
            </a:r>
            <a:r>
              <a:rPr lang="en-US" altLang="zh-CN" dirty="0" err="1"/>
              <a:t>nested_op</a:t>
            </a:r>
            <a:r>
              <a:rPr lang="en-US" altLang="zh-CN" dirty="0"/>
              <a:t> | </a:t>
            </a:r>
            <a:r>
              <a:rPr lang="en-US" altLang="zh-CN" dirty="0" err="1"/>
              <a:t>nested_exp</a:t>
            </a:r>
            <a:r>
              <a:rPr lang="en-US" altLang="zh-CN" dirty="0"/>
              <a:t>}; </a:t>
            </a:r>
            <a:r>
              <a:rPr lang="en-US" altLang="zh-CN" dirty="0" smtClean="0"/>
              <a:t>…]</a:t>
            </a:r>
            <a:endParaRPr lang="en-US" altLang="zh-CN" dirty="0"/>
          </a:p>
          <a:p>
            <a:pPr marL="457200" lvl="1" indent="0">
              <a:buNone/>
            </a:pPr>
            <a:r>
              <a:rPr lang="en-US" altLang="zh-CN" dirty="0"/>
              <a:t>   GENERATE expression [AS schema] [expression [AS schema</a:t>
            </a:r>
            <a:r>
              <a:rPr lang="en-US" altLang="zh-CN" dirty="0" smtClean="0"/>
              <a:t>]….] };</a:t>
            </a:r>
            <a:endParaRPr lang="en-US" altLang="zh-CN" dirty="0"/>
          </a:p>
        </p:txBody>
      </p:sp>
    </p:spTree>
    <p:extLst>
      <p:ext uri="{BB962C8B-B14F-4D97-AF65-F5344CB8AC3E}">
        <p14:creationId xmlns:p14="http://schemas.microsoft.com/office/powerpoint/2010/main" val="1577067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err="1"/>
              <a:t>Foreach</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X = FOREACH A GENERATE *;</a:t>
            </a:r>
          </a:p>
          <a:p>
            <a:pPr marL="0" indent="0">
              <a:buNone/>
            </a:pPr>
            <a:endParaRPr lang="en-US" altLang="zh-CN" dirty="0"/>
          </a:p>
          <a:p>
            <a:pPr marL="0" indent="0">
              <a:buNone/>
            </a:pPr>
            <a:r>
              <a:rPr lang="en-US" altLang="zh-CN" dirty="0"/>
              <a:t>DUMP X;</a:t>
            </a:r>
          </a:p>
          <a:p>
            <a:pPr marL="0" indent="0">
              <a:buNone/>
            </a:pPr>
            <a:r>
              <a:rPr lang="en-US" altLang="zh-CN" dirty="0"/>
              <a:t>(1,2,3)</a:t>
            </a:r>
          </a:p>
          <a:p>
            <a:pPr marL="0" indent="0">
              <a:buNone/>
            </a:pPr>
            <a:r>
              <a:rPr lang="en-US" altLang="zh-CN" dirty="0"/>
              <a:t>(4,2,1)</a:t>
            </a:r>
          </a:p>
          <a:p>
            <a:pPr marL="0" indent="0">
              <a:buNone/>
            </a:pPr>
            <a:r>
              <a:rPr lang="en-US" altLang="zh-CN" dirty="0"/>
              <a:t>(8,3,4)</a:t>
            </a:r>
          </a:p>
          <a:p>
            <a:pPr marL="0" indent="0">
              <a:buNone/>
            </a:pPr>
            <a:r>
              <a:rPr lang="en-US" altLang="zh-CN" dirty="0"/>
              <a:t>(4,3,3)</a:t>
            </a:r>
          </a:p>
          <a:p>
            <a:pPr marL="0" indent="0">
              <a:buNone/>
            </a:pPr>
            <a:r>
              <a:rPr lang="en-US" altLang="zh-CN" dirty="0"/>
              <a:t>(7,2,5)</a:t>
            </a:r>
          </a:p>
          <a:p>
            <a:pPr marL="0" indent="0">
              <a:buNone/>
            </a:pPr>
            <a:r>
              <a:rPr lang="en-US" altLang="zh-CN" dirty="0"/>
              <a:t>(8,4,3)</a:t>
            </a:r>
            <a:endParaRPr lang="zh-CN" altLang="en-US" dirty="0"/>
          </a:p>
        </p:txBody>
      </p:sp>
    </p:spTree>
    <p:extLst>
      <p:ext uri="{BB962C8B-B14F-4D97-AF65-F5344CB8AC3E}">
        <p14:creationId xmlns:p14="http://schemas.microsoft.com/office/powerpoint/2010/main" val="99224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CN">
                <a:latin typeface="Calibri" charset="0"/>
              </a:rPr>
              <a:t>Pros And Cons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a:spLocks noChangeArrowheads="1"/>
          </p:cNvSpPr>
          <p:nvPr/>
        </p:nvSpPr>
        <p:spPr bwMode="auto">
          <a:xfrm>
            <a:off x="1257300" y="1371600"/>
            <a:ext cx="6972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r>
              <a:rPr lang="en-US" altLang="zh-CN" sz="2800">
                <a:solidFill>
                  <a:schemeClr val="tx2"/>
                </a:solidFill>
              </a:rPr>
              <a:t>Need a high-level, general data flow language</a:t>
            </a:r>
          </a:p>
        </p:txBody>
      </p:sp>
    </p:spTree>
    <p:extLst>
      <p:ext uri="{BB962C8B-B14F-4D97-AF65-F5344CB8AC3E}">
        <p14:creationId xmlns:p14="http://schemas.microsoft.com/office/powerpoint/2010/main" val="3031292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err="1"/>
              <a:t>Foreach</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X = FOREACH A GENERATE a1, a2;</a:t>
            </a:r>
          </a:p>
          <a:p>
            <a:pPr marL="0" indent="0">
              <a:buNone/>
            </a:pPr>
            <a:endParaRPr lang="en-US" altLang="zh-CN" dirty="0"/>
          </a:p>
          <a:p>
            <a:pPr marL="0" indent="0">
              <a:buNone/>
            </a:pPr>
            <a:r>
              <a:rPr lang="en-US" altLang="zh-CN" dirty="0"/>
              <a:t>DUMP X;</a:t>
            </a:r>
          </a:p>
          <a:p>
            <a:pPr marL="0" indent="0">
              <a:buNone/>
            </a:pPr>
            <a:r>
              <a:rPr lang="en-US" altLang="zh-CN" dirty="0"/>
              <a:t>(1,2)</a:t>
            </a:r>
          </a:p>
          <a:p>
            <a:pPr marL="0" indent="0">
              <a:buNone/>
            </a:pPr>
            <a:r>
              <a:rPr lang="en-US" altLang="zh-CN" dirty="0"/>
              <a:t>(4,2)</a:t>
            </a:r>
          </a:p>
          <a:p>
            <a:pPr marL="0" indent="0">
              <a:buNone/>
            </a:pPr>
            <a:r>
              <a:rPr lang="en-US" altLang="zh-CN" dirty="0"/>
              <a:t>(8,3)</a:t>
            </a:r>
          </a:p>
          <a:p>
            <a:pPr marL="0" indent="0">
              <a:buNone/>
            </a:pPr>
            <a:r>
              <a:rPr lang="en-US" altLang="zh-CN" dirty="0"/>
              <a:t>(4,3)</a:t>
            </a:r>
          </a:p>
          <a:p>
            <a:pPr marL="0" indent="0">
              <a:buNone/>
            </a:pPr>
            <a:r>
              <a:rPr lang="en-US" altLang="zh-CN" dirty="0"/>
              <a:t>(7,2)</a:t>
            </a:r>
          </a:p>
          <a:p>
            <a:pPr marL="0" indent="0">
              <a:buNone/>
            </a:pPr>
            <a:r>
              <a:rPr lang="en-US" altLang="zh-CN" dirty="0"/>
              <a:t>(8,4)</a:t>
            </a:r>
            <a:endParaRPr lang="zh-CN" altLang="en-US" dirty="0"/>
          </a:p>
        </p:txBody>
      </p:sp>
    </p:spTree>
    <p:extLst>
      <p:ext uri="{BB962C8B-B14F-4D97-AF65-F5344CB8AC3E}">
        <p14:creationId xmlns:p14="http://schemas.microsoft.com/office/powerpoint/2010/main" val="1845370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fontScale="90000"/>
          </a:bodyPr>
          <a:lstStyle/>
          <a:p>
            <a:r>
              <a:rPr lang="en-US" altLang="zh-CN" dirty="0"/>
              <a:t>Relational operators</a:t>
            </a:r>
            <a:br>
              <a:rPr lang="en-US" altLang="zh-CN" dirty="0"/>
            </a:br>
            <a:r>
              <a:rPr lang="en-US" altLang="zh-CN" dirty="0" err="1"/>
              <a:t>Foreach</a:t>
            </a:r>
            <a:endParaRPr lang="zh-CN" altLang="en-US" dirty="0"/>
          </a:p>
        </p:txBody>
      </p:sp>
      <p:sp>
        <p:nvSpPr>
          <p:cNvPr id="3" name="内容占位符 2"/>
          <p:cNvSpPr>
            <a:spLocks noGrp="1"/>
          </p:cNvSpPr>
          <p:nvPr>
            <p:ph idx="1"/>
          </p:nvPr>
        </p:nvSpPr>
        <p:spPr>
          <a:xfrm>
            <a:off x="457200" y="1412776"/>
            <a:ext cx="8229600" cy="4713387"/>
          </a:xfrm>
        </p:spPr>
        <p:txBody>
          <a:bodyPr>
            <a:normAutofit fontScale="62500" lnSpcReduction="20000"/>
          </a:bodyPr>
          <a:lstStyle/>
          <a:p>
            <a:r>
              <a:rPr lang="en-US" altLang="zh-CN" sz="3800" b="1" dirty="0"/>
              <a:t>A = LOAD 'data' AS (url:chararray,outlink:chararray</a:t>
            </a:r>
            <a:r>
              <a:rPr lang="en-US" altLang="zh-CN" sz="3800" b="1" dirty="0" smtClean="0"/>
              <a:t>);</a:t>
            </a:r>
            <a:endParaRPr lang="en-US" altLang="zh-CN" sz="3800" b="1" dirty="0"/>
          </a:p>
          <a:p>
            <a:r>
              <a:rPr lang="en-US" altLang="zh-CN" sz="3800" b="1" dirty="0"/>
              <a:t>DUMP A;</a:t>
            </a:r>
          </a:p>
          <a:p>
            <a:pPr marL="400050" lvl="1" indent="0">
              <a:buNone/>
            </a:pPr>
            <a:r>
              <a:rPr lang="en-US" altLang="zh-CN" dirty="0"/>
              <a:t>(www.ccc.com,www.hjk.com)</a:t>
            </a:r>
          </a:p>
          <a:p>
            <a:pPr marL="400050" lvl="1" indent="0">
              <a:buNone/>
            </a:pPr>
            <a:r>
              <a:rPr lang="en-US" altLang="zh-CN" dirty="0"/>
              <a:t>(www.ddd.com,www.xyz.org)</a:t>
            </a:r>
          </a:p>
          <a:p>
            <a:pPr marL="400050" lvl="1" indent="0">
              <a:buNone/>
            </a:pPr>
            <a:r>
              <a:rPr lang="en-US" altLang="zh-CN" dirty="0"/>
              <a:t>(www.aaa.com,www.cvn.org)</a:t>
            </a:r>
          </a:p>
          <a:p>
            <a:pPr marL="400050" lvl="1" indent="0">
              <a:buNone/>
            </a:pPr>
            <a:r>
              <a:rPr lang="en-US" altLang="zh-CN" dirty="0"/>
              <a:t>(www.www.com,www.kpt.net)</a:t>
            </a:r>
          </a:p>
          <a:p>
            <a:pPr marL="400050" lvl="1" indent="0">
              <a:buNone/>
            </a:pPr>
            <a:r>
              <a:rPr lang="en-US" altLang="zh-CN" dirty="0"/>
              <a:t>(www.www.com,www.xyz.org)</a:t>
            </a:r>
          </a:p>
          <a:p>
            <a:pPr marL="400050" lvl="1" indent="0">
              <a:buNone/>
            </a:pPr>
            <a:r>
              <a:rPr lang="en-US" altLang="zh-CN" dirty="0"/>
              <a:t>(www.ddd.com,www.xyz.org</a:t>
            </a:r>
            <a:r>
              <a:rPr lang="en-US" altLang="zh-CN" dirty="0" smtClean="0"/>
              <a:t>)</a:t>
            </a:r>
            <a:endParaRPr lang="en-US" altLang="zh-CN" dirty="0"/>
          </a:p>
          <a:p>
            <a:r>
              <a:rPr lang="en-US" altLang="zh-CN" sz="3800" b="1" dirty="0"/>
              <a:t>B = GROUP A BY </a:t>
            </a:r>
            <a:r>
              <a:rPr lang="en-US" altLang="zh-CN" sz="3800" b="1" dirty="0" err="1"/>
              <a:t>url</a:t>
            </a:r>
            <a:r>
              <a:rPr lang="en-US" altLang="zh-CN" sz="3800" b="1" dirty="0" smtClean="0"/>
              <a:t>;</a:t>
            </a:r>
            <a:endParaRPr lang="en-US" altLang="zh-CN" sz="3800" b="1" dirty="0"/>
          </a:p>
          <a:p>
            <a:r>
              <a:rPr lang="en-US" altLang="zh-CN" sz="3800" b="1" dirty="0"/>
              <a:t>DUMP B;</a:t>
            </a:r>
          </a:p>
          <a:p>
            <a:pPr marL="400050" lvl="1" indent="0">
              <a:buNone/>
            </a:pPr>
            <a:r>
              <a:rPr lang="en-US" altLang="zh-CN" dirty="0"/>
              <a:t>(www.aaa.com,{(www.aaa.com,www.cvn.org)})</a:t>
            </a:r>
          </a:p>
          <a:p>
            <a:pPr marL="400050" lvl="1" indent="0">
              <a:buNone/>
            </a:pPr>
            <a:r>
              <a:rPr lang="en-US" altLang="zh-CN" dirty="0"/>
              <a:t>(www.ccc.com,{(www.ccc.com,www.hjk.com)})</a:t>
            </a:r>
          </a:p>
          <a:p>
            <a:pPr marL="400050" lvl="1" indent="0">
              <a:buNone/>
            </a:pPr>
            <a:r>
              <a:rPr lang="en-US" altLang="zh-CN" dirty="0"/>
              <a:t>(www.ddd.com,{(www.ddd.com,www.xyz.org),(www.ddd.com,www.xyz.org)})</a:t>
            </a:r>
          </a:p>
          <a:p>
            <a:pPr marL="400050" lvl="1" indent="0">
              <a:buNone/>
            </a:pPr>
            <a:r>
              <a:rPr lang="en-US" altLang="zh-CN" dirty="0"/>
              <a:t>(www.www.com,{(www.www.com,www.kpt.net),(www.www.com,www.xyz.org)})</a:t>
            </a:r>
            <a:endParaRPr lang="zh-CN" altLang="en-US" dirty="0"/>
          </a:p>
        </p:txBody>
      </p:sp>
    </p:spTree>
    <p:extLst>
      <p:ext uri="{BB962C8B-B14F-4D97-AF65-F5344CB8AC3E}">
        <p14:creationId xmlns:p14="http://schemas.microsoft.com/office/powerpoint/2010/main" val="314819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fontScale="90000"/>
          </a:bodyPr>
          <a:lstStyle/>
          <a:p>
            <a:r>
              <a:rPr lang="en-US" altLang="zh-CN" dirty="0"/>
              <a:t>Relational operators</a:t>
            </a:r>
            <a:br>
              <a:rPr lang="en-US" altLang="zh-CN" dirty="0"/>
            </a:br>
            <a:r>
              <a:rPr lang="en-US" altLang="zh-CN" dirty="0" err="1"/>
              <a:t>Foreach</a:t>
            </a:r>
            <a:endParaRPr lang="zh-CN" altLang="en-US" dirty="0"/>
          </a:p>
        </p:txBody>
      </p:sp>
      <p:sp>
        <p:nvSpPr>
          <p:cNvPr id="3" name="内容占位符 2"/>
          <p:cNvSpPr>
            <a:spLocks noGrp="1"/>
          </p:cNvSpPr>
          <p:nvPr>
            <p:ph idx="1"/>
          </p:nvPr>
        </p:nvSpPr>
        <p:spPr>
          <a:xfrm>
            <a:off x="457200" y="1484784"/>
            <a:ext cx="8291264" cy="5040560"/>
          </a:xfrm>
        </p:spPr>
        <p:txBody>
          <a:bodyPr>
            <a:normAutofit fontScale="85000" lnSpcReduction="20000"/>
          </a:bodyPr>
          <a:lstStyle/>
          <a:p>
            <a:r>
              <a:rPr lang="en-US" altLang="zh-CN" dirty="0"/>
              <a:t>X = FOREACH B {</a:t>
            </a:r>
          </a:p>
          <a:p>
            <a:pPr marL="0" indent="0">
              <a:buNone/>
            </a:pPr>
            <a:r>
              <a:rPr lang="en-US" altLang="zh-CN" dirty="0"/>
              <a:t>        FA= </a:t>
            </a:r>
            <a:r>
              <a:rPr lang="en-US" altLang="zh-CN" dirty="0">
                <a:solidFill>
                  <a:srgbClr val="FF0000"/>
                </a:solidFill>
              </a:rPr>
              <a:t>FILTER</a:t>
            </a:r>
            <a:r>
              <a:rPr lang="en-US" altLang="zh-CN" dirty="0"/>
              <a:t> A BY </a:t>
            </a:r>
            <a:r>
              <a:rPr lang="en-US" altLang="zh-CN" dirty="0" err="1"/>
              <a:t>outlink</a:t>
            </a:r>
            <a:r>
              <a:rPr lang="en-US" altLang="zh-CN" dirty="0"/>
              <a:t> == 'www.xyz.org';</a:t>
            </a:r>
          </a:p>
          <a:p>
            <a:pPr marL="0" indent="0">
              <a:buNone/>
            </a:pPr>
            <a:r>
              <a:rPr lang="en-US" altLang="zh-CN" dirty="0"/>
              <a:t>        PA = </a:t>
            </a:r>
            <a:r>
              <a:rPr lang="en-US" altLang="zh-CN" dirty="0" err="1"/>
              <a:t>FA.outlink</a:t>
            </a:r>
            <a:r>
              <a:rPr lang="en-US" altLang="zh-CN" dirty="0"/>
              <a:t>;</a:t>
            </a:r>
          </a:p>
          <a:p>
            <a:pPr marL="0" indent="0">
              <a:buNone/>
            </a:pPr>
            <a:r>
              <a:rPr lang="en-US" altLang="zh-CN" dirty="0"/>
              <a:t>        DA = </a:t>
            </a:r>
            <a:r>
              <a:rPr lang="en-US" altLang="zh-CN" dirty="0">
                <a:solidFill>
                  <a:srgbClr val="FF0000"/>
                </a:solidFill>
              </a:rPr>
              <a:t>DISTINCT</a:t>
            </a:r>
            <a:r>
              <a:rPr lang="en-US" altLang="zh-CN" dirty="0"/>
              <a:t> PA;</a:t>
            </a:r>
          </a:p>
          <a:p>
            <a:pPr marL="0" indent="0">
              <a:buNone/>
            </a:pPr>
            <a:r>
              <a:rPr lang="en-US" altLang="zh-CN" dirty="0"/>
              <a:t>        </a:t>
            </a:r>
            <a:r>
              <a:rPr lang="en-US" altLang="zh-CN" dirty="0">
                <a:solidFill>
                  <a:srgbClr val="FF0000"/>
                </a:solidFill>
              </a:rPr>
              <a:t>GENERATE</a:t>
            </a:r>
            <a:r>
              <a:rPr lang="en-US" altLang="zh-CN" dirty="0"/>
              <a:t> group, COUNT(DA);</a:t>
            </a:r>
          </a:p>
          <a:p>
            <a:r>
              <a:rPr lang="en-US" altLang="zh-CN" dirty="0"/>
              <a:t>}</a:t>
            </a:r>
          </a:p>
          <a:p>
            <a:endParaRPr lang="en-US" altLang="zh-CN" dirty="0"/>
          </a:p>
          <a:p>
            <a:r>
              <a:rPr lang="en-US" altLang="zh-CN" dirty="0"/>
              <a:t>DUMP X;</a:t>
            </a:r>
          </a:p>
          <a:p>
            <a:pPr marL="0" indent="0">
              <a:buNone/>
            </a:pPr>
            <a:r>
              <a:rPr lang="en-US" altLang="zh-CN" dirty="0"/>
              <a:t>(www.aaa.com,0)</a:t>
            </a:r>
          </a:p>
          <a:p>
            <a:pPr marL="0" indent="0">
              <a:buNone/>
            </a:pPr>
            <a:r>
              <a:rPr lang="en-US" altLang="zh-CN" dirty="0"/>
              <a:t>(www.ccc.com,0)</a:t>
            </a:r>
          </a:p>
          <a:p>
            <a:pPr marL="0" indent="0">
              <a:buNone/>
            </a:pPr>
            <a:r>
              <a:rPr lang="en-US" altLang="zh-CN" dirty="0"/>
              <a:t>(www.ddd.com,1)</a:t>
            </a:r>
          </a:p>
          <a:p>
            <a:pPr marL="0" indent="0">
              <a:buNone/>
            </a:pPr>
            <a:r>
              <a:rPr lang="en-US" altLang="zh-CN" dirty="0"/>
              <a:t>(www.www.com,1)</a:t>
            </a:r>
            <a:endParaRPr lang="zh-CN" altLang="en-US" dirty="0"/>
          </a:p>
        </p:txBody>
      </p:sp>
    </p:spTree>
    <p:extLst>
      <p:ext uri="{BB962C8B-B14F-4D97-AF65-F5344CB8AC3E}">
        <p14:creationId xmlns:p14="http://schemas.microsoft.com/office/powerpoint/2010/main" val="1726186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922114"/>
          </a:xfrm>
        </p:spPr>
        <p:txBody>
          <a:bodyPr>
            <a:normAutofit fontScale="90000"/>
          </a:bodyPr>
          <a:lstStyle/>
          <a:p>
            <a:r>
              <a:rPr lang="en-US" altLang="zh-CN" dirty="0"/>
              <a:t>Relational operators</a:t>
            </a:r>
            <a:br>
              <a:rPr lang="en-US" altLang="zh-CN" dirty="0"/>
            </a:br>
            <a:r>
              <a:rPr lang="en-US" altLang="zh-CN" dirty="0" smtClean="0"/>
              <a:t>Join</a:t>
            </a:r>
            <a:endParaRPr lang="zh-CN" altLang="en-US" dirty="0"/>
          </a:p>
        </p:txBody>
      </p:sp>
      <p:sp>
        <p:nvSpPr>
          <p:cNvPr id="3" name="内容占位符 2"/>
          <p:cNvSpPr>
            <a:spLocks noGrp="1"/>
          </p:cNvSpPr>
          <p:nvPr>
            <p:ph idx="1"/>
          </p:nvPr>
        </p:nvSpPr>
        <p:spPr>
          <a:xfrm>
            <a:off x="457200" y="1484784"/>
            <a:ext cx="8229600" cy="4641379"/>
          </a:xfrm>
        </p:spPr>
        <p:txBody>
          <a:bodyPr/>
          <a:lstStyle/>
          <a:p>
            <a:r>
              <a:rPr lang="en-US" altLang="zh-CN" dirty="0"/>
              <a:t>alias = JOIN alias BY </a:t>
            </a:r>
            <a:endParaRPr lang="en-US" altLang="zh-CN" dirty="0" smtClean="0"/>
          </a:p>
          <a:p>
            <a:pPr marL="0" indent="0">
              <a:buNone/>
            </a:pPr>
            <a:r>
              <a:rPr lang="en-US" altLang="zh-CN" dirty="0" smtClean="0"/>
              <a:t>{</a:t>
            </a:r>
            <a:r>
              <a:rPr lang="en-US" altLang="zh-CN" dirty="0"/>
              <a:t>expression|'('expression [, expression …]')'} </a:t>
            </a:r>
            <a:endParaRPr lang="en-US" altLang="zh-CN" dirty="0" smtClean="0"/>
          </a:p>
          <a:p>
            <a:pPr marL="0" indent="0">
              <a:buNone/>
            </a:pPr>
            <a:r>
              <a:rPr lang="en-US" altLang="zh-CN" dirty="0" smtClean="0"/>
              <a:t>(, </a:t>
            </a:r>
            <a:r>
              <a:rPr lang="en-US" altLang="zh-CN" dirty="0"/>
              <a:t>alias BY {expression|'('expression [, expression …]')'} …) </a:t>
            </a:r>
            <a:endParaRPr lang="en-US" altLang="zh-CN" dirty="0" smtClean="0"/>
          </a:p>
          <a:p>
            <a:pPr marL="0" indent="0">
              <a:buNone/>
            </a:pPr>
            <a:r>
              <a:rPr lang="en-US" altLang="zh-CN" dirty="0" smtClean="0"/>
              <a:t>[</a:t>
            </a:r>
            <a:r>
              <a:rPr lang="en-US" altLang="zh-CN" dirty="0"/>
              <a:t>USING 'replicated' | 'skewed' | 'merge' | 'merge-sparse'] </a:t>
            </a:r>
            <a:endParaRPr lang="en-US" altLang="zh-CN" dirty="0" smtClean="0"/>
          </a:p>
          <a:p>
            <a:pPr marL="0" indent="0">
              <a:buNone/>
            </a:pPr>
            <a:r>
              <a:rPr lang="en-US" altLang="zh-CN" dirty="0" smtClean="0"/>
              <a:t>[</a:t>
            </a:r>
            <a:r>
              <a:rPr lang="en-US" altLang="zh-CN" dirty="0"/>
              <a:t>PARTITION BY </a:t>
            </a:r>
            <a:r>
              <a:rPr lang="en-US" altLang="zh-CN" dirty="0" err="1"/>
              <a:t>partitioner</a:t>
            </a:r>
            <a:r>
              <a:rPr lang="en-US" altLang="zh-CN" dirty="0"/>
              <a:t>] [PARALLEL n]; </a:t>
            </a:r>
            <a:endParaRPr lang="zh-CN" altLang="en-US" dirty="0"/>
          </a:p>
        </p:txBody>
      </p:sp>
    </p:spTree>
    <p:extLst>
      <p:ext uri="{BB962C8B-B14F-4D97-AF65-F5344CB8AC3E}">
        <p14:creationId xmlns:p14="http://schemas.microsoft.com/office/powerpoint/2010/main" val="274793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a:t>Join</a:t>
            </a:r>
            <a:endParaRPr lang="zh-CN" altLang="en-US" dirty="0"/>
          </a:p>
        </p:txBody>
      </p:sp>
      <p:sp>
        <p:nvSpPr>
          <p:cNvPr id="3" name="内容占位符 2"/>
          <p:cNvSpPr>
            <a:spLocks noGrp="1"/>
          </p:cNvSpPr>
          <p:nvPr>
            <p:ph idx="1"/>
          </p:nvPr>
        </p:nvSpPr>
        <p:spPr/>
        <p:txBody>
          <a:bodyPr>
            <a:normAutofit fontScale="32500" lnSpcReduction="20000"/>
          </a:bodyPr>
          <a:lstStyle/>
          <a:p>
            <a:r>
              <a:rPr lang="en-US" altLang="zh-CN" sz="5500" dirty="0"/>
              <a:t>A = LOAD 'data1' AS (a1:int,a2:int,a3:int);</a:t>
            </a:r>
          </a:p>
          <a:p>
            <a:endParaRPr lang="en-US" altLang="zh-CN" dirty="0"/>
          </a:p>
          <a:p>
            <a:pPr marL="0" indent="0">
              <a:buNone/>
            </a:pPr>
            <a:r>
              <a:rPr lang="en-US" altLang="zh-CN" sz="4900" dirty="0"/>
              <a:t>DUMP A;</a:t>
            </a:r>
          </a:p>
          <a:p>
            <a:pPr marL="0" indent="0">
              <a:buNone/>
            </a:pPr>
            <a:r>
              <a:rPr lang="en-US" altLang="zh-CN" sz="4900" dirty="0"/>
              <a:t>(1,2,3)</a:t>
            </a:r>
          </a:p>
          <a:p>
            <a:pPr marL="0" indent="0">
              <a:buNone/>
            </a:pPr>
            <a:r>
              <a:rPr lang="en-US" altLang="zh-CN" sz="4900" dirty="0"/>
              <a:t>(4,2,1)</a:t>
            </a:r>
          </a:p>
          <a:p>
            <a:pPr marL="0" indent="0">
              <a:buNone/>
            </a:pPr>
            <a:r>
              <a:rPr lang="en-US" altLang="zh-CN" sz="4900" dirty="0"/>
              <a:t>(8,3,4)</a:t>
            </a:r>
          </a:p>
          <a:p>
            <a:pPr marL="0" indent="0">
              <a:buNone/>
            </a:pPr>
            <a:r>
              <a:rPr lang="en-US" altLang="zh-CN" sz="4900" dirty="0"/>
              <a:t>(4,3,3)</a:t>
            </a:r>
          </a:p>
          <a:p>
            <a:pPr marL="0" indent="0">
              <a:buNone/>
            </a:pPr>
            <a:r>
              <a:rPr lang="en-US" altLang="zh-CN" sz="4900" dirty="0"/>
              <a:t>(7,2,5)</a:t>
            </a:r>
          </a:p>
          <a:p>
            <a:pPr marL="0" indent="0">
              <a:buNone/>
            </a:pPr>
            <a:r>
              <a:rPr lang="en-US" altLang="zh-CN" sz="4900" dirty="0"/>
              <a:t>(8,4,3)</a:t>
            </a:r>
          </a:p>
          <a:p>
            <a:endParaRPr lang="en-US" altLang="zh-CN" dirty="0"/>
          </a:p>
          <a:p>
            <a:r>
              <a:rPr lang="en-US" altLang="zh-CN" sz="4900" dirty="0"/>
              <a:t>B = LOAD 'data2' AS (b1:int,b2:int</a:t>
            </a:r>
            <a:r>
              <a:rPr lang="en-US" altLang="zh-CN" sz="4900" dirty="0" smtClean="0"/>
              <a:t>);</a:t>
            </a:r>
            <a:endParaRPr lang="en-US" altLang="zh-CN" sz="4900" dirty="0"/>
          </a:p>
          <a:p>
            <a:r>
              <a:rPr lang="en-US" altLang="zh-CN" sz="4900" dirty="0"/>
              <a:t>DUMP B;</a:t>
            </a:r>
          </a:p>
          <a:p>
            <a:pPr marL="0" indent="0">
              <a:buNone/>
            </a:pPr>
            <a:r>
              <a:rPr lang="en-US" altLang="zh-CN" dirty="0"/>
              <a:t>(</a:t>
            </a:r>
            <a:r>
              <a:rPr lang="en-US" altLang="zh-CN" sz="4900" dirty="0"/>
              <a:t>2,4)</a:t>
            </a:r>
          </a:p>
          <a:p>
            <a:pPr marL="0" indent="0">
              <a:buNone/>
            </a:pPr>
            <a:r>
              <a:rPr lang="en-US" altLang="zh-CN" sz="4900" dirty="0"/>
              <a:t>(8,9)</a:t>
            </a:r>
          </a:p>
          <a:p>
            <a:pPr marL="0" indent="0">
              <a:buNone/>
            </a:pPr>
            <a:r>
              <a:rPr lang="en-US" altLang="zh-CN" sz="4900" dirty="0"/>
              <a:t>(1,3)</a:t>
            </a:r>
          </a:p>
          <a:p>
            <a:pPr marL="0" indent="0">
              <a:buNone/>
            </a:pPr>
            <a:r>
              <a:rPr lang="en-US" altLang="zh-CN" sz="4900" dirty="0"/>
              <a:t>(2,7)</a:t>
            </a:r>
          </a:p>
          <a:p>
            <a:pPr marL="0" indent="0">
              <a:buNone/>
            </a:pPr>
            <a:r>
              <a:rPr lang="en-US" altLang="zh-CN" sz="4900" dirty="0"/>
              <a:t>(2,9)</a:t>
            </a:r>
          </a:p>
          <a:p>
            <a:pPr marL="0" indent="0">
              <a:buNone/>
            </a:pPr>
            <a:r>
              <a:rPr lang="en-US" altLang="zh-CN" sz="4900" dirty="0"/>
              <a:t>(4,6)</a:t>
            </a:r>
          </a:p>
          <a:p>
            <a:pPr marL="0" indent="0">
              <a:buNone/>
            </a:pPr>
            <a:r>
              <a:rPr lang="en-US" altLang="zh-CN" sz="4900" dirty="0"/>
              <a:t>(4,9)</a:t>
            </a:r>
            <a:endParaRPr lang="zh-CN" altLang="en-US" sz="4900" dirty="0"/>
          </a:p>
        </p:txBody>
      </p:sp>
    </p:spTree>
    <p:extLst>
      <p:ext uri="{BB962C8B-B14F-4D97-AF65-F5344CB8AC3E}">
        <p14:creationId xmlns:p14="http://schemas.microsoft.com/office/powerpoint/2010/main" val="51716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a:t>Join</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X = JOIN A BY a1, B BY b1;</a:t>
            </a:r>
          </a:p>
          <a:p>
            <a:endParaRPr lang="en-US" altLang="zh-CN" dirty="0"/>
          </a:p>
          <a:p>
            <a:r>
              <a:rPr lang="en-US" altLang="zh-CN" dirty="0"/>
              <a:t>DUMP X;</a:t>
            </a:r>
          </a:p>
          <a:p>
            <a:pPr marL="0" indent="0">
              <a:buNone/>
            </a:pPr>
            <a:r>
              <a:rPr lang="en-US" altLang="zh-CN" dirty="0"/>
              <a:t>(1,2,3,1,3)</a:t>
            </a:r>
          </a:p>
          <a:p>
            <a:pPr marL="0" indent="0">
              <a:buNone/>
            </a:pPr>
            <a:r>
              <a:rPr lang="en-US" altLang="zh-CN" dirty="0"/>
              <a:t>(4,2,1,4,6)</a:t>
            </a:r>
          </a:p>
          <a:p>
            <a:pPr marL="0" indent="0">
              <a:buNone/>
            </a:pPr>
            <a:r>
              <a:rPr lang="en-US" altLang="zh-CN" dirty="0"/>
              <a:t>(4,3,3,4,6)</a:t>
            </a:r>
          </a:p>
          <a:p>
            <a:pPr marL="0" indent="0">
              <a:buNone/>
            </a:pPr>
            <a:r>
              <a:rPr lang="en-US" altLang="zh-CN" dirty="0"/>
              <a:t>(4,2,1,4,9)</a:t>
            </a:r>
          </a:p>
          <a:p>
            <a:pPr marL="0" indent="0">
              <a:buNone/>
            </a:pPr>
            <a:r>
              <a:rPr lang="en-US" altLang="zh-CN" dirty="0"/>
              <a:t>(4,3,3,4,9)</a:t>
            </a:r>
          </a:p>
          <a:p>
            <a:pPr marL="0" indent="0">
              <a:buNone/>
            </a:pPr>
            <a:r>
              <a:rPr lang="en-US" altLang="zh-CN" dirty="0"/>
              <a:t>(8,3,4,8,9)</a:t>
            </a:r>
          </a:p>
          <a:p>
            <a:pPr marL="0" indent="0">
              <a:buNone/>
            </a:pPr>
            <a:r>
              <a:rPr lang="en-US" altLang="zh-CN" dirty="0"/>
              <a:t>(8,4,3,8,9)</a:t>
            </a:r>
            <a:endParaRPr lang="zh-CN" altLang="en-US" dirty="0"/>
          </a:p>
        </p:txBody>
      </p:sp>
    </p:spTree>
    <p:extLst>
      <p:ext uri="{BB962C8B-B14F-4D97-AF65-F5344CB8AC3E}">
        <p14:creationId xmlns:p14="http://schemas.microsoft.com/office/powerpoint/2010/main" val="782209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fontScale="90000"/>
          </a:bodyPr>
          <a:lstStyle/>
          <a:p>
            <a:r>
              <a:rPr lang="en-US" altLang="zh-CN" dirty="0"/>
              <a:t>Relational operators</a:t>
            </a:r>
            <a:br>
              <a:rPr lang="en-US" altLang="zh-CN" dirty="0"/>
            </a:br>
            <a:r>
              <a:rPr lang="en-US" altLang="zh-CN" dirty="0"/>
              <a:t>Join</a:t>
            </a:r>
            <a:endParaRPr lang="zh-CN" altLang="en-US" dirty="0"/>
          </a:p>
        </p:txBody>
      </p:sp>
      <p:sp>
        <p:nvSpPr>
          <p:cNvPr id="3" name="内容占位符 2"/>
          <p:cNvSpPr>
            <a:spLocks noGrp="1"/>
          </p:cNvSpPr>
          <p:nvPr>
            <p:ph idx="1"/>
          </p:nvPr>
        </p:nvSpPr>
        <p:spPr/>
        <p:txBody>
          <a:bodyPr/>
          <a:lstStyle/>
          <a:p>
            <a:r>
              <a:rPr lang="en-US" altLang="zh-CN" dirty="0"/>
              <a:t>Replicated </a:t>
            </a:r>
            <a:r>
              <a:rPr lang="en-US" altLang="zh-CN" dirty="0" smtClean="0"/>
              <a:t>Joins</a:t>
            </a:r>
          </a:p>
          <a:p>
            <a:r>
              <a:rPr lang="en-US" altLang="zh-CN" dirty="0"/>
              <a:t>Skewed </a:t>
            </a:r>
            <a:r>
              <a:rPr lang="en-US" altLang="zh-CN" dirty="0" smtClean="0"/>
              <a:t>Joins</a:t>
            </a:r>
          </a:p>
          <a:p>
            <a:r>
              <a:rPr lang="en-US" altLang="zh-CN" dirty="0"/>
              <a:t>Merge Joins</a:t>
            </a:r>
            <a:endParaRPr lang="zh-CN" altLang="en-US" dirty="0"/>
          </a:p>
        </p:txBody>
      </p:sp>
    </p:spTree>
    <p:extLst>
      <p:ext uri="{BB962C8B-B14F-4D97-AF65-F5344CB8AC3E}">
        <p14:creationId xmlns:p14="http://schemas.microsoft.com/office/powerpoint/2010/main" val="4096532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a:t>
            </a:r>
            <a:r>
              <a:rPr lang="en-US" altLang="zh-CN" dirty="0" smtClean="0"/>
              <a:t>operators</a:t>
            </a:r>
            <a:br>
              <a:rPr lang="en-US" altLang="zh-CN" dirty="0" smtClean="0"/>
            </a:br>
            <a:r>
              <a:rPr lang="en-US" altLang="zh-CN" dirty="0" smtClean="0"/>
              <a:t>Group and </a:t>
            </a:r>
            <a:r>
              <a:rPr lang="en-US" altLang="zh-CN" dirty="0" err="1" smtClean="0"/>
              <a:t>CoGroup</a:t>
            </a:r>
            <a:endParaRPr lang="zh-CN" altLang="en-US" dirty="0"/>
          </a:p>
        </p:txBody>
      </p:sp>
      <p:sp>
        <p:nvSpPr>
          <p:cNvPr id="3" name="内容占位符 2"/>
          <p:cNvSpPr>
            <a:spLocks noGrp="1"/>
          </p:cNvSpPr>
          <p:nvPr>
            <p:ph idx="1"/>
          </p:nvPr>
        </p:nvSpPr>
        <p:spPr/>
        <p:txBody>
          <a:bodyPr/>
          <a:lstStyle/>
          <a:p>
            <a:r>
              <a:rPr lang="en-US" altLang="zh-CN" dirty="0"/>
              <a:t>The GROUP and COGROUP operators are identical. Both operators work with one or more relations. </a:t>
            </a:r>
            <a:endParaRPr lang="en-US" altLang="zh-CN" dirty="0" smtClean="0"/>
          </a:p>
          <a:p>
            <a:r>
              <a:rPr lang="en-US" altLang="zh-CN" dirty="0" smtClean="0"/>
              <a:t>For </a:t>
            </a:r>
            <a:r>
              <a:rPr lang="en-US" altLang="zh-CN" dirty="0"/>
              <a:t>readability GROUP is used in statements involving one relation and COGROUP is used in statements involving two or more </a:t>
            </a:r>
            <a:r>
              <a:rPr lang="en-US" altLang="zh-CN" dirty="0" smtClean="0"/>
              <a:t>relations.</a:t>
            </a:r>
          </a:p>
          <a:p>
            <a:r>
              <a:rPr lang="en-US" altLang="zh-CN" dirty="0" smtClean="0"/>
              <a:t>You </a:t>
            </a:r>
            <a:r>
              <a:rPr lang="en-US" altLang="zh-CN" dirty="0"/>
              <a:t>can COGROUP up to </a:t>
            </a:r>
            <a:r>
              <a:rPr lang="en-US" altLang="zh-CN" dirty="0">
                <a:solidFill>
                  <a:srgbClr val="FF0000"/>
                </a:solidFill>
              </a:rPr>
              <a:t>but no more than 127 relations</a:t>
            </a:r>
            <a:r>
              <a:rPr lang="en-US" altLang="zh-CN" dirty="0"/>
              <a:t> at a time.</a:t>
            </a:r>
            <a:endParaRPr lang="zh-CN" altLang="en-US" dirty="0"/>
          </a:p>
        </p:txBody>
      </p:sp>
    </p:spTree>
    <p:extLst>
      <p:ext uri="{BB962C8B-B14F-4D97-AF65-F5344CB8AC3E}">
        <p14:creationId xmlns:p14="http://schemas.microsoft.com/office/powerpoint/2010/main" val="2722006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a:t>Group and </a:t>
            </a:r>
            <a:r>
              <a:rPr lang="en-US" altLang="zh-CN" dirty="0" err="1"/>
              <a:t>CoGroup</a:t>
            </a:r>
            <a:endParaRPr lang="zh-CN" altLang="en-US" dirty="0"/>
          </a:p>
        </p:txBody>
      </p:sp>
      <p:sp>
        <p:nvSpPr>
          <p:cNvPr id="3" name="内容占位符 2"/>
          <p:cNvSpPr>
            <a:spLocks noGrp="1"/>
          </p:cNvSpPr>
          <p:nvPr>
            <p:ph idx="1"/>
          </p:nvPr>
        </p:nvSpPr>
        <p:spPr/>
        <p:txBody>
          <a:bodyPr/>
          <a:lstStyle/>
          <a:p>
            <a:pPr marL="0" indent="0">
              <a:buNone/>
            </a:pPr>
            <a:r>
              <a:rPr lang="en-US" altLang="zh-CN" dirty="0"/>
              <a:t>alias = GROUP alias { ALL | BY expression} </a:t>
            </a:r>
            <a:endParaRPr lang="en-US" altLang="zh-CN" dirty="0" smtClean="0"/>
          </a:p>
          <a:p>
            <a:pPr marL="0" indent="0">
              <a:buNone/>
            </a:pPr>
            <a:r>
              <a:rPr lang="en-US" altLang="zh-CN" dirty="0" smtClean="0"/>
              <a:t>[, </a:t>
            </a:r>
            <a:r>
              <a:rPr lang="en-US" altLang="zh-CN" dirty="0"/>
              <a:t>alias ALL | BY expression …] </a:t>
            </a:r>
            <a:endParaRPr lang="en-US" altLang="zh-CN" dirty="0" smtClean="0"/>
          </a:p>
          <a:p>
            <a:pPr marL="0" indent="0">
              <a:buNone/>
            </a:pPr>
            <a:r>
              <a:rPr lang="en-US" altLang="zh-CN" dirty="0" smtClean="0"/>
              <a:t>[</a:t>
            </a:r>
            <a:r>
              <a:rPr lang="en-US" altLang="zh-CN" dirty="0"/>
              <a:t>USING 'collected' | 'merge'] </a:t>
            </a:r>
            <a:endParaRPr lang="en-US" altLang="zh-CN" dirty="0" smtClean="0"/>
          </a:p>
          <a:p>
            <a:pPr marL="0" indent="0">
              <a:buNone/>
            </a:pPr>
            <a:r>
              <a:rPr lang="en-US" altLang="zh-CN" dirty="0" smtClean="0"/>
              <a:t>[</a:t>
            </a:r>
            <a:r>
              <a:rPr lang="en-US" altLang="zh-CN" dirty="0"/>
              <a:t>PARTITION BY </a:t>
            </a:r>
            <a:r>
              <a:rPr lang="en-US" altLang="zh-CN" dirty="0" err="1"/>
              <a:t>partitioner</a:t>
            </a:r>
            <a:r>
              <a:rPr lang="en-US" altLang="zh-CN" dirty="0"/>
              <a:t>] </a:t>
            </a:r>
            <a:endParaRPr lang="en-US" altLang="zh-CN" dirty="0" smtClean="0"/>
          </a:p>
          <a:p>
            <a:pPr marL="0" indent="0">
              <a:buNone/>
            </a:pPr>
            <a:r>
              <a:rPr lang="en-US" altLang="zh-CN" dirty="0" smtClean="0"/>
              <a:t>[</a:t>
            </a:r>
            <a:r>
              <a:rPr lang="en-US" altLang="zh-CN" dirty="0"/>
              <a:t>PARALLEL n</a:t>
            </a:r>
            <a:r>
              <a:rPr lang="en-US" altLang="zh-CN" dirty="0" smtClean="0"/>
              <a:t>];</a:t>
            </a:r>
          </a:p>
          <a:p>
            <a:endParaRPr lang="zh-CN" altLang="en-US" dirty="0"/>
          </a:p>
        </p:txBody>
      </p:sp>
    </p:spTree>
    <p:extLst>
      <p:ext uri="{BB962C8B-B14F-4D97-AF65-F5344CB8AC3E}">
        <p14:creationId xmlns:p14="http://schemas.microsoft.com/office/powerpoint/2010/main" val="319155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a:t>Group and </a:t>
            </a:r>
            <a:r>
              <a:rPr lang="en-US" altLang="zh-CN" dirty="0" err="1"/>
              <a:t>CoGroup</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a:t>A = load 'student' AS (</a:t>
            </a:r>
            <a:r>
              <a:rPr lang="en-US" altLang="zh-CN" dirty="0" err="1"/>
              <a:t>name:chararray,age:int,gpa:float</a:t>
            </a:r>
            <a:r>
              <a:rPr lang="en-US" altLang="zh-CN" dirty="0" smtClean="0"/>
              <a:t>);</a:t>
            </a:r>
          </a:p>
          <a:p>
            <a:pPr marL="0" indent="0">
              <a:buNone/>
            </a:pPr>
            <a:endParaRPr lang="en-US" altLang="zh-CN" dirty="0" smtClean="0"/>
          </a:p>
          <a:p>
            <a:pPr marL="0" indent="0">
              <a:buNone/>
            </a:pPr>
            <a:r>
              <a:rPr lang="en-US" altLang="zh-CN" dirty="0" smtClean="0"/>
              <a:t>DESCRIBE </a:t>
            </a:r>
            <a:r>
              <a:rPr lang="en-US" altLang="zh-CN" dirty="0"/>
              <a:t>A;</a:t>
            </a:r>
          </a:p>
          <a:p>
            <a:pPr marL="400050" lvl="1" indent="0">
              <a:buNone/>
            </a:pPr>
            <a:r>
              <a:rPr lang="en-US" altLang="zh-CN" dirty="0"/>
              <a:t>A: {name: </a:t>
            </a:r>
            <a:r>
              <a:rPr lang="en-US" altLang="zh-CN" dirty="0" err="1"/>
              <a:t>chararray,age</a:t>
            </a:r>
            <a:r>
              <a:rPr lang="en-US" altLang="zh-CN" dirty="0"/>
              <a:t>: </a:t>
            </a:r>
            <a:r>
              <a:rPr lang="en-US" altLang="zh-CN" dirty="0" err="1"/>
              <a:t>int,gpa</a:t>
            </a:r>
            <a:r>
              <a:rPr lang="en-US" altLang="zh-CN" dirty="0"/>
              <a:t>: float}</a:t>
            </a:r>
          </a:p>
          <a:p>
            <a:pPr marL="0" indent="0">
              <a:buNone/>
            </a:pPr>
            <a:endParaRPr lang="en-US" altLang="zh-CN" dirty="0"/>
          </a:p>
          <a:p>
            <a:pPr marL="0" indent="0">
              <a:buNone/>
            </a:pPr>
            <a:r>
              <a:rPr lang="en-US" altLang="zh-CN" dirty="0"/>
              <a:t>DUMP A;</a:t>
            </a:r>
          </a:p>
          <a:p>
            <a:pPr marL="400050" lvl="1" indent="0">
              <a:buNone/>
            </a:pPr>
            <a:r>
              <a:rPr lang="en-US" altLang="zh-CN" dirty="0"/>
              <a:t>(John,18,4.0F)</a:t>
            </a:r>
          </a:p>
          <a:p>
            <a:pPr marL="400050" lvl="1" indent="0">
              <a:buNone/>
            </a:pPr>
            <a:r>
              <a:rPr lang="en-US" altLang="zh-CN" dirty="0"/>
              <a:t>(Mary,19,3.8F)</a:t>
            </a:r>
          </a:p>
          <a:p>
            <a:pPr marL="400050" lvl="1" indent="0">
              <a:buNone/>
            </a:pPr>
            <a:r>
              <a:rPr lang="en-US" altLang="zh-CN" dirty="0"/>
              <a:t>(Bill,20,3.9F)</a:t>
            </a:r>
          </a:p>
          <a:p>
            <a:pPr marL="400050" lvl="1" indent="0">
              <a:buNone/>
            </a:pPr>
            <a:r>
              <a:rPr lang="en-US" altLang="zh-CN" dirty="0"/>
              <a:t>(Joe,18,3.8F)</a:t>
            </a:r>
            <a:endParaRPr lang="zh-CN" altLang="en-US" dirty="0"/>
          </a:p>
        </p:txBody>
      </p:sp>
    </p:spTree>
    <p:extLst>
      <p:ext uri="{BB962C8B-B14F-4D97-AF65-F5344CB8AC3E}">
        <p14:creationId xmlns:p14="http://schemas.microsoft.com/office/powerpoint/2010/main" val="423724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a:latin typeface="Calibri" charset="0"/>
              </a:rPr>
              <a:t>Enter Pig Latin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rot="1114237">
            <a:off x="5851525" y="2560638"/>
            <a:ext cx="1600200" cy="739775"/>
          </a:xfrm>
          <a:prstGeom prst="roundRect">
            <a:avLst>
              <a:gd name="adj" fmla="val 21930"/>
            </a:avLst>
          </a:prstGeom>
          <a:ln>
            <a:noFill/>
          </a:ln>
        </p:spPr>
        <p:style>
          <a:lnRef idx="1">
            <a:schemeClr val="accent4"/>
          </a:lnRef>
          <a:fillRef idx="3">
            <a:schemeClr val="accent4"/>
          </a:fillRef>
          <a:effectRef idx="2">
            <a:schemeClr val="accent4"/>
          </a:effectRef>
          <a:fontRef idx="minor">
            <a:schemeClr val="lt1"/>
          </a:fontRef>
        </p:style>
        <p:txBody>
          <a:bodyPr anchor="ctr"/>
          <a:lstStyle/>
          <a:p>
            <a:pPr algn="ctr"/>
            <a:r>
              <a:rPr lang="en-US" altLang="zh-CN" sz="2800" b="1">
                <a:solidFill>
                  <a:srgbClr val="FFFFFF"/>
                </a:solidFill>
                <a:latin typeface="Calibri" charset="0"/>
                <a:ea typeface="ＭＳ Ｐゴシック" charset="0"/>
                <a:cs typeface="ＭＳ Ｐゴシック" charset="0"/>
              </a:rPr>
              <a:t>Pig Latin</a:t>
            </a:r>
          </a:p>
        </p:txBody>
      </p:sp>
      <p:sp>
        <p:nvSpPr>
          <p:cNvPr id="23557" name="TextBox 5"/>
          <p:cNvSpPr txBox="1">
            <a:spLocks noChangeArrowheads="1"/>
          </p:cNvSpPr>
          <p:nvPr/>
        </p:nvSpPr>
        <p:spPr bwMode="auto">
          <a:xfrm>
            <a:off x="1257300" y="1371600"/>
            <a:ext cx="6972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cs typeface="ＭＳ Ｐゴシック" charset="0"/>
              </a:defRPr>
            </a:lvl2pPr>
            <a:lvl3pPr>
              <a:defRPr>
                <a:solidFill>
                  <a:schemeClr val="tx1"/>
                </a:solidFill>
                <a:latin typeface="Calibri" charset="0"/>
                <a:ea typeface="ＭＳ Ｐゴシック" charset="0"/>
                <a:cs typeface="ＭＳ Ｐゴシック" charset="0"/>
              </a:defRPr>
            </a:lvl3pPr>
            <a:lvl4pPr>
              <a:defRPr>
                <a:solidFill>
                  <a:schemeClr val="tx1"/>
                </a:solidFill>
                <a:latin typeface="Calibri" charset="0"/>
                <a:ea typeface="ＭＳ Ｐゴシック" charset="0"/>
                <a:cs typeface="ＭＳ Ｐゴシック" charset="0"/>
              </a:defRPr>
            </a:lvl4pPr>
            <a:lvl5pPr>
              <a:defRPr>
                <a:solidFill>
                  <a:schemeClr val="tx1"/>
                </a:solidFill>
                <a:latin typeface="Calibri" charset="0"/>
                <a:ea typeface="ＭＳ Ｐゴシック" charset="0"/>
                <a:cs typeface="ＭＳ Ｐゴシック" charset="0"/>
              </a:defRPr>
            </a:lvl5pPr>
            <a:lvl6pPr marL="457200" fontAlgn="base">
              <a:spcBef>
                <a:spcPct val="0"/>
              </a:spcBef>
              <a:spcAft>
                <a:spcPct val="0"/>
              </a:spcAft>
              <a:defRPr>
                <a:solidFill>
                  <a:schemeClr val="tx1"/>
                </a:solidFill>
                <a:latin typeface="Calibri" charset="0"/>
                <a:ea typeface="ＭＳ Ｐゴシック" charset="0"/>
                <a:cs typeface="ＭＳ Ｐゴシック" charset="0"/>
              </a:defRPr>
            </a:lvl6pPr>
            <a:lvl7pPr marL="914400" fontAlgn="base">
              <a:spcBef>
                <a:spcPct val="0"/>
              </a:spcBef>
              <a:spcAft>
                <a:spcPct val="0"/>
              </a:spcAft>
              <a:defRPr>
                <a:solidFill>
                  <a:schemeClr val="tx1"/>
                </a:solidFill>
                <a:latin typeface="Calibri" charset="0"/>
                <a:ea typeface="ＭＳ Ｐゴシック" charset="0"/>
                <a:cs typeface="ＭＳ Ｐゴシック" charset="0"/>
              </a:defRPr>
            </a:lvl7pPr>
            <a:lvl8pPr marL="1371600" fontAlgn="base">
              <a:spcBef>
                <a:spcPct val="0"/>
              </a:spcBef>
              <a:spcAft>
                <a:spcPct val="0"/>
              </a:spcAft>
              <a:defRPr>
                <a:solidFill>
                  <a:schemeClr val="tx1"/>
                </a:solidFill>
                <a:latin typeface="Calibri" charset="0"/>
                <a:ea typeface="ＭＳ Ｐゴシック" charset="0"/>
                <a:cs typeface="ＭＳ Ｐゴシック" charset="0"/>
              </a:defRPr>
            </a:lvl8pPr>
            <a:lvl9pPr marL="1828800" fontAlgn="base">
              <a:spcBef>
                <a:spcPct val="0"/>
              </a:spcBef>
              <a:spcAft>
                <a:spcPct val="0"/>
              </a:spcAft>
              <a:defRPr>
                <a:solidFill>
                  <a:schemeClr val="tx1"/>
                </a:solidFill>
                <a:latin typeface="Calibri" charset="0"/>
                <a:ea typeface="ＭＳ Ｐゴシック" charset="0"/>
                <a:cs typeface="ＭＳ Ｐゴシック" charset="0"/>
              </a:defRPr>
            </a:lvl9pPr>
          </a:lstStyle>
          <a:p>
            <a:r>
              <a:rPr lang="en-US" altLang="zh-CN" sz="2800">
                <a:solidFill>
                  <a:schemeClr val="tx2"/>
                </a:solidFill>
              </a:rPr>
              <a:t>Need a high-level, general data flow language</a:t>
            </a:r>
          </a:p>
        </p:txBody>
      </p:sp>
    </p:spTree>
    <p:extLst>
      <p:ext uri="{BB962C8B-B14F-4D97-AF65-F5344CB8AC3E}">
        <p14:creationId xmlns:p14="http://schemas.microsoft.com/office/powerpoint/2010/main" val="35114177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Autofit/>
          </a:bodyPr>
          <a:lstStyle/>
          <a:p>
            <a:pPr marL="0" indent="0">
              <a:buNone/>
            </a:pPr>
            <a:r>
              <a:rPr lang="en-US" altLang="zh-CN" sz="2400" dirty="0"/>
              <a:t>B = GROUP A BY </a:t>
            </a:r>
            <a:r>
              <a:rPr lang="en-US" altLang="zh-CN" sz="2400" dirty="0">
                <a:solidFill>
                  <a:srgbClr val="FF0000"/>
                </a:solidFill>
              </a:rPr>
              <a:t>age</a:t>
            </a:r>
            <a:r>
              <a:rPr lang="en-US" altLang="zh-CN" sz="2400" dirty="0" smtClean="0"/>
              <a:t>;</a:t>
            </a:r>
            <a:endParaRPr lang="en-US" altLang="zh-CN" sz="2400" dirty="0"/>
          </a:p>
          <a:p>
            <a:pPr marL="0" indent="0">
              <a:buNone/>
            </a:pPr>
            <a:r>
              <a:rPr lang="en-US" altLang="zh-CN" sz="1800" dirty="0"/>
              <a:t>DESCRIBE B;</a:t>
            </a:r>
          </a:p>
          <a:p>
            <a:pPr marL="0" indent="0">
              <a:buNone/>
            </a:pPr>
            <a:r>
              <a:rPr lang="en-US" altLang="zh-CN" sz="2400" dirty="0"/>
              <a:t>B: {group: </a:t>
            </a:r>
            <a:r>
              <a:rPr lang="en-US" altLang="zh-CN" sz="2400" dirty="0" err="1"/>
              <a:t>int</a:t>
            </a:r>
            <a:r>
              <a:rPr lang="en-US" altLang="zh-CN" sz="2400" dirty="0"/>
              <a:t>, A: {name: </a:t>
            </a:r>
            <a:r>
              <a:rPr lang="en-US" altLang="zh-CN" sz="2400" dirty="0" err="1"/>
              <a:t>chararray,age</a:t>
            </a:r>
            <a:r>
              <a:rPr lang="en-US" altLang="zh-CN" sz="2400" dirty="0"/>
              <a:t>: </a:t>
            </a:r>
            <a:r>
              <a:rPr lang="en-US" altLang="zh-CN" sz="2400" dirty="0" err="1"/>
              <a:t>int,gpa</a:t>
            </a:r>
            <a:r>
              <a:rPr lang="en-US" altLang="zh-CN" sz="2400" dirty="0"/>
              <a:t>: float}}</a:t>
            </a:r>
          </a:p>
          <a:p>
            <a:pPr marL="0" indent="0">
              <a:buNone/>
            </a:pPr>
            <a:endParaRPr lang="en-US" altLang="zh-CN" sz="1800" dirty="0"/>
          </a:p>
          <a:p>
            <a:pPr marL="0" indent="0">
              <a:buNone/>
            </a:pPr>
            <a:r>
              <a:rPr lang="en-US" altLang="zh-CN" sz="1800" dirty="0"/>
              <a:t>ILLUSTRATE B;</a:t>
            </a:r>
          </a:p>
          <a:p>
            <a:pPr marL="0" indent="0">
              <a:buNone/>
            </a:pPr>
            <a:r>
              <a:rPr lang="en-US" altLang="zh-CN" sz="1800" dirty="0" smtClean="0"/>
              <a:t>----------------------------------------------------------------------</a:t>
            </a:r>
            <a:endParaRPr lang="en-US" altLang="zh-CN" sz="1800" dirty="0"/>
          </a:p>
          <a:p>
            <a:pPr marL="0" indent="0">
              <a:buNone/>
            </a:pPr>
            <a:r>
              <a:rPr lang="en-US" altLang="zh-CN" sz="1800" dirty="0"/>
              <a:t>| B     | group: </a:t>
            </a:r>
            <a:r>
              <a:rPr lang="en-US" altLang="zh-CN" sz="1800" dirty="0" err="1"/>
              <a:t>int</a:t>
            </a:r>
            <a:r>
              <a:rPr lang="en-US" altLang="zh-CN" sz="1800" dirty="0"/>
              <a:t> | A: bag({name: </a:t>
            </a:r>
            <a:r>
              <a:rPr lang="en-US" altLang="zh-CN" sz="1800" dirty="0" err="1"/>
              <a:t>chararray,age</a:t>
            </a:r>
            <a:r>
              <a:rPr lang="en-US" altLang="zh-CN" sz="1800" dirty="0"/>
              <a:t>: </a:t>
            </a:r>
            <a:r>
              <a:rPr lang="en-US" altLang="zh-CN" sz="1800" dirty="0" err="1"/>
              <a:t>int,gpa</a:t>
            </a:r>
            <a:r>
              <a:rPr lang="en-US" altLang="zh-CN" sz="1800" dirty="0"/>
              <a:t>: float}) |</a:t>
            </a:r>
          </a:p>
          <a:p>
            <a:pPr marL="0" indent="0">
              <a:buNone/>
            </a:pPr>
            <a:r>
              <a:rPr lang="en-US" altLang="zh-CN" sz="1800" dirty="0"/>
              <a:t>----------------------------------------------------------------------</a:t>
            </a:r>
          </a:p>
          <a:p>
            <a:pPr marL="0" indent="0">
              <a:buNone/>
            </a:pPr>
            <a:r>
              <a:rPr lang="en-US" altLang="zh-CN" sz="1800" dirty="0"/>
              <a:t>|       | 18         | {(John, 18, 4.0), (Joe, 18, 3.8)}             |</a:t>
            </a:r>
          </a:p>
          <a:p>
            <a:pPr marL="0" indent="0">
              <a:buNone/>
            </a:pPr>
            <a:r>
              <a:rPr lang="en-US" altLang="zh-CN" sz="1800" dirty="0"/>
              <a:t>|       | 20         | {(Bill, 20, 3.9)}                             |</a:t>
            </a:r>
          </a:p>
          <a:p>
            <a:pPr marL="0" indent="0">
              <a:buNone/>
            </a:pPr>
            <a:r>
              <a:rPr lang="en-US" altLang="zh-CN" sz="1800" dirty="0" smtClean="0"/>
              <a:t>----------------------------------------------------------------------</a:t>
            </a:r>
            <a:endParaRPr lang="en-US" altLang="zh-CN" sz="1800" dirty="0"/>
          </a:p>
          <a:p>
            <a:pPr marL="0" indent="0">
              <a:buNone/>
            </a:pPr>
            <a:r>
              <a:rPr lang="en-US" altLang="zh-CN" sz="1800" dirty="0"/>
              <a:t>DUMP B;</a:t>
            </a:r>
          </a:p>
          <a:p>
            <a:pPr marL="0" indent="0">
              <a:buNone/>
            </a:pPr>
            <a:r>
              <a:rPr lang="en-US" altLang="zh-CN" sz="2000" dirty="0"/>
              <a:t>(18,{(John,18,4.0F),(Joe,18,3.8F)})</a:t>
            </a:r>
          </a:p>
          <a:p>
            <a:pPr marL="0" indent="0">
              <a:buNone/>
            </a:pPr>
            <a:r>
              <a:rPr lang="en-US" altLang="zh-CN" sz="2000" dirty="0"/>
              <a:t>(19,{(Mary,19,3.8F)})</a:t>
            </a:r>
          </a:p>
          <a:p>
            <a:pPr marL="0" indent="0">
              <a:buNone/>
            </a:pPr>
            <a:r>
              <a:rPr lang="en-US" altLang="zh-CN" sz="2000" dirty="0"/>
              <a:t>(20,{(Bill,20,3.9F)})</a:t>
            </a:r>
            <a:endParaRPr lang="zh-CN" altLang="en-US" sz="2000" dirty="0"/>
          </a:p>
        </p:txBody>
      </p:sp>
    </p:spTree>
    <p:extLst>
      <p:ext uri="{BB962C8B-B14F-4D97-AF65-F5344CB8AC3E}">
        <p14:creationId xmlns:p14="http://schemas.microsoft.com/office/powerpoint/2010/main" val="1287736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Autofit/>
          </a:bodyPr>
          <a:lstStyle/>
          <a:p>
            <a:pPr marL="0" indent="0">
              <a:buNone/>
            </a:pPr>
            <a:r>
              <a:rPr lang="en-US" altLang="zh-CN" sz="2400" dirty="0"/>
              <a:t>A = LOAD 'data1' AS (owner</a:t>
            </a:r>
            <a:r>
              <a:rPr lang="en-US" altLang="zh-CN" sz="2400" dirty="0" smtClean="0"/>
              <a:t>: </a:t>
            </a:r>
            <a:r>
              <a:rPr lang="en-US" altLang="zh-CN" sz="2400" dirty="0" err="1" smtClean="0"/>
              <a:t>chararray</a:t>
            </a:r>
            <a:r>
              <a:rPr lang="en-US" altLang="zh-CN" sz="2400" dirty="0" smtClean="0"/>
              <a:t>, pet: </a:t>
            </a:r>
            <a:r>
              <a:rPr lang="en-US" altLang="zh-CN" sz="2400" dirty="0" err="1" smtClean="0"/>
              <a:t>chararray</a:t>
            </a:r>
            <a:r>
              <a:rPr lang="en-US" altLang="zh-CN" sz="2400" dirty="0" smtClean="0"/>
              <a:t>);</a:t>
            </a:r>
            <a:endParaRPr lang="en-US" altLang="zh-CN" sz="2400" dirty="0"/>
          </a:p>
          <a:p>
            <a:pPr marL="0" indent="0">
              <a:buNone/>
            </a:pPr>
            <a:r>
              <a:rPr lang="en-US" altLang="zh-CN" sz="2400" dirty="0"/>
              <a:t>DUMP A;</a:t>
            </a:r>
          </a:p>
          <a:p>
            <a:pPr marL="0" indent="0">
              <a:buNone/>
            </a:pPr>
            <a:r>
              <a:rPr lang="en-US" altLang="zh-CN" sz="2400" dirty="0"/>
              <a:t>(</a:t>
            </a:r>
            <a:r>
              <a:rPr lang="en-US" altLang="zh-CN" sz="2400" dirty="0" err="1"/>
              <a:t>Alice,turtle</a:t>
            </a:r>
            <a:r>
              <a:rPr lang="en-US" altLang="zh-CN" sz="2400" dirty="0"/>
              <a:t>)</a:t>
            </a:r>
          </a:p>
          <a:p>
            <a:pPr marL="0" indent="0">
              <a:buNone/>
            </a:pPr>
            <a:r>
              <a:rPr lang="en-US" altLang="zh-CN" sz="2400" dirty="0"/>
              <a:t>(</a:t>
            </a:r>
            <a:r>
              <a:rPr lang="en-US" altLang="zh-CN" sz="2400" dirty="0" err="1"/>
              <a:t>Alice,goldfish</a:t>
            </a:r>
            <a:r>
              <a:rPr lang="en-US" altLang="zh-CN" sz="2400" dirty="0"/>
              <a:t>)</a:t>
            </a:r>
          </a:p>
          <a:p>
            <a:pPr marL="0" indent="0">
              <a:buNone/>
            </a:pPr>
            <a:r>
              <a:rPr lang="en-US" altLang="zh-CN" sz="2400" dirty="0"/>
              <a:t>(</a:t>
            </a:r>
            <a:r>
              <a:rPr lang="en-US" altLang="zh-CN" sz="2400" dirty="0" err="1"/>
              <a:t>Alice,cat</a:t>
            </a:r>
            <a:r>
              <a:rPr lang="en-US" altLang="zh-CN" sz="2400" dirty="0"/>
              <a:t>)</a:t>
            </a:r>
          </a:p>
          <a:p>
            <a:pPr marL="0" indent="0">
              <a:buNone/>
            </a:pPr>
            <a:r>
              <a:rPr lang="en-US" altLang="zh-CN" sz="2400" dirty="0"/>
              <a:t>(</a:t>
            </a:r>
            <a:r>
              <a:rPr lang="en-US" altLang="zh-CN" sz="2400" dirty="0" err="1"/>
              <a:t>Bob,dog</a:t>
            </a:r>
            <a:r>
              <a:rPr lang="en-US" altLang="zh-CN" sz="2400" dirty="0"/>
              <a:t>)</a:t>
            </a:r>
          </a:p>
          <a:p>
            <a:pPr marL="0" indent="0">
              <a:buNone/>
            </a:pPr>
            <a:r>
              <a:rPr lang="en-US" altLang="zh-CN" sz="2400" dirty="0"/>
              <a:t>(</a:t>
            </a:r>
            <a:r>
              <a:rPr lang="en-US" altLang="zh-CN" sz="2400" dirty="0" err="1"/>
              <a:t>Bob,cat</a:t>
            </a:r>
            <a:r>
              <a:rPr lang="en-US" altLang="zh-CN" sz="2400" dirty="0" smtClean="0"/>
              <a:t>)</a:t>
            </a:r>
            <a:endParaRPr lang="en-US" altLang="zh-CN" sz="2400" dirty="0"/>
          </a:p>
          <a:p>
            <a:pPr marL="0" indent="0">
              <a:buNone/>
            </a:pPr>
            <a:r>
              <a:rPr lang="en-US" altLang="zh-CN" sz="2400" dirty="0"/>
              <a:t>B = LOAD 'data2' AS (</a:t>
            </a:r>
            <a:r>
              <a:rPr lang="en-US" altLang="zh-CN" sz="2400" dirty="0" smtClean="0"/>
              <a:t>friend1:chararray, friend2:chararray);</a:t>
            </a:r>
            <a:endParaRPr lang="en-US" altLang="zh-CN" sz="2400" dirty="0"/>
          </a:p>
          <a:p>
            <a:pPr marL="0" indent="0">
              <a:buNone/>
            </a:pPr>
            <a:r>
              <a:rPr lang="en-US" altLang="zh-CN" sz="2400" dirty="0"/>
              <a:t>DUMP B;</a:t>
            </a:r>
          </a:p>
          <a:p>
            <a:pPr marL="0" indent="0">
              <a:buNone/>
            </a:pPr>
            <a:r>
              <a:rPr lang="en-US" altLang="zh-CN" sz="2400" dirty="0"/>
              <a:t>(</a:t>
            </a:r>
            <a:r>
              <a:rPr lang="en-US" altLang="zh-CN" sz="2400" dirty="0" err="1"/>
              <a:t>Cindy,Alice</a:t>
            </a:r>
            <a:r>
              <a:rPr lang="en-US" altLang="zh-CN" sz="2400" dirty="0"/>
              <a:t>)</a:t>
            </a:r>
          </a:p>
          <a:p>
            <a:pPr marL="0" indent="0">
              <a:buNone/>
            </a:pPr>
            <a:r>
              <a:rPr lang="en-US" altLang="zh-CN" sz="2400" dirty="0"/>
              <a:t>(</a:t>
            </a:r>
            <a:r>
              <a:rPr lang="en-US" altLang="zh-CN" sz="2400" dirty="0" err="1"/>
              <a:t>Mark,Alice</a:t>
            </a:r>
            <a:r>
              <a:rPr lang="en-US" altLang="zh-CN" sz="2400" dirty="0"/>
              <a:t>)</a:t>
            </a:r>
          </a:p>
          <a:p>
            <a:pPr marL="0" indent="0">
              <a:buNone/>
            </a:pPr>
            <a:r>
              <a:rPr lang="en-US" altLang="zh-CN" sz="2400" dirty="0"/>
              <a:t>(</a:t>
            </a:r>
            <a:r>
              <a:rPr lang="en-US" altLang="zh-CN" sz="2400" dirty="0" err="1"/>
              <a:t>Paul,Bob</a:t>
            </a:r>
            <a:r>
              <a:rPr lang="en-US" altLang="zh-CN" sz="2400" dirty="0"/>
              <a:t>)</a:t>
            </a:r>
          </a:p>
          <a:p>
            <a:pPr marL="0" indent="0">
              <a:buNone/>
            </a:pPr>
            <a:r>
              <a:rPr lang="en-US" altLang="zh-CN" sz="2400" dirty="0"/>
              <a:t>(</a:t>
            </a:r>
            <a:r>
              <a:rPr lang="en-US" altLang="zh-CN" sz="2400" dirty="0" err="1"/>
              <a:t>Paul,Jane</a:t>
            </a:r>
            <a:r>
              <a:rPr lang="en-US" altLang="zh-CN" sz="2400" dirty="0"/>
              <a:t>)</a:t>
            </a:r>
            <a:endParaRPr lang="zh-CN" altLang="en-US" sz="2400" dirty="0"/>
          </a:p>
        </p:txBody>
      </p:sp>
    </p:spTree>
    <p:extLst>
      <p:ext uri="{BB962C8B-B14F-4D97-AF65-F5344CB8AC3E}">
        <p14:creationId xmlns:p14="http://schemas.microsoft.com/office/powerpoint/2010/main" val="814124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en-US" altLang="zh-CN" dirty="0"/>
              <a:t>X = </a:t>
            </a:r>
            <a:r>
              <a:rPr lang="en-US" altLang="zh-CN" dirty="0">
                <a:solidFill>
                  <a:srgbClr val="FF0000"/>
                </a:solidFill>
              </a:rPr>
              <a:t>COGROUP</a:t>
            </a:r>
            <a:r>
              <a:rPr lang="en-US" altLang="zh-CN" dirty="0"/>
              <a:t> A BY owner, B BY friend2;</a:t>
            </a:r>
          </a:p>
          <a:p>
            <a:pPr marL="0" indent="0">
              <a:buNone/>
            </a:pPr>
            <a:r>
              <a:rPr lang="en-US" altLang="zh-CN" dirty="0" smtClean="0"/>
              <a:t>DESCRIBE </a:t>
            </a:r>
            <a:r>
              <a:rPr lang="en-US" altLang="zh-CN" dirty="0"/>
              <a:t>X;</a:t>
            </a:r>
          </a:p>
          <a:p>
            <a:pPr marL="400050" lvl="1" indent="0">
              <a:buNone/>
            </a:pPr>
            <a:r>
              <a:rPr lang="en-US" altLang="zh-CN" dirty="0"/>
              <a:t>X: {group: </a:t>
            </a:r>
            <a:r>
              <a:rPr lang="en-US" altLang="zh-CN" dirty="0" err="1"/>
              <a:t>chararray,A</a:t>
            </a:r>
            <a:r>
              <a:rPr lang="en-US" altLang="zh-CN" dirty="0"/>
              <a:t>: {owner: </a:t>
            </a:r>
            <a:r>
              <a:rPr lang="en-US" altLang="zh-CN" dirty="0" err="1"/>
              <a:t>chararray,pet</a:t>
            </a:r>
            <a:r>
              <a:rPr lang="en-US" altLang="zh-CN" dirty="0"/>
              <a:t>: </a:t>
            </a:r>
            <a:r>
              <a:rPr lang="en-US" altLang="zh-CN" dirty="0" err="1"/>
              <a:t>chararray</a:t>
            </a:r>
            <a:r>
              <a:rPr lang="en-US" altLang="zh-CN" dirty="0"/>
              <a:t>},B: {friend1: chararray,friend2: </a:t>
            </a:r>
            <a:r>
              <a:rPr lang="en-US" altLang="zh-CN" dirty="0" err="1"/>
              <a:t>chararray</a:t>
            </a:r>
            <a:r>
              <a:rPr lang="en-US" altLang="zh-CN" dirty="0" smtClean="0"/>
              <a:t>}}</a:t>
            </a:r>
          </a:p>
          <a:p>
            <a:pPr marL="0" indent="0">
              <a:buNone/>
            </a:pPr>
            <a:r>
              <a:rPr lang="en-US" altLang="zh-CN" dirty="0" smtClean="0"/>
              <a:t>DUMP X;</a:t>
            </a:r>
          </a:p>
          <a:p>
            <a:pPr marL="400050" lvl="1" indent="0">
              <a:buNone/>
            </a:pPr>
            <a:r>
              <a:rPr lang="en-US" altLang="zh-CN" dirty="0"/>
              <a:t>(Alice,{(</a:t>
            </a:r>
            <a:r>
              <a:rPr lang="en-US" altLang="zh-CN" dirty="0" err="1"/>
              <a:t>Alice,turtle</a:t>
            </a:r>
            <a:r>
              <a:rPr lang="en-US" altLang="zh-CN" dirty="0"/>
              <a:t>),(</a:t>
            </a:r>
            <a:r>
              <a:rPr lang="en-US" altLang="zh-CN" dirty="0" err="1"/>
              <a:t>Alice,goldfish</a:t>
            </a:r>
            <a:r>
              <a:rPr lang="en-US" altLang="zh-CN" dirty="0"/>
              <a:t>),(</a:t>
            </a:r>
            <a:r>
              <a:rPr lang="en-US" altLang="zh-CN" dirty="0" err="1"/>
              <a:t>Alice,cat</a:t>
            </a:r>
            <a:r>
              <a:rPr lang="en-US" altLang="zh-CN" dirty="0"/>
              <a:t>)},{(</a:t>
            </a:r>
            <a:r>
              <a:rPr lang="en-US" altLang="zh-CN" dirty="0" err="1"/>
              <a:t>Cindy,Alice</a:t>
            </a:r>
            <a:r>
              <a:rPr lang="en-US" altLang="zh-CN" dirty="0"/>
              <a:t>),(</a:t>
            </a:r>
            <a:r>
              <a:rPr lang="en-US" altLang="zh-CN" dirty="0" err="1"/>
              <a:t>Mark,Alice</a:t>
            </a:r>
            <a:r>
              <a:rPr lang="en-US" altLang="zh-CN" dirty="0"/>
              <a:t>)})</a:t>
            </a:r>
          </a:p>
          <a:p>
            <a:pPr marL="400050" lvl="1" indent="0">
              <a:buNone/>
            </a:pPr>
            <a:r>
              <a:rPr lang="en-US" altLang="zh-CN" dirty="0"/>
              <a:t>(Bob,{(</a:t>
            </a:r>
            <a:r>
              <a:rPr lang="en-US" altLang="zh-CN" dirty="0" err="1"/>
              <a:t>Bob,dog</a:t>
            </a:r>
            <a:r>
              <a:rPr lang="en-US" altLang="zh-CN" dirty="0"/>
              <a:t>),(</a:t>
            </a:r>
            <a:r>
              <a:rPr lang="en-US" altLang="zh-CN" dirty="0" err="1"/>
              <a:t>Bob,cat</a:t>
            </a:r>
            <a:r>
              <a:rPr lang="en-US" altLang="zh-CN" dirty="0"/>
              <a:t>)},{(</a:t>
            </a:r>
            <a:r>
              <a:rPr lang="en-US" altLang="zh-CN" dirty="0" err="1"/>
              <a:t>Paul,Bob</a:t>
            </a:r>
            <a:r>
              <a:rPr lang="en-US" altLang="zh-CN" dirty="0"/>
              <a:t>)})</a:t>
            </a:r>
          </a:p>
          <a:p>
            <a:pPr marL="400050" lvl="1" indent="0">
              <a:buNone/>
            </a:pPr>
            <a:r>
              <a:rPr lang="en-US" altLang="zh-CN" dirty="0"/>
              <a:t>(Jane,{},{(</a:t>
            </a:r>
            <a:r>
              <a:rPr lang="en-US" altLang="zh-CN" dirty="0" err="1"/>
              <a:t>Paul,Jane</a:t>
            </a:r>
            <a:r>
              <a:rPr lang="en-US" altLang="zh-CN" dirty="0"/>
              <a:t>)})</a:t>
            </a:r>
            <a:endParaRPr lang="zh-CN" altLang="en-US" dirty="0"/>
          </a:p>
        </p:txBody>
      </p:sp>
    </p:spTree>
    <p:extLst>
      <p:ext uri="{BB962C8B-B14F-4D97-AF65-F5344CB8AC3E}">
        <p14:creationId xmlns:p14="http://schemas.microsoft.com/office/powerpoint/2010/main" val="4155609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Nulls and GROUP/COGROUP Operators</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A = load 'student' as (</a:t>
            </a:r>
            <a:r>
              <a:rPr lang="en-US" altLang="zh-CN" dirty="0" err="1"/>
              <a:t>name:chararray</a:t>
            </a:r>
            <a:r>
              <a:rPr lang="en-US" altLang="zh-CN" dirty="0"/>
              <a:t>, </a:t>
            </a:r>
            <a:r>
              <a:rPr lang="en-US" altLang="zh-CN" dirty="0" err="1"/>
              <a:t>age:int</a:t>
            </a:r>
            <a:r>
              <a:rPr lang="en-US" altLang="zh-CN" dirty="0"/>
              <a:t>, </a:t>
            </a:r>
            <a:r>
              <a:rPr lang="en-US" altLang="zh-CN" dirty="0" err="1"/>
              <a:t>gpa:float</a:t>
            </a:r>
            <a:r>
              <a:rPr lang="en-US" altLang="zh-CN" dirty="0"/>
              <a:t>);</a:t>
            </a:r>
          </a:p>
          <a:p>
            <a:pPr marL="0" indent="0">
              <a:buNone/>
            </a:pPr>
            <a:r>
              <a:rPr lang="en-US" altLang="zh-CN" dirty="0"/>
              <a:t>dump A;</a:t>
            </a:r>
          </a:p>
          <a:p>
            <a:pPr marL="0" indent="0">
              <a:buNone/>
            </a:pPr>
            <a:r>
              <a:rPr lang="en-US" altLang="zh-CN" dirty="0"/>
              <a:t>(</a:t>
            </a:r>
            <a:r>
              <a:rPr lang="en-US" altLang="zh-CN" dirty="0" smtClean="0"/>
              <a:t>joe,18 ,</a:t>
            </a:r>
            <a:r>
              <a:rPr lang="en-US" altLang="zh-CN" dirty="0"/>
              <a:t>2.5)</a:t>
            </a:r>
          </a:p>
          <a:p>
            <a:pPr marL="0" indent="0">
              <a:buNone/>
            </a:pPr>
            <a:r>
              <a:rPr lang="en-US" altLang="zh-CN" dirty="0"/>
              <a:t>(</a:t>
            </a:r>
            <a:r>
              <a:rPr lang="en-US" altLang="zh-CN" dirty="0" err="1"/>
              <a:t>sam</a:t>
            </a:r>
            <a:r>
              <a:rPr lang="en-US" altLang="zh-CN" dirty="0" smtClean="0"/>
              <a:t>, ,</a:t>
            </a:r>
            <a:r>
              <a:rPr lang="en-US" altLang="zh-CN" dirty="0"/>
              <a:t>3.0)</a:t>
            </a:r>
          </a:p>
          <a:p>
            <a:pPr marL="0" indent="0">
              <a:buNone/>
            </a:pPr>
            <a:r>
              <a:rPr lang="en-US" altLang="zh-CN" dirty="0"/>
              <a:t>(bob</a:t>
            </a:r>
            <a:r>
              <a:rPr lang="en-US" altLang="zh-CN" dirty="0" smtClean="0"/>
              <a:t>, ,</a:t>
            </a:r>
            <a:r>
              <a:rPr lang="en-US" altLang="zh-CN" dirty="0"/>
              <a:t>3.5)</a:t>
            </a:r>
          </a:p>
          <a:p>
            <a:pPr marL="0" indent="0">
              <a:buNone/>
            </a:pPr>
            <a:endParaRPr lang="en-US" altLang="zh-CN" dirty="0"/>
          </a:p>
          <a:p>
            <a:pPr marL="0" indent="0">
              <a:buNone/>
            </a:pPr>
            <a:r>
              <a:rPr lang="en-US" altLang="zh-CN" dirty="0"/>
              <a:t>X = group A by age;</a:t>
            </a:r>
          </a:p>
          <a:p>
            <a:pPr marL="0" indent="0">
              <a:buNone/>
            </a:pPr>
            <a:r>
              <a:rPr lang="en-US" altLang="zh-CN" dirty="0"/>
              <a:t>dump X;</a:t>
            </a:r>
          </a:p>
          <a:p>
            <a:pPr marL="0" indent="0">
              <a:buNone/>
            </a:pPr>
            <a:r>
              <a:rPr lang="en-US" altLang="zh-CN" dirty="0" smtClean="0"/>
              <a:t>( 18</a:t>
            </a:r>
            <a:r>
              <a:rPr lang="en-US" altLang="zh-CN" dirty="0"/>
              <a:t>,{(joe,18,2.5)})</a:t>
            </a:r>
          </a:p>
          <a:p>
            <a:pPr marL="0" indent="0">
              <a:buNone/>
            </a:pPr>
            <a:r>
              <a:rPr lang="en-US" altLang="zh-CN" dirty="0" smtClean="0">
                <a:solidFill>
                  <a:srgbClr val="FF0000"/>
                </a:solidFill>
              </a:rPr>
              <a:t>( ,{(</a:t>
            </a:r>
            <a:r>
              <a:rPr lang="en-US" altLang="zh-CN" dirty="0">
                <a:solidFill>
                  <a:srgbClr val="FF0000"/>
                </a:solidFill>
              </a:rPr>
              <a:t>sam,,3.0),(bob,,3.5)})</a:t>
            </a:r>
            <a:endParaRPr lang="zh-CN" altLang="en-US" dirty="0">
              <a:solidFill>
                <a:srgbClr val="FF0000"/>
              </a:solidFill>
            </a:endParaRPr>
          </a:p>
        </p:txBody>
      </p:sp>
    </p:spTree>
    <p:extLst>
      <p:ext uri="{BB962C8B-B14F-4D97-AF65-F5344CB8AC3E}">
        <p14:creationId xmlns:p14="http://schemas.microsoft.com/office/powerpoint/2010/main" val="25013455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smtClean="0"/>
              <a:t>Cross</a:t>
            </a:r>
            <a:endParaRPr lang="zh-CN" altLang="en-US" dirty="0"/>
          </a:p>
        </p:txBody>
      </p:sp>
      <p:sp>
        <p:nvSpPr>
          <p:cNvPr id="3" name="内容占位符 2"/>
          <p:cNvSpPr>
            <a:spLocks noGrp="1"/>
          </p:cNvSpPr>
          <p:nvPr>
            <p:ph idx="1"/>
          </p:nvPr>
        </p:nvSpPr>
        <p:spPr>
          <a:xfrm>
            <a:off x="457200" y="1600200"/>
            <a:ext cx="8363272" cy="5069160"/>
          </a:xfrm>
        </p:spPr>
        <p:txBody>
          <a:bodyPr>
            <a:normAutofit fontScale="70000" lnSpcReduction="20000"/>
          </a:bodyPr>
          <a:lstStyle/>
          <a:p>
            <a:r>
              <a:rPr lang="en-US" altLang="zh-CN" sz="5100" dirty="0"/>
              <a:t>Computes the cross product of two or more </a:t>
            </a:r>
            <a:r>
              <a:rPr lang="en-US" altLang="zh-CN" sz="5100" dirty="0" smtClean="0"/>
              <a:t>relations</a:t>
            </a:r>
            <a:endParaRPr lang="pt-BR" altLang="zh-CN" sz="5100" dirty="0"/>
          </a:p>
          <a:p>
            <a:r>
              <a:rPr lang="pt-BR" altLang="zh-CN" sz="5100" dirty="0"/>
              <a:t>alias = CROSS alias, alias [, alias …] [PARTITION BY partitioner] [PARALLEL n</a:t>
            </a:r>
            <a:r>
              <a:rPr lang="pt-BR" altLang="zh-CN" sz="5100" dirty="0" smtClean="0"/>
              <a:t>];</a:t>
            </a:r>
            <a:endParaRPr lang="en-US" altLang="zh-CN" dirty="0" smtClean="0"/>
          </a:p>
          <a:p>
            <a:pPr marL="0" indent="0">
              <a:buNone/>
            </a:pPr>
            <a:r>
              <a:rPr lang="en-US" altLang="zh-CN" dirty="0" smtClean="0"/>
              <a:t>&gt;A </a:t>
            </a:r>
            <a:r>
              <a:rPr lang="en-US" altLang="zh-CN" dirty="0"/>
              <a:t>= LOAD 'data1' AS (a1:int,a2:int,a3:int);</a:t>
            </a:r>
          </a:p>
          <a:p>
            <a:pPr marL="0" indent="0">
              <a:buNone/>
            </a:pPr>
            <a:r>
              <a:rPr lang="en-US" altLang="zh-CN" dirty="0" smtClean="0"/>
              <a:t>&gt;DUMP </a:t>
            </a:r>
            <a:r>
              <a:rPr lang="en-US" altLang="zh-CN" dirty="0"/>
              <a:t>A;</a:t>
            </a:r>
          </a:p>
          <a:p>
            <a:pPr marL="0" indent="0">
              <a:buNone/>
            </a:pPr>
            <a:r>
              <a:rPr lang="en-US" altLang="zh-CN" dirty="0"/>
              <a:t>(1,2,3)</a:t>
            </a:r>
          </a:p>
          <a:p>
            <a:pPr marL="0" indent="0">
              <a:buNone/>
            </a:pPr>
            <a:r>
              <a:rPr lang="en-US" altLang="zh-CN" dirty="0"/>
              <a:t>(4,2,1</a:t>
            </a:r>
            <a:r>
              <a:rPr lang="en-US" altLang="zh-CN" dirty="0" smtClean="0"/>
              <a:t>)</a:t>
            </a:r>
            <a:endParaRPr lang="en-US" altLang="zh-CN" dirty="0"/>
          </a:p>
          <a:p>
            <a:pPr marL="0" indent="0">
              <a:buNone/>
            </a:pPr>
            <a:r>
              <a:rPr lang="en-US" altLang="zh-CN" dirty="0" smtClean="0"/>
              <a:t>&gt;B </a:t>
            </a:r>
            <a:r>
              <a:rPr lang="en-US" altLang="zh-CN" dirty="0"/>
              <a:t>= LOAD 'data2' AS (b1:int,b2:int);</a:t>
            </a:r>
          </a:p>
          <a:p>
            <a:pPr marL="0" indent="0">
              <a:buNone/>
            </a:pPr>
            <a:r>
              <a:rPr lang="en-US" altLang="zh-CN" dirty="0" smtClean="0"/>
              <a:t>&gt;DUMP </a:t>
            </a:r>
            <a:r>
              <a:rPr lang="en-US" altLang="zh-CN" dirty="0"/>
              <a:t>B;</a:t>
            </a:r>
          </a:p>
          <a:p>
            <a:pPr marL="0" indent="0">
              <a:buNone/>
            </a:pPr>
            <a:r>
              <a:rPr lang="en-US" altLang="zh-CN" dirty="0"/>
              <a:t>(2,4)</a:t>
            </a:r>
          </a:p>
          <a:p>
            <a:pPr marL="0" indent="0">
              <a:buNone/>
            </a:pPr>
            <a:r>
              <a:rPr lang="en-US" altLang="zh-CN" dirty="0"/>
              <a:t>(8,9)</a:t>
            </a:r>
          </a:p>
          <a:p>
            <a:pPr marL="0" indent="0">
              <a:buNone/>
            </a:pPr>
            <a:r>
              <a:rPr lang="en-US" altLang="zh-CN" dirty="0"/>
              <a:t>(1,3)</a:t>
            </a:r>
            <a:endParaRPr lang="zh-CN" altLang="en-US" dirty="0"/>
          </a:p>
        </p:txBody>
      </p:sp>
    </p:spTree>
    <p:extLst>
      <p:ext uri="{BB962C8B-B14F-4D97-AF65-F5344CB8AC3E}">
        <p14:creationId xmlns:p14="http://schemas.microsoft.com/office/powerpoint/2010/main" val="2134064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a:t>Cross</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X = CROSS A, B;</a:t>
            </a:r>
          </a:p>
          <a:p>
            <a:pPr marL="0" indent="0">
              <a:buNone/>
            </a:pPr>
            <a:endParaRPr lang="en-US" altLang="zh-CN" dirty="0"/>
          </a:p>
          <a:p>
            <a:pPr marL="0" indent="0">
              <a:buNone/>
            </a:pPr>
            <a:r>
              <a:rPr lang="en-US" altLang="zh-CN" dirty="0"/>
              <a:t>DUMP X;</a:t>
            </a:r>
          </a:p>
          <a:p>
            <a:pPr marL="0" indent="0">
              <a:buNone/>
            </a:pPr>
            <a:r>
              <a:rPr lang="en-US" altLang="zh-CN" dirty="0"/>
              <a:t>(1,2,3,2,4)</a:t>
            </a:r>
          </a:p>
          <a:p>
            <a:pPr marL="0" indent="0">
              <a:buNone/>
            </a:pPr>
            <a:r>
              <a:rPr lang="en-US" altLang="zh-CN" dirty="0"/>
              <a:t>(1,2,3,8,9)</a:t>
            </a:r>
          </a:p>
          <a:p>
            <a:pPr marL="0" indent="0">
              <a:buNone/>
            </a:pPr>
            <a:r>
              <a:rPr lang="en-US" altLang="zh-CN" dirty="0"/>
              <a:t>(1,2,3,1,3)</a:t>
            </a:r>
          </a:p>
          <a:p>
            <a:pPr marL="0" indent="0">
              <a:buNone/>
            </a:pPr>
            <a:r>
              <a:rPr lang="en-US" altLang="zh-CN" dirty="0"/>
              <a:t>(4,2,1,2,4)</a:t>
            </a:r>
          </a:p>
          <a:p>
            <a:pPr marL="0" indent="0">
              <a:buNone/>
            </a:pPr>
            <a:r>
              <a:rPr lang="en-US" altLang="zh-CN" dirty="0"/>
              <a:t>(4,2,1,8,9)</a:t>
            </a:r>
          </a:p>
          <a:p>
            <a:pPr marL="0" indent="0">
              <a:buNone/>
            </a:pPr>
            <a:r>
              <a:rPr lang="en-US" altLang="zh-CN" dirty="0"/>
              <a:t>(4,2,1,1,3)</a:t>
            </a:r>
            <a:endParaRPr lang="zh-CN" altLang="en-US" dirty="0"/>
          </a:p>
        </p:txBody>
      </p:sp>
    </p:spTree>
    <p:extLst>
      <p:ext uri="{BB962C8B-B14F-4D97-AF65-F5344CB8AC3E}">
        <p14:creationId xmlns:p14="http://schemas.microsoft.com/office/powerpoint/2010/main" val="2799008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fontScale="90000"/>
          </a:bodyPr>
          <a:lstStyle/>
          <a:p>
            <a:r>
              <a:rPr lang="en-US" altLang="zh-CN" dirty="0"/>
              <a:t>Relational operators</a:t>
            </a:r>
            <a:br>
              <a:rPr lang="en-US" altLang="zh-CN" dirty="0"/>
            </a:br>
            <a:r>
              <a:rPr lang="en-US" altLang="zh-CN" dirty="0" smtClean="0"/>
              <a:t>Order By</a:t>
            </a:r>
            <a:endParaRPr lang="zh-CN" altLang="en-US" dirty="0"/>
          </a:p>
        </p:txBody>
      </p:sp>
      <p:sp>
        <p:nvSpPr>
          <p:cNvPr id="3" name="内容占位符 2"/>
          <p:cNvSpPr>
            <a:spLocks noGrp="1"/>
          </p:cNvSpPr>
          <p:nvPr>
            <p:ph idx="1"/>
          </p:nvPr>
        </p:nvSpPr>
        <p:spPr>
          <a:xfrm>
            <a:off x="457200" y="1600200"/>
            <a:ext cx="8291264" cy="4925144"/>
          </a:xfrm>
        </p:spPr>
        <p:txBody>
          <a:bodyPr>
            <a:normAutofit lnSpcReduction="10000"/>
          </a:bodyPr>
          <a:lstStyle/>
          <a:p>
            <a:r>
              <a:rPr lang="en-US" altLang="zh-CN" dirty="0"/>
              <a:t>Sorts a relation based on one or more fields</a:t>
            </a:r>
            <a:r>
              <a:rPr lang="en-US" altLang="zh-CN" dirty="0" smtClean="0"/>
              <a:t>.</a:t>
            </a:r>
          </a:p>
          <a:p>
            <a:r>
              <a:rPr lang="en-US" altLang="zh-CN" dirty="0"/>
              <a:t>alias = ORDER alias BY { * [ASC|DESC] | </a:t>
            </a:r>
            <a:r>
              <a:rPr lang="en-US" altLang="zh-CN" dirty="0" err="1"/>
              <a:t>field_alias</a:t>
            </a:r>
            <a:r>
              <a:rPr lang="en-US" altLang="zh-CN" dirty="0"/>
              <a:t> [ASC|DESC] [, </a:t>
            </a:r>
            <a:r>
              <a:rPr lang="en-US" altLang="zh-CN" dirty="0" err="1"/>
              <a:t>field_alias</a:t>
            </a:r>
            <a:r>
              <a:rPr lang="en-US" altLang="zh-CN" dirty="0"/>
              <a:t> [ASC|DESC] …] } [PARALLEL n</a:t>
            </a:r>
            <a:r>
              <a:rPr lang="en-US" altLang="zh-CN" dirty="0" smtClean="0"/>
              <a:t>];</a:t>
            </a:r>
          </a:p>
          <a:p>
            <a:pPr marL="457200" lvl="1" indent="0">
              <a:buNone/>
            </a:pPr>
            <a:r>
              <a:rPr lang="en-US" altLang="zh-CN" dirty="0"/>
              <a:t>A = LOAD '</a:t>
            </a:r>
            <a:r>
              <a:rPr lang="en-US" altLang="zh-CN" dirty="0" err="1"/>
              <a:t>mydata</a:t>
            </a:r>
            <a:r>
              <a:rPr lang="en-US" altLang="zh-CN" dirty="0"/>
              <a:t>' AS (x: </a:t>
            </a:r>
            <a:r>
              <a:rPr lang="en-US" altLang="zh-CN" dirty="0" err="1"/>
              <a:t>int</a:t>
            </a:r>
            <a:r>
              <a:rPr lang="en-US" altLang="zh-CN" dirty="0"/>
              <a:t>, y: map[]); B = ORDER A BY x; -- this is allowed because x is a simple type </a:t>
            </a:r>
            <a:endParaRPr lang="en-US" altLang="zh-CN" dirty="0" smtClean="0"/>
          </a:p>
          <a:p>
            <a:pPr marL="457200" lvl="1" indent="0">
              <a:buNone/>
            </a:pPr>
            <a:r>
              <a:rPr lang="en-US" altLang="zh-CN" dirty="0" smtClean="0"/>
              <a:t>B </a:t>
            </a:r>
            <a:r>
              <a:rPr lang="en-US" altLang="zh-CN" dirty="0"/>
              <a:t>= ORDER A BY y; -- this is not allowed because y is a complex type </a:t>
            </a:r>
            <a:endParaRPr lang="en-US" altLang="zh-CN" dirty="0" smtClean="0"/>
          </a:p>
          <a:p>
            <a:pPr marL="457200" lvl="1" indent="0">
              <a:buNone/>
            </a:pPr>
            <a:r>
              <a:rPr lang="en-US" altLang="zh-CN" dirty="0" smtClean="0"/>
              <a:t>B </a:t>
            </a:r>
            <a:r>
              <a:rPr lang="en-US" altLang="zh-CN" dirty="0"/>
              <a:t>= ORDER A BY </a:t>
            </a:r>
            <a:r>
              <a:rPr lang="en-US" altLang="zh-CN" dirty="0" err="1"/>
              <a:t>y#'id</a:t>
            </a:r>
            <a:r>
              <a:rPr lang="en-US" altLang="zh-CN" dirty="0"/>
              <a:t>'; -- this is not allowed because </a:t>
            </a:r>
            <a:r>
              <a:rPr lang="en-US" altLang="zh-CN" dirty="0" err="1"/>
              <a:t>y#'id</a:t>
            </a:r>
            <a:r>
              <a:rPr lang="en-US" altLang="zh-CN" dirty="0"/>
              <a:t>' is an expression</a:t>
            </a:r>
            <a:endParaRPr lang="zh-CN" altLang="en-US" dirty="0"/>
          </a:p>
        </p:txBody>
      </p:sp>
    </p:spTree>
    <p:extLst>
      <p:ext uri="{BB962C8B-B14F-4D97-AF65-F5344CB8AC3E}">
        <p14:creationId xmlns:p14="http://schemas.microsoft.com/office/powerpoint/2010/main" val="670456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Relational operators</a:t>
            </a:r>
            <a:br>
              <a:rPr lang="en-US" altLang="zh-CN" dirty="0"/>
            </a:br>
            <a:r>
              <a:rPr lang="en-US" altLang="zh-CN" dirty="0" smtClean="0"/>
              <a:t>Stream</a:t>
            </a:r>
            <a:endParaRPr lang="zh-CN" altLang="en-US" dirty="0"/>
          </a:p>
        </p:txBody>
      </p:sp>
      <p:sp>
        <p:nvSpPr>
          <p:cNvPr id="3" name="内容占位符 2"/>
          <p:cNvSpPr>
            <a:spLocks noGrp="1"/>
          </p:cNvSpPr>
          <p:nvPr>
            <p:ph idx="1"/>
          </p:nvPr>
        </p:nvSpPr>
        <p:spPr/>
        <p:txBody>
          <a:bodyPr/>
          <a:lstStyle/>
          <a:p>
            <a:r>
              <a:rPr lang="en-US" altLang="zh-CN" dirty="0"/>
              <a:t>Sends data to an external script or program</a:t>
            </a:r>
            <a:r>
              <a:rPr lang="en-US" altLang="zh-CN" dirty="0" smtClean="0"/>
              <a:t>.</a:t>
            </a:r>
          </a:p>
          <a:p>
            <a:r>
              <a:rPr lang="en-US" altLang="zh-CN" dirty="0"/>
              <a:t>alias = STREAM alias [, alias …] </a:t>
            </a:r>
            <a:endParaRPr lang="en-US" altLang="zh-CN" dirty="0" smtClean="0"/>
          </a:p>
          <a:p>
            <a:pPr marL="0" indent="0">
              <a:buNone/>
            </a:pPr>
            <a:r>
              <a:rPr lang="en-US" altLang="zh-CN" dirty="0"/>
              <a:t> </a:t>
            </a:r>
            <a:r>
              <a:rPr lang="en-US" altLang="zh-CN" dirty="0" smtClean="0"/>
              <a:t>   THROUGH </a:t>
            </a:r>
            <a:r>
              <a:rPr lang="en-US" altLang="zh-CN" dirty="0"/>
              <a:t>{`command` | </a:t>
            </a:r>
            <a:r>
              <a:rPr lang="en-US" altLang="zh-CN" dirty="0" err="1"/>
              <a:t>cmd_alias</a:t>
            </a:r>
            <a:r>
              <a:rPr lang="en-US" altLang="zh-CN" dirty="0"/>
              <a:t> } </a:t>
            </a:r>
            <a:endParaRPr lang="en-US" altLang="zh-CN" dirty="0" smtClean="0"/>
          </a:p>
          <a:p>
            <a:pPr marL="0" indent="0">
              <a:buNone/>
            </a:pPr>
            <a:r>
              <a:rPr lang="en-US" altLang="zh-CN" dirty="0"/>
              <a:t> </a:t>
            </a:r>
            <a:r>
              <a:rPr lang="en-US" altLang="zh-CN" dirty="0" smtClean="0"/>
              <a:t>   [</a:t>
            </a:r>
            <a:r>
              <a:rPr lang="en-US" altLang="zh-CN" dirty="0"/>
              <a:t>AS schema] </a:t>
            </a:r>
            <a:r>
              <a:rPr lang="en-US" altLang="zh-CN" dirty="0" smtClean="0"/>
              <a:t>;</a:t>
            </a:r>
          </a:p>
          <a:p>
            <a:pPr marL="0" indent="0">
              <a:buNone/>
            </a:pPr>
            <a:r>
              <a:rPr lang="en-US" altLang="zh-CN" dirty="0"/>
              <a:t>A = LOAD 'data</a:t>
            </a:r>
            <a:r>
              <a:rPr lang="en-US" altLang="zh-CN" dirty="0" smtClean="0"/>
              <a:t>';</a:t>
            </a:r>
            <a:endParaRPr lang="en-US" altLang="zh-CN" dirty="0"/>
          </a:p>
          <a:p>
            <a:pPr marL="0" indent="0">
              <a:buNone/>
            </a:pPr>
            <a:r>
              <a:rPr lang="en-US" altLang="zh-CN" dirty="0"/>
              <a:t>B = STREAM A THROUGH `stream.pl -n 5`;</a:t>
            </a:r>
            <a:endParaRPr lang="zh-CN" altLang="en-US" dirty="0"/>
          </a:p>
        </p:txBody>
      </p:sp>
    </p:spTree>
    <p:extLst>
      <p:ext uri="{BB962C8B-B14F-4D97-AF65-F5344CB8AC3E}">
        <p14:creationId xmlns:p14="http://schemas.microsoft.com/office/powerpoint/2010/main" val="3541077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868958"/>
          </a:xfrm>
        </p:spPr>
        <p:txBody>
          <a:bodyPr/>
          <a:lstStyle/>
          <a:p>
            <a:r>
              <a:rPr lang="en-US" altLang="zh-CN" dirty="0" smtClean="0"/>
              <a:t>Examples </a:t>
            </a:r>
            <a:endParaRPr lang="zh-CN" altLang="en-US" dirty="0"/>
          </a:p>
        </p:txBody>
      </p:sp>
      <p:sp>
        <p:nvSpPr>
          <p:cNvPr id="3" name="内容占位符 2"/>
          <p:cNvSpPr>
            <a:spLocks noGrp="1"/>
          </p:cNvSpPr>
          <p:nvPr>
            <p:ph idx="1"/>
          </p:nvPr>
        </p:nvSpPr>
        <p:spPr>
          <a:xfrm>
            <a:off x="395536" y="692696"/>
            <a:ext cx="8291264" cy="5544616"/>
          </a:xfrm>
        </p:spPr>
        <p:txBody>
          <a:bodyPr>
            <a:noAutofit/>
          </a:bodyPr>
          <a:lstStyle/>
          <a:p>
            <a:pPr>
              <a:buNone/>
            </a:pPr>
            <a:r>
              <a:rPr lang="en-US" altLang="zh-CN" sz="2400" b="1" dirty="0"/>
              <a:t>grunt&gt; a = load </a:t>
            </a:r>
            <a:r>
              <a:rPr lang="en-US" altLang="zh-CN" sz="2400" b="1" dirty="0" smtClean="0"/>
              <a:t>g</a:t>
            </a:r>
            <a:endParaRPr lang="en-US" altLang="zh-CN" sz="2400" b="1" dirty="0"/>
          </a:p>
          <a:p>
            <a:pPr>
              <a:buNone/>
            </a:pPr>
            <a:r>
              <a:rPr lang="en-US" altLang="zh-CN" sz="2400" b="1" dirty="0"/>
              <a:t>grunt&gt; b = load 'B' using </a:t>
            </a:r>
            <a:r>
              <a:rPr lang="en-US" altLang="zh-CN" sz="2400" b="1" dirty="0" err="1"/>
              <a:t>PigStorage</a:t>
            </a:r>
            <a:r>
              <a:rPr lang="en-US" altLang="zh-CN" sz="2400" b="1" dirty="0"/>
              <a:t>(',') as (b1:int, b2:int, b3:int);</a:t>
            </a:r>
          </a:p>
          <a:p>
            <a:pPr>
              <a:buNone/>
            </a:pPr>
            <a:r>
              <a:rPr lang="en-US" altLang="zh-CN" sz="2400" b="1" dirty="0"/>
              <a:t>grunt&gt; DUMP a;</a:t>
            </a:r>
          </a:p>
          <a:p>
            <a:pPr lvl="1">
              <a:buNone/>
            </a:pPr>
            <a:r>
              <a:rPr lang="en-US" altLang="zh-CN" sz="2400" dirty="0"/>
              <a:t>(0,1,2)</a:t>
            </a:r>
          </a:p>
          <a:p>
            <a:pPr lvl="1">
              <a:buNone/>
            </a:pPr>
            <a:r>
              <a:rPr lang="en-US" altLang="zh-CN" sz="2400" dirty="0"/>
              <a:t>(1,3,4)</a:t>
            </a:r>
          </a:p>
          <a:p>
            <a:pPr>
              <a:buNone/>
            </a:pPr>
            <a:r>
              <a:rPr lang="en-US" altLang="zh-CN" sz="2400" b="1" dirty="0"/>
              <a:t>grunt&gt; DUMP b;</a:t>
            </a:r>
          </a:p>
          <a:p>
            <a:pPr lvl="1">
              <a:buNone/>
            </a:pPr>
            <a:r>
              <a:rPr lang="en-US" altLang="zh-CN" sz="2400" dirty="0"/>
              <a:t>(0,5,2)</a:t>
            </a:r>
          </a:p>
          <a:p>
            <a:pPr lvl="1">
              <a:buNone/>
            </a:pPr>
            <a:r>
              <a:rPr lang="en-US" altLang="zh-CN" sz="2400" dirty="0"/>
              <a:t>(1,7,8)</a:t>
            </a:r>
          </a:p>
          <a:p>
            <a:pPr>
              <a:buNone/>
            </a:pPr>
            <a:r>
              <a:rPr lang="en-US" altLang="zh-CN" sz="2400" b="1" dirty="0"/>
              <a:t>grunt&gt; c = UNION a, b;</a:t>
            </a:r>
          </a:p>
          <a:p>
            <a:pPr>
              <a:buNone/>
            </a:pPr>
            <a:r>
              <a:rPr lang="en-US" altLang="zh-CN" sz="2400" b="1" dirty="0"/>
              <a:t>grunt&gt; DUMP c</a:t>
            </a:r>
            <a:r>
              <a:rPr lang="en-US" altLang="zh-CN" sz="2400" b="1" dirty="0" smtClean="0"/>
              <a:t>;</a:t>
            </a:r>
          </a:p>
          <a:p>
            <a:pPr lvl="1">
              <a:buNone/>
            </a:pPr>
            <a:r>
              <a:rPr lang="en-US" altLang="zh-CN" sz="2400" dirty="0"/>
              <a:t>(0,1,2)</a:t>
            </a:r>
          </a:p>
          <a:p>
            <a:pPr lvl="1">
              <a:buNone/>
            </a:pPr>
            <a:r>
              <a:rPr lang="en-US" altLang="zh-CN" sz="2400" dirty="0"/>
              <a:t>(0,5,2)</a:t>
            </a:r>
          </a:p>
          <a:p>
            <a:pPr lvl="1">
              <a:buNone/>
            </a:pPr>
            <a:r>
              <a:rPr lang="en-US" altLang="zh-CN" sz="2400" dirty="0"/>
              <a:t>(1,3,4)</a:t>
            </a:r>
          </a:p>
          <a:p>
            <a:pPr lvl="1">
              <a:buNone/>
            </a:pPr>
            <a:r>
              <a:rPr lang="en-US" altLang="zh-CN" sz="2400" dirty="0"/>
              <a:t>(1,7,8)</a:t>
            </a:r>
            <a:endParaRPr lang="zh-CN" alt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229600" cy="6009531"/>
          </a:xfrm>
        </p:spPr>
        <p:txBody>
          <a:bodyPr>
            <a:normAutofit fontScale="92500" lnSpcReduction="10000"/>
          </a:bodyPr>
          <a:lstStyle/>
          <a:p>
            <a:pPr>
              <a:buNone/>
            </a:pPr>
            <a:r>
              <a:rPr lang="en-US" altLang="zh-CN" b="1" dirty="0"/>
              <a:t>grunt&gt; SPLIT c INTO d IF $0 == 0, e IF $0 == 1;</a:t>
            </a:r>
          </a:p>
          <a:p>
            <a:pPr>
              <a:buNone/>
            </a:pPr>
            <a:r>
              <a:rPr lang="en-US" altLang="zh-CN" b="1" dirty="0"/>
              <a:t>grunt&gt; DUMP d;</a:t>
            </a:r>
          </a:p>
          <a:p>
            <a:pPr>
              <a:buNone/>
            </a:pPr>
            <a:r>
              <a:rPr lang="en-US" altLang="zh-CN" dirty="0"/>
              <a:t>(0,1,2)</a:t>
            </a:r>
          </a:p>
          <a:p>
            <a:pPr>
              <a:buNone/>
            </a:pPr>
            <a:r>
              <a:rPr lang="en-US" altLang="zh-CN" dirty="0"/>
              <a:t>(0,5,2)</a:t>
            </a:r>
          </a:p>
          <a:p>
            <a:pPr>
              <a:buNone/>
            </a:pPr>
            <a:r>
              <a:rPr lang="en-US" altLang="zh-CN" b="1" dirty="0"/>
              <a:t>grunt&gt; DUMP e;</a:t>
            </a:r>
          </a:p>
          <a:p>
            <a:pPr>
              <a:buNone/>
            </a:pPr>
            <a:r>
              <a:rPr lang="en-US" altLang="zh-CN" dirty="0"/>
              <a:t>(1,3,4)</a:t>
            </a:r>
          </a:p>
          <a:p>
            <a:pPr>
              <a:buNone/>
            </a:pPr>
            <a:r>
              <a:rPr lang="en-US" altLang="zh-CN" dirty="0"/>
              <a:t>(1,7,8</a:t>
            </a:r>
            <a:r>
              <a:rPr lang="en-US" altLang="zh-CN" dirty="0" smtClean="0"/>
              <a:t>)</a:t>
            </a:r>
          </a:p>
          <a:p>
            <a:pPr>
              <a:buNone/>
            </a:pPr>
            <a:r>
              <a:rPr lang="sv-SE" altLang="zh-CN" b="1" dirty="0"/>
              <a:t>grunt&gt; f = FILTER c BY $1 &gt; 3;</a:t>
            </a:r>
          </a:p>
          <a:p>
            <a:pPr>
              <a:buNone/>
            </a:pPr>
            <a:r>
              <a:rPr lang="en-US" altLang="zh-CN" b="1" dirty="0"/>
              <a:t>grunt&gt; DUMP f;</a:t>
            </a:r>
          </a:p>
          <a:p>
            <a:pPr>
              <a:buNone/>
            </a:pPr>
            <a:r>
              <a:rPr lang="en-US" altLang="zh-CN" dirty="0"/>
              <a:t>(0,5,2)</a:t>
            </a:r>
          </a:p>
          <a:p>
            <a:pPr>
              <a:buNone/>
            </a:pPr>
            <a:r>
              <a:rPr lang="en-US" altLang="zh-CN" dirty="0"/>
              <a:t>(1,7,8)</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MapReduce</a:t>
            </a:r>
            <a:r>
              <a:rPr lang="en-US" dirty="0" smtClean="0"/>
              <a:t> vs. Pig Latin</a:t>
            </a:r>
            <a:endParaRPr lang="en-US" dirty="0"/>
          </a:p>
        </p:txBody>
      </p:sp>
      <p:graphicFrame>
        <p:nvGraphicFramePr>
          <p:cNvPr id="3" name="Object 2"/>
          <p:cNvGraphicFramePr>
            <a:graphicFrameLocks noChangeAspect="1"/>
          </p:cNvGraphicFramePr>
          <p:nvPr/>
        </p:nvGraphicFramePr>
        <p:xfrm>
          <a:off x="434975" y="1908175"/>
          <a:ext cx="3886200" cy="2851150"/>
        </p:xfrm>
        <a:graphic>
          <a:graphicData uri="http://schemas.openxmlformats.org/presentationml/2006/ole">
            <mc:AlternateContent xmlns:mc="http://schemas.openxmlformats.org/markup-compatibility/2006">
              <mc:Choice xmlns:v="urn:schemas-microsoft-com:vml" Requires="v">
                <p:oleObj spid="_x0000_s2104" name="Worksheet" r:id="rId3" imgW="9576816" imgH="7022592" progId="Excel.Sheet.8">
                  <p:embed/>
                </p:oleObj>
              </mc:Choice>
              <mc:Fallback>
                <p:oleObj name="Worksheet" r:id="rId3" imgW="9576816" imgH="702259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 y="1908175"/>
                        <a:ext cx="38862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7"/>
          <p:cNvSpPr txBox="1">
            <a:spLocks noChangeArrowheads="1"/>
          </p:cNvSpPr>
          <p:nvPr/>
        </p:nvSpPr>
        <p:spPr bwMode="auto">
          <a:xfrm>
            <a:off x="1273175" y="1487488"/>
            <a:ext cx="2519363"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dirty="0">
                <a:solidFill>
                  <a:srgbClr val="000000"/>
                </a:solidFill>
              </a:rPr>
              <a:t>1/20 the lines of code</a:t>
            </a:r>
          </a:p>
        </p:txBody>
      </p:sp>
      <p:graphicFrame>
        <p:nvGraphicFramePr>
          <p:cNvPr id="5" name="Object 3"/>
          <p:cNvGraphicFramePr>
            <a:graphicFrameLocks noChangeAspect="1"/>
          </p:cNvGraphicFramePr>
          <p:nvPr/>
        </p:nvGraphicFramePr>
        <p:xfrm>
          <a:off x="4702175" y="1908175"/>
          <a:ext cx="3886200" cy="2849563"/>
        </p:xfrm>
        <a:graphic>
          <a:graphicData uri="http://schemas.openxmlformats.org/presentationml/2006/ole">
            <mc:AlternateContent xmlns:mc="http://schemas.openxmlformats.org/markup-compatibility/2006">
              <mc:Choice xmlns:v="urn:schemas-microsoft-com:vml" Requires="v">
                <p:oleObj spid="_x0000_s2105" name="Worksheet" r:id="rId5" imgW="9576816" imgH="7022592" progId="Excel.Sheet.8">
                  <p:embed/>
                </p:oleObj>
              </mc:Choice>
              <mc:Fallback>
                <p:oleObj name="Worksheet" r:id="rId5" imgW="9576816" imgH="7022592"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175" y="1908175"/>
                        <a:ext cx="38862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5616575" y="1487488"/>
            <a:ext cx="3070225"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a:solidFill>
                  <a:srgbClr val="000000"/>
                </a:solidFill>
              </a:rPr>
              <a:t>1/16 the development time</a:t>
            </a:r>
          </a:p>
        </p:txBody>
      </p:sp>
      <p:sp>
        <p:nvSpPr>
          <p:cNvPr id="7" name="Text Box 11"/>
          <p:cNvSpPr txBox="1">
            <a:spLocks noChangeArrowheads="1"/>
          </p:cNvSpPr>
          <p:nvPr/>
        </p:nvSpPr>
        <p:spPr bwMode="auto">
          <a:xfrm>
            <a:off x="2133600" y="5013176"/>
            <a:ext cx="4648200" cy="95410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fontAlgn="base" hangingPunct="0">
              <a:spcBef>
                <a:spcPct val="0"/>
              </a:spcBef>
              <a:spcAft>
                <a:spcPct val="0"/>
              </a:spcAft>
            </a:pPr>
            <a:r>
              <a:rPr lang="en-US" sz="2800" b="1" dirty="0">
                <a:solidFill>
                  <a:srgbClr val="000000"/>
                </a:solidFill>
              </a:rPr>
              <a:t>Performance on par with raw Hadoop!</a:t>
            </a:r>
          </a:p>
        </p:txBody>
      </p:sp>
      <p:sp>
        <p:nvSpPr>
          <p:cNvPr id="8"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64454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en-US" altLang="zh-CN" b="1" dirty="0"/>
              <a:t>grunt&gt; g = GROUP c BY $2;</a:t>
            </a:r>
          </a:p>
          <a:p>
            <a:r>
              <a:rPr lang="en-US" altLang="zh-CN" b="1" dirty="0"/>
              <a:t>grunt&gt; DUMP g;</a:t>
            </a:r>
          </a:p>
          <a:p>
            <a:r>
              <a:rPr lang="en-US" altLang="zh-CN" dirty="0"/>
              <a:t>(2,{(0,1,2),(0,5,2)})</a:t>
            </a:r>
          </a:p>
          <a:p>
            <a:r>
              <a:rPr lang="en-US" altLang="zh-CN" dirty="0"/>
              <a:t>(4,{(1,3,4)})</a:t>
            </a:r>
          </a:p>
          <a:p>
            <a:r>
              <a:rPr lang="en-US" altLang="zh-CN" dirty="0"/>
              <a:t>(8,{(1,7,8)})</a:t>
            </a:r>
          </a:p>
          <a:p>
            <a:r>
              <a:rPr lang="en-US" altLang="zh-CN" b="1" dirty="0"/>
              <a:t>grunt&gt; DESCRIBE c;</a:t>
            </a:r>
          </a:p>
          <a:p>
            <a:r>
              <a:rPr lang="en-US" altLang="zh-CN" dirty="0"/>
              <a:t>c: {a1: int,a2: int,a3: </a:t>
            </a:r>
            <a:r>
              <a:rPr lang="en-US" altLang="zh-CN" dirty="0" err="1"/>
              <a:t>int</a:t>
            </a:r>
            <a:r>
              <a:rPr lang="en-US" altLang="zh-CN" dirty="0"/>
              <a:t>}</a:t>
            </a:r>
          </a:p>
          <a:p>
            <a:r>
              <a:rPr lang="en-US" altLang="zh-CN" b="1" dirty="0"/>
              <a:t>grunt&gt; DESCRIBE g;</a:t>
            </a:r>
          </a:p>
          <a:p>
            <a:r>
              <a:rPr lang="en-US" altLang="zh-CN" dirty="0"/>
              <a:t>g: {group: </a:t>
            </a:r>
            <a:r>
              <a:rPr lang="en-US" altLang="zh-CN" dirty="0" err="1"/>
              <a:t>int,c</a:t>
            </a:r>
            <a:r>
              <a:rPr lang="en-US" altLang="zh-CN" dirty="0"/>
              <a:t>: {a1: int,a2: int,a3: </a:t>
            </a:r>
            <a:r>
              <a:rPr lang="en-US" altLang="zh-CN" dirty="0" err="1"/>
              <a:t>int</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a:buNone/>
            </a:pPr>
            <a:r>
              <a:rPr lang="en-US" altLang="zh-CN" b="1" dirty="0"/>
              <a:t>grunt&gt; h = GROUP c ALL;</a:t>
            </a:r>
          </a:p>
          <a:p>
            <a:pPr>
              <a:buNone/>
            </a:pPr>
            <a:r>
              <a:rPr lang="en-US" altLang="zh-CN" b="1" dirty="0"/>
              <a:t>grunt&gt; DUMP h;</a:t>
            </a:r>
          </a:p>
          <a:p>
            <a:pPr>
              <a:buNone/>
            </a:pPr>
            <a:r>
              <a:rPr lang="en-US" altLang="zh-CN" dirty="0"/>
              <a:t>(all,{(0,1,2),(0,5,2),(1,3,4),(1,7,8)})</a:t>
            </a:r>
          </a:p>
          <a:p>
            <a:pPr>
              <a:buNone/>
            </a:pPr>
            <a:r>
              <a:rPr lang="en-US" altLang="zh-CN" b="1" dirty="0"/>
              <a:t>grunt&gt; </a:t>
            </a:r>
            <a:r>
              <a:rPr lang="en-US" altLang="zh-CN" b="1" dirty="0" err="1"/>
              <a:t>i</a:t>
            </a:r>
            <a:r>
              <a:rPr lang="en-US" altLang="zh-CN" b="1" dirty="0"/>
              <a:t> = FOREACH h GENERATE COUNT($1);</a:t>
            </a:r>
          </a:p>
          <a:p>
            <a:pPr>
              <a:buNone/>
            </a:pPr>
            <a:r>
              <a:rPr lang="en-US" altLang="zh-CN" b="1" dirty="0"/>
              <a:t>grunt&gt; dump </a:t>
            </a:r>
            <a:r>
              <a:rPr lang="en-US" altLang="zh-CN" b="1" dirty="0" err="1"/>
              <a:t>i</a:t>
            </a:r>
            <a:r>
              <a:rPr lang="en-US" altLang="zh-CN" b="1" dirty="0"/>
              <a:t>;</a:t>
            </a:r>
          </a:p>
          <a:p>
            <a:pPr>
              <a:buNone/>
            </a:pPr>
            <a:r>
              <a:rPr lang="en-US" altLang="zh-CN" dirty="0"/>
              <a:t>(4L)</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85000" lnSpcReduction="20000"/>
          </a:bodyPr>
          <a:lstStyle/>
          <a:p>
            <a:pPr>
              <a:buNone/>
            </a:pPr>
            <a:r>
              <a:rPr lang="en-US" altLang="zh-CN" b="1" dirty="0"/>
              <a:t>grunt&gt; j = </a:t>
            </a:r>
            <a:r>
              <a:rPr lang="en-US" altLang="zh-CN" b="1" dirty="0">
                <a:solidFill>
                  <a:srgbClr val="FF0000"/>
                </a:solidFill>
              </a:rPr>
              <a:t>COGROUP</a:t>
            </a:r>
            <a:r>
              <a:rPr lang="en-US" altLang="zh-CN" b="1" dirty="0"/>
              <a:t> a BY $2, b BY $2;</a:t>
            </a:r>
          </a:p>
          <a:p>
            <a:pPr>
              <a:buNone/>
            </a:pPr>
            <a:r>
              <a:rPr lang="en-US" altLang="zh-CN" b="1" dirty="0"/>
              <a:t>grunt&gt; DUMP j;</a:t>
            </a:r>
          </a:p>
          <a:p>
            <a:pPr>
              <a:buNone/>
            </a:pPr>
            <a:r>
              <a:rPr lang="en-US" altLang="zh-CN" dirty="0"/>
              <a:t>(2,{(0,1,2)},{(0,5,2)})</a:t>
            </a:r>
          </a:p>
          <a:p>
            <a:pPr>
              <a:buNone/>
            </a:pPr>
            <a:r>
              <a:rPr lang="en-US" altLang="zh-CN" dirty="0"/>
              <a:t>(4,{(1,3,4)},{})</a:t>
            </a:r>
          </a:p>
          <a:p>
            <a:pPr>
              <a:buNone/>
            </a:pPr>
            <a:r>
              <a:rPr lang="en-US" altLang="zh-CN" dirty="0"/>
              <a:t>(8,{},{(1,7,8)})</a:t>
            </a:r>
          </a:p>
          <a:p>
            <a:pPr>
              <a:buNone/>
            </a:pPr>
            <a:r>
              <a:rPr lang="en-US" altLang="zh-CN" b="1" dirty="0"/>
              <a:t>grunt&gt; DESCRIBE j;</a:t>
            </a:r>
          </a:p>
          <a:p>
            <a:pPr>
              <a:buNone/>
            </a:pPr>
            <a:r>
              <a:rPr lang="en-US" altLang="zh-CN" dirty="0"/>
              <a:t>j: {group: </a:t>
            </a:r>
            <a:r>
              <a:rPr lang="en-US" altLang="zh-CN" dirty="0" err="1"/>
              <a:t>int,a</a:t>
            </a:r>
            <a:r>
              <a:rPr lang="en-US" altLang="zh-CN" dirty="0"/>
              <a:t>: {a1: int,a2: int,a3: </a:t>
            </a:r>
            <a:r>
              <a:rPr lang="en-US" altLang="zh-CN" dirty="0" err="1"/>
              <a:t>int</a:t>
            </a:r>
            <a:r>
              <a:rPr lang="en-US" altLang="zh-CN" dirty="0"/>
              <a:t>},b: {b1: int,b2: int,b3: </a:t>
            </a:r>
            <a:r>
              <a:rPr lang="en-US" altLang="zh-CN" dirty="0" err="1"/>
              <a:t>int</a:t>
            </a:r>
            <a:r>
              <a:rPr lang="en-US" altLang="zh-CN" dirty="0" smtClean="0"/>
              <a:t>}}</a:t>
            </a:r>
          </a:p>
          <a:p>
            <a:pPr>
              <a:buNone/>
            </a:pPr>
            <a:r>
              <a:rPr lang="en-US" altLang="zh-CN" b="1" dirty="0"/>
              <a:t>grunt&gt; dump j;</a:t>
            </a:r>
          </a:p>
          <a:p>
            <a:pPr>
              <a:buNone/>
            </a:pPr>
            <a:r>
              <a:rPr lang="en-US" altLang="zh-CN" dirty="0"/>
              <a:t>(2,{(0,1,2)},{(0,5,2)})</a:t>
            </a:r>
          </a:p>
          <a:p>
            <a:pPr>
              <a:buNone/>
            </a:pPr>
            <a:r>
              <a:rPr lang="en-US" altLang="zh-CN" dirty="0"/>
              <a:t>(8,{},{(1,7,8)})</a:t>
            </a:r>
          </a:p>
          <a:p>
            <a:pPr>
              <a:buNone/>
            </a:pPr>
            <a:r>
              <a:rPr lang="en-US" altLang="zh-CN" b="1" dirty="0"/>
              <a:t>grunt&gt; j = COGROUP a BY $2 </a:t>
            </a:r>
            <a:r>
              <a:rPr lang="en-US" altLang="zh-CN" b="1" dirty="0">
                <a:solidFill>
                  <a:srgbClr val="FF0000"/>
                </a:solidFill>
              </a:rPr>
              <a:t>INNER</a:t>
            </a:r>
            <a:r>
              <a:rPr lang="en-US" altLang="zh-CN" b="1" dirty="0"/>
              <a:t>, b BY $2 </a:t>
            </a:r>
            <a:r>
              <a:rPr lang="en-US" altLang="zh-CN" b="1" dirty="0">
                <a:solidFill>
                  <a:srgbClr val="FF0000"/>
                </a:solidFill>
              </a:rPr>
              <a:t>INNER</a:t>
            </a:r>
            <a:r>
              <a:rPr lang="en-US" altLang="zh-CN" b="1" dirty="0"/>
              <a:t>;</a:t>
            </a:r>
          </a:p>
          <a:p>
            <a:pPr>
              <a:buNone/>
            </a:pPr>
            <a:r>
              <a:rPr lang="en-US" altLang="zh-CN" b="1" dirty="0"/>
              <a:t>grunt&gt; dump j;</a:t>
            </a:r>
          </a:p>
          <a:p>
            <a:pPr>
              <a:buNone/>
            </a:pPr>
            <a:r>
              <a:rPr lang="en-US" altLang="zh-CN" dirty="0"/>
              <a:t>(2,{(0,1,2)},{(0,5,2)})</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grunt&gt; j = JOIN a BY $2, b BY $2;</a:t>
            </a:r>
          </a:p>
          <a:p>
            <a:r>
              <a:rPr lang="en-US" altLang="zh-CN" b="1" dirty="0"/>
              <a:t>grunt&gt; dump j;</a:t>
            </a:r>
          </a:p>
          <a:p>
            <a:r>
              <a:rPr lang="en-US" altLang="zh-CN" dirty="0"/>
              <a:t>(0,1,2,0,5,2)</a:t>
            </a:r>
          </a:p>
          <a:p>
            <a:r>
              <a:rPr lang="en-US" altLang="zh-CN" b="1" dirty="0"/>
              <a:t>grunt&gt; DESCRIBE j;</a:t>
            </a:r>
          </a:p>
          <a:p>
            <a:r>
              <a:rPr lang="en-US" altLang="zh-CN" dirty="0"/>
              <a:t>j: {a::a1: </a:t>
            </a:r>
            <a:r>
              <a:rPr lang="en-US" altLang="zh-CN" dirty="0" err="1"/>
              <a:t>int,a</a:t>
            </a:r>
            <a:r>
              <a:rPr lang="en-US" altLang="zh-CN" dirty="0"/>
              <a:t>::a2: </a:t>
            </a:r>
            <a:r>
              <a:rPr lang="en-US" altLang="zh-CN" dirty="0" err="1"/>
              <a:t>int,a</a:t>
            </a:r>
            <a:r>
              <a:rPr lang="en-US" altLang="zh-CN" dirty="0"/>
              <a:t>::a3: </a:t>
            </a:r>
            <a:r>
              <a:rPr lang="en-US" altLang="zh-CN" dirty="0" err="1"/>
              <a:t>int,b</a:t>
            </a:r>
            <a:r>
              <a:rPr lang="en-US" altLang="zh-CN" dirty="0"/>
              <a:t>::b1: </a:t>
            </a:r>
            <a:r>
              <a:rPr lang="en-US" altLang="zh-CN" dirty="0" err="1"/>
              <a:t>int,b</a:t>
            </a:r>
            <a:r>
              <a:rPr lang="en-US" altLang="zh-CN" dirty="0"/>
              <a:t>::b2: </a:t>
            </a:r>
            <a:r>
              <a:rPr lang="en-US" altLang="zh-CN" dirty="0" err="1"/>
              <a:t>int,b</a:t>
            </a:r>
            <a:r>
              <a:rPr lang="en-US" altLang="zh-CN" dirty="0"/>
              <a:t>::b3: </a:t>
            </a:r>
            <a:r>
              <a:rPr lang="en-US" altLang="zh-CN" dirty="0" err="1"/>
              <a:t>int</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a:t>Working with user-defined </a:t>
            </a:r>
            <a:r>
              <a:rPr lang="en-US" altLang="zh-CN" i="1" dirty="0" smtClean="0"/>
              <a:t>functions</a:t>
            </a:r>
            <a:br>
              <a:rPr lang="en-US" altLang="zh-CN" i="1" dirty="0" smtClean="0"/>
            </a:b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10000"/>
          </a:bodyPr>
          <a:lstStyle/>
          <a:p>
            <a:r>
              <a:rPr lang="en-US" altLang="zh-CN" dirty="0" smtClean="0"/>
              <a:t>extensibility through user-defined functions (UDFs )</a:t>
            </a:r>
          </a:p>
          <a:p>
            <a:r>
              <a:rPr lang="en-US" altLang="zh-CN" dirty="0" smtClean="0"/>
              <a:t>UDFs are always written in Java and packaged in jar files</a:t>
            </a:r>
          </a:p>
          <a:p>
            <a:r>
              <a:rPr lang="en-US" altLang="zh-CN" i="1" dirty="0" smtClean="0"/>
              <a:t>Piggy Bank</a:t>
            </a:r>
            <a:r>
              <a:rPr lang="en-US" altLang="zh-CN" dirty="0" smtClean="0"/>
              <a:t> is a place for Pig users to share their functions</a:t>
            </a:r>
          </a:p>
          <a:p>
            <a:r>
              <a:rPr lang="en-US" altLang="zh-CN" dirty="0" smtClean="0">
                <a:hlinkClick r:id="rId2"/>
              </a:rPr>
              <a:t>https://cwiki.apache.org/confluence/display/PIG/PiggyBank</a:t>
            </a:r>
            <a:endParaRPr lang="en-US" altLang="zh-CN" dirty="0" smtClean="0"/>
          </a:p>
          <a:p>
            <a:r>
              <a:rPr lang="en-US" altLang="zh-CN" dirty="0" smtClean="0"/>
              <a:t>http://hadoop.apache.org/pig/docs/r0.3.0/udf.html</a:t>
            </a:r>
          </a:p>
          <a:p>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Using UDFs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solidFill>
                  <a:srgbClr val="FF0000"/>
                </a:solidFill>
              </a:rPr>
              <a:t>REGISTER piggybank/java/piggybank.jar</a:t>
            </a:r>
            <a:r>
              <a:rPr lang="en-US" altLang="zh-CN" dirty="0"/>
              <a:t>;</a:t>
            </a:r>
          </a:p>
          <a:p>
            <a:r>
              <a:rPr lang="en-US" altLang="zh-CN" dirty="0"/>
              <a:t>b = FOREACH a GENERATE</a:t>
            </a:r>
          </a:p>
          <a:p>
            <a:r>
              <a:rPr lang="en-US" altLang="zh-CN" dirty="0"/>
              <a:t>➥ </a:t>
            </a:r>
            <a:r>
              <a:rPr lang="en-US" altLang="zh-CN" dirty="0" err="1"/>
              <a:t>org.apache.pig.piggybank.evaluation.string.UPPER</a:t>
            </a:r>
            <a:r>
              <a:rPr lang="en-US" altLang="zh-CN" dirty="0"/>
              <a:t>($0</a:t>
            </a:r>
            <a:r>
              <a:rPr lang="en-US" altLang="zh-CN" dirty="0" smtClean="0"/>
              <a:t>);</a:t>
            </a:r>
          </a:p>
          <a:p>
            <a:pPr>
              <a:buNone/>
            </a:pPr>
            <a:endParaRPr lang="en-US" altLang="zh-CN" dirty="0" smtClean="0"/>
          </a:p>
          <a:p>
            <a:r>
              <a:rPr lang="en-US" altLang="zh-CN" dirty="0"/>
              <a:t>REGISTER piggybank/java/piggybank.jar;</a:t>
            </a:r>
          </a:p>
          <a:p>
            <a:r>
              <a:rPr lang="en-US" altLang="zh-CN" dirty="0"/>
              <a:t>DEFINE Upper </a:t>
            </a:r>
            <a:r>
              <a:rPr lang="en-US" altLang="zh-CN" dirty="0" err="1"/>
              <a:t>org.apache.pig.piggybank.evaluation.string.UPPER</a:t>
            </a:r>
            <a:r>
              <a:rPr lang="en-US" altLang="zh-CN" dirty="0"/>
              <a:t>();</a:t>
            </a:r>
          </a:p>
          <a:p>
            <a:r>
              <a:rPr lang="en-US" altLang="zh-CN" dirty="0"/>
              <a:t>b = FOREACH a GENERATE </a:t>
            </a:r>
            <a:r>
              <a:rPr lang="en-US" altLang="zh-CN" dirty="0">
                <a:solidFill>
                  <a:srgbClr val="FF0000"/>
                </a:solidFill>
              </a:rPr>
              <a:t>Upper($0);</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80728"/>
          </a:xfrm>
        </p:spPr>
        <p:txBody>
          <a:bodyPr/>
          <a:lstStyle/>
          <a:p>
            <a:r>
              <a:rPr lang="en-US" altLang="zh-CN" i="1" dirty="0"/>
              <a:t>Writing UDFs</a:t>
            </a:r>
            <a:endParaRPr lang="zh-CN" altLang="en-US" dirty="0"/>
          </a:p>
        </p:txBody>
      </p:sp>
      <p:sp>
        <p:nvSpPr>
          <p:cNvPr id="3" name="内容占位符 2"/>
          <p:cNvSpPr>
            <a:spLocks noGrp="1"/>
          </p:cNvSpPr>
          <p:nvPr>
            <p:ph idx="1"/>
          </p:nvPr>
        </p:nvSpPr>
        <p:spPr>
          <a:xfrm>
            <a:off x="457200" y="980728"/>
            <a:ext cx="8229600" cy="5145435"/>
          </a:xfrm>
        </p:spPr>
        <p:txBody>
          <a:bodyPr>
            <a:normAutofit fontScale="47500" lnSpcReduction="20000"/>
          </a:bodyPr>
          <a:lstStyle/>
          <a:p>
            <a:pPr>
              <a:buNone/>
            </a:pPr>
            <a:r>
              <a:rPr lang="en-US" altLang="zh-CN" sz="5100" dirty="0"/>
              <a:t>abstract public T exec(</a:t>
            </a:r>
            <a:r>
              <a:rPr lang="en-US" altLang="zh-CN" sz="5100" dirty="0" err="1"/>
              <a:t>Tuple</a:t>
            </a:r>
            <a:r>
              <a:rPr lang="en-US" altLang="zh-CN" sz="5100" dirty="0"/>
              <a:t> input) throws </a:t>
            </a:r>
            <a:r>
              <a:rPr lang="en-US" altLang="zh-CN" sz="5100" dirty="0" err="1"/>
              <a:t>IOException</a:t>
            </a:r>
            <a:r>
              <a:rPr lang="en-US" altLang="zh-CN" sz="5100" dirty="0" smtClean="0"/>
              <a:t>;</a:t>
            </a:r>
          </a:p>
          <a:p>
            <a:pPr>
              <a:buNone/>
            </a:pPr>
            <a:r>
              <a:rPr lang="en-US" altLang="zh-CN" sz="5000" dirty="0"/>
              <a:t>public class </a:t>
            </a:r>
            <a:r>
              <a:rPr lang="en-US" altLang="zh-CN" sz="5000" b="1" dirty="0">
                <a:solidFill>
                  <a:srgbClr val="FF0000"/>
                </a:solidFill>
              </a:rPr>
              <a:t>UPPER</a:t>
            </a:r>
            <a:r>
              <a:rPr lang="en-US" altLang="zh-CN" sz="5000" dirty="0"/>
              <a:t> extends </a:t>
            </a:r>
            <a:r>
              <a:rPr lang="en-US" altLang="zh-CN" sz="5000" dirty="0" err="1"/>
              <a:t>EvalFunc</a:t>
            </a:r>
            <a:r>
              <a:rPr lang="en-US" altLang="zh-CN" sz="5000" dirty="0"/>
              <a:t>&lt;String&gt;</a:t>
            </a:r>
          </a:p>
          <a:p>
            <a:pPr>
              <a:buNone/>
            </a:pPr>
            <a:r>
              <a:rPr lang="en-US" altLang="zh-CN" sz="5000" dirty="0"/>
              <a:t>{</a:t>
            </a:r>
          </a:p>
          <a:p>
            <a:pPr>
              <a:buNone/>
            </a:pPr>
            <a:r>
              <a:rPr lang="en-US" altLang="zh-CN" sz="5000" dirty="0" smtClean="0"/>
              <a:t>  public </a:t>
            </a:r>
            <a:r>
              <a:rPr lang="en-US" altLang="zh-CN" sz="5000" dirty="0"/>
              <a:t>String </a:t>
            </a:r>
            <a:r>
              <a:rPr lang="en-US" altLang="zh-CN" sz="5000" b="1" dirty="0"/>
              <a:t>exec(</a:t>
            </a:r>
            <a:r>
              <a:rPr lang="en-US" altLang="zh-CN" sz="5000" b="1" dirty="0" err="1"/>
              <a:t>Tuple</a:t>
            </a:r>
            <a:r>
              <a:rPr lang="en-US" altLang="zh-CN" sz="5000" b="1" dirty="0"/>
              <a:t> input) </a:t>
            </a:r>
            <a:r>
              <a:rPr lang="en-US" altLang="zh-CN" sz="5000" dirty="0"/>
              <a:t>throws </a:t>
            </a:r>
            <a:r>
              <a:rPr lang="en-US" altLang="zh-CN" sz="5000" dirty="0" err="1"/>
              <a:t>IOException</a:t>
            </a:r>
            <a:r>
              <a:rPr lang="en-US" altLang="zh-CN" sz="5000" dirty="0"/>
              <a:t> {</a:t>
            </a:r>
          </a:p>
          <a:p>
            <a:pPr>
              <a:buNone/>
            </a:pPr>
            <a:r>
              <a:rPr lang="en-US" altLang="zh-CN" sz="5000" dirty="0" smtClean="0"/>
              <a:t>  if </a:t>
            </a:r>
            <a:r>
              <a:rPr lang="en-US" altLang="zh-CN" sz="5000" dirty="0"/>
              <a:t>(input == null || </a:t>
            </a:r>
            <a:r>
              <a:rPr lang="en-US" altLang="zh-CN" sz="5000" dirty="0" err="1"/>
              <a:t>input.size</a:t>
            </a:r>
            <a:r>
              <a:rPr lang="en-US" altLang="zh-CN" sz="5000" dirty="0"/>
              <a:t>() == 0)</a:t>
            </a:r>
          </a:p>
          <a:p>
            <a:pPr>
              <a:buNone/>
            </a:pPr>
            <a:r>
              <a:rPr lang="en-US" altLang="zh-CN" sz="5000" dirty="0" smtClean="0"/>
              <a:t>         return </a:t>
            </a:r>
            <a:r>
              <a:rPr lang="en-US" altLang="zh-CN" sz="5000" dirty="0"/>
              <a:t>null;</a:t>
            </a:r>
          </a:p>
          <a:p>
            <a:pPr>
              <a:buNone/>
            </a:pPr>
            <a:r>
              <a:rPr lang="en-US" altLang="zh-CN" sz="5000" dirty="0" smtClean="0"/>
              <a:t>   try </a:t>
            </a:r>
            <a:r>
              <a:rPr lang="en-US" altLang="zh-CN" sz="5000" dirty="0"/>
              <a:t>{</a:t>
            </a:r>
          </a:p>
          <a:p>
            <a:pPr>
              <a:buNone/>
            </a:pPr>
            <a:r>
              <a:rPr lang="en-US" altLang="zh-CN" sz="5000" dirty="0" smtClean="0"/>
              <a:t>	String </a:t>
            </a:r>
            <a:r>
              <a:rPr lang="en-US" altLang="zh-CN" sz="5000" dirty="0" err="1"/>
              <a:t>str</a:t>
            </a:r>
            <a:r>
              <a:rPr lang="en-US" altLang="zh-CN" sz="5000" dirty="0"/>
              <a:t> = (String)</a:t>
            </a:r>
            <a:r>
              <a:rPr lang="en-US" altLang="zh-CN" sz="5000" dirty="0" err="1"/>
              <a:t>input.get</a:t>
            </a:r>
            <a:r>
              <a:rPr lang="en-US" altLang="zh-CN" sz="5000" dirty="0"/>
              <a:t>(0);</a:t>
            </a:r>
          </a:p>
          <a:p>
            <a:pPr>
              <a:buNone/>
            </a:pPr>
            <a:r>
              <a:rPr lang="en-US" altLang="zh-CN" sz="5000" dirty="0" smtClean="0"/>
              <a:t>	return </a:t>
            </a:r>
            <a:r>
              <a:rPr lang="en-US" altLang="zh-CN" sz="5000" dirty="0" err="1">
                <a:solidFill>
                  <a:srgbClr val="FF0000"/>
                </a:solidFill>
              </a:rPr>
              <a:t>str.toUpperCase</a:t>
            </a:r>
            <a:r>
              <a:rPr lang="en-US" altLang="zh-CN" sz="5000" dirty="0">
                <a:solidFill>
                  <a:srgbClr val="FF0000"/>
                </a:solidFill>
              </a:rPr>
              <a:t>();</a:t>
            </a:r>
          </a:p>
          <a:p>
            <a:pPr>
              <a:buNone/>
            </a:pPr>
            <a:r>
              <a:rPr lang="en-US" altLang="zh-CN" sz="5000" dirty="0" smtClean="0"/>
              <a:t>	} </a:t>
            </a:r>
            <a:r>
              <a:rPr lang="en-US" altLang="zh-CN" sz="5000" dirty="0"/>
              <a:t>catch(Exception e){</a:t>
            </a:r>
          </a:p>
          <a:p>
            <a:pPr>
              <a:buNone/>
            </a:pPr>
            <a:r>
              <a:rPr lang="en-US" altLang="zh-CN" sz="5000" dirty="0" smtClean="0"/>
              <a:t>		</a:t>
            </a:r>
            <a:r>
              <a:rPr lang="en-US" altLang="zh-CN" sz="5000" dirty="0" err="1" smtClean="0"/>
              <a:t>System.err.println</a:t>
            </a:r>
            <a:r>
              <a:rPr lang="en-US" altLang="zh-CN" sz="5000" dirty="0"/>
              <a:t>("Failed to process input; error - " +</a:t>
            </a:r>
          </a:p>
          <a:p>
            <a:pPr>
              <a:buNone/>
            </a:pPr>
            <a:r>
              <a:rPr lang="en-US" altLang="zh-CN" sz="5000" dirty="0" smtClean="0"/>
              <a:t>              </a:t>
            </a:r>
            <a:r>
              <a:rPr lang="en-US" altLang="zh-CN" sz="5000" dirty="0" err="1" smtClean="0"/>
              <a:t>e.getMessage</a:t>
            </a:r>
            <a:r>
              <a:rPr lang="en-US" altLang="zh-CN" sz="5000" dirty="0"/>
              <a:t>());</a:t>
            </a:r>
          </a:p>
          <a:p>
            <a:pPr>
              <a:buNone/>
            </a:pPr>
            <a:r>
              <a:rPr lang="en-US" altLang="zh-CN" sz="5000" dirty="0" smtClean="0"/>
              <a:t>		return </a:t>
            </a:r>
            <a:r>
              <a:rPr lang="en-US" altLang="zh-CN" sz="5000" dirty="0"/>
              <a:t>null;</a:t>
            </a:r>
          </a:p>
          <a:p>
            <a:pPr>
              <a:buNone/>
            </a:pPr>
            <a:r>
              <a:rPr lang="en-US" altLang="zh-CN" sz="5000" dirty="0" smtClean="0"/>
              <a:t>	} } }</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1070992"/>
          </a:xfrm>
        </p:spPr>
        <p:txBody>
          <a:bodyPr/>
          <a:lstStyle/>
          <a:p>
            <a:r>
              <a:rPr lang="en-US" altLang="zh-CN" i="1" dirty="0"/>
              <a:t>Working with scripts</a:t>
            </a:r>
            <a:endParaRPr lang="zh-CN" altLang="en-US" dirty="0"/>
          </a:p>
        </p:txBody>
      </p:sp>
      <p:sp>
        <p:nvSpPr>
          <p:cNvPr id="3" name="内容占位符 2"/>
          <p:cNvSpPr>
            <a:spLocks noGrp="1"/>
          </p:cNvSpPr>
          <p:nvPr>
            <p:ph idx="1"/>
          </p:nvPr>
        </p:nvSpPr>
        <p:spPr>
          <a:xfrm>
            <a:off x="467544" y="1412776"/>
            <a:ext cx="8229600" cy="4525963"/>
          </a:xfrm>
        </p:spPr>
        <p:txBody>
          <a:bodyPr>
            <a:normAutofit fontScale="92500" lnSpcReduction="10000"/>
          </a:bodyPr>
          <a:lstStyle/>
          <a:p>
            <a:r>
              <a:rPr lang="en-US" altLang="zh-CN" i="1" dirty="0"/>
              <a:t>Parameter substitution</a:t>
            </a:r>
            <a:endParaRPr lang="en-US" altLang="zh-CN" dirty="0" smtClean="0"/>
          </a:p>
          <a:p>
            <a:r>
              <a:rPr lang="en-US" altLang="zh-CN" dirty="0" smtClean="0"/>
              <a:t>log </a:t>
            </a:r>
            <a:r>
              <a:rPr lang="en-US" altLang="zh-CN" dirty="0"/>
              <a:t>= LOAD </a:t>
            </a:r>
            <a:r>
              <a:rPr lang="en-US" altLang="zh-CN" dirty="0">
                <a:solidFill>
                  <a:srgbClr val="FF0000"/>
                </a:solidFill>
              </a:rPr>
              <a:t>'$input' </a:t>
            </a:r>
            <a:r>
              <a:rPr lang="en-US" altLang="zh-CN" dirty="0"/>
              <a:t>AS (user, time, query);</a:t>
            </a:r>
          </a:p>
          <a:p>
            <a:r>
              <a:rPr lang="en-US" altLang="zh-CN" dirty="0" err="1"/>
              <a:t>lmt</a:t>
            </a:r>
            <a:r>
              <a:rPr lang="en-US" altLang="zh-CN" dirty="0"/>
              <a:t> = LIMIT log $size;</a:t>
            </a:r>
          </a:p>
          <a:p>
            <a:r>
              <a:rPr lang="en-US" altLang="zh-CN" dirty="0"/>
              <a:t>DUMP </a:t>
            </a:r>
            <a:r>
              <a:rPr lang="en-US" altLang="zh-CN" dirty="0" err="1"/>
              <a:t>lmt</a:t>
            </a:r>
            <a:r>
              <a:rPr lang="en-US" altLang="zh-CN" dirty="0" smtClean="0"/>
              <a:t>;</a:t>
            </a:r>
          </a:p>
          <a:p>
            <a:endParaRPr lang="en-US" altLang="zh-CN" dirty="0"/>
          </a:p>
          <a:p>
            <a:r>
              <a:rPr lang="en-US" altLang="zh-CN" b="1" dirty="0"/>
              <a:t>pig -</a:t>
            </a:r>
            <a:r>
              <a:rPr lang="en-US" altLang="zh-CN" b="1" dirty="0" err="1"/>
              <a:t>param</a:t>
            </a:r>
            <a:r>
              <a:rPr lang="en-US" altLang="zh-CN" b="1" dirty="0"/>
              <a:t> input=excite-small.log -</a:t>
            </a:r>
            <a:r>
              <a:rPr lang="en-US" altLang="zh-CN" b="1" dirty="0" err="1"/>
              <a:t>param</a:t>
            </a:r>
            <a:r>
              <a:rPr lang="en-US" altLang="zh-CN" b="1" dirty="0"/>
              <a:t> size=4 </a:t>
            </a:r>
            <a:r>
              <a:rPr lang="en-US" altLang="zh-CN" b="1" dirty="0" smtClean="0"/>
              <a:t>Myscript.pig</a:t>
            </a:r>
          </a:p>
          <a:p>
            <a:r>
              <a:rPr lang="en-US" altLang="zh-CN" b="1" dirty="0"/>
              <a:t>pig -</a:t>
            </a:r>
            <a:r>
              <a:rPr lang="en-US" altLang="zh-CN" b="1" dirty="0" err="1"/>
              <a:t>param</a:t>
            </a:r>
            <a:r>
              <a:rPr lang="en-US" altLang="zh-CN" b="1" dirty="0"/>
              <a:t> input=web-'date +%y-%m-%</a:t>
            </a:r>
            <a:r>
              <a:rPr lang="en-US" altLang="zh-CN" b="1" dirty="0" err="1"/>
              <a:t>d'.log</a:t>
            </a:r>
            <a:r>
              <a:rPr lang="en-US" altLang="zh-CN" b="1" dirty="0"/>
              <a:t> -</a:t>
            </a:r>
            <a:r>
              <a:rPr lang="en-US" altLang="zh-CN" b="1" dirty="0" err="1"/>
              <a:t>param</a:t>
            </a:r>
            <a:r>
              <a:rPr lang="en-US" altLang="zh-CN" b="1" dirty="0"/>
              <a:t> size=4 Myscript.pig</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err="1"/>
              <a:t>Multiquery</a:t>
            </a:r>
            <a:r>
              <a:rPr lang="en-US" altLang="zh-CN" i="1" dirty="0"/>
              <a:t> execution</a:t>
            </a:r>
            <a:endParaRPr lang="zh-CN" altLang="en-US" dirty="0"/>
          </a:p>
        </p:txBody>
      </p:sp>
      <p:sp>
        <p:nvSpPr>
          <p:cNvPr id="3" name="内容占位符 2"/>
          <p:cNvSpPr>
            <a:spLocks noGrp="1"/>
          </p:cNvSpPr>
          <p:nvPr>
            <p:ph idx="1"/>
          </p:nvPr>
        </p:nvSpPr>
        <p:spPr>
          <a:xfrm>
            <a:off x="467544" y="1484784"/>
            <a:ext cx="8229600" cy="4525963"/>
          </a:xfrm>
        </p:spPr>
        <p:txBody>
          <a:bodyPr/>
          <a:lstStyle/>
          <a:p>
            <a:r>
              <a:rPr lang="en-US" altLang="zh-CN" dirty="0"/>
              <a:t>Pig script’s </a:t>
            </a:r>
            <a:r>
              <a:rPr lang="en-US" altLang="zh-CN" i="1" dirty="0" err="1" smtClean="0"/>
              <a:t>multiquery</a:t>
            </a:r>
            <a:r>
              <a:rPr lang="en-US" altLang="zh-CN" i="1" dirty="0" smtClean="0"/>
              <a:t> execution </a:t>
            </a:r>
            <a:r>
              <a:rPr lang="en-US" altLang="zh-CN" i="1" dirty="0"/>
              <a:t>improves efficiency by avoiding redundant evaluations. </a:t>
            </a:r>
            <a:endParaRPr lang="en-US" altLang="zh-CN" i="1" dirty="0" smtClean="0"/>
          </a:p>
          <a:p>
            <a:r>
              <a:rPr lang="en-US" altLang="zh-CN" dirty="0"/>
              <a:t>a = LOAD ...</a:t>
            </a:r>
          </a:p>
          <a:p>
            <a:r>
              <a:rPr lang="en-US" altLang="zh-CN" dirty="0"/>
              <a:t>b = </a:t>
            </a:r>
            <a:r>
              <a:rPr lang="en-US" altLang="zh-CN" i="1" dirty="0"/>
              <a:t>some transformation of a</a:t>
            </a:r>
          </a:p>
          <a:p>
            <a:r>
              <a:rPr lang="en-US" altLang="zh-CN" dirty="0"/>
              <a:t>STORE b ...</a:t>
            </a:r>
          </a:p>
          <a:p>
            <a:r>
              <a:rPr lang="en-US" altLang="zh-CN" dirty="0"/>
              <a:t>c = </a:t>
            </a:r>
            <a:r>
              <a:rPr lang="en-US" altLang="zh-CN" i="1" dirty="0"/>
              <a:t>some further transformation of b</a:t>
            </a:r>
          </a:p>
          <a:p>
            <a:r>
              <a:rPr lang="en-US" altLang="zh-CN" dirty="0"/>
              <a:t>STORE c ...</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the Parallel Features</a:t>
            </a:r>
            <a:endParaRPr lang="zh-CN" altLang="en-US" dirty="0"/>
          </a:p>
        </p:txBody>
      </p:sp>
      <p:sp>
        <p:nvSpPr>
          <p:cNvPr id="3" name="内容占位符 2"/>
          <p:cNvSpPr>
            <a:spLocks noGrp="1"/>
          </p:cNvSpPr>
          <p:nvPr>
            <p:ph idx="1"/>
          </p:nvPr>
        </p:nvSpPr>
        <p:spPr/>
        <p:txBody>
          <a:bodyPr/>
          <a:lstStyle/>
          <a:p>
            <a:r>
              <a:rPr lang="en-US" altLang="zh-CN" dirty="0" smtClean="0"/>
              <a:t>You Set </a:t>
            </a:r>
            <a:r>
              <a:rPr lang="en-US" altLang="zh-CN" dirty="0"/>
              <a:t>the Number of </a:t>
            </a:r>
            <a:r>
              <a:rPr lang="en-US" altLang="zh-CN" dirty="0" smtClean="0"/>
              <a:t>Reducers</a:t>
            </a:r>
          </a:p>
          <a:p>
            <a:pPr lvl="1"/>
            <a:r>
              <a:rPr lang="en-US" altLang="zh-CN" dirty="0" smtClean="0"/>
              <a:t>include </a:t>
            </a:r>
            <a:r>
              <a:rPr lang="en-US" altLang="zh-CN" dirty="0"/>
              <a:t>the PARALLEL clause with any operator that starts a reduce phase: </a:t>
            </a:r>
            <a:endParaRPr lang="en-US" altLang="zh-CN" dirty="0" smtClean="0"/>
          </a:p>
          <a:p>
            <a:pPr lvl="1"/>
            <a:r>
              <a:rPr lang="en-US" altLang="zh-CN" dirty="0" smtClean="0"/>
              <a:t>COGROUP</a:t>
            </a:r>
            <a:r>
              <a:rPr lang="en-US" altLang="zh-CN" dirty="0"/>
              <a:t>, CROSS, DISTINCT, GROUP, JOIN (inner), JOIN (outer), and ORDER </a:t>
            </a:r>
            <a:r>
              <a:rPr lang="en-US" altLang="zh-CN" dirty="0" smtClean="0"/>
              <a:t>BY</a:t>
            </a:r>
          </a:p>
          <a:p>
            <a:pPr marL="400050" lvl="1" indent="0">
              <a:buNone/>
            </a:pPr>
            <a:r>
              <a:rPr lang="en-US" altLang="zh-CN" dirty="0"/>
              <a:t>A = LOAD '</a:t>
            </a:r>
            <a:r>
              <a:rPr lang="en-US" altLang="zh-CN" dirty="0" err="1"/>
              <a:t>myfile</a:t>
            </a:r>
            <a:r>
              <a:rPr lang="en-US" altLang="zh-CN" dirty="0"/>
              <a:t>' AS (t, u, v);</a:t>
            </a:r>
          </a:p>
          <a:p>
            <a:pPr marL="400050" lvl="1" indent="0">
              <a:buNone/>
            </a:pPr>
            <a:r>
              <a:rPr lang="en-US" altLang="zh-CN" dirty="0"/>
              <a:t>B = GROUP A BY t </a:t>
            </a:r>
            <a:r>
              <a:rPr lang="en-US" altLang="zh-CN" dirty="0">
                <a:solidFill>
                  <a:srgbClr val="FF0000"/>
                </a:solidFill>
              </a:rPr>
              <a:t>PARALLEL 18</a:t>
            </a:r>
            <a:r>
              <a:rPr lang="en-US" altLang="zh-CN" dirty="0"/>
              <a:t>;</a:t>
            </a:r>
          </a:p>
          <a:p>
            <a:pPr marL="400050" lvl="1" indent="0">
              <a:buNone/>
            </a:pPr>
            <a:r>
              <a:rPr lang="en-US" altLang="zh-CN" dirty="0" smtClean="0"/>
              <a:t>...</a:t>
            </a:r>
          </a:p>
          <a:p>
            <a:endParaRPr lang="zh-CN" altLang="en-US" dirty="0"/>
          </a:p>
        </p:txBody>
      </p:sp>
    </p:spTree>
    <p:extLst>
      <p:ext uri="{BB962C8B-B14F-4D97-AF65-F5344CB8AC3E}">
        <p14:creationId xmlns:p14="http://schemas.microsoft.com/office/powerpoint/2010/main" val="344367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g_team"/>
          <p:cNvPicPr>
            <a:picLocks noGrp="1" noChangeAspect="1" noChangeArrowheads="1"/>
          </p:cNvPicPr>
          <p:nvPr>
            <p:ph idx="1"/>
          </p:nvPr>
        </p:nvPicPr>
        <p:blipFill>
          <a:blip r:embed="rId2" cstate="print"/>
          <a:srcRect/>
          <a:stretch>
            <a:fillRect/>
          </a:stretch>
        </p:blipFill>
        <p:spPr bwMode="auto">
          <a:xfrm>
            <a:off x="5282431" y="5229200"/>
            <a:ext cx="3861569" cy="1457037"/>
          </a:xfrm>
          <a:prstGeom prst="rect">
            <a:avLst/>
          </a:prstGeom>
          <a:noFill/>
          <a:ln w="9525">
            <a:noFill/>
            <a:miter lim="800000"/>
            <a:headEnd/>
            <a:tailEnd/>
          </a:ln>
        </p:spPr>
      </p:pic>
      <p:sp>
        <p:nvSpPr>
          <p:cNvPr id="5" name="TextBox 4"/>
          <p:cNvSpPr txBox="1"/>
          <p:nvPr/>
        </p:nvSpPr>
        <p:spPr>
          <a:xfrm>
            <a:off x="467544" y="1700808"/>
            <a:ext cx="8208912" cy="4524315"/>
          </a:xfrm>
          <a:prstGeom prst="rect">
            <a:avLst/>
          </a:prstGeom>
          <a:noFill/>
        </p:spPr>
        <p:txBody>
          <a:bodyPr wrap="square" rtlCol="0">
            <a:spAutoFit/>
          </a:bodyPr>
          <a:lstStyle/>
          <a:p>
            <a:r>
              <a:rPr lang="en-US" altLang="zh-CN" b="1" dirty="0" smtClean="0"/>
              <a:t>Pigs Eat Anything</a:t>
            </a:r>
          </a:p>
          <a:p>
            <a:r>
              <a:rPr lang="en-US" altLang="zh-CN" dirty="0" smtClean="0"/>
              <a:t>Pig can operate on data whether it has metadata or not. It can operate on data that is relational, nested, or unstructured. And it can easily be extended to operate on data beyond files, including key/value stores, databases, etc. </a:t>
            </a:r>
          </a:p>
          <a:p>
            <a:r>
              <a:rPr lang="en-US" altLang="zh-CN" b="1" dirty="0" smtClean="0"/>
              <a:t>Pigs Live Anywhere</a:t>
            </a:r>
          </a:p>
          <a:p>
            <a:r>
              <a:rPr lang="en-US" altLang="zh-CN" dirty="0" smtClean="0"/>
              <a:t>Pig is intended to be a language for parallel data processing. It is not tied to one particular parallel framework. It has been implemented first on </a:t>
            </a:r>
            <a:r>
              <a:rPr lang="en-US" altLang="zh-CN" dirty="0" err="1" smtClean="0"/>
              <a:t>Hadoop</a:t>
            </a:r>
            <a:r>
              <a:rPr lang="en-US" altLang="zh-CN" dirty="0" smtClean="0"/>
              <a:t>, but we do not intend that to be only on </a:t>
            </a:r>
            <a:r>
              <a:rPr lang="en-US" altLang="zh-CN" dirty="0" err="1" smtClean="0"/>
              <a:t>Hadoop</a:t>
            </a:r>
            <a:r>
              <a:rPr lang="en-US" altLang="zh-CN" dirty="0" smtClean="0"/>
              <a:t>. </a:t>
            </a:r>
          </a:p>
          <a:p>
            <a:r>
              <a:rPr lang="en-US" altLang="zh-CN" b="1" dirty="0" smtClean="0"/>
              <a:t>Pigs Are Domestic Animals</a:t>
            </a:r>
          </a:p>
          <a:p>
            <a:r>
              <a:rPr lang="en-US" altLang="zh-CN" dirty="0" smtClean="0"/>
              <a:t>Pig is designed to be easily controlled and modified by its users.</a:t>
            </a:r>
            <a:r>
              <a:rPr lang="pt-BR" altLang="zh-CN" b="1" dirty="0" smtClean="0"/>
              <a:t> </a:t>
            </a:r>
          </a:p>
          <a:p>
            <a:r>
              <a:rPr lang="pt-BR" altLang="zh-CN" b="1" dirty="0" smtClean="0"/>
              <a:t>Pigs Fly</a:t>
            </a:r>
          </a:p>
          <a:p>
            <a:r>
              <a:rPr lang="pt-BR" altLang="zh-CN" dirty="0" smtClean="0"/>
              <a:t>Pig processes data quickly. </a:t>
            </a:r>
          </a:p>
          <a:p>
            <a:endParaRPr lang="en-US" altLang="zh-CN" dirty="0" smtClean="0"/>
          </a:p>
          <a:p>
            <a:endParaRPr lang="en-US" altLang="zh-CN" dirty="0" smtClean="0"/>
          </a:p>
          <a:p>
            <a:endParaRPr lang="en-US" altLang="zh-CN" b="1" dirty="0" smtClean="0"/>
          </a:p>
          <a:p>
            <a:endParaRPr lang="en-US" altLang="zh-CN" b="1" dirty="0"/>
          </a:p>
        </p:txBody>
      </p:sp>
      <p:pic>
        <p:nvPicPr>
          <p:cNvPr id="7" name="Picture 2" descr="E:\Code\Java\workspace\Pig_trunk\src\docs\src\documentation\resources\images\pig-in-overalls-medium.png"/>
          <p:cNvPicPr>
            <a:picLocks noChangeAspect="1" noChangeArrowheads="1"/>
          </p:cNvPicPr>
          <p:nvPr/>
        </p:nvPicPr>
        <p:blipFill>
          <a:blip r:embed="rId3" cstate="print"/>
          <a:srcRect/>
          <a:stretch>
            <a:fillRect/>
          </a:stretch>
        </p:blipFill>
        <p:spPr bwMode="auto">
          <a:xfrm>
            <a:off x="6981048" y="0"/>
            <a:ext cx="2162952" cy="1825470"/>
          </a:xfrm>
          <a:prstGeom prst="rect">
            <a:avLst/>
          </a:prstGeom>
          <a:noFill/>
        </p:spPr>
      </p:pic>
      <p:sp>
        <p:nvSpPr>
          <p:cNvPr id="6" name="矩形 5"/>
          <p:cNvSpPr/>
          <p:nvPr/>
        </p:nvSpPr>
        <p:spPr>
          <a:xfrm>
            <a:off x="539552" y="260648"/>
            <a:ext cx="2407197" cy="769441"/>
          </a:xfrm>
          <a:prstGeom prst="rect">
            <a:avLst/>
          </a:prstGeom>
        </p:spPr>
        <p:txBody>
          <a:bodyPr wrap="none">
            <a:spAutoFit/>
          </a:bodyPr>
          <a:lstStyle/>
          <a:p>
            <a:r>
              <a:rPr lang="en-US" altLang="zh-CN" sz="4400" dirty="0" smtClean="0"/>
              <a:t>Why PIG?</a:t>
            </a:r>
            <a:endParaRPr lang="zh-CN" altLang="en-US" sz="4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Summary</a:t>
            </a:r>
            <a:endParaRPr lang="zh-CN" altLang="en-US" dirty="0"/>
          </a:p>
        </p:txBody>
      </p:sp>
      <p:sp>
        <p:nvSpPr>
          <p:cNvPr id="3" name="内容占位符 2"/>
          <p:cNvSpPr>
            <a:spLocks noGrp="1"/>
          </p:cNvSpPr>
          <p:nvPr>
            <p:ph idx="1"/>
          </p:nvPr>
        </p:nvSpPr>
        <p:spPr>
          <a:xfrm>
            <a:off x="467544" y="1484784"/>
            <a:ext cx="8229600" cy="4525963"/>
          </a:xfrm>
        </p:spPr>
        <p:txBody>
          <a:bodyPr>
            <a:normAutofit/>
          </a:bodyPr>
          <a:lstStyle/>
          <a:p>
            <a:r>
              <a:rPr lang="en-US" altLang="zh-CN" dirty="0"/>
              <a:t>Pig is a higher-level data processing layer on top of </a:t>
            </a:r>
            <a:r>
              <a:rPr lang="en-US" altLang="zh-CN" dirty="0" err="1" smtClean="0"/>
              <a:t>Hadoop</a:t>
            </a:r>
            <a:r>
              <a:rPr lang="en-US" altLang="zh-CN" dirty="0" smtClean="0"/>
              <a:t> </a:t>
            </a:r>
          </a:p>
          <a:p>
            <a:r>
              <a:rPr lang="en-US" altLang="zh-CN" dirty="0" smtClean="0"/>
              <a:t>Its </a:t>
            </a:r>
            <a:r>
              <a:rPr lang="en-US" altLang="zh-CN" dirty="0"/>
              <a:t>Pig Latin </a:t>
            </a:r>
            <a:r>
              <a:rPr lang="en-US" altLang="zh-CN" dirty="0" smtClean="0"/>
              <a:t>language provides </a:t>
            </a:r>
            <a:r>
              <a:rPr lang="en-US" altLang="zh-CN" dirty="0"/>
              <a:t>programmers a more intuitive way to specify data </a:t>
            </a:r>
            <a:r>
              <a:rPr lang="en-US" altLang="zh-CN" dirty="0" smtClean="0"/>
              <a:t>flows</a:t>
            </a:r>
          </a:p>
          <a:p>
            <a:r>
              <a:rPr lang="en-US" altLang="zh-CN" dirty="0"/>
              <a:t>It’s extensible with the use of UDFs. It vastly </a:t>
            </a:r>
            <a:r>
              <a:rPr lang="en-US" altLang="zh-CN" dirty="0" smtClean="0"/>
              <a:t>simplifies data </a:t>
            </a:r>
            <a:r>
              <a:rPr lang="en-US" altLang="zh-CN" dirty="0"/>
              <a:t>joining and job </a:t>
            </a:r>
            <a:r>
              <a:rPr lang="en-US" altLang="zh-CN" dirty="0" smtClean="0"/>
              <a:t>chaining</a:t>
            </a:r>
          </a:p>
          <a:p>
            <a:endParaRPr lang="zh-CN" altLang="en-US" dirty="0"/>
          </a:p>
        </p:txBody>
      </p:sp>
      <p:pic>
        <p:nvPicPr>
          <p:cNvPr id="4" name="Picture 2" descr="http://www.businessweek.com/the_thread/brandnewday/archives/pig-thumb.jpg"/>
          <p:cNvPicPr>
            <a:picLocks noChangeAspect="1" noChangeArrowheads="1"/>
          </p:cNvPicPr>
          <p:nvPr/>
        </p:nvPicPr>
        <p:blipFill>
          <a:blip r:embed="rId3" cstate="print"/>
          <a:srcRect/>
          <a:stretch>
            <a:fillRect/>
          </a:stretch>
        </p:blipFill>
        <p:spPr bwMode="auto">
          <a:xfrm>
            <a:off x="6732185" y="5061198"/>
            <a:ext cx="2411815" cy="179680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Pig is not</a:t>
            </a:r>
            <a:r>
              <a:rPr lang="en-US" altLang="zh-CN" dirty="0" smtClean="0"/>
              <a:t>?</a:t>
            </a:r>
            <a:endParaRPr lang="zh-CN" altLang="en-US" dirty="0"/>
          </a:p>
        </p:txBody>
      </p:sp>
      <p:sp>
        <p:nvSpPr>
          <p:cNvPr id="3" name="内容占位符 2"/>
          <p:cNvSpPr>
            <a:spLocks noGrp="1"/>
          </p:cNvSpPr>
          <p:nvPr>
            <p:ph idx="1"/>
          </p:nvPr>
        </p:nvSpPr>
        <p:spPr>
          <a:xfrm>
            <a:off x="467544" y="1484784"/>
            <a:ext cx="8229600" cy="4525963"/>
          </a:xfrm>
        </p:spPr>
        <p:txBody>
          <a:bodyPr>
            <a:noAutofit/>
          </a:bodyPr>
          <a:lstStyle/>
          <a:p>
            <a:r>
              <a:rPr lang="en-US" altLang="zh-CN" sz="3600" dirty="0"/>
              <a:t>It can’t be used as a DBMS replacement.</a:t>
            </a:r>
          </a:p>
          <a:p>
            <a:pPr lvl="1"/>
            <a:r>
              <a:rPr lang="en-US" altLang="zh-CN" sz="3200" dirty="0" smtClean="0"/>
              <a:t>No </a:t>
            </a:r>
            <a:r>
              <a:rPr lang="en-US" altLang="zh-CN" sz="3200" dirty="0"/>
              <a:t>single record fetching.</a:t>
            </a:r>
          </a:p>
          <a:p>
            <a:pPr lvl="1"/>
            <a:r>
              <a:rPr lang="en-US" altLang="zh-CN" sz="3200" dirty="0" smtClean="0"/>
              <a:t>No </a:t>
            </a:r>
            <a:r>
              <a:rPr lang="en-US" altLang="zh-CN" sz="3200" dirty="0"/>
              <a:t>SELECT keyword.</a:t>
            </a:r>
          </a:p>
          <a:p>
            <a:r>
              <a:rPr lang="en-US" altLang="zh-CN" sz="3600" dirty="0" smtClean="0"/>
              <a:t>Slower than Pure </a:t>
            </a:r>
            <a:r>
              <a:rPr lang="en-US" altLang="zh-CN" sz="3600" dirty="0"/>
              <a:t>Hadoop implementations </a:t>
            </a:r>
            <a:endParaRPr lang="en-US" altLang="zh-CN" sz="3600" dirty="0" smtClean="0"/>
          </a:p>
          <a:p>
            <a:r>
              <a:rPr lang="en-US" altLang="zh-CN" sz="3600" dirty="0" smtClean="0"/>
              <a:t>Pig </a:t>
            </a:r>
            <a:r>
              <a:rPr lang="en-US" altLang="zh-CN" sz="3600" dirty="0"/>
              <a:t>and Hive are almost sisters with </a:t>
            </a:r>
            <a:r>
              <a:rPr lang="en-US" altLang="zh-CN" sz="3600" dirty="0" smtClean="0"/>
              <a:t>minor differences</a:t>
            </a:r>
            <a:r>
              <a:rPr lang="en-US" altLang="zh-CN" sz="3600" dirty="0"/>
              <a:t>.</a:t>
            </a:r>
            <a:endParaRPr lang="zh-CN" altLang="en-US" sz="3600" dirty="0"/>
          </a:p>
        </p:txBody>
      </p:sp>
    </p:spTree>
    <p:extLst>
      <p:ext uri="{BB962C8B-B14F-4D97-AF65-F5344CB8AC3E}">
        <p14:creationId xmlns:p14="http://schemas.microsoft.com/office/powerpoint/2010/main" val="294315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Pig overview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Pig has two major components:</a:t>
            </a:r>
          </a:p>
          <a:p>
            <a:r>
              <a:rPr lang="en-US" altLang="zh-CN" dirty="0"/>
              <a:t>1 A high-level data processing language called Pig Latin .</a:t>
            </a:r>
          </a:p>
          <a:p>
            <a:r>
              <a:rPr lang="en-US" altLang="zh-CN" dirty="0"/>
              <a:t>2 A compiler that compiles and runs your Pig Latin script in a choice </a:t>
            </a:r>
            <a:r>
              <a:rPr lang="en-US" altLang="zh-CN" dirty="0" smtClean="0"/>
              <a:t>of </a:t>
            </a:r>
            <a:r>
              <a:rPr lang="en-US" altLang="zh-CN" i="1" dirty="0" smtClean="0"/>
              <a:t>evaluation </a:t>
            </a:r>
            <a:r>
              <a:rPr lang="en-US" altLang="zh-CN" i="1" dirty="0"/>
              <a:t>mechanisms </a:t>
            </a:r>
            <a:r>
              <a:rPr lang="en-US" altLang="zh-CN" i="1" dirty="0" smtClean="0"/>
              <a:t>.</a:t>
            </a:r>
          </a:p>
          <a:p>
            <a:r>
              <a:rPr lang="en-US" altLang="zh-CN" i="1" dirty="0" smtClean="0"/>
              <a:t> </a:t>
            </a:r>
            <a:r>
              <a:rPr lang="en-US" altLang="zh-CN" i="1" dirty="0"/>
              <a:t>The main evaluation mechanism is </a:t>
            </a:r>
            <a:r>
              <a:rPr lang="en-US" altLang="zh-CN" i="1" dirty="0" err="1"/>
              <a:t>Hadoop</a:t>
            </a:r>
            <a:r>
              <a:rPr lang="en-US" altLang="zh-CN" i="1" dirty="0"/>
              <a:t>. </a:t>
            </a:r>
            <a:endParaRPr lang="en-US" altLang="zh-CN" i="1" dirty="0" smtClean="0"/>
          </a:p>
          <a:p>
            <a:r>
              <a:rPr lang="en-US" altLang="zh-CN" i="1" dirty="0" smtClean="0"/>
              <a:t>Pig also </a:t>
            </a:r>
            <a:r>
              <a:rPr lang="en-US" altLang="zh-CN" dirty="0" smtClean="0"/>
              <a:t>supports </a:t>
            </a:r>
            <a:r>
              <a:rPr lang="en-US" altLang="zh-CN" dirty="0"/>
              <a:t>a local mode for development purposes.</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9060</TotalTime>
  <Words>3735</Words>
  <Application>Microsoft Office PowerPoint</Application>
  <PresentationFormat>全屏显示(4:3)</PresentationFormat>
  <Paragraphs>716</Paragraphs>
  <Slides>70</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9" baseType="lpstr">
      <vt:lpstr>ＭＳ Ｐゴシック</vt:lpstr>
      <vt:lpstr>宋体</vt:lpstr>
      <vt:lpstr>Arial</vt:lpstr>
      <vt:lpstr>Calibri</vt:lpstr>
      <vt:lpstr>Courier New</vt:lpstr>
      <vt:lpstr>Tahoma</vt:lpstr>
      <vt:lpstr>Wingdings</vt:lpstr>
      <vt:lpstr>Office 主题</vt:lpstr>
      <vt:lpstr>Worksheet</vt:lpstr>
      <vt:lpstr>Programming with Pig</vt:lpstr>
      <vt:lpstr>What is Pig </vt:lpstr>
      <vt:lpstr>Map-Reduce Disadvantages</vt:lpstr>
      <vt:lpstr>Pros And Cons</vt:lpstr>
      <vt:lpstr>Enter Pig Latin</vt:lpstr>
      <vt:lpstr>Java MapReduce vs. Pig Latin</vt:lpstr>
      <vt:lpstr>PowerPoint 演示文稿</vt:lpstr>
      <vt:lpstr>What Pig is not?</vt:lpstr>
      <vt:lpstr>Pig overview</vt:lpstr>
      <vt:lpstr>Architecture of Pig</vt:lpstr>
      <vt:lpstr>Pig Stages</vt:lpstr>
      <vt:lpstr>Map-Reduce Compiler:Logical to Physical compilation</vt:lpstr>
      <vt:lpstr>Map-Reduce Optimizer</vt:lpstr>
      <vt:lpstr>Hadoop Job Manager</vt:lpstr>
      <vt:lpstr>Benchmark Results</vt:lpstr>
      <vt:lpstr>Example</vt:lpstr>
      <vt:lpstr>Example Data Analysis Task</vt:lpstr>
      <vt:lpstr>Data  Flow</vt:lpstr>
      <vt:lpstr>Three basic operations of Pig</vt:lpstr>
      <vt:lpstr>How Pig do Group by</vt:lpstr>
      <vt:lpstr>How Pig do Join</vt:lpstr>
      <vt:lpstr>How Pig do Sort</vt:lpstr>
      <vt:lpstr>In Pig Latin</vt:lpstr>
      <vt:lpstr>Running PIG</vt:lpstr>
      <vt:lpstr>Before Starting…</vt:lpstr>
      <vt:lpstr>Running PIG</vt:lpstr>
      <vt:lpstr>Running Pig</vt:lpstr>
      <vt:lpstr>Run PIG locally</vt:lpstr>
      <vt:lpstr>Utility and file commands  in the Grunt shell</vt:lpstr>
      <vt:lpstr>PowerPoint 演示文稿</vt:lpstr>
      <vt:lpstr>Inserting Developer Code</vt:lpstr>
      <vt:lpstr>Pig Latin</vt:lpstr>
      <vt:lpstr>Data types and schemas</vt:lpstr>
      <vt:lpstr>Complex data types in Pig Latin</vt:lpstr>
      <vt:lpstr>Expressions in Pig Latin</vt:lpstr>
      <vt:lpstr>Built-in functions in Pig Latin</vt:lpstr>
      <vt:lpstr>Relational operators</vt:lpstr>
      <vt:lpstr>Relational operators Foreach</vt:lpstr>
      <vt:lpstr>Relational operators Foreach</vt:lpstr>
      <vt:lpstr>Relational operators Foreach</vt:lpstr>
      <vt:lpstr>Relational operators Foreach</vt:lpstr>
      <vt:lpstr>Relational operators Foreach</vt:lpstr>
      <vt:lpstr>Relational operators Join</vt:lpstr>
      <vt:lpstr>Relational operators Join</vt:lpstr>
      <vt:lpstr>Relational operators Join</vt:lpstr>
      <vt:lpstr>Relational operators Join</vt:lpstr>
      <vt:lpstr>Relational operators Group and CoGroup</vt:lpstr>
      <vt:lpstr>Relational operators Group and CoGroup</vt:lpstr>
      <vt:lpstr>Relational operators Group and CoGroup</vt:lpstr>
      <vt:lpstr>PowerPoint 演示文稿</vt:lpstr>
      <vt:lpstr>PowerPoint 演示文稿</vt:lpstr>
      <vt:lpstr>PowerPoint 演示文稿</vt:lpstr>
      <vt:lpstr>Nulls and GROUP/COGROUP Operators</vt:lpstr>
      <vt:lpstr>Relational operators Cross</vt:lpstr>
      <vt:lpstr>Relational operators Cross</vt:lpstr>
      <vt:lpstr>Relational operators Order By</vt:lpstr>
      <vt:lpstr>Relational operators Stream</vt:lpstr>
      <vt:lpstr>Examples </vt:lpstr>
      <vt:lpstr>PowerPoint 演示文稿</vt:lpstr>
      <vt:lpstr>PowerPoint 演示文稿</vt:lpstr>
      <vt:lpstr>PowerPoint 演示文稿</vt:lpstr>
      <vt:lpstr>PowerPoint 演示文稿</vt:lpstr>
      <vt:lpstr>PowerPoint 演示文稿</vt:lpstr>
      <vt:lpstr>Working with user-defined functions </vt:lpstr>
      <vt:lpstr>Using UDFs</vt:lpstr>
      <vt:lpstr>Writing UDFs</vt:lpstr>
      <vt:lpstr>Working with scripts</vt:lpstr>
      <vt:lpstr>Multiquery execution</vt:lpstr>
      <vt:lpstr>Use the Parallel Features</vt:lpstr>
      <vt:lpstr>Summary</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Pig</dc:title>
  <dc:creator>Lenovo User</dc:creator>
  <cp:lastModifiedBy>wwj</cp:lastModifiedBy>
  <cp:revision>96</cp:revision>
  <dcterms:created xsi:type="dcterms:W3CDTF">2011-10-30T15:37:24Z</dcterms:created>
  <dcterms:modified xsi:type="dcterms:W3CDTF">2018-10-15T14:14:54Z</dcterms:modified>
</cp:coreProperties>
</file>