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257" r:id="rId3"/>
    <p:sldId id="258" r:id="rId4"/>
    <p:sldId id="343" r:id="rId5"/>
    <p:sldId id="259" r:id="rId6"/>
    <p:sldId id="287" r:id="rId7"/>
    <p:sldId id="312" r:id="rId8"/>
    <p:sldId id="324" r:id="rId9"/>
    <p:sldId id="313" r:id="rId10"/>
    <p:sldId id="325" r:id="rId11"/>
    <p:sldId id="326" r:id="rId12"/>
    <p:sldId id="327" r:id="rId13"/>
    <p:sldId id="329" r:id="rId14"/>
    <p:sldId id="328" r:id="rId15"/>
    <p:sldId id="279" r:id="rId16"/>
    <p:sldId id="265" r:id="rId17"/>
    <p:sldId id="264" r:id="rId18"/>
    <p:sldId id="261" r:id="rId19"/>
    <p:sldId id="280" r:id="rId20"/>
    <p:sldId id="281" r:id="rId21"/>
    <p:sldId id="282" r:id="rId22"/>
    <p:sldId id="286" r:id="rId23"/>
    <p:sldId id="335" r:id="rId24"/>
    <p:sldId id="284" r:id="rId25"/>
    <p:sldId id="266" r:id="rId26"/>
    <p:sldId id="274" r:id="rId27"/>
    <p:sldId id="288" r:id="rId28"/>
    <p:sldId id="267" r:id="rId29"/>
    <p:sldId id="268" r:id="rId30"/>
    <p:sldId id="269" r:id="rId31"/>
    <p:sldId id="270" r:id="rId32"/>
    <p:sldId id="331" r:id="rId33"/>
    <p:sldId id="332" r:id="rId34"/>
    <p:sldId id="333" r:id="rId35"/>
    <p:sldId id="337" r:id="rId36"/>
    <p:sldId id="351" r:id="rId37"/>
    <p:sldId id="344" r:id="rId38"/>
    <p:sldId id="352" r:id="rId39"/>
    <p:sldId id="349" r:id="rId40"/>
    <p:sldId id="345" r:id="rId41"/>
    <p:sldId id="346" r:id="rId42"/>
    <p:sldId id="347" r:id="rId43"/>
    <p:sldId id="348" r:id="rId44"/>
    <p:sldId id="338" r:id="rId45"/>
    <p:sldId id="340" r:id="rId46"/>
    <p:sldId id="336" r:id="rId47"/>
    <p:sldId id="341" r:id="rId48"/>
    <p:sldId id="339" r:id="rId49"/>
    <p:sldId id="342" r:id="rId50"/>
    <p:sldId id="350" r:id="rId51"/>
    <p:sldId id="271" r:id="rId52"/>
    <p:sldId id="272" r:id="rId53"/>
    <p:sldId id="334" r:id="rId54"/>
    <p:sldId id="273" r:id="rId55"/>
    <p:sldId id="275" r:id="rId56"/>
    <p:sldId id="277" r:id="rId57"/>
    <p:sldId id="276" r:id="rId58"/>
    <p:sldId id="295" r:id="rId59"/>
    <p:sldId id="304" r:id="rId60"/>
    <p:sldId id="296" r:id="rId61"/>
    <p:sldId id="297" r:id="rId62"/>
    <p:sldId id="298" r:id="rId63"/>
    <p:sldId id="303" r:id="rId64"/>
    <p:sldId id="299" r:id="rId65"/>
    <p:sldId id="305" r:id="rId66"/>
    <p:sldId id="306" r:id="rId67"/>
    <p:sldId id="307" r:id="rId68"/>
    <p:sldId id="308" r:id="rId69"/>
    <p:sldId id="300" r:id="rId70"/>
    <p:sldId id="301" r:id="rId71"/>
    <p:sldId id="310" r:id="rId72"/>
    <p:sldId id="311" r:id="rId73"/>
    <p:sldId id="309" r:id="rId74"/>
    <p:sldId id="302" r:id="rId75"/>
    <p:sldId id="314" r:id="rId76"/>
    <p:sldId id="315" r:id="rId77"/>
    <p:sldId id="316" r:id="rId78"/>
    <p:sldId id="317" r:id="rId79"/>
    <p:sldId id="318" r:id="rId80"/>
    <p:sldId id="319" r:id="rId81"/>
    <p:sldId id="320" r:id="rId82"/>
    <p:sldId id="321" r:id="rId83"/>
    <p:sldId id="322" r:id="rId8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C205DFF-73A9-4DCC-AEBE-3CAC57C53A4C}">
          <p14:sldIdLst>
            <p14:sldId id="256"/>
            <p14:sldId id="257"/>
            <p14:sldId id="258"/>
            <p14:sldId id="343"/>
            <p14:sldId id="259"/>
            <p14:sldId id="287"/>
            <p14:sldId id="312"/>
            <p14:sldId id="324"/>
            <p14:sldId id="313"/>
            <p14:sldId id="325"/>
            <p14:sldId id="326"/>
            <p14:sldId id="327"/>
            <p14:sldId id="329"/>
            <p14:sldId id="328"/>
            <p14:sldId id="279"/>
            <p14:sldId id="265"/>
            <p14:sldId id="264"/>
            <p14:sldId id="261"/>
            <p14:sldId id="280"/>
            <p14:sldId id="281"/>
            <p14:sldId id="282"/>
            <p14:sldId id="286"/>
            <p14:sldId id="335"/>
            <p14:sldId id="284"/>
            <p14:sldId id="266"/>
            <p14:sldId id="274"/>
            <p14:sldId id="288"/>
            <p14:sldId id="267"/>
            <p14:sldId id="268"/>
            <p14:sldId id="269"/>
            <p14:sldId id="270"/>
            <p14:sldId id="331"/>
            <p14:sldId id="332"/>
            <p14:sldId id="333"/>
          </p14:sldIdLst>
        </p14:section>
        <p14:section name="Optimized Row Columnar File Format" id="{E761D45C-CCA7-4EA8-82D7-1863B9D1B307}">
          <p14:sldIdLst>
            <p14:sldId id="337"/>
            <p14:sldId id="351"/>
            <p14:sldId id="344"/>
            <p14:sldId id="352"/>
            <p14:sldId id="349"/>
            <p14:sldId id="345"/>
            <p14:sldId id="346"/>
            <p14:sldId id="347"/>
            <p14:sldId id="348"/>
            <p14:sldId id="338"/>
            <p14:sldId id="340"/>
            <p14:sldId id="336"/>
            <p14:sldId id="341"/>
            <p14:sldId id="339"/>
            <p14:sldId id="342"/>
            <p14:sldId id="350"/>
            <p14:sldId id="271"/>
          </p14:sldIdLst>
        </p14:section>
        <p14:section name="Hive Use Cases" id="{2D691AF4-BE1F-4ACA-8468-BF26F85D4A0A}">
          <p14:sldIdLst>
            <p14:sldId id="272"/>
            <p14:sldId id="334"/>
            <p14:sldId id="273"/>
            <p14:sldId id="275"/>
            <p14:sldId id="277"/>
            <p14:sldId id="276"/>
            <p14:sldId id="295"/>
            <p14:sldId id="304"/>
            <p14:sldId id="296"/>
            <p14:sldId id="297"/>
            <p14:sldId id="298"/>
            <p14:sldId id="303"/>
            <p14:sldId id="299"/>
            <p14:sldId id="305"/>
            <p14:sldId id="306"/>
            <p14:sldId id="307"/>
            <p14:sldId id="308"/>
            <p14:sldId id="300"/>
            <p14:sldId id="301"/>
            <p14:sldId id="310"/>
            <p14:sldId id="311"/>
            <p14:sldId id="309"/>
            <p14:sldId id="302"/>
          </p14:sldIdLst>
        </p14:section>
        <p14:section name="Hive vs Oracle" id="{36D92D86-82E4-43F1-9144-E768BBAF02BC}">
          <p14:sldIdLst>
            <p14:sldId id="314"/>
            <p14:sldId id="315"/>
            <p14:sldId id="316"/>
            <p14:sldId id="317"/>
            <p14:sldId id="318"/>
            <p14:sldId id="319"/>
            <p14:sldId id="320"/>
            <p14:sldId id="321"/>
            <p14:sldId id="32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69" autoAdjust="0"/>
    <p:restoredTop sz="84606" autoAdjust="0"/>
  </p:normalViewPr>
  <p:slideViewPr>
    <p:cSldViewPr>
      <p:cViewPr varScale="1">
        <p:scale>
          <a:sx n="74" d="100"/>
          <a:sy n="74" d="100"/>
        </p:scale>
        <p:origin x="1450" y="67"/>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598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64494C-A70C-40FD-A224-2B8624CF2321}" type="datetimeFigureOut">
              <a:rPr lang="zh-CN" altLang="en-US" smtClean="0"/>
              <a:pPr/>
              <a:t>2018/10/29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09F68B-DDE7-40FB-A726-E5E9742EC38F}" type="slidenum">
              <a:rPr lang="zh-CN" altLang="en-US" smtClean="0"/>
              <a:pPr/>
              <a:t>‹#›</a:t>
            </a:fld>
            <a:endParaRPr lang="zh-CN" altLang="en-US"/>
          </a:p>
        </p:txBody>
      </p:sp>
    </p:spTree>
    <p:extLst>
      <p:ext uri="{BB962C8B-B14F-4D97-AF65-F5344CB8AC3E}">
        <p14:creationId xmlns:p14="http://schemas.microsoft.com/office/powerpoint/2010/main" val="1755479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It’s now a </a:t>
            </a:r>
            <a:r>
              <a:rPr lang="en-US" altLang="zh-CN" dirty="0" err="1" smtClean="0"/>
              <a:t>Hadoop</a:t>
            </a:r>
            <a:r>
              <a:rPr lang="en-US" altLang="zh-CN" dirty="0" smtClean="0"/>
              <a:t> subproject</a:t>
            </a:r>
            <a:r>
              <a:rPr lang="en-US" altLang="zh-CN" baseline="0" dirty="0" smtClean="0"/>
              <a:t> </a:t>
            </a:r>
            <a:r>
              <a:rPr lang="en-US" altLang="zh-CN" dirty="0" smtClean="0"/>
              <a:t>with many contributors. </a:t>
            </a:r>
          </a:p>
          <a:p>
            <a:r>
              <a:rPr lang="en-US" altLang="zh-CN" sz="1200" b="0" i="0" kern="1200" dirty="0" smtClean="0">
                <a:solidFill>
                  <a:schemeClr val="tx1"/>
                </a:solidFill>
                <a:latin typeface="+mn-lt"/>
                <a:ea typeface="+mn-ea"/>
                <a:cs typeface="+mn-cs"/>
              </a:rPr>
              <a:t>Hive was designed to appeal to a community comfortable with SQL. It's philosophy was that we don't need yet another scripting language.</a:t>
            </a:r>
            <a:endParaRPr lang="zh-CN" altLang="en-US" dirty="0"/>
          </a:p>
        </p:txBody>
      </p:sp>
      <p:sp>
        <p:nvSpPr>
          <p:cNvPr id="4" name="灯片编号占位符 3"/>
          <p:cNvSpPr>
            <a:spLocks noGrp="1"/>
          </p:cNvSpPr>
          <p:nvPr>
            <p:ph type="sldNum" sz="quarter" idx="10"/>
          </p:nvPr>
        </p:nvSpPr>
        <p:spPr/>
        <p:txBody>
          <a:bodyPr/>
          <a:lstStyle/>
          <a:p>
            <a:fld id="{CA09F68B-DDE7-40FB-A726-E5E9742EC38F}" type="slidenum">
              <a:rPr lang="zh-CN" altLang="en-US" smtClean="0"/>
              <a:pPr/>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Avro serialization includes the schema with it — in JSON format — which allows you to have different versions of objects.</a:t>
            </a:r>
          </a:p>
          <a:p>
            <a:r>
              <a:rPr lang="en-US" altLang="zh-CN" dirty="0" smtClean="0"/>
              <a:t>Avro also works well with Hadoop </a:t>
            </a:r>
            <a:r>
              <a:rPr lang="en-US" altLang="zh-CN" dirty="0" err="1" smtClean="0"/>
              <a:t>MapReduce</a:t>
            </a:r>
            <a:r>
              <a:rPr lang="en-US" altLang="zh-CN" dirty="0" smtClean="0"/>
              <a:t>. </a:t>
            </a:r>
          </a:p>
          <a:p>
            <a:r>
              <a:rPr lang="en-US" altLang="zh-CN" dirty="0" smtClean="0"/>
              <a:t>Avro is a remote procedure call and data serialization framework developed within Apache's Hadoop project. It uses JSON for defining data types and protocols, and serializes data in a compact binary format.</a:t>
            </a:r>
            <a:endParaRPr lang="zh-CN" altLang="en-US" dirty="0"/>
          </a:p>
        </p:txBody>
      </p:sp>
      <p:sp>
        <p:nvSpPr>
          <p:cNvPr id="4" name="灯片编号占位符 3"/>
          <p:cNvSpPr>
            <a:spLocks noGrp="1"/>
          </p:cNvSpPr>
          <p:nvPr>
            <p:ph type="sldNum" sz="quarter" idx="10"/>
          </p:nvPr>
        </p:nvSpPr>
        <p:spPr/>
        <p:txBody>
          <a:bodyPr/>
          <a:lstStyle/>
          <a:p>
            <a:fld id="{B4B83184-AD5D-4819-97AB-69781D81133F}" type="slidenum">
              <a:rPr lang="zh-CN" altLang="en-US" smtClean="0"/>
              <a:t>37</a:t>
            </a:fld>
            <a:endParaRPr lang="zh-CN" altLang="en-US"/>
          </a:p>
        </p:txBody>
      </p:sp>
    </p:spTree>
    <p:extLst>
      <p:ext uri="{BB962C8B-B14F-4D97-AF65-F5344CB8AC3E}">
        <p14:creationId xmlns:p14="http://schemas.microsoft.com/office/powerpoint/2010/main" val="1177575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zh-CN" altLang="en-US" dirty="0" smtClean="0"/>
              <a:t>默认的文本格式</a:t>
            </a:r>
            <a:r>
              <a:rPr lang="en-US" altLang="zh-CN" dirty="0" err="1" smtClean="0"/>
              <a:t>TextFile</a:t>
            </a:r>
            <a:r>
              <a:rPr lang="zh-CN" altLang="en-US" dirty="0" smtClean="0"/>
              <a:t>，</a:t>
            </a:r>
            <a:r>
              <a:rPr lang="en-US" altLang="zh-CN" dirty="0" smtClean="0"/>
              <a:t>Hive</a:t>
            </a:r>
            <a:r>
              <a:rPr lang="zh-CN" altLang="en-US" dirty="0" smtClean="0"/>
              <a:t>开发的</a:t>
            </a:r>
            <a:r>
              <a:rPr lang="en-US" altLang="zh-CN" dirty="0" err="1" smtClean="0"/>
              <a:t>RCFile</a:t>
            </a:r>
            <a:r>
              <a:rPr lang="zh-CN" altLang="en-US" dirty="0" smtClean="0"/>
              <a:t>格式，</a:t>
            </a:r>
            <a:r>
              <a:rPr lang="en-US" altLang="zh-CN" dirty="0" smtClean="0"/>
              <a:t>Twitter</a:t>
            </a:r>
            <a:r>
              <a:rPr lang="zh-CN" altLang="en-US" dirty="0" smtClean="0"/>
              <a:t>和</a:t>
            </a:r>
            <a:r>
              <a:rPr lang="en-US" altLang="zh-CN" dirty="0" smtClean="0"/>
              <a:t>Cloudera</a:t>
            </a:r>
            <a:r>
              <a:rPr lang="zh-CN" altLang="en-US" dirty="0" smtClean="0"/>
              <a:t>推出的</a:t>
            </a:r>
            <a:r>
              <a:rPr lang="en-US" altLang="zh-CN" dirty="0" smtClean="0"/>
              <a:t>Parquet</a:t>
            </a:r>
            <a:r>
              <a:rPr lang="zh-CN" altLang="en-US" dirty="0" smtClean="0"/>
              <a:t>格式，在</a:t>
            </a:r>
            <a:r>
              <a:rPr lang="en-US" altLang="zh-CN" dirty="0" err="1" smtClean="0"/>
              <a:t>RCFile</a:t>
            </a:r>
            <a:r>
              <a:rPr lang="zh-CN" altLang="en-US" dirty="0" smtClean="0"/>
              <a:t>基础上优化的</a:t>
            </a:r>
            <a:r>
              <a:rPr lang="en-US" altLang="zh-CN" dirty="0" err="1" smtClean="0"/>
              <a:t>ORCFile</a:t>
            </a:r>
            <a:r>
              <a:rPr lang="zh-CN" altLang="en-US" dirty="0" smtClean="0"/>
              <a:t>格式，索引表和用户自定义存储类型等。</a:t>
            </a:r>
            <a:endParaRPr lang="en-US" altLang="zh-CN" dirty="0" smtClean="0"/>
          </a:p>
          <a:p>
            <a:pPr marL="171450" indent="-171450">
              <a:buFont typeface="Arial" panose="020B0604020202020204" pitchFamily="34" charset="0"/>
              <a:buChar char="•"/>
            </a:pPr>
            <a:r>
              <a:rPr lang="zh-CN" altLang="en-US" b="1" dirty="0" smtClean="0"/>
              <a:t>文本格式</a:t>
            </a:r>
            <a:r>
              <a:rPr lang="en-US" altLang="zh-CN" b="1" dirty="0" err="1" smtClean="0"/>
              <a:t>TextFile</a:t>
            </a:r>
            <a:r>
              <a:rPr lang="zh-CN" altLang="en-US" dirty="0" smtClean="0"/>
              <a:t>是</a:t>
            </a:r>
            <a:r>
              <a:rPr lang="en-US" altLang="zh-CN" dirty="0" smtClean="0"/>
              <a:t>Hive</a:t>
            </a:r>
            <a:r>
              <a:rPr lang="zh-CN" altLang="en-US" dirty="0" smtClean="0"/>
              <a:t>中数据表的默认存储文件格式，它采用水平的行存储结构，不会对数据做额外的操作，存储的是原数据的明文内容，磁盘开销大</a:t>
            </a:r>
            <a:endParaRPr lang="en-US" altLang="zh-CN" dirty="0" smtClean="0"/>
          </a:p>
          <a:p>
            <a:pPr marL="171450" indent="-171450">
              <a:buFont typeface="Arial" panose="020B0604020202020204" pitchFamily="34" charset="0"/>
              <a:buChar char="•"/>
            </a:pPr>
            <a:r>
              <a:rPr lang="en-US" altLang="zh-CN" dirty="0" err="1" smtClean="0"/>
              <a:t>TextFile</a:t>
            </a:r>
            <a:r>
              <a:rPr lang="zh-CN" altLang="en-US" dirty="0" smtClean="0"/>
              <a:t>的水平行存储结构的优点是其能较好得适应动态的查询模式。当进行</a:t>
            </a:r>
            <a:r>
              <a:rPr lang="en-US" altLang="zh-CN" dirty="0" smtClean="0"/>
              <a:t>Select</a:t>
            </a:r>
            <a:r>
              <a:rPr lang="zh-CN" altLang="en-US" dirty="0" smtClean="0"/>
              <a:t>查询时由于每一整行包含了所有的列，增加参与计算的列时，读取过程基本没有发生改变。但同时也因此带来了两个显而易见的缺陷：每次都读取所有列，降低了</a:t>
            </a:r>
            <a:r>
              <a:rPr lang="en-US" altLang="zh-CN" dirty="0" smtClean="0"/>
              <a:t>Hive</a:t>
            </a:r>
            <a:r>
              <a:rPr lang="zh-CN" altLang="en-US" dirty="0" smtClean="0"/>
              <a:t>查询的效率，而且由于不同列取值范围和数据类型的不同，导致常规的压缩算法在</a:t>
            </a:r>
            <a:r>
              <a:rPr lang="en-US" altLang="zh-CN" dirty="0" err="1" smtClean="0"/>
              <a:t>TextFile</a:t>
            </a:r>
            <a:r>
              <a:rPr lang="zh-CN" altLang="en-US" dirty="0" smtClean="0"/>
              <a:t>存储格式上的效果不佳，无法取得太高的压缩比。</a:t>
            </a:r>
            <a:endParaRPr lang="en-US" altLang="zh-CN" dirty="0" smtClean="0"/>
          </a:p>
          <a:p>
            <a:pPr marL="171450" indent="-171450">
              <a:buFont typeface="Arial" panose="020B0604020202020204" pitchFamily="34" charset="0"/>
              <a:buChar char="•"/>
            </a:pPr>
            <a:r>
              <a:rPr lang="en-US" altLang="zh-CN" b="1" dirty="0" smtClean="0"/>
              <a:t>Parquet</a:t>
            </a:r>
            <a:r>
              <a:rPr lang="zh-CN" altLang="en-US" b="1" dirty="0" smtClean="0"/>
              <a:t>存储格式增加了许多对于数据中详细内容的描述</a:t>
            </a:r>
            <a:r>
              <a:rPr lang="zh-CN" altLang="en-US" dirty="0" smtClean="0"/>
              <a:t>，读取时只拼装嵌套结构中需要使用的指定层级的指定部分，而不计算无关数据，从而减少许多磁盘</a:t>
            </a:r>
            <a:r>
              <a:rPr lang="en-US" altLang="zh-CN" dirty="0" smtClean="0"/>
              <a:t>I/O</a:t>
            </a:r>
            <a:r>
              <a:rPr lang="zh-CN" altLang="en-US" dirty="0" smtClean="0"/>
              <a:t>的次数。</a:t>
            </a:r>
            <a:endParaRPr lang="en-US" altLang="zh-CN" dirty="0" smtClean="0"/>
          </a:p>
          <a:p>
            <a:pPr marL="171450" indent="-171450">
              <a:buFont typeface="Arial" panose="020B0604020202020204" pitchFamily="34" charset="0"/>
              <a:buChar char="•"/>
            </a:pPr>
            <a:r>
              <a:rPr lang="zh-CN" altLang="en-US" dirty="0" smtClean="0"/>
              <a:t>在扫描行组的时候，将会在一次磁盘</a:t>
            </a:r>
            <a:r>
              <a:rPr lang="en-US" altLang="zh-CN" dirty="0" smtClean="0"/>
              <a:t>IO</a:t>
            </a:r>
            <a:r>
              <a:rPr lang="zh-CN" altLang="en-US" dirty="0" smtClean="0"/>
              <a:t>访问中将需要的列块读取到内存中，大大降低了随机读取的次数。</a:t>
            </a:r>
            <a:endParaRPr lang="en-US" altLang="zh-CN" dirty="0" smtClean="0"/>
          </a:p>
          <a:p>
            <a:pPr marL="171450" indent="-171450">
              <a:buFont typeface="Arial" panose="020B0604020202020204" pitchFamily="34" charset="0"/>
              <a:buChar char="•"/>
            </a:pPr>
            <a:r>
              <a:rPr lang="en-US" altLang="zh-CN" b="1" dirty="0" err="1" smtClean="0"/>
              <a:t>RCFile</a:t>
            </a:r>
            <a:r>
              <a:rPr lang="en-US" altLang="zh-CN" b="1" dirty="0" smtClean="0"/>
              <a:t>(Record-Columnar File)</a:t>
            </a:r>
            <a:r>
              <a:rPr lang="zh-CN" altLang="en-US" b="1" dirty="0" smtClean="0"/>
              <a:t>存储格式则采用的是行列结合的存储方式</a:t>
            </a:r>
            <a:r>
              <a:rPr lang="zh-CN" altLang="en-US" dirty="0" smtClean="0"/>
              <a:t>。</a:t>
            </a:r>
            <a:r>
              <a:rPr lang="en-US" altLang="zh-CN" dirty="0" err="1" smtClean="0"/>
              <a:t>RCFile</a:t>
            </a:r>
            <a:r>
              <a:rPr lang="zh-CN" altLang="en-US" dirty="0" smtClean="0"/>
              <a:t>是针对使用</a:t>
            </a:r>
            <a:r>
              <a:rPr lang="en-US" altLang="zh-CN" dirty="0" err="1" smtClean="0"/>
              <a:t>MapReduce</a:t>
            </a:r>
            <a:r>
              <a:rPr lang="zh-CN" altLang="en-US" dirty="0" smtClean="0"/>
              <a:t>系统的数据仓库设计的存储类型，它主要针对的查询和处理需求包括：数据的快速加载、节省存储空间的存储需求、适应动态的查询模式的需求、数据的快速查询处理的需求。</a:t>
            </a:r>
            <a:endParaRPr lang="en-US" altLang="zh-CN" dirty="0" smtClean="0"/>
          </a:p>
          <a:p>
            <a:pPr marL="171450" indent="-171450">
              <a:buFont typeface="Arial" panose="020B0604020202020204" pitchFamily="34" charset="0"/>
              <a:buChar char="•"/>
            </a:pPr>
            <a:r>
              <a:rPr lang="zh-CN" altLang="en-US" dirty="0" smtClean="0"/>
              <a:t>与上文中的</a:t>
            </a:r>
            <a:r>
              <a:rPr lang="en-US" altLang="zh-CN" dirty="0" smtClean="0"/>
              <a:t>Parquet</a:t>
            </a:r>
            <a:r>
              <a:rPr lang="zh-CN" altLang="en-US" dirty="0" smtClean="0"/>
              <a:t>存储格式相比，读取元数据信息所需要的次数取决于行组的数量，换而言之，谓词过滤阶段的磁盘</a:t>
            </a:r>
            <a:r>
              <a:rPr lang="en-US" altLang="zh-CN" dirty="0" smtClean="0"/>
              <a:t>I/O</a:t>
            </a:r>
            <a:r>
              <a:rPr lang="zh-CN" altLang="en-US" dirty="0" smtClean="0"/>
              <a:t>次数取决于数据表的大小和行组大小的比值</a:t>
            </a:r>
            <a:endParaRPr lang="en-US" altLang="zh-CN" dirty="0" smtClean="0"/>
          </a:p>
          <a:p>
            <a:pPr marL="171450" indent="-171450">
              <a:buFont typeface="Arial" panose="020B0604020202020204" pitchFamily="34" charset="0"/>
              <a:buChar char="•"/>
            </a:pPr>
            <a:r>
              <a:rPr lang="en-US" altLang="zh-CN" b="1" dirty="0" err="1" smtClean="0"/>
              <a:t>ORCFile</a:t>
            </a:r>
            <a:r>
              <a:rPr lang="en-US" altLang="zh-CN" b="1" dirty="0" smtClean="0"/>
              <a:t>(Optimized Row Columnar File)</a:t>
            </a:r>
            <a:r>
              <a:rPr lang="zh-CN" altLang="en-US" b="1" dirty="0" smtClean="0"/>
              <a:t>时，也就是进一步优化的</a:t>
            </a:r>
            <a:r>
              <a:rPr lang="en-US" altLang="zh-CN" b="1" dirty="0" err="1" smtClean="0"/>
              <a:t>RCFile</a:t>
            </a:r>
            <a:r>
              <a:rPr lang="zh-CN" altLang="en-US" b="1" dirty="0" smtClean="0"/>
              <a:t>格式</a:t>
            </a:r>
            <a:r>
              <a:rPr lang="zh-CN" altLang="en-US" dirty="0" smtClean="0"/>
              <a:t>。</a:t>
            </a:r>
            <a:r>
              <a:rPr lang="en-US" altLang="zh-CN" dirty="0" err="1" smtClean="0"/>
              <a:t>ORCFile</a:t>
            </a:r>
            <a:r>
              <a:rPr lang="zh-CN" altLang="en-US" dirty="0" smtClean="0"/>
              <a:t>存储时的结构大致分为条带、文件页尾和附录三个部分。其中条带中包含的是索引数据、行组数据和条带页尾。</a:t>
            </a:r>
            <a:endParaRPr lang="en-US" altLang="zh-CN" dirty="0" smtClean="0"/>
          </a:p>
          <a:p>
            <a:pPr marL="171450" indent="-171450">
              <a:buFont typeface="Arial" panose="020B0604020202020204" pitchFamily="34" charset="0"/>
              <a:buChar char="•"/>
            </a:pPr>
            <a:r>
              <a:rPr lang="en-US" altLang="zh-CN" dirty="0" err="1" smtClean="0"/>
              <a:t>ORCFile</a:t>
            </a:r>
            <a:r>
              <a:rPr lang="zh-CN" altLang="en-US" dirty="0" smtClean="0"/>
              <a:t>使用了比</a:t>
            </a:r>
            <a:r>
              <a:rPr lang="en-US" altLang="zh-CN" dirty="0" smtClean="0"/>
              <a:t>Parquet</a:t>
            </a:r>
            <a:r>
              <a:rPr lang="zh-CN" altLang="en-US" dirty="0" smtClean="0"/>
              <a:t>和</a:t>
            </a:r>
            <a:r>
              <a:rPr lang="en-US" altLang="zh-CN" dirty="0" err="1" smtClean="0"/>
              <a:t>RCFile</a:t>
            </a:r>
            <a:r>
              <a:rPr lang="zh-CN" altLang="en-US" dirty="0" smtClean="0"/>
              <a:t>存储格式更细粒度的索引数据，再经过合并多个离散的区间来减少磁盘</a:t>
            </a:r>
            <a:r>
              <a:rPr lang="en-US" altLang="zh-CN" dirty="0" smtClean="0"/>
              <a:t>I/O</a:t>
            </a:r>
            <a:r>
              <a:rPr lang="zh-CN" altLang="en-US" dirty="0" smtClean="0"/>
              <a:t>的次数。由上述分析可知，对于</a:t>
            </a:r>
            <a:r>
              <a:rPr lang="en-US" altLang="zh-CN" dirty="0" err="1" smtClean="0"/>
              <a:t>ORCFile</a:t>
            </a:r>
            <a:r>
              <a:rPr lang="zh-CN" altLang="en-US" dirty="0" smtClean="0"/>
              <a:t>存储格式数据表的访问的磁盘</a:t>
            </a:r>
            <a:r>
              <a:rPr lang="en-US" altLang="zh-CN" dirty="0" smtClean="0"/>
              <a:t>I/O</a:t>
            </a:r>
            <a:r>
              <a:rPr lang="zh-CN" altLang="en-US" dirty="0" smtClean="0"/>
              <a:t>的次数与每个文件大小和条带的大小的比值成正比</a:t>
            </a:r>
            <a:endParaRPr lang="zh-CN" altLang="en-US" dirty="0"/>
          </a:p>
        </p:txBody>
      </p:sp>
      <p:sp>
        <p:nvSpPr>
          <p:cNvPr id="4" name="灯片编号占位符 3"/>
          <p:cNvSpPr>
            <a:spLocks noGrp="1"/>
          </p:cNvSpPr>
          <p:nvPr>
            <p:ph type="sldNum" sz="quarter" idx="10"/>
          </p:nvPr>
        </p:nvSpPr>
        <p:spPr/>
        <p:txBody>
          <a:bodyPr/>
          <a:lstStyle/>
          <a:p>
            <a:fld id="{B4B83184-AD5D-4819-97AB-69781D81133F}" type="slidenum">
              <a:rPr lang="zh-CN" altLang="en-US" smtClean="0"/>
              <a:t>39</a:t>
            </a:fld>
            <a:endParaRPr lang="zh-CN" altLang="en-US"/>
          </a:p>
        </p:txBody>
      </p:sp>
    </p:spTree>
    <p:extLst>
      <p:ext uri="{BB962C8B-B14F-4D97-AF65-F5344CB8AC3E}">
        <p14:creationId xmlns:p14="http://schemas.microsoft.com/office/powerpoint/2010/main" val="4291988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Apache Parquet is a free and open source column-oriented data store of the Apache Hadoop ecosystem. It is similar to the other columnar storage file formats available in Hadoop namely </a:t>
            </a:r>
            <a:r>
              <a:rPr lang="en-US" altLang="zh-CN" dirty="0" err="1" smtClean="0"/>
              <a:t>RCFile</a:t>
            </a:r>
            <a:r>
              <a:rPr lang="en-US" altLang="zh-CN" dirty="0" smtClean="0"/>
              <a:t> and Optimized </a:t>
            </a:r>
            <a:r>
              <a:rPr lang="en-US" altLang="zh-CN" dirty="0" err="1" smtClean="0"/>
              <a:t>RCFile</a:t>
            </a:r>
            <a:r>
              <a:rPr lang="en-US" altLang="zh-CN" dirty="0" smtClean="0"/>
              <a:t>.</a:t>
            </a:r>
          </a:p>
          <a:p>
            <a:endParaRPr lang="en-US" altLang="zh-CN" dirty="0" smtClean="0"/>
          </a:p>
          <a:p>
            <a:r>
              <a:rPr lang="en-US" altLang="zh-CN" dirty="0" smtClean="0"/>
              <a:t>Parquet stores</a:t>
            </a:r>
          </a:p>
          <a:p>
            <a:r>
              <a:rPr lang="en-US" altLang="zh-CN" dirty="0" smtClean="0"/>
              <a:t>nested </a:t>
            </a:r>
            <a:r>
              <a:rPr lang="en-US" altLang="zh-CN" dirty="0" err="1" smtClean="0"/>
              <a:t>elds</a:t>
            </a:r>
            <a:r>
              <a:rPr lang="en-US" altLang="zh-CN" dirty="0" smtClean="0"/>
              <a:t> column-wise and augments them with minimal</a:t>
            </a:r>
          </a:p>
          <a:p>
            <a:r>
              <a:rPr lang="en-US" altLang="zh-CN" dirty="0" smtClean="0"/>
              <a:t>information to enable re-assembly of the nesting structure</a:t>
            </a:r>
          </a:p>
          <a:p>
            <a:r>
              <a:rPr lang="en-US" altLang="zh-CN" dirty="0" smtClean="0"/>
              <a:t>from column data at scan time. Parquet has an extensible</a:t>
            </a:r>
          </a:p>
          <a:p>
            <a:r>
              <a:rPr lang="en-US" altLang="zh-CN" dirty="0" smtClean="0"/>
              <a:t>set of column encodings.</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4B83184-AD5D-4819-97AB-69781D81133F}" type="slidenum">
              <a:rPr lang="zh-CN" altLang="en-US" smtClean="0"/>
              <a:t>40</a:t>
            </a:fld>
            <a:endParaRPr lang="zh-CN" altLang="en-US"/>
          </a:p>
        </p:txBody>
      </p:sp>
    </p:spTree>
    <p:extLst>
      <p:ext uri="{BB962C8B-B14F-4D97-AF65-F5344CB8AC3E}">
        <p14:creationId xmlns:p14="http://schemas.microsoft.com/office/powerpoint/2010/main" val="4018111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Twitter</a:t>
            </a:r>
            <a:r>
              <a:rPr lang="zh-CN" altLang="en-US" dirty="0" smtClean="0"/>
              <a:t>和</a:t>
            </a:r>
            <a:r>
              <a:rPr lang="en-US" altLang="zh-CN" dirty="0" smtClean="0"/>
              <a:t>Cloudera</a:t>
            </a:r>
            <a:r>
              <a:rPr lang="zh-CN" altLang="en-US" dirty="0" smtClean="0"/>
              <a:t>合作推出的</a:t>
            </a:r>
            <a:r>
              <a:rPr lang="en-US" altLang="zh-CN" dirty="0" smtClean="0"/>
              <a:t>Parquet</a:t>
            </a:r>
            <a:r>
              <a:rPr lang="zh-CN" altLang="en-US" dirty="0" smtClean="0"/>
              <a:t>存储格式与上述</a:t>
            </a:r>
            <a:r>
              <a:rPr lang="en-US" altLang="zh-CN" dirty="0" err="1" smtClean="0"/>
              <a:t>TextFile</a:t>
            </a:r>
            <a:r>
              <a:rPr lang="zh-CN" altLang="en-US" dirty="0" smtClean="0"/>
              <a:t>存储格式不同，采用的是列式存储格式。</a:t>
            </a:r>
            <a:r>
              <a:rPr lang="en-US" altLang="zh-CN" dirty="0" smtClean="0"/>
              <a:t>Parquet</a:t>
            </a:r>
            <a:r>
              <a:rPr lang="zh-CN" altLang="en-US" dirty="0" smtClean="0"/>
              <a:t>作为一种面向分析型业务的存储格式，设计目标是使其能满足关系型数据的操作，又能对嵌套类型的数据提供支持。</a:t>
            </a:r>
            <a:endParaRPr lang="zh-CN" altLang="en-US" dirty="0"/>
          </a:p>
        </p:txBody>
      </p:sp>
      <p:sp>
        <p:nvSpPr>
          <p:cNvPr id="4" name="灯片编号占位符 3"/>
          <p:cNvSpPr>
            <a:spLocks noGrp="1"/>
          </p:cNvSpPr>
          <p:nvPr>
            <p:ph type="sldNum" sz="quarter" idx="10"/>
          </p:nvPr>
        </p:nvSpPr>
        <p:spPr/>
        <p:txBody>
          <a:bodyPr/>
          <a:lstStyle/>
          <a:p>
            <a:fld id="{B4B83184-AD5D-4819-97AB-69781D81133F}" type="slidenum">
              <a:rPr lang="zh-CN" altLang="en-US" smtClean="0"/>
              <a:t>41</a:t>
            </a:fld>
            <a:endParaRPr lang="zh-CN" altLang="en-US"/>
          </a:p>
        </p:txBody>
      </p:sp>
    </p:spTree>
    <p:extLst>
      <p:ext uri="{BB962C8B-B14F-4D97-AF65-F5344CB8AC3E}">
        <p14:creationId xmlns:p14="http://schemas.microsoft.com/office/powerpoint/2010/main" val="2249189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arquet</a:t>
            </a:r>
            <a:r>
              <a:rPr lang="zh-CN" altLang="en-US" dirty="0" smtClean="0"/>
              <a:t>存储文件主要包括首部、块组和页尾三个部分。</a:t>
            </a:r>
            <a:endParaRPr lang="en-US" altLang="zh-CN" dirty="0" smtClean="0"/>
          </a:p>
          <a:p>
            <a:endParaRPr lang="en-US" altLang="zh-CN" dirty="0" smtClean="0"/>
          </a:p>
          <a:p>
            <a:r>
              <a:rPr lang="zh-CN" altLang="en-US" dirty="0" smtClean="0"/>
              <a:t>其中首部和页尾使用</a:t>
            </a:r>
            <a:r>
              <a:rPr lang="en-US" altLang="zh-CN" dirty="0" smtClean="0"/>
              <a:t>4</a:t>
            </a:r>
            <a:r>
              <a:rPr lang="zh-CN" altLang="en-US" dirty="0" smtClean="0"/>
              <a:t>个字节的魔法数来作为</a:t>
            </a:r>
            <a:r>
              <a:rPr lang="en-US" altLang="zh-CN" dirty="0" smtClean="0"/>
              <a:t>Parquet</a:t>
            </a:r>
            <a:r>
              <a:rPr lang="zh-CN" altLang="en-US" dirty="0" smtClean="0"/>
              <a:t>文件格式的标识。而每一个块组中都具有一组行组，再往下一层，每个行组中包含多个列块。每个列块包含了它具有的数据页、字典页或索引页，而每个数据页包含了来自于相同值的列。每个列块可能使用不同的压缩算法而每个数据页的编码方式也可能不同。</a:t>
            </a:r>
            <a:r>
              <a:rPr lang="en-US" altLang="zh-CN" dirty="0" smtClean="0"/>
              <a:t>Parquet</a:t>
            </a:r>
            <a:r>
              <a:rPr lang="zh-CN" altLang="en-US" dirty="0" smtClean="0"/>
              <a:t>最核心的部分其实是页尾，因为页尾中有</a:t>
            </a:r>
            <a:r>
              <a:rPr lang="en-US" altLang="zh-CN" dirty="0" smtClean="0"/>
              <a:t>Parquet</a:t>
            </a:r>
            <a:r>
              <a:rPr lang="zh-CN" altLang="en-US" dirty="0" smtClean="0"/>
              <a:t>存储文件中的所有元</a:t>
            </a:r>
            <a:endParaRPr lang="zh-CN" altLang="en-US" dirty="0"/>
          </a:p>
        </p:txBody>
      </p:sp>
      <p:sp>
        <p:nvSpPr>
          <p:cNvPr id="4" name="灯片编号占位符 3"/>
          <p:cNvSpPr>
            <a:spLocks noGrp="1"/>
          </p:cNvSpPr>
          <p:nvPr>
            <p:ph type="sldNum" sz="quarter" idx="10"/>
          </p:nvPr>
        </p:nvSpPr>
        <p:spPr/>
        <p:txBody>
          <a:bodyPr/>
          <a:lstStyle/>
          <a:p>
            <a:fld id="{B4B83184-AD5D-4819-97AB-69781D81133F}" type="slidenum">
              <a:rPr lang="zh-CN" altLang="en-US" smtClean="0"/>
              <a:t>42</a:t>
            </a:fld>
            <a:endParaRPr lang="zh-CN" altLang="en-US"/>
          </a:p>
        </p:txBody>
      </p:sp>
    </p:spTree>
    <p:extLst>
      <p:ext uri="{BB962C8B-B14F-4D97-AF65-F5344CB8AC3E}">
        <p14:creationId xmlns:p14="http://schemas.microsoft.com/office/powerpoint/2010/main" val="3906820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columnar format is also ideal for vectorization optimizations in </a:t>
            </a:r>
            <a:r>
              <a:rPr lang="en-US" altLang="zh-CN" dirty="0" err="1" smtClean="0"/>
              <a:t>Tez</a:t>
            </a:r>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In addition, predicate pushdown pushes filters into reads so that minimal rows are read. And Bloom filters further reduce the number of rows that are returned.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A09F68B-DDE7-40FB-A726-E5E9742EC38F}" type="slidenum">
              <a:rPr lang="zh-CN" altLang="en-US" smtClean="0"/>
              <a:pPr/>
              <a:t>44</a:t>
            </a:fld>
            <a:endParaRPr lang="zh-CN" altLang="en-US"/>
          </a:p>
        </p:txBody>
      </p:sp>
    </p:spTree>
    <p:extLst>
      <p:ext uri="{BB962C8B-B14F-4D97-AF65-F5344CB8AC3E}">
        <p14:creationId xmlns:p14="http://schemas.microsoft.com/office/powerpoint/2010/main" val="2568232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Efficient compression: Stored as columns and compressed, which leads to smaller disk</a:t>
            </a:r>
          </a:p>
          <a:p>
            <a:r>
              <a:rPr lang="en-US" altLang="zh-CN" dirty="0" smtClean="0"/>
              <a:t>reads. The columnar format is also ideal for vectorization optimizations in </a:t>
            </a:r>
            <a:r>
              <a:rPr lang="en-US" altLang="zh-CN" dirty="0" err="1" smtClean="0"/>
              <a:t>Tez</a:t>
            </a:r>
            <a:r>
              <a:rPr lang="en-US" altLang="zh-CN" dirty="0" smtClean="0"/>
              <a:t>.</a:t>
            </a:r>
          </a:p>
          <a:p>
            <a:r>
              <a:rPr lang="en-US" altLang="zh-CN" dirty="0" smtClean="0"/>
              <a:t>• Fast reads: ORC has a built-in index, min/max values, and other aggregates that cause</a:t>
            </a:r>
          </a:p>
          <a:p>
            <a:r>
              <a:rPr lang="en-US" altLang="zh-CN" dirty="0" smtClean="0"/>
              <a:t>entire stripes to be skipped during reads. In addition, predicate pushdown pushes filters</a:t>
            </a:r>
          </a:p>
          <a:p>
            <a:r>
              <a:rPr lang="en-US" altLang="zh-CN" dirty="0" smtClean="0"/>
              <a:t>into reads so that minimal rows are read. And Bloom filters further reduce the number of</a:t>
            </a:r>
          </a:p>
          <a:p>
            <a:r>
              <a:rPr lang="en-US" altLang="zh-CN" dirty="0" smtClean="0"/>
              <a:t>rows that are returned.</a:t>
            </a:r>
          </a:p>
          <a:p>
            <a:r>
              <a:rPr lang="en-US" altLang="zh-CN" dirty="0" smtClean="0"/>
              <a:t>• Proven in large-scale deployments: Facebook uses the ORC file format for a 300+ PB</a:t>
            </a:r>
          </a:p>
          <a:p>
            <a:r>
              <a:rPr lang="en-US" altLang="zh-CN" dirty="0" smtClean="0"/>
              <a:t>deployment.</a:t>
            </a:r>
          </a:p>
          <a:p>
            <a:endParaRPr lang="zh-CN" altLang="en-US" dirty="0"/>
          </a:p>
        </p:txBody>
      </p:sp>
      <p:sp>
        <p:nvSpPr>
          <p:cNvPr id="4" name="灯片编号占位符 3"/>
          <p:cNvSpPr>
            <a:spLocks noGrp="1"/>
          </p:cNvSpPr>
          <p:nvPr>
            <p:ph type="sldNum" sz="quarter" idx="10"/>
          </p:nvPr>
        </p:nvSpPr>
        <p:spPr/>
        <p:txBody>
          <a:bodyPr/>
          <a:lstStyle/>
          <a:p>
            <a:fld id="{CA09F68B-DDE7-40FB-A726-E5E9742EC38F}" type="slidenum">
              <a:rPr lang="zh-CN" altLang="en-US" smtClean="0"/>
              <a:pPr/>
              <a:t>46</a:t>
            </a:fld>
            <a:endParaRPr lang="zh-CN" altLang="en-US"/>
          </a:p>
        </p:txBody>
      </p:sp>
    </p:spTree>
    <p:extLst>
      <p:ext uri="{BB962C8B-B14F-4D97-AF65-F5344CB8AC3E}">
        <p14:creationId xmlns:p14="http://schemas.microsoft.com/office/powerpoint/2010/main" val="3142190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With the ability to skip large sets of rows based on filter predicates, you can sort a table on its secondary keys to achieve a big reduction in execution time. For example, if the primary partition is </a:t>
            </a:r>
            <a:r>
              <a:rPr lang="en-US" altLang="zh-CN" b="1" dirty="0" smtClean="0"/>
              <a:t>transaction</a:t>
            </a:r>
            <a:r>
              <a:rPr lang="en-US" altLang="zh-CN" dirty="0" smtClean="0"/>
              <a:t> date, the table can be sorted on state, zip code, and last name. Then looking for records in one state will skip the records of all other states.</a:t>
            </a:r>
            <a:endParaRPr lang="zh-CN" altLang="en-US" dirty="0"/>
          </a:p>
        </p:txBody>
      </p:sp>
      <p:sp>
        <p:nvSpPr>
          <p:cNvPr id="4" name="灯片编号占位符 3"/>
          <p:cNvSpPr>
            <a:spLocks noGrp="1"/>
          </p:cNvSpPr>
          <p:nvPr>
            <p:ph type="sldNum" sz="quarter" idx="10"/>
          </p:nvPr>
        </p:nvSpPr>
        <p:spPr/>
        <p:txBody>
          <a:bodyPr/>
          <a:lstStyle/>
          <a:p>
            <a:fld id="{CA09F68B-DDE7-40FB-A726-E5E9742EC38F}" type="slidenum">
              <a:rPr lang="zh-CN" altLang="en-US" smtClean="0"/>
              <a:pPr/>
              <a:t>47</a:t>
            </a:fld>
            <a:endParaRPr lang="zh-CN" altLang="en-US"/>
          </a:p>
        </p:txBody>
      </p:sp>
    </p:spTree>
    <p:extLst>
      <p:ext uri="{BB962C8B-B14F-4D97-AF65-F5344CB8AC3E}">
        <p14:creationId xmlns:p14="http://schemas.microsoft.com/office/powerpoint/2010/main" val="4228786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Snappy (previously known as Zippy) is a fast data compression and decompression library written in C++ by Google based on ideas from LZ77 and open-sourced in 2011.</a:t>
            </a:r>
          </a:p>
          <a:p>
            <a:r>
              <a:rPr lang="en-US" altLang="zh-CN" dirty="0" smtClean="0"/>
              <a:t>Snappy is widely used in Google projects like </a:t>
            </a:r>
            <a:r>
              <a:rPr lang="en-US" altLang="zh-CN" dirty="0" err="1" smtClean="0"/>
              <a:t>BigTable</a:t>
            </a:r>
            <a:r>
              <a:rPr lang="en-US" altLang="zh-CN" dirty="0" smtClean="0"/>
              <a:t>, </a:t>
            </a:r>
            <a:r>
              <a:rPr lang="en-US" altLang="zh-CN" dirty="0" err="1" smtClean="0"/>
              <a:t>MapReduce</a:t>
            </a:r>
            <a:r>
              <a:rPr lang="en-US" altLang="zh-CN" dirty="0" smtClean="0"/>
              <a:t> and in compression data in Google's internal RPC systems. It can be used in open-source projects like Cassandra, Hadoop, </a:t>
            </a:r>
            <a:r>
              <a:rPr lang="en-US" altLang="zh-CN" dirty="0" err="1" smtClean="0"/>
              <a:t>LevelDB</a:t>
            </a:r>
            <a:r>
              <a:rPr lang="en-US" altLang="zh-CN" dirty="0" smtClean="0"/>
              <a:t>, MongoDB, </a:t>
            </a:r>
            <a:r>
              <a:rPr lang="en-US" altLang="zh-CN" dirty="0" err="1" smtClean="0"/>
              <a:t>RocksDB</a:t>
            </a:r>
            <a:r>
              <a:rPr lang="en-US" altLang="zh-CN" dirty="0" smtClean="0"/>
              <a:t>, </a:t>
            </a:r>
            <a:r>
              <a:rPr lang="en-US" altLang="zh-CN" dirty="0" err="1" smtClean="0"/>
              <a:t>Lucene</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B4B83184-AD5D-4819-97AB-69781D81133F}" type="slidenum">
              <a:rPr lang="zh-CN" altLang="en-US" smtClean="0"/>
              <a:t>50</a:t>
            </a:fld>
            <a:endParaRPr lang="zh-CN" altLang="en-US"/>
          </a:p>
        </p:txBody>
      </p:sp>
    </p:spTree>
    <p:extLst>
      <p:ext uri="{BB962C8B-B14F-4D97-AF65-F5344CB8AC3E}">
        <p14:creationId xmlns:p14="http://schemas.microsoft.com/office/powerpoint/2010/main" val="2413224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09F68B-DDE7-40FB-A726-E5E9742EC38F}" type="slidenum">
              <a:rPr lang="zh-CN" altLang="en-US" smtClean="0"/>
              <a:pPr/>
              <a:t>54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SerDe</a:t>
            </a:r>
            <a:r>
              <a:rPr lang="en-US" altLang="zh-CN" dirty="0" smtClean="0"/>
              <a:t> is short for </a:t>
            </a:r>
            <a:r>
              <a:rPr lang="en-US" altLang="zh-CN" dirty="0" err="1" smtClean="0"/>
              <a:t>Serializer</a:t>
            </a:r>
            <a:r>
              <a:rPr lang="en-US" altLang="zh-CN" dirty="0" smtClean="0"/>
              <a:t>/</a:t>
            </a:r>
            <a:r>
              <a:rPr lang="en-US" altLang="zh-CN" dirty="0" err="1" smtClean="0"/>
              <a:t>Deserializer</a:t>
            </a:r>
            <a:r>
              <a:rPr lang="en-US" altLang="zh-CN" dirty="0" smtClean="0"/>
              <a:t>. Hive uses the </a:t>
            </a:r>
            <a:r>
              <a:rPr lang="en-US" altLang="zh-CN" dirty="0" err="1" smtClean="0"/>
              <a:t>SerDe</a:t>
            </a:r>
            <a:r>
              <a:rPr lang="en-US" altLang="zh-CN" dirty="0" smtClean="0"/>
              <a:t> interface for IO. The interface handles both serialization and deserialization and also interpreting the results of serialization as individual fields for processing.</a:t>
            </a:r>
          </a:p>
          <a:p>
            <a:endParaRPr lang="en-US" altLang="zh-CN" dirty="0" smtClean="0"/>
          </a:p>
          <a:p>
            <a:r>
              <a:rPr lang="en-US" altLang="zh-CN" dirty="0" smtClean="0"/>
              <a:t>A </a:t>
            </a:r>
            <a:r>
              <a:rPr lang="en-US" altLang="zh-CN" dirty="0" err="1" smtClean="0"/>
              <a:t>SerDe</a:t>
            </a:r>
            <a:r>
              <a:rPr lang="en-US" altLang="zh-CN" dirty="0" smtClean="0"/>
              <a:t> allows Hive to read in data from a table, and write it back out to HDFS in any custom format. Anyone can write their own </a:t>
            </a:r>
            <a:r>
              <a:rPr lang="en-US" altLang="zh-CN" dirty="0" err="1" smtClean="0"/>
              <a:t>SerDe</a:t>
            </a:r>
            <a:r>
              <a:rPr lang="en-US" altLang="zh-CN" dirty="0" smtClean="0"/>
              <a:t> for their own data formats.</a:t>
            </a:r>
            <a:endParaRPr lang="zh-CN" altLang="en-US" dirty="0"/>
          </a:p>
        </p:txBody>
      </p:sp>
      <p:sp>
        <p:nvSpPr>
          <p:cNvPr id="4" name="灯片编号占位符 3"/>
          <p:cNvSpPr>
            <a:spLocks noGrp="1"/>
          </p:cNvSpPr>
          <p:nvPr>
            <p:ph type="sldNum" sz="quarter" idx="10"/>
          </p:nvPr>
        </p:nvSpPr>
        <p:spPr/>
        <p:txBody>
          <a:bodyPr/>
          <a:lstStyle/>
          <a:p>
            <a:fld id="{CA09F68B-DDE7-40FB-A726-E5E9742EC38F}" type="slidenum">
              <a:rPr lang="zh-CN" altLang="en-US" smtClean="0"/>
              <a:pPr/>
              <a:t>6</a:t>
            </a:fld>
            <a:endParaRPr lang="zh-CN" altLang="en-US"/>
          </a:p>
        </p:txBody>
      </p:sp>
    </p:spTree>
    <p:extLst>
      <p:ext uri="{BB962C8B-B14F-4D97-AF65-F5344CB8AC3E}">
        <p14:creationId xmlns:p14="http://schemas.microsoft.com/office/powerpoint/2010/main" val="64668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Today we regularly run thousands of jobs on the cluster with hundreds of users using this system for a wide variety of applications. Hive/Hadoop cluster at Facebook stores more than 2PB of uncompressed data and routinely loads 15 TB of data daily. It is heavily used for simple summarization jobs, business intelligence and machine learning and many other applications.</a:t>
            </a:r>
            <a:endParaRPr lang="zh-CN" altLang="en-US" dirty="0"/>
          </a:p>
        </p:txBody>
      </p:sp>
      <p:sp>
        <p:nvSpPr>
          <p:cNvPr id="4" name="灯片编号占位符 3"/>
          <p:cNvSpPr>
            <a:spLocks noGrp="1"/>
          </p:cNvSpPr>
          <p:nvPr>
            <p:ph type="sldNum" sz="quarter" idx="10"/>
          </p:nvPr>
        </p:nvSpPr>
        <p:spPr/>
        <p:txBody>
          <a:bodyPr/>
          <a:lstStyle/>
          <a:p>
            <a:fld id="{CA09F68B-DDE7-40FB-A726-E5E9742EC38F}" type="slidenum">
              <a:rPr lang="zh-CN" altLang="en-US" smtClean="0"/>
              <a:pPr/>
              <a:t>56</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Allows us to easily derive metrics not previously possible.</a:t>
            </a:r>
          </a:p>
          <a:p>
            <a:r>
              <a:rPr lang="en-US" altLang="zh-CN" dirty="0" smtClean="0"/>
              <a:t>• Example - Find the Position of Each Booked Hotel in Search</a:t>
            </a:r>
          </a:p>
          <a:p>
            <a:r>
              <a:rPr lang="en-US" altLang="zh-CN" dirty="0" smtClean="0"/>
              <a:t>Results:</a:t>
            </a:r>
          </a:p>
          <a:p>
            <a:r>
              <a:rPr lang="en-US" altLang="zh-CN" dirty="0" smtClean="0"/>
              <a:t>CREATE TABLE positions(!</a:t>
            </a:r>
          </a:p>
          <a:p>
            <a:r>
              <a:rPr lang="en-US" altLang="zh-CN" dirty="0" err="1" smtClean="0"/>
              <a:t>session_id</a:t>
            </a:r>
            <a:r>
              <a:rPr lang="en-US" altLang="zh-CN" dirty="0" smtClean="0"/>
              <a:t> STRING,!</a:t>
            </a:r>
          </a:p>
          <a:p>
            <a:r>
              <a:rPr lang="en-US" altLang="zh-CN" dirty="0" err="1" smtClean="0"/>
              <a:t>booked_hotel_id</a:t>
            </a:r>
            <a:r>
              <a:rPr lang="en-US" altLang="zh-CN" dirty="0" smtClean="0"/>
              <a:t> STRING,!</a:t>
            </a:r>
          </a:p>
          <a:p>
            <a:r>
              <a:rPr lang="en-US" altLang="zh-CN" dirty="0" smtClean="0"/>
              <a:t>position INT);!</a:t>
            </a:r>
          </a:p>
          <a:p>
            <a:r>
              <a:rPr lang="en-US" altLang="zh-CN" dirty="0" smtClean="0"/>
              <a:t>set </a:t>
            </a:r>
            <a:r>
              <a:rPr lang="en-US" altLang="zh-CN" dirty="0" err="1" smtClean="0"/>
              <a:t>mapred.reduce.tasks</a:t>
            </a:r>
            <a:r>
              <a:rPr lang="en-US" altLang="zh-CN" dirty="0" smtClean="0"/>
              <a:t> = 17;!</a:t>
            </a:r>
          </a:p>
          <a:p>
            <a:r>
              <a:rPr lang="en-US" altLang="zh-CN" dirty="0" smtClean="0"/>
              <a:t>INSERT OVERWRITE TABLE</a:t>
            </a:r>
          </a:p>
          <a:p>
            <a:r>
              <a:rPr lang="en-US" altLang="zh-CN" dirty="0" smtClean="0"/>
              <a:t>positions!</a:t>
            </a:r>
          </a:p>
          <a:p>
            <a:r>
              <a:rPr lang="en-US" altLang="zh-CN" dirty="0" smtClean="0"/>
              <a:t>SELECT</a:t>
            </a:r>
          </a:p>
          <a:p>
            <a:r>
              <a:rPr lang="en-US" altLang="zh-CN" dirty="0" err="1" smtClean="0"/>
              <a:t>e.session_id</a:t>
            </a:r>
            <a:r>
              <a:rPr lang="en-US" altLang="zh-CN" dirty="0" smtClean="0"/>
              <a:t>, </a:t>
            </a:r>
            <a:r>
              <a:rPr lang="en-US" altLang="zh-CN" dirty="0" err="1" smtClean="0"/>
              <a:t>e.booked_hotel_id</a:t>
            </a:r>
            <a:r>
              <a:rPr lang="en-US" altLang="zh-CN" dirty="0" smtClean="0"/>
              <a:t>, </a:t>
            </a:r>
            <a:r>
              <a:rPr lang="en-US" altLang="zh-CN" dirty="0" err="1" smtClean="0"/>
              <a:t>i.position</a:t>
            </a:r>
            <a:r>
              <a:rPr lang="en-US" altLang="zh-CN" dirty="0" smtClean="0"/>
              <a:t>!</a:t>
            </a:r>
          </a:p>
          <a:p>
            <a:r>
              <a:rPr lang="en-US" altLang="zh-CN" dirty="0" smtClean="0"/>
              <a:t>FROM</a:t>
            </a:r>
          </a:p>
          <a:p>
            <a:r>
              <a:rPr lang="en-US" altLang="zh-CN" dirty="0" err="1" smtClean="0"/>
              <a:t>hotel_impressions</a:t>
            </a:r>
            <a:r>
              <a:rPr lang="en-US" altLang="zh-CN" dirty="0" smtClean="0"/>
              <a:t> </a:t>
            </a:r>
            <a:r>
              <a:rPr lang="en-US" altLang="zh-CN" dirty="0" err="1" smtClean="0"/>
              <a:t>i</a:t>
            </a:r>
            <a:r>
              <a:rPr lang="en-US" altLang="zh-CN" dirty="0" smtClean="0"/>
              <a:t> JOIN </a:t>
            </a:r>
            <a:r>
              <a:rPr lang="en-US" altLang="zh-CN" dirty="0" err="1" smtClean="0"/>
              <a:t>wt_extract</a:t>
            </a:r>
            <a:r>
              <a:rPr lang="en-US" altLang="zh-CN" dirty="0" smtClean="0"/>
              <a:t> e!</a:t>
            </a:r>
          </a:p>
          <a:p>
            <a:r>
              <a:rPr lang="en-US" altLang="zh-CN" dirty="0" smtClean="0"/>
              <a:t>ON</a:t>
            </a:r>
          </a:p>
          <a:p>
            <a:r>
              <a:rPr lang="en-US" altLang="zh-CN" dirty="0" smtClean="0"/>
              <a:t>(</a:t>
            </a:r>
            <a:r>
              <a:rPr lang="en-US" altLang="zh-CN" dirty="0" err="1" smtClean="0"/>
              <a:t>e.booked_hotel_id</a:t>
            </a:r>
            <a:r>
              <a:rPr lang="en-US" altLang="zh-CN" dirty="0" smtClean="0"/>
              <a:t> = </a:t>
            </a:r>
            <a:r>
              <a:rPr lang="en-US" altLang="zh-CN" dirty="0" err="1" smtClean="0"/>
              <a:t>i.hotel_id</a:t>
            </a:r>
            <a:r>
              <a:rPr lang="en-US" altLang="zh-CN" dirty="0" smtClean="0"/>
              <a:t> and </a:t>
            </a:r>
            <a:r>
              <a:rPr lang="en-US" altLang="zh-CN" dirty="0" err="1" smtClean="0"/>
              <a:t>e.session_id</a:t>
            </a:r>
            <a:r>
              <a:rPr lang="en-US" altLang="zh-CN" dirty="0" smtClean="0"/>
              <a:t> = </a:t>
            </a:r>
            <a:r>
              <a:rPr lang="en-US" altLang="zh-CN" dirty="0" err="1" smtClean="0"/>
              <a:t>i.session_id</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CA09F68B-DDE7-40FB-A726-E5E9742EC38F}" type="slidenum">
              <a:rPr lang="zh-CN" altLang="en-US" smtClean="0"/>
              <a:pPr/>
              <a:t>65</a:t>
            </a:fld>
            <a:endParaRPr lang="zh-CN" altLang="en-US"/>
          </a:p>
        </p:txBody>
      </p:sp>
    </p:spTree>
    <p:extLst>
      <p:ext uri="{BB962C8B-B14F-4D97-AF65-F5344CB8AC3E}">
        <p14:creationId xmlns:p14="http://schemas.microsoft.com/office/powerpoint/2010/main" val="811014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Example - Aggregate Booking Position by Location by Day:</a:t>
            </a:r>
          </a:p>
          <a:p>
            <a:r>
              <a:rPr lang="en-US" altLang="zh-CN" dirty="0" smtClean="0"/>
              <a:t>CREATE TABLE </a:t>
            </a:r>
            <a:r>
              <a:rPr lang="en-US" altLang="zh-CN" dirty="0" err="1" smtClean="0"/>
              <a:t>position_aggregate_by_day</a:t>
            </a:r>
            <a:r>
              <a:rPr lang="en-US" altLang="zh-CN" dirty="0" smtClean="0"/>
              <a:t>(!</a:t>
            </a:r>
          </a:p>
          <a:p>
            <a:r>
              <a:rPr lang="en-US" altLang="zh-CN" dirty="0" err="1" smtClean="0"/>
              <a:t>location_id</a:t>
            </a:r>
            <a:r>
              <a:rPr lang="en-US" altLang="zh-CN" dirty="0" smtClean="0"/>
              <a:t> STRING,!</a:t>
            </a:r>
          </a:p>
          <a:p>
            <a:r>
              <a:rPr lang="en-US" altLang="zh-CN" dirty="0" err="1" smtClean="0"/>
              <a:t>booking_date</a:t>
            </a:r>
            <a:r>
              <a:rPr lang="en-US" altLang="zh-CN" dirty="0" smtClean="0"/>
              <a:t> STRING,!</a:t>
            </a:r>
          </a:p>
          <a:p>
            <a:r>
              <a:rPr lang="en-US" altLang="zh-CN" dirty="0" smtClean="0"/>
              <a:t>position INT,!</a:t>
            </a:r>
          </a:p>
          <a:p>
            <a:r>
              <a:rPr lang="en-US" altLang="zh-CN" dirty="0" err="1" smtClean="0"/>
              <a:t>pcount</a:t>
            </a:r>
            <a:r>
              <a:rPr lang="en-US" altLang="zh-CN" dirty="0" smtClean="0"/>
              <a:t> INT);!</a:t>
            </a:r>
          </a:p>
          <a:p>
            <a:r>
              <a:rPr lang="en-US" altLang="zh-CN" dirty="0" smtClean="0"/>
              <a:t>INSERT OVERWRITE TABLE!</a:t>
            </a:r>
          </a:p>
          <a:p>
            <a:r>
              <a:rPr lang="en-US" altLang="zh-CN" dirty="0" err="1" smtClean="0"/>
              <a:t>position_aggregate_by_day</a:t>
            </a:r>
            <a:r>
              <a:rPr lang="en-US" altLang="zh-CN" dirty="0" smtClean="0"/>
              <a:t>!</a:t>
            </a:r>
          </a:p>
          <a:p>
            <a:r>
              <a:rPr lang="en-US" altLang="zh-CN" dirty="0" smtClean="0"/>
              <a:t>SELECT!</a:t>
            </a:r>
          </a:p>
          <a:p>
            <a:r>
              <a:rPr lang="en-US" altLang="zh-CN" dirty="0" err="1" smtClean="0"/>
              <a:t>e.location_id</a:t>
            </a:r>
            <a:r>
              <a:rPr lang="en-US" altLang="zh-CN" dirty="0" smtClean="0"/>
              <a:t>, </a:t>
            </a:r>
            <a:r>
              <a:rPr lang="en-US" altLang="zh-CN" dirty="0" err="1" smtClean="0"/>
              <a:t>e.booking_date</a:t>
            </a:r>
            <a:r>
              <a:rPr lang="en-US" altLang="zh-CN" dirty="0" smtClean="0"/>
              <a:t>, </a:t>
            </a:r>
            <a:r>
              <a:rPr lang="en-US" altLang="zh-CN" dirty="0" err="1" smtClean="0"/>
              <a:t>i.position</a:t>
            </a:r>
            <a:r>
              <a:rPr lang="en-US" altLang="zh-CN" dirty="0" smtClean="0"/>
              <a:t>, count(1)!</a:t>
            </a:r>
          </a:p>
          <a:p>
            <a:r>
              <a:rPr lang="en-US" altLang="zh-CN" dirty="0" smtClean="0"/>
              <a:t>FROM!</a:t>
            </a:r>
          </a:p>
          <a:p>
            <a:r>
              <a:rPr lang="en-US" altLang="zh-CN" dirty="0" err="1" smtClean="0"/>
              <a:t>wt_extract</a:t>
            </a:r>
            <a:r>
              <a:rPr lang="en-US" altLang="zh-CN" dirty="0" smtClean="0"/>
              <a:t> e JOIN </a:t>
            </a:r>
            <a:r>
              <a:rPr lang="en-US" altLang="zh-CN" dirty="0" err="1" smtClean="0"/>
              <a:t>hotel_impressions</a:t>
            </a:r>
            <a:r>
              <a:rPr lang="en-US" altLang="zh-CN" dirty="0" smtClean="0"/>
              <a:t> </a:t>
            </a:r>
            <a:r>
              <a:rPr lang="en-US" altLang="zh-CN" dirty="0" err="1" smtClean="0"/>
              <a:t>i</a:t>
            </a:r>
            <a:r>
              <a:rPr lang="en-US" altLang="zh-CN" dirty="0" smtClean="0"/>
              <a:t>!</a:t>
            </a:r>
          </a:p>
          <a:p>
            <a:r>
              <a:rPr lang="en-US" altLang="zh-CN" dirty="0" smtClean="0"/>
              <a:t>ON!</a:t>
            </a:r>
          </a:p>
          <a:p>
            <a:r>
              <a:rPr lang="en-US" altLang="zh-CN" dirty="0" smtClean="0"/>
              <a:t>(</a:t>
            </a:r>
            <a:r>
              <a:rPr lang="en-US" altLang="zh-CN" dirty="0" err="1" smtClean="0"/>
              <a:t>i.hotel_id</a:t>
            </a:r>
            <a:r>
              <a:rPr lang="en-US" altLang="zh-CN" dirty="0" smtClean="0"/>
              <a:t> = </a:t>
            </a:r>
            <a:r>
              <a:rPr lang="en-US" altLang="zh-CN" dirty="0" err="1" smtClean="0"/>
              <a:t>e.booked_hotel_id</a:t>
            </a:r>
            <a:r>
              <a:rPr lang="en-US" altLang="zh-CN" dirty="0" smtClean="0"/>
              <a:t> and </a:t>
            </a:r>
            <a:r>
              <a:rPr lang="en-US" altLang="zh-CN" dirty="0" err="1" smtClean="0"/>
              <a:t>i.session_id</a:t>
            </a:r>
            <a:r>
              <a:rPr lang="en-US" altLang="zh-CN" dirty="0" smtClean="0"/>
              <a:t> = </a:t>
            </a:r>
            <a:r>
              <a:rPr lang="en-US" altLang="zh-CN" dirty="0" err="1" smtClean="0"/>
              <a:t>e.session_id</a:t>
            </a:r>
            <a:r>
              <a:rPr lang="en-US" altLang="zh-CN" dirty="0" smtClean="0"/>
              <a:t>)!</a:t>
            </a:r>
          </a:p>
          <a:p>
            <a:r>
              <a:rPr lang="en-US" altLang="zh-CN" dirty="0" smtClean="0"/>
              <a:t>GROUP BY!</a:t>
            </a:r>
          </a:p>
          <a:p>
            <a:r>
              <a:rPr lang="en-US" altLang="zh-CN" dirty="0" err="1" smtClean="0"/>
              <a:t>e.location_id,e.booking_date,i.position</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CA09F68B-DDE7-40FB-A726-E5E9742EC38F}" type="slidenum">
              <a:rPr lang="zh-CN" altLang="en-US" smtClean="0"/>
              <a:pPr/>
              <a:t>67</a:t>
            </a:fld>
            <a:endParaRPr lang="zh-CN" altLang="en-US"/>
          </a:p>
        </p:txBody>
      </p:sp>
    </p:spTree>
    <p:extLst>
      <p:ext uri="{BB962C8B-B14F-4D97-AF65-F5344CB8AC3E}">
        <p14:creationId xmlns:p14="http://schemas.microsoft.com/office/powerpoint/2010/main" val="3695677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altLang="zh-CN" dirty="0" smtClean="0"/>
              <a:t>HIVE&gt; Insert overwrite local directory ‘/home/user/…/</a:t>
            </a:r>
            <a:r>
              <a:rPr lang="en-US" altLang="zh-CN" dirty="0" err="1" smtClean="0"/>
              <a:t>HiveExtractTable</a:t>
            </a:r>
            <a:r>
              <a:rPr lang="en-US" altLang="zh-CN" dirty="0" smtClean="0"/>
              <a:t>’!</a:t>
            </a:r>
          </a:p>
          <a:p>
            <a:r>
              <a:rPr lang="en-US" altLang="zh-CN" dirty="0" smtClean="0"/>
              <a:t>Select * from . . .!</a:t>
            </a:r>
          </a:p>
          <a:p>
            <a:r>
              <a:rPr lang="en-US" altLang="zh-CN" dirty="0" smtClean="0"/>
              <a:t>----------------------------------------------------------------------------------------------------------------!</a:t>
            </a:r>
          </a:p>
          <a:p>
            <a:r>
              <a:rPr lang="en-US" altLang="zh-CN" dirty="0" smtClean="0"/>
              <a:t>R&gt; </a:t>
            </a:r>
            <a:r>
              <a:rPr lang="en-US" altLang="zh-CN" dirty="0" err="1" smtClean="0"/>
              <a:t>WTData</a:t>
            </a:r>
            <a:r>
              <a:rPr lang="en-US" altLang="zh-CN" dirty="0" smtClean="0"/>
              <a:t> &lt;- </a:t>
            </a:r>
            <a:r>
              <a:rPr lang="en-US" altLang="zh-CN" dirty="0" err="1" smtClean="0"/>
              <a:t>data.frame</a:t>
            </a:r>
            <a:r>
              <a:rPr lang="en-US" altLang="zh-CN" dirty="0" smtClean="0"/>
              <a:t>(scan("/user/.../</a:t>
            </a:r>
            <a:r>
              <a:rPr lang="en-US" altLang="zh-CN" dirty="0" err="1" smtClean="0"/>
              <a:t>HiveExtractTable</a:t>
            </a:r>
            <a:r>
              <a:rPr lang="en-US" altLang="zh-CN" dirty="0" smtClean="0"/>
              <a:t>", what = list(0,"",0,0,0,0,0,0,0,0,0,0,0,0,0,0,0,0,0,"",</a:t>
            </a:r>
          </a:p>
          <a:p>
            <a:r>
              <a:rPr lang="en-US" altLang="zh-CN" dirty="0" smtClean="0"/>
              <a:t>0,"",""),</a:t>
            </a:r>
            <a:r>
              <a:rPr lang="en-US" altLang="zh-CN" dirty="0" err="1" smtClean="0"/>
              <a:t>na.strings</a:t>
            </a:r>
            <a:r>
              <a:rPr lang="en-US" altLang="zh-CN" dirty="0" smtClean="0"/>
              <a:t>="NA"))!</a:t>
            </a:r>
          </a:p>
          <a:p>
            <a:r>
              <a:rPr lang="en-US" altLang="zh-CN" dirty="0" smtClean="0"/>
              <a:t>R&gt; names(CHI) &lt;- c("</a:t>
            </a:r>
            <a:r>
              <a:rPr lang="en-US" altLang="zh-CN" dirty="0" err="1" smtClean="0"/>
              <a:t>locationID</a:t>
            </a:r>
            <a:r>
              <a:rPr lang="en-US" altLang="zh-CN" dirty="0" smtClean="0"/>
              <a:t>”,"</a:t>
            </a:r>
            <a:r>
              <a:rPr lang="en-US" altLang="zh-CN" dirty="0" err="1" smtClean="0"/>
              <a:t>hotelID</a:t>
            </a:r>
            <a:r>
              <a:rPr lang="en-US" altLang="zh-CN" dirty="0" smtClean="0"/>
              <a:t>","rate","distance","amenities","</a:t>
            </a:r>
            <a:r>
              <a:rPr lang="en-US" altLang="zh-CN" dirty="0" err="1" smtClean="0"/>
              <a:t>checkin</a:t>
            </a:r>
            <a:r>
              <a:rPr lang="en-US" altLang="zh-CN" dirty="0" smtClean="0"/>
              <a:t>", "cleanliness", "comfort",</a:t>
            </a:r>
          </a:p>
          <a:p>
            <a:r>
              <a:rPr lang="en-US" altLang="zh-CN" dirty="0" smtClean="0"/>
              <a:t>"dining", "location”, "</a:t>
            </a:r>
            <a:r>
              <a:rPr lang="en-US" altLang="zh-CN" dirty="0" err="1" smtClean="0"/>
              <a:t>bookposition</a:t>
            </a:r>
            <a:r>
              <a:rPr lang="en-US" altLang="zh-CN" dirty="0" smtClean="0"/>
              <a:t>", "guests", "competitiveness”, "</a:t>
            </a:r>
            <a:r>
              <a:rPr lang="en-US" altLang="zh-CN" dirty="0" err="1" smtClean="0"/>
              <a:t>departuredate</a:t>
            </a:r>
            <a:r>
              <a:rPr lang="en-US" altLang="zh-CN" dirty="0" smtClean="0"/>
              <a:t>", "</a:t>
            </a:r>
            <a:r>
              <a:rPr lang="en-US" altLang="zh-CN" dirty="0" err="1" smtClean="0"/>
              <a:t>returndate</a:t>
            </a:r>
            <a:r>
              <a:rPr lang="en-US" altLang="zh-CN" dirty="0" smtClean="0"/>
              <a:t>", "stay”)!</a:t>
            </a:r>
          </a:p>
          <a:p>
            <a:r>
              <a:rPr lang="en-US" altLang="zh-CN" dirty="0" smtClean="0"/>
              <a:t>CHI &lt;- </a:t>
            </a:r>
            <a:r>
              <a:rPr lang="en-US" altLang="zh-CN" dirty="0" err="1" smtClean="0"/>
              <a:t>WTData</a:t>
            </a:r>
            <a:r>
              <a:rPr lang="en-US" altLang="zh-CN" dirty="0" smtClean="0"/>
              <a:t>[which(</a:t>
            </a:r>
            <a:r>
              <a:rPr lang="en-US" altLang="zh-CN" dirty="0" err="1" smtClean="0"/>
              <a:t>WTData</a:t>
            </a:r>
            <a:r>
              <a:rPr lang="en-US" altLang="zh-CN" dirty="0" smtClean="0"/>
              <a:t>[,1] == '7840'|'35416'|'37961'|'38422'|'37795'| '37769'|'37730'|'33728'|'38123'),]!</a:t>
            </a:r>
          </a:p>
          <a:p>
            <a:r>
              <a:rPr lang="en-US" altLang="zh-CN" dirty="0" smtClean="0"/>
              <a:t>R&gt; summary(CHI)!</a:t>
            </a:r>
          </a:p>
          <a:p>
            <a:r>
              <a:rPr lang="en-US" altLang="zh-CN" dirty="0" smtClean="0"/>
              <a:t>----------------------------------------------------------------------------------------------------------------!</a:t>
            </a:r>
          </a:p>
          <a:p>
            <a:r>
              <a:rPr lang="en-US" altLang="zh-CN" dirty="0" smtClean="0"/>
              <a:t>R&gt; library(</a:t>
            </a:r>
            <a:r>
              <a:rPr lang="en-US" altLang="zh-CN" dirty="0" err="1" smtClean="0"/>
              <a:t>corrgram</a:t>
            </a:r>
            <a:r>
              <a:rPr lang="en-US" altLang="zh-CN" dirty="0" smtClean="0"/>
              <a:t>)!</a:t>
            </a:r>
          </a:p>
          <a:p>
            <a:r>
              <a:rPr lang="en-US" altLang="zh-CN" dirty="0" smtClean="0"/>
              <a:t>R&gt; </a:t>
            </a:r>
            <a:r>
              <a:rPr lang="en-US" altLang="zh-CN" dirty="0" err="1" smtClean="0"/>
              <a:t>corrgram</a:t>
            </a:r>
            <a:r>
              <a:rPr lang="en-US" altLang="zh-CN" dirty="0" smtClean="0"/>
              <a:t>(</a:t>
            </a:r>
            <a:r>
              <a:rPr lang="en-US" altLang="zh-CN" dirty="0" err="1" smtClean="0"/>
              <a:t>CHI,order</a:t>
            </a:r>
            <a:r>
              <a:rPr lang="en-US" altLang="zh-CN" dirty="0" smtClean="0"/>
              <a:t>=</a:t>
            </a:r>
            <a:r>
              <a:rPr lang="en-US" altLang="zh-CN" dirty="0" err="1" smtClean="0"/>
              <a:t>NULL,lower.panel</a:t>
            </a:r>
            <a:r>
              <a:rPr lang="en-US" altLang="zh-CN" dirty="0" smtClean="0"/>
              <a:t>=</a:t>
            </a:r>
            <a:r>
              <a:rPr lang="en-US" altLang="zh-CN" dirty="0" err="1" smtClean="0"/>
              <a:t>panel.ellipse</a:t>
            </a:r>
            <a:r>
              <a:rPr lang="en-US" altLang="zh-CN" dirty="0" smtClean="0"/>
              <a:t>)!</a:t>
            </a:r>
          </a:p>
          <a:p>
            <a:r>
              <a:rPr lang="en-US" altLang="zh-CN" dirty="0" smtClean="0"/>
              <a:t>----------------------------------------------------------------------------------------------------------------!</a:t>
            </a:r>
          </a:p>
          <a:p>
            <a:r>
              <a:rPr lang="en-US" altLang="zh-CN" dirty="0" smtClean="0"/>
              <a:t>R&gt; pdf(file="/user/.../himp.pdf") !</a:t>
            </a:r>
          </a:p>
          <a:p>
            <a:r>
              <a:rPr lang="en-US" altLang="zh-CN" dirty="0" smtClean="0"/>
              <a:t>R&gt; par(</a:t>
            </a:r>
            <a:r>
              <a:rPr lang="en-US" altLang="zh-CN" dirty="0" err="1" smtClean="0"/>
              <a:t>mfrow</a:t>
            </a:r>
            <a:r>
              <a:rPr lang="en-US" altLang="zh-CN" dirty="0" smtClean="0"/>
              <a:t>=c(2,1))!</a:t>
            </a:r>
          </a:p>
          <a:p>
            <a:r>
              <a:rPr lang="en-US" altLang="zh-CN" dirty="0" smtClean="0"/>
              <a:t>R&gt; bin1 &lt;-</a:t>
            </a:r>
            <a:r>
              <a:rPr lang="en-US" altLang="zh-CN" dirty="0" err="1" smtClean="0"/>
              <a:t>hexbin</a:t>
            </a:r>
            <a:r>
              <a:rPr lang="en-US" altLang="zh-CN" dirty="0" smtClean="0"/>
              <a:t>(CHI[,15],CHI[,4], </a:t>
            </a:r>
            <a:r>
              <a:rPr lang="en-US" altLang="zh-CN" dirty="0" err="1" smtClean="0"/>
              <a:t>xbins</a:t>
            </a:r>
            <a:r>
              <a:rPr lang="en-US" altLang="zh-CN" dirty="0" smtClean="0"/>
              <a:t>=25)!</a:t>
            </a:r>
          </a:p>
          <a:p>
            <a:r>
              <a:rPr lang="en-US" altLang="zh-CN" dirty="0" smtClean="0"/>
              <a:t>R&gt; </a:t>
            </a:r>
            <a:r>
              <a:rPr lang="en-US" altLang="zh-CN" dirty="0" err="1" smtClean="0"/>
              <a:t>hsmooth</a:t>
            </a:r>
            <a:r>
              <a:rPr lang="en-US" altLang="zh-CN" dirty="0" smtClean="0"/>
              <a:t>(bin1,c(48,24,0))!</a:t>
            </a:r>
          </a:p>
          <a:p>
            <a:r>
              <a:rPr lang="en-US" altLang="zh-CN" dirty="0" smtClean="0"/>
              <a:t>R&gt; plot(bin1,xlab="Position", </a:t>
            </a:r>
            <a:r>
              <a:rPr lang="en-US" altLang="zh-CN" dirty="0" err="1" smtClean="0"/>
              <a:t>ylab</a:t>
            </a:r>
            <a:r>
              <a:rPr lang="en-US" altLang="zh-CN" dirty="0" smtClean="0"/>
              <a:t>="Price($)", main="Booked Hotel Impressions", </a:t>
            </a:r>
            <a:r>
              <a:rPr lang="en-US" altLang="zh-CN" dirty="0" err="1" smtClean="0"/>
              <a:t>colramp</a:t>
            </a:r>
            <a:r>
              <a:rPr lang="en-US" altLang="zh-CN" dirty="0" smtClean="0"/>
              <a:t>=function(n){</a:t>
            </a:r>
            <a:r>
              <a:rPr lang="en-US" altLang="zh-CN" dirty="0" err="1" smtClean="0"/>
              <a:t>plinrain</a:t>
            </a:r>
            <a:endParaRPr lang="en-US" altLang="zh-CN" dirty="0" smtClean="0"/>
          </a:p>
          <a:p>
            <a:r>
              <a:rPr lang="en-US" altLang="zh-CN" dirty="0" smtClean="0"/>
              <a:t>(</a:t>
            </a:r>
            <a:r>
              <a:rPr lang="en-US" altLang="zh-CN" dirty="0" err="1" smtClean="0"/>
              <a:t>n,beg</a:t>
            </a:r>
            <a:r>
              <a:rPr lang="en-US" altLang="zh-CN" dirty="0" smtClean="0"/>
              <a:t>=35,end=225)})!</a:t>
            </a:r>
          </a:p>
          <a:p>
            <a:r>
              <a:rPr lang="en-US" altLang="zh-CN" dirty="0" smtClean="0"/>
              <a:t>R&gt; bin2 &lt;-</a:t>
            </a:r>
            <a:r>
              <a:rPr lang="en-US" altLang="zh-CN" dirty="0" err="1" smtClean="0"/>
              <a:t>hexbin</a:t>
            </a:r>
            <a:r>
              <a:rPr lang="en-US" altLang="zh-CN" dirty="0" smtClean="0"/>
              <a:t>(CHI[,15], CHI[,22], </a:t>
            </a:r>
            <a:r>
              <a:rPr lang="en-US" altLang="zh-CN" dirty="0" err="1" smtClean="0"/>
              <a:t>xbins</a:t>
            </a:r>
            <a:r>
              <a:rPr lang="en-US" altLang="zh-CN" dirty="0" smtClean="0"/>
              <a:t>=25)!</a:t>
            </a:r>
            <a:endParaRPr lang="zh-CN" altLang="en-US" dirty="0"/>
          </a:p>
        </p:txBody>
      </p:sp>
      <p:sp>
        <p:nvSpPr>
          <p:cNvPr id="4" name="灯片编号占位符 3"/>
          <p:cNvSpPr>
            <a:spLocks noGrp="1"/>
          </p:cNvSpPr>
          <p:nvPr>
            <p:ph type="sldNum" sz="quarter" idx="10"/>
          </p:nvPr>
        </p:nvSpPr>
        <p:spPr/>
        <p:txBody>
          <a:bodyPr/>
          <a:lstStyle/>
          <a:p>
            <a:fld id="{CA09F68B-DDE7-40FB-A726-E5E9742EC38F}" type="slidenum">
              <a:rPr lang="zh-CN" altLang="en-US" smtClean="0"/>
              <a:pPr/>
              <a:t>71</a:t>
            </a:fld>
            <a:endParaRPr lang="zh-CN" altLang="en-US"/>
          </a:p>
        </p:txBody>
      </p:sp>
    </p:spTree>
    <p:extLst>
      <p:ext uri="{BB962C8B-B14F-4D97-AF65-F5344CB8AC3E}">
        <p14:creationId xmlns:p14="http://schemas.microsoft.com/office/powerpoint/2010/main" val="30416145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Extraction-Transformation-Loading</a:t>
            </a:r>
          </a:p>
          <a:p>
            <a:r>
              <a:rPr lang="en-US" altLang="zh-CN" dirty="0" smtClean="0"/>
              <a:t>On-Line Transaction Processing</a:t>
            </a:r>
            <a:endParaRPr lang="zh-CN" altLang="en-US" dirty="0"/>
          </a:p>
        </p:txBody>
      </p:sp>
      <p:sp>
        <p:nvSpPr>
          <p:cNvPr id="4" name="灯片编号占位符 3"/>
          <p:cNvSpPr>
            <a:spLocks noGrp="1"/>
          </p:cNvSpPr>
          <p:nvPr>
            <p:ph type="sldNum" sz="quarter" idx="10"/>
          </p:nvPr>
        </p:nvSpPr>
        <p:spPr/>
        <p:txBody>
          <a:bodyPr/>
          <a:lstStyle/>
          <a:p>
            <a:fld id="{CA09F68B-DDE7-40FB-A726-E5E9742EC38F}" type="slidenum">
              <a:rPr lang="zh-CN" altLang="en-US" smtClean="0"/>
              <a:pPr/>
              <a:t>75</a:t>
            </a:fld>
            <a:endParaRPr lang="zh-CN" altLang="en-US"/>
          </a:p>
        </p:txBody>
      </p:sp>
    </p:spTree>
    <p:extLst>
      <p:ext uri="{BB962C8B-B14F-4D97-AF65-F5344CB8AC3E}">
        <p14:creationId xmlns:p14="http://schemas.microsoft.com/office/powerpoint/2010/main" val="31007607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 􀀩􀁊􀁗􀁆</a:t>
            </a:r>
            <a:endParaRPr lang="zh-CN" altLang="en-US" dirty="0"/>
          </a:p>
        </p:txBody>
      </p:sp>
      <p:sp>
        <p:nvSpPr>
          <p:cNvPr id="4" name="灯片编号占位符 3"/>
          <p:cNvSpPr>
            <a:spLocks noGrp="1"/>
          </p:cNvSpPr>
          <p:nvPr>
            <p:ph type="sldNum" sz="quarter" idx="10"/>
          </p:nvPr>
        </p:nvSpPr>
        <p:spPr/>
        <p:txBody>
          <a:bodyPr/>
          <a:lstStyle/>
          <a:p>
            <a:fld id="{CA09F68B-DDE7-40FB-A726-E5E9742EC38F}" type="slidenum">
              <a:rPr lang="zh-CN" altLang="en-US" smtClean="0"/>
              <a:pPr/>
              <a:t>77</a:t>
            </a:fld>
            <a:endParaRPr lang="zh-CN" altLang="en-US"/>
          </a:p>
        </p:txBody>
      </p:sp>
    </p:spTree>
    <p:extLst>
      <p:ext uri="{BB962C8B-B14F-4D97-AF65-F5344CB8AC3E}">
        <p14:creationId xmlns:p14="http://schemas.microsoft.com/office/powerpoint/2010/main" val="489516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09F68B-DDE7-40FB-A726-E5E9742EC38F}" type="slidenum">
              <a:rPr lang="zh-CN" altLang="en-US" smtClean="0"/>
              <a:pPr/>
              <a:t>7</a:t>
            </a:fld>
            <a:endParaRPr lang="zh-CN" altLang="en-US"/>
          </a:p>
        </p:txBody>
      </p:sp>
    </p:spTree>
    <p:extLst>
      <p:ext uri="{BB962C8B-B14F-4D97-AF65-F5344CB8AC3E}">
        <p14:creationId xmlns:p14="http://schemas.microsoft.com/office/powerpoint/2010/main" val="1244575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HiveQL</a:t>
            </a:r>
            <a:r>
              <a:rPr lang="en-US" altLang="zh-CN" dirty="0" smtClean="0"/>
              <a:t> offers extensions not in SQL, including </a:t>
            </a:r>
            <a:r>
              <a:rPr lang="en-US" altLang="zh-CN" dirty="0" err="1" smtClean="0"/>
              <a:t>multitable</a:t>
            </a:r>
            <a:r>
              <a:rPr lang="en-US" altLang="zh-CN" dirty="0" smtClean="0"/>
              <a:t> inserts and create table as select, but only offers basic support for indexes. Also, </a:t>
            </a:r>
            <a:r>
              <a:rPr lang="en-US" altLang="zh-CN" dirty="0" err="1" smtClean="0"/>
              <a:t>HiveQL</a:t>
            </a:r>
            <a:r>
              <a:rPr lang="en-US" altLang="zh-CN" dirty="0" smtClean="0"/>
              <a:t> lacks support for transactions and materialized views, and only limited </a:t>
            </a:r>
            <a:r>
              <a:rPr lang="en-US" altLang="zh-CN" dirty="0" err="1" smtClean="0"/>
              <a:t>subquery</a:t>
            </a:r>
            <a:r>
              <a:rPr lang="en-US" altLang="zh-CN" dirty="0" smtClean="0"/>
              <a:t> support.[9][10] There are plans for adding support for insert, update, and delete with full ACID functionality.</a:t>
            </a:r>
            <a:endParaRPr lang="zh-CN" altLang="en-US" dirty="0"/>
          </a:p>
        </p:txBody>
      </p:sp>
      <p:sp>
        <p:nvSpPr>
          <p:cNvPr id="4" name="灯片编号占位符 3"/>
          <p:cNvSpPr>
            <a:spLocks noGrp="1"/>
          </p:cNvSpPr>
          <p:nvPr>
            <p:ph type="sldNum" sz="quarter" idx="10"/>
          </p:nvPr>
        </p:nvSpPr>
        <p:spPr/>
        <p:txBody>
          <a:bodyPr/>
          <a:lstStyle/>
          <a:p>
            <a:fld id="{CA09F68B-DDE7-40FB-A726-E5E9742EC38F}" type="slidenum">
              <a:rPr lang="zh-CN" altLang="en-US" smtClean="0"/>
              <a:pPr/>
              <a:t>16</a:t>
            </a:fld>
            <a:endParaRPr lang="zh-CN" altLang="en-US"/>
          </a:p>
        </p:txBody>
      </p:sp>
    </p:spTree>
    <p:extLst>
      <p:ext uri="{BB962C8B-B14F-4D97-AF65-F5344CB8AC3E}">
        <p14:creationId xmlns:p14="http://schemas.microsoft.com/office/powerpoint/2010/main" val="248603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en-US" altLang="zh-CN" sz="1200" dirty="0" smtClean="0"/>
              <a:t>In order to change the average load for a reducer (in bytes):</a:t>
            </a:r>
          </a:p>
          <a:p>
            <a:r>
              <a:rPr lang="en-US" altLang="zh-CN" sz="1200" dirty="0" smtClean="0"/>
              <a:t>set </a:t>
            </a:r>
            <a:r>
              <a:rPr lang="en-US" altLang="zh-CN" sz="1200" dirty="0" err="1" smtClean="0"/>
              <a:t>hive.exec.reducers.bytes.per.reducer</a:t>
            </a:r>
            <a:r>
              <a:rPr lang="en-US" altLang="zh-CN" sz="1200" dirty="0" smtClean="0"/>
              <a:t>=&lt;number&gt;</a:t>
            </a:r>
          </a:p>
          <a:p>
            <a:r>
              <a:rPr lang="en-US" altLang="zh-CN" sz="1200" dirty="0" smtClean="0"/>
              <a:t>In order to limit the maximum number of reducers:</a:t>
            </a:r>
          </a:p>
          <a:p>
            <a:r>
              <a:rPr lang="en-US" altLang="zh-CN" sz="1200" dirty="0" smtClean="0"/>
              <a:t>set </a:t>
            </a:r>
            <a:r>
              <a:rPr lang="en-US" altLang="zh-CN" sz="1200" dirty="0" err="1" smtClean="0"/>
              <a:t>hive.exec.reducers.max</a:t>
            </a:r>
            <a:r>
              <a:rPr lang="en-US" altLang="zh-CN" sz="1200" dirty="0" smtClean="0"/>
              <a:t>=&lt;number&gt;</a:t>
            </a:r>
          </a:p>
          <a:p>
            <a:r>
              <a:rPr lang="en-US" altLang="zh-CN" sz="1200" dirty="0" smtClean="0"/>
              <a:t>In order to set a constant number of reducers:</a:t>
            </a:r>
          </a:p>
          <a:p>
            <a:r>
              <a:rPr lang="en-US" altLang="zh-CN" sz="1200" dirty="0" smtClean="0"/>
              <a:t>set </a:t>
            </a:r>
            <a:r>
              <a:rPr lang="en-US" altLang="zh-CN" sz="1200" dirty="0" err="1" smtClean="0"/>
              <a:t>mapred.reduce.tasks</a:t>
            </a:r>
            <a:r>
              <a:rPr lang="en-US" altLang="zh-CN" sz="1200" dirty="0" smtClean="0"/>
              <a:t>=&lt;number&gt;</a:t>
            </a:r>
          </a:p>
          <a:p>
            <a:endParaRPr lang="en-US" altLang="zh-CN" dirty="0" smtClean="0"/>
          </a:p>
          <a:p>
            <a:r>
              <a:rPr lang="en-US" altLang="zh-CN" dirty="0" smtClean="0"/>
              <a:t>map = 0%, reduce =0%</a:t>
            </a:r>
          </a:p>
          <a:p>
            <a:r>
              <a:rPr lang="en-US" altLang="zh-CN" dirty="0" smtClean="0"/>
              <a:t>map = 12%, reduce =0%</a:t>
            </a:r>
          </a:p>
          <a:p>
            <a:r>
              <a:rPr lang="en-US" altLang="zh-CN" dirty="0" smtClean="0"/>
              <a:t>map = 25%, reduce =0%</a:t>
            </a:r>
          </a:p>
          <a:p>
            <a:r>
              <a:rPr lang="en-US" altLang="zh-CN" dirty="0" smtClean="0"/>
              <a:t>map = 30%, reduce =0%</a:t>
            </a:r>
          </a:p>
          <a:p>
            <a:r>
              <a:rPr lang="en-US" altLang="zh-CN" dirty="0" smtClean="0"/>
              <a:t>map = 34%, reduce =0%</a:t>
            </a:r>
          </a:p>
          <a:p>
            <a:r>
              <a:rPr lang="en-US" altLang="zh-CN" dirty="0" smtClean="0"/>
              <a:t>map = 43%, reduce =0%</a:t>
            </a:r>
          </a:p>
          <a:p>
            <a:r>
              <a:rPr lang="en-US" altLang="zh-CN" dirty="0" smtClean="0"/>
              <a:t>map = 53%, reduce =0%</a:t>
            </a:r>
          </a:p>
          <a:p>
            <a:r>
              <a:rPr lang="en-US" altLang="zh-CN" dirty="0" smtClean="0"/>
              <a:t>map = 62%, reduce =0%</a:t>
            </a:r>
          </a:p>
          <a:p>
            <a:r>
              <a:rPr lang="en-US" altLang="zh-CN" dirty="0" smtClean="0"/>
              <a:t>map = 71%, reduce =0%</a:t>
            </a:r>
          </a:p>
          <a:p>
            <a:r>
              <a:rPr lang="en-US" altLang="zh-CN" dirty="0" smtClean="0"/>
              <a:t>map = 75%, reduce =0%</a:t>
            </a:r>
          </a:p>
          <a:p>
            <a:r>
              <a:rPr lang="en-US" altLang="zh-CN" dirty="0" smtClean="0"/>
              <a:t>map = 79%, reduce =0%</a:t>
            </a:r>
          </a:p>
          <a:p>
            <a:r>
              <a:rPr lang="en-US" altLang="zh-CN" dirty="0" smtClean="0"/>
              <a:t>map = 88%, reduce =0%</a:t>
            </a:r>
          </a:p>
          <a:p>
            <a:r>
              <a:rPr lang="en-US" altLang="zh-CN" dirty="0" smtClean="0"/>
              <a:t>map = 97%, reduce =0%</a:t>
            </a:r>
          </a:p>
          <a:p>
            <a:r>
              <a:rPr lang="en-US" altLang="zh-CN" dirty="0" smtClean="0"/>
              <a:t>map = 99%, reduce =0%</a:t>
            </a:r>
          </a:p>
          <a:p>
            <a:r>
              <a:rPr lang="en-US" altLang="zh-CN" dirty="0" smtClean="0"/>
              <a:t>map = 100%, reduce =0%</a:t>
            </a:r>
          </a:p>
          <a:p>
            <a:r>
              <a:rPr lang="en-US" altLang="zh-CN" dirty="0" smtClean="0"/>
              <a:t>map = 100%, reduce =67%</a:t>
            </a:r>
          </a:p>
          <a:p>
            <a:r>
              <a:rPr lang="en-US" altLang="zh-CN" dirty="0" smtClean="0"/>
              <a:t>map = 100%, reduce =100%</a:t>
            </a:r>
          </a:p>
          <a:p>
            <a:r>
              <a:rPr lang="en-US" altLang="zh-CN" dirty="0" smtClean="0"/>
              <a:t>Ended Job = job_200908250716_0001</a:t>
            </a:r>
          </a:p>
          <a:p>
            <a:r>
              <a:rPr lang="en-US" altLang="zh-CN" dirty="0" smtClean="0"/>
              <a:t>OK</a:t>
            </a:r>
          </a:p>
          <a:p>
            <a:r>
              <a:rPr lang="en-US" altLang="zh-CN" dirty="0" smtClean="0"/>
              <a:t>16522439</a:t>
            </a:r>
          </a:p>
          <a:p>
            <a:r>
              <a:rPr lang="en-US" altLang="zh-CN" dirty="0" smtClean="0"/>
              <a:t>Time taken: 85.153 seconds</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CA09F68B-DDE7-40FB-A726-E5E9742EC38F}" type="slidenum">
              <a:rPr lang="zh-CN" altLang="en-US" smtClean="0"/>
              <a:pPr/>
              <a:t>21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Frequently, tables are partitioned by date-time as incoming data is loaded into Hive each day.</a:t>
            </a:r>
          </a:p>
          <a:p>
            <a:r>
              <a:rPr lang="en-US" altLang="zh-CN" dirty="0" smtClean="0"/>
              <a:t>Using partitions can significantly improve performance if a query has a filter on the partitioned columns, which can prune partition scanning to one or a few partitions that match the filter criteria. </a:t>
            </a:r>
            <a:endParaRPr lang="zh-CN" altLang="en-US" dirty="0"/>
          </a:p>
        </p:txBody>
      </p:sp>
      <p:sp>
        <p:nvSpPr>
          <p:cNvPr id="4" name="灯片编号占位符 3"/>
          <p:cNvSpPr>
            <a:spLocks noGrp="1"/>
          </p:cNvSpPr>
          <p:nvPr>
            <p:ph type="sldNum" sz="quarter" idx="10"/>
          </p:nvPr>
        </p:nvSpPr>
        <p:spPr/>
        <p:txBody>
          <a:bodyPr/>
          <a:lstStyle/>
          <a:p>
            <a:fld id="{CA09F68B-DDE7-40FB-A726-E5E9742EC38F}" type="slidenum">
              <a:rPr lang="zh-CN" altLang="en-US" smtClean="0"/>
              <a:pPr/>
              <a:t>23</a:t>
            </a:fld>
            <a:endParaRPr lang="zh-CN" altLang="en-US"/>
          </a:p>
        </p:txBody>
      </p:sp>
    </p:spTree>
    <p:extLst>
      <p:ext uri="{BB962C8B-B14F-4D97-AF65-F5344CB8AC3E}">
        <p14:creationId xmlns:p14="http://schemas.microsoft.com/office/powerpoint/2010/main" val="4283166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09F68B-DDE7-40FB-A726-E5E9742EC38F}" type="slidenum">
              <a:rPr lang="zh-CN" altLang="en-US" smtClean="0"/>
              <a:pPr/>
              <a:t>26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mn-lt"/>
                <a:ea typeface="+mn-ea"/>
                <a:cs typeface="+mn-cs"/>
              </a:rPr>
              <a:t>partition columns are optimized for querying.</a:t>
            </a:r>
          </a:p>
          <a:p>
            <a:r>
              <a:rPr lang="en-US" altLang="zh-CN" sz="1200" kern="1200" baseline="0" dirty="0" smtClean="0">
                <a:solidFill>
                  <a:schemeClr val="tx1"/>
                </a:solidFill>
                <a:latin typeface="+mn-lt"/>
                <a:ea typeface="+mn-ea"/>
                <a:cs typeface="+mn-cs"/>
              </a:rPr>
              <a:t>The CLUSTERED BY (...) INTO ... BUCKETS clause specifies the bucketing information,</a:t>
            </a:r>
          </a:p>
          <a:p>
            <a:r>
              <a:rPr lang="en-US" altLang="zh-CN" sz="1200" kern="1200" baseline="0" dirty="0" smtClean="0">
                <a:solidFill>
                  <a:schemeClr val="tx1"/>
                </a:solidFill>
                <a:latin typeface="+mn-lt"/>
                <a:ea typeface="+mn-ea"/>
                <a:cs typeface="+mn-cs"/>
              </a:rPr>
              <a:t>including the column that random samples will be taken from and also how many</a:t>
            </a:r>
          </a:p>
          <a:p>
            <a:r>
              <a:rPr lang="en-US" altLang="zh-CN" sz="1200" kern="1200" baseline="0" dirty="0" smtClean="0">
                <a:solidFill>
                  <a:schemeClr val="tx1"/>
                </a:solidFill>
                <a:latin typeface="+mn-lt"/>
                <a:ea typeface="+mn-ea"/>
                <a:cs typeface="+mn-cs"/>
              </a:rPr>
              <a:t>buckets to create</a:t>
            </a:r>
            <a:endParaRPr lang="zh-CN" altLang="en-US" dirty="0"/>
          </a:p>
        </p:txBody>
      </p:sp>
      <p:sp>
        <p:nvSpPr>
          <p:cNvPr id="4" name="灯片编号占位符 3"/>
          <p:cNvSpPr>
            <a:spLocks noGrp="1"/>
          </p:cNvSpPr>
          <p:nvPr>
            <p:ph type="sldNum" sz="quarter" idx="10"/>
          </p:nvPr>
        </p:nvSpPr>
        <p:spPr/>
        <p:txBody>
          <a:bodyPr/>
          <a:lstStyle/>
          <a:p>
            <a:fld id="{CA09F68B-DDE7-40FB-A726-E5E9742EC38F}" type="slidenum">
              <a:rPr lang="zh-CN" altLang="en-US" smtClean="0"/>
              <a:pPr/>
              <a:t>28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package definition and imports should be self-explanatory; the @Description annotation is a useful Hive-specific annotation to provide usage information for our UDF in the Hive console.</a:t>
            </a:r>
            <a:endParaRPr lang="zh-CN" altLang="en-US" dirty="0"/>
          </a:p>
        </p:txBody>
      </p:sp>
      <p:sp>
        <p:nvSpPr>
          <p:cNvPr id="4" name="灯片编号占位符 3"/>
          <p:cNvSpPr>
            <a:spLocks noGrp="1"/>
          </p:cNvSpPr>
          <p:nvPr>
            <p:ph type="sldNum" sz="quarter" idx="10"/>
          </p:nvPr>
        </p:nvSpPr>
        <p:spPr/>
        <p:txBody>
          <a:bodyPr/>
          <a:lstStyle/>
          <a:p>
            <a:fld id="{CA09F68B-DDE7-40FB-A726-E5E9742EC38F}" type="slidenum">
              <a:rPr lang="zh-CN" altLang="en-US" smtClean="0"/>
              <a:pPr/>
              <a:t>32</a:t>
            </a:fld>
            <a:endParaRPr lang="zh-CN" altLang="en-US"/>
          </a:p>
        </p:txBody>
      </p:sp>
    </p:spTree>
    <p:extLst>
      <p:ext uri="{BB962C8B-B14F-4D97-AF65-F5344CB8AC3E}">
        <p14:creationId xmlns:p14="http://schemas.microsoft.com/office/powerpoint/2010/main" val="1542457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A3E5296-9EDC-444B-A699-33DD0BD1CB41}" type="datetimeFigureOut">
              <a:rPr lang="zh-CN" altLang="en-US" smtClean="0"/>
              <a:pPr/>
              <a:t>2018/10/29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DFCD5B-FB4A-4A6C-AED9-74A8D19F0B9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A3E5296-9EDC-444B-A699-33DD0BD1CB41}" type="datetimeFigureOut">
              <a:rPr lang="zh-CN" altLang="en-US" smtClean="0"/>
              <a:pPr/>
              <a:t>2018/10/29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DFCD5B-FB4A-4A6C-AED9-74A8D19F0B9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A3E5296-9EDC-444B-A699-33DD0BD1CB41}" type="datetimeFigureOut">
              <a:rPr lang="zh-CN" altLang="en-US" smtClean="0"/>
              <a:pPr/>
              <a:t>2018/10/29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DFCD5B-FB4A-4A6C-AED9-74A8D19F0B9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A3E5296-9EDC-444B-A699-33DD0BD1CB41}" type="datetimeFigureOut">
              <a:rPr lang="zh-CN" altLang="en-US" smtClean="0"/>
              <a:pPr/>
              <a:t>2018/10/29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DFCD5B-FB4A-4A6C-AED9-74A8D19F0B9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A3E5296-9EDC-444B-A699-33DD0BD1CB41}" type="datetimeFigureOut">
              <a:rPr lang="zh-CN" altLang="en-US" smtClean="0"/>
              <a:pPr/>
              <a:t>2018/10/29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DFCD5B-FB4A-4A6C-AED9-74A8D19F0B9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A3E5296-9EDC-444B-A699-33DD0BD1CB41}" type="datetimeFigureOut">
              <a:rPr lang="zh-CN" altLang="en-US" smtClean="0"/>
              <a:pPr/>
              <a:t>2018/10/29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DFCD5B-FB4A-4A6C-AED9-74A8D19F0B9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A3E5296-9EDC-444B-A699-33DD0BD1CB41}" type="datetimeFigureOut">
              <a:rPr lang="zh-CN" altLang="en-US" smtClean="0"/>
              <a:pPr/>
              <a:t>2018/10/29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DFCD5B-FB4A-4A6C-AED9-74A8D19F0B9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A3E5296-9EDC-444B-A699-33DD0BD1CB41}" type="datetimeFigureOut">
              <a:rPr lang="zh-CN" altLang="en-US" smtClean="0"/>
              <a:pPr/>
              <a:t>2018/10/29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DFCD5B-FB4A-4A6C-AED9-74A8D19F0B9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3E5296-9EDC-444B-A699-33DD0BD1CB41}" type="datetimeFigureOut">
              <a:rPr lang="zh-CN" altLang="en-US" smtClean="0"/>
              <a:pPr/>
              <a:t>2018/10/29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DFCD5B-FB4A-4A6C-AED9-74A8D19F0B9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A3E5296-9EDC-444B-A699-33DD0BD1CB41}" type="datetimeFigureOut">
              <a:rPr lang="zh-CN" altLang="en-US" smtClean="0"/>
              <a:pPr/>
              <a:t>2018/10/29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DFCD5B-FB4A-4A6C-AED9-74A8D19F0B9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A3E5296-9EDC-444B-A699-33DD0BD1CB41}" type="datetimeFigureOut">
              <a:rPr lang="zh-CN" altLang="en-US" smtClean="0"/>
              <a:pPr/>
              <a:t>2018/10/29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DFCD5B-FB4A-4A6C-AED9-74A8D19F0B9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3E5296-9EDC-444B-A699-33DD0BD1CB41}" type="datetimeFigureOut">
              <a:rPr lang="zh-CN" altLang="en-US" smtClean="0"/>
              <a:pPr/>
              <a:t>2018/10/29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DFCD5B-FB4A-4A6C-AED9-74A8D19F0B9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i="1" dirty="0"/>
              <a:t>Hive and the </a:t>
            </a:r>
            <a:r>
              <a:rPr lang="en-US" altLang="zh-CN" i="1" dirty="0" err="1"/>
              <a:t>Hadoop</a:t>
            </a:r>
            <a:r>
              <a:rPr lang="en-US" altLang="zh-CN" i="1" dirty="0"/>
              <a:t> herd</a:t>
            </a:r>
            <a:r>
              <a:rPr lang="en-US" altLang="zh-CN" dirty="0"/>
              <a:t> </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395536" y="260648"/>
            <a:ext cx="2009775" cy="18288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Parser</a:t>
            </a:r>
            <a:endParaRPr lang="zh-CN" altLang="en-US" dirty="0"/>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1487" y="1810544"/>
            <a:ext cx="8201025" cy="410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8728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 Internal</a:t>
            </a:r>
            <a:endParaRPr lang="zh-CN" altLang="en-US" dirty="0"/>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200" y="1600200"/>
            <a:ext cx="777360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7686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Plan</a:t>
            </a:r>
            <a:endParaRPr lang="zh-CN" altLang="en-US" dirty="0"/>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6262" y="1862930"/>
            <a:ext cx="8450658" cy="423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627784" y="1844823"/>
            <a:ext cx="5328592" cy="954107"/>
          </a:xfrm>
          <a:prstGeom prst="rect">
            <a:avLst/>
          </a:prstGeom>
          <a:noFill/>
        </p:spPr>
        <p:txBody>
          <a:bodyPr wrap="square" rtlCol="0">
            <a:spAutoFit/>
          </a:bodyPr>
          <a:lstStyle/>
          <a:p>
            <a:r>
              <a:rPr lang="en-US" altLang="zh-CN" sz="2800" dirty="0"/>
              <a:t>Select col1,col2 From tab1 Where col3 &gt; 5</a:t>
            </a:r>
          </a:p>
        </p:txBody>
      </p:sp>
    </p:spTree>
    <p:extLst>
      <p:ext uri="{BB962C8B-B14F-4D97-AF65-F5344CB8AC3E}">
        <p14:creationId xmlns:p14="http://schemas.microsoft.com/office/powerpoint/2010/main" val="3816648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 Internal</a:t>
            </a:r>
            <a:endParaRPr lang="zh-CN" altLang="en-US" dirty="0"/>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0327" y="1600200"/>
            <a:ext cx="752334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4514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a:t>
            </a:r>
            <a:endParaRPr lang="zh-CN" altLang="en-US" dirty="0"/>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3328" y="1600200"/>
            <a:ext cx="6497344"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93326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cstate="print"/>
          <a:srcRect/>
          <a:stretch>
            <a:fillRect/>
          </a:stretch>
        </p:blipFill>
        <p:spPr bwMode="auto">
          <a:xfrm>
            <a:off x="179512" y="404664"/>
            <a:ext cx="9144000" cy="54406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HiveQL</a:t>
            </a:r>
            <a:endParaRPr lang="zh-CN" altLang="en-US" dirty="0"/>
          </a:p>
        </p:txBody>
      </p:sp>
      <p:sp>
        <p:nvSpPr>
          <p:cNvPr id="3" name="内容占位符 2"/>
          <p:cNvSpPr>
            <a:spLocks noGrp="1"/>
          </p:cNvSpPr>
          <p:nvPr>
            <p:ph idx="1"/>
          </p:nvPr>
        </p:nvSpPr>
        <p:spPr/>
        <p:txBody>
          <a:bodyPr/>
          <a:lstStyle/>
          <a:p>
            <a:r>
              <a:rPr lang="en-US" altLang="zh-CN" dirty="0" smtClean="0"/>
              <a:t>SQL-like language called </a:t>
            </a:r>
            <a:r>
              <a:rPr lang="en-US" altLang="zh-CN" dirty="0" err="1" smtClean="0"/>
              <a:t>HiveQL</a:t>
            </a:r>
            <a:endParaRPr lang="en-US" altLang="zh-CN" dirty="0" smtClean="0"/>
          </a:p>
          <a:p>
            <a:r>
              <a:rPr lang="en-US" altLang="zh-CN" dirty="0" smtClean="0"/>
              <a:t>It separates the user from the complexity of </a:t>
            </a:r>
            <a:r>
              <a:rPr lang="en-US" altLang="zh-CN" dirty="0" err="1" smtClean="0"/>
              <a:t>MapReduce</a:t>
            </a:r>
            <a:r>
              <a:rPr lang="en-US" altLang="zh-CN" dirty="0" smtClean="0"/>
              <a:t> programming. </a:t>
            </a:r>
          </a:p>
          <a:p>
            <a:r>
              <a:rPr lang="en-US" altLang="zh-CN" dirty="0" smtClean="0"/>
              <a:t>It reuses familiar concepts from the relational database world</a:t>
            </a:r>
          </a:p>
          <a:p>
            <a:r>
              <a:rPr lang="en-US" altLang="zh-CN" dirty="0" smtClean="0"/>
              <a:t>Lacks </a:t>
            </a:r>
            <a:r>
              <a:rPr lang="en-US" altLang="zh-CN" dirty="0"/>
              <a:t>support for </a:t>
            </a:r>
            <a:r>
              <a:rPr lang="en-US" altLang="zh-CN"/>
              <a:t>transactions </a:t>
            </a:r>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queries</a:t>
            </a:r>
            <a:endParaRPr lang="zh-CN" altLang="en-US" dirty="0"/>
          </a:p>
        </p:txBody>
      </p:sp>
      <p:sp>
        <p:nvSpPr>
          <p:cNvPr id="3" name="内容占位符 2"/>
          <p:cNvSpPr>
            <a:spLocks noGrp="1"/>
          </p:cNvSpPr>
          <p:nvPr>
            <p:ph idx="1"/>
          </p:nvPr>
        </p:nvSpPr>
        <p:spPr/>
        <p:txBody>
          <a:bodyPr/>
          <a:lstStyle/>
          <a:p>
            <a:r>
              <a:rPr lang="en-US" altLang="zh-CN" dirty="0" smtClean="0"/>
              <a:t>hive&gt; </a:t>
            </a:r>
            <a:r>
              <a:rPr lang="en-US" altLang="zh-CN" b="1" dirty="0" smtClean="0"/>
              <a:t>CREATE TABLE cite (citing INT, cited INT)</a:t>
            </a:r>
          </a:p>
          <a:p>
            <a:r>
              <a:rPr lang="en-US" altLang="zh-CN" dirty="0" smtClean="0"/>
              <a:t>&gt; </a:t>
            </a:r>
            <a:r>
              <a:rPr lang="en-US" altLang="zh-CN" b="1" dirty="0" smtClean="0"/>
              <a:t>ROW FORMAT DELIMITED</a:t>
            </a:r>
          </a:p>
          <a:p>
            <a:r>
              <a:rPr lang="en-US" altLang="zh-CN" dirty="0" smtClean="0"/>
              <a:t>&gt; </a:t>
            </a:r>
            <a:r>
              <a:rPr lang="en-US" altLang="zh-CN" b="1" dirty="0" smtClean="0"/>
              <a:t>FIELDS TERMINATED BY ','</a:t>
            </a:r>
          </a:p>
          <a:p>
            <a:r>
              <a:rPr lang="en-US" altLang="zh-CN" dirty="0" smtClean="0"/>
              <a:t>&gt; </a:t>
            </a:r>
            <a:r>
              <a:rPr lang="en-US" altLang="zh-CN" b="1" dirty="0" smtClean="0"/>
              <a:t>STORED AS TEXTFILE;</a:t>
            </a:r>
          </a:p>
          <a:p>
            <a:r>
              <a:rPr lang="en-US" altLang="zh-CN" dirty="0" smtClean="0"/>
              <a:t>OK</a:t>
            </a:r>
          </a:p>
          <a:p>
            <a:r>
              <a:rPr lang="en-US" altLang="zh-CN" dirty="0" smtClean="0"/>
              <a:t>Time taken: 0.246 seconds</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Example queries</a:t>
            </a:r>
            <a:endParaRPr lang="zh-CN" altLang="en-US" dirty="0"/>
          </a:p>
        </p:txBody>
      </p:sp>
      <p:sp>
        <p:nvSpPr>
          <p:cNvPr id="3" name="内容占位符 2"/>
          <p:cNvSpPr>
            <a:spLocks noGrp="1"/>
          </p:cNvSpPr>
          <p:nvPr>
            <p:ph idx="1"/>
          </p:nvPr>
        </p:nvSpPr>
        <p:spPr>
          <a:xfrm>
            <a:off x="457200" y="1340768"/>
            <a:ext cx="8229600" cy="4785395"/>
          </a:xfrm>
        </p:spPr>
        <p:txBody>
          <a:bodyPr>
            <a:normAutofit/>
          </a:bodyPr>
          <a:lstStyle/>
          <a:p>
            <a:r>
              <a:rPr lang="en-US" altLang="zh-CN" dirty="0" smtClean="0"/>
              <a:t>hive&gt; </a:t>
            </a:r>
            <a:r>
              <a:rPr lang="en-US" altLang="zh-CN" b="1" dirty="0" smtClean="0"/>
              <a:t>SHOW TABLES;</a:t>
            </a:r>
          </a:p>
          <a:p>
            <a:pPr marL="400050" lvl="1" indent="0">
              <a:buNone/>
            </a:pPr>
            <a:r>
              <a:rPr lang="en-US" altLang="zh-CN" dirty="0" smtClean="0"/>
              <a:t>OK</a:t>
            </a:r>
          </a:p>
          <a:p>
            <a:pPr marL="400050" lvl="1" indent="0">
              <a:buNone/>
            </a:pPr>
            <a:r>
              <a:rPr lang="en-US" altLang="zh-CN" dirty="0" smtClean="0"/>
              <a:t>cite</a:t>
            </a:r>
          </a:p>
          <a:p>
            <a:pPr marL="400050" lvl="1" indent="0">
              <a:buNone/>
            </a:pPr>
            <a:r>
              <a:rPr lang="en-US" altLang="zh-CN" dirty="0" smtClean="0"/>
              <a:t>Time taken: 0.053 seconds</a:t>
            </a:r>
            <a:endParaRPr lang="en-US" altLang="zh-CN" b="1" dirty="0" smtClean="0"/>
          </a:p>
          <a:p>
            <a:r>
              <a:rPr lang="en-US" altLang="zh-CN" dirty="0" smtClean="0"/>
              <a:t>hive&gt; </a:t>
            </a:r>
            <a:r>
              <a:rPr lang="en-US" altLang="zh-CN" b="1" dirty="0" smtClean="0"/>
              <a:t>DESCRIBE cite;</a:t>
            </a:r>
          </a:p>
          <a:p>
            <a:pPr marL="400050" lvl="1" indent="0">
              <a:buNone/>
            </a:pPr>
            <a:r>
              <a:rPr lang="en-US" altLang="zh-CN" dirty="0" smtClean="0"/>
              <a:t>OK</a:t>
            </a:r>
          </a:p>
          <a:p>
            <a:pPr marL="400050" lvl="1" indent="0">
              <a:buNone/>
            </a:pPr>
            <a:r>
              <a:rPr lang="en-US" altLang="zh-CN" dirty="0" smtClean="0"/>
              <a:t>citing </a:t>
            </a:r>
            <a:r>
              <a:rPr lang="en-US" altLang="zh-CN" dirty="0" err="1" smtClean="0"/>
              <a:t>int</a:t>
            </a:r>
            <a:endParaRPr lang="en-US" altLang="zh-CN" dirty="0" smtClean="0"/>
          </a:p>
          <a:p>
            <a:pPr marL="400050" lvl="1" indent="0">
              <a:buNone/>
            </a:pPr>
            <a:r>
              <a:rPr lang="en-US" altLang="zh-CN" dirty="0" smtClean="0"/>
              <a:t>cited </a:t>
            </a:r>
            <a:r>
              <a:rPr lang="en-US" altLang="zh-CN" dirty="0" err="1" smtClean="0"/>
              <a:t>int</a:t>
            </a:r>
            <a:endParaRPr lang="en-US" altLang="zh-CN" dirty="0" smtClean="0"/>
          </a:p>
          <a:p>
            <a:pPr marL="400050" lvl="1" indent="0">
              <a:buNone/>
            </a:pPr>
            <a:r>
              <a:rPr lang="en-US" altLang="zh-CN" dirty="0" smtClean="0"/>
              <a:t>Time taken: 0.13 seconds</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smtClean="0"/>
              <a:t>Example queries</a:t>
            </a:r>
            <a:endParaRPr lang="zh-CN" altLang="en-US" dirty="0"/>
          </a:p>
        </p:txBody>
      </p:sp>
      <p:sp>
        <p:nvSpPr>
          <p:cNvPr id="3" name="内容占位符 2"/>
          <p:cNvSpPr>
            <a:spLocks noGrp="1"/>
          </p:cNvSpPr>
          <p:nvPr>
            <p:ph idx="1"/>
          </p:nvPr>
        </p:nvSpPr>
        <p:spPr/>
        <p:txBody>
          <a:bodyPr/>
          <a:lstStyle/>
          <a:p>
            <a:r>
              <a:rPr lang="en-US" altLang="zh-CN" dirty="0" smtClean="0"/>
              <a:t>hive&gt; </a:t>
            </a:r>
            <a:r>
              <a:rPr lang="en-US" altLang="zh-CN" b="1" dirty="0" smtClean="0"/>
              <a:t>LOAD DATA LOCAL INPATH 'cite75_99.txt'</a:t>
            </a:r>
          </a:p>
          <a:p>
            <a:pPr marL="0" indent="0">
              <a:buNone/>
            </a:pPr>
            <a:r>
              <a:rPr lang="en-US" altLang="zh-CN" sz="3600" dirty="0" smtClean="0"/>
              <a:t>&gt; </a:t>
            </a:r>
            <a:r>
              <a:rPr lang="en-US" altLang="zh-CN" sz="3600" b="1" dirty="0" smtClean="0"/>
              <a:t>OVERWRITE INTO TABLE cite;</a:t>
            </a:r>
          </a:p>
          <a:p>
            <a:pPr marL="0" indent="0">
              <a:buNone/>
            </a:pPr>
            <a:r>
              <a:rPr lang="en-US" altLang="zh-CN" sz="3600" dirty="0" smtClean="0"/>
              <a:t>Copying data from file:/root/cite75_99.txt</a:t>
            </a:r>
          </a:p>
          <a:p>
            <a:pPr marL="0" indent="0">
              <a:buNone/>
            </a:pPr>
            <a:r>
              <a:rPr lang="en-US" altLang="zh-CN" sz="3600" dirty="0" smtClean="0"/>
              <a:t>Loading data to table cite</a:t>
            </a:r>
          </a:p>
          <a:p>
            <a:pPr marL="0" indent="0">
              <a:buNone/>
            </a:pPr>
            <a:r>
              <a:rPr lang="en-US" altLang="zh-CN" sz="3600" dirty="0" smtClean="0"/>
              <a:t>OK</a:t>
            </a:r>
          </a:p>
          <a:p>
            <a:pPr marL="0" indent="0">
              <a:buNone/>
            </a:pPr>
            <a:r>
              <a:rPr lang="en-US" altLang="zh-CN" sz="3600" dirty="0" smtClean="0"/>
              <a:t>Time taken: 9.51 seconds</a:t>
            </a:r>
            <a:endParaRPr lang="zh-CN" altLang="en-US" sz="3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Apache </a:t>
            </a:r>
            <a:r>
              <a:rPr lang="en-US" altLang="zh-CN" dirty="0" err="1" smtClean="0"/>
              <a:t>Hadoop</a:t>
            </a:r>
            <a:r>
              <a:rPr lang="en-US" altLang="zh-CN" dirty="0" smtClean="0"/>
              <a:t> projects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i="1" dirty="0"/>
              <a:t>Pig—A high-level data flow language</a:t>
            </a:r>
          </a:p>
          <a:p>
            <a:r>
              <a:rPr lang="en-US" altLang="zh-CN" i="1" dirty="0" smtClean="0">
                <a:solidFill>
                  <a:srgbClr val="FF0000"/>
                </a:solidFill>
              </a:rPr>
              <a:t>Hive—A </a:t>
            </a:r>
            <a:r>
              <a:rPr lang="en-US" altLang="zh-CN" i="1" dirty="0">
                <a:solidFill>
                  <a:srgbClr val="FF0000"/>
                </a:solidFill>
              </a:rPr>
              <a:t>SQL-like data warehouse infrastructure</a:t>
            </a:r>
          </a:p>
          <a:p>
            <a:r>
              <a:rPr lang="en-US" altLang="zh-CN" i="1" dirty="0" err="1" smtClean="0"/>
              <a:t>HBase</a:t>
            </a:r>
            <a:r>
              <a:rPr lang="en-US" altLang="zh-CN" i="1" dirty="0" smtClean="0"/>
              <a:t>—A </a:t>
            </a:r>
            <a:r>
              <a:rPr lang="en-US" altLang="zh-CN" i="1" dirty="0"/>
              <a:t>distributed, column-oriented database modeled after </a:t>
            </a:r>
            <a:r>
              <a:rPr lang="en-US" altLang="zh-CN" i="1" dirty="0" smtClean="0"/>
              <a:t>Google’s </a:t>
            </a:r>
            <a:r>
              <a:rPr lang="en-US" altLang="zh-CN" dirty="0" err="1" smtClean="0"/>
              <a:t>Bigtable</a:t>
            </a:r>
            <a:endParaRPr lang="en-US" altLang="zh-CN" dirty="0" smtClean="0"/>
          </a:p>
          <a:p>
            <a:r>
              <a:rPr lang="en-US" altLang="zh-CN" i="1" dirty="0" err="1" smtClean="0"/>
              <a:t>ZooKeeper</a:t>
            </a:r>
            <a:r>
              <a:rPr lang="en-US" altLang="zh-CN" i="1" dirty="0" smtClean="0"/>
              <a:t>—A </a:t>
            </a:r>
            <a:r>
              <a:rPr lang="en-US" altLang="zh-CN" i="1" dirty="0"/>
              <a:t>reliable coordination system for managing shared state </a:t>
            </a:r>
            <a:r>
              <a:rPr lang="en-US" altLang="zh-CN" i="1" dirty="0" smtClean="0"/>
              <a:t>between </a:t>
            </a:r>
            <a:r>
              <a:rPr lang="en-US" altLang="zh-CN" dirty="0" smtClean="0"/>
              <a:t>distributed </a:t>
            </a:r>
            <a:r>
              <a:rPr lang="en-US" altLang="zh-CN" dirty="0"/>
              <a:t>applications</a:t>
            </a:r>
          </a:p>
          <a:p>
            <a:r>
              <a:rPr lang="en-US" altLang="zh-CN" i="1" dirty="0" err="1" smtClean="0"/>
              <a:t>Chukwa</a:t>
            </a:r>
            <a:r>
              <a:rPr lang="en-US" altLang="zh-CN" i="1" dirty="0" smtClean="0"/>
              <a:t>—A </a:t>
            </a:r>
            <a:r>
              <a:rPr lang="en-US" altLang="zh-CN" i="1" dirty="0"/>
              <a:t>data collection system for managing large distributed systems</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04664"/>
            <a:ext cx="8229600" cy="5793507"/>
          </a:xfrm>
        </p:spPr>
        <p:txBody>
          <a:bodyPr>
            <a:normAutofit fontScale="85000" lnSpcReduction="20000"/>
          </a:bodyPr>
          <a:lstStyle/>
          <a:p>
            <a:r>
              <a:rPr lang="en-US" altLang="zh-CN" dirty="0" smtClean="0"/>
              <a:t>hive&gt; </a:t>
            </a:r>
            <a:r>
              <a:rPr lang="en-US" altLang="zh-CN" b="1" dirty="0" smtClean="0"/>
              <a:t>SELECT * FROM cite LIMIT 10;</a:t>
            </a:r>
          </a:p>
          <a:p>
            <a:r>
              <a:rPr lang="en-US" altLang="zh-CN" dirty="0" smtClean="0"/>
              <a:t>OK</a:t>
            </a:r>
          </a:p>
          <a:p>
            <a:r>
              <a:rPr lang="en-US" altLang="zh-CN" dirty="0" smtClean="0">
                <a:solidFill>
                  <a:srgbClr val="FF0000"/>
                </a:solidFill>
              </a:rPr>
              <a:t>NULL </a:t>
            </a:r>
            <a:r>
              <a:rPr lang="en-US" altLang="zh-CN" dirty="0" err="1" smtClean="0">
                <a:solidFill>
                  <a:srgbClr val="FF0000"/>
                </a:solidFill>
              </a:rPr>
              <a:t>NULL</a:t>
            </a:r>
            <a:endParaRPr lang="en-US" altLang="zh-CN" dirty="0" smtClean="0">
              <a:solidFill>
                <a:srgbClr val="FF0000"/>
              </a:solidFill>
            </a:endParaRPr>
          </a:p>
          <a:p>
            <a:r>
              <a:rPr lang="en-US" altLang="zh-CN" dirty="0" smtClean="0"/>
              <a:t>3858241   956203</a:t>
            </a:r>
          </a:p>
          <a:p>
            <a:r>
              <a:rPr lang="en-US" altLang="zh-CN" dirty="0" smtClean="0"/>
              <a:t>3858241   1324234</a:t>
            </a:r>
          </a:p>
          <a:p>
            <a:r>
              <a:rPr lang="en-US" altLang="zh-CN" dirty="0" smtClean="0"/>
              <a:t>3858241   3398406</a:t>
            </a:r>
          </a:p>
          <a:p>
            <a:r>
              <a:rPr lang="en-US" altLang="zh-CN" dirty="0" smtClean="0"/>
              <a:t>3858241   3557384</a:t>
            </a:r>
          </a:p>
          <a:p>
            <a:r>
              <a:rPr lang="en-US" altLang="zh-CN" dirty="0" smtClean="0"/>
              <a:t>3858241 	3634889</a:t>
            </a:r>
          </a:p>
          <a:p>
            <a:r>
              <a:rPr lang="en-US" altLang="zh-CN" dirty="0" smtClean="0"/>
              <a:t>3858242 	1515701</a:t>
            </a:r>
          </a:p>
          <a:p>
            <a:r>
              <a:rPr lang="en-US" altLang="zh-CN" dirty="0" smtClean="0"/>
              <a:t>3858242 	3319261</a:t>
            </a:r>
          </a:p>
          <a:p>
            <a:r>
              <a:rPr lang="en-US" altLang="zh-CN" dirty="0" smtClean="0"/>
              <a:t>3858242 	3668705</a:t>
            </a:r>
          </a:p>
          <a:p>
            <a:r>
              <a:rPr lang="en-US" altLang="zh-CN" dirty="0" smtClean="0"/>
              <a:t>3858242 	3707004</a:t>
            </a:r>
          </a:p>
          <a:p>
            <a:r>
              <a:rPr lang="en-US" altLang="zh-CN" dirty="0" smtClean="0"/>
              <a:t>Time taken: 0.17 seconds</a:t>
            </a:r>
            <a:endParaRPr lang="zh-CN" altLang="en-US" dirty="0"/>
          </a:p>
        </p:txBody>
      </p:sp>
      <p:sp>
        <p:nvSpPr>
          <p:cNvPr id="4" name="椭圆形标注 3"/>
          <p:cNvSpPr/>
          <p:nvPr/>
        </p:nvSpPr>
        <p:spPr>
          <a:xfrm>
            <a:off x="4355976" y="1340768"/>
            <a:ext cx="4608512" cy="4176464"/>
          </a:xfrm>
          <a:prstGeom prst="wedgeEllipseCallout">
            <a:avLst>
              <a:gd name="adj1" fmla="val -92095"/>
              <a:gd name="adj2" fmla="val -49780"/>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800" dirty="0" smtClean="0">
                <a:solidFill>
                  <a:srgbClr val="FF0000"/>
                </a:solidFill>
              </a:rPr>
              <a:t>a record violated the schema. This is due to the first line of cite75_99.txt, which</a:t>
            </a:r>
          </a:p>
          <a:p>
            <a:r>
              <a:rPr lang="en-US" altLang="zh-CN" sz="2800" dirty="0" smtClean="0">
                <a:solidFill>
                  <a:srgbClr val="FF0000"/>
                </a:solidFill>
              </a:rPr>
              <a:t>has the column names rather than patent numbers</a:t>
            </a:r>
            <a:endParaRPr lang="zh-CN" altLang="en-US" sz="2800" dirty="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idx="1"/>
          </p:nvPr>
        </p:nvSpPr>
        <p:spPr>
          <a:xfrm>
            <a:off x="467544" y="260648"/>
            <a:ext cx="8229600" cy="6192688"/>
          </a:xfrm>
        </p:spPr>
        <p:txBody>
          <a:bodyPr>
            <a:noAutofit/>
          </a:bodyPr>
          <a:lstStyle/>
          <a:p>
            <a:pPr>
              <a:buNone/>
            </a:pPr>
            <a:r>
              <a:rPr lang="en-US" altLang="zh-CN" sz="2800" dirty="0" smtClean="0"/>
              <a:t>hive&gt; </a:t>
            </a:r>
            <a:r>
              <a:rPr lang="en-US" altLang="zh-CN" sz="2800" b="1" dirty="0" smtClean="0"/>
              <a:t>SELECT COUNT(1) FROM cite;</a:t>
            </a:r>
          </a:p>
          <a:p>
            <a:pPr>
              <a:buNone/>
            </a:pPr>
            <a:r>
              <a:rPr lang="en-US" altLang="zh-CN" sz="2000" dirty="0" smtClean="0"/>
              <a:t>Total </a:t>
            </a:r>
            <a:r>
              <a:rPr lang="en-US" altLang="zh-CN" sz="2000" dirty="0" err="1" smtClean="0"/>
              <a:t>MapReduce</a:t>
            </a:r>
            <a:r>
              <a:rPr lang="en-US" altLang="zh-CN" sz="2000" dirty="0" smtClean="0"/>
              <a:t> jobs = 1</a:t>
            </a:r>
          </a:p>
          <a:p>
            <a:pPr>
              <a:buNone/>
            </a:pPr>
            <a:r>
              <a:rPr lang="en-US" altLang="zh-CN" sz="2000" dirty="0" smtClean="0"/>
              <a:t>Number of reduce tasks determined at compile time: 1</a:t>
            </a:r>
          </a:p>
          <a:p>
            <a:pPr>
              <a:buNone/>
            </a:pPr>
            <a:r>
              <a:rPr lang="en-US" altLang="zh-CN" sz="2000" dirty="0" smtClean="0"/>
              <a:t>……..</a:t>
            </a:r>
          </a:p>
          <a:p>
            <a:pPr>
              <a:buNone/>
            </a:pPr>
            <a:r>
              <a:rPr lang="en-US" altLang="zh-CN" sz="2000" dirty="0" smtClean="0">
                <a:solidFill>
                  <a:srgbClr val="FF0000"/>
                </a:solidFill>
              </a:rPr>
              <a:t>Starting Job </a:t>
            </a:r>
            <a:r>
              <a:rPr lang="en-US" altLang="zh-CN" sz="2000" dirty="0" smtClean="0"/>
              <a:t>= job_200908250716_0001, Tracking URL = http://ip-10-244-199-</a:t>
            </a:r>
          </a:p>
          <a:p>
            <a:pPr>
              <a:buNone/>
            </a:pPr>
            <a:r>
              <a:rPr lang="en-US" altLang="zh-CN" sz="2000" dirty="0" smtClean="0"/>
              <a:t>143.ec2.internal:50030/</a:t>
            </a:r>
            <a:r>
              <a:rPr lang="en-US" altLang="zh-CN" sz="2000" dirty="0" err="1" smtClean="0"/>
              <a:t>jobdetails.jsp?jobid</a:t>
            </a:r>
            <a:r>
              <a:rPr lang="en-US" altLang="zh-CN" sz="2000" dirty="0" smtClean="0"/>
              <a:t>=job_200908250716_0001</a:t>
            </a:r>
          </a:p>
          <a:p>
            <a:pPr>
              <a:buNone/>
            </a:pPr>
            <a:r>
              <a:rPr lang="en-US" altLang="zh-CN" sz="2000" dirty="0" smtClean="0"/>
              <a:t>Kill Command = /</a:t>
            </a:r>
            <a:r>
              <a:rPr lang="en-US" altLang="zh-CN" sz="2000" dirty="0" err="1" smtClean="0"/>
              <a:t>usr</a:t>
            </a:r>
            <a:r>
              <a:rPr lang="en-US" altLang="zh-CN" sz="2000" dirty="0" smtClean="0"/>
              <a:t>/lib/</a:t>
            </a:r>
            <a:r>
              <a:rPr lang="en-US" altLang="zh-CN" sz="2000" dirty="0" err="1" smtClean="0"/>
              <a:t>hadoop</a:t>
            </a:r>
            <a:r>
              <a:rPr lang="en-US" altLang="zh-CN" sz="2000" dirty="0" smtClean="0"/>
              <a:t>/bin/</a:t>
            </a:r>
            <a:r>
              <a:rPr lang="en-US" altLang="zh-CN" sz="2000" dirty="0" err="1" smtClean="0"/>
              <a:t>hadoop</a:t>
            </a:r>
            <a:r>
              <a:rPr lang="en-US" altLang="zh-CN" sz="2000" dirty="0" smtClean="0"/>
              <a:t> job -</a:t>
            </a:r>
            <a:r>
              <a:rPr lang="en-US" altLang="zh-CN" sz="2000" dirty="0" err="1" smtClean="0"/>
              <a:t>Dmapred.job.tracker</a:t>
            </a:r>
            <a:r>
              <a:rPr lang="en-US" altLang="zh-CN" sz="2000" dirty="0" smtClean="0"/>
              <a:t>=ip-10-</a:t>
            </a:r>
          </a:p>
          <a:p>
            <a:pPr>
              <a:buNone/>
            </a:pPr>
            <a:r>
              <a:rPr lang="en-US" altLang="zh-CN" sz="2000" dirty="0" smtClean="0"/>
              <a:t>244-199-143.ec2.internal:9001 -kill job_200908250716_0001</a:t>
            </a:r>
          </a:p>
          <a:p>
            <a:pPr>
              <a:buNone/>
            </a:pPr>
            <a:r>
              <a:rPr lang="en-US" altLang="zh-CN" sz="2000" dirty="0" smtClean="0"/>
              <a:t>map = 0%, reduce =0%</a:t>
            </a:r>
          </a:p>
          <a:p>
            <a:pPr>
              <a:buNone/>
            </a:pPr>
            <a:r>
              <a:rPr lang="en-US" altLang="zh-CN" sz="2000" dirty="0" smtClean="0"/>
              <a:t>……………..</a:t>
            </a:r>
          </a:p>
          <a:p>
            <a:pPr>
              <a:buNone/>
            </a:pPr>
            <a:r>
              <a:rPr lang="en-US" altLang="zh-CN" sz="2000" dirty="0" smtClean="0"/>
              <a:t>map = 100%, reduce =100%</a:t>
            </a:r>
          </a:p>
          <a:p>
            <a:pPr>
              <a:buNone/>
            </a:pPr>
            <a:r>
              <a:rPr lang="en-US" altLang="zh-CN" sz="2000" dirty="0" smtClean="0"/>
              <a:t>Ended Job = job_200908250716_0001</a:t>
            </a:r>
          </a:p>
          <a:p>
            <a:pPr>
              <a:buNone/>
            </a:pPr>
            <a:r>
              <a:rPr lang="en-US" altLang="zh-CN" sz="2000" dirty="0" smtClean="0"/>
              <a:t>OK</a:t>
            </a:r>
          </a:p>
          <a:p>
            <a:pPr>
              <a:buNone/>
            </a:pPr>
            <a:r>
              <a:rPr lang="en-US" altLang="zh-CN" b="1" dirty="0" smtClean="0"/>
              <a:t>16522439</a:t>
            </a:r>
          </a:p>
          <a:p>
            <a:pPr>
              <a:buNone/>
            </a:pPr>
            <a:r>
              <a:rPr lang="en-US" altLang="zh-CN" sz="2000" dirty="0" smtClean="0"/>
              <a:t>Time taken: 85.153 seconds</a:t>
            </a:r>
            <a:endParaRPr lang="zh-CN" alt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457200" y="116632"/>
            <a:ext cx="8229600" cy="778098"/>
          </a:xfrm>
        </p:spPr>
        <p:txBody>
          <a:bodyPr/>
          <a:lstStyle/>
          <a:p>
            <a:r>
              <a:rPr lang="en-US" dirty="0" smtClean="0"/>
              <a:t>Data Model</a:t>
            </a:r>
          </a:p>
        </p:txBody>
      </p:sp>
      <p:sp>
        <p:nvSpPr>
          <p:cNvPr id="46084" name="Rectangle 3"/>
          <p:cNvSpPr>
            <a:spLocks noGrp="1" noChangeArrowheads="1"/>
          </p:cNvSpPr>
          <p:nvPr>
            <p:ph type="body" idx="1"/>
          </p:nvPr>
        </p:nvSpPr>
        <p:spPr>
          <a:xfrm>
            <a:off x="323528" y="1268760"/>
            <a:ext cx="8568952" cy="4857403"/>
          </a:xfrm>
        </p:spPr>
        <p:txBody>
          <a:bodyPr/>
          <a:lstStyle/>
          <a:p>
            <a:r>
              <a:rPr lang="en-US" b="1" dirty="0" smtClean="0"/>
              <a:t>Tables</a:t>
            </a:r>
          </a:p>
          <a:p>
            <a:pPr lvl="1"/>
            <a:r>
              <a:rPr lang="en-US" dirty="0" smtClean="0"/>
              <a:t>Typed columns (</a:t>
            </a:r>
            <a:r>
              <a:rPr lang="en-US" dirty="0" err="1" smtClean="0"/>
              <a:t>int</a:t>
            </a:r>
            <a:r>
              <a:rPr lang="en-US" dirty="0" smtClean="0"/>
              <a:t>, float, string, </a:t>
            </a:r>
            <a:r>
              <a:rPr lang="en-US" dirty="0" err="1" smtClean="0"/>
              <a:t>boolean</a:t>
            </a:r>
            <a:r>
              <a:rPr lang="en-US" dirty="0" smtClean="0"/>
              <a:t>)</a:t>
            </a:r>
          </a:p>
          <a:p>
            <a:pPr lvl="1"/>
            <a:r>
              <a:rPr lang="en-US" dirty="0" smtClean="0"/>
              <a:t>Also, list: map (for JSON-like data)</a:t>
            </a:r>
          </a:p>
          <a:p>
            <a:r>
              <a:rPr lang="en-US" b="1" dirty="0" smtClean="0"/>
              <a:t>Partitions</a:t>
            </a:r>
          </a:p>
          <a:p>
            <a:pPr lvl="1"/>
            <a:r>
              <a:rPr lang="en-US" dirty="0" smtClean="0"/>
              <a:t>For example, range-partition tables by date</a:t>
            </a:r>
          </a:p>
          <a:p>
            <a:r>
              <a:rPr lang="en-US" b="1" dirty="0" smtClean="0"/>
              <a:t>Buckets</a:t>
            </a:r>
          </a:p>
          <a:p>
            <a:pPr lvl="1"/>
            <a:r>
              <a:rPr lang="en-US" dirty="0" smtClean="0"/>
              <a:t>Hash partitions within ranges (useful for sampling, join optimization)</a:t>
            </a:r>
          </a:p>
        </p:txBody>
      </p:sp>
      <p:sp>
        <p:nvSpPr>
          <p:cNvPr id="11" name="TextBox 10"/>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r>
              <a:rPr lang="en-US" sz="1000" b="0" dirty="0">
                <a:solidFill>
                  <a:schemeClr val="bg2"/>
                </a:solidFill>
              </a:rPr>
              <a:t>Source: </a:t>
            </a:r>
            <a:r>
              <a:rPr lang="en-US" sz="1000" b="0" dirty="0" smtClean="0">
                <a:solidFill>
                  <a:schemeClr val="bg2"/>
                </a:solidFill>
              </a:rPr>
              <a:t>cc-licensed slide by </a:t>
            </a:r>
            <a:r>
              <a:rPr lang="en-US" sz="1000" b="0" dirty="0" err="1" smtClean="0">
                <a:solidFill>
                  <a:schemeClr val="bg2"/>
                </a:solidFill>
              </a:rPr>
              <a:t>Cloudera</a:t>
            </a:r>
            <a:endParaRPr lang="en-US" sz="1000" b="0" dirty="0">
              <a:solidFill>
                <a:schemeClr val="bg2"/>
              </a:solidFill>
            </a:endParaRPr>
          </a:p>
        </p:txBody>
      </p:sp>
    </p:spTree>
    <p:extLst>
      <p:ext uri="{BB962C8B-B14F-4D97-AF65-F5344CB8AC3E}">
        <p14:creationId xmlns:p14="http://schemas.microsoft.com/office/powerpoint/2010/main" val="32204595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01980"/>
            <a:ext cx="8229600" cy="922114"/>
          </a:xfrm>
        </p:spPr>
        <p:txBody>
          <a:bodyPr/>
          <a:lstStyle/>
          <a:p>
            <a:r>
              <a:rPr lang="en-US" altLang="zh-CN" dirty="0"/>
              <a:t>Data Model</a:t>
            </a:r>
            <a:endParaRPr lang="zh-CN" altLang="en-US" dirty="0"/>
          </a:p>
        </p:txBody>
      </p:sp>
      <p:pic>
        <p:nvPicPr>
          <p:cNvPr id="4" name="内容占位符 3"/>
          <p:cNvPicPr>
            <a:picLocks noGrp="1" noChangeAspect="1"/>
          </p:cNvPicPr>
          <p:nvPr>
            <p:ph idx="1"/>
          </p:nvPr>
        </p:nvPicPr>
        <p:blipFill>
          <a:blip r:embed="rId3"/>
          <a:stretch>
            <a:fillRect/>
          </a:stretch>
        </p:blipFill>
        <p:spPr>
          <a:xfrm>
            <a:off x="0" y="1254439"/>
            <a:ext cx="8973305" cy="3240360"/>
          </a:xfrm>
          <a:prstGeom prst="rect">
            <a:avLst/>
          </a:prstGeom>
        </p:spPr>
      </p:pic>
      <p:sp>
        <p:nvSpPr>
          <p:cNvPr id="5" name="文本框 4"/>
          <p:cNvSpPr txBox="1"/>
          <p:nvPr/>
        </p:nvSpPr>
        <p:spPr>
          <a:xfrm>
            <a:off x="648272" y="4725144"/>
            <a:ext cx="8064896" cy="1815882"/>
          </a:xfrm>
          <a:prstGeom prst="rect">
            <a:avLst/>
          </a:prstGeom>
          <a:noFill/>
        </p:spPr>
        <p:txBody>
          <a:bodyPr wrap="square" rtlCol="0">
            <a:spAutoFit/>
          </a:bodyPr>
          <a:lstStyle/>
          <a:p>
            <a:pPr algn="just"/>
            <a:r>
              <a:rPr lang="en-US" altLang="zh-CN" sz="2800" dirty="0"/>
              <a:t>Using </a:t>
            </a:r>
            <a:r>
              <a:rPr lang="en-US" altLang="zh-CN" sz="2800" dirty="0">
                <a:solidFill>
                  <a:srgbClr val="FF0000"/>
                </a:solidFill>
              </a:rPr>
              <a:t>partitions</a:t>
            </a:r>
            <a:r>
              <a:rPr lang="en-US" altLang="zh-CN" sz="2800" dirty="0"/>
              <a:t> can significantly improve performance if a query has a filter on the partitioned columns, which can </a:t>
            </a:r>
            <a:r>
              <a:rPr lang="en-US" altLang="zh-CN" sz="2800" dirty="0">
                <a:solidFill>
                  <a:srgbClr val="FF0000"/>
                </a:solidFill>
              </a:rPr>
              <a:t>prune partition scanning</a:t>
            </a:r>
            <a:r>
              <a:rPr lang="en-US" altLang="zh-CN" sz="2800" dirty="0"/>
              <a:t> to one or a few partitions that match the filter criteria. </a:t>
            </a:r>
          </a:p>
        </p:txBody>
      </p:sp>
    </p:spTree>
    <p:extLst>
      <p:ext uri="{BB962C8B-B14F-4D97-AF65-F5344CB8AC3E}">
        <p14:creationId xmlns:p14="http://schemas.microsoft.com/office/powerpoint/2010/main" val="785037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Model</a:t>
            </a:r>
            <a:endParaRPr lang="zh-CN" alt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457200" y="1607260"/>
            <a:ext cx="8229600" cy="45118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i="1" dirty="0" err="1" smtClean="0"/>
              <a:t>HiveQL</a:t>
            </a:r>
            <a:r>
              <a:rPr lang="en-US" altLang="zh-CN" i="1" dirty="0" smtClean="0"/>
              <a:t> in details</a:t>
            </a:r>
            <a:br>
              <a:rPr lang="en-US" altLang="zh-CN" i="1" dirty="0" smtClean="0"/>
            </a:br>
            <a:r>
              <a:rPr lang="en-US" altLang="zh-CN" i="1" dirty="0" smtClean="0"/>
              <a:t>Data Model -- Partition</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/user/hive/warehouse/users/date=20090901/state=CA</a:t>
            </a:r>
          </a:p>
          <a:p>
            <a:r>
              <a:rPr lang="en-US" altLang="zh-CN" dirty="0" smtClean="0"/>
              <a:t>/user/hive/warehouse/users/date=20090901/state=NY</a:t>
            </a:r>
          </a:p>
          <a:p>
            <a:r>
              <a:rPr lang="en-US" altLang="zh-CN" dirty="0" smtClean="0"/>
              <a:t>/user/hive/warehouse/users/date=20090901/state=TX</a:t>
            </a:r>
          </a:p>
          <a:p>
            <a:r>
              <a:rPr lang="en-US" altLang="zh-CN" dirty="0" smtClean="0"/>
              <a:t>...</a:t>
            </a:r>
          </a:p>
          <a:p>
            <a:r>
              <a:rPr lang="en-US" altLang="zh-CN" dirty="0" smtClean="0"/>
              <a:t>/user/hive/warehouse/users/date=20090902/state=CA</a:t>
            </a:r>
          </a:p>
          <a:p>
            <a:r>
              <a:rPr lang="en-US" altLang="zh-CN" dirty="0" smtClean="0"/>
              <a:t>/user/hive/warehouse/users/date=20090902/state=NY</a:t>
            </a:r>
          </a:p>
          <a:p>
            <a:r>
              <a:rPr lang="en-US" altLang="zh-CN" dirty="0" smtClean="0"/>
              <a:t>/user/hive/warehouse/users/date=20090902/state=TX</a:t>
            </a:r>
          </a:p>
          <a:p>
            <a:r>
              <a:rPr lang="en-US" altLang="zh-CN" dirty="0" smtClean="0"/>
              <a:t>...</a:t>
            </a:r>
          </a:p>
          <a:p>
            <a:r>
              <a:rPr lang="en-US" altLang="zh-CN" dirty="0" smtClean="0"/>
              <a:t>/user/hive/warehouse/users/date=20090903/state=CA</a:t>
            </a:r>
          </a:p>
          <a:p>
            <a:r>
              <a:rPr lang="en-US" altLang="zh-CN" dirty="0" smtClean="0"/>
              <a:t>/user/hive/warehouse/users/date=20090903/state=NY</a:t>
            </a:r>
          </a:p>
          <a:p>
            <a:r>
              <a:rPr lang="en-US" altLang="zh-CN" dirty="0" smtClean="0"/>
              <a:t>/user/hive/warehouse/users/date=20090903/state=TX</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smtClean="0"/>
              <a:t>Data Model -- </a:t>
            </a:r>
            <a:r>
              <a:rPr lang="en-US" altLang="zh-CN" dirty="0" smtClean="0"/>
              <a:t>Bucket</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/user/hive/warehouse/users/date=20090901/state=CA/part-00000</a:t>
            </a:r>
          </a:p>
          <a:p>
            <a:r>
              <a:rPr lang="en-US" altLang="zh-CN" dirty="0" smtClean="0"/>
              <a:t>...</a:t>
            </a:r>
          </a:p>
          <a:p>
            <a:r>
              <a:rPr lang="en-US" altLang="zh-CN" dirty="0" smtClean="0"/>
              <a:t>/user/hive/warehouse/users/date=20090901/state=CA/part-00031</a:t>
            </a:r>
          </a:p>
          <a:p>
            <a:r>
              <a:rPr lang="en-US" altLang="zh-CN" dirty="0" smtClean="0"/>
              <a:t>/user/hive/warehouse/users/date=20090901/state=NY/part-00000</a:t>
            </a:r>
          </a:p>
          <a:p>
            <a:r>
              <a:rPr lang="en-US" altLang="zh-CN" dirty="0" smtClean="0"/>
              <a:t>...</a:t>
            </a:r>
          </a:p>
          <a:p>
            <a:r>
              <a:rPr lang="en-US" altLang="zh-CN" dirty="0" smtClean="0"/>
              <a:t>/user/hive/warehouse/users/date=20090901/state=NY/part-00031</a:t>
            </a:r>
          </a:p>
          <a:p>
            <a:r>
              <a:rPr lang="en-US" altLang="zh-CN" dirty="0" smtClean="0"/>
              <a:t>/user/hive/warehouse/users/date=20090901/state=TX/part-00000</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smtClean="0"/>
              <a:t>Metastore</a:t>
            </a:r>
          </a:p>
        </p:txBody>
      </p:sp>
      <p:sp>
        <p:nvSpPr>
          <p:cNvPr id="47108" name="Rectangle 3"/>
          <p:cNvSpPr>
            <a:spLocks noGrp="1" noChangeArrowheads="1"/>
          </p:cNvSpPr>
          <p:nvPr>
            <p:ph type="body" idx="1"/>
          </p:nvPr>
        </p:nvSpPr>
        <p:spPr/>
        <p:txBody>
          <a:bodyPr/>
          <a:lstStyle/>
          <a:p>
            <a:r>
              <a:rPr lang="en-US" dirty="0" smtClean="0"/>
              <a:t>Database: namespace containing a set of tables</a:t>
            </a:r>
          </a:p>
          <a:p>
            <a:r>
              <a:rPr lang="en-US" dirty="0" smtClean="0"/>
              <a:t>Holds </a:t>
            </a:r>
            <a:r>
              <a:rPr lang="en-US" b="1" dirty="0" smtClean="0">
                <a:solidFill>
                  <a:srgbClr val="FF0000"/>
                </a:solidFill>
              </a:rPr>
              <a:t>table definitions </a:t>
            </a:r>
            <a:r>
              <a:rPr lang="en-US" dirty="0" smtClean="0"/>
              <a:t>(column types, physical layout)</a:t>
            </a:r>
          </a:p>
          <a:p>
            <a:r>
              <a:rPr lang="en-US" dirty="0" smtClean="0"/>
              <a:t>Holds partitioning information</a:t>
            </a:r>
          </a:p>
          <a:p>
            <a:r>
              <a:rPr lang="en-US" dirty="0" smtClean="0"/>
              <a:t>Can be stored in </a:t>
            </a:r>
            <a:r>
              <a:rPr lang="en-US" dirty="0" smtClean="0"/>
              <a:t>MySQL and </a:t>
            </a:r>
            <a:r>
              <a:rPr lang="en-US" dirty="0" smtClean="0"/>
              <a:t>many other relational databases</a:t>
            </a:r>
          </a:p>
        </p:txBody>
      </p:sp>
      <p:sp>
        <p:nvSpPr>
          <p:cNvPr id="11" name="TextBox 10"/>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r>
              <a:rPr lang="en-US" sz="1000" b="0" dirty="0">
                <a:solidFill>
                  <a:schemeClr val="bg2"/>
                </a:solidFill>
              </a:rPr>
              <a:t>Source: </a:t>
            </a:r>
            <a:r>
              <a:rPr lang="en-US" sz="1000" b="0" dirty="0" smtClean="0">
                <a:solidFill>
                  <a:schemeClr val="bg2"/>
                </a:solidFill>
              </a:rPr>
              <a:t>cc-licensed slide by </a:t>
            </a:r>
            <a:r>
              <a:rPr lang="en-US" sz="1000" b="0" dirty="0" err="1" smtClean="0">
                <a:solidFill>
                  <a:schemeClr val="bg2"/>
                </a:solidFill>
              </a:rPr>
              <a:t>Cloudera</a:t>
            </a:r>
            <a:endParaRPr lang="en-US" sz="1000" b="0" dirty="0">
              <a:solidFill>
                <a:schemeClr val="bg2"/>
              </a:solidFill>
            </a:endParaRPr>
          </a:p>
        </p:txBody>
      </p:sp>
    </p:spTree>
    <p:extLst>
      <p:ext uri="{BB962C8B-B14F-4D97-AF65-F5344CB8AC3E}">
        <p14:creationId xmlns:p14="http://schemas.microsoft.com/office/powerpoint/2010/main" val="15613686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lstStyle/>
          <a:p>
            <a:r>
              <a:rPr lang="en-US" altLang="zh-CN" dirty="0" smtClean="0"/>
              <a:t>MANAGING TABLES</a:t>
            </a:r>
            <a:endParaRPr lang="zh-CN" altLang="en-US" dirty="0"/>
          </a:p>
        </p:txBody>
      </p:sp>
      <p:sp>
        <p:nvSpPr>
          <p:cNvPr id="3" name="内容占位符 2"/>
          <p:cNvSpPr>
            <a:spLocks noGrp="1"/>
          </p:cNvSpPr>
          <p:nvPr>
            <p:ph idx="1"/>
          </p:nvPr>
        </p:nvSpPr>
        <p:spPr>
          <a:xfrm>
            <a:off x="467544" y="1412776"/>
            <a:ext cx="8579296" cy="5141168"/>
          </a:xfrm>
        </p:spPr>
        <p:txBody>
          <a:bodyPr>
            <a:normAutofit lnSpcReduction="10000"/>
          </a:bodyPr>
          <a:lstStyle/>
          <a:p>
            <a:pPr>
              <a:buNone/>
            </a:pPr>
            <a:r>
              <a:rPr lang="en-US" altLang="zh-CN" dirty="0" smtClean="0"/>
              <a:t>CREATE TABLE </a:t>
            </a:r>
            <a:r>
              <a:rPr lang="en-US" altLang="zh-CN" sz="3300" dirty="0" err="1" smtClean="0">
                <a:solidFill>
                  <a:srgbClr val="FF0000"/>
                </a:solidFill>
              </a:rPr>
              <a:t>page_view</a:t>
            </a:r>
            <a:r>
              <a:rPr lang="en-US" altLang="zh-CN" dirty="0" smtClean="0"/>
              <a:t>(</a:t>
            </a:r>
            <a:r>
              <a:rPr lang="en-US" altLang="zh-CN" dirty="0" err="1" smtClean="0"/>
              <a:t>viewTime</a:t>
            </a:r>
            <a:r>
              <a:rPr lang="en-US" altLang="zh-CN" dirty="0" smtClean="0"/>
              <a:t> INT, </a:t>
            </a:r>
            <a:r>
              <a:rPr lang="en-US" altLang="zh-CN" dirty="0" err="1" smtClean="0"/>
              <a:t>userid</a:t>
            </a:r>
            <a:r>
              <a:rPr lang="en-US" altLang="zh-CN" dirty="0" smtClean="0"/>
              <a:t> BIGINT,</a:t>
            </a:r>
          </a:p>
          <a:p>
            <a:pPr>
              <a:buNone/>
            </a:pPr>
            <a:r>
              <a:rPr lang="en-US" altLang="zh-CN" dirty="0" err="1" smtClean="0"/>
              <a:t>page_url</a:t>
            </a:r>
            <a:r>
              <a:rPr lang="en-US" altLang="zh-CN" dirty="0" smtClean="0"/>
              <a:t> STRING, </a:t>
            </a:r>
            <a:r>
              <a:rPr lang="en-US" altLang="zh-CN" dirty="0" err="1" smtClean="0"/>
              <a:t>referrer_url</a:t>
            </a:r>
            <a:r>
              <a:rPr lang="en-US" altLang="zh-CN" dirty="0" smtClean="0"/>
              <a:t> STRING,</a:t>
            </a:r>
          </a:p>
          <a:p>
            <a:pPr>
              <a:buNone/>
            </a:pPr>
            <a:r>
              <a:rPr lang="en-US" altLang="zh-CN" dirty="0" err="1" smtClean="0"/>
              <a:t>ip</a:t>
            </a:r>
            <a:r>
              <a:rPr lang="en-US" altLang="zh-CN" dirty="0" smtClean="0"/>
              <a:t> STRING COMMENT 'IP Address of the User')</a:t>
            </a:r>
          </a:p>
          <a:p>
            <a:pPr>
              <a:buNone/>
            </a:pPr>
            <a:r>
              <a:rPr lang="en-US" altLang="zh-CN" dirty="0" smtClean="0">
                <a:solidFill>
                  <a:srgbClr val="FF0000"/>
                </a:solidFill>
              </a:rPr>
              <a:t>PARTITIONED BY (</a:t>
            </a:r>
            <a:r>
              <a:rPr lang="en-US" altLang="zh-CN" dirty="0" err="1" smtClean="0">
                <a:solidFill>
                  <a:srgbClr val="FF0000"/>
                </a:solidFill>
              </a:rPr>
              <a:t>dt</a:t>
            </a:r>
            <a:r>
              <a:rPr lang="en-US" altLang="zh-CN" dirty="0" smtClean="0">
                <a:solidFill>
                  <a:srgbClr val="FF0000"/>
                </a:solidFill>
              </a:rPr>
              <a:t> STRING, country STRING)</a:t>
            </a:r>
          </a:p>
          <a:p>
            <a:pPr>
              <a:buNone/>
            </a:pPr>
            <a:r>
              <a:rPr lang="en-US" altLang="zh-CN" dirty="0" smtClean="0">
                <a:solidFill>
                  <a:srgbClr val="FF0000"/>
                </a:solidFill>
              </a:rPr>
              <a:t>CLUSTERED BY (</a:t>
            </a:r>
            <a:r>
              <a:rPr lang="en-US" altLang="zh-CN" dirty="0" err="1" smtClean="0">
                <a:solidFill>
                  <a:srgbClr val="FF0000"/>
                </a:solidFill>
              </a:rPr>
              <a:t>userid</a:t>
            </a:r>
            <a:r>
              <a:rPr lang="en-US" altLang="zh-CN" dirty="0" smtClean="0">
                <a:solidFill>
                  <a:srgbClr val="FF0000"/>
                </a:solidFill>
              </a:rPr>
              <a:t>) INTO 32 BUCKETS</a:t>
            </a:r>
          </a:p>
          <a:p>
            <a:pPr>
              <a:buNone/>
            </a:pPr>
            <a:r>
              <a:rPr lang="en-US" altLang="zh-CN" sz="2600" dirty="0" smtClean="0"/>
              <a:t>ROW FORMAT DELIMITED</a:t>
            </a:r>
          </a:p>
          <a:p>
            <a:pPr>
              <a:buNone/>
            </a:pPr>
            <a:r>
              <a:rPr lang="en-US" altLang="zh-CN" sz="2600" dirty="0" smtClean="0"/>
              <a:t>FIELDS TERMINATED BY '\t'</a:t>
            </a:r>
          </a:p>
          <a:p>
            <a:pPr>
              <a:buNone/>
            </a:pPr>
            <a:r>
              <a:rPr lang="en-US" altLang="zh-CN" sz="2600" dirty="0" smtClean="0"/>
              <a:t>LINES TERMINATED BY '\n'</a:t>
            </a:r>
          </a:p>
          <a:p>
            <a:pPr>
              <a:buNone/>
            </a:pPr>
            <a:r>
              <a:rPr lang="en-US" altLang="zh-CN" sz="2600" dirty="0" smtClean="0"/>
              <a:t>STORED AS SEQUENCEFILE;</a:t>
            </a:r>
            <a:endParaRPr lang="zh-CN" altLang="en-US" sz="2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LOADING DATA</a:t>
            </a:r>
            <a:endParaRPr lang="zh-CN" altLang="en-US" dirty="0"/>
          </a:p>
        </p:txBody>
      </p:sp>
      <p:sp>
        <p:nvSpPr>
          <p:cNvPr id="3" name="内容占位符 2"/>
          <p:cNvSpPr>
            <a:spLocks noGrp="1"/>
          </p:cNvSpPr>
          <p:nvPr>
            <p:ph idx="1"/>
          </p:nvPr>
        </p:nvSpPr>
        <p:spPr/>
        <p:txBody>
          <a:bodyPr/>
          <a:lstStyle/>
          <a:p>
            <a:r>
              <a:rPr lang="en-US" altLang="zh-CN" dirty="0" smtClean="0"/>
              <a:t>hive&gt; </a:t>
            </a:r>
            <a:r>
              <a:rPr lang="en-US" altLang="zh-CN" b="1" dirty="0" smtClean="0"/>
              <a:t>LOAD DATA LOCAL INPATH 'page_view.txt’ </a:t>
            </a:r>
            <a:r>
              <a:rPr lang="en-US" altLang="zh-CN" dirty="0" smtClean="0"/>
              <a:t>&gt; </a:t>
            </a:r>
            <a:r>
              <a:rPr lang="en-US" altLang="zh-CN" b="1" dirty="0" smtClean="0"/>
              <a:t>OVERWRITE INTO TABLE </a:t>
            </a:r>
            <a:r>
              <a:rPr lang="en-US" altLang="zh-CN" b="1" dirty="0" err="1" smtClean="0"/>
              <a:t>page_view</a:t>
            </a:r>
            <a:r>
              <a:rPr lang="en-US" altLang="zh-CN" b="1" dirty="0" smtClean="0"/>
              <a:t>;</a:t>
            </a:r>
          </a:p>
          <a:p>
            <a:r>
              <a:rPr lang="en-US" altLang="zh-CN" dirty="0" smtClean="0"/>
              <a:t>hive&gt; </a:t>
            </a:r>
            <a:r>
              <a:rPr lang="en-US" altLang="zh-CN" b="1" dirty="0" smtClean="0"/>
              <a:t>LOAD DATA LOCAL INPATH 'page_view.txt'</a:t>
            </a:r>
          </a:p>
          <a:p>
            <a:r>
              <a:rPr lang="en-US" altLang="zh-CN" dirty="0" smtClean="0"/>
              <a:t>&gt; </a:t>
            </a:r>
            <a:r>
              <a:rPr lang="en-US" altLang="zh-CN" b="1" dirty="0" smtClean="0"/>
              <a:t>OVERWRITE INTO TABLE </a:t>
            </a:r>
            <a:r>
              <a:rPr lang="en-US" altLang="zh-CN" b="1" dirty="0" err="1" smtClean="0"/>
              <a:t>page_view</a:t>
            </a:r>
            <a:endParaRPr lang="en-US" altLang="zh-CN" b="1" dirty="0" smtClean="0"/>
          </a:p>
          <a:p>
            <a:r>
              <a:rPr lang="en-US" altLang="zh-CN" dirty="0" smtClean="0"/>
              <a:t>&gt; </a:t>
            </a:r>
            <a:r>
              <a:rPr lang="en-US" altLang="zh-CN" b="1" dirty="0" smtClean="0">
                <a:solidFill>
                  <a:srgbClr val="FF0000"/>
                </a:solidFill>
              </a:rPr>
              <a:t>PARTITION (</a:t>
            </a:r>
            <a:r>
              <a:rPr lang="en-US" altLang="zh-CN" b="1" dirty="0" err="1" smtClean="0">
                <a:solidFill>
                  <a:srgbClr val="FF0000"/>
                </a:solidFill>
              </a:rPr>
              <a:t>dt</a:t>
            </a:r>
            <a:r>
              <a:rPr lang="en-US" altLang="zh-CN" b="1" dirty="0" smtClean="0">
                <a:solidFill>
                  <a:srgbClr val="FF0000"/>
                </a:solidFill>
              </a:rPr>
              <a:t>='2009-09-01', country='US');</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a:t>
            </a:r>
            <a:endParaRPr lang="zh-CN" altLang="en-US" dirty="0"/>
          </a:p>
        </p:txBody>
      </p:sp>
      <p:sp>
        <p:nvSpPr>
          <p:cNvPr id="3" name="内容占位符 2"/>
          <p:cNvSpPr>
            <a:spLocks noGrp="1"/>
          </p:cNvSpPr>
          <p:nvPr>
            <p:ph idx="1"/>
          </p:nvPr>
        </p:nvSpPr>
        <p:spPr>
          <a:xfrm>
            <a:off x="467544" y="1412776"/>
            <a:ext cx="8229600" cy="4525963"/>
          </a:xfrm>
        </p:spPr>
        <p:txBody>
          <a:bodyPr>
            <a:normAutofit/>
          </a:bodyPr>
          <a:lstStyle/>
          <a:p>
            <a:r>
              <a:rPr lang="en-US" altLang="zh-CN" dirty="0" smtClean="0"/>
              <a:t>Hive </a:t>
            </a:r>
            <a:r>
              <a:rPr lang="en-US" altLang="zh-CN" dirty="0"/>
              <a:t>is a </a:t>
            </a:r>
            <a:r>
              <a:rPr lang="en-US" altLang="zh-CN" dirty="0">
                <a:solidFill>
                  <a:srgbClr val="FF0000"/>
                </a:solidFill>
              </a:rPr>
              <a:t>data warehousing package </a:t>
            </a:r>
            <a:r>
              <a:rPr lang="en-US" altLang="zh-CN" dirty="0"/>
              <a:t>built on top of </a:t>
            </a:r>
            <a:r>
              <a:rPr lang="en-US" altLang="zh-CN" dirty="0" err="1"/>
              <a:t>Hadoop</a:t>
            </a:r>
            <a:r>
              <a:rPr lang="en-US" altLang="zh-CN" dirty="0"/>
              <a:t>. </a:t>
            </a:r>
            <a:endParaRPr lang="en-US" altLang="zh-CN" dirty="0" smtClean="0"/>
          </a:p>
          <a:p>
            <a:r>
              <a:rPr lang="en-US" altLang="zh-CN" dirty="0" smtClean="0"/>
              <a:t>It </a:t>
            </a:r>
            <a:r>
              <a:rPr lang="en-US" altLang="zh-CN" dirty="0"/>
              <a:t>began its life </a:t>
            </a:r>
            <a:r>
              <a:rPr lang="en-US" altLang="zh-CN" dirty="0" smtClean="0"/>
              <a:t>at </a:t>
            </a:r>
            <a:r>
              <a:rPr lang="en-US" altLang="zh-CN" dirty="0" err="1" smtClean="0"/>
              <a:t>Facebook</a:t>
            </a:r>
            <a:r>
              <a:rPr lang="en-US" altLang="zh-CN" dirty="0" smtClean="0"/>
              <a:t> </a:t>
            </a:r>
            <a:r>
              <a:rPr lang="en-US" altLang="zh-CN" dirty="0"/>
              <a:t>processing large amount of user and log data. </a:t>
            </a:r>
            <a:endParaRPr lang="en-US" altLang="zh-CN" dirty="0" smtClean="0"/>
          </a:p>
          <a:p>
            <a:r>
              <a:rPr lang="en-US" altLang="zh-CN" dirty="0" smtClean="0"/>
              <a:t>Its </a:t>
            </a:r>
            <a:r>
              <a:rPr lang="en-US" altLang="zh-CN" dirty="0"/>
              <a:t>target users remain data analysts who are </a:t>
            </a:r>
            <a:r>
              <a:rPr lang="en-US" altLang="zh-CN" dirty="0" smtClean="0">
                <a:solidFill>
                  <a:srgbClr val="FF0000"/>
                </a:solidFill>
              </a:rPr>
              <a:t>comfortable with </a:t>
            </a:r>
            <a:r>
              <a:rPr lang="en-US" altLang="zh-CN" dirty="0">
                <a:solidFill>
                  <a:srgbClr val="FF0000"/>
                </a:solidFill>
              </a:rPr>
              <a:t>SQL </a:t>
            </a:r>
            <a:r>
              <a:rPr lang="en-US" altLang="zh-CN" dirty="0"/>
              <a:t>and who need to do ad hoc queries , summarization , and data analysis </a:t>
            </a:r>
            <a:r>
              <a:rPr lang="en-US" altLang="zh-CN" dirty="0" smtClean="0"/>
              <a:t>on </a:t>
            </a:r>
            <a:r>
              <a:rPr lang="en-US" altLang="zh-CN" dirty="0" err="1" smtClean="0"/>
              <a:t>Hadoop</a:t>
            </a:r>
            <a:r>
              <a:rPr lang="en-US" altLang="zh-CN" dirty="0" smtClean="0"/>
              <a:t>-scale </a:t>
            </a:r>
            <a:r>
              <a:rPr lang="en-US" altLang="zh-CN" dirty="0"/>
              <a:t>data</a:t>
            </a:r>
            <a:r>
              <a:rPr lang="en-US" altLang="zh-CN" dirty="0" smtClean="0"/>
              <a:t>.</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RUNNING QUERIES</a:t>
            </a:r>
            <a:endParaRPr lang="zh-CN" altLang="en-US" dirty="0"/>
          </a:p>
        </p:txBody>
      </p:sp>
      <p:sp>
        <p:nvSpPr>
          <p:cNvPr id="3" name="内容占位符 2"/>
          <p:cNvSpPr>
            <a:spLocks noGrp="1"/>
          </p:cNvSpPr>
          <p:nvPr>
            <p:ph idx="1"/>
          </p:nvPr>
        </p:nvSpPr>
        <p:spPr/>
        <p:txBody>
          <a:bodyPr/>
          <a:lstStyle/>
          <a:p>
            <a:r>
              <a:rPr lang="en-US" altLang="zh-CN" dirty="0" smtClean="0"/>
              <a:t>Running </a:t>
            </a:r>
            <a:r>
              <a:rPr lang="en-US" altLang="zh-CN" dirty="0" err="1" smtClean="0"/>
              <a:t>HiveQL</a:t>
            </a:r>
            <a:r>
              <a:rPr lang="en-US" altLang="zh-CN" dirty="0" smtClean="0"/>
              <a:t> queries is similar to running SQL queries</a:t>
            </a:r>
          </a:p>
          <a:p>
            <a:r>
              <a:rPr lang="en-US" altLang="zh-CN" dirty="0" smtClean="0"/>
              <a:t>One of the general differences </a:t>
            </a:r>
          </a:p>
          <a:p>
            <a:pPr lvl="1"/>
            <a:r>
              <a:rPr lang="en-US" altLang="zh-CN" dirty="0" smtClean="0"/>
              <a:t>the results of </a:t>
            </a:r>
            <a:r>
              <a:rPr lang="en-US" altLang="zh-CN" dirty="0" err="1" smtClean="0">
                <a:solidFill>
                  <a:srgbClr val="FF0000"/>
                </a:solidFill>
              </a:rPr>
              <a:t>HiveQL</a:t>
            </a:r>
            <a:r>
              <a:rPr lang="en-US" altLang="zh-CN" dirty="0" smtClean="0">
                <a:solidFill>
                  <a:srgbClr val="FF0000"/>
                </a:solidFill>
              </a:rPr>
              <a:t> queries are relatively large</a:t>
            </a:r>
            <a:r>
              <a:rPr lang="en-US" altLang="zh-CN" dirty="0" smtClean="0"/>
              <a:t>.</a:t>
            </a:r>
          </a:p>
          <a:p>
            <a:r>
              <a:rPr lang="en-US" altLang="zh-CN" dirty="0" smtClean="0"/>
              <a:t>You should almost always have an </a:t>
            </a:r>
            <a:r>
              <a:rPr lang="en-US" altLang="zh-CN" dirty="0" smtClean="0">
                <a:solidFill>
                  <a:srgbClr val="FF0000"/>
                </a:solidFill>
              </a:rPr>
              <a:t>INSERT clause</a:t>
            </a:r>
            <a:r>
              <a:rPr lang="en-US" altLang="zh-CN" dirty="0" smtClean="0"/>
              <a:t> to tell Hive to store your query result somewhere.</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RUNNING QUERIES</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smtClean="0"/>
              <a:t>it’s some other </a:t>
            </a:r>
            <a:r>
              <a:rPr lang="en-US" altLang="zh-CN" dirty="0" smtClean="0">
                <a:solidFill>
                  <a:srgbClr val="FF0000"/>
                </a:solidFill>
              </a:rPr>
              <a:t>table</a:t>
            </a:r>
            <a:r>
              <a:rPr lang="en-US" altLang="zh-CN" dirty="0" smtClean="0"/>
              <a:t>:</a:t>
            </a:r>
          </a:p>
          <a:p>
            <a:pPr marL="400050" lvl="1" indent="0">
              <a:buNone/>
            </a:pPr>
            <a:r>
              <a:rPr lang="en-US" altLang="zh-CN" dirty="0" smtClean="0"/>
              <a:t>INSERT OVERWRITE TABLE </a:t>
            </a:r>
            <a:r>
              <a:rPr lang="en-US" altLang="zh-CN" dirty="0" err="1" smtClean="0"/>
              <a:t>query_result</a:t>
            </a:r>
            <a:endParaRPr lang="en-US" altLang="zh-CN" dirty="0" smtClean="0"/>
          </a:p>
          <a:p>
            <a:pPr marL="514350" indent="-514350">
              <a:buFont typeface="+mj-lt"/>
              <a:buAutoNum type="arabicPeriod"/>
            </a:pPr>
            <a:r>
              <a:rPr lang="en-US" altLang="zh-CN" dirty="0" smtClean="0"/>
              <a:t>Other times it’s a directory in </a:t>
            </a:r>
            <a:r>
              <a:rPr lang="en-US" altLang="zh-CN" dirty="0" smtClean="0">
                <a:solidFill>
                  <a:srgbClr val="FF0000"/>
                </a:solidFill>
              </a:rPr>
              <a:t>HDFS</a:t>
            </a:r>
            <a:r>
              <a:rPr lang="en-US" altLang="zh-CN" dirty="0" smtClean="0"/>
              <a:t>:</a:t>
            </a:r>
          </a:p>
          <a:p>
            <a:pPr marL="400050" lvl="1" indent="0">
              <a:buNone/>
            </a:pPr>
            <a:r>
              <a:rPr lang="en-US" altLang="zh-CN" dirty="0" smtClean="0"/>
              <a:t>INSERT OVERWRITE DIRECTORY '/</a:t>
            </a:r>
            <a:r>
              <a:rPr lang="en-US" altLang="zh-CN" dirty="0" err="1" smtClean="0">
                <a:solidFill>
                  <a:srgbClr val="FF0000"/>
                </a:solidFill>
              </a:rPr>
              <a:t>hdfs_dir</a:t>
            </a:r>
            <a:r>
              <a:rPr lang="en-US" altLang="zh-CN" dirty="0" smtClean="0"/>
              <a:t>/</a:t>
            </a:r>
            <a:r>
              <a:rPr lang="en-US" altLang="zh-CN" dirty="0" err="1" smtClean="0"/>
              <a:t>query_result</a:t>
            </a:r>
            <a:r>
              <a:rPr lang="en-US" altLang="zh-CN" dirty="0" smtClean="0"/>
              <a:t>'</a:t>
            </a:r>
          </a:p>
          <a:p>
            <a:pPr marL="514350" indent="-514350">
              <a:buFont typeface="+mj-lt"/>
              <a:buAutoNum type="arabicPeriod"/>
            </a:pPr>
            <a:r>
              <a:rPr lang="en-US" altLang="zh-CN" dirty="0" smtClean="0"/>
              <a:t>And sometimes it’s </a:t>
            </a:r>
            <a:r>
              <a:rPr lang="en-US" altLang="zh-CN" dirty="0" smtClean="0">
                <a:solidFill>
                  <a:srgbClr val="FF0000"/>
                </a:solidFill>
              </a:rPr>
              <a:t>a local directory</a:t>
            </a:r>
            <a:r>
              <a:rPr lang="en-US" altLang="zh-CN" dirty="0" smtClean="0"/>
              <a:t>:</a:t>
            </a:r>
          </a:p>
          <a:p>
            <a:pPr marL="400050" lvl="1" indent="0">
              <a:buNone/>
            </a:pPr>
            <a:r>
              <a:rPr lang="en-US" altLang="zh-CN" dirty="0" smtClean="0"/>
              <a:t>INSERT OVERWRITE LOCAL DIRECTORY '/</a:t>
            </a:r>
            <a:r>
              <a:rPr lang="en-US" altLang="zh-CN" dirty="0" err="1" smtClean="0">
                <a:solidFill>
                  <a:srgbClr val="FF0000"/>
                </a:solidFill>
              </a:rPr>
              <a:t>local_dir</a:t>
            </a:r>
            <a:r>
              <a:rPr lang="en-US" altLang="zh-CN" dirty="0" smtClean="0"/>
              <a:t>/</a:t>
            </a:r>
            <a:r>
              <a:rPr lang="en-US" altLang="zh-CN" dirty="0" err="1" smtClean="0"/>
              <a:t>query_result</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8640"/>
            <a:ext cx="8229600" cy="706090"/>
          </a:xfrm>
        </p:spPr>
        <p:txBody>
          <a:bodyPr>
            <a:normAutofit fontScale="90000"/>
          </a:bodyPr>
          <a:lstStyle/>
          <a:p>
            <a:r>
              <a:rPr lang="en-US" altLang="zh-CN" dirty="0" smtClean="0"/>
              <a:t>User Defined Function </a:t>
            </a:r>
            <a:endParaRPr lang="zh-CN" altLang="en-US" dirty="0"/>
          </a:p>
        </p:txBody>
      </p:sp>
      <p:sp>
        <p:nvSpPr>
          <p:cNvPr id="3" name="内容占位符 2"/>
          <p:cNvSpPr>
            <a:spLocks noGrp="1"/>
          </p:cNvSpPr>
          <p:nvPr>
            <p:ph idx="1"/>
          </p:nvPr>
        </p:nvSpPr>
        <p:spPr>
          <a:xfrm>
            <a:off x="323528" y="1268760"/>
            <a:ext cx="8579296" cy="5141168"/>
          </a:xfrm>
        </p:spPr>
        <p:txBody>
          <a:bodyPr>
            <a:normAutofit fontScale="77500" lnSpcReduction="20000"/>
          </a:bodyPr>
          <a:lstStyle/>
          <a:p>
            <a:pPr marL="0" indent="0">
              <a:buNone/>
            </a:pPr>
            <a:r>
              <a:rPr lang="en-US" altLang="zh-CN" dirty="0"/>
              <a:t>Package 'com. </a:t>
            </a:r>
            <a:r>
              <a:rPr lang="en-US" altLang="zh-CN" dirty="0" err="1" smtClean="0"/>
              <a:t>analytics.hive.udf</a:t>
            </a:r>
            <a:endParaRPr lang="en-US" altLang="zh-CN" dirty="0" smtClean="0"/>
          </a:p>
          <a:p>
            <a:pPr marL="0" indent="0">
              <a:buNone/>
            </a:pPr>
            <a:r>
              <a:rPr lang="en-US" altLang="zh-CN" dirty="0" smtClean="0"/>
              <a:t>import </a:t>
            </a:r>
            <a:r>
              <a:rPr lang="en-US" altLang="zh-CN" dirty="0" err="1"/>
              <a:t>org.apache.hadoop.hive.ql.exec.UDF</a:t>
            </a:r>
            <a:r>
              <a:rPr lang="en-US" altLang="zh-CN" dirty="0"/>
              <a:t>;</a:t>
            </a:r>
          </a:p>
          <a:p>
            <a:pPr marL="0" indent="0">
              <a:buNone/>
            </a:pPr>
            <a:r>
              <a:rPr lang="en-US" altLang="zh-CN" dirty="0"/>
              <a:t>import </a:t>
            </a:r>
            <a:r>
              <a:rPr lang="en-US" altLang="zh-CN" dirty="0" err="1"/>
              <a:t>org.apache.hadoop.hive.ql.exec.</a:t>
            </a:r>
            <a:r>
              <a:rPr lang="en-US" altLang="zh-CN" dirty="0" err="1">
                <a:solidFill>
                  <a:srgbClr val="FF0000"/>
                </a:solidFill>
              </a:rPr>
              <a:t>Description</a:t>
            </a:r>
            <a:r>
              <a:rPr lang="en-US" altLang="zh-CN" dirty="0"/>
              <a:t>;</a:t>
            </a:r>
          </a:p>
          <a:p>
            <a:pPr marL="0" indent="0">
              <a:buNone/>
            </a:pPr>
            <a:r>
              <a:rPr lang="en-US" altLang="zh-CN" dirty="0"/>
              <a:t>import </a:t>
            </a:r>
            <a:r>
              <a:rPr lang="en-US" altLang="zh-CN" dirty="0" err="1"/>
              <a:t>org.apache.hadoop.io.Text</a:t>
            </a:r>
            <a:r>
              <a:rPr lang="en-US" altLang="zh-CN" dirty="0"/>
              <a:t>;</a:t>
            </a:r>
          </a:p>
          <a:p>
            <a:pPr marL="0" indent="0">
              <a:buNone/>
            </a:pPr>
            <a:endParaRPr lang="en-US" altLang="zh-CN" dirty="0"/>
          </a:p>
          <a:p>
            <a:pPr marL="0" indent="0">
              <a:buNone/>
            </a:pPr>
            <a:r>
              <a:rPr lang="en-US" altLang="zh-CN" dirty="0"/>
              <a:t>@Description(</a:t>
            </a:r>
          </a:p>
          <a:p>
            <a:pPr marL="0" indent="0">
              <a:buNone/>
            </a:pPr>
            <a:r>
              <a:rPr lang="en-US" altLang="zh-CN" dirty="0"/>
              <a:t>	name = </a:t>
            </a:r>
            <a:r>
              <a:rPr lang="en-US" altLang="zh-CN" dirty="0">
                <a:solidFill>
                  <a:srgbClr val="FF0000"/>
                </a:solidFill>
              </a:rPr>
              <a:t>"</a:t>
            </a:r>
            <a:r>
              <a:rPr lang="en-US" altLang="zh-CN" dirty="0" err="1">
                <a:solidFill>
                  <a:srgbClr val="FF0000"/>
                </a:solidFill>
              </a:rPr>
              <a:t>toupper</a:t>
            </a:r>
            <a:r>
              <a:rPr lang="en-US" altLang="zh-CN" dirty="0">
                <a:solidFill>
                  <a:srgbClr val="FF0000"/>
                </a:solidFill>
              </a:rPr>
              <a:t>",</a:t>
            </a:r>
          </a:p>
          <a:p>
            <a:pPr marL="0" indent="0">
              <a:buNone/>
            </a:pPr>
            <a:r>
              <a:rPr lang="en-US" altLang="zh-CN" dirty="0"/>
              <a:t>	value = </a:t>
            </a:r>
            <a:r>
              <a:rPr lang="en-US" altLang="zh-CN" dirty="0">
                <a:solidFill>
                  <a:srgbClr val="FF0000"/>
                </a:solidFill>
              </a:rPr>
              <a:t>"_FUNC_(</a:t>
            </a:r>
            <a:r>
              <a:rPr lang="en-US" altLang="zh-CN" dirty="0" err="1">
                <a:solidFill>
                  <a:srgbClr val="FF0000"/>
                </a:solidFill>
              </a:rPr>
              <a:t>str</a:t>
            </a:r>
            <a:r>
              <a:rPr lang="en-US" altLang="zh-CN" dirty="0">
                <a:solidFill>
                  <a:srgbClr val="FF0000"/>
                </a:solidFill>
              </a:rPr>
              <a:t>) - Converts a string to uppercase</a:t>
            </a:r>
            <a:r>
              <a:rPr lang="en-US" altLang="zh-CN" dirty="0"/>
              <a:t>",</a:t>
            </a:r>
          </a:p>
          <a:p>
            <a:pPr marL="0" indent="0">
              <a:buNone/>
            </a:pPr>
            <a:r>
              <a:rPr lang="en-US" altLang="zh-CN" dirty="0"/>
              <a:t>	extended = "Example:\n" +</a:t>
            </a:r>
          </a:p>
          <a:p>
            <a:pPr marL="0" indent="0">
              <a:buNone/>
            </a:pPr>
            <a:r>
              <a:rPr lang="en-US" altLang="zh-CN" dirty="0"/>
              <a:t>	"  &gt; SELECT </a:t>
            </a:r>
            <a:r>
              <a:rPr lang="en-US" altLang="zh-CN" dirty="0" err="1"/>
              <a:t>toupper</a:t>
            </a:r>
            <a:r>
              <a:rPr lang="en-US" altLang="zh-CN" dirty="0"/>
              <a:t>(</a:t>
            </a:r>
            <a:r>
              <a:rPr lang="en-US" altLang="zh-CN" dirty="0" err="1"/>
              <a:t>author_name</a:t>
            </a:r>
            <a:r>
              <a:rPr lang="en-US" altLang="zh-CN" dirty="0"/>
              <a:t>) FROM authors a;\n" +</a:t>
            </a:r>
          </a:p>
          <a:p>
            <a:pPr marL="0" indent="0">
              <a:buNone/>
            </a:pPr>
            <a:r>
              <a:rPr lang="en-US" altLang="zh-CN" dirty="0"/>
              <a:t>	"  STEPHEN KING"</a:t>
            </a:r>
          </a:p>
          <a:p>
            <a:pPr marL="0" indent="0">
              <a:buNone/>
            </a:pPr>
            <a:r>
              <a:rPr lang="en-US" altLang="zh-CN" dirty="0"/>
              <a:t>	</a:t>
            </a:r>
            <a:r>
              <a:rPr lang="en-US" altLang="zh-CN" dirty="0" smtClean="0"/>
              <a:t>)</a:t>
            </a:r>
            <a:endParaRPr lang="en-US" altLang="zh-CN" dirty="0"/>
          </a:p>
        </p:txBody>
      </p:sp>
    </p:spTree>
    <p:extLst>
      <p:ext uri="{BB962C8B-B14F-4D97-AF65-F5344CB8AC3E}">
        <p14:creationId xmlns:p14="http://schemas.microsoft.com/office/powerpoint/2010/main" val="470927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normAutofit fontScale="77500" lnSpcReduction="20000"/>
          </a:bodyPr>
          <a:lstStyle/>
          <a:p>
            <a:pPr marL="0" indent="0">
              <a:buNone/>
            </a:pPr>
            <a:r>
              <a:rPr lang="en-US" altLang="zh-CN" dirty="0"/>
              <a:t>public class </a:t>
            </a:r>
            <a:r>
              <a:rPr lang="en-US" altLang="zh-CN" dirty="0" err="1">
                <a:solidFill>
                  <a:srgbClr val="FF0000"/>
                </a:solidFill>
              </a:rPr>
              <a:t>ToUpper</a:t>
            </a:r>
            <a:r>
              <a:rPr lang="en-US" altLang="zh-CN" dirty="0">
                <a:solidFill>
                  <a:srgbClr val="FF0000"/>
                </a:solidFill>
              </a:rPr>
              <a:t> </a:t>
            </a:r>
            <a:r>
              <a:rPr lang="en-US" altLang="zh-CN" dirty="0"/>
              <a:t>extends UDF {</a:t>
            </a:r>
          </a:p>
          <a:p>
            <a:pPr marL="0" indent="0">
              <a:buNone/>
            </a:pPr>
            <a:r>
              <a:rPr lang="en-US" altLang="zh-CN" dirty="0" smtClean="0"/>
              <a:t>  </a:t>
            </a:r>
            <a:r>
              <a:rPr lang="en-US" altLang="zh-CN" dirty="0"/>
              <a:t>public Text evaluate(Text s) {</a:t>
            </a:r>
          </a:p>
          <a:p>
            <a:pPr marL="0" indent="0">
              <a:buNone/>
            </a:pPr>
            <a:r>
              <a:rPr lang="en-US" altLang="zh-CN" dirty="0"/>
              <a:t>		Text </a:t>
            </a:r>
            <a:r>
              <a:rPr lang="en-US" altLang="zh-CN" dirty="0" err="1"/>
              <a:t>to_value</a:t>
            </a:r>
            <a:r>
              <a:rPr lang="en-US" altLang="zh-CN" dirty="0"/>
              <a:t> = new Text("");</a:t>
            </a:r>
          </a:p>
          <a:p>
            <a:pPr marL="0" indent="0">
              <a:buNone/>
            </a:pPr>
            <a:r>
              <a:rPr lang="en-US" altLang="zh-CN" dirty="0"/>
              <a:t>		if (s != null) {</a:t>
            </a:r>
          </a:p>
          <a:p>
            <a:pPr marL="0" indent="0">
              <a:buNone/>
            </a:pPr>
            <a:r>
              <a:rPr lang="en-US" altLang="zh-CN" dirty="0"/>
              <a:t>		    try { </a:t>
            </a:r>
          </a:p>
          <a:p>
            <a:pPr marL="0" indent="0">
              <a:buNone/>
            </a:pPr>
            <a:r>
              <a:rPr lang="en-US" altLang="zh-CN" dirty="0"/>
              <a:t>			</a:t>
            </a:r>
            <a:r>
              <a:rPr lang="en-US" altLang="zh-CN" dirty="0" err="1"/>
              <a:t>to_value.set</a:t>
            </a:r>
            <a:r>
              <a:rPr lang="en-US" altLang="zh-CN" dirty="0"/>
              <a:t>(</a:t>
            </a:r>
            <a:r>
              <a:rPr lang="en-US" altLang="zh-CN" dirty="0" err="1"/>
              <a:t>s.toString</a:t>
            </a:r>
            <a:r>
              <a:rPr lang="en-US" altLang="zh-CN" dirty="0"/>
              <a:t>().</a:t>
            </a:r>
            <a:r>
              <a:rPr lang="en-US" altLang="zh-CN" dirty="0" err="1">
                <a:solidFill>
                  <a:srgbClr val="FF0000"/>
                </a:solidFill>
              </a:rPr>
              <a:t>toUpperCase</a:t>
            </a:r>
            <a:r>
              <a:rPr lang="en-US" altLang="zh-CN" dirty="0"/>
              <a:t>());</a:t>
            </a:r>
          </a:p>
          <a:p>
            <a:pPr marL="0" indent="0">
              <a:buNone/>
            </a:pPr>
            <a:r>
              <a:rPr lang="en-US" altLang="zh-CN" dirty="0"/>
              <a:t>		    } catch (Exception e) { // Should never happen</a:t>
            </a:r>
          </a:p>
          <a:p>
            <a:pPr marL="0" indent="0">
              <a:buNone/>
            </a:pPr>
            <a:r>
              <a:rPr lang="en-US" altLang="zh-CN" dirty="0"/>
              <a:t>				</a:t>
            </a:r>
            <a:r>
              <a:rPr lang="en-US" altLang="zh-CN" dirty="0" err="1"/>
              <a:t>to_value</a:t>
            </a:r>
            <a:r>
              <a:rPr lang="en-US" altLang="zh-CN" dirty="0"/>
              <a:t> = new Text(s);</a:t>
            </a:r>
          </a:p>
          <a:p>
            <a:pPr marL="0" indent="0">
              <a:buNone/>
            </a:pPr>
            <a:r>
              <a:rPr lang="en-US" altLang="zh-CN" dirty="0"/>
              <a:t>		    }</a:t>
            </a:r>
          </a:p>
          <a:p>
            <a:pPr marL="0" indent="0">
              <a:buNone/>
            </a:pPr>
            <a:r>
              <a:rPr lang="en-US" altLang="zh-CN" dirty="0"/>
              <a:t>		}</a:t>
            </a:r>
          </a:p>
          <a:p>
            <a:pPr marL="0" indent="0">
              <a:buNone/>
            </a:pPr>
            <a:r>
              <a:rPr lang="en-US" altLang="zh-CN" dirty="0"/>
              <a:t>		return </a:t>
            </a:r>
            <a:r>
              <a:rPr lang="en-US" altLang="zh-CN" dirty="0" err="1"/>
              <a:t>to_value</a:t>
            </a:r>
            <a:r>
              <a:rPr lang="en-US" altLang="zh-CN" dirty="0"/>
              <a:t>;</a:t>
            </a:r>
          </a:p>
          <a:p>
            <a:pPr marL="0" indent="0">
              <a:buNone/>
            </a:pPr>
            <a:r>
              <a:rPr lang="en-US" altLang="zh-CN" dirty="0"/>
              <a:t>    }</a:t>
            </a:r>
          </a:p>
          <a:p>
            <a:pPr marL="0" indent="0">
              <a:buNone/>
            </a:pPr>
            <a:r>
              <a:rPr lang="en-US" altLang="zh-CN" dirty="0"/>
              <a:t>}</a:t>
            </a:r>
          </a:p>
          <a:p>
            <a:pPr marL="0" indent="0">
              <a:buNone/>
            </a:pPr>
            <a:endParaRPr lang="zh-CN" altLang="en-US" dirty="0"/>
          </a:p>
        </p:txBody>
      </p:sp>
    </p:spTree>
    <p:extLst>
      <p:ext uri="{BB962C8B-B14F-4D97-AF65-F5344CB8AC3E}">
        <p14:creationId xmlns:p14="http://schemas.microsoft.com/office/powerpoint/2010/main" val="2736050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User Defined Function </a:t>
            </a:r>
            <a:endParaRPr lang="zh-CN" altLang="en-US" dirty="0"/>
          </a:p>
        </p:txBody>
      </p:sp>
      <p:sp>
        <p:nvSpPr>
          <p:cNvPr id="3" name="内容占位符 2"/>
          <p:cNvSpPr>
            <a:spLocks noGrp="1"/>
          </p:cNvSpPr>
          <p:nvPr>
            <p:ph idx="1"/>
          </p:nvPr>
        </p:nvSpPr>
        <p:spPr/>
        <p:txBody>
          <a:bodyPr/>
          <a:lstStyle/>
          <a:p>
            <a:r>
              <a:rPr lang="en-US" altLang="zh-CN" dirty="0"/>
              <a:t>&gt; add jar /path/to/HiveSwarm.jar;</a:t>
            </a:r>
          </a:p>
          <a:p>
            <a:r>
              <a:rPr lang="en-US" altLang="zh-CN" dirty="0"/>
              <a:t>&gt; create temporary function </a:t>
            </a:r>
            <a:r>
              <a:rPr lang="en-US" altLang="zh-CN" dirty="0" err="1"/>
              <a:t>to_upper</a:t>
            </a:r>
            <a:r>
              <a:rPr lang="en-US" altLang="zh-CN" dirty="0"/>
              <a:t> as 'com</a:t>
            </a:r>
            <a:r>
              <a:rPr lang="en-US" altLang="zh-CN" dirty="0" smtClean="0"/>
              <a:t>. </a:t>
            </a:r>
            <a:r>
              <a:rPr lang="en-US" altLang="zh-CN" dirty="0" err="1" smtClean="0"/>
              <a:t>analytics.hive.udf.ToUpper</a:t>
            </a:r>
            <a:r>
              <a:rPr lang="en-US" altLang="zh-CN" dirty="0" smtClean="0"/>
              <a:t>';</a:t>
            </a:r>
          </a:p>
          <a:p>
            <a:r>
              <a:rPr lang="en-US" altLang="zh-CN" dirty="0"/>
              <a:t>&gt; SELECT </a:t>
            </a:r>
            <a:r>
              <a:rPr lang="en-US" altLang="zh-CN" dirty="0" err="1"/>
              <a:t>toupper</a:t>
            </a:r>
            <a:r>
              <a:rPr lang="en-US" altLang="zh-CN" dirty="0"/>
              <a:t>(</a:t>
            </a:r>
            <a:r>
              <a:rPr lang="en-US" altLang="zh-CN" dirty="0" err="1"/>
              <a:t>author_name</a:t>
            </a:r>
            <a:r>
              <a:rPr lang="en-US" altLang="zh-CN" dirty="0"/>
              <a:t>) FROM authors a;</a:t>
            </a:r>
          </a:p>
          <a:p>
            <a:r>
              <a:rPr lang="en-US" altLang="zh-CN" dirty="0"/>
              <a:t>  STEPHEN KING</a:t>
            </a:r>
            <a:endParaRPr lang="zh-CN" altLang="en-US" dirty="0"/>
          </a:p>
        </p:txBody>
      </p:sp>
    </p:spTree>
    <p:extLst>
      <p:ext uri="{BB962C8B-B14F-4D97-AF65-F5344CB8AC3E}">
        <p14:creationId xmlns:p14="http://schemas.microsoft.com/office/powerpoint/2010/main" val="971819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784976" cy="850106"/>
          </a:xfrm>
        </p:spPr>
        <p:txBody>
          <a:bodyPr>
            <a:normAutofit/>
          </a:bodyPr>
          <a:lstStyle/>
          <a:p>
            <a:r>
              <a:rPr lang="en-US" altLang="zh-CN" sz="3600" dirty="0"/>
              <a:t> </a:t>
            </a:r>
            <a:r>
              <a:rPr lang="en-US" altLang="zh-CN" sz="3600" dirty="0" smtClean="0"/>
              <a:t>Hive file formats</a:t>
            </a:r>
            <a:r>
              <a:rPr lang="en-US" altLang="zh-CN" sz="3600" dirty="0"/>
              <a:t> </a:t>
            </a:r>
            <a:endParaRPr lang="zh-CN" altLang="en-US" sz="3600" dirty="0"/>
          </a:p>
        </p:txBody>
      </p:sp>
      <p:sp>
        <p:nvSpPr>
          <p:cNvPr id="3" name="内容占位符 2"/>
          <p:cNvSpPr>
            <a:spLocks noGrp="1"/>
          </p:cNvSpPr>
          <p:nvPr>
            <p:ph idx="1"/>
          </p:nvPr>
        </p:nvSpPr>
        <p:spPr>
          <a:xfrm>
            <a:off x="457200" y="1124744"/>
            <a:ext cx="8507288" cy="5001419"/>
          </a:xfrm>
        </p:spPr>
        <p:txBody>
          <a:bodyPr>
            <a:normAutofit/>
          </a:bodyPr>
          <a:lstStyle/>
          <a:p>
            <a:r>
              <a:rPr lang="en-US" altLang="zh-CN" dirty="0"/>
              <a:t>Hive originally used two simple ﬁle formats provided by Hadoop, which are </a:t>
            </a:r>
            <a:r>
              <a:rPr lang="en-US" altLang="zh-CN" b="1" dirty="0" err="1">
                <a:solidFill>
                  <a:srgbClr val="FF0000"/>
                </a:solidFill>
              </a:rPr>
              <a:t>TextFile</a:t>
            </a:r>
            <a:r>
              <a:rPr lang="en-US" altLang="zh-CN" dirty="0"/>
              <a:t> and </a:t>
            </a:r>
            <a:r>
              <a:rPr lang="en-US" altLang="zh-CN" b="1" dirty="0" err="1">
                <a:solidFill>
                  <a:srgbClr val="FF0000"/>
                </a:solidFill>
              </a:rPr>
              <a:t>SequenceFile</a:t>
            </a:r>
            <a:r>
              <a:rPr lang="en-US" altLang="zh-CN" dirty="0"/>
              <a:t>. </a:t>
            </a:r>
            <a:endParaRPr lang="en-US" altLang="zh-CN" dirty="0" smtClean="0"/>
          </a:p>
          <a:p>
            <a:r>
              <a:rPr lang="en-US" altLang="zh-CN" dirty="0" smtClean="0"/>
              <a:t>Storage efficiency shortcoming </a:t>
            </a:r>
            <a:r>
              <a:rPr lang="en-US" altLang="zh-CN" dirty="0"/>
              <a:t>of Hive </a:t>
            </a:r>
            <a:r>
              <a:rPr lang="en-US" altLang="zh-CN" dirty="0" smtClean="0"/>
              <a:t>:</a:t>
            </a:r>
          </a:p>
          <a:p>
            <a:pPr marL="0" indent="0">
              <a:buNone/>
            </a:pPr>
            <a:r>
              <a:rPr lang="en-US" altLang="zh-CN" dirty="0" smtClean="0">
                <a:solidFill>
                  <a:srgbClr val="FF0000"/>
                </a:solidFill>
              </a:rPr>
              <a:t>datatype-agnostic</a:t>
            </a:r>
            <a:r>
              <a:rPr lang="en-US" altLang="zh-CN" dirty="0" smtClean="0"/>
              <a:t> </a:t>
            </a:r>
            <a:r>
              <a:rPr lang="en-US" altLang="zh-CN" dirty="0"/>
              <a:t>ﬁle formats and </a:t>
            </a:r>
            <a:r>
              <a:rPr lang="en-US" altLang="zh-CN" dirty="0">
                <a:solidFill>
                  <a:srgbClr val="FF0000"/>
                </a:solidFill>
              </a:rPr>
              <a:t>one-row-at-a-time serialization</a:t>
            </a:r>
            <a:r>
              <a:rPr lang="en-US" altLang="zh-CN" dirty="0"/>
              <a:t> prevent data values being efﬁciently compressed. </a:t>
            </a:r>
            <a:endParaRPr lang="en-US" altLang="zh-CN" dirty="0" smtClean="0"/>
          </a:p>
          <a:p>
            <a:r>
              <a:rPr lang="en-US" altLang="zh-CN" dirty="0" smtClean="0"/>
              <a:t>New file formats: </a:t>
            </a:r>
          </a:p>
          <a:p>
            <a:pPr lvl="1"/>
            <a:r>
              <a:rPr lang="en-US" altLang="zh-CN" dirty="0" smtClean="0"/>
              <a:t>Avro Files, ORC Files, Parquet</a:t>
            </a:r>
            <a:endParaRPr lang="zh-CN" altLang="en-US" dirty="0"/>
          </a:p>
        </p:txBody>
      </p:sp>
    </p:spTree>
    <p:extLst>
      <p:ext uri="{BB962C8B-B14F-4D97-AF65-F5344CB8AC3E}">
        <p14:creationId xmlns:p14="http://schemas.microsoft.com/office/powerpoint/2010/main" val="741704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fontScale="90000"/>
          </a:bodyPr>
          <a:lstStyle/>
          <a:p>
            <a:r>
              <a:rPr lang="en-US" altLang="zh-CN" dirty="0"/>
              <a:t>Storage Formats</a:t>
            </a:r>
            <a:endParaRPr lang="zh-CN" altLang="en-US" dirty="0"/>
          </a:p>
        </p:txBody>
      </p:sp>
      <p:sp>
        <p:nvSpPr>
          <p:cNvPr id="3" name="内容占位符 2"/>
          <p:cNvSpPr>
            <a:spLocks noGrp="1"/>
          </p:cNvSpPr>
          <p:nvPr>
            <p:ph idx="1"/>
          </p:nvPr>
        </p:nvSpPr>
        <p:spPr>
          <a:xfrm>
            <a:off x="277180" y="1196752"/>
            <a:ext cx="8589640" cy="4857403"/>
          </a:xfrm>
        </p:spPr>
        <p:txBody>
          <a:bodyPr/>
          <a:lstStyle/>
          <a:p>
            <a:r>
              <a:rPr lang="en-US" altLang="zh-CN" dirty="0"/>
              <a:t>Hive Text file </a:t>
            </a:r>
            <a:r>
              <a:rPr lang="en-US" altLang="zh-CN" dirty="0" err="1" smtClean="0"/>
              <a:t>format:a</a:t>
            </a:r>
            <a:r>
              <a:rPr lang="en-US" altLang="zh-CN" dirty="0" smtClean="0"/>
              <a:t> </a:t>
            </a:r>
            <a:r>
              <a:rPr lang="en-US" altLang="zh-CN" dirty="0"/>
              <a:t>default </a:t>
            </a:r>
            <a:r>
              <a:rPr lang="en-US" altLang="zh-CN" dirty="0" smtClean="0"/>
              <a:t>storage format</a:t>
            </a:r>
          </a:p>
          <a:p>
            <a:pPr lvl="1"/>
            <a:r>
              <a:rPr lang="en-US" altLang="zh-CN" dirty="0"/>
              <a:t>Create table </a:t>
            </a:r>
            <a:r>
              <a:rPr lang="en-US" altLang="zh-CN" dirty="0" err="1"/>
              <a:t>textfile_table</a:t>
            </a:r>
            <a:endParaRPr lang="en-US" altLang="zh-CN" dirty="0"/>
          </a:p>
          <a:p>
            <a:pPr lvl="1"/>
            <a:r>
              <a:rPr lang="en-US" altLang="zh-CN" dirty="0"/>
              <a:t>(</a:t>
            </a:r>
            <a:r>
              <a:rPr lang="en-US" altLang="zh-CN" dirty="0" err="1" smtClean="0"/>
              <a:t>column_specs</a:t>
            </a:r>
            <a:r>
              <a:rPr lang="en-US" altLang="zh-CN" dirty="0" smtClean="0"/>
              <a:t>) </a:t>
            </a:r>
            <a:r>
              <a:rPr lang="en-US" altLang="zh-CN" b="1" dirty="0" smtClean="0">
                <a:solidFill>
                  <a:srgbClr val="FF0000"/>
                </a:solidFill>
              </a:rPr>
              <a:t>stored </a:t>
            </a:r>
            <a:r>
              <a:rPr lang="en-US" altLang="zh-CN" b="1" dirty="0">
                <a:solidFill>
                  <a:srgbClr val="FF0000"/>
                </a:solidFill>
              </a:rPr>
              <a:t>as </a:t>
            </a:r>
            <a:r>
              <a:rPr lang="en-US" altLang="zh-CN" b="1" dirty="0" err="1">
                <a:solidFill>
                  <a:srgbClr val="FF0000"/>
                </a:solidFill>
              </a:rPr>
              <a:t>textfile</a:t>
            </a:r>
            <a:r>
              <a:rPr lang="en-US" altLang="zh-CN" dirty="0" smtClean="0"/>
              <a:t>;</a:t>
            </a:r>
          </a:p>
          <a:p>
            <a:r>
              <a:rPr lang="en-US" altLang="zh-CN" dirty="0"/>
              <a:t>Sequence </a:t>
            </a:r>
            <a:r>
              <a:rPr lang="en-US" altLang="zh-CN" dirty="0" smtClean="0"/>
              <a:t>files: Hadoop </a:t>
            </a:r>
            <a:r>
              <a:rPr lang="en-US" altLang="zh-CN" dirty="0"/>
              <a:t>flat files </a:t>
            </a:r>
            <a:r>
              <a:rPr lang="en-US" altLang="zh-CN" dirty="0" smtClean="0"/>
              <a:t>store </a:t>
            </a:r>
            <a:r>
              <a:rPr lang="en-US" altLang="zh-CN" dirty="0"/>
              <a:t>values in </a:t>
            </a:r>
            <a:r>
              <a:rPr lang="en-US" altLang="zh-CN" b="1" dirty="0">
                <a:solidFill>
                  <a:srgbClr val="FF0000"/>
                </a:solidFill>
              </a:rPr>
              <a:t>binary key-value </a:t>
            </a:r>
            <a:r>
              <a:rPr lang="en-US" altLang="zh-CN" dirty="0" smtClean="0"/>
              <a:t>pairs</a:t>
            </a:r>
          </a:p>
          <a:p>
            <a:pPr lvl="1"/>
            <a:r>
              <a:rPr lang="en-US" altLang="zh-CN" dirty="0"/>
              <a:t>Create table </a:t>
            </a:r>
            <a:r>
              <a:rPr lang="en-US" altLang="zh-CN" dirty="0" err="1"/>
              <a:t>sequencefile_table</a:t>
            </a:r>
            <a:endParaRPr lang="en-US" altLang="zh-CN" dirty="0"/>
          </a:p>
          <a:p>
            <a:pPr lvl="1"/>
            <a:r>
              <a:rPr lang="en-US" altLang="zh-CN" dirty="0"/>
              <a:t>(</a:t>
            </a:r>
            <a:r>
              <a:rPr lang="en-US" altLang="zh-CN" dirty="0" err="1" smtClean="0"/>
              <a:t>column_specs</a:t>
            </a:r>
            <a:r>
              <a:rPr lang="en-US" altLang="zh-CN" dirty="0" smtClean="0"/>
              <a:t>) </a:t>
            </a:r>
            <a:r>
              <a:rPr lang="en-US" altLang="zh-CN" b="1" dirty="0" smtClean="0">
                <a:solidFill>
                  <a:srgbClr val="FF0000"/>
                </a:solidFill>
              </a:rPr>
              <a:t>stored </a:t>
            </a:r>
            <a:r>
              <a:rPr lang="en-US" altLang="zh-CN" b="1" dirty="0">
                <a:solidFill>
                  <a:srgbClr val="FF0000"/>
                </a:solidFill>
              </a:rPr>
              <a:t>as </a:t>
            </a:r>
            <a:r>
              <a:rPr lang="en-US" altLang="zh-CN" b="1" dirty="0" err="1">
                <a:solidFill>
                  <a:srgbClr val="FF0000"/>
                </a:solidFill>
              </a:rPr>
              <a:t>sequencefile</a:t>
            </a:r>
            <a:r>
              <a:rPr lang="en-US" altLang="zh-CN" b="1" dirty="0" smtClean="0">
                <a:solidFill>
                  <a:srgbClr val="FF0000"/>
                </a:solidFill>
              </a:rPr>
              <a:t>;</a:t>
            </a:r>
          </a:p>
          <a:p>
            <a:r>
              <a:rPr lang="en-US" altLang="zh-CN" b="1" dirty="0"/>
              <a:t>Avro: Apache Avro is a serialization framework that allows you to write object data to a stream</a:t>
            </a:r>
            <a:r>
              <a:rPr lang="en-US" altLang="zh-CN" b="1" dirty="0">
                <a:solidFill>
                  <a:srgbClr val="FF0000"/>
                </a:solidFill>
              </a:rPr>
              <a:t>. </a:t>
            </a:r>
          </a:p>
          <a:p>
            <a:endParaRPr lang="zh-CN" altLang="en-US" b="1" dirty="0">
              <a:solidFill>
                <a:srgbClr val="FF0000"/>
              </a:solidFill>
            </a:endParaRPr>
          </a:p>
        </p:txBody>
      </p:sp>
    </p:spTree>
    <p:extLst>
      <p:ext uri="{BB962C8B-B14F-4D97-AF65-F5344CB8AC3E}">
        <p14:creationId xmlns:p14="http://schemas.microsoft.com/office/powerpoint/2010/main" val="1528172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850106"/>
          </a:xfrm>
        </p:spPr>
        <p:txBody>
          <a:bodyPr/>
          <a:lstStyle/>
          <a:p>
            <a:r>
              <a:rPr lang="en-US" altLang="zh-CN" dirty="0"/>
              <a:t>Storage Formats</a:t>
            </a:r>
            <a:endParaRPr lang="zh-CN" altLang="en-US" dirty="0"/>
          </a:p>
        </p:txBody>
      </p:sp>
      <p:sp>
        <p:nvSpPr>
          <p:cNvPr id="3" name="内容占位符 2"/>
          <p:cNvSpPr>
            <a:spLocks noGrp="1"/>
          </p:cNvSpPr>
          <p:nvPr>
            <p:ph idx="1"/>
          </p:nvPr>
        </p:nvSpPr>
        <p:spPr>
          <a:xfrm>
            <a:off x="457200" y="1340768"/>
            <a:ext cx="8291264" cy="4785395"/>
          </a:xfrm>
        </p:spPr>
        <p:txBody>
          <a:bodyPr>
            <a:normAutofit lnSpcReduction="10000"/>
          </a:bodyPr>
          <a:lstStyle/>
          <a:p>
            <a:r>
              <a:rPr lang="en-US" altLang="zh-CN" dirty="0" err="1" smtClean="0"/>
              <a:t>RCFile</a:t>
            </a:r>
            <a:r>
              <a:rPr lang="en-US" altLang="zh-CN" dirty="0"/>
              <a:t>: Optimized Row </a:t>
            </a:r>
            <a:r>
              <a:rPr lang="en-US" altLang="zh-CN" dirty="0" smtClean="0"/>
              <a:t>Columnar</a:t>
            </a:r>
          </a:p>
          <a:p>
            <a:pPr lvl="1"/>
            <a:r>
              <a:rPr lang="en-US" altLang="zh-CN" dirty="0"/>
              <a:t>https://orc.apache.org</a:t>
            </a:r>
            <a:endParaRPr lang="en-US" altLang="zh-CN" dirty="0" smtClean="0"/>
          </a:p>
          <a:p>
            <a:pPr lvl="1"/>
            <a:r>
              <a:rPr lang="en-US" altLang="zh-CN" dirty="0" smtClean="0"/>
              <a:t>Provides </a:t>
            </a:r>
            <a:r>
              <a:rPr lang="en-US" altLang="zh-CN" dirty="0"/>
              <a:t>a highly efficient way to store data in Hive </a:t>
            </a:r>
            <a:r>
              <a:rPr lang="en-US" altLang="zh-CN" dirty="0" smtClean="0"/>
              <a:t>table</a:t>
            </a:r>
            <a:endParaRPr lang="en-US" altLang="zh-CN" dirty="0"/>
          </a:p>
          <a:p>
            <a:pPr lvl="1"/>
            <a:r>
              <a:rPr lang="en-US" altLang="zh-CN" dirty="0"/>
              <a:t> </a:t>
            </a:r>
            <a:r>
              <a:rPr lang="en-US" altLang="zh-CN" dirty="0" smtClean="0"/>
              <a:t>Improves </a:t>
            </a:r>
            <a:r>
              <a:rPr lang="en-US" altLang="zh-CN" dirty="0"/>
              <a:t>performance when Hive is reading, writing, and processing data from large tables</a:t>
            </a:r>
            <a:endParaRPr lang="en-US" altLang="zh-CN" dirty="0"/>
          </a:p>
          <a:p>
            <a:r>
              <a:rPr lang="en-US" altLang="zh-CN" dirty="0" smtClean="0"/>
              <a:t>Parquet</a:t>
            </a:r>
          </a:p>
          <a:p>
            <a:pPr lvl="1"/>
            <a:r>
              <a:rPr lang="en-US" altLang="zh-CN" dirty="0"/>
              <a:t>open-source </a:t>
            </a:r>
            <a:r>
              <a:rPr lang="en-US" altLang="zh-CN" dirty="0" smtClean="0"/>
              <a:t>columnar </a:t>
            </a:r>
            <a:r>
              <a:rPr lang="en-US" altLang="zh-CN" dirty="0"/>
              <a:t>format </a:t>
            </a:r>
            <a:r>
              <a:rPr lang="en-US" altLang="zh-CN" dirty="0" smtClean="0"/>
              <a:t>offering</a:t>
            </a:r>
            <a:endParaRPr lang="en-US" altLang="zh-CN" dirty="0"/>
          </a:p>
          <a:p>
            <a:pPr lvl="1"/>
            <a:r>
              <a:rPr lang="en-US" altLang="zh-CN" dirty="0"/>
              <a:t>both high compression and </a:t>
            </a:r>
            <a:r>
              <a:rPr lang="en-US" altLang="zh-CN" b="1" dirty="0">
                <a:solidFill>
                  <a:srgbClr val="FF0000"/>
                </a:solidFill>
              </a:rPr>
              <a:t>high scan </a:t>
            </a:r>
            <a:r>
              <a:rPr lang="en-US" altLang="zh-CN" b="1" dirty="0" smtClean="0">
                <a:solidFill>
                  <a:srgbClr val="FF0000"/>
                </a:solidFill>
              </a:rPr>
              <a:t>efficiency</a:t>
            </a:r>
          </a:p>
          <a:p>
            <a:pPr lvl="1"/>
            <a:r>
              <a:rPr lang="en-US" altLang="zh-CN" dirty="0"/>
              <a:t>http://parquet.apache.org/</a:t>
            </a:r>
            <a:endParaRPr lang="zh-CN" altLang="en-US" dirty="0"/>
          </a:p>
        </p:txBody>
      </p:sp>
    </p:spTree>
    <p:extLst>
      <p:ext uri="{BB962C8B-B14F-4D97-AF65-F5344CB8AC3E}">
        <p14:creationId xmlns:p14="http://schemas.microsoft.com/office/powerpoint/2010/main" val="380600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766688"/>
          </a:xfrm>
        </p:spPr>
        <p:txBody>
          <a:bodyPr/>
          <a:lstStyle/>
          <a:p>
            <a:r>
              <a:rPr lang="en-US" altLang="zh-CN" dirty="0" smtClean="0"/>
              <a:t>Row-Oriented vs Column-Oriented </a:t>
            </a:r>
            <a:endParaRPr lang="zh-CN" altLang="en-US" dirty="0"/>
          </a:p>
        </p:txBody>
      </p:sp>
      <p:sp>
        <p:nvSpPr>
          <p:cNvPr id="4" name="内容占位符 3"/>
          <p:cNvSpPr>
            <a:spLocks noGrp="1"/>
          </p:cNvSpPr>
          <p:nvPr>
            <p:ph sz="half" idx="1"/>
          </p:nvPr>
        </p:nvSpPr>
        <p:spPr>
          <a:xfrm>
            <a:off x="457200" y="3645024"/>
            <a:ext cx="4038600" cy="2481139"/>
          </a:xfrm>
        </p:spPr>
        <p:txBody>
          <a:bodyPr/>
          <a:lstStyle/>
          <a:p>
            <a:r>
              <a:rPr lang="en-US" altLang="zh-CN" dirty="0"/>
              <a:t>+ easy to add/modify a record</a:t>
            </a:r>
          </a:p>
          <a:p>
            <a:r>
              <a:rPr lang="en-US" altLang="zh-CN" dirty="0"/>
              <a:t>- might read in unnecessary data</a:t>
            </a:r>
            <a:endParaRPr lang="zh-CN" altLang="en-US" dirty="0"/>
          </a:p>
        </p:txBody>
      </p:sp>
      <p:sp>
        <p:nvSpPr>
          <p:cNvPr id="5" name="内容占位符 4"/>
          <p:cNvSpPr>
            <a:spLocks noGrp="1"/>
          </p:cNvSpPr>
          <p:nvPr>
            <p:ph sz="half" idx="2"/>
          </p:nvPr>
        </p:nvSpPr>
        <p:spPr>
          <a:xfrm>
            <a:off x="4648200" y="3645024"/>
            <a:ext cx="4038600" cy="2481139"/>
          </a:xfrm>
        </p:spPr>
        <p:txBody>
          <a:bodyPr/>
          <a:lstStyle/>
          <a:p>
            <a:r>
              <a:rPr lang="en-US" altLang="zh-CN" dirty="0"/>
              <a:t>+ only need to read in relevant data</a:t>
            </a:r>
          </a:p>
          <a:p>
            <a:r>
              <a:rPr lang="en-US" altLang="zh-CN" dirty="0"/>
              <a:t>- tuple writes require multiple accesses</a:t>
            </a:r>
            <a:endParaRPr lang="zh-CN" alt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4248" y="1628800"/>
            <a:ext cx="4410075"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438300"/>
            <a:ext cx="3590925"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17741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Storage </a:t>
            </a:r>
            <a:r>
              <a:rPr lang="en-US" altLang="zh-CN" dirty="0" smtClean="0"/>
              <a:t>Formats</a:t>
            </a:r>
            <a:endParaRPr lang="zh-CN" altLang="en-US" dirty="0"/>
          </a:p>
        </p:txBody>
      </p:sp>
      <p:graphicFrame>
        <p:nvGraphicFramePr>
          <p:cNvPr id="4" name="内容占位符 3"/>
          <p:cNvGraphicFramePr>
            <a:graphicFrameLocks noGrp="1"/>
          </p:cNvGraphicFramePr>
          <p:nvPr>
            <p:ph idx="1"/>
            <p:extLst/>
          </p:nvPr>
        </p:nvGraphicFramePr>
        <p:xfrm>
          <a:off x="680499" y="1556792"/>
          <a:ext cx="8003231" cy="4104456"/>
        </p:xfrm>
        <a:graphic>
          <a:graphicData uri="http://schemas.openxmlformats.org/drawingml/2006/table">
            <a:tbl>
              <a:tblPr firstRow="1" firstCol="1" bandRow="1">
                <a:tableStyleId>{5C22544A-7EE6-4342-B048-85BDC9FD1C3A}</a:tableStyleId>
              </a:tblPr>
              <a:tblGrid>
                <a:gridCol w="3311639">
                  <a:extLst>
                    <a:ext uri="{9D8B030D-6E8A-4147-A177-3AD203B41FA5}">
                      <a16:colId xmlns:a16="http://schemas.microsoft.com/office/drawing/2014/main" val="1228520428"/>
                    </a:ext>
                  </a:extLst>
                </a:gridCol>
                <a:gridCol w="1563864">
                  <a:extLst>
                    <a:ext uri="{9D8B030D-6E8A-4147-A177-3AD203B41FA5}">
                      <a16:colId xmlns:a16="http://schemas.microsoft.com/office/drawing/2014/main" val="2110139848"/>
                    </a:ext>
                  </a:extLst>
                </a:gridCol>
                <a:gridCol w="1563864">
                  <a:extLst>
                    <a:ext uri="{9D8B030D-6E8A-4147-A177-3AD203B41FA5}">
                      <a16:colId xmlns:a16="http://schemas.microsoft.com/office/drawing/2014/main" val="3966751833"/>
                    </a:ext>
                  </a:extLst>
                </a:gridCol>
                <a:gridCol w="1563864">
                  <a:extLst>
                    <a:ext uri="{9D8B030D-6E8A-4147-A177-3AD203B41FA5}">
                      <a16:colId xmlns:a16="http://schemas.microsoft.com/office/drawing/2014/main" val="4250777715"/>
                    </a:ext>
                  </a:extLst>
                </a:gridCol>
              </a:tblGrid>
              <a:tr h="481170">
                <a:tc rowSpan="2">
                  <a:txBody>
                    <a:bodyPr/>
                    <a:lstStyle/>
                    <a:p>
                      <a:pPr indent="306070" algn="l">
                        <a:spcAft>
                          <a:spcPts val="0"/>
                        </a:spcAft>
                      </a:pPr>
                      <a:r>
                        <a:rPr lang="zh-CN" sz="2000" kern="0" dirty="0">
                          <a:effectLst/>
                        </a:rPr>
                        <a:t>表存储类型</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gridSpan="3">
                  <a:txBody>
                    <a:bodyPr/>
                    <a:lstStyle/>
                    <a:p>
                      <a:pPr indent="306070" algn="ctr">
                        <a:spcAft>
                          <a:spcPts val="0"/>
                        </a:spcAft>
                      </a:pPr>
                      <a:r>
                        <a:rPr lang="zh-CN" sz="2800" kern="0" dirty="0">
                          <a:effectLst/>
                        </a:rPr>
                        <a:t>详细信息</a:t>
                      </a:r>
                      <a:endParaRPr lang="zh-CN" sz="28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38868551"/>
                  </a:ext>
                </a:extLst>
              </a:tr>
              <a:tr h="687386">
                <a:tc vMerge="1">
                  <a:txBody>
                    <a:bodyPr/>
                    <a:lstStyle/>
                    <a:p>
                      <a:endParaRPr lang="zh-CN" altLang="en-US"/>
                    </a:p>
                  </a:txBody>
                  <a:tcPr/>
                </a:tc>
                <a:tc>
                  <a:txBody>
                    <a:bodyPr/>
                    <a:lstStyle/>
                    <a:p>
                      <a:pPr algn="l">
                        <a:spcAft>
                          <a:spcPts val="0"/>
                        </a:spcAft>
                      </a:pPr>
                      <a:r>
                        <a:rPr lang="zh-CN" sz="2000" kern="0" dirty="0">
                          <a:effectLst/>
                        </a:rPr>
                        <a:t>压缩比</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dirty="0">
                          <a:effectLst/>
                        </a:rPr>
                        <a:t>存储方式</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dirty="0">
                          <a:effectLst/>
                        </a:rPr>
                        <a:t>预取优先级计算</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164862993"/>
                  </a:ext>
                </a:extLst>
              </a:tr>
              <a:tr h="533800">
                <a:tc>
                  <a:txBody>
                    <a:bodyPr/>
                    <a:lstStyle/>
                    <a:p>
                      <a:pPr indent="304800" algn="l">
                        <a:spcAft>
                          <a:spcPts val="0"/>
                        </a:spcAft>
                      </a:pPr>
                      <a:r>
                        <a:rPr lang="en-US" sz="2000" kern="0" dirty="0" err="1">
                          <a:effectLst/>
                        </a:rPr>
                        <a:t>TextFile</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63500" algn="l">
                        <a:spcAft>
                          <a:spcPts val="0"/>
                        </a:spcAft>
                      </a:pPr>
                      <a:r>
                        <a:rPr lang="zh-CN" sz="2000" kern="0">
                          <a:effectLst/>
                        </a:rPr>
                        <a:t>低</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63500" algn="l">
                        <a:spcAft>
                          <a:spcPts val="0"/>
                        </a:spcAft>
                      </a:pPr>
                      <a:r>
                        <a:rPr lang="zh-CN" sz="2000" kern="0" dirty="0">
                          <a:effectLst/>
                        </a:rPr>
                        <a:t>行存储</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63500" algn="l">
                        <a:spcAft>
                          <a:spcPts val="0"/>
                        </a:spcAft>
                      </a:pPr>
                      <a:r>
                        <a:rPr lang="zh-CN" sz="2000" kern="0" dirty="0">
                          <a:effectLst/>
                        </a:rPr>
                        <a:t>数据表大小</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6160716"/>
                  </a:ext>
                </a:extLst>
              </a:tr>
              <a:tr h="800700">
                <a:tc>
                  <a:txBody>
                    <a:bodyPr/>
                    <a:lstStyle/>
                    <a:p>
                      <a:pPr indent="304800" algn="l">
                        <a:spcAft>
                          <a:spcPts val="0"/>
                        </a:spcAft>
                      </a:pPr>
                      <a:r>
                        <a:rPr lang="en-US" sz="2000" kern="0" dirty="0" err="1">
                          <a:effectLst/>
                        </a:rPr>
                        <a:t>RCFile</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63500" algn="l">
                        <a:spcAft>
                          <a:spcPts val="0"/>
                        </a:spcAft>
                      </a:pPr>
                      <a:r>
                        <a:rPr lang="zh-CN" sz="2000" kern="0">
                          <a:effectLst/>
                        </a:rPr>
                        <a:t>中等</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63500" algn="l">
                        <a:spcAft>
                          <a:spcPts val="0"/>
                        </a:spcAft>
                      </a:pPr>
                      <a:r>
                        <a:rPr lang="zh-CN" sz="2000" kern="0" dirty="0">
                          <a:effectLst/>
                        </a:rPr>
                        <a:t>行列存储</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63500" algn="l">
                        <a:spcAft>
                          <a:spcPts val="0"/>
                        </a:spcAft>
                      </a:pPr>
                      <a:r>
                        <a:rPr lang="zh-CN" sz="2000" kern="0" dirty="0">
                          <a:effectLst/>
                        </a:rPr>
                        <a:t>数据表大小</a:t>
                      </a:r>
                      <a:r>
                        <a:rPr lang="en-US" sz="2000" kern="0" dirty="0">
                          <a:effectLst/>
                        </a:rPr>
                        <a:t>/</a:t>
                      </a:r>
                      <a:r>
                        <a:rPr lang="zh-CN" sz="2000" kern="0" dirty="0">
                          <a:effectLst/>
                        </a:rPr>
                        <a:t>行组大小</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69083058"/>
                  </a:ext>
                </a:extLst>
              </a:tr>
              <a:tr h="800700">
                <a:tc>
                  <a:txBody>
                    <a:bodyPr/>
                    <a:lstStyle/>
                    <a:p>
                      <a:pPr indent="304800" algn="l">
                        <a:spcAft>
                          <a:spcPts val="0"/>
                        </a:spcAft>
                      </a:pPr>
                      <a:r>
                        <a:rPr lang="en-US" sz="2000" kern="0" dirty="0">
                          <a:effectLst/>
                        </a:rPr>
                        <a:t>Parquet</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63500" algn="l">
                        <a:spcAft>
                          <a:spcPts val="0"/>
                        </a:spcAft>
                      </a:pPr>
                      <a:r>
                        <a:rPr lang="zh-CN" sz="2000" kern="0">
                          <a:effectLst/>
                        </a:rPr>
                        <a:t>高</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63500" algn="l">
                        <a:spcAft>
                          <a:spcPts val="0"/>
                        </a:spcAft>
                      </a:pPr>
                      <a:r>
                        <a:rPr lang="zh-CN" sz="2000" kern="0">
                          <a:effectLst/>
                        </a:rPr>
                        <a:t>列式存储</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63500" algn="l">
                        <a:spcAft>
                          <a:spcPts val="0"/>
                        </a:spcAft>
                      </a:pPr>
                      <a:r>
                        <a:rPr lang="zh-CN" sz="2000" kern="0" dirty="0">
                          <a:effectLst/>
                        </a:rPr>
                        <a:t>数据表大小</a:t>
                      </a:r>
                      <a:r>
                        <a:rPr lang="en-US" sz="2000" kern="0" dirty="0">
                          <a:effectLst/>
                        </a:rPr>
                        <a:t>/</a:t>
                      </a:r>
                      <a:r>
                        <a:rPr lang="zh-CN" sz="2000" kern="0" dirty="0">
                          <a:effectLst/>
                        </a:rPr>
                        <a:t>文件大小</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95460822"/>
                  </a:ext>
                </a:extLst>
              </a:tr>
              <a:tr h="800700">
                <a:tc>
                  <a:txBody>
                    <a:bodyPr/>
                    <a:lstStyle/>
                    <a:p>
                      <a:pPr indent="304800" algn="l">
                        <a:spcAft>
                          <a:spcPts val="0"/>
                        </a:spcAft>
                      </a:pPr>
                      <a:r>
                        <a:rPr lang="en-US" sz="2000" kern="0" dirty="0" err="1">
                          <a:effectLst/>
                        </a:rPr>
                        <a:t>ORCFile</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63500" algn="l">
                        <a:spcAft>
                          <a:spcPts val="0"/>
                        </a:spcAft>
                      </a:pPr>
                      <a:r>
                        <a:rPr lang="zh-CN" sz="2000" kern="0" dirty="0">
                          <a:effectLst/>
                        </a:rPr>
                        <a:t>高</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63500" algn="l">
                        <a:spcAft>
                          <a:spcPts val="0"/>
                        </a:spcAft>
                      </a:pPr>
                      <a:r>
                        <a:rPr lang="zh-CN" sz="2000" kern="0">
                          <a:effectLst/>
                        </a:rPr>
                        <a:t>行列存储</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63500" algn="l">
                        <a:spcAft>
                          <a:spcPts val="0"/>
                        </a:spcAft>
                      </a:pPr>
                      <a:r>
                        <a:rPr lang="zh-CN" sz="2000" kern="0" dirty="0">
                          <a:effectLst/>
                        </a:rPr>
                        <a:t>数据表大小</a:t>
                      </a:r>
                      <a:r>
                        <a:rPr lang="en-US" sz="2000" kern="0" dirty="0">
                          <a:effectLst/>
                        </a:rPr>
                        <a:t>/</a:t>
                      </a:r>
                      <a:r>
                        <a:rPr lang="zh-CN" sz="2000" kern="0" dirty="0">
                          <a:effectLst/>
                        </a:rPr>
                        <a:t>条带大小</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62444866"/>
                  </a:ext>
                </a:extLst>
              </a:tr>
            </a:tbl>
          </a:graphicData>
        </a:graphic>
      </p:graphicFrame>
    </p:spTree>
    <p:extLst>
      <p:ext uri="{BB962C8B-B14F-4D97-AF65-F5344CB8AC3E}">
        <p14:creationId xmlns:p14="http://schemas.microsoft.com/office/powerpoint/2010/main" val="3500545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562074"/>
          </a:xfrm>
        </p:spPr>
        <p:txBody>
          <a:bodyPr>
            <a:normAutofit fontScale="90000"/>
          </a:bodyPr>
          <a:lstStyle/>
          <a:p>
            <a:r>
              <a:rPr lang="en-US" altLang="zh-CN" dirty="0"/>
              <a:t>Design of Hive</a:t>
            </a:r>
            <a:endParaRPr lang="zh-CN" altLang="en-US" dirty="0"/>
          </a:p>
        </p:txBody>
      </p:sp>
      <p:sp>
        <p:nvSpPr>
          <p:cNvPr id="3" name="内容占位符 2"/>
          <p:cNvSpPr>
            <a:spLocks noGrp="1"/>
          </p:cNvSpPr>
          <p:nvPr>
            <p:ph idx="1"/>
          </p:nvPr>
        </p:nvSpPr>
        <p:spPr>
          <a:xfrm>
            <a:off x="287524" y="1124744"/>
            <a:ext cx="8568952" cy="5001419"/>
          </a:xfrm>
        </p:spPr>
        <p:txBody>
          <a:bodyPr>
            <a:normAutofit lnSpcReduction="10000"/>
          </a:bodyPr>
          <a:lstStyle/>
          <a:p>
            <a:r>
              <a:rPr lang="en-US" altLang="zh-CN" dirty="0" smtClean="0"/>
              <a:t>A system for managing and </a:t>
            </a:r>
            <a:r>
              <a:rPr lang="en-US" altLang="zh-CN" dirty="0" smtClean="0">
                <a:solidFill>
                  <a:srgbClr val="FF0000"/>
                </a:solidFill>
              </a:rPr>
              <a:t>querying structured data</a:t>
            </a:r>
            <a:r>
              <a:rPr lang="en-US" altLang="zh-CN" dirty="0" smtClean="0"/>
              <a:t> built on top of </a:t>
            </a:r>
            <a:r>
              <a:rPr lang="en-US" altLang="zh-CN" dirty="0" smtClean="0">
                <a:solidFill>
                  <a:srgbClr val="FF0000"/>
                </a:solidFill>
              </a:rPr>
              <a:t>Hadoop</a:t>
            </a:r>
          </a:p>
          <a:p>
            <a:pPr lvl="1"/>
            <a:r>
              <a:rPr lang="en-US" altLang="zh-CN" dirty="0" smtClean="0"/>
              <a:t>Map-Reduce for execution</a:t>
            </a:r>
          </a:p>
          <a:p>
            <a:pPr lvl="1"/>
            <a:r>
              <a:rPr lang="en-US" altLang="zh-CN" dirty="0" smtClean="0"/>
              <a:t>HDFS for storage</a:t>
            </a:r>
          </a:p>
          <a:p>
            <a:pPr lvl="1"/>
            <a:r>
              <a:rPr lang="en-US" altLang="zh-CN" dirty="0" smtClean="0"/>
              <a:t>Metadata in an RDBMS</a:t>
            </a:r>
          </a:p>
          <a:p>
            <a:r>
              <a:rPr lang="en-US" altLang="zh-CN" dirty="0" smtClean="0"/>
              <a:t>Key Building Principles:</a:t>
            </a:r>
          </a:p>
          <a:p>
            <a:pPr lvl="1"/>
            <a:r>
              <a:rPr lang="en-US" altLang="zh-CN" dirty="0" smtClean="0">
                <a:solidFill>
                  <a:srgbClr val="FF0000"/>
                </a:solidFill>
              </a:rPr>
              <a:t>SQL </a:t>
            </a:r>
            <a:r>
              <a:rPr lang="en-US" altLang="zh-CN" dirty="0" smtClean="0"/>
              <a:t>as a familiar data warehousing tool</a:t>
            </a:r>
          </a:p>
          <a:p>
            <a:pPr lvl="1"/>
            <a:r>
              <a:rPr lang="en-US" altLang="zh-CN" dirty="0" smtClean="0"/>
              <a:t>Extensibility – Types, Functions, Formats, Scripts</a:t>
            </a:r>
          </a:p>
          <a:p>
            <a:pPr lvl="1"/>
            <a:r>
              <a:rPr lang="en-US" altLang="zh-CN" dirty="0" smtClean="0"/>
              <a:t>Scalability and Performance</a:t>
            </a:r>
          </a:p>
          <a:p>
            <a:pPr lvl="1"/>
            <a:r>
              <a:rPr lang="en-US" altLang="zh-CN" dirty="0" smtClean="0"/>
              <a:t>Interoperability</a:t>
            </a:r>
            <a:endParaRPr lang="zh-CN" altLang="en-US" dirty="0"/>
          </a:p>
        </p:txBody>
      </p:sp>
    </p:spTree>
    <p:extLst>
      <p:ext uri="{BB962C8B-B14F-4D97-AF65-F5344CB8AC3E}">
        <p14:creationId xmlns:p14="http://schemas.microsoft.com/office/powerpoint/2010/main" val="26563464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850106"/>
          </a:xfrm>
        </p:spPr>
        <p:txBody>
          <a:bodyPr/>
          <a:lstStyle/>
          <a:p>
            <a:r>
              <a:rPr lang="en-US" altLang="zh-CN" dirty="0"/>
              <a:t>Storage </a:t>
            </a:r>
            <a:r>
              <a:rPr lang="en-US" altLang="zh-CN" dirty="0" smtClean="0"/>
              <a:t>Formats - Parquet</a:t>
            </a:r>
            <a:endParaRPr lang="zh-CN" altLang="en-US" dirty="0"/>
          </a:p>
        </p:txBody>
      </p:sp>
      <p:sp>
        <p:nvSpPr>
          <p:cNvPr id="3" name="内容占位符 2"/>
          <p:cNvSpPr>
            <a:spLocks noGrp="1"/>
          </p:cNvSpPr>
          <p:nvPr>
            <p:ph idx="1"/>
          </p:nvPr>
        </p:nvSpPr>
        <p:spPr>
          <a:xfrm>
            <a:off x="323528" y="1484784"/>
            <a:ext cx="8496944" cy="4853136"/>
          </a:xfrm>
        </p:spPr>
        <p:txBody>
          <a:bodyPr>
            <a:normAutofit lnSpcReduction="10000"/>
          </a:bodyPr>
          <a:lstStyle/>
          <a:p>
            <a:r>
              <a:rPr lang="en-US" altLang="zh-CN" dirty="0" smtClean="0"/>
              <a:t>Parquet</a:t>
            </a:r>
          </a:p>
          <a:p>
            <a:pPr lvl="1"/>
            <a:r>
              <a:rPr lang="en-US" altLang="zh-CN" dirty="0"/>
              <a:t>a joint effort between </a:t>
            </a:r>
            <a:r>
              <a:rPr lang="en-US" altLang="zh-CN" dirty="0" smtClean="0"/>
              <a:t>Twitter </a:t>
            </a:r>
            <a:r>
              <a:rPr lang="en-US" altLang="zh-CN" dirty="0"/>
              <a:t>and </a:t>
            </a:r>
            <a:r>
              <a:rPr lang="en-US" altLang="zh-CN" dirty="0" smtClean="0"/>
              <a:t>Cloudera</a:t>
            </a:r>
          </a:p>
          <a:p>
            <a:pPr lvl="1"/>
            <a:r>
              <a:rPr lang="en-US" altLang="zh-CN" dirty="0"/>
              <a:t>similar to the other </a:t>
            </a:r>
            <a:r>
              <a:rPr lang="en-US" altLang="zh-CN" dirty="0">
                <a:solidFill>
                  <a:srgbClr val="FF0000"/>
                </a:solidFill>
              </a:rPr>
              <a:t>columnar storage </a:t>
            </a:r>
            <a:r>
              <a:rPr lang="en-US" altLang="zh-CN" dirty="0"/>
              <a:t>file formats available in Hadoop namely </a:t>
            </a:r>
            <a:r>
              <a:rPr lang="en-US" altLang="zh-CN" dirty="0" err="1"/>
              <a:t>RCFile</a:t>
            </a:r>
            <a:r>
              <a:rPr lang="en-US" altLang="zh-CN" dirty="0"/>
              <a:t> and Optimized </a:t>
            </a:r>
            <a:r>
              <a:rPr lang="en-US" altLang="zh-CN" dirty="0" err="1" smtClean="0"/>
              <a:t>RCFile</a:t>
            </a:r>
            <a:endParaRPr lang="en-US" altLang="zh-CN" dirty="0" smtClean="0"/>
          </a:p>
          <a:p>
            <a:pPr lvl="1"/>
            <a:r>
              <a:rPr lang="en-US" altLang="zh-CN" dirty="0"/>
              <a:t>supports </a:t>
            </a:r>
            <a:r>
              <a:rPr lang="en-US" altLang="zh-CN" dirty="0">
                <a:solidFill>
                  <a:srgbClr val="FF0000"/>
                </a:solidFill>
              </a:rPr>
              <a:t>limited</a:t>
            </a:r>
            <a:r>
              <a:rPr lang="en-US" altLang="zh-CN" dirty="0"/>
              <a:t> </a:t>
            </a:r>
            <a:r>
              <a:rPr lang="en-US" altLang="zh-CN" dirty="0">
                <a:solidFill>
                  <a:srgbClr val="FF0000"/>
                </a:solidFill>
              </a:rPr>
              <a:t>schema evolution </a:t>
            </a:r>
            <a:r>
              <a:rPr lang="en-US" altLang="zh-CN" dirty="0"/>
              <a:t>where the schema can be modified according to the changes in the data.</a:t>
            </a:r>
            <a:endParaRPr lang="en-US" altLang="zh-CN" dirty="0" smtClean="0"/>
          </a:p>
          <a:p>
            <a:pPr lvl="1"/>
            <a:r>
              <a:rPr lang="en-US" altLang="zh-CN" dirty="0"/>
              <a:t> to add </a:t>
            </a:r>
            <a:r>
              <a:rPr lang="en-US" altLang="zh-CN" dirty="0">
                <a:solidFill>
                  <a:srgbClr val="FF0000"/>
                </a:solidFill>
              </a:rPr>
              <a:t>new columns </a:t>
            </a:r>
            <a:r>
              <a:rPr lang="en-US" altLang="zh-CN" dirty="0"/>
              <a:t>at the end of the file </a:t>
            </a:r>
            <a:r>
              <a:rPr lang="en-US" altLang="zh-CN" dirty="0" smtClean="0"/>
              <a:t>structure</a:t>
            </a:r>
          </a:p>
          <a:p>
            <a:pPr lvl="1"/>
            <a:r>
              <a:rPr lang="en-US" altLang="zh-CN" dirty="0"/>
              <a:t> only Apache Hive and Cloudera Impala are able to query such newly added columns</a:t>
            </a:r>
            <a:endParaRPr lang="zh-CN" altLang="en-US" dirty="0"/>
          </a:p>
        </p:txBody>
      </p:sp>
    </p:spTree>
    <p:extLst>
      <p:ext uri="{BB962C8B-B14F-4D97-AF65-F5344CB8AC3E}">
        <p14:creationId xmlns:p14="http://schemas.microsoft.com/office/powerpoint/2010/main" val="25720484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Storage Formats - Parquet</a:t>
            </a:r>
            <a:endParaRPr lang="zh-CN" altLang="en-US" dirty="0"/>
          </a:p>
        </p:txBody>
      </p:sp>
      <p:sp>
        <p:nvSpPr>
          <p:cNvPr id="3" name="内容占位符 2"/>
          <p:cNvSpPr>
            <a:spLocks noGrp="1"/>
          </p:cNvSpPr>
          <p:nvPr>
            <p:ph idx="1"/>
          </p:nvPr>
        </p:nvSpPr>
        <p:spPr>
          <a:xfrm>
            <a:off x="457200" y="1772816"/>
            <a:ext cx="8229600" cy="4353347"/>
          </a:xfrm>
        </p:spPr>
        <p:txBody>
          <a:bodyPr/>
          <a:lstStyle/>
          <a:p>
            <a:r>
              <a:rPr lang="en-US" altLang="zh-CN" dirty="0"/>
              <a:t>Twitter</a:t>
            </a:r>
            <a:r>
              <a:rPr lang="zh-CN" altLang="en-US" dirty="0"/>
              <a:t>和</a:t>
            </a:r>
            <a:r>
              <a:rPr lang="en-US" altLang="zh-CN" dirty="0"/>
              <a:t>Cloudera</a:t>
            </a:r>
            <a:r>
              <a:rPr lang="zh-CN" altLang="en-US" dirty="0"/>
              <a:t>合作推出的</a:t>
            </a:r>
            <a:r>
              <a:rPr lang="en-US" altLang="zh-CN" dirty="0"/>
              <a:t>Parquet</a:t>
            </a:r>
            <a:r>
              <a:rPr lang="zh-CN" altLang="en-US" dirty="0"/>
              <a:t>存储格式与上述</a:t>
            </a:r>
            <a:r>
              <a:rPr lang="en-US" altLang="zh-CN" dirty="0" err="1"/>
              <a:t>TextFile</a:t>
            </a:r>
            <a:r>
              <a:rPr lang="zh-CN" altLang="en-US" dirty="0"/>
              <a:t>存储格式不同，采用的是列式存储格式</a:t>
            </a:r>
            <a:r>
              <a:rPr lang="zh-CN" altLang="en-US" dirty="0" smtClean="0"/>
              <a:t>。</a:t>
            </a:r>
            <a:endParaRPr lang="en-US" altLang="zh-CN" dirty="0" smtClean="0"/>
          </a:p>
          <a:p>
            <a:r>
              <a:rPr lang="en-US" altLang="zh-CN" dirty="0" smtClean="0"/>
              <a:t>Parquet</a:t>
            </a:r>
            <a:r>
              <a:rPr lang="zh-CN" altLang="en-US" dirty="0"/>
              <a:t>作为一种</a:t>
            </a:r>
            <a:r>
              <a:rPr lang="zh-CN" altLang="en-US" b="1" dirty="0">
                <a:solidFill>
                  <a:srgbClr val="FF0000"/>
                </a:solidFill>
              </a:rPr>
              <a:t>面向分析型业务</a:t>
            </a:r>
            <a:r>
              <a:rPr lang="zh-CN" altLang="en-US" dirty="0"/>
              <a:t>的存储</a:t>
            </a:r>
            <a:r>
              <a:rPr lang="zh-CN" altLang="en-US" dirty="0" smtClean="0"/>
              <a:t>格式</a:t>
            </a:r>
            <a:endParaRPr lang="en-US" altLang="zh-CN" dirty="0" smtClean="0"/>
          </a:p>
          <a:p>
            <a:r>
              <a:rPr lang="zh-CN" altLang="en-US" dirty="0" smtClean="0"/>
              <a:t>设计</a:t>
            </a:r>
            <a:r>
              <a:rPr lang="zh-CN" altLang="en-US" dirty="0"/>
              <a:t>目标是使其能满足关系型数据的操作，又能对嵌套类型的数据提供支持。</a:t>
            </a:r>
          </a:p>
          <a:p>
            <a:endParaRPr lang="zh-CN" altLang="en-US" dirty="0"/>
          </a:p>
        </p:txBody>
      </p:sp>
    </p:spTree>
    <p:extLst>
      <p:ext uri="{BB962C8B-B14F-4D97-AF65-F5344CB8AC3E}">
        <p14:creationId xmlns:p14="http://schemas.microsoft.com/office/powerpoint/2010/main" val="2055632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Storage Formats - Parquet</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存储文件主要包括</a:t>
            </a:r>
            <a:r>
              <a:rPr lang="zh-CN" altLang="en-US" b="1" dirty="0"/>
              <a:t>首部、块组和页尾</a:t>
            </a:r>
            <a:r>
              <a:rPr lang="zh-CN" altLang="en-US" dirty="0"/>
              <a:t>三个部分。</a:t>
            </a:r>
          </a:p>
          <a:p>
            <a:r>
              <a:rPr lang="zh-CN" altLang="en-US" dirty="0"/>
              <a:t>首部和页尾使用</a:t>
            </a:r>
            <a:r>
              <a:rPr lang="en-US" altLang="zh-CN" dirty="0"/>
              <a:t>4</a:t>
            </a:r>
            <a:r>
              <a:rPr lang="zh-CN" altLang="en-US" dirty="0"/>
              <a:t>个字节的魔法数来作为</a:t>
            </a:r>
            <a:r>
              <a:rPr lang="en-US" altLang="zh-CN" dirty="0"/>
              <a:t>Parquet</a:t>
            </a:r>
            <a:r>
              <a:rPr lang="zh-CN" altLang="en-US" dirty="0"/>
              <a:t>文件格式的标识</a:t>
            </a:r>
            <a:r>
              <a:rPr lang="zh-CN" altLang="en-US" dirty="0" smtClean="0"/>
              <a:t>。</a:t>
            </a:r>
            <a:endParaRPr lang="en-US" altLang="zh-CN" dirty="0" smtClean="0"/>
          </a:p>
          <a:p>
            <a:r>
              <a:rPr lang="zh-CN" altLang="en-US" dirty="0" smtClean="0"/>
              <a:t>每</a:t>
            </a:r>
            <a:r>
              <a:rPr lang="zh-CN" altLang="en-US" dirty="0"/>
              <a:t>一个块组中都具有一组行组，再往下一层，每个</a:t>
            </a:r>
            <a:r>
              <a:rPr lang="zh-CN" altLang="en-US" b="1" dirty="0">
                <a:solidFill>
                  <a:srgbClr val="FF0000"/>
                </a:solidFill>
              </a:rPr>
              <a:t>行组中包含多个列块</a:t>
            </a:r>
            <a:r>
              <a:rPr lang="zh-CN" altLang="en-US" dirty="0" smtClean="0"/>
              <a:t>。</a:t>
            </a:r>
            <a:endParaRPr lang="en-US" altLang="zh-CN" dirty="0" smtClean="0"/>
          </a:p>
          <a:p>
            <a:r>
              <a:rPr lang="zh-CN" altLang="en-US" dirty="0" smtClean="0"/>
              <a:t>每个</a:t>
            </a:r>
            <a:r>
              <a:rPr lang="zh-CN" altLang="en-US" dirty="0"/>
              <a:t>列块包含了它具有的数据页、字典页或索引页，而每个数据页包含了来自于相同值的列。</a:t>
            </a:r>
          </a:p>
        </p:txBody>
      </p:sp>
    </p:spTree>
    <p:extLst>
      <p:ext uri="{BB962C8B-B14F-4D97-AF65-F5344CB8AC3E}">
        <p14:creationId xmlns:p14="http://schemas.microsoft.com/office/powerpoint/2010/main" val="25178085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Storage Formats - Parquet</a:t>
            </a:r>
            <a:endParaRPr lang="zh-CN" altLang="en-US" dirty="0"/>
          </a:p>
        </p:txBody>
      </p:sp>
      <p:sp>
        <p:nvSpPr>
          <p:cNvPr id="3" name="内容占位符 2"/>
          <p:cNvSpPr>
            <a:spLocks noGrp="1"/>
          </p:cNvSpPr>
          <p:nvPr>
            <p:ph idx="1"/>
          </p:nvPr>
        </p:nvSpPr>
        <p:spPr/>
        <p:txBody>
          <a:bodyPr/>
          <a:lstStyle/>
          <a:p>
            <a:r>
              <a:rPr lang="en-US" altLang="zh-CN" dirty="0"/>
              <a:t>Parquet</a:t>
            </a:r>
            <a:r>
              <a:rPr lang="zh-CN" altLang="en-US" dirty="0"/>
              <a:t>最核心的</a:t>
            </a:r>
            <a:r>
              <a:rPr lang="zh-CN" altLang="en-US" dirty="0" smtClean="0"/>
              <a:t>部分是</a:t>
            </a:r>
            <a:r>
              <a:rPr lang="zh-CN" altLang="en-US" dirty="0"/>
              <a:t>页</a:t>
            </a:r>
            <a:r>
              <a:rPr lang="zh-CN" altLang="en-US" dirty="0" smtClean="0"/>
              <a:t>尾</a:t>
            </a:r>
            <a:endParaRPr lang="en-US" altLang="zh-CN" dirty="0" smtClean="0"/>
          </a:p>
          <a:p>
            <a:r>
              <a:rPr lang="zh-CN" altLang="en-US" dirty="0" smtClean="0"/>
              <a:t>页</a:t>
            </a:r>
            <a:r>
              <a:rPr lang="zh-CN" altLang="en-US" dirty="0"/>
              <a:t>尾中有</a:t>
            </a:r>
            <a:r>
              <a:rPr lang="en-US" altLang="zh-CN" dirty="0"/>
              <a:t>Parquet</a:t>
            </a:r>
            <a:r>
              <a:rPr lang="zh-CN" altLang="en-US" dirty="0"/>
              <a:t>存储文件中的所有元数据信息，包括块组的边界，数据表的模式等</a:t>
            </a:r>
            <a:r>
              <a:rPr lang="zh-CN" altLang="en-US" dirty="0" smtClean="0"/>
              <a:t>。</a:t>
            </a:r>
            <a:endParaRPr lang="en-US" altLang="zh-CN" dirty="0" smtClean="0"/>
          </a:p>
          <a:p>
            <a:r>
              <a:rPr lang="en-US" altLang="zh-CN" dirty="0" smtClean="0"/>
              <a:t>Parquet</a:t>
            </a:r>
            <a:r>
              <a:rPr lang="zh-CN" altLang="en-US" dirty="0"/>
              <a:t>存储文件到分布式文件系统</a:t>
            </a:r>
            <a:r>
              <a:rPr lang="en-US" altLang="zh-CN" dirty="0"/>
              <a:t>HDFS</a:t>
            </a:r>
            <a:r>
              <a:rPr lang="zh-CN" altLang="en-US" dirty="0"/>
              <a:t>上时，</a:t>
            </a:r>
            <a:r>
              <a:rPr lang="zh-CN" altLang="en-US" b="1" dirty="0">
                <a:solidFill>
                  <a:srgbClr val="FF0000"/>
                </a:solidFill>
              </a:rPr>
              <a:t>一个或多个行组</a:t>
            </a:r>
            <a:r>
              <a:rPr lang="zh-CN" altLang="en-US" dirty="0"/>
              <a:t>存储于</a:t>
            </a:r>
            <a:r>
              <a:rPr lang="zh-CN" altLang="en-US" b="1" dirty="0">
                <a:solidFill>
                  <a:srgbClr val="FF0000"/>
                </a:solidFill>
              </a:rPr>
              <a:t>一个</a:t>
            </a:r>
            <a:r>
              <a:rPr lang="en-US" altLang="zh-CN" b="1" dirty="0">
                <a:solidFill>
                  <a:srgbClr val="FF0000"/>
                </a:solidFill>
              </a:rPr>
              <a:t>HDFS</a:t>
            </a:r>
            <a:r>
              <a:rPr lang="zh-CN" altLang="en-US" b="1" dirty="0">
                <a:solidFill>
                  <a:srgbClr val="FF0000"/>
                </a:solidFill>
              </a:rPr>
              <a:t>文件</a:t>
            </a:r>
            <a:r>
              <a:rPr lang="zh-CN" altLang="en-US" dirty="0"/>
              <a:t>中，每次读写会将一个行组的数据存放于内存中</a:t>
            </a:r>
            <a:r>
              <a:rPr lang="zh-CN" altLang="en-US" dirty="0" smtClean="0"/>
              <a:t>。</a:t>
            </a:r>
            <a:endParaRPr lang="zh-CN" altLang="en-US" dirty="0"/>
          </a:p>
        </p:txBody>
      </p:sp>
    </p:spTree>
    <p:extLst>
      <p:ext uri="{BB962C8B-B14F-4D97-AF65-F5344CB8AC3E}">
        <p14:creationId xmlns:p14="http://schemas.microsoft.com/office/powerpoint/2010/main" val="39522520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 </a:t>
            </a:r>
            <a:r>
              <a:rPr lang="en-US" altLang="zh-CN" sz="3600" dirty="0"/>
              <a:t>Optimized Row Columnar (ORC) file format</a:t>
            </a:r>
            <a:r>
              <a:rPr lang="en-US" altLang="zh-CN" dirty="0"/>
              <a:t> </a:t>
            </a:r>
            <a:endParaRPr lang="zh-CN" altLang="en-US" dirty="0"/>
          </a:p>
        </p:txBody>
      </p:sp>
      <p:sp>
        <p:nvSpPr>
          <p:cNvPr id="3" name="内容占位符 2"/>
          <p:cNvSpPr>
            <a:spLocks noGrp="1"/>
          </p:cNvSpPr>
          <p:nvPr>
            <p:ph idx="1"/>
          </p:nvPr>
        </p:nvSpPr>
        <p:spPr>
          <a:xfrm>
            <a:off x="457200" y="1556792"/>
            <a:ext cx="8229600" cy="4569371"/>
          </a:xfrm>
        </p:spPr>
        <p:txBody>
          <a:bodyPr>
            <a:normAutofit/>
          </a:bodyPr>
          <a:lstStyle/>
          <a:p>
            <a:r>
              <a:rPr lang="en-US" altLang="zh-CN" b="1" dirty="0"/>
              <a:t>Efficient compression</a:t>
            </a:r>
            <a:r>
              <a:rPr lang="en-US" altLang="zh-CN" dirty="0"/>
              <a:t>: Stored as </a:t>
            </a:r>
            <a:r>
              <a:rPr lang="en-US" altLang="zh-CN" dirty="0">
                <a:solidFill>
                  <a:srgbClr val="FF0000"/>
                </a:solidFill>
              </a:rPr>
              <a:t>columns</a:t>
            </a:r>
            <a:r>
              <a:rPr lang="en-US" altLang="zh-CN" dirty="0"/>
              <a:t> and </a:t>
            </a:r>
            <a:r>
              <a:rPr lang="en-US" altLang="zh-CN" dirty="0">
                <a:solidFill>
                  <a:srgbClr val="FF0000"/>
                </a:solidFill>
              </a:rPr>
              <a:t>compressed</a:t>
            </a:r>
            <a:r>
              <a:rPr lang="en-US" altLang="zh-CN" dirty="0"/>
              <a:t>, which leads to smaller </a:t>
            </a:r>
            <a:r>
              <a:rPr lang="en-US" altLang="zh-CN" dirty="0" smtClean="0"/>
              <a:t>disk reads</a:t>
            </a:r>
            <a:r>
              <a:rPr lang="en-US" altLang="zh-CN" dirty="0"/>
              <a:t>. </a:t>
            </a:r>
          </a:p>
          <a:p>
            <a:r>
              <a:rPr lang="en-US" altLang="zh-CN" b="1" dirty="0" smtClean="0"/>
              <a:t>Fast </a:t>
            </a:r>
            <a:r>
              <a:rPr lang="en-US" altLang="zh-CN" b="1" dirty="0"/>
              <a:t>reads: </a:t>
            </a:r>
            <a:r>
              <a:rPr lang="en-US" altLang="zh-CN" dirty="0"/>
              <a:t>ORC has a built-in index, min/max values, and other aggregates that </a:t>
            </a:r>
            <a:r>
              <a:rPr lang="en-US" altLang="zh-CN" dirty="0" smtClean="0"/>
              <a:t>cause entire </a:t>
            </a:r>
            <a:r>
              <a:rPr lang="en-US" altLang="zh-CN" dirty="0"/>
              <a:t>stripes to be skipped during reads. </a:t>
            </a:r>
            <a:endParaRPr lang="en-US" altLang="zh-CN" dirty="0" smtClean="0"/>
          </a:p>
          <a:p>
            <a:r>
              <a:rPr lang="en-US" altLang="zh-CN" b="1" dirty="0" smtClean="0"/>
              <a:t>Proven </a:t>
            </a:r>
            <a:r>
              <a:rPr lang="en-US" altLang="zh-CN" b="1" dirty="0"/>
              <a:t>in large-scale deployments</a:t>
            </a:r>
            <a:r>
              <a:rPr lang="en-US" altLang="zh-CN" dirty="0"/>
              <a:t>: Facebook uses the ORC file format for a 300+ </a:t>
            </a:r>
            <a:r>
              <a:rPr lang="en-US" altLang="zh-CN" dirty="0" smtClean="0"/>
              <a:t>PB deployment</a:t>
            </a:r>
            <a:r>
              <a:rPr lang="en-US" altLang="zh-CN" dirty="0"/>
              <a:t>.</a:t>
            </a:r>
          </a:p>
          <a:p>
            <a:endParaRPr lang="zh-CN" altLang="en-US" dirty="0"/>
          </a:p>
        </p:txBody>
      </p:sp>
    </p:spTree>
    <p:extLst>
      <p:ext uri="{BB962C8B-B14F-4D97-AF65-F5344CB8AC3E}">
        <p14:creationId xmlns:p14="http://schemas.microsoft.com/office/powerpoint/2010/main" val="8152483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74638"/>
            <a:ext cx="8435280" cy="1143000"/>
          </a:xfrm>
        </p:spPr>
        <p:txBody>
          <a:bodyPr>
            <a:normAutofit fontScale="90000"/>
          </a:bodyPr>
          <a:lstStyle/>
          <a:p>
            <a:r>
              <a:rPr lang="en-US" altLang="zh-CN" dirty="0"/>
              <a:t> </a:t>
            </a:r>
            <a:r>
              <a:rPr lang="en-US" altLang="zh-CN" sz="4000" i="1" dirty="0"/>
              <a:t>Optimized Row Columnar</a:t>
            </a:r>
            <a:r>
              <a:rPr lang="en-US" altLang="zh-CN" sz="4000" dirty="0"/>
              <a:t> (ORC) file format </a:t>
            </a:r>
            <a:endParaRPr lang="zh-CN" altLang="en-US" sz="4000" dirty="0"/>
          </a:p>
        </p:txBody>
      </p:sp>
      <p:sp>
        <p:nvSpPr>
          <p:cNvPr id="3" name="内容占位符 2"/>
          <p:cNvSpPr>
            <a:spLocks noGrp="1"/>
          </p:cNvSpPr>
          <p:nvPr>
            <p:ph idx="1"/>
          </p:nvPr>
        </p:nvSpPr>
        <p:spPr/>
        <p:txBody>
          <a:bodyPr>
            <a:normAutofit lnSpcReduction="10000"/>
          </a:bodyPr>
          <a:lstStyle/>
          <a:p>
            <a:r>
              <a:rPr lang="en-US" altLang="zh-CN" dirty="0"/>
              <a:t>An ORC file contains groups of row data called </a:t>
            </a:r>
            <a:r>
              <a:rPr lang="en-US" altLang="zh-CN" dirty="0">
                <a:solidFill>
                  <a:srgbClr val="FF0000"/>
                </a:solidFill>
              </a:rPr>
              <a:t>stripes</a:t>
            </a:r>
            <a:r>
              <a:rPr lang="en-US" altLang="zh-CN" dirty="0"/>
              <a:t>, along with auxiliary information in a file </a:t>
            </a:r>
            <a:r>
              <a:rPr lang="en-US" altLang="zh-CN" dirty="0">
                <a:solidFill>
                  <a:srgbClr val="FF0000"/>
                </a:solidFill>
              </a:rPr>
              <a:t>footer</a:t>
            </a:r>
            <a:r>
              <a:rPr lang="en-US" altLang="zh-CN" dirty="0"/>
              <a:t>. </a:t>
            </a:r>
            <a:endParaRPr lang="en-US" altLang="zh-CN" dirty="0" smtClean="0"/>
          </a:p>
          <a:p>
            <a:r>
              <a:rPr lang="en-US" altLang="zh-CN" dirty="0" smtClean="0"/>
              <a:t>At </a:t>
            </a:r>
            <a:r>
              <a:rPr lang="en-US" altLang="zh-CN" dirty="0"/>
              <a:t>the end of the file a postscript holds </a:t>
            </a:r>
            <a:r>
              <a:rPr lang="en-US" altLang="zh-CN" dirty="0">
                <a:solidFill>
                  <a:srgbClr val="FF0000"/>
                </a:solidFill>
              </a:rPr>
              <a:t>compression parameters </a:t>
            </a:r>
            <a:r>
              <a:rPr lang="en-US" altLang="zh-CN" dirty="0"/>
              <a:t>and the size of the compressed footer.</a:t>
            </a:r>
          </a:p>
          <a:p>
            <a:r>
              <a:rPr lang="en-US" altLang="zh-CN" dirty="0"/>
              <a:t>The default stripe size is </a:t>
            </a:r>
            <a:r>
              <a:rPr lang="en-US" altLang="zh-CN" dirty="0">
                <a:solidFill>
                  <a:srgbClr val="FF0000"/>
                </a:solidFill>
              </a:rPr>
              <a:t>250 MB. </a:t>
            </a:r>
            <a:endParaRPr lang="en-US" altLang="zh-CN" dirty="0" smtClean="0">
              <a:solidFill>
                <a:srgbClr val="FF0000"/>
              </a:solidFill>
            </a:endParaRPr>
          </a:p>
          <a:p>
            <a:r>
              <a:rPr lang="en-US" altLang="zh-CN" dirty="0" smtClean="0"/>
              <a:t>Large </a:t>
            </a:r>
            <a:r>
              <a:rPr lang="en-US" altLang="zh-CN" dirty="0"/>
              <a:t>stripe sizes enable large, efficient reads from HDFS.</a:t>
            </a:r>
            <a:endParaRPr lang="zh-CN" altLang="en-US" dirty="0"/>
          </a:p>
        </p:txBody>
      </p:sp>
    </p:spTree>
    <p:extLst>
      <p:ext uri="{BB962C8B-B14F-4D97-AF65-F5344CB8AC3E}">
        <p14:creationId xmlns:p14="http://schemas.microsoft.com/office/powerpoint/2010/main" val="16014745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lstStyle/>
          <a:p>
            <a:r>
              <a:rPr lang="en-US" altLang="zh-CN" dirty="0"/>
              <a:t>Use the ORC File Format</a:t>
            </a:r>
            <a:endParaRPr lang="zh-CN" altLang="en-US" dirty="0"/>
          </a:p>
        </p:txBody>
      </p:sp>
      <p:pic>
        <p:nvPicPr>
          <p:cNvPr id="4" name="内容占位符 3"/>
          <p:cNvPicPr>
            <a:picLocks noGrp="1" noChangeAspect="1"/>
          </p:cNvPicPr>
          <p:nvPr>
            <p:ph idx="1"/>
          </p:nvPr>
        </p:nvPicPr>
        <p:blipFill>
          <a:blip r:embed="rId3"/>
          <a:stretch>
            <a:fillRect/>
          </a:stretch>
        </p:blipFill>
        <p:spPr>
          <a:xfrm>
            <a:off x="3779912" y="1628800"/>
            <a:ext cx="5442454" cy="4525963"/>
          </a:xfrm>
          <a:prstGeom prst="rect">
            <a:avLst/>
          </a:prstGeom>
        </p:spPr>
      </p:pic>
      <p:sp>
        <p:nvSpPr>
          <p:cNvPr id="5" name="文本框 4"/>
          <p:cNvSpPr txBox="1"/>
          <p:nvPr/>
        </p:nvSpPr>
        <p:spPr>
          <a:xfrm>
            <a:off x="107504" y="1260291"/>
            <a:ext cx="3672408" cy="4832092"/>
          </a:xfrm>
          <a:prstGeom prst="rect">
            <a:avLst/>
          </a:prstGeom>
          <a:noFill/>
        </p:spPr>
        <p:txBody>
          <a:bodyPr wrap="square" rtlCol="0">
            <a:spAutoFit/>
          </a:bodyPr>
          <a:lstStyle/>
          <a:p>
            <a:pPr marL="342900" indent="-342900">
              <a:buFont typeface="Arial" panose="020B0604020202020204" pitchFamily="34" charset="0"/>
              <a:buChar char="•"/>
            </a:pPr>
            <a:r>
              <a:rPr lang="en-US" altLang="zh-CN" sz="2800" dirty="0" smtClean="0"/>
              <a:t>For </a:t>
            </a:r>
            <a:r>
              <a:rPr lang="en-US" altLang="zh-CN" sz="2800" dirty="0"/>
              <a:t>a table stored in an ORC ﬁle, it is ﬁrst horizontally </a:t>
            </a:r>
            <a:r>
              <a:rPr lang="en-US" altLang="zh-CN" sz="2800" dirty="0">
                <a:solidFill>
                  <a:srgbClr val="FF0000"/>
                </a:solidFill>
              </a:rPr>
              <a:t>partitioned</a:t>
            </a:r>
            <a:r>
              <a:rPr lang="en-US" altLang="zh-CN" sz="2800" dirty="0"/>
              <a:t> to </a:t>
            </a:r>
            <a:r>
              <a:rPr lang="en-US" altLang="zh-CN" sz="2800" dirty="0">
                <a:solidFill>
                  <a:srgbClr val="FF0000"/>
                </a:solidFill>
              </a:rPr>
              <a:t>multiple stripes</a:t>
            </a:r>
            <a:r>
              <a:rPr lang="en-US" altLang="zh-CN" sz="2800" dirty="0"/>
              <a:t>. </a:t>
            </a:r>
            <a:endParaRPr lang="en-US" altLang="zh-CN" sz="2800" dirty="0" smtClean="0"/>
          </a:p>
          <a:p>
            <a:pPr marL="342900" indent="-342900">
              <a:buFont typeface="Arial" panose="020B0604020202020204" pitchFamily="34" charset="0"/>
              <a:buChar char="•"/>
            </a:pPr>
            <a:r>
              <a:rPr lang="en-US" altLang="zh-CN" sz="2800" dirty="0"/>
              <a:t> </a:t>
            </a:r>
            <a:r>
              <a:rPr lang="en-US" altLang="zh-CN" sz="2800" dirty="0" smtClean="0"/>
              <a:t>A </a:t>
            </a:r>
            <a:r>
              <a:rPr lang="en-US" altLang="zh-CN" sz="2800" dirty="0"/>
              <a:t>column with a complex </a:t>
            </a:r>
            <a:r>
              <a:rPr lang="en-US" altLang="zh-CN" sz="2800" dirty="0" smtClean="0"/>
              <a:t>datatype</a:t>
            </a:r>
          </a:p>
          <a:p>
            <a:pPr marL="342900" indent="-342900">
              <a:buFont typeface="Arial" panose="020B0604020202020204" pitchFamily="34" charset="0"/>
              <a:buChar char="•"/>
            </a:pPr>
            <a:r>
              <a:rPr lang="en-US" altLang="zh-CN" sz="2800" dirty="0" smtClean="0"/>
              <a:t>the writer of ORC File decomposes </a:t>
            </a:r>
            <a:r>
              <a:rPr lang="en-US" altLang="zh-CN" sz="2800" dirty="0"/>
              <a:t>this column to multiple child columns. </a:t>
            </a:r>
            <a:endParaRPr lang="zh-CN" altLang="en-US" sz="2800" dirty="0"/>
          </a:p>
        </p:txBody>
      </p:sp>
    </p:spTree>
    <p:extLst>
      <p:ext uri="{BB962C8B-B14F-4D97-AF65-F5344CB8AC3E}">
        <p14:creationId xmlns:p14="http://schemas.microsoft.com/office/powerpoint/2010/main" val="8459620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 Optimized Row Columnar (ORC) file format </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The </a:t>
            </a:r>
            <a:r>
              <a:rPr lang="en-US" altLang="zh-CN" dirty="0">
                <a:solidFill>
                  <a:srgbClr val="FF0000"/>
                </a:solidFill>
              </a:rPr>
              <a:t>stripe footer </a:t>
            </a:r>
            <a:r>
              <a:rPr lang="en-US" altLang="zh-CN" dirty="0"/>
              <a:t>contains a directory of stream locations. </a:t>
            </a:r>
            <a:endParaRPr lang="en-US" altLang="zh-CN" dirty="0" smtClean="0"/>
          </a:p>
          <a:p>
            <a:r>
              <a:rPr lang="en-US" altLang="zh-CN" dirty="0" smtClean="0">
                <a:solidFill>
                  <a:srgbClr val="FF0000"/>
                </a:solidFill>
              </a:rPr>
              <a:t>Row </a:t>
            </a:r>
            <a:r>
              <a:rPr lang="en-US" altLang="zh-CN" dirty="0">
                <a:solidFill>
                  <a:srgbClr val="FF0000"/>
                </a:solidFill>
              </a:rPr>
              <a:t>data</a:t>
            </a:r>
            <a:r>
              <a:rPr lang="en-US" altLang="zh-CN" dirty="0"/>
              <a:t> is used in table scans.</a:t>
            </a:r>
          </a:p>
          <a:p>
            <a:r>
              <a:rPr lang="en-US" altLang="zh-CN" dirty="0">
                <a:solidFill>
                  <a:srgbClr val="FF0000"/>
                </a:solidFill>
              </a:rPr>
              <a:t>Index data </a:t>
            </a:r>
            <a:r>
              <a:rPr lang="en-US" altLang="zh-CN" dirty="0"/>
              <a:t>includes </a:t>
            </a:r>
            <a:r>
              <a:rPr lang="en-US" altLang="zh-CN" dirty="0">
                <a:solidFill>
                  <a:srgbClr val="FF0000"/>
                </a:solidFill>
              </a:rPr>
              <a:t>min and max </a:t>
            </a:r>
            <a:r>
              <a:rPr lang="en-US" altLang="zh-CN" dirty="0"/>
              <a:t>values for each column and the </a:t>
            </a:r>
            <a:r>
              <a:rPr lang="en-US" altLang="zh-CN" dirty="0">
                <a:solidFill>
                  <a:srgbClr val="FF0000"/>
                </a:solidFill>
              </a:rPr>
              <a:t>row positions </a:t>
            </a:r>
            <a:r>
              <a:rPr lang="en-US" altLang="zh-CN" dirty="0"/>
              <a:t>within each column. </a:t>
            </a:r>
            <a:endParaRPr lang="en-US" altLang="zh-CN" dirty="0" smtClean="0"/>
          </a:p>
          <a:p>
            <a:r>
              <a:rPr lang="en-US" altLang="zh-CN" dirty="0" smtClean="0">
                <a:solidFill>
                  <a:srgbClr val="FF0000"/>
                </a:solidFill>
              </a:rPr>
              <a:t>Row </a:t>
            </a:r>
            <a:r>
              <a:rPr lang="en-US" altLang="zh-CN" dirty="0">
                <a:solidFill>
                  <a:srgbClr val="FF0000"/>
                </a:solidFill>
              </a:rPr>
              <a:t>index </a:t>
            </a:r>
            <a:r>
              <a:rPr lang="en-US" altLang="zh-CN" dirty="0"/>
              <a:t>entries provide </a:t>
            </a:r>
            <a:r>
              <a:rPr lang="en-US" altLang="zh-CN" dirty="0">
                <a:solidFill>
                  <a:srgbClr val="FF0000"/>
                </a:solidFill>
              </a:rPr>
              <a:t>offsets</a:t>
            </a:r>
            <a:r>
              <a:rPr lang="en-US" altLang="zh-CN" dirty="0"/>
              <a:t> that enable seeking to the right </a:t>
            </a:r>
            <a:r>
              <a:rPr lang="en-US" altLang="zh-CN" dirty="0">
                <a:solidFill>
                  <a:srgbClr val="FF0000"/>
                </a:solidFill>
              </a:rPr>
              <a:t>compression block </a:t>
            </a:r>
            <a:r>
              <a:rPr lang="en-US" altLang="zh-CN" dirty="0"/>
              <a:t>and byte within a decompressed </a:t>
            </a:r>
            <a:r>
              <a:rPr lang="en-US" altLang="zh-CN" dirty="0" smtClean="0"/>
              <a:t>block</a:t>
            </a:r>
            <a:endParaRPr lang="zh-CN" altLang="en-US" dirty="0"/>
          </a:p>
        </p:txBody>
      </p:sp>
    </p:spTree>
    <p:extLst>
      <p:ext uri="{BB962C8B-B14F-4D97-AF65-F5344CB8AC3E}">
        <p14:creationId xmlns:p14="http://schemas.microsoft.com/office/powerpoint/2010/main" val="22487296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Use the ORC File Format</a:t>
            </a:r>
            <a:endParaRPr lang="zh-CN" altLang="en-US" dirty="0"/>
          </a:p>
        </p:txBody>
      </p:sp>
      <p:sp>
        <p:nvSpPr>
          <p:cNvPr id="3" name="内容占位符 2"/>
          <p:cNvSpPr>
            <a:spLocks noGrp="1"/>
          </p:cNvSpPr>
          <p:nvPr>
            <p:ph idx="1"/>
          </p:nvPr>
        </p:nvSpPr>
        <p:spPr/>
        <p:txBody>
          <a:bodyPr/>
          <a:lstStyle/>
          <a:p>
            <a:pPr marL="0" indent="0">
              <a:buNone/>
            </a:pPr>
            <a:r>
              <a:rPr lang="en-US" altLang="zh-CN" dirty="0"/>
              <a:t>CREATE TABLE addresses </a:t>
            </a:r>
            <a:endParaRPr lang="en-US" altLang="zh-CN" dirty="0" smtClean="0"/>
          </a:p>
          <a:p>
            <a:pPr marL="0" indent="0">
              <a:buNone/>
            </a:pPr>
            <a:r>
              <a:rPr lang="en-US" altLang="zh-CN" dirty="0" smtClean="0"/>
              <a:t>(   </a:t>
            </a:r>
            <a:r>
              <a:rPr lang="en-US" altLang="zh-CN" dirty="0"/>
              <a:t>name string,   street string,   city string,   state string,   zip </a:t>
            </a:r>
            <a:r>
              <a:rPr lang="en-US" altLang="zh-CN" dirty="0" err="1"/>
              <a:t>int</a:t>
            </a:r>
            <a:r>
              <a:rPr lang="en-US" altLang="zh-CN" dirty="0"/>
              <a:t>   ) </a:t>
            </a:r>
            <a:endParaRPr lang="en-US" altLang="zh-CN" dirty="0" smtClean="0"/>
          </a:p>
          <a:p>
            <a:pPr marL="0" indent="0">
              <a:buNone/>
            </a:pPr>
            <a:r>
              <a:rPr lang="en-US" altLang="zh-CN" dirty="0" smtClean="0"/>
              <a:t>STORED </a:t>
            </a:r>
            <a:r>
              <a:rPr lang="en-US" altLang="zh-CN" dirty="0"/>
              <a:t>AS </a:t>
            </a:r>
            <a:r>
              <a:rPr lang="en-US" altLang="zh-CN" dirty="0" smtClean="0">
                <a:solidFill>
                  <a:srgbClr val="FF0000"/>
                </a:solidFill>
              </a:rPr>
              <a:t>orc</a:t>
            </a:r>
            <a:r>
              <a:rPr lang="en-US" altLang="zh-CN" dirty="0" smtClean="0"/>
              <a:t> </a:t>
            </a:r>
            <a:r>
              <a:rPr lang="en-US" altLang="zh-CN" dirty="0" err="1"/>
              <a:t>tblproperties</a:t>
            </a:r>
            <a:r>
              <a:rPr lang="en-US" altLang="zh-CN" dirty="0"/>
              <a:t> ("</a:t>
            </a:r>
            <a:r>
              <a:rPr lang="en-US" altLang="zh-CN" dirty="0" err="1"/>
              <a:t>orc.compress</a:t>
            </a:r>
            <a:r>
              <a:rPr lang="en-US" altLang="zh-CN" dirty="0"/>
              <a:t>"="</a:t>
            </a:r>
            <a:r>
              <a:rPr lang="en-US" altLang="zh-CN" dirty="0" err="1">
                <a:solidFill>
                  <a:srgbClr val="FF0000"/>
                </a:solidFill>
              </a:rPr>
              <a:t>Zlib</a:t>
            </a:r>
            <a:r>
              <a:rPr lang="en-US" altLang="zh-CN" dirty="0"/>
              <a:t>"); </a:t>
            </a:r>
            <a:endParaRPr lang="zh-CN" altLang="en-US" dirty="0"/>
          </a:p>
        </p:txBody>
      </p:sp>
    </p:spTree>
    <p:extLst>
      <p:ext uri="{BB962C8B-B14F-4D97-AF65-F5344CB8AC3E}">
        <p14:creationId xmlns:p14="http://schemas.microsoft.com/office/powerpoint/2010/main" val="14626095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Comparison between Storage </a:t>
            </a:r>
            <a:r>
              <a:rPr lang="en-US" altLang="zh-CN" dirty="0"/>
              <a:t>Formats</a:t>
            </a:r>
            <a:endParaRPr lang="zh-CN" altLang="en-US" dirty="0"/>
          </a:p>
        </p:txBody>
      </p:sp>
      <p:pic>
        <p:nvPicPr>
          <p:cNvPr id="4" name="内容占位符 3"/>
          <p:cNvPicPr>
            <a:picLocks noGrp="1" noChangeAspect="1"/>
          </p:cNvPicPr>
          <p:nvPr>
            <p:ph idx="1"/>
          </p:nvPr>
        </p:nvPicPr>
        <p:blipFill>
          <a:blip r:embed="rId2"/>
          <a:stretch>
            <a:fillRect/>
          </a:stretch>
        </p:blipFill>
        <p:spPr>
          <a:xfrm>
            <a:off x="457200" y="2178984"/>
            <a:ext cx="8229600" cy="3368394"/>
          </a:xfrm>
          <a:prstGeom prst="rect">
            <a:avLst/>
          </a:prstGeom>
        </p:spPr>
      </p:pic>
    </p:spTree>
    <p:extLst>
      <p:ext uri="{BB962C8B-B14F-4D97-AF65-F5344CB8AC3E}">
        <p14:creationId xmlns:p14="http://schemas.microsoft.com/office/powerpoint/2010/main" val="1009257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1143000"/>
          </a:xfrm>
        </p:spPr>
        <p:txBody>
          <a:bodyPr/>
          <a:lstStyle/>
          <a:p>
            <a:r>
              <a:rPr lang="en-US" altLang="zh-CN" dirty="0"/>
              <a:t>Hive </a:t>
            </a:r>
            <a:r>
              <a:rPr lang="en-US" altLang="zh-CN" dirty="0" smtClean="0"/>
              <a:t>architecture</a:t>
            </a:r>
            <a:endParaRPr lang="zh-CN" altLang="en-US" dirty="0"/>
          </a:p>
        </p:txBody>
      </p:sp>
      <p:sp>
        <p:nvSpPr>
          <p:cNvPr id="4" name="TextBox 3"/>
          <p:cNvSpPr txBox="1"/>
          <p:nvPr/>
        </p:nvSpPr>
        <p:spPr>
          <a:xfrm>
            <a:off x="251520" y="980728"/>
            <a:ext cx="3495266" cy="5262979"/>
          </a:xfrm>
          <a:prstGeom prst="rect">
            <a:avLst/>
          </a:prstGeom>
          <a:noFill/>
        </p:spPr>
        <p:txBody>
          <a:bodyPr wrap="square" rtlCol="0">
            <a:spAutoFit/>
          </a:bodyPr>
          <a:lstStyle/>
          <a:p>
            <a:pPr>
              <a:buFont typeface="Arial" pitchFamily="34" charset="0"/>
              <a:buChar char="•"/>
            </a:pPr>
            <a:r>
              <a:rPr lang="en-US" altLang="zh-CN" sz="2800" dirty="0" err="1" smtClean="0">
                <a:solidFill>
                  <a:srgbClr val="FF0000"/>
                </a:solidFill>
              </a:rPr>
              <a:t>Metastore</a:t>
            </a:r>
            <a:r>
              <a:rPr lang="en-US" altLang="zh-CN" sz="2800" dirty="0" smtClean="0"/>
              <a:t> for storing schema information.</a:t>
            </a:r>
          </a:p>
          <a:p>
            <a:r>
              <a:rPr lang="en-US" altLang="zh-CN" sz="2800" dirty="0" smtClean="0"/>
              <a:t>typically resides</a:t>
            </a:r>
          </a:p>
          <a:p>
            <a:r>
              <a:rPr lang="en-US" altLang="zh-CN" sz="2800" dirty="0" smtClean="0"/>
              <a:t>in a relational database.</a:t>
            </a:r>
          </a:p>
          <a:p>
            <a:pPr>
              <a:buFont typeface="Arial" pitchFamily="34" charset="0"/>
              <a:buChar char="•"/>
            </a:pPr>
            <a:r>
              <a:rPr lang="en-US" altLang="zh-CN" sz="2800" dirty="0" smtClean="0"/>
              <a:t>interact with Hive a Web GUI </a:t>
            </a:r>
          </a:p>
          <a:p>
            <a:pPr>
              <a:buFont typeface="Arial" pitchFamily="34" charset="0"/>
              <a:buChar char="•"/>
            </a:pPr>
            <a:r>
              <a:rPr lang="en-US" altLang="zh-CN" sz="2800" dirty="0" smtClean="0"/>
              <a:t>Java Database Connectivity (JDBC) interface</a:t>
            </a:r>
          </a:p>
          <a:p>
            <a:pPr>
              <a:buFont typeface="Arial" pitchFamily="34" charset="0"/>
              <a:buChar char="•"/>
            </a:pPr>
            <a:r>
              <a:rPr lang="en-US" altLang="zh-CN" sz="2800" dirty="0" smtClean="0"/>
              <a:t>a command line interface (CLI ),</a:t>
            </a:r>
            <a:endParaRPr lang="zh-CN" altLang="en-US" sz="2800" b="1"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1628800"/>
            <a:ext cx="5397214" cy="3273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Storage Formats</a:t>
            </a:r>
            <a:endParaRPr lang="zh-CN" altLang="en-US" dirty="0"/>
          </a:p>
        </p:txBody>
      </p:sp>
      <p:pic>
        <p:nvPicPr>
          <p:cNvPr id="4" name="内容占位符 3"/>
          <p:cNvPicPr>
            <a:picLocks noGrp="1" noChangeAspect="1"/>
          </p:cNvPicPr>
          <p:nvPr>
            <p:ph idx="1"/>
          </p:nvPr>
        </p:nvPicPr>
        <p:blipFill>
          <a:blip r:embed="rId3"/>
          <a:stretch>
            <a:fillRect/>
          </a:stretch>
        </p:blipFill>
        <p:spPr>
          <a:xfrm>
            <a:off x="457200" y="1643336"/>
            <a:ext cx="8229600" cy="2721768"/>
          </a:xfrm>
          <a:prstGeom prst="rect">
            <a:avLst/>
          </a:prstGeom>
        </p:spPr>
      </p:pic>
      <p:sp>
        <p:nvSpPr>
          <p:cNvPr id="5" name="文本框 4"/>
          <p:cNvSpPr txBox="1"/>
          <p:nvPr/>
        </p:nvSpPr>
        <p:spPr>
          <a:xfrm>
            <a:off x="0" y="4365104"/>
            <a:ext cx="9144000" cy="230832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Parquet </a:t>
            </a:r>
            <a:r>
              <a:rPr lang="en-US" altLang="zh-CN" sz="2400" dirty="0" smtClean="0"/>
              <a:t>with </a:t>
            </a:r>
            <a:r>
              <a:rPr lang="en-US" altLang="zh-CN" sz="2400" dirty="0" smtClean="0">
                <a:solidFill>
                  <a:srgbClr val="FF0000"/>
                </a:solidFill>
              </a:rPr>
              <a:t>snappy </a:t>
            </a:r>
            <a:r>
              <a:rPr lang="en-US" altLang="zh-CN" sz="2400" dirty="0">
                <a:solidFill>
                  <a:srgbClr val="FF0000"/>
                </a:solidFill>
              </a:rPr>
              <a:t>compression </a:t>
            </a:r>
            <a:r>
              <a:rPr lang="en-US" altLang="zh-CN" sz="2400" dirty="0"/>
              <a:t>achieves the best compression </a:t>
            </a:r>
            <a:r>
              <a:rPr lang="en-US" altLang="zh-CN" sz="2400" dirty="0" smtClean="0"/>
              <a:t>among them.</a:t>
            </a:r>
          </a:p>
          <a:p>
            <a:pPr marL="342900" indent="-342900">
              <a:buFont typeface="Arial" panose="020B0604020202020204" pitchFamily="34" charset="0"/>
              <a:buChar char="•"/>
            </a:pPr>
            <a:r>
              <a:rPr lang="en-US" altLang="zh-CN" sz="2400" dirty="0"/>
              <a:t>Impala </a:t>
            </a:r>
            <a:r>
              <a:rPr lang="en-US" altLang="zh-CN" sz="2400" dirty="0" smtClean="0"/>
              <a:t>execution </a:t>
            </a:r>
            <a:r>
              <a:rPr lang="en-US" altLang="zh-CN" sz="2400" dirty="0"/>
              <a:t>times for various queries from the </a:t>
            </a:r>
            <a:r>
              <a:rPr lang="en-US" altLang="zh-CN" sz="2400" dirty="0">
                <a:solidFill>
                  <a:srgbClr val="FF0000"/>
                </a:solidFill>
              </a:rPr>
              <a:t>TPC-DS</a:t>
            </a:r>
            <a:r>
              <a:rPr lang="en-US" altLang="zh-CN" sz="2400" dirty="0"/>
              <a:t> </a:t>
            </a:r>
            <a:r>
              <a:rPr lang="en-US" altLang="zh-CN" sz="2400" dirty="0" smtClean="0"/>
              <a:t>benchmark when </a:t>
            </a:r>
            <a:r>
              <a:rPr lang="en-US" altLang="zh-CN" sz="2400" dirty="0"/>
              <a:t>the database is stored in plain text, Sequence, </a:t>
            </a:r>
            <a:r>
              <a:rPr lang="en-US" altLang="zh-CN" sz="2400" dirty="0" smtClean="0"/>
              <a:t>RC</a:t>
            </a:r>
          </a:p>
          <a:p>
            <a:r>
              <a:rPr lang="en-US" altLang="zh-CN" sz="2400" dirty="0" smtClean="0"/>
              <a:t>Parquet </a:t>
            </a:r>
            <a:r>
              <a:rPr lang="en-US" altLang="zh-CN" sz="2400" dirty="0"/>
              <a:t>formats. Parquet consistently </a:t>
            </a:r>
            <a:r>
              <a:rPr lang="en-US" altLang="zh-CN" sz="2400" dirty="0">
                <a:solidFill>
                  <a:srgbClr val="FF0000"/>
                </a:solidFill>
              </a:rPr>
              <a:t>outperforms</a:t>
            </a:r>
            <a:r>
              <a:rPr lang="en-US" altLang="zh-CN" sz="2400" dirty="0"/>
              <a:t> by up </a:t>
            </a:r>
            <a:r>
              <a:rPr lang="en-US" altLang="zh-CN" sz="2400" dirty="0" smtClean="0"/>
              <a:t>to </a:t>
            </a:r>
            <a:r>
              <a:rPr lang="en-US" altLang="zh-CN" sz="2400" dirty="0" smtClean="0">
                <a:solidFill>
                  <a:srgbClr val="FF0000"/>
                </a:solidFill>
              </a:rPr>
              <a:t>5x </a:t>
            </a:r>
            <a:r>
              <a:rPr lang="en-US" altLang="zh-CN" sz="2400" dirty="0">
                <a:solidFill>
                  <a:srgbClr val="FF0000"/>
                </a:solidFill>
              </a:rPr>
              <a:t>all</a:t>
            </a:r>
            <a:r>
              <a:rPr lang="en-US" altLang="zh-CN" sz="2400" dirty="0"/>
              <a:t> the other formats.</a:t>
            </a:r>
            <a:endParaRPr lang="zh-CN" altLang="en-US" sz="2400" dirty="0"/>
          </a:p>
        </p:txBody>
      </p:sp>
    </p:spTree>
    <p:extLst>
      <p:ext uri="{BB962C8B-B14F-4D97-AF65-F5344CB8AC3E}">
        <p14:creationId xmlns:p14="http://schemas.microsoft.com/office/powerpoint/2010/main" val="30578145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smtClean="0"/>
              <a:t>Hive Sum-up</a:t>
            </a:r>
            <a:endParaRPr lang="zh-CN" altLang="en-US" dirty="0"/>
          </a:p>
        </p:txBody>
      </p:sp>
      <p:sp>
        <p:nvSpPr>
          <p:cNvPr id="3" name="内容占位符 2"/>
          <p:cNvSpPr>
            <a:spLocks noGrp="1"/>
          </p:cNvSpPr>
          <p:nvPr>
            <p:ph idx="1"/>
          </p:nvPr>
        </p:nvSpPr>
        <p:spPr/>
        <p:txBody>
          <a:bodyPr/>
          <a:lstStyle/>
          <a:p>
            <a:r>
              <a:rPr lang="en-US" altLang="zh-CN" dirty="0" smtClean="0"/>
              <a:t>a data warehousing layer built on top of </a:t>
            </a:r>
            <a:r>
              <a:rPr lang="en-US" altLang="zh-CN" dirty="0" err="1" smtClean="0"/>
              <a:t>Hadoop</a:t>
            </a:r>
            <a:endParaRPr lang="en-US" altLang="zh-CN" dirty="0" smtClean="0"/>
          </a:p>
          <a:p>
            <a:r>
              <a:rPr lang="en-US" altLang="zh-CN" dirty="0" smtClean="0"/>
              <a:t>added many performance-enhancing techniques (such as partitions) and usability features (such as a SQL-like language)</a:t>
            </a:r>
          </a:p>
          <a:p>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err="1" smtClean="0"/>
              <a:t>Facebooks</a:t>
            </a:r>
            <a:r>
              <a:rPr lang="en-US" altLang="zh-CN" dirty="0" smtClean="0"/>
              <a:t> </a:t>
            </a:r>
            <a:r>
              <a:rPr lang="en-US" altLang="zh-CN" dirty="0" err="1" smtClean="0"/>
              <a:t>Petabyte</a:t>
            </a:r>
            <a:r>
              <a:rPr lang="en-US" altLang="zh-CN" dirty="0" smtClean="0"/>
              <a:t> Scale Data Warehouse </a:t>
            </a:r>
            <a:endParaRPr lang="zh-CN" altLang="en-US" dirty="0"/>
          </a:p>
        </p:txBody>
      </p:sp>
      <p:sp>
        <p:nvSpPr>
          <p:cNvPr id="5" name="副标题 4"/>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Big Data in Facebook</a:t>
            </a:r>
            <a:endParaRPr lang="zh-CN" altLang="en-US" dirty="0"/>
          </a:p>
        </p:txBody>
      </p:sp>
      <p:sp>
        <p:nvSpPr>
          <p:cNvPr id="3" name="内容占位符 2"/>
          <p:cNvSpPr>
            <a:spLocks noGrp="1"/>
          </p:cNvSpPr>
          <p:nvPr>
            <p:ph idx="1"/>
          </p:nvPr>
        </p:nvSpPr>
        <p:spPr>
          <a:xfrm>
            <a:off x="457200" y="1600200"/>
            <a:ext cx="8363272" cy="4781128"/>
          </a:xfrm>
        </p:spPr>
        <p:txBody>
          <a:bodyPr>
            <a:normAutofit fontScale="92500" lnSpcReduction="10000"/>
          </a:bodyPr>
          <a:lstStyle/>
          <a:p>
            <a:r>
              <a:rPr lang="en-US" altLang="zh-CN" dirty="0"/>
              <a:t>Lots of data is generated on Facebook</a:t>
            </a:r>
          </a:p>
          <a:p>
            <a:pPr marL="0" indent="0">
              <a:buNone/>
            </a:pPr>
            <a:r>
              <a:rPr lang="en-US" altLang="zh-CN" dirty="0"/>
              <a:t>– </a:t>
            </a:r>
            <a:r>
              <a:rPr lang="en-US" altLang="zh-CN" dirty="0" smtClean="0"/>
              <a:t>1700</a:t>
            </a:r>
            <a:r>
              <a:rPr lang="en-US" altLang="zh-CN" dirty="0"/>
              <a:t>+ million active users</a:t>
            </a:r>
          </a:p>
          <a:p>
            <a:pPr marL="0" indent="0">
              <a:buNone/>
            </a:pPr>
            <a:r>
              <a:rPr lang="en-US" altLang="zh-CN" dirty="0"/>
              <a:t>– 30 million users update their statuses at least once </a:t>
            </a:r>
            <a:r>
              <a:rPr lang="en-US" altLang="zh-CN" dirty="0" smtClean="0"/>
              <a:t>each day</a:t>
            </a:r>
            <a:endParaRPr lang="en-US" altLang="zh-CN" dirty="0"/>
          </a:p>
          <a:p>
            <a:pPr marL="0" indent="0">
              <a:buNone/>
            </a:pPr>
            <a:r>
              <a:rPr lang="en-US" altLang="zh-CN" dirty="0"/>
              <a:t>– More than 1 billion photos uploaded each month</a:t>
            </a:r>
          </a:p>
          <a:p>
            <a:pPr marL="0" indent="0">
              <a:buNone/>
            </a:pPr>
            <a:r>
              <a:rPr lang="en-US" altLang="zh-CN" dirty="0"/>
              <a:t>– More than 10 million videos uploaded each month</a:t>
            </a:r>
          </a:p>
          <a:p>
            <a:pPr marL="0" indent="0">
              <a:buNone/>
            </a:pPr>
            <a:r>
              <a:rPr lang="en-US" altLang="zh-CN" dirty="0"/>
              <a:t>– More than 1 billion pieces of content (web links, news</a:t>
            </a:r>
          </a:p>
          <a:p>
            <a:pPr marL="0" indent="0">
              <a:buNone/>
            </a:pPr>
            <a:r>
              <a:rPr lang="en-US" altLang="zh-CN" dirty="0"/>
              <a:t>stories, blog posts, notes, photos, etc.) shared </a:t>
            </a:r>
            <a:r>
              <a:rPr lang="en-US" altLang="zh-CN" dirty="0" smtClean="0"/>
              <a:t>each week</a:t>
            </a:r>
            <a:endParaRPr lang="zh-CN" altLang="en-US" dirty="0"/>
          </a:p>
        </p:txBody>
      </p:sp>
    </p:spTree>
    <p:extLst>
      <p:ext uri="{BB962C8B-B14F-4D97-AF65-F5344CB8AC3E}">
        <p14:creationId xmlns:p14="http://schemas.microsoft.com/office/powerpoint/2010/main" val="2945115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16632"/>
            <a:ext cx="8229600" cy="1143000"/>
          </a:xfrm>
        </p:spPr>
        <p:txBody>
          <a:bodyPr>
            <a:normAutofit fontScale="90000"/>
          </a:bodyPr>
          <a:lstStyle/>
          <a:p>
            <a:r>
              <a:rPr lang="en-US" altLang="zh-CN" dirty="0" smtClean="0"/>
              <a:t>Data Flow Architecture @ </a:t>
            </a:r>
            <a:r>
              <a:rPr lang="en-US" altLang="zh-CN" dirty="0" err="1" smtClean="0"/>
              <a:t>Facebook</a:t>
            </a:r>
            <a:endParaRPr lang="zh-CN" altLang="en-US" dirty="0"/>
          </a:p>
        </p:txBody>
      </p:sp>
      <p:pic>
        <p:nvPicPr>
          <p:cNvPr id="2054" name="Picture 6"/>
          <p:cNvPicPr>
            <a:picLocks noChangeAspect="1" noChangeArrowheads="1"/>
          </p:cNvPicPr>
          <p:nvPr/>
        </p:nvPicPr>
        <p:blipFill>
          <a:blip r:embed="rId3" cstate="print"/>
          <a:srcRect/>
          <a:stretch>
            <a:fillRect/>
          </a:stretch>
        </p:blipFill>
        <p:spPr bwMode="auto">
          <a:xfrm>
            <a:off x="290264" y="1426418"/>
            <a:ext cx="8458200" cy="5314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Hadoop</a:t>
            </a:r>
            <a:r>
              <a:rPr lang="en-US" altLang="zh-CN" dirty="0" smtClean="0"/>
              <a:t> &amp; Hive Cluster @</a:t>
            </a:r>
            <a:r>
              <a:rPr lang="en-US" altLang="zh-CN" dirty="0" err="1" smtClean="0"/>
              <a:t>Facebook</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611560" y="1628800"/>
            <a:ext cx="6768752" cy="48797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 &amp; </a:t>
            </a:r>
            <a:r>
              <a:rPr lang="en-US" altLang="zh-CN" dirty="0" err="1" smtClean="0"/>
              <a:t>Hadoop</a:t>
            </a:r>
            <a:r>
              <a:rPr lang="en-US" altLang="zh-CN" dirty="0" smtClean="0"/>
              <a:t> Usage @</a:t>
            </a:r>
            <a:r>
              <a:rPr lang="en-US" altLang="zh-CN" dirty="0" err="1" smtClean="0"/>
              <a:t>Facebook</a:t>
            </a:r>
            <a:endParaRPr lang="zh-CN" altLang="en-US" dirty="0"/>
          </a:p>
        </p:txBody>
      </p:sp>
      <p:sp>
        <p:nvSpPr>
          <p:cNvPr id="3" name="内容占位符 2"/>
          <p:cNvSpPr>
            <a:spLocks noGrp="1"/>
          </p:cNvSpPr>
          <p:nvPr>
            <p:ph idx="1"/>
          </p:nvPr>
        </p:nvSpPr>
        <p:spPr/>
        <p:txBody>
          <a:bodyPr/>
          <a:lstStyle/>
          <a:p>
            <a:r>
              <a:rPr lang="en-US" altLang="zh-CN" dirty="0"/>
              <a:t>2PB of uncompressed data and routinely loads 15 TB of data daily</a:t>
            </a:r>
          </a:p>
          <a:p>
            <a:r>
              <a:rPr lang="en-US" altLang="zh-CN" dirty="0" smtClean="0"/>
              <a:t>Statistics per day</a:t>
            </a:r>
          </a:p>
          <a:p>
            <a:pPr lvl="1"/>
            <a:r>
              <a:rPr lang="en-US" altLang="zh-CN" dirty="0" smtClean="0"/>
              <a:t>15 TB of compressed new data added per day</a:t>
            </a:r>
          </a:p>
          <a:p>
            <a:pPr lvl="1"/>
            <a:r>
              <a:rPr lang="en-US" altLang="zh-CN" dirty="0" smtClean="0"/>
              <a:t>135TB of compressed data scanned per day</a:t>
            </a:r>
          </a:p>
          <a:p>
            <a:pPr lvl="1"/>
            <a:r>
              <a:rPr lang="en-US" altLang="zh-CN" dirty="0" smtClean="0"/>
              <a:t>7500+ Hive jobs per day</a:t>
            </a:r>
          </a:p>
          <a:p>
            <a:pPr lvl="1"/>
            <a:r>
              <a:rPr lang="en-US" altLang="zh-CN" dirty="0" smtClean="0"/>
              <a:t>80K compute hours per day</a:t>
            </a:r>
          </a:p>
          <a:p>
            <a:pPr lvl="1"/>
            <a:r>
              <a:rPr lang="en-US" altLang="zh-CN" dirty="0" smtClean="0"/>
              <a:t>~200 people/month run jobs on </a:t>
            </a:r>
            <a:r>
              <a:rPr lang="en-US" altLang="zh-CN" dirty="0" err="1" smtClean="0"/>
              <a:t>Hadoop</a:t>
            </a:r>
            <a:r>
              <a:rPr lang="en-US" altLang="zh-CN" dirty="0" smtClean="0"/>
              <a:t>/Hive</a:t>
            </a:r>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 &amp; </a:t>
            </a:r>
            <a:r>
              <a:rPr lang="en-US" altLang="zh-CN" dirty="0" err="1" smtClean="0"/>
              <a:t>Hadoop</a:t>
            </a:r>
            <a:r>
              <a:rPr lang="en-US" altLang="zh-CN" dirty="0" smtClean="0"/>
              <a:t> Usage @</a:t>
            </a:r>
            <a:r>
              <a:rPr lang="en-US" altLang="zh-CN" dirty="0" err="1" smtClean="0"/>
              <a:t>Facebook</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Types of Applications</a:t>
            </a:r>
          </a:p>
          <a:p>
            <a:pPr lvl="1"/>
            <a:r>
              <a:rPr lang="en-US" altLang="zh-CN" dirty="0" smtClean="0"/>
              <a:t>Reporting</a:t>
            </a:r>
          </a:p>
          <a:p>
            <a:pPr lvl="2"/>
            <a:r>
              <a:rPr lang="en-US" altLang="zh-CN" dirty="0" err="1" smtClean="0"/>
              <a:t>Eg</a:t>
            </a:r>
            <a:r>
              <a:rPr lang="en-US" altLang="zh-CN" dirty="0" smtClean="0"/>
              <a:t>: Daily/Weekly/aggregations of impression/click counts</a:t>
            </a:r>
          </a:p>
          <a:p>
            <a:pPr lvl="2"/>
            <a:r>
              <a:rPr lang="en-US" altLang="zh-CN" dirty="0" smtClean="0"/>
              <a:t>Measures of user engagement</a:t>
            </a:r>
          </a:p>
          <a:p>
            <a:pPr lvl="1"/>
            <a:r>
              <a:rPr lang="en-US" altLang="zh-CN" dirty="0" smtClean="0"/>
              <a:t>Ad hoc Analysis</a:t>
            </a:r>
          </a:p>
          <a:p>
            <a:pPr lvl="2"/>
            <a:r>
              <a:rPr lang="en-US" altLang="zh-CN" dirty="0" err="1" smtClean="0"/>
              <a:t>Eg</a:t>
            </a:r>
            <a:r>
              <a:rPr lang="en-US" altLang="zh-CN" dirty="0" smtClean="0"/>
              <a:t>: how many group </a:t>
            </a:r>
            <a:r>
              <a:rPr lang="en-US" altLang="zh-CN" dirty="0" err="1" smtClean="0"/>
              <a:t>admins</a:t>
            </a:r>
            <a:r>
              <a:rPr lang="en-US" altLang="zh-CN" dirty="0" smtClean="0"/>
              <a:t> broken down by country</a:t>
            </a:r>
          </a:p>
          <a:p>
            <a:pPr lvl="1"/>
            <a:r>
              <a:rPr lang="en-US" altLang="zh-CN" dirty="0" smtClean="0"/>
              <a:t>Machine Learning</a:t>
            </a:r>
          </a:p>
          <a:p>
            <a:pPr lvl="2"/>
            <a:r>
              <a:rPr lang="en-US" altLang="zh-CN" dirty="0" err="1" smtClean="0"/>
              <a:t>Eg</a:t>
            </a:r>
            <a:r>
              <a:rPr lang="en-US" altLang="zh-CN" dirty="0" smtClean="0"/>
              <a:t>: User Engagement as a function of user attributes</a:t>
            </a:r>
          </a:p>
          <a:p>
            <a:pPr lvl="1"/>
            <a:r>
              <a:rPr lang="en-US" altLang="zh-CN" dirty="0" smtClean="0"/>
              <a:t>Many others…</a:t>
            </a: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endParaRPr lang="zh-CN" alt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423863"/>
            <a:ext cx="8001000" cy="601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92970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 Challenges</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Orbitz.com generates </a:t>
            </a:r>
            <a:r>
              <a:rPr lang="en-US" altLang="zh-CN" dirty="0">
                <a:solidFill>
                  <a:srgbClr val="FF0000"/>
                </a:solidFill>
              </a:rPr>
              <a:t>~1.5 million air searches </a:t>
            </a:r>
            <a:r>
              <a:rPr lang="en-US" altLang="zh-CN" dirty="0"/>
              <a:t>and </a:t>
            </a:r>
            <a:r>
              <a:rPr lang="en-US" altLang="zh-CN" dirty="0">
                <a:solidFill>
                  <a:srgbClr val="FF0000"/>
                </a:solidFill>
              </a:rPr>
              <a:t>~1 </a:t>
            </a:r>
            <a:r>
              <a:rPr lang="en-US" altLang="zh-CN" dirty="0" smtClean="0">
                <a:solidFill>
                  <a:srgbClr val="FF0000"/>
                </a:solidFill>
              </a:rPr>
              <a:t>million hotel </a:t>
            </a:r>
            <a:r>
              <a:rPr lang="en-US" altLang="zh-CN" dirty="0">
                <a:solidFill>
                  <a:srgbClr val="FF0000"/>
                </a:solidFill>
              </a:rPr>
              <a:t>searches </a:t>
            </a:r>
            <a:r>
              <a:rPr lang="en-US" altLang="zh-CN" dirty="0"/>
              <a:t>every day.</a:t>
            </a:r>
          </a:p>
          <a:p>
            <a:r>
              <a:rPr lang="en-US" altLang="zh-CN" dirty="0" smtClean="0"/>
              <a:t>All </a:t>
            </a:r>
            <a:r>
              <a:rPr lang="en-US" altLang="zh-CN" dirty="0"/>
              <a:t>of this activity generates massive amounts of data – </a:t>
            </a:r>
            <a:r>
              <a:rPr lang="en-US" altLang="zh-CN" dirty="0" smtClean="0"/>
              <a:t>over </a:t>
            </a:r>
            <a:r>
              <a:rPr lang="en-US" altLang="zh-CN" dirty="0" smtClean="0">
                <a:solidFill>
                  <a:srgbClr val="FF0000"/>
                </a:solidFill>
              </a:rPr>
              <a:t>500 </a:t>
            </a:r>
            <a:r>
              <a:rPr lang="en-US" altLang="zh-CN" dirty="0">
                <a:solidFill>
                  <a:srgbClr val="FF0000"/>
                </a:solidFill>
              </a:rPr>
              <a:t>GB/day </a:t>
            </a:r>
            <a:r>
              <a:rPr lang="en-US" altLang="zh-CN" dirty="0"/>
              <a:t>of log </a:t>
            </a:r>
            <a:r>
              <a:rPr lang="en-US" altLang="zh-CN" dirty="0" smtClean="0"/>
              <a:t>data</a:t>
            </a:r>
          </a:p>
          <a:p>
            <a:r>
              <a:rPr lang="en-US" altLang="zh-CN" sz="3100" dirty="0" smtClean="0"/>
              <a:t>Expensive </a:t>
            </a:r>
            <a:r>
              <a:rPr lang="en-US" altLang="zh-CN" sz="3100" dirty="0"/>
              <a:t>and difficult to use existing data infrastructure for storing and processing this data.</a:t>
            </a:r>
          </a:p>
          <a:p>
            <a:r>
              <a:rPr lang="en-US" altLang="zh-CN" dirty="0" smtClean="0"/>
              <a:t>Need </a:t>
            </a:r>
            <a:r>
              <a:rPr lang="en-US" altLang="zh-CN" dirty="0"/>
              <a:t>an infrastructure that provides:</a:t>
            </a:r>
          </a:p>
          <a:p>
            <a:pPr lvl="1"/>
            <a:r>
              <a:rPr lang="en-US" altLang="zh-CN" dirty="0" smtClean="0"/>
              <a:t>Long </a:t>
            </a:r>
            <a:r>
              <a:rPr lang="en-US" altLang="zh-CN" dirty="0"/>
              <a:t>term storage of very large data sets.</a:t>
            </a:r>
          </a:p>
          <a:p>
            <a:pPr lvl="1"/>
            <a:r>
              <a:rPr lang="en-US" altLang="zh-CN" dirty="0" smtClean="0"/>
              <a:t>Open </a:t>
            </a:r>
            <a:r>
              <a:rPr lang="en-US" altLang="zh-CN" dirty="0"/>
              <a:t>access to developers and analysts.</a:t>
            </a:r>
          </a:p>
          <a:p>
            <a:pPr lvl="1"/>
            <a:r>
              <a:rPr lang="en-US" altLang="zh-CN" dirty="0" smtClean="0"/>
              <a:t>Allows </a:t>
            </a:r>
            <a:r>
              <a:rPr lang="en-US" altLang="zh-CN" dirty="0"/>
              <a:t>for ad-hoc querying of data and rapid deployment </a:t>
            </a:r>
            <a:r>
              <a:rPr lang="en-US" altLang="zh-CN" dirty="0" smtClean="0"/>
              <a:t>of reporting </a:t>
            </a:r>
            <a:r>
              <a:rPr lang="en-US" altLang="zh-CN" dirty="0"/>
              <a:t>applications</a:t>
            </a:r>
            <a:endParaRPr lang="zh-CN" altLang="en-US" dirty="0"/>
          </a:p>
        </p:txBody>
      </p:sp>
    </p:spTree>
    <p:extLst>
      <p:ext uri="{BB962C8B-B14F-4D97-AF65-F5344CB8AC3E}">
        <p14:creationId xmlns:p14="http://schemas.microsoft.com/office/powerpoint/2010/main" val="388256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smtClean="0"/>
              <a:t>Physical Layout</a:t>
            </a:r>
          </a:p>
        </p:txBody>
      </p:sp>
      <p:sp>
        <p:nvSpPr>
          <p:cNvPr id="48132" name="Rectangle 3"/>
          <p:cNvSpPr>
            <a:spLocks noGrp="1" noChangeArrowheads="1"/>
          </p:cNvSpPr>
          <p:nvPr>
            <p:ph type="body" idx="1"/>
          </p:nvPr>
        </p:nvSpPr>
        <p:spPr/>
        <p:txBody>
          <a:bodyPr/>
          <a:lstStyle/>
          <a:p>
            <a:r>
              <a:rPr lang="en-US" dirty="0" smtClean="0"/>
              <a:t>Warehouse directory in HDFS</a:t>
            </a:r>
          </a:p>
          <a:p>
            <a:pPr lvl="1"/>
            <a:r>
              <a:rPr lang="en-US" dirty="0" smtClean="0"/>
              <a:t>E.g., /user/hive/warehouse</a:t>
            </a:r>
          </a:p>
          <a:p>
            <a:r>
              <a:rPr lang="en-US" dirty="0" smtClean="0"/>
              <a:t>Tables stored in subdirectories of warehouse</a:t>
            </a:r>
          </a:p>
          <a:p>
            <a:pPr lvl="1"/>
            <a:r>
              <a:rPr lang="en-US" dirty="0" smtClean="0"/>
              <a:t>Partitions form subdirectories of tables</a:t>
            </a:r>
          </a:p>
          <a:p>
            <a:r>
              <a:rPr lang="en-US" dirty="0" smtClean="0"/>
              <a:t>Actual data stored in flat files</a:t>
            </a:r>
          </a:p>
          <a:p>
            <a:pPr lvl="1"/>
            <a:r>
              <a:rPr lang="en-US" dirty="0" smtClean="0"/>
              <a:t>Control char-delimited text, or </a:t>
            </a:r>
            <a:r>
              <a:rPr lang="en-US" dirty="0" err="1" smtClean="0"/>
              <a:t>SequenceFiles</a:t>
            </a:r>
            <a:endParaRPr lang="en-US" dirty="0" smtClean="0"/>
          </a:p>
          <a:p>
            <a:pPr lvl="1"/>
            <a:r>
              <a:rPr lang="en-US" dirty="0" smtClean="0"/>
              <a:t>With custom </a:t>
            </a:r>
            <a:r>
              <a:rPr lang="en-US" b="1" dirty="0" err="1" smtClean="0">
                <a:solidFill>
                  <a:srgbClr val="FF0000"/>
                </a:solidFill>
              </a:rPr>
              <a:t>SerDe</a:t>
            </a:r>
            <a:r>
              <a:rPr lang="en-US" dirty="0" smtClean="0"/>
              <a:t>, can use arbitrary format</a:t>
            </a:r>
          </a:p>
        </p:txBody>
      </p:sp>
      <p:sp>
        <p:nvSpPr>
          <p:cNvPr id="9" name="TextBox 8"/>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r>
              <a:rPr lang="en-US" sz="1000" b="0" dirty="0">
                <a:solidFill>
                  <a:schemeClr val="bg2"/>
                </a:solidFill>
              </a:rPr>
              <a:t>Source: </a:t>
            </a:r>
            <a:r>
              <a:rPr lang="en-US" sz="1000" b="0" dirty="0" smtClean="0">
                <a:solidFill>
                  <a:schemeClr val="bg2"/>
                </a:solidFill>
              </a:rPr>
              <a:t>cc-licensed slide by </a:t>
            </a:r>
            <a:r>
              <a:rPr lang="en-US" sz="1000" b="0" dirty="0" err="1" smtClean="0">
                <a:solidFill>
                  <a:schemeClr val="bg2"/>
                </a:solidFill>
              </a:rPr>
              <a:t>Cloudera</a:t>
            </a:r>
            <a:endParaRPr lang="en-US" sz="1000" b="0" dirty="0">
              <a:solidFill>
                <a:schemeClr val="bg2"/>
              </a:solidFill>
            </a:endParaRPr>
          </a:p>
        </p:txBody>
      </p:sp>
    </p:spTree>
    <p:extLst>
      <p:ext uri="{BB962C8B-B14F-4D97-AF65-F5344CB8AC3E}">
        <p14:creationId xmlns:p14="http://schemas.microsoft.com/office/powerpoint/2010/main" val="237461421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Improve Hotel Sort</a:t>
            </a:r>
            <a:endParaRPr lang="zh-CN" altLang="en-US" dirty="0"/>
          </a:p>
        </p:txBody>
      </p:sp>
      <p:sp>
        <p:nvSpPr>
          <p:cNvPr id="3" name="内容占位符 2"/>
          <p:cNvSpPr>
            <a:spLocks noGrp="1"/>
          </p:cNvSpPr>
          <p:nvPr>
            <p:ph idx="1"/>
          </p:nvPr>
        </p:nvSpPr>
        <p:spPr>
          <a:xfrm>
            <a:off x="457200" y="1600200"/>
            <a:ext cx="8435280" cy="4853136"/>
          </a:xfrm>
        </p:spPr>
        <p:txBody>
          <a:bodyPr>
            <a:normAutofit fontScale="92500" lnSpcReduction="10000"/>
          </a:bodyPr>
          <a:lstStyle/>
          <a:p>
            <a:r>
              <a:rPr lang="en-US" altLang="zh-CN" dirty="0"/>
              <a:t>Extract data from raw </a:t>
            </a:r>
            <a:r>
              <a:rPr lang="en-US" altLang="zh-CN" dirty="0" err="1"/>
              <a:t>Webtrends</a:t>
            </a:r>
            <a:r>
              <a:rPr lang="en-US" altLang="zh-CN" dirty="0"/>
              <a:t> logs for input to a </a:t>
            </a:r>
            <a:r>
              <a:rPr lang="en-US" altLang="zh-CN" dirty="0" smtClean="0"/>
              <a:t>trained classification </a:t>
            </a:r>
            <a:r>
              <a:rPr lang="en-US" altLang="zh-CN" dirty="0"/>
              <a:t>process.</a:t>
            </a:r>
          </a:p>
          <a:p>
            <a:r>
              <a:rPr lang="en-US" altLang="zh-CN" dirty="0" smtClean="0"/>
              <a:t>Logs </a:t>
            </a:r>
            <a:r>
              <a:rPr lang="en-US" altLang="zh-CN" dirty="0"/>
              <a:t>provide input to </a:t>
            </a:r>
            <a:r>
              <a:rPr lang="en-US" altLang="zh-CN" dirty="0" err="1"/>
              <a:t>MapReduce</a:t>
            </a:r>
            <a:r>
              <a:rPr lang="en-US" altLang="zh-CN" dirty="0"/>
              <a:t> processing which </a:t>
            </a:r>
            <a:r>
              <a:rPr lang="en-US" altLang="zh-CN" dirty="0" smtClean="0"/>
              <a:t>extracts required </a:t>
            </a:r>
            <a:r>
              <a:rPr lang="en-US" altLang="zh-CN" dirty="0"/>
              <a:t>fields.</a:t>
            </a:r>
          </a:p>
          <a:p>
            <a:r>
              <a:rPr lang="en-US" altLang="zh-CN" dirty="0" smtClean="0"/>
              <a:t>Previous </a:t>
            </a:r>
            <a:r>
              <a:rPr lang="en-US" altLang="zh-CN" dirty="0"/>
              <a:t>process used a series of </a:t>
            </a:r>
            <a:r>
              <a:rPr lang="en-US" altLang="zh-CN" dirty="0">
                <a:solidFill>
                  <a:srgbClr val="FF0000"/>
                </a:solidFill>
              </a:rPr>
              <a:t>Perl and Bash scripts</a:t>
            </a:r>
            <a:r>
              <a:rPr lang="en-US" altLang="zh-CN" dirty="0"/>
              <a:t> </a:t>
            </a:r>
            <a:r>
              <a:rPr lang="en-US" altLang="zh-CN" dirty="0" smtClean="0"/>
              <a:t>to extract </a:t>
            </a:r>
            <a:r>
              <a:rPr lang="en-US" altLang="zh-CN" dirty="0"/>
              <a:t>data serially.</a:t>
            </a:r>
          </a:p>
          <a:p>
            <a:r>
              <a:rPr lang="en-US" altLang="zh-CN" dirty="0" smtClean="0"/>
              <a:t>Comparison </a:t>
            </a:r>
            <a:r>
              <a:rPr lang="en-US" altLang="zh-CN" dirty="0"/>
              <a:t>of performance</a:t>
            </a:r>
          </a:p>
          <a:p>
            <a:pPr marL="400050" lvl="1" indent="0">
              <a:buNone/>
            </a:pPr>
            <a:r>
              <a:rPr lang="en-US" altLang="zh-CN" dirty="0"/>
              <a:t>– Months worth of data</a:t>
            </a:r>
          </a:p>
          <a:p>
            <a:pPr marL="400050" lvl="1" indent="0">
              <a:buNone/>
            </a:pPr>
            <a:r>
              <a:rPr lang="en-US" altLang="zh-CN" dirty="0"/>
              <a:t>– </a:t>
            </a:r>
            <a:r>
              <a:rPr lang="en-US" altLang="zh-CN" dirty="0">
                <a:solidFill>
                  <a:srgbClr val="FF0000"/>
                </a:solidFill>
              </a:rPr>
              <a:t>Manual</a:t>
            </a:r>
            <a:r>
              <a:rPr lang="en-US" altLang="zh-CN" dirty="0"/>
              <a:t> process took </a:t>
            </a:r>
            <a:r>
              <a:rPr lang="en-US" altLang="zh-CN" dirty="0" smtClean="0"/>
              <a:t>109min 14sec</a:t>
            </a:r>
            <a:endParaRPr lang="en-US" altLang="zh-CN" dirty="0"/>
          </a:p>
          <a:p>
            <a:pPr marL="400050" lvl="1" indent="0">
              <a:buNone/>
            </a:pPr>
            <a:r>
              <a:rPr lang="en-US" altLang="zh-CN" dirty="0"/>
              <a:t>– </a:t>
            </a:r>
            <a:r>
              <a:rPr lang="en-US" altLang="zh-CN" dirty="0" err="1">
                <a:solidFill>
                  <a:srgbClr val="FF0000"/>
                </a:solidFill>
              </a:rPr>
              <a:t>MapReduce</a:t>
            </a:r>
            <a:r>
              <a:rPr lang="en-US" altLang="zh-CN" dirty="0"/>
              <a:t> process took </a:t>
            </a:r>
            <a:r>
              <a:rPr lang="en-US" altLang="zh-CN" dirty="0" smtClean="0"/>
              <a:t>25min 58sec</a:t>
            </a:r>
            <a:endParaRPr lang="zh-CN" altLang="en-US" dirty="0"/>
          </a:p>
        </p:txBody>
      </p:sp>
    </p:spTree>
    <p:extLst>
      <p:ext uri="{BB962C8B-B14F-4D97-AF65-F5344CB8AC3E}">
        <p14:creationId xmlns:p14="http://schemas.microsoft.com/office/powerpoint/2010/main" val="7416825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Improve Hotel Sort – Components</a:t>
            </a:r>
            <a:endParaRPr lang="zh-CN" alt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0953" y="1317422"/>
            <a:ext cx="5688632" cy="4199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5517232"/>
            <a:ext cx="639127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5054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8229600" cy="850106"/>
          </a:xfrm>
        </p:spPr>
        <p:txBody>
          <a:bodyPr/>
          <a:lstStyle/>
          <a:p>
            <a:r>
              <a:rPr lang="en-US" altLang="zh-CN" dirty="0" err="1"/>
              <a:t>Webtrends</a:t>
            </a:r>
            <a:r>
              <a:rPr lang="en-US" altLang="zh-CN" dirty="0"/>
              <a:t> Analysis in Hive</a:t>
            </a:r>
            <a:endParaRPr lang="zh-CN" altLang="en-US" dirty="0"/>
          </a:p>
        </p:txBody>
      </p:sp>
      <p:sp>
        <p:nvSpPr>
          <p:cNvPr id="3" name="内容占位符 2"/>
          <p:cNvSpPr>
            <a:spLocks noGrp="1"/>
          </p:cNvSpPr>
          <p:nvPr>
            <p:ph idx="1"/>
          </p:nvPr>
        </p:nvSpPr>
        <p:spPr>
          <a:xfrm>
            <a:off x="457200" y="1052736"/>
            <a:ext cx="8229600" cy="5616624"/>
          </a:xfrm>
        </p:spPr>
        <p:txBody>
          <a:bodyPr>
            <a:normAutofit fontScale="62500" lnSpcReduction="20000"/>
          </a:bodyPr>
          <a:lstStyle/>
          <a:p>
            <a:r>
              <a:rPr lang="en-US" altLang="zh-CN" sz="4000" dirty="0" smtClean="0"/>
              <a:t>Extract </a:t>
            </a:r>
            <a:r>
              <a:rPr lang="en-US" altLang="zh-CN" sz="4000" dirty="0"/>
              <a:t>data is loaded into two Hive tables:</a:t>
            </a:r>
          </a:p>
          <a:p>
            <a:r>
              <a:rPr lang="en-US" altLang="zh-CN" dirty="0"/>
              <a:t>DROP TABLE </a:t>
            </a:r>
            <a:r>
              <a:rPr lang="en-US" altLang="zh-CN" dirty="0" err="1"/>
              <a:t>wt_extract</a:t>
            </a:r>
            <a:r>
              <a:rPr lang="en-US" altLang="zh-CN" dirty="0"/>
              <a:t>;</a:t>
            </a:r>
          </a:p>
          <a:p>
            <a:r>
              <a:rPr lang="en-US" altLang="zh-CN" sz="4000" dirty="0"/>
              <a:t>CREATE TABLE </a:t>
            </a:r>
            <a:r>
              <a:rPr lang="en-US" altLang="zh-CN" sz="4000" dirty="0" err="1">
                <a:solidFill>
                  <a:srgbClr val="FF0000"/>
                </a:solidFill>
              </a:rPr>
              <a:t>wt_extract</a:t>
            </a:r>
            <a:r>
              <a:rPr lang="en-US" altLang="zh-CN" sz="4000" dirty="0"/>
              <a:t>(</a:t>
            </a:r>
          </a:p>
          <a:p>
            <a:pPr marL="0" indent="0">
              <a:buNone/>
            </a:pPr>
            <a:r>
              <a:rPr lang="en-US" altLang="zh-CN" sz="4000" dirty="0" err="1">
                <a:solidFill>
                  <a:srgbClr val="FF0000"/>
                </a:solidFill>
              </a:rPr>
              <a:t>session_id</a:t>
            </a:r>
            <a:r>
              <a:rPr lang="en-US" altLang="zh-CN" dirty="0"/>
              <a:t> STRING, </a:t>
            </a:r>
            <a:r>
              <a:rPr lang="en-US" altLang="zh-CN" sz="4000" dirty="0" err="1">
                <a:solidFill>
                  <a:srgbClr val="FF0000"/>
                </a:solidFill>
              </a:rPr>
              <a:t>visitor_tracking_id</a:t>
            </a:r>
            <a:r>
              <a:rPr lang="en-US" altLang="zh-CN" dirty="0"/>
              <a:t> STRING, host STRING, </a:t>
            </a:r>
            <a:endParaRPr lang="en-US" altLang="zh-CN" dirty="0" smtClean="0"/>
          </a:p>
          <a:p>
            <a:pPr marL="0" indent="0">
              <a:lnSpc>
                <a:spcPct val="170000"/>
              </a:lnSpc>
              <a:buNone/>
            </a:pPr>
            <a:r>
              <a:rPr lang="en-US" altLang="zh-CN" dirty="0" err="1" smtClean="0"/>
              <a:t>visitors_ip</a:t>
            </a:r>
            <a:r>
              <a:rPr lang="en-US" altLang="zh-CN" dirty="0" smtClean="0"/>
              <a:t> </a:t>
            </a:r>
            <a:r>
              <a:rPr lang="en-US" altLang="zh-CN" dirty="0"/>
              <a:t>STRING, </a:t>
            </a:r>
            <a:r>
              <a:rPr lang="en-US" altLang="zh-CN" dirty="0" err="1"/>
              <a:t>booking_date</a:t>
            </a:r>
            <a:r>
              <a:rPr lang="en-US" altLang="zh-CN" dirty="0"/>
              <a:t> STRING, </a:t>
            </a:r>
            <a:r>
              <a:rPr lang="en-US" altLang="zh-CN" dirty="0" err="1"/>
              <a:t>booking_time</a:t>
            </a:r>
            <a:endParaRPr lang="en-US" altLang="zh-CN" dirty="0"/>
          </a:p>
          <a:p>
            <a:pPr marL="0" indent="0">
              <a:lnSpc>
                <a:spcPct val="170000"/>
              </a:lnSpc>
              <a:buNone/>
            </a:pPr>
            <a:r>
              <a:rPr lang="en-US" altLang="zh-CN" dirty="0"/>
              <a:t>STRING, </a:t>
            </a:r>
            <a:r>
              <a:rPr lang="en-US" altLang="zh-CN" dirty="0" err="1"/>
              <a:t>dept_date</a:t>
            </a:r>
            <a:r>
              <a:rPr lang="en-US" altLang="zh-CN" dirty="0"/>
              <a:t> STRING, </a:t>
            </a:r>
            <a:r>
              <a:rPr lang="en-US" altLang="zh-CN" dirty="0" err="1"/>
              <a:t>ret_date</a:t>
            </a:r>
            <a:r>
              <a:rPr lang="en-US" altLang="zh-CN" dirty="0"/>
              <a:t> STRING, </a:t>
            </a:r>
            <a:endParaRPr lang="en-US" altLang="zh-CN" dirty="0" smtClean="0"/>
          </a:p>
          <a:p>
            <a:pPr marL="0" indent="0">
              <a:lnSpc>
                <a:spcPct val="170000"/>
              </a:lnSpc>
              <a:buNone/>
            </a:pPr>
            <a:r>
              <a:rPr lang="en-US" altLang="zh-CN" sz="3400" dirty="0" err="1" smtClean="0">
                <a:solidFill>
                  <a:srgbClr val="FF0000"/>
                </a:solidFill>
              </a:rPr>
              <a:t>booked_hotel_id</a:t>
            </a:r>
            <a:r>
              <a:rPr lang="en-US" altLang="zh-CN" dirty="0" smtClean="0"/>
              <a:t> </a:t>
            </a:r>
            <a:r>
              <a:rPr lang="en-US" altLang="zh-CN" dirty="0"/>
              <a:t>STRING, </a:t>
            </a:r>
            <a:r>
              <a:rPr lang="en-US" altLang="zh-CN" dirty="0" err="1"/>
              <a:t>sort_type</a:t>
            </a:r>
            <a:r>
              <a:rPr lang="en-US" altLang="zh-CN" dirty="0"/>
              <a:t> STRING, destination STRING, </a:t>
            </a:r>
            <a:r>
              <a:rPr lang="en-US" altLang="zh-CN" dirty="0" err="1" smtClean="0"/>
              <a:t>location_id</a:t>
            </a:r>
            <a:r>
              <a:rPr lang="en-US" altLang="zh-CN" dirty="0"/>
              <a:t> </a:t>
            </a:r>
            <a:r>
              <a:rPr lang="en-US" altLang="zh-CN" dirty="0" smtClean="0"/>
              <a:t>STRING</a:t>
            </a:r>
            <a:r>
              <a:rPr lang="en-US" altLang="zh-CN" dirty="0"/>
              <a:t>, </a:t>
            </a:r>
            <a:r>
              <a:rPr lang="en-US" altLang="zh-CN" dirty="0" err="1"/>
              <a:t>number_of_guests</a:t>
            </a:r>
            <a:r>
              <a:rPr lang="en-US" altLang="zh-CN" dirty="0"/>
              <a:t> INT, </a:t>
            </a:r>
            <a:r>
              <a:rPr lang="en-US" altLang="zh-CN" dirty="0" err="1"/>
              <a:t>number_of_rooms</a:t>
            </a:r>
            <a:r>
              <a:rPr lang="en-US" altLang="zh-CN" dirty="0"/>
              <a:t> INT, </a:t>
            </a:r>
            <a:endParaRPr lang="en-US" altLang="zh-CN" dirty="0" smtClean="0"/>
          </a:p>
          <a:p>
            <a:pPr marL="0" indent="0">
              <a:lnSpc>
                <a:spcPct val="170000"/>
              </a:lnSpc>
              <a:buNone/>
            </a:pPr>
            <a:r>
              <a:rPr lang="en-US" altLang="zh-CN" dirty="0" err="1" smtClean="0"/>
              <a:t>page_number</a:t>
            </a:r>
            <a:r>
              <a:rPr lang="en-US" altLang="zh-CN" dirty="0" smtClean="0"/>
              <a:t> </a:t>
            </a:r>
            <a:r>
              <a:rPr lang="en-US" altLang="zh-CN" dirty="0"/>
              <a:t>INT, </a:t>
            </a:r>
            <a:r>
              <a:rPr lang="en-US" altLang="zh-CN" dirty="0" err="1"/>
              <a:t>matrix_interaction</a:t>
            </a:r>
            <a:r>
              <a:rPr lang="en-US" altLang="zh-CN" dirty="0"/>
              <a:t> STRING, impressions STRING,</a:t>
            </a:r>
          </a:p>
          <a:p>
            <a:pPr marL="0" indent="0">
              <a:lnSpc>
                <a:spcPct val="170000"/>
              </a:lnSpc>
              <a:buNone/>
            </a:pPr>
            <a:r>
              <a:rPr lang="en-US" altLang="zh-CN" dirty="0" err="1"/>
              <a:t>areacode</a:t>
            </a:r>
            <a:r>
              <a:rPr lang="en-US" altLang="zh-CN" dirty="0"/>
              <a:t> STRING, city STRING, </a:t>
            </a:r>
            <a:r>
              <a:rPr lang="en-US" altLang="zh-CN" dirty="0" err="1"/>
              <a:t>region_code</a:t>
            </a:r>
            <a:r>
              <a:rPr lang="en-US" altLang="zh-CN" dirty="0"/>
              <a:t> STRING, country STRING, </a:t>
            </a:r>
            <a:r>
              <a:rPr lang="en-US" altLang="zh-CN" dirty="0" err="1"/>
              <a:t>country_code</a:t>
            </a:r>
            <a:r>
              <a:rPr lang="en-US" altLang="zh-CN" dirty="0"/>
              <a:t> STRING, continent STRING, company STRING,</a:t>
            </a:r>
          </a:p>
          <a:p>
            <a:pPr marL="0" indent="0">
              <a:lnSpc>
                <a:spcPct val="170000"/>
              </a:lnSpc>
              <a:buNone/>
            </a:pPr>
            <a:r>
              <a:rPr lang="en-US" altLang="zh-CN" dirty="0" err="1"/>
              <a:t>tzone</a:t>
            </a:r>
            <a:r>
              <a:rPr lang="en-US" altLang="zh-CN" dirty="0"/>
              <a:t> STRING</a:t>
            </a:r>
            <a:r>
              <a:rPr lang="en-US" altLang="zh-CN" dirty="0" smtClean="0"/>
              <a:t>)</a:t>
            </a:r>
            <a:endParaRPr lang="en-US" altLang="zh-CN" dirty="0"/>
          </a:p>
        </p:txBody>
      </p:sp>
    </p:spTree>
    <p:extLst>
      <p:ext uri="{BB962C8B-B14F-4D97-AF65-F5344CB8AC3E}">
        <p14:creationId xmlns:p14="http://schemas.microsoft.com/office/powerpoint/2010/main" val="33568468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Webtrends</a:t>
            </a:r>
            <a:r>
              <a:rPr lang="en-US" altLang="zh-CN" dirty="0"/>
              <a:t> Analysis in Hive</a:t>
            </a:r>
            <a:endParaRPr lang="zh-CN" altLang="en-US" dirty="0"/>
          </a:p>
        </p:txBody>
      </p:sp>
      <p:sp>
        <p:nvSpPr>
          <p:cNvPr id="3" name="内容占位符 2"/>
          <p:cNvSpPr>
            <a:spLocks noGrp="1"/>
          </p:cNvSpPr>
          <p:nvPr>
            <p:ph idx="1"/>
          </p:nvPr>
        </p:nvSpPr>
        <p:spPr/>
        <p:txBody>
          <a:bodyPr/>
          <a:lstStyle/>
          <a:p>
            <a:pPr marL="0" indent="0">
              <a:buNone/>
            </a:pPr>
            <a:r>
              <a:rPr lang="en-US" altLang="zh-CN" dirty="0">
                <a:solidFill>
                  <a:srgbClr val="FF0000"/>
                </a:solidFill>
              </a:rPr>
              <a:t>CLUSTERED</a:t>
            </a:r>
            <a:r>
              <a:rPr lang="en-US" altLang="zh-CN" dirty="0"/>
              <a:t> BY(</a:t>
            </a:r>
            <a:r>
              <a:rPr lang="en-US" altLang="zh-CN" dirty="0" err="1">
                <a:solidFill>
                  <a:srgbClr val="FF0000"/>
                </a:solidFill>
              </a:rPr>
              <a:t>booked_hotel_id</a:t>
            </a:r>
            <a:r>
              <a:rPr lang="en-US" altLang="zh-CN" dirty="0"/>
              <a:t>) INTO 256 </a:t>
            </a:r>
            <a:r>
              <a:rPr lang="en-US" altLang="zh-CN" dirty="0">
                <a:solidFill>
                  <a:srgbClr val="FF0000"/>
                </a:solidFill>
              </a:rPr>
              <a:t>BUCKETS</a:t>
            </a:r>
          </a:p>
          <a:p>
            <a:pPr marL="0" indent="0">
              <a:buNone/>
            </a:pPr>
            <a:r>
              <a:rPr lang="en-US" altLang="zh-CN" dirty="0"/>
              <a:t>ROW FORMAT DELIMITED</a:t>
            </a:r>
          </a:p>
          <a:p>
            <a:pPr marL="0" indent="0">
              <a:buNone/>
            </a:pPr>
            <a:r>
              <a:rPr lang="en-US" altLang="zh-CN" dirty="0"/>
              <a:t>FIELDS TERMINATED BY '\t’</a:t>
            </a:r>
          </a:p>
          <a:p>
            <a:pPr marL="0" indent="0">
              <a:buNone/>
            </a:pPr>
            <a:r>
              <a:rPr lang="en-US" altLang="zh-CN" dirty="0"/>
              <a:t>STORED AS </a:t>
            </a:r>
            <a:r>
              <a:rPr lang="en-US" altLang="zh-CN" dirty="0">
                <a:solidFill>
                  <a:srgbClr val="FF0000"/>
                </a:solidFill>
              </a:rPr>
              <a:t>TEXTFILE</a:t>
            </a:r>
            <a:r>
              <a:rPr lang="en-US" altLang="zh-CN" dirty="0" smtClean="0"/>
              <a:t>;</a:t>
            </a:r>
          </a:p>
          <a:p>
            <a:pPr marL="0" indent="0">
              <a:buNone/>
            </a:pPr>
            <a:r>
              <a:rPr lang="en-US" altLang="zh-CN" dirty="0"/>
              <a:t>load data </a:t>
            </a:r>
            <a:r>
              <a:rPr lang="en-US" altLang="zh-CN" dirty="0" err="1"/>
              <a:t>inpath</a:t>
            </a:r>
            <a:r>
              <a:rPr lang="en-US" altLang="zh-CN" dirty="0"/>
              <a:t> ’/extract-output/part-00000' into table </a:t>
            </a:r>
            <a:r>
              <a:rPr lang="en-US" altLang="zh-CN" dirty="0" err="1"/>
              <a:t>wt_extract</a:t>
            </a:r>
            <a:r>
              <a:rPr lang="en-US" altLang="zh-CN" dirty="0"/>
              <a:t>;</a:t>
            </a:r>
          </a:p>
          <a:p>
            <a:pPr marL="0" indent="0">
              <a:buNone/>
            </a:pPr>
            <a:endParaRPr lang="en-US" altLang="zh-CN" dirty="0"/>
          </a:p>
          <a:p>
            <a:endParaRPr lang="zh-CN" altLang="en-US" dirty="0"/>
          </a:p>
        </p:txBody>
      </p:sp>
    </p:spTree>
    <p:extLst>
      <p:ext uri="{BB962C8B-B14F-4D97-AF65-F5344CB8AC3E}">
        <p14:creationId xmlns:p14="http://schemas.microsoft.com/office/powerpoint/2010/main" val="19459495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229600" cy="634082"/>
          </a:xfrm>
        </p:spPr>
        <p:txBody>
          <a:bodyPr>
            <a:normAutofit fontScale="90000"/>
          </a:bodyPr>
          <a:lstStyle/>
          <a:p>
            <a:r>
              <a:rPr lang="en-US" altLang="zh-CN" dirty="0" err="1"/>
              <a:t>Webtrends</a:t>
            </a:r>
            <a:r>
              <a:rPr lang="en-US" altLang="zh-CN" dirty="0"/>
              <a:t> Analysis in Hive</a:t>
            </a:r>
            <a:endParaRPr lang="zh-CN" altLang="en-US" dirty="0"/>
          </a:p>
        </p:txBody>
      </p:sp>
      <p:sp>
        <p:nvSpPr>
          <p:cNvPr id="3" name="内容占位符 2"/>
          <p:cNvSpPr>
            <a:spLocks noGrp="1"/>
          </p:cNvSpPr>
          <p:nvPr>
            <p:ph idx="1"/>
          </p:nvPr>
        </p:nvSpPr>
        <p:spPr>
          <a:xfrm>
            <a:off x="492696" y="1196752"/>
            <a:ext cx="8229600" cy="5904656"/>
          </a:xfrm>
        </p:spPr>
        <p:txBody>
          <a:bodyPr>
            <a:normAutofit/>
          </a:bodyPr>
          <a:lstStyle/>
          <a:p>
            <a:r>
              <a:rPr lang="en-US" altLang="zh-CN" dirty="0" smtClean="0"/>
              <a:t>DROP </a:t>
            </a:r>
            <a:r>
              <a:rPr lang="en-US" altLang="zh-CN" dirty="0"/>
              <a:t>TABLE </a:t>
            </a:r>
            <a:r>
              <a:rPr lang="en-US" altLang="zh-CN" dirty="0" err="1"/>
              <a:t>hotel_impressions</a:t>
            </a:r>
            <a:r>
              <a:rPr lang="en-US" altLang="zh-CN" dirty="0"/>
              <a:t>;</a:t>
            </a:r>
          </a:p>
          <a:p>
            <a:r>
              <a:rPr lang="en-US" altLang="zh-CN" dirty="0">
                <a:solidFill>
                  <a:srgbClr val="FF0000"/>
                </a:solidFill>
              </a:rPr>
              <a:t>CREATE TABLE </a:t>
            </a:r>
            <a:r>
              <a:rPr lang="en-US" altLang="zh-CN" dirty="0" err="1">
                <a:solidFill>
                  <a:srgbClr val="FF0000"/>
                </a:solidFill>
              </a:rPr>
              <a:t>hotel_impressions</a:t>
            </a:r>
            <a:r>
              <a:rPr lang="en-US" altLang="zh-CN" dirty="0">
                <a:solidFill>
                  <a:srgbClr val="FF0000"/>
                </a:solidFill>
              </a:rPr>
              <a:t>(</a:t>
            </a:r>
          </a:p>
          <a:p>
            <a:pPr marL="400050" lvl="1" indent="0">
              <a:buNone/>
            </a:pPr>
            <a:r>
              <a:rPr lang="en-US" altLang="zh-CN" dirty="0" err="1"/>
              <a:t>session_id</a:t>
            </a:r>
            <a:r>
              <a:rPr lang="en-US" altLang="zh-CN" dirty="0"/>
              <a:t> STRING, </a:t>
            </a:r>
            <a:r>
              <a:rPr lang="en-US" altLang="zh-CN" dirty="0" err="1"/>
              <a:t>hotel_id</a:t>
            </a:r>
            <a:r>
              <a:rPr lang="en-US" altLang="zh-CN" dirty="0"/>
              <a:t> STRING, position INT, rate FLOAT )</a:t>
            </a:r>
          </a:p>
          <a:p>
            <a:pPr marL="400050" lvl="1" indent="0">
              <a:buNone/>
            </a:pPr>
            <a:r>
              <a:rPr lang="en-US" altLang="zh-CN" dirty="0"/>
              <a:t>CLUSTERED BY(</a:t>
            </a:r>
            <a:r>
              <a:rPr lang="en-US" altLang="zh-CN" dirty="0" err="1"/>
              <a:t>hotel_id</a:t>
            </a:r>
            <a:r>
              <a:rPr lang="en-US" altLang="zh-CN" dirty="0"/>
              <a:t>) INTO 256 BUCKETS</a:t>
            </a:r>
          </a:p>
          <a:p>
            <a:pPr marL="400050" lvl="1" indent="0">
              <a:buNone/>
            </a:pPr>
            <a:r>
              <a:rPr lang="en-US" altLang="zh-CN" dirty="0"/>
              <a:t>ROW FORMAT DELIMITED</a:t>
            </a:r>
          </a:p>
          <a:p>
            <a:pPr marL="400050" lvl="1" indent="0">
              <a:buNone/>
            </a:pPr>
            <a:r>
              <a:rPr lang="en-US" altLang="zh-CN" dirty="0"/>
              <a:t>FIELDS TERMINATED BY '\t' STORED AS TEXTFILE;</a:t>
            </a:r>
          </a:p>
          <a:p>
            <a:pPr marL="457200" indent="-457200"/>
            <a:r>
              <a:rPr lang="en-US" altLang="zh-CN" dirty="0"/>
              <a:t>load data </a:t>
            </a:r>
            <a:r>
              <a:rPr lang="en-US" altLang="zh-CN" dirty="0" err="1"/>
              <a:t>inpath</a:t>
            </a:r>
            <a:r>
              <a:rPr lang="en-US" altLang="zh-CN" dirty="0"/>
              <a:t> ’/impressions-output/part-00000' into table </a:t>
            </a:r>
            <a:r>
              <a:rPr lang="en-US" altLang="zh-CN" dirty="0" err="1">
                <a:solidFill>
                  <a:srgbClr val="FF0000"/>
                </a:solidFill>
              </a:rPr>
              <a:t>hotel_extract</a:t>
            </a:r>
            <a:r>
              <a:rPr lang="en-US" altLang="zh-CN" dirty="0"/>
              <a:t>;</a:t>
            </a:r>
            <a:endParaRPr lang="zh-CN" altLang="en-US" dirty="0"/>
          </a:p>
        </p:txBody>
      </p:sp>
    </p:spTree>
    <p:extLst>
      <p:ext uri="{BB962C8B-B14F-4D97-AF65-F5344CB8AC3E}">
        <p14:creationId xmlns:p14="http://schemas.microsoft.com/office/powerpoint/2010/main" val="20381718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Webtrends</a:t>
            </a:r>
            <a:r>
              <a:rPr lang="en-US" altLang="zh-CN" dirty="0"/>
              <a:t> Analysis in Hive Cont’d</a:t>
            </a:r>
            <a:endParaRPr lang="zh-CN" altLang="en-US" dirty="0"/>
          </a:p>
        </p:txBody>
      </p:sp>
      <p:sp>
        <p:nvSpPr>
          <p:cNvPr id="3" name="内容占位符 2"/>
          <p:cNvSpPr>
            <a:spLocks noGrp="1"/>
          </p:cNvSpPr>
          <p:nvPr>
            <p:ph idx="1"/>
          </p:nvPr>
        </p:nvSpPr>
        <p:spPr>
          <a:xfrm>
            <a:off x="457200" y="1412776"/>
            <a:ext cx="8229600" cy="4713387"/>
          </a:xfrm>
        </p:spPr>
        <p:txBody>
          <a:bodyPr>
            <a:normAutofit lnSpcReduction="10000"/>
          </a:bodyPr>
          <a:lstStyle/>
          <a:p>
            <a:r>
              <a:rPr lang="en-US" altLang="zh-CN" dirty="0"/>
              <a:t>Allows us to easily derive metrics not previously possible.</a:t>
            </a:r>
          </a:p>
          <a:p>
            <a:r>
              <a:rPr lang="en-US" altLang="zh-CN" dirty="0" smtClean="0"/>
              <a:t>Example </a:t>
            </a:r>
            <a:r>
              <a:rPr lang="en-US" altLang="zh-CN" dirty="0"/>
              <a:t>- Find the </a:t>
            </a:r>
            <a:r>
              <a:rPr lang="en-US" altLang="zh-CN" dirty="0">
                <a:solidFill>
                  <a:srgbClr val="FF0000"/>
                </a:solidFill>
              </a:rPr>
              <a:t>Position</a:t>
            </a:r>
            <a:r>
              <a:rPr lang="en-US" altLang="zh-CN" dirty="0"/>
              <a:t> of </a:t>
            </a:r>
            <a:r>
              <a:rPr lang="en-US" altLang="zh-CN" dirty="0">
                <a:solidFill>
                  <a:srgbClr val="FF0000"/>
                </a:solidFill>
              </a:rPr>
              <a:t>Each Booked Hotel </a:t>
            </a:r>
            <a:r>
              <a:rPr lang="en-US" altLang="zh-CN" dirty="0"/>
              <a:t>in Search</a:t>
            </a:r>
          </a:p>
          <a:p>
            <a:r>
              <a:rPr lang="en-US" altLang="zh-CN" dirty="0"/>
              <a:t>Results:</a:t>
            </a:r>
          </a:p>
          <a:p>
            <a:r>
              <a:rPr lang="en-US" altLang="zh-CN" dirty="0"/>
              <a:t>CREATE TABLE positions</a:t>
            </a:r>
            <a:r>
              <a:rPr lang="en-US" altLang="zh-CN" dirty="0" smtClean="0"/>
              <a:t>(</a:t>
            </a:r>
            <a:endParaRPr lang="en-US" altLang="zh-CN" dirty="0"/>
          </a:p>
          <a:p>
            <a:pPr marL="400050" lvl="1" indent="0">
              <a:buNone/>
            </a:pPr>
            <a:r>
              <a:rPr lang="en-US" altLang="zh-CN" dirty="0" err="1"/>
              <a:t>session_id</a:t>
            </a:r>
            <a:r>
              <a:rPr lang="en-US" altLang="zh-CN" dirty="0"/>
              <a:t> STRING</a:t>
            </a:r>
            <a:r>
              <a:rPr lang="en-US" altLang="zh-CN" dirty="0" smtClean="0"/>
              <a:t>,</a:t>
            </a:r>
            <a:endParaRPr lang="en-US" altLang="zh-CN" dirty="0"/>
          </a:p>
          <a:p>
            <a:pPr marL="400050" lvl="1" indent="0">
              <a:buNone/>
            </a:pPr>
            <a:r>
              <a:rPr lang="en-US" altLang="zh-CN" dirty="0" err="1">
                <a:solidFill>
                  <a:srgbClr val="FF0000"/>
                </a:solidFill>
              </a:rPr>
              <a:t>booked_hotel_id</a:t>
            </a:r>
            <a:r>
              <a:rPr lang="en-US" altLang="zh-CN" dirty="0"/>
              <a:t> STRING</a:t>
            </a:r>
            <a:r>
              <a:rPr lang="en-US" altLang="zh-CN" dirty="0" smtClean="0"/>
              <a:t>,</a:t>
            </a:r>
            <a:endParaRPr lang="en-US" altLang="zh-CN" dirty="0"/>
          </a:p>
          <a:p>
            <a:pPr marL="400050" lvl="1" indent="0">
              <a:buNone/>
            </a:pPr>
            <a:r>
              <a:rPr lang="en-US" altLang="zh-CN" dirty="0"/>
              <a:t>position INT</a:t>
            </a:r>
            <a:r>
              <a:rPr lang="en-US" altLang="zh-CN" dirty="0" smtClean="0"/>
              <a:t>);</a:t>
            </a:r>
            <a:endParaRPr lang="en-US" altLang="zh-CN" dirty="0"/>
          </a:p>
          <a:p>
            <a:endParaRPr lang="zh-CN" altLang="en-US" dirty="0"/>
          </a:p>
        </p:txBody>
      </p:sp>
    </p:spTree>
    <p:extLst>
      <p:ext uri="{BB962C8B-B14F-4D97-AF65-F5344CB8AC3E}">
        <p14:creationId xmlns:p14="http://schemas.microsoft.com/office/powerpoint/2010/main" val="35426758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922114"/>
          </a:xfrm>
        </p:spPr>
        <p:txBody>
          <a:bodyPr/>
          <a:lstStyle/>
          <a:p>
            <a:r>
              <a:rPr lang="en-US" altLang="zh-CN" dirty="0" err="1"/>
              <a:t>Webtrends</a:t>
            </a:r>
            <a:r>
              <a:rPr lang="en-US" altLang="zh-CN" dirty="0"/>
              <a:t> Analysis in Hive Cont’d</a:t>
            </a:r>
            <a:endParaRPr lang="zh-CN" altLang="en-US" dirty="0"/>
          </a:p>
        </p:txBody>
      </p:sp>
      <p:sp>
        <p:nvSpPr>
          <p:cNvPr id="3" name="内容占位符 2"/>
          <p:cNvSpPr>
            <a:spLocks noGrp="1"/>
          </p:cNvSpPr>
          <p:nvPr>
            <p:ph idx="1"/>
          </p:nvPr>
        </p:nvSpPr>
        <p:spPr>
          <a:xfrm>
            <a:off x="323528" y="1412776"/>
            <a:ext cx="8229600" cy="4713387"/>
          </a:xfrm>
        </p:spPr>
        <p:txBody>
          <a:bodyPr>
            <a:normAutofit/>
          </a:bodyPr>
          <a:lstStyle/>
          <a:p>
            <a:r>
              <a:rPr lang="en-US" altLang="zh-CN" dirty="0"/>
              <a:t>set </a:t>
            </a:r>
            <a:r>
              <a:rPr lang="en-US" altLang="zh-CN" dirty="0" err="1"/>
              <a:t>mapred.reduce.tasks</a:t>
            </a:r>
            <a:r>
              <a:rPr lang="en-US" altLang="zh-CN" dirty="0"/>
              <a:t> = 17</a:t>
            </a:r>
            <a:r>
              <a:rPr lang="en-US" altLang="zh-CN" dirty="0" smtClean="0"/>
              <a:t>;</a:t>
            </a:r>
            <a:endParaRPr lang="en-US" altLang="zh-CN" dirty="0"/>
          </a:p>
          <a:p>
            <a:r>
              <a:rPr lang="en-US" altLang="zh-CN" dirty="0"/>
              <a:t>INSERT OVERWRITE </a:t>
            </a:r>
            <a:r>
              <a:rPr lang="en-US" altLang="zh-CN" dirty="0" smtClean="0"/>
              <a:t>TABLE </a:t>
            </a:r>
            <a:r>
              <a:rPr lang="en-US" altLang="zh-CN" dirty="0" smtClean="0">
                <a:solidFill>
                  <a:srgbClr val="FF0000"/>
                </a:solidFill>
              </a:rPr>
              <a:t>positions</a:t>
            </a:r>
            <a:endParaRPr lang="en-US" altLang="zh-CN" dirty="0">
              <a:solidFill>
                <a:srgbClr val="FF0000"/>
              </a:solidFill>
            </a:endParaRPr>
          </a:p>
          <a:p>
            <a:pPr marL="400050" lvl="1" indent="0">
              <a:buNone/>
            </a:pPr>
            <a:r>
              <a:rPr lang="en-US" altLang="zh-CN" dirty="0"/>
              <a:t>SELECT</a:t>
            </a:r>
          </a:p>
          <a:p>
            <a:pPr marL="400050" lvl="1" indent="0">
              <a:buNone/>
            </a:pPr>
            <a:r>
              <a:rPr lang="en-US" altLang="zh-CN" dirty="0" err="1"/>
              <a:t>e.session_id</a:t>
            </a:r>
            <a:r>
              <a:rPr lang="en-US" altLang="zh-CN" dirty="0"/>
              <a:t>, </a:t>
            </a:r>
            <a:r>
              <a:rPr lang="en-US" altLang="zh-CN" dirty="0" err="1"/>
              <a:t>e.booked_hotel_id</a:t>
            </a:r>
            <a:r>
              <a:rPr lang="en-US" altLang="zh-CN" dirty="0"/>
              <a:t>, </a:t>
            </a:r>
            <a:r>
              <a:rPr lang="en-US" altLang="zh-CN" dirty="0" err="1" smtClean="0"/>
              <a:t>i.position</a:t>
            </a:r>
            <a:endParaRPr lang="en-US" altLang="zh-CN" dirty="0"/>
          </a:p>
          <a:p>
            <a:pPr marL="400050" lvl="1" indent="0">
              <a:buNone/>
            </a:pPr>
            <a:r>
              <a:rPr lang="en-US" altLang="zh-CN" dirty="0" smtClean="0"/>
              <a:t>FROM </a:t>
            </a:r>
            <a:r>
              <a:rPr lang="en-US" altLang="zh-CN" dirty="0" err="1" smtClean="0">
                <a:solidFill>
                  <a:srgbClr val="FF0000"/>
                </a:solidFill>
              </a:rPr>
              <a:t>hotel_impressions</a:t>
            </a:r>
            <a:r>
              <a:rPr lang="en-US" altLang="zh-CN" dirty="0" smtClean="0"/>
              <a:t> </a:t>
            </a:r>
            <a:r>
              <a:rPr lang="en-US" altLang="zh-CN" dirty="0" err="1"/>
              <a:t>i</a:t>
            </a:r>
            <a:r>
              <a:rPr lang="en-US" altLang="zh-CN" dirty="0"/>
              <a:t> JOIN </a:t>
            </a:r>
            <a:r>
              <a:rPr lang="en-US" altLang="zh-CN" dirty="0" err="1">
                <a:solidFill>
                  <a:srgbClr val="FF0000"/>
                </a:solidFill>
              </a:rPr>
              <a:t>wt_extract</a:t>
            </a:r>
            <a:r>
              <a:rPr lang="en-US" altLang="zh-CN" dirty="0"/>
              <a:t> </a:t>
            </a:r>
            <a:r>
              <a:rPr lang="en-US" altLang="zh-CN" dirty="0" smtClean="0"/>
              <a:t>e</a:t>
            </a:r>
            <a:endParaRPr lang="en-US" altLang="zh-CN" dirty="0"/>
          </a:p>
          <a:p>
            <a:pPr marL="400050" lvl="1" indent="0">
              <a:buNone/>
            </a:pPr>
            <a:r>
              <a:rPr lang="en-US" altLang="zh-CN" dirty="0"/>
              <a:t>ON</a:t>
            </a:r>
          </a:p>
          <a:p>
            <a:pPr marL="400050" lvl="1" indent="0">
              <a:buNone/>
            </a:pPr>
            <a:r>
              <a:rPr lang="en-US" altLang="zh-CN" dirty="0"/>
              <a:t>(</a:t>
            </a:r>
            <a:r>
              <a:rPr lang="en-US" altLang="zh-CN" dirty="0" err="1"/>
              <a:t>e.</a:t>
            </a:r>
            <a:r>
              <a:rPr lang="en-US" altLang="zh-CN" dirty="0" err="1">
                <a:solidFill>
                  <a:srgbClr val="FF0000"/>
                </a:solidFill>
              </a:rPr>
              <a:t>booked_hotel_id</a:t>
            </a:r>
            <a:r>
              <a:rPr lang="en-US" altLang="zh-CN" dirty="0"/>
              <a:t> = </a:t>
            </a:r>
            <a:r>
              <a:rPr lang="en-US" altLang="zh-CN" dirty="0" err="1"/>
              <a:t>i.</a:t>
            </a:r>
            <a:r>
              <a:rPr lang="en-US" altLang="zh-CN" dirty="0" err="1">
                <a:solidFill>
                  <a:srgbClr val="FF0000"/>
                </a:solidFill>
              </a:rPr>
              <a:t>hotel_id</a:t>
            </a:r>
            <a:r>
              <a:rPr lang="en-US" altLang="zh-CN" dirty="0"/>
              <a:t> and </a:t>
            </a:r>
            <a:r>
              <a:rPr lang="en-US" altLang="zh-CN" dirty="0" err="1"/>
              <a:t>e.</a:t>
            </a:r>
            <a:r>
              <a:rPr lang="en-US" altLang="zh-CN" dirty="0" err="1">
                <a:solidFill>
                  <a:srgbClr val="FF0000"/>
                </a:solidFill>
              </a:rPr>
              <a:t>session_id</a:t>
            </a:r>
            <a:r>
              <a:rPr lang="en-US" altLang="zh-CN" dirty="0"/>
              <a:t> = </a:t>
            </a:r>
            <a:r>
              <a:rPr lang="en-US" altLang="zh-CN" dirty="0" err="1"/>
              <a:t>i.</a:t>
            </a:r>
            <a:r>
              <a:rPr lang="en-US" altLang="zh-CN" dirty="0" err="1">
                <a:solidFill>
                  <a:srgbClr val="FF0000"/>
                </a:solidFill>
              </a:rPr>
              <a:t>session_id</a:t>
            </a:r>
            <a:r>
              <a:rPr lang="en-US" altLang="zh-CN" dirty="0"/>
              <a:t>)</a:t>
            </a:r>
            <a:endParaRPr lang="zh-CN" altLang="en-US" dirty="0"/>
          </a:p>
        </p:txBody>
      </p:sp>
    </p:spTree>
    <p:extLst>
      <p:ext uri="{BB962C8B-B14F-4D97-AF65-F5344CB8AC3E}">
        <p14:creationId xmlns:p14="http://schemas.microsoft.com/office/powerpoint/2010/main" val="41561312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922114"/>
          </a:xfrm>
        </p:spPr>
        <p:txBody>
          <a:bodyPr/>
          <a:lstStyle/>
          <a:p>
            <a:r>
              <a:rPr lang="en-US" altLang="zh-CN" dirty="0" err="1"/>
              <a:t>Webtrends</a:t>
            </a:r>
            <a:r>
              <a:rPr lang="en-US" altLang="zh-CN" dirty="0"/>
              <a:t> Analysis in Hive Cont’d</a:t>
            </a:r>
            <a:endParaRPr lang="zh-CN" altLang="en-US" dirty="0"/>
          </a:p>
        </p:txBody>
      </p:sp>
      <p:sp>
        <p:nvSpPr>
          <p:cNvPr id="3" name="内容占位符 2"/>
          <p:cNvSpPr>
            <a:spLocks noGrp="1"/>
          </p:cNvSpPr>
          <p:nvPr>
            <p:ph idx="1"/>
          </p:nvPr>
        </p:nvSpPr>
        <p:spPr>
          <a:xfrm>
            <a:off x="251520" y="1340768"/>
            <a:ext cx="8507288" cy="4785395"/>
          </a:xfrm>
        </p:spPr>
        <p:txBody>
          <a:bodyPr/>
          <a:lstStyle/>
          <a:p>
            <a:r>
              <a:rPr lang="en-US" altLang="zh-CN" dirty="0"/>
              <a:t>Example - Aggregate Booking Position by Location by Day:</a:t>
            </a:r>
          </a:p>
          <a:p>
            <a:r>
              <a:rPr lang="en-US" altLang="zh-CN" dirty="0"/>
              <a:t>CREATE TABLE </a:t>
            </a:r>
            <a:r>
              <a:rPr lang="en-US" altLang="zh-CN" b="1" dirty="0" err="1">
                <a:solidFill>
                  <a:srgbClr val="FF0000"/>
                </a:solidFill>
              </a:rPr>
              <a:t>position_aggregate_by_day</a:t>
            </a:r>
            <a:r>
              <a:rPr lang="en-US" altLang="zh-CN" dirty="0" smtClean="0"/>
              <a:t>(</a:t>
            </a:r>
            <a:endParaRPr lang="en-US" altLang="zh-CN" dirty="0"/>
          </a:p>
          <a:p>
            <a:pPr marL="400050" lvl="1" indent="0">
              <a:buNone/>
            </a:pPr>
            <a:r>
              <a:rPr lang="en-US" altLang="zh-CN" dirty="0" err="1"/>
              <a:t>location_id</a:t>
            </a:r>
            <a:r>
              <a:rPr lang="en-US" altLang="zh-CN" dirty="0"/>
              <a:t> STRING</a:t>
            </a:r>
            <a:r>
              <a:rPr lang="en-US" altLang="zh-CN" dirty="0" smtClean="0"/>
              <a:t>,</a:t>
            </a:r>
            <a:endParaRPr lang="en-US" altLang="zh-CN" dirty="0"/>
          </a:p>
          <a:p>
            <a:pPr marL="400050" lvl="1" indent="0">
              <a:buNone/>
            </a:pPr>
            <a:r>
              <a:rPr lang="en-US" altLang="zh-CN" dirty="0" err="1"/>
              <a:t>booking_date</a:t>
            </a:r>
            <a:r>
              <a:rPr lang="en-US" altLang="zh-CN" dirty="0"/>
              <a:t> STRING</a:t>
            </a:r>
            <a:r>
              <a:rPr lang="en-US" altLang="zh-CN" dirty="0" smtClean="0"/>
              <a:t>,</a:t>
            </a:r>
            <a:endParaRPr lang="en-US" altLang="zh-CN" dirty="0"/>
          </a:p>
          <a:p>
            <a:pPr marL="400050" lvl="1" indent="0">
              <a:buNone/>
            </a:pPr>
            <a:r>
              <a:rPr lang="en-US" altLang="zh-CN" dirty="0"/>
              <a:t>position INT</a:t>
            </a:r>
            <a:r>
              <a:rPr lang="en-US" altLang="zh-CN" dirty="0" smtClean="0"/>
              <a:t>,</a:t>
            </a:r>
            <a:endParaRPr lang="en-US" altLang="zh-CN" dirty="0"/>
          </a:p>
          <a:p>
            <a:pPr marL="400050" lvl="1" indent="0">
              <a:buNone/>
            </a:pPr>
            <a:r>
              <a:rPr lang="en-US" altLang="zh-CN" dirty="0" err="1"/>
              <a:t>pcount</a:t>
            </a:r>
            <a:r>
              <a:rPr lang="en-US" altLang="zh-CN" dirty="0"/>
              <a:t> INT</a:t>
            </a:r>
            <a:r>
              <a:rPr lang="en-US" altLang="zh-CN" dirty="0" smtClean="0"/>
              <a:t>);</a:t>
            </a:r>
            <a:endParaRPr lang="en-US" altLang="zh-CN" dirty="0"/>
          </a:p>
          <a:p>
            <a:endParaRPr lang="zh-CN" altLang="en-US" dirty="0"/>
          </a:p>
        </p:txBody>
      </p:sp>
    </p:spTree>
    <p:extLst>
      <p:ext uri="{BB962C8B-B14F-4D97-AF65-F5344CB8AC3E}">
        <p14:creationId xmlns:p14="http://schemas.microsoft.com/office/powerpoint/2010/main" val="35786077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850106"/>
          </a:xfrm>
        </p:spPr>
        <p:txBody>
          <a:bodyPr/>
          <a:lstStyle/>
          <a:p>
            <a:r>
              <a:rPr lang="en-US" altLang="zh-CN" dirty="0" err="1"/>
              <a:t>Webtrends</a:t>
            </a:r>
            <a:r>
              <a:rPr lang="en-US" altLang="zh-CN" dirty="0"/>
              <a:t> Analysis in Hive Cont’d</a:t>
            </a:r>
            <a:endParaRPr lang="zh-CN" altLang="en-US" dirty="0"/>
          </a:p>
        </p:txBody>
      </p:sp>
      <p:sp>
        <p:nvSpPr>
          <p:cNvPr id="3" name="内容占位符 2"/>
          <p:cNvSpPr>
            <a:spLocks noGrp="1"/>
          </p:cNvSpPr>
          <p:nvPr>
            <p:ph idx="1"/>
          </p:nvPr>
        </p:nvSpPr>
        <p:spPr>
          <a:xfrm>
            <a:off x="457200" y="1412776"/>
            <a:ext cx="8229600" cy="4713387"/>
          </a:xfrm>
        </p:spPr>
        <p:txBody>
          <a:bodyPr>
            <a:normAutofit fontScale="92500" lnSpcReduction="20000"/>
          </a:bodyPr>
          <a:lstStyle/>
          <a:p>
            <a:r>
              <a:rPr lang="en-US" altLang="zh-CN" dirty="0"/>
              <a:t>INSERT OVERWRITE </a:t>
            </a:r>
            <a:r>
              <a:rPr lang="en-US" altLang="zh-CN" dirty="0" smtClean="0"/>
              <a:t>TABLE</a:t>
            </a:r>
            <a:endParaRPr lang="en-US" altLang="zh-CN" dirty="0"/>
          </a:p>
          <a:p>
            <a:pPr marL="400050" lvl="1" indent="0">
              <a:buNone/>
            </a:pPr>
            <a:r>
              <a:rPr lang="en-US" altLang="zh-CN" dirty="0" err="1" smtClean="0"/>
              <a:t>position_aggregate_by_day</a:t>
            </a:r>
            <a:endParaRPr lang="en-US" altLang="zh-CN" dirty="0"/>
          </a:p>
          <a:p>
            <a:pPr marL="400050" lvl="1" indent="0">
              <a:buNone/>
            </a:pPr>
            <a:r>
              <a:rPr lang="en-US" altLang="zh-CN" dirty="0" smtClean="0"/>
              <a:t>SELECT</a:t>
            </a:r>
            <a:endParaRPr lang="en-US" altLang="zh-CN" dirty="0"/>
          </a:p>
          <a:p>
            <a:pPr marL="400050" lvl="1" indent="0">
              <a:buNone/>
            </a:pPr>
            <a:r>
              <a:rPr lang="en-US" altLang="zh-CN" dirty="0" err="1"/>
              <a:t>e.location_id</a:t>
            </a:r>
            <a:r>
              <a:rPr lang="en-US" altLang="zh-CN" dirty="0"/>
              <a:t>, </a:t>
            </a:r>
            <a:r>
              <a:rPr lang="en-US" altLang="zh-CN" dirty="0" err="1"/>
              <a:t>e.booking_date</a:t>
            </a:r>
            <a:r>
              <a:rPr lang="en-US" altLang="zh-CN" dirty="0"/>
              <a:t>, </a:t>
            </a:r>
            <a:r>
              <a:rPr lang="en-US" altLang="zh-CN" dirty="0" err="1"/>
              <a:t>i.position</a:t>
            </a:r>
            <a:r>
              <a:rPr lang="en-US" altLang="zh-CN" dirty="0"/>
              <a:t>, </a:t>
            </a:r>
            <a:r>
              <a:rPr lang="en-US" altLang="zh-CN" dirty="0">
                <a:solidFill>
                  <a:srgbClr val="FF0000"/>
                </a:solidFill>
              </a:rPr>
              <a:t>count(1</a:t>
            </a:r>
            <a:r>
              <a:rPr lang="en-US" altLang="zh-CN" dirty="0" smtClean="0">
                <a:solidFill>
                  <a:srgbClr val="FF0000"/>
                </a:solidFill>
              </a:rPr>
              <a:t>)</a:t>
            </a:r>
            <a:endParaRPr lang="en-US" altLang="zh-CN" dirty="0">
              <a:solidFill>
                <a:srgbClr val="FF0000"/>
              </a:solidFill>
            </a:endParaRPr>
          </a:p>
          <a:p>
            <a:pPr marL="400050" lvl="1" indent="0">
              <a:buNone/>
            </a:pPr>
            <a:r>
              <a:rPr lang="en-US" altLang="zh-CN" dirty="0" smtClean="0"/>
              <a:t>FROM</a:t>
            </a:r>
            <a:endParaRPr lang="en-US" altLang="zh-CN" dirty="0"/>
          </a:p>
          <a:p>
            <a:pPr marL="400050" lvl="1" indent="0">
              <a:buNone/>
            </a:pPr>
            <a:r>
              <a:rPr lang="en-US" altLang="zh-CN" dirty="0" err="1"/>
              <a:t>wt_extract</a:t>
            </a:r>
            <a:r>
              <a:rPr lang="en-US" altLang="zh-CN" dirty="0"/>
              <a:t> e JOIN </a:t>
            </a:r>
            <a:r>
              <a:rPr lang="en-US" altLang="zh-CN" dirty="0" err="1"/>
              <a:t>hotel_impressions</a:t>
            </a:r>
            <a:r>
              <a:rPr lang="en-US" altLang="zh-CN" dirty="0"/>
              <a:t> </a:t>
            </a:r>
            <a:r>
              <a:rPr lang="en-US" altLang="zh-CN" dirty="0" err="1" smtClean="0"/>
              <a:t>i</a:t>
            </a:r>
            <a:endParaRPr lang="en-US" altLang="zh-CN" dirty="0"/>
          </a:p>
          <a:p>
            <a:pPr marL="400050" lvl="1" indent="0">
              <a:buNone/>
            </a:pPr>
            <a:r>
              <a:rPr lang="en-US" altLang="zh-CN" dirty="0" smtClean="0"/>
              <a:t>ON</a:t>
            </a:r>
            <a:endParaRPr lang="en-US" altLang="zh-CN" dirty="0"/>
          </a:p>
          <a:p>
            <a:pPr marL="400050" lvl="1" indent="0">
              <a:buNone/>
            </a:pPr>
            <a:r>
              <a:rPr lang="en-US" altLang="zh-CN" dirty="0"/>
              <a:t>(</a:t>
            </a:r>
            <a:r>
              <a:rPr lang="en-US" altLang="zh-CN" dirty="0" err="1"/>
              <a:t>i.hotel_id</a:t>
            </a:r>
            <a:r>
              <a:rPr lang="en-US" altLang="zh-CN" dirty="0"/>
              <a:t> = </a:t>
            </a:r>
            <a:r>
              <a:rPr lang="en-US" altLang="zh-CN" dirty="0" err="1"/>
              <a:t>e.booked_hotel_id</a:t>
            </a:r>
            <a:r>
              <a:rPr lang="en-US" altLang="zh-CN" dirty="0"/>
              <a:t> and </a:t>
            </a:r>
            <a:r>
              <a:rPr lang="en-US" altLang="zh-CN" dirty="0" err="1"/>
              <a:t>i.session_id</a:t>
            </a:r>
            <a:r>
              <a:rPr lang="en-US" altLang="zh-CN" dirty="0"/>
              <a:t> = </a:t>
            </a:r>
            <a:r>
              <a:rPr lang="en-US" altLang="zh-CN" dirty="0" err="1"/>
              <a:t>e.session_id</a:t>
            </a:r>
            <a:r>
              <a:rPr lang="en-US" altLang="zh-CN" dirty="0" smtClean="0"/>
              <a:t>)</a:t>
            </a:r>
            <a:endParaRPr lang="en-US" altLang="zh-CN" dirty="0"/>
          </a:p>
          <a:p>
            <a:pPr marL="400050" lvl="1" indent="0">
              <a:buNone/>
            </a:pPr>
            <a:r>
              <a:rPr lang="en-US" altLang="zh-CN" dirty="0">
                <a:solidFill>
                  <a:srgbClr val="FF0000"/>
                </a:solidFill>
              </a:rPr>
              <a:t>GROUP </a:t>
            </a:r>
            <a:r>
              <a:rPr lang="en-US" altLang="zh-CN" dirty="0" smtClean="0">
                <a:solidFill>
                  <a:srgbClr val="FF0000"/>
                </a:solidFill>
              </a:rPr>
              <a:t>BY</a:t>
            </a:r>
            <a:endParaRPr lang="en-US" altLang="zh-CN" dirty="0">
              <a:solidFill>
                <a:srgbClr val="FF0000"/>
              </a:solidFill>
            </a:endParaRPr>
          </a:p>
          <a:p>
            <a:pPr marL="400050" lvl="1" indent="0">
              <a:buNone/>
            </a:pPr>
            <a:r>
              <a:rPr lang="en-US" altLang="zh-CN" dirty="0" err="1" smtClean="0"/>
              <a:t>e.</a:t>
            </a:r>
            <a:r>
              <a:rPr lang="en-US" altLang="zh-CN" dirty="0" err="1" smtClean="0">
                <a:solidFill>
                  <a:srgbClr val="FF0000"/>
                </a:solidFill>
              </a:rPr>
              <a:t>location_id</a:t>
            </a:r>
            <a:r>
              <a:rPr lang="en-US" altLang="zh-CN" dirty="0" smtClean="0"/>
              <a:t>, </a:t>
            </a:r>
            <a:r>
              <a:rPr lang="en-US" altLang="zh-CN" dirty="0" err="1" smtClean="0"/>
              <a:t>e.</a:t>
            </a:r>
            <a:r>
              <a:rPr lang="en-US" altLang="zh-CN" dirty="0" err="1" smtClean="0">
                <a:solidFill>
                  <a:srgbClr val="FF0000"/>
                </a:solidFill>
              </a:rPr>
              <a:t>booking_date</a:t>
            </a:r>
            <a:r>
              <a:rPr lang="en-US" altLang="zh-CN" dirty="0" smtClean="0"/>
              <a:t>, </a:t>
            </a:r>
            <a:r>
              <a:rPr lang="en-US" altLang="zh-CN" dirty="0" err="1" smtClean="0">
                <a:solidFill>
                  <a:srgbClr val="FF0000"/>
                </a:solidFill>
              </a:rPr>
              <a:t>i.position</a:t>
            </a:r>
            <a:endParaRPr lang="zh-CN" altLang="en-US" dirty="0">
              <a:solidFill>
                <a:srgbClr val="FF0000"/>
              </a:solidFill>
            </a:endParaRPr>
          </a:p>
        </p:txBody>
      </p:sp>
    </p:spTree>
    <p:extLst>
      <p:ext uri="{BB962C8B-B14F-4D97-AF65-F5344CB8AC3E}">
        <p14:creationId xmlns:p14="http://schemas.microsoft.com/office/powerpoint/2010/main" val="16367484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Statistical Analysis of Hive Data</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Explore statistical trends and long-tails…</a:t>
            </a:r>
          </a:p>
          <a:p>
            <a:r>
              <a:rPr lang="en-US" altLang="zh-CN" dirty="0"/>
              <a:t>to help machine learning algorithms…</a:t>
            </a:r>
          </a:p>
          <a:p>
            <a:r>
              <a:rPr lang="en-US" altLang="zh-CN" dirty="0"/>
              <a:t>by choosing well understood input datasets.</a:t>
            </a:r>
          </a:p>
          <a:p>
            <a:pPr marL="400050" lvl="1" indent="0">
              <a:buNone/>
            </a:pPr>
            <a:r>
              <a:rPr lang="en-US" altLang="zh-CN" dirty="0"/>
              <a:t>• What approximations and biases exist?</a:t>
            </a:r>
          </a:p>
          <a:p>
            <a:pPr marL="400050" lvl="1" indent="0">
              <a:buNone/>
            </a:pPr>
            <a:r>
              <a:rPr lang="en-US" altLang="zh-CN" dirty="0"/>
              <a:t>• How is the Data distributed?</a:t>
            </a:r>
          </a:p>
          <a:p>
            <a:pPr marL="400050" lvl="1" indent="0">
              <a:buNone/>
            </a:pPr>
            <a:r>
              <a:rPr lang="en-US" altLang="zh-CN" dirty="0"/>
              <a:t>• Are 25+ variables pair-wise correlated?</a:t>
            </a:r>
          </a:p>
          <a:p>
            <a:pPr marL="400050" lvl="1" indent="0">
              <a:buNone/>
            </a:pPr>
            <a:r>
              <a:rPr lang="en-US" altLang="zh-CN" dirty="0"/>
              <a:t>• Are there built-in data bias? Any Lurking variables?</a:t>
            </a:r>
          </a:p>
          <a:p>
            <a:pPr marL="400050" lvl="1" indent="0">
              <a:buNone/>
            </a:pPr>
            <a:r>
              <a:rPr lang="en-US" altLang="zh-CN" dirty="0"/>
              <a:t>• Are there outlier effects on the distribution?</a:t>
            </a:r>
          </a:p>
          <a:p>
            <a:pPr marL="400050" lvl="1" indent="0">
              <a:buNone/>
            </a:pPr>
            <a:r>
              <a:rPr lang="en-US" altLang="zh-CN" dirty="0"/>
              <a:t>• Which segment should be used for ML training?</a:t>
            </a:r>
            <a:endParaRPr lang="zh-CN" altLang="en-US" dirty="0"/>
          </a:p>
        </p:txBody>
      </p:sp>
    </p:spTree>
    <p:extLst>
      <p:ext uri="{BB962C8B-B14F-4D97-AF65-F5344CB8AC3E}">
        <p14:creationId xmlns:p14="http://schemas.microsoft.com/office/powerpoint/2010/main" val="121688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Conceptual Level Architecture</a:t>
            </a:r>
            <a:endParaRPr lang="zh-CN" altLang="en-US" dirty="0"/>
          </a:p>
        </p:txBody>
      </p:sp>
      <p:sp>
        <p:nvSpPr>
          <p:cNvPr id="3" name="内容占位符 2"/>
          <p:cNvSpPr>
            <a:spLocks noGrp="1"/>
          </p:cNvSpPr>
          <p:nvPr>
            <p:ph idx="1"/>
          </p:nvPr>
        </p:nvSpPr>
        <p:spPr/>
        <p:txBody>
          <a:bodyPr/>
          <a:lstStyle/>
          <a:p>
            <a:r>
              <a:rPr lang="en-US" altLang="zh-CN" dirty="0" smtClean="0"/>
              <a:t>Hive Components</a:t>
            </a:r>
            <a:r>
              <a:rPr lang="en-US" altLang="zh-CN" dirty="0"/>
              <a:t>:</a:t>
            </a:r>
          </a:p>
          <a:p>
            <a:pPr marL="400050" lvl="1" indent="0">
              <a:buNone/>
            </a:pPr>
            <a:r>
              <a:rPr lang="en-US" altLang="zh-CN" dirty="0"/>
              <a:t>– Parser</a:t>
            </a:r>
          </a:p>
          <a:p>
            <a:r>
              <a:rPr lang="en-US" altLang="zh-CN" dirty="0"/>
              <a:t>(</a:t>
            </a:r>
            <a:r>
              <a:rPr lang="en-US" altLang="zh-CN" dirty="0" err="1"/>
              <a:t>antlr</a:t>
            </a:r>
            <a:r>
              <a:rPr lang="en-US" altLang="zh-CN" dirty="0"/>
              <a:t>):</a:t>
            </a:r>
          </a:p>
          <a:p>
            <a:r>
              <a:rPr lang="en-US" altLang="zh-CN" dirty="0" err="1"/>
              <a:t>HiveQL</a:t>
            </a:r>
            <a:endParaRPr lang="en-US" altLang="zh-CN" dirty="0"/>
          </a:p>
          <a:p>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772816"/>
            <a:ext cx="8712968"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861745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a:t>Statistical Analysis: Infrastructure and Dataset</a:t>
            </a:r>
            <a:endParaRPr lang="zh-CN" altLang="en-US" sz="3200" dirty="0"/>
          </a:p>
        </p:txBody>
      </p:sp>
      <p:sp>
        <p:nvSpPr>
          <p:cNvPr id="3" name="内容占位符 2"/>
          <p:cNvSpPr>
            <a:spLocks noGrp="1"/>
          </p:cNvSpPr>
          <p:nvPr>
            <p:ph idx="1"/>
          </p:nvPr>
        </p:nvSpPr>
        <p:spPr>
          <a:xfrm>
            <a:off x="457200" y="1484784"/>
            <a:ext cx="8229600" cy="4641379"/>
          </a:xfrm>
        </p:spPr>
        <p:txBody>
          <a:bodyPr>
            <a:normAutofit fontScale="85000" lnSpcReduction="10000"/>
          </a:bodyPr>
          <a:lstStyle/>
          <a:p>
            <a:pPr marL="0" indent="0">
              <a:buNone/>
            </a:pPr>
            <a:r>
              <a:rPr lang="en-US" altLang="zh-CN" dirty="0"/>
              <a:t>• </a:t>
            </a:r>
            <a:r>
              <a:rPr lang="en-US" altLang="zh-CN" dirty="0">
                <a:solidFill>
                  <a:srgbClr val="FF0000"/>
                </a:solidFill>
              </a:rPr>
              <a:t>Hive + R </a:t>
            </a:r>
            <a:r>
              <a:rPr lang="en-US" altLang="zh-CN" dirty="0"/>
              <a:t>platform for query processing and statistical analysis.</a:t>
            </a:r>
          </a:p>
          <a:p>
            <a:pPr marL="0" indent="0">
              <a:buNone/>
            </a:pPr>
            <a:r>
              <a:rPr lang="en-US" altLang="zh-CN" dirty="0"/>
              <a:t>• R - Open-source stat package with visualization.</a:t>
            </a:r>
          </a:p>
          <a:p>
            <a:pPr marL="0" indent="0">
              <a:buNone/>
            </a:pPr>
            <a:r>
              <a:rPr lang="en-US" altLang="zh-CN" dirty="0" smtClean="0"/>
              <a:t>• </a:t>
            </a:r>
            <a:r>
              <a:rPr lang="en-US" altLang="zh-CN" dirty="0"/>
              <a:t>Hive Dataset used:</a:t>
            </a:r>
          </a:p>
          <a:p>
            <a:pPr marL="0" indent="0">
              <a:buNone/>
            </a:pPr>
            <a:r>
              <a:rPr lang="en-US" altLang="zh-CN" dirty="0"/>
              <a:t>– Customer hotel booking on our sites over 6 months.</a:t>
            </a:r>
          </a:p>
          <a:p>
            <a:pPr marL="0" indent="0">
              <a:buNone/>
            </a:pPr>
            <a:r>
              <a:rPr lang="en-US" altLang="zh-CN" dirty="0"/>
              <a:t>– Derived from web analytics extract files from Hive.</a:t>
            </a:r>
          </a:p>
          <a:p>
            <a:pPr marL="0" indent="0">
              <a:buNone/>
            </a:pPr>
            <a:r>
              <a:rPr lang="en-US" altLang="zh-CN" dirty="0"/>
              <a:t>– User rating of hotels.</a:t>
            </a:r>
          </a:p>
          <a:p>
            <a:pPr marL="0" indent="0">
              <a:buNone/>
            </a:pPr>
            <a:r>
              <a:rPr lang="en-US" altLang="zh-CN" dirty="0"/>
              <a:t>– Captured major holiday travel bookings but not summer</a:t>
            </a:r>
          </a:p>
          <a:p>
            <a:pPr marL="0" indent="0">
              <a:buNone/>
            </a:pPr>
            <a:r>
              <a:rPr lang="en-US" altLang="zh-CN" dirty="0"/>
              <a:t>peak.</a:t>
            </a:r>
          </a:p>
          <a:p>
            <a:pPr marL="0" indent="0">
              <a:buNone/>
            </a:pPr>
            <a:r>
              <a:rPr lang="en-US" altLang="zh-CN" dirty="0"/>
              <a:t>• Costs of cleaning and processing data is non-trivial.</a:t>
            </a:r>
            <a:endParaRPr lang="zh-CN" altLang="en-US" dirty="0"/>
          </a:p>
        </p:txBody>
      </p:sp>
    </p:spTree>
    <p:extLst>
      <p:ext uri="{BB962C8B-B14F-4D97-AF65-F5344CB8AC3E}">
        <p14:creationId xmlns:p14="http://schemas.microsoft.com/office/powerpoint/2010/main" val="23517851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p>
            <a:r>
              <a:rPr lang="en-US" altLang="zh-CN" dirty="0" smtClean="0"/>
              <a:t>R Code Segment</a:t>
            </a:r>
            <a:endParaRPr lang="zh-CN" altLang="en-US" dirty="0"/>
          </a:p>
        </p:txBody>
      </p:sp>
      <p:sp>
        <p:nvSpPr>
          <p:cNvPr id="3" name="内容占位符 2"/>
          <p:cNvSpPr>
            <a:spLocks noGrp="1"/>
          </p:cNvSpPr>
          <p:nvPr>
            <p:ph idx="1"/>
          </p:nvPr>
        </p:nvSpPr>
        <p:spPr>
          <a:xfrm>
            <a:off x="457200" y="1340768"/>
            <a:ext cx="8291264" cy="5112568"/>
          </a:xfrm>
        </p:spPr>
        <p:txBody>
          <a:bodyPr>
            <a:normAutofit fontScale="47500" lnSpcReduction="20000"/>
          </a:bodyPr>
          <a:lstStyle/>
          <a:p>
            <a:r>
              <a:rPr lang="en-US" altLang="zh-CN" sz="5100" dirty="0"/>
              <a:t>HIVE&gt; Insert overwrite local directory ‘/home/user/…/</a:t>
            </a:r>
            <a:r>
              <a:rPr lang="en-US" altLang="zh-CN" sz="5100" dirty="0" err="1"/>
              <a:t>HiveExtractTable</a:t>
            </a:r>
            <a:r>
              <a:rPr lang="en-US" altLang="zh-CN" sz="5100" dirty="0" smtClean="0"/>
              <a:t>’</a:t>
            </a:r>
            <a:endParaRPr lang="en-US" altLang="zh-CN" sz="5100" dirty="0"/>
          </a:p>
          <a:p>
            <a:pPr marL="0" indent="0">
              <a:buNone/>
            </a:pPr>
            <a:r>
              <a:rPr lang="en-US" altLang="zh-CN" sz="5100" dirty="0"/>
              <a:t>Select * from . . </a:t>
            </a:r>
            <a:r>
              <a:rPr lang="en-US" altLang="zh-CN" sz="5100" dirty="0" smtClean="0"/>
              <a:t>.</a:t>
            </a:r>
            <a:endParaRPr lang="en-US" altLang="zh-CN" sz="5100" dirty="0"/>
          </a:p>
          <a:p>
            <a:r>
              <a:rPr lang="en-US" altLang="zh-CN" sz="5100" dirty="0" smtClean="0"/>
              <a:t>--------------------------------------------------------------------------------------</a:t>
            </a:r>
          </a:p>
          <a:p>
            <a:r>
              <a:rPr lang="en-US" altLang="zh-CN" sz="5100" dirty="0" smtClean="0"/>
              <a:t>R</a:t>
            </a:r>
            <a:r>
              <a:rPr lang="en-US" altLang="zh-CN" sz="5100" dirty="0"/>
              <a:t>&gt; </a:t>
            </a:r>
            <a:r>
              <a:rPr lang="en-US" altLang="zh-CN" sz="5100" dirty="0" err="1"/>
              <a:t>WTData</a:t>
            </a:r>
            <a:r>
              <a:rPr lang="en-US" altLang="zh-CN" sz="5100" dirty="0"/>
              <a:t> &lt;- </a:t>
            </a:r>
            <a:r>
              <a:rPr lang="en-US" altLang="zh-CN" sz="5100" dirty="0" err="1">
                <a:solidFill>
                  <a:srgbClr val="FF0000"/>
                </a:solidFill>
              </a:rPr>
              <a:t>data.frame</a:t>
            </a:r>
            <a:r>
              <a:rPr lang="en-US" altLang="zh-CN" sz="5100" dirty="0">
                <a:solidFill>
                  <a:srgbClr val="FF0000"/>
                </a:solidFill>
              </a:rPr>
              <a:t>(scan</a:t>
            </a:r>
            <a:r>
              <a:rPr lang="en-US" altLang="zh-CN" sz="5100" dirty="0"/>
              <a:t>("/user/.../</a:t>
            </a:r>
            <a:r>
              <a:rPr lang="en-US" altLang="zh-CN" sz="5100" dirty="0" err="1"/>
              <a:t>HiveExtractTable</a:t>
            </a:r>
            <a:r>
              <a:rPr lang="en-US" altLang="zh-CN" sz="5100" dirty="0"/>
              <a:t>", what = list(0,"",0,0,0,0,0,0,0,0,0,0,0,0,0,0,0,0,0,"",</a:t>
            </a:r>
          </a:p>
          <a:p>
            <a:pPr marL="0" indent="0">
              <a:buNone/>
            </a:pPr>
            <a:r>
              <a:rPr lang="en-US" altLang="zh-CN" sz="5100" dirty="0"/>
              <a:t>0,"",""),</a:t>
            </a:r>
            <a:r>
              <a:rPr lang="en-US" altLang="zh-CN" sz="5100" dirty="0" err="1"/>
              <a:t>na.strings</a:t>
            </a:r>
            <a:r>
              <a:rPr lang="en-US" altLang="zh-CN" sz="5100" dirty="0"/>
              <a:t>="NA</a:t>
            </a:r>
            <a:r>
              <a:rPr lang="en-US" altLang="zh-CN" sz="5100" dirty="0" smtClean="0"/>
              <a:t>"))</a:t>
            </a:r>
            <a:endParaRPr lang="en-US" altLang="zh-CN" sz="5100" dirty="0"/>
          </a:p>
          <a:p>
            <a:r>
              <a:rPr lang="en-US" altLang="zh-CN" sz="5100" dirty="0"/>
              <a:t>R&gt; names(CHI) </a:t>
            </a:r>
            <a:r>
              <a:rPr lang="en-US" altLang="zh-CN" sz="5100" dirty="0" smtClean="0"/>
              <a:t>&lt;- c</a:t>
            </a:r>
            <a:r>
              <a:rPr lang="en-US" altLang="zh-CN" sz="5100" dirty="0"/>
              <a:t>("</a:t>
            </a:r>
            <a:r>
              <a:rPr lang="en-US" altLang="zh-CN" sz="5100" dirty="0" err="1"/>
              <a:t>locationID</a:t>
            </a:r>
            <a:r>
              <a:rPr lang="en-US" altLang="zh-CN" sz="5100" dirty="0"/>
              <a:t>”,"</a:t>
            </a:r>
            <a:r>
              <a:rPr lang="en-US" altLang="zh-CN" sz="5100" dirty="0" err="1"/>
              <a:t>hotelID</a:t>
            </a:r>
            <a:r>
              <a:rPr lang="en-US" altLang="zh-CN" sz="5100" dirty="0"/>
              <a:t>","rate","distance","amenities","</a:t>
            </a:r>
            <a:r>
              <a:rPr lang="en-US" altLang="zh-CN" sz="5100" dirty="0" err="1"/>
              <a:t>checkin</a:t>
            </a:r>
            <a:r>
              <a:rPr lang="en-US" altLang="zh-CN" sz="5100" dirty="0"/>
              <a:t>", "cleanliness", "comfort</a:t>
            </a:r>
            <a:r>
              <a:rPr lang="en-US" altLang="zh-CN" sz="5100" dirty="0" smtClean="0"/>
              <a:t>", "</a:t>
            </a:r>
            <a:r>
              <a:rPr lang="en-US" altLang="zh-CN" sz="5100" dirty="0"/>
              <a:t>dining", "location”, "</a:t>
            </a:r>
            <a:r>
              <a:rPr lang="en-US" altLang="zh-CN" sz="5100" dirty="0" err="1"/>
              <a:t>bookposition</a:t>
            </a:r>
            <a:r>
              <a:rPr lang="en-US" altLang="zh-CN" sz="5100" dirty="0"/>
              <a:t>", "guests", "competitiveness”, "</a:t>
            </a:r>
            <a:r>
              <a:rPr lang="en-US" altLang="zh-CN" sz="5100" dirty="0" err="1"/>
              <a:t>departuredate</a:t>
            </a:r>
            <a:r>
              <a:rPr lang="en-US" altLang="zh-CN" sz="5100" dirty="0"/>
              <a:t>", "</a:t>
            </a:r>
            <a:r>
              <a:rPr lang="en-US" altLang="zh-CN" sz="5100" dirty="0" err="1"/>
              <a:t>returndate</a:t>
            </a:r>
            <a:r>
              <a:rPr lang="en-US" altLang="zh-CN" sz="5100" dirty="0"/>
              <a:t>", "stay</a:t>
            </a:r>
            <a:r>
              <a:rPr lang="en-US" altLang="zh-CN" sz="5100" dirty="0" smtClean="0"/>
              <a:t>”)</a:t>
            </a:r>
            <a:endParaRPr lang="en-US" altLang="zh-CN" sz="5100" dirty="0"/>
          </a:p>
          <a:p>
            <a:endParaRPr lang="zh-CN" altLang="en-US" dirty="0"/>
          </a:p>
        </p:txBody>
      </p:sp>
    </p:spTree>
    <p:extLst>
      <p:ext uri="{BB962C8B-B14F-4D97-AF65-F5344CB8AC3E}">
        <p14:creationId xmlns:p14="http://schemas.microsoft.com/office/powerpoint/2010/main" val="40534841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 Code Segment</a:t>
            </a:r>
            <a:endParaRPr lang="zh-CN" altLang="en-US" dirty="0"/>
          </a:p>
        </p:txBody>
      </p:sp>
      <p:sp>
        <p:nvSpPr>
          <p:cNvPr id="3" name="内容占位符 2"/>
          <p:cNvSpPr>
            <a:spLocks noGrp="1"/>
          </p:cNvSpPr>
          <p:nvPr>
            <p:ph idx="1"/>
          </p:nvPr>
        </p:nvSpPr>
        <p:spPr/>
        <p:txBody>
          <a:bodyPr/>
          <a:lstStyle/>
          <a:p>
            <a:pPr marL="0" indent="0">
              <a:buNone/>
            </a:pPr>
            <a:r>
              <a:rPr lang="en-US" altLang="zh-CN" dirty="0"/>
              <a:t>CHI &lt;- </a:t>
            </a:r>
            <a:r>
              <a:rPr lang="en-US" altLang="zh-CN" dirty="0" err="1"/>
              <a:t>WTData</a:t>
            </a:r>
            <a:r>
              <a:rPr lang="en-US" altLang="zh-CN" dirty="0"/>
              <a:t>[which(</a:t>
            </a:r>
            <a:r>
              <a:rPr lang="en-US" altLang="zh-CN" dirty="0" err="1"/>
              <a:t>WTData</a:t>
            </a:r>
            <a:r>
              <a:rPr lang="en-US" altLang="zh-CN" dirty="0"/>
              <a:t>[,1] == '7840'|'35416'|'37961'|'38422'|'37795'| '37769'|'37730'|'33728'|'38123</a:t>
            </a:r>
            <a:r>
              <a:rPr lang="en-US" altLang="zh-CN" dirty="0" smtClean="0"/>
              <a:t>'),]</a:t>
            </a:r>
            <a:endParaRPr lang="en-US" altLang="zh-CN" dirty="0"/>
          </a:p>
          <a:p>
            <a:pPr marL="0" indent="0">
              <a:buNone/>
            </a:pPr>
            <a:r>
              <a:rPr lang="en-US" altLang="zh-CN" dirty="0"/>
              <a:t>R&gt; summary(CHI</a:t>
            </a:r>
            <a:r>
              <a:rPr lang="en-US" altLang="zh-CN" dirty="0" smtClean="0"/>
              <a:t>)</a:t>
            </a:r>
            <a:endParaRPr lang="en-US" altLang="zh-CN" dirty="0"/>
          </a:p>
          <a:p>
            <a:pPr marL="0" indent="0">
              <a:buNone/>
            </a:pPr>
            <a:r>
              <a:rPr lang="en-US" altLang="zh-CN" dirty="0"/>
              <a:t>R&gt; library(</a:t>
            </a:r>
            <a:r>
              <a:rPr lang="en-US" altLang="zh-CN" dirty="0" err="1"/>
              <a:t>corrgram</a:t>
            </a:r>
            <a:r>
              <a:rPr lang="en-US" altLang="zh-CN" dirty="0" smtClean="0"/>
              <a:t>)</a:t>
            </a:r>
            <a:endParaRPr lang="en-US" altLang="zh-CN" dirty="0"/>
          </a:p>
          <a:p>
            <a:pPr marL="0" indent="0">
              <a:buNone/>
            </a:pPr>
            <a:r>
              <a:rPr lang="en-US" altLang="zh-CN" dirty="0" smtClean="0"/>
              <a:t>R&gt;</a:t>
            </a:r>
            <a:r>
              <a:rPr lang="en-US" altLang="zh-CN" dirty="0" err="1" smtClean="0">
                <a:solidFill>
                  <a:srgbClr val="FF0000"/>
                </a:solidFill>
              </a:rPr>
              <a:t>corrgram</a:t>
            </a:r>
            <a:r>
              <a:rPr lang="en-US" altLang="zh-CN" dirty="0" smtClean="0"/>
              <a:t>(</a:t>
            </a:r>
            <a:r>
              <a:rPr lang="en-US" altLang="zh-CN" dirty="0" err="1" smtClean="0"/>
              <a:t>CHI,order</a:t>
            </a:r>
            <a:r>
              <a:rPr lang="en-US" altLang="zh-CN" dirty="0" smtClean="0"/>
              <a:t>=</a:t>
            </a:r>
            <a:r>
              <a:rPr lang="en-US" altLang="zh-CN" dirty="0" err="1" smtClean="0"/>
              <a:t>NULL,lower.panel</a:t>
            </a:r>
            <a:r>
              <a:rPr lang="en-US" altLang="zh-CN" dirty="0" smtClean="0"/>
              <a:t>=</a:t>
            </a:r>
            <a:r>
              <a:rPr lang="en-US" altLang="zh-CN" dirty="0" err="1" smtClean="0"/>
              <a:t>panel.ellipse</a:t>
            </a:r>
            <a:r>
              <a:rPr lang="en-US" altLang="zh-CN" dirty="0" smtClean="0"/>
              <a:t>)</a:t>
            </a:r>
            <a:endParaRPr lang="en-US" altLang="zh-CN" dirty="0"/>
          </a:p>
        </p:txBody>
      </p:sp>
    </p:spTree>
    <p:extLst>
      <p:ext uri="{BB962C8B-B14F-4D97-AF65-F5344CB8AC3E}">
        <p14:creationId xmlns:p14="http://schemas.microsoft.com/office/powerpoint/2010/main" val="41418567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Statistical Analysis - Kernel Density</a:t>
            </a:r>
            <a:endParaRPr lang="zh-CN" altLang="en-US" dirty="0"/>
          </a:p>
        </p:txBody>
      </p:sp>
      <p:sp>
        <p:nvSpPr>
          <p:cNvPr id="3" name="内容占位符 2"/>
          <p:cNvSpPr>
            <a:spLocks noGrp="1"/>
          </p:cNvSpPr>
          <p:nvPr>
            <p:ph sz="half" idx="1"/>
          </p:nvPr>
        </p:nvSpPr>
        <p:spPr/>
        <p:txBody>
          <a:bodyPr/>
          <a:lstStyle/>
          <a:p>
            <a:r>
              <a:rPr lang="en-US" altLang="zh-CN" dirty="0"/>
              <a:t>User Ratings of Hotels</a:t>
            </a:r>
          </a:p>
          <a:p>
            <a:r>
              <a:rPr lang="en-US" altLang="zh-CN" dirty="0" smtClean="0"/>
              <a:t>Strongly </a:t>
            </a:r>
            <a:r>
              <a:rPr lang="en-US" altLang="zh-CN" dirty="0"/>
              <a:t>affected by the </a:t>
            </a:r>
            <a:r>
              <a:rPr lang="en-US" altLang="zh-CN" dirty="0" smtClean="0"/>
              <a:t>number of </a:t>
            </a:r>
            <a:r>
              <a:rPr lang="en-US" altLang="zh-CN" dirty="0"/>
              <a:t>bins used.</a:t>
            </a:r>
          </a:p>
          <a:p>
            <a:r>
              <a:rPr lang="en-US" altLang="zh-CN" dirty="0" smtClean="0">
                <a:solidFill>
                  <a:srgbClr val="FF0000"/>
                </a:solidFill>
              </a:rPr>
              <a:t>Kernel </a:t>
            </a:r>
            <a:r>
              <a:rPr lang="en-US" altLang="zh-CN" dirty="0">
                <a:solidFill>
                  <a:srgbClr val="FF0000"/>
                </a:solidFill>
              </a:rPr>
              <a:t>density plots </a:t>
            </a:r>
            <a:r>
              <a:rPr lang="en-US" altLang="zh-CN" dirty="0"/>
              <a:t>are </a:t>
            </a:r>
            <a:r>
              <a:rPr lang="en-US" altLang="zh-CN" dirty="0" smtClean="0"/>
              <a:t>usually a </a:t>
            </a:r>
            <a:r>
              <a:rPr lang="en-US" altLang="zh-CN" dirty="0"/>
              <a:t>much more effective way </a:t>
            </a:r>
            <a:r>
              <a:rPr lang="en-US" altLang="zh-CN" dirty="0" smtClean="0"/>
              <a:t>to overcome </a:t>
            </a:r>
            <a:r>
              <a:rPr lang="en-US" altLang="zh-CN" dirty="0"/>
              <a:t>the limitations </a:t>
            </a:r>
            <a:r>
              <a:rPr lang="en-US" altLang="zh-CN" dirty="0" smtClean="0"/>
              <a:t>of histograms</a:t>
            </a:r>
            <a:r>
              <a:rPr lang="en-US" altLang="zh-CN" dirty="0"/>
              <a:t>.</a:t>
            </a:r>
            <a:endParaRPr lang="zh-CN" altLang="en-US" dirty="0"/>
          </a:p>
        </p:txBody>
      </p:sp>
      <p:pic>
        <p:nvPicPr>
          <p:cNvPr id="307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88024" y="1700808"/>
            <a:ext cx="4038600" cy="1899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933056"/>
            <a:ext cx="4352925"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38085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Statistical Analysis - Visual Analytics</a:t>
            </a:r>
            <a:endParaRPr lang="zh-CN" alt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7085" y="1556792"/>
            <a:ext cx="7192478" cy="4325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84386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Typical Oracle ETL System</a:t>
            </a:r>
            <a:endParaRPr lang="zh-CN" alt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15628" y="1600200"/>
            <a:ext cx="811274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93437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Hadoop Hive Data Analytic Platform</a:t>
            </a:r>
            <a:endParaRPr lang="zh-CN" alt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4827" y="1600200"/>
            <a:ext cx="6954345"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77178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Oracle to Hive</a:t>
            </a:r>
            <a:endParaRPr lang="zh-CN" altLang="en-US" dirty="0"/>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7543" y="1700808"/>
            <a:ext cx="8524627"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64438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Model Convert</a:t>
            </a:r>
            <a:endParaRPr lang="zh-CN" alt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7911" y="1600200"/>
            <a:ext cx="742817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38667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Type Convert</a:t>
            </a:r>
            <a:endParaRPr lang="zh-CN" alt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2421" y="1600200"/>
            <a:ext cx="749915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7852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 Internal</a:t>
            </a:r>
            <a:endParaRPr lang="zh-CN" altLang="en-US"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8639" y="1600200"/>
            <a:ext cx="7646722"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58602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Join Operator</a:t>
            </a:r>
            <a:endParaRPr lang="zh-CN" alt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7107" y="1600200"/>
            <a:ext cx="810978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154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94122"/>
          </a:xfrm>
        </p:spPr>
        <p:txBody>
          <a:bodyPr/>
          <a:lstStyle/>
          <a:p>
            <a:r>
              <a:rPr lang="en-US" altLang="zh-CN" dirty="0" smtClean="0"/>
              <a:t>Functions</a:t>
            </a:r>
            <a:endParaRPr lang="zh-CN" alt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412776"/>
            <a:ext cx="8537928" cy="482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35401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lstStyle/>
          <a:p>
            <a:r>
              <a:rPr lang="en-US" altLang="zh-CN" dirty="0"/>
              <a:t>Analytic Function</a:t>
            </a:r>
            <a:endParaRPr lang="zh-CN" altLang="en-US"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17932"/>
            <a:ext cx="8229600" cy="4490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38561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Analytic Aggregation Function</a:t>
            </a:r>
            <a:endParaRPr lang="zh-CN" alt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37022"/>
            <a:ext cx="8229600" cy="4052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1204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Parser</a:t>
            </a:r>
            <a:endParaRPr lang="zh-CN"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2204864"/>
            <a:ext cx="8048625" cy="427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979712" y="1526083"/>
            <a:ext cx="5412444" cy="461665"/>
          </a:xfrm>
          <a:prstGeom prst="rect">
            <a:avLst/>
          </a:prstGeom>
        </p:spPr>
        <p:txBody>
          <a:bodyPr wrap="none">
            <a:spAutoFit/>
          </a:bodyPr>
          <a:lstStyle/>
          <a:p>
            <a:r>
              <a:rPr lang="en-US" altLang="zh-CN" sz="2400" dirty="0"/>
              <a:t>Select </a:t>
            </a:r>
            <a:r>
              <a:rPr lang="en-US" altLang="zh-CN" sz="2400" dirty="0">
                <a:solidFill>
                  <a:srgbClr val="FF0000"/>
                </a:solidFill>
              </a:rPr>
              <a:t>col1,col2</a:t>
            </a:r>
            <a:r>
              <a:rPr lang="en-US" altLang="zh-CN" sz="2400" dirty="0"/>
              <a:t> From </a:t>
            </a:r>
            <a:r>
              <a:rPr lang="en-US" altLang="zh-CN" sz="2400" dirty="0">
                <a:solidFill>
                  <a:srgbClr val="FF0000"/>
                </a:solidFill>
              </a:rPr>
              <a:t>tab1</a:t>
            </a:r>
            <a:r>
              <a:rPr lang="en-US" altLang="zh-CN" sz="2400" dirty="0"/>
              <a:t> Where </a:t>
            </a:r>
            <a:r>
              <a:rPr lang="en-US" altLang="zh-CN" sz="2400" dirty="0">
                <a:solidFill>
                  <a:srgbClr val="FF0000"/>
                </a:solidFill>
              </a:rPr>
              <a:t>col3</a:t>
            </a:r>
            <a:r>
              <a:rPr lang="en-US" altLang="zh-CN" sz="2400" dirty="0"/>
              <a:t> &gt; </a:t>
            </a:r>
            <a:r>
              <a:rPr lang="en-US" altLang="zh-CN" sz="2400" dirty="0">
                <a:solidFill>
                  <a:srgbClr val="FF0000"/>
                </a:solidFill>
              </a:rPr>
              <a:t>5</a:t>
            </a:r>
            <a:endParaRPr lang="zh-CN" altLang="en-US" sz="2400" dirty="0">
              <a:solidFill>
                <a:srgbClr val="FF0000"/>
              </a:solidFill>
            </a:endParaRPr>
          </a:p>
        </p:txBody>
      </p:sp>
    </p:spTree>
    <p:extLst>
      <p:ext uri="{BB962C8B-B14F-4D97-AF65-F5344CB8AC3E}">
        <p14:creationId xmlns:p14="http://schemas.microsoft.com/office/powerpoint/2010/main" val="9528113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7985</TotalTime>
  <Words>4838</Words>
  <Application>Microsoft Office PowerPoint</Application>
  <PresentationFormat>全屏显示(4:3)</PresentationFormat>
  <Paragraphs>615</Paragraphs>
  <Slides>83</Slides>
  <Notes>25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83</vt:i4>
      </vt:variant>
    </vt:vector>
  </HeadingPairs>
  <TitlesOfParts>
    <vt:vector size="88" baseType="lpstr">
      <vt:lpstr>宋体</vt:lpstr>
      <vt:lpstr>Arial</vt:lpstr>
      <vt:lpstr>Calibri</vt:lpstr>
      <vt:lpstr>Times New Roman</vt:lpstr>
      <vt:lpstr>Office 主题</vt:lpstr>
      <vt:lpstr>Hive and the Hadoop herd </vt:lpstr>
      <vt:lpstr>Apache Hadoop projects</vt:lpstr>
      <vt:lpstr>HIVE</vt:lpstr>
      <vt:lpstr>Design of Hive</vt:lpstr>
      <vt:lpstr>Hive architecture</vt:lpstr>
      <vt:lpstr>Physical Layout</vt:lpstr>
      <vt:lpstr>Conceptual Level Architecture</vt:lpstr>
      <vt:lpstr>Hive Internal</vt:lpstr>
      <vt:lpstr>Parser</vt:lpstr>
      <vt:lpstr>Parser</vt:lpstr>
      <vt:lpstr>Hive Internal</vt:lpstr>
      <vt:lpstr>Plan</vt:lpstr>
      <vt:lpstr>Hive Internal</vt:lpstr>
      <vt:lpstr>Task</vt:lpstr>
      <vt:lpstr>PowerPoint 演示文稿</vt:lpstr>
      <vt:lpstr>HiveQL</vt:lpstr>
      <vt:lpstr>Example queries</vt:lpstr>
      <vt:lpstr>Example queries</vt:lpstr>
      <vt:lpstr>Example queries</vt:lpstr>
      <vt:lpstr>PowerPoint 演示文稿</vt:lpstr>
      <vt:lpstr>PowerPoint 演示文稿</vt:lpstr>
      <vt:lpstr>Data Model</vt:lpstr>
      <vt:lpstr>Data Model</vt:lpstr>
      <vt:lpstr>Data Model</vt:lpstr>
      <vt:lpstr>HiveQL in details Data Model -- Partition</vt:lpstr>
      <vt:lpstr>Data Model -- Bucket</vt:lpstr>
      <vt:lpstr>Metastore</vt:lpstr>
      <vt:lpstr>MANAGING TABLES</vt:lpstr>
      <vt:lpstr>LOADING DATA</vt:lpstr>
      <vt:lpstr>RUNNING QUERIES</vt:lpstr>
      <vt:lpstr>RUNNING QUERIES</vt:lpstr>
      <vt:lpstr>User Defined Function </vt:lpstr>
      <vt:lpstr>PowerPoint 演示文稿</vt:lpstr>
      <vt:lpstr>User Defined Function </vt:lpstr>
      <vt:lpstr> Hive file formats </vt:lpstr>
      <vt:lpstr>Storage Formats</vt:lpstr>
      <vt:lpstr>Storage Formats</vt:lpstr>
      <vt:lpstr>Row-Oriented vs Column-Oriented </vt:lpstr>
      <vt:lpstr>Storage Formats</vt:lpstr>
      <vt:lpstr>Storage Formats - Parquet</vt:lpstr>
      <vt:lpstr>Storage Formats - Parquet</vt:lpstr>
      <vt:lpstr>Storage Formats - Parquet</vt:lpstr>
      <vt:lpstr>Storage Formats - Parquet</vt:lpstr>
      <vt:lpstr> Optimized Row Columnar (ORC) file format </vt:lpstr>
      <vt:lpstr> Optimized Row Columnar (ORC) file format </vt:lpstr>
      <vt:lpstr>Use the ORC File Format</vt:lpstr>
      <vt:lpstr> Optimized Row Columnar (ORC) file format </vt:lpstr>
      <vt:lpstr>Use the ORC File Format</vt:lpstr>
      <vt:lpstr>Comparison between Storage Formats</vt:lpstr>
      <vt:lpstr>Storage Formats</vt:lpstr>
      <vt:lpstr>Hive Sum-up</vt:lpstr>
      <vt:lpstr>Facebooks Petabyte Scale Data Warehouse </vt:lpstr>
      <vt:lpstr>Big Data in Facebook</vt:lpstr>
      <vt:lpstr>Data Flow Architecture @ Facebook</vt:lpstr>
      <vt:lpstr>Hadoop &amp; Hive Cluster @Facebook</vt:lpstr>
      <vt:lpstr>Hive &amp; Hadoop Usage @Facebook</vt:lpstr>
      <vt:lpstr>Hive &amp; Hadoop Usage @Facebook</vt:lpstr>
      <vt:lpstr>PowerPoint 演示文稿</vt:lpstr>
      <vt:lpstr>Data Challenges</vt:lpstr>
      <vt:lpstr>Improve Hotel Sort</vt:lpstr>
      <vt:lpstr>Improve Hotel Sort – Components</vt:lpstr>
      <vt:lpstr>Webtrends Analysis in Hive</vt:lpstr>
      <vt:lpstr>Webtrends Analysis in Hive</vt:lpstr>
      <vt:lpstr>Webtrends Analysis in Hive</vt:lpstr>
      <vt:lpstr>Webtrends Analysis in Hive Cont’d</vt:lpstr>
      <vt:lpstr>Webtrends Analysis in Hive Cont’d</vt:lpstr>
      <vt:lpstr>Webtrends Analysis in Hive Cont’d</vt:lpstr>
      <vt:lpstr>Webtrends Analysis in Hive Cont’d</vt:lpstr>
      <vt:lpstr>Statistical Analysis of Hive Data</vt:lpstr>
      <vt:lpstr>Statistical Analysis: Infrastructure and Dataset</vt:lpstr>
      <vt:lpstr>R Code Segment</vt:lpstr>
      <vt:lpstr>R Code Segment</vt:lpstr>
      <vt:lpstr>Statistical Analysis - Kernel Density</vt:lpstr>
      <vt:lpstr>Statistical Analysis - Visual Analytics</vt:lpstr>
      <vt:lpstr>Typical Oracle ETL System</vt:lpstr>
      <vt:lpstr>Hadoop Hive Data Analytic Platform</vt:lpstr>
      <vt:lpstr>Oracle to Hive</vt:lpstr>
      <vt:lpstr>Data Model Convert</vt:lpstr>
      <vt:lpstr>Data Type Convert</vt:lpstr>
      <vt:lpstr>Join Operator</vt:lpstr>
      <vt:lpstr>Functions</vt:lpstr>
      <vt:lpstr>Analytic Function</vt:lpstr>
      <vt:lpstr>Analytic Aggregation Function</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Hive and the Hadoop herd </dc:title>
  <dc:creator>Lenovo User</dc:creator>
  <cp:lastModifiedBy>wwj</cp:lastModifiedBy>
  <cp:revision>111</cp:revision>
  <dcterms:created xsi:type="dcterms:W3CDTF">2011-10-31T15:51:39Z</dcterms:created>
  <dcterms:modified xsi:type="dcterms:W3CDTF">2018-10-30T01:26:14Z</dcterms:modified>
</cp:coreProperties>
</file>