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2" r:id="rId26"/>
    <p:sldId id="283" r:id="rId27"/>
    <p:sldId id="281" r:id="rId28"/>
    <p:sldId id="284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2020" autoAdjust="0"/>
  </p:normalViewPr>
  <p:slideViewPr>
    <p:cSldViewPr snapToGrid="0">
      <p:cViewPr varScale="1">
        <p:scale>
          <a:sx n="72" d="100"/>
          <a:sy n="72" d="100"/>
        </p:scale>
        <p:origin x="110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13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C2095D-DEB9-4B9F-BBB7-CBE653B7BC0F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3653A0-2EC0-4D59-8721-45497F043B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35729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http://bsonspec.org/</a:t>
            </a:r>
          </a:p>
          <a:p>
            <a:r>
              <a:rPr lang="en-US" altLang="zh-CN" dirty="0" smtClean="0"/>
              <a:t>BSON [bee · </a:t>
            </a:r>
            <a:r>
              <a:rPr lang="en-US" altLang="zh-CN" dirty="0" err="1" smtClean="0"/>
              <a:t>sahn</a:t>
            </a:r>
            <a:r>
              <a:rPr lang="en-US" altLang="zh-CN" dirty="0" smtClean="0"/>
              <a:t>], short for Bin­ary JSON, is a bin­ary-en­coded seri­al­iz­a­tion of JSON-like doc­u­ments. Like JSON, BSON sup­ports the em­bed­ding of doc­u­ments and ar­rays with­in oth­er doc­u­ments and ar­rays. </a:t>
            </a:r>
          </a:p>
          <a:p>
            <a:r>
              <a:rPr lang="en-US" altLang="zh-CN" dirty="0" smtClean="0"/>
              <a:t>BSON is de­signed to be tra­versed eas­ily. This is a vi­tal prop­erty in its role as the primary data rep­res­ent­a­tion for Mon­goDB.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3653A0-2EC0-4D59-8721-45497F043B5C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96954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3EE61-8D36-4890-97CF-3A17DC7C837E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01F4C-582E-4B5F-A7F9-70F5BDC928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6934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3EE61-8D36-4890-97CF-3A17DC7C837E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01F4C-582E-4B5F-A7F9-70F5BDC928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7038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3EE61-8D36-4890-97CF-3A17DC7C837E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01F4C-582E-4B5F-A7F9-70F5BDC928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0288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3EE61-8D36-4890-97CF-3A17DC7C837E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01F4C-582E-4B5F-A7F9-70F5BDC928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5895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3EE61-8D36-4890-97CF-3A17DC7C837E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01F4C-582E-4B5F-A7F9-70F5BDC928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2394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3EE61-8D36-4890-97CF-3A17DC7C837E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01F4C-582E-4B5F-A7F9-70F5BDC928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4686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3EE61-8D36-4890-97CF-3A17DC7C837E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01F4C-582E-4B5F-A7F9-70F5BDC928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3268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3EE61-8D36-4890-97CF-3A17DC7C837E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01F4C-582E-4B5F-A7F9-70F5BDC928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8319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3EE61-8D36-4890-97CF-3A17DC7C837E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01F4C-582E-4B5F-A7F9-70F5BDC928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920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3EE61-8D36-4890-97CF-3A17DC7C837E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01F4C-582E-4B5F-A7F9-70F5BDC928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3515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3EE61-8D36-4890-97CF-3A17DC7C837E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01F4C-582E-4B5F-A7F9-70F5BDC928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5089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83EE61-8D36-4890-97CF-3A17DC7C837E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D01F4C-582E-4B5F-A7F9-70F5BDC928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8166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ongodb.com/manual/indexes/" TargetMode="External"/><Relationship Id="rId2" Type="http://schemas.openxmlformats.org/officeDocument/2006/relationships/hyperlink" Target="https://docs.mongodb.com/manual/core/aggregation-pipeline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MonogoDB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8052" y="188641"/>
            <a:ext cx="3705225" cy="122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7602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91544" y="116632"/>
            <a:ext cx="8229600" cy="720080"/>
          </a:xfrm>
        </p:spPr>
        <p:txBody>
          <a:bodyPr>
            <a:normAutofit/>
          </a:bodyPr>
          <a:lstStyle/>
          <a:p>
            <a:r>
              <a:rPr lang="en-US" altLang="zh-CN" dirty="0"/>
              <a:t>Creating a blog post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19536" y="908720"/>
            <a:ext cx="8496944" cy="554461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800" dirty="0"/>
              <a:t>import </a:t>
            </a:r>
            <a:r>
              <a:rPr lang="en-US" altLang="zh-CN" sz="1800" dirty="0" err="1"/>
              <a:t>com.mongodb.Mongo</a:t>
            </a:r>
            <a:r>
              <a:rPr lang="en-US" altLang="zh-CN" sz="1800" dirty="0"/>
              <a:t>;</a:t>
            </a:r>
          </a:p>
          <a:p>
            <a:pPr marL="0" indent="0">
              <a:buNone/>
            </a:pPr>
            <a:r>
              <a:rPr lang="en-US" altLang="zh-CN" sz="1800" dirty="0"/>
              <a:t>import </a:t>
            </a:r>
            <a:r>
              <a:rPr lang="en-US" altLang="zh-CN" sz="1800" dirty="0" err="1"/>
              <a:t>com.mongodb.DB</a:t>
            </a:r>
            <a:r>
              <a:rPr lang="en-US" altLang="zh-CN" sz="1800" dirty="0"/>
              <a:t>;</a:t>
            </a:r>
          </a:p>
          <a:p>
            <a:pPr marL="0" indent="0">
              <a:buNone/>
            </a:pPr>
            <a:r>
              <a:rPr lang="en-US" altLang="zh-CN" sz="1800" dirty="0"/>
              <a:t>import </a:t>
            </a:r>
            <a:r>
              <a:rPr lang="en-US" altLang="zh-CN" sz="1800" dirty="0" err="1"/>
              <a:t>com.mongodb.DBCollection</a:t>
            </a:r>
            <a:r>
              <a:rPr lang="en-US" altLang="zh-CN" sz="1800" dirty="0"/>
              <a:t>;</a:t>
            </a:r>
          </a:p>
          <a:p>
            <a:pPr marL="0" indent="0">
              <a:buNone/>
            </a:pPr>
            <a:r>
              <a:rPr lang="en-US" altLang="zh-CN" sz="1800" dirty="0"/>
              <a:t>import </a:t>
            </a:r>
            <a:r>
              <a:rPr lang="en-US" altLang="zh-CN" sz="1800" dirty="0" err="1"/>
              <a:t>com.mongodb.BasicDBObject</a:t>
            </a:r>
            <a:r>
              <a:rPr lang="en-US" altLang="zh-CN" sz="1800" dirty="0"/>
              <a:t>;</a:t>
            </a:r>
          </a:p>
          <a:p>
            <a:pPr marL="0" indent="0">
              <a:buNone/>
            </a:pPr>
            <a:r>
              <a:rPr lang="en-US" altLang="zh-CN" sz="1800" dirty="0"/>
              <a:t>import </a:t>
            </a:r>
            <a:r>
              <a:rPr lang="en-US" altLang="zh-CN" sz="1800" dirty="0" err="1"/>
              <a:t>com.mongodb.DBObject</a:t>
            </a:r>
            <a:r>
              <a:rPr lang="en-US" altLang="zh-CN" sz="1800" dirty="0"/>
              <a:t>;</a:t>
            </a:r>
          </a:p>
          <a:p>
            <a:pPr marL="0" indent="0">
              <a:buNone/>
            </a:pPr>
            <a:r>
              <a:rPr lang="en-US" altLang="zh-CN" sz="1800" dirty="0"/>
              <a:t>// ...</a:t>
            </a:r>
          </a:p>
          <a:p>
            <a:pPr marL="0" indent="0">
              <a:buNone/>
            </a:pPr>
            <a:r>
              <a:rPr lang="en-US" altLang="zh-CN" sz="1800" dirty="0"/>
              <a:t>Mongo </a:t>
            </a:r>
            <a:r>
              <a:rPr lang="en-US" altLang="zh-CN" sz="1800" dirty="0" err="1"/>
              <a:t>mongo</a:t>
            </a:r>
            <a:r>
              <a:rPr lang="en-US" altLang="zh-CN" sz="1800" dirty="0"/>
              <a:t> = new Mongo( "</a:t>
            </a:r>
            <a:r>
              <a:rPr lang="en-US" altLang="zh-CN" sz="1800" dirty="0" err="1"/>
              <a:t>localhost</a:t>
            </a:r>
            <a:r>
              <a:rPr lang="en-US" altLang="zh-CN" sz="1800" dirty="0"/>
              <a:t>" ); // Connect to </a:t>
            </a:r>
            <a:r>
              <a:rPr lang="en-US" altLang="zh-CN" sz="1800" dirty="0" err="1"/>
              <a:t>MongoDB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// ...</a:t>
            </a:r>
          </a:p>
          <a:p>
            <a:pPr marL="0" indent="0">
              <a:buNone/>
            </a:pPr>
            <a:r>
              <a:rPr lang="en-US" altLang="zh-CN" sz="1800" dirty="0"/>
              <a:t>DB </a:t>
            </a:r>
            <a:r>
              <a:rPr lang="en-US" altLang="zh-CN" sz="2000" b="1" dirty="0">
                <a:solidFill>
                  <a:srgbClr val="FF0000"/>
                </a:solidFill>
              </a:rPr>
              <a:t>blogs</a:t>
            </a:r>
            <a:r>
              <a:rPr lang="en-US" altLang="zh-CN" sz="1800" dirty="0"/>
              <a:t> = </a:t>
            </a:r>
            <a:r>
              <a:rPr lang="en-US" altLang="zh-CN" sz="1800" dirty="0" err="1"/>
              <a:t>mongo.getDB</a:t>
            </a:r>
            <a:r>
              <a:rPr lang="en-US" altLang="zh-CN" sz="1800" dirty="0"/>
              <a:t>( "blogs" ); // Access the blogs database</a:t>
            </a:r>
          </a:p>
          <a:p>
            <a:pPr marL="0" indent="0">
              <a:buNone/>
            </a:pPr>
            <a:r>
              <a:rPr lang="en-US" altLang="zh-CN" sz="1800" dirty="0" err="1"/>
              <a:t>DBCollection</a:t>
            </a:r>
            <a:r>
              <a:rPr lang="en-US" altLang="zh-CN" sz="1800" dirty="0"/>
              <a:t> </a:t>
            </a:r>
            <a:r>
              <a:rPr lang="en-US" altLang="zh-CN" sz="1800" b="1" dirty="0" err="1">
                <a:solidFill>
                  <a:srgbClr val="FF0000"/>
                </a:solidFill>
              </a:rPr>
              <a:t>myBlog</a:t>
            </a:r>
            <a:r>
              <a:rPr lang="en-US" altLang="zh-CN" sz="1800" dirty="0"/>
              <a:t> = </a:t>
            </a:r>
            <a:r>
              <a:rPr lang="en-US" altLang="zh-CN" sz="1800" dirty="0" err="1"/>
              <a:t>blogs.getCollection</a:t>
            </a:r>
            <a:r>
              <a:rPr lang="en-US" altLang="zh-CN" sz="1800" dirty="0"/>
              <a:t>( "</a:t>
            </a:r>
            <a:r>
              <a:rPr lang="en-US" altLang="zh-CN" sz="1800" dirty="0" err="1"/>
              <a:t>myBlog</a:t>
            </a:r>
            <a:r>
              <a:rPr lang="en-US" altLang="zh-CN" sz="1800" dirty="0"/>
              <a:t>" );</a:t>
            </a:r>
          </a:p>
          <a:p>
            <a:pPr marL="0" indent="0">
              <a:buNone/>
            </a:pPr>
            <a:r>
              <a:rPr lang="en-US" altLang="zh-CN" sz="1800" dirty="0" err="1"/>
              <a:t>DBObject</a:t>
            </a:r>
            <a:r>
              <a:rPr lang="en-US" altLang="zh-CN" sz="1800" dirty="0"/>
              <a:t> </a:t>
            </a:r>
            <a:r>
              <a:rPr lang="en-US" altLang="zh-CN" sz="1800" dirty="0" err="1"/>
              <a:t>blogPost</a:t>
            </a:r>
            <a:r>
              <a:rPr lang="en-US" altLang="zh-CN" sz="1800" dirty="0"/>
              <a:t> = new </a:t>
            </a:r>
            <a:r>
              <a:rPr lang="en-US" altLang="zh-CN" sz="1800" dirty="0" err="1"/>
              <a:t>BasicDBObject</a:t>
            </a:r>
            <a:r>
              <a:rPr lang="en-US" altLang="zh-CN" sz="1800" dirty="0"/>
              <a:t>();</a:t>
            </a:r>
          </a:p>
          <a:p>
            <a:pPr marL="0" indent="0">
              <a:buNone/>
            </a:pPr>
            <a:r>
              <a:rPr lang="en-US" altLang="zh-CN" sz="1800" dirty="0" err="1"/>
              <a:t>blogPost.put</a:t>
            </a:r>
            <a:r>
              <a:rPr lang="en-US" altLang="zh-CN" sz="1800" dirty="0"/>
              <a:t>( "title", "</a:t>
            </a:r>
            <a:r>
              <a:rPr lang="en-US" altLang="zh-CN" sz="1800" dirty="0" err="1"/>
              <a:t>JavaOne</a:t>
            </a:r>
            <a:r>
              <a:rPr lang="en-US" altLang="zh-CN" sz="1800" dirty="0"/>
              <a:t> 2010" );</a:t>
            </a:r>
          </a:p>
          <a:p>
            <a:pPr marL="0" indent="0">
              <a:buNone/>
            </a:pPr>
            <a:r>
              <a:rPr lang="en-US" altLang="zh-CN" sz="1800" dirty="0" err="1"/>
              <a:t>blogPost.put</a:t>
            </a:r>
            <a:r>
              <a:rPr lang="en-US" altLang="zh-CN" sz="1800" dirty="0"/>
              <a:t>( "</a:t>
            </a:r>
            <a:r>
              <a:rPr lang="en-US" altLang="zh-CN" sz="1800" dirty="0" err="1"/>
              <a:t>pub_date</a:t>
            </a:r>
            <a:r>
              <a:rPr lang="en-US" altLang="zh-CN" sz="1800" dirty="0"/>
              <a:t>", new Date() );</a:t>
            </a:r>
          </a:p>
          <a:p>
            <a:pPr marL="0" indent="0">
              <a:buNone/>
            </a:pPr>
            <a:r>
              <a:rPr lang="en-US" altLang="zh-CN" sz="1800" dirty="0" err="1"/>
              <a:t>blogPost.put</a:t>
            </a:r>
            <a:r>
              <a:rPr lang="en-US" altLang="zh-CN" sz="1800" dirty="0"/>
              <a:t>( "body", "Publishing a post about </a:t>
            </a:r>
            <a:r>
              <a:rPr lang="en-US" altLang="zh-CN" sz="1800" dirty="0" err="1"/>
              <a:t>JavaOne</a:t>
            </a:r>
            <a:r>
              <a:rPr lang="en-US" altLang="zh-CN" sz="1800" dirty="0"/>
              <a:t> in </a:t>
            </a:r>
            <a:r>
              <a:rPr lang="en-US" altLang="zh-CN" sz="1800" dirty="0"/>
              <a:t>my </a:t>
            </a:r>
            <a:r>
              <a:rPr lang="en-US" altLang="zh-CN" sz="1800" dirty="0" err="1"/>
              <a:t>MongoDB</a:t>
            </a:r>
            <a:r>
              <a:rPr lang="en-US" altLang="zh-CN" sz="1800" dirty="0"/>
              <a:t> </a:t>
            </a:r>
            <a:r>
              <a:rPr lang="en-US" altLang="zh-CN" sz="1800" dirty="0"/>
              <a:t>blog!" );</a:t>
            </a:r>
          </a:p>
          <a:p>
            <a:pPr marL="0" indent="0">
              <a:buNone/>
            </a:pPr>
            <a:r>
              <a:rPr lang="en-US" altLang="zh-CN" sz="1800" dirty="0" err="1"/>
              <a:t>blogPost.put</a:t>
            </a:r>
            <a:r>
              <a:rPr lang="en-US" altLang="zh-CN" sz="1800" dirty="0"/>
              <a:t>( "tags", </a:t>
            </a:r>
            <a:r>
              <a:rPr lang="en-US" altLang="zh-CN" sz="1800" dirty="0" err="1"/>
              <a:t>Arrays.asList</a:t>
            </a:r>
            <a:r>
              <a:rPr lang="en-US" altLang="zh-CN" sz="1800" dirty="0"/>
              <a:t>( "conference", "java" ) );</a:t>
            </a:r>
          </a:p>
          <a:p>
            <a:pPr marL="0" indent="0">
              <a:buNone/>
            </a:pPr>
            <a:r>
              <a:rPr lang="en-US" altLang="zh-CN" sz="1800" dirty="0" err="1"/>
              <a:t>blogPost.put</a:t>
            </a:r>
            <a:r>
              <a:rPr lang="en-US" altLang="zh-CN" sz="1800" dirty="0"/>
              <a:t>( "comments", new </a:t>
            </a:r>
            <a:r>
              <a:rPr lang="en-US" altLang="zh-CN" sz="1800" dirty="0" err="1"/>
              <a:t>ArrayList</a:t>
            </a:r>
            <a:r>
              <a:rPr lang="en-US" altLang="zh-CN" sz="1800" dirty="0"/>
              <a:t>() );</a:t>
            </a:r>
          </a:p>
          <a:p>
            <a:pPr marL="0" indent="0">
              <a:buNone/>
            </a:pPr>
            <a:r>
              <a:rPr lang="en-US" altLang="zh-CN" sz="1800" dirty="0" err="1"/>
              <a:t>myBlog.</a:t>
            </a:r>
            <a:r>
              <a:rPr lang="en-US" altLang="zh-CN" sz="1800" b="1" dirty="0" err="1">
                <a:solidFill>
                  <a:srgbClr val="FF0000"/>
                </a:solidFill>
              </a:rPr>
              <a:t>insert</a:t>
            </a:r>
            <a:r>
              <a:rPr lang="en-US" altLang="zh-CN" sz="1800" dirty="0"/>
              <a:t>( </a:t>
            </a:r>
            <a:r>
              <a:rPr lang="en-US" altLang="zh-CN" sz="1800" dirty="0" err="1"/>
              <a:t>blogPost</a:t>
            </a:r>
            <a:r>
              <a:rPr lang="en-US" altLang="zh-CN" sz="1800" dirty="0"/>
              <a:t> );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016750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63552" y="116632"/>
            <a:ext cx="8229600" cy="720080"/>
          </a:xfrm>
        </p:spPr>
        <p:txBody>
          <a:bodyPr>
            <a:normAutofit/>
          </a:bodyPr>
          <a:lstStyle/>
          <a:p>
            <a:r>
              <a:rPr lang="en-US" altLang="zh-CN" dirty="0"/>
              <a:t>Retrieving posts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75520" y="980728"/>
            <a:ext cx="8568952" cy="568863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800" dirty="0"/>
              <a:t>// ...</a:t>
            </a:r>
          </a:p>
          <a:p>
            <a:pPr marL="0" indent="0">
              <a:buNone/>
            </a:pPr>
            <a:r>
              <a:rPr lang="en-US" altLang="zh-CN" sz="1800" dirty="0"/>
              <a:t>import </a:t>
            </a:r>
            <a:r>
              <a:rPr lang="en-US" altLang="zh-CN" sz="1800" dirty="0" err="1"/>
              <a:t>com.mongodb.DBCursor</a:t>
            </a:r>
            <a:r>
              <a:rPr lang="en-US" altLang="zh-CN" sz="1800" dirty="0"/>
              <a:t>;</a:t>
            </a:r>
          </a:p>
          <a:p>
            <a:pPr marL="0" indent="0">
              <a:buNone/>
            </a:pPr>
            <a:r>
              <a:rPr lang="en-US" altLang="zh-CN" sz="1800" dirty="0"/>
              <a:t>// ...</a:t>
            </a:r>
          </a:p>
          <a:p>
            <a:pPr marL="0" indent="0">
              <a:buNone/>
            </a:pPr>
            <a:r>
              <a:rPr lang="en-US" altLang="zh-CN" sz="2000" dirty="0"/>
              <a:t>public Object </a:t>
            </a:r>
            <a:r>
              <a:rPr lang="en-US" altLang="zh-CN" sz="2000" b="1" dirty="0" err="1"/>
              <a:t>getAllPosts</a:t>
            </a:r>
            <a:r>
              <a:rPr lang="en-US" altLang="zh-CN" sz="2000" b="1" dirty="0"/>
              <a:t>(</a:t>
            </a:r>
            <a:r>
              <a:rPr lang="en-US" altLang="zh-CN" sz="2000" dirty="0"/>
              <a:t> String </a:t>
            </a:r>
            <a:r>
              <a:rPr lang="en-US" altLang="zh-CN" sz="2000" dirty="0" err="1"/>
              <a:t>blogName</a:t>
            </a:r>
            <a:r>
              <a:rPr lang="en-US" altLang="zh-CN" sz="2000" dirty="0"/>
              <a:t> ) {</a:t>
            </a:r>
          </a:p>
          <a:p>
            <a:pPr marL="400050" lvl="1" indent="0">
              <a:buNone/>
            </a:pPr>
            <a:r>
              <a:rPr lang="en-US" altLang="zh-CN" sz="1800" dirty="0" err="1"/>
              <a:t>DBCollection</a:t>
            </a:r>
            <a:r>
              <a:rPr lang="en-US" altLang="zh-CN" sz="1800" dirty="0"/>
              <a:t> blog = </a:t>
            </a:r>
            <a:r>
              <a:rPr lang="en-US" altLang="zh-CN" sz="1800" dirty="0" err="1"/>
              <a:t>db.getCollection</a:t>
            </a:r>
            <a:r>
              <a:rPr lang="en-US" altLang="zh-CN" sz="1800" dirty="0"/>
              <a:t>( </a:t>
            </a:r>
            <a:r>
              <a:rPr lang="en-US" altLang="zh-CN" sz="1800" dirty="0" err="1"/>
              <a:t>blogName</a:t>
            </a:r>
            <a:r>
              <a:rPr lang="en-US" altLang="zh-CN" sz="1800" dirty="0"/>
              <a:t> );</a:t>
            </a:r>
          </a:p>
          <a:p>
            <a:pPr marL="400050" lvl="1" indent="0">
              <a:buNone/>
            </a:pPr>
            <a:r>
              <a:rPr lang="en-US" altLang="zh-CN" sz="1800" dirty="0"/>
              <a:t>return </a:t>
            </a:r>
            <a:r>
              <a:rPr lang="en-US" altLang="zh-CN" sz="1800" b="1" dirty="0" err="1"/>
              <a:t>renderPosts</a:t>
            </a:r>
            <a:r>
              <a:rPr lang="en-US" altLang="zh-CN" sz="1800" dirty="0"/>
              <a:t>( </a:t>
            </a:r>
            <a:r>
              <a:rPr lang="en-US" altLang="zh-CN" sz="1800" b="1" dirty="0" err="1">
                <a:solidFill>
                  <a:srgbClr val="FF0000"/>
                </a:solidFill>
              </a:rPr>
              <a:t>blog.find</a:t>
            </a:r>
            <a:r>
              <a:rPr lang="en-US" altLang="zh-CN" sz="1800" b="1" dirty="0">
                <a:solidFill>
                  <a:srgbClr val="FF0000"/>
                </a:solidFill>
              </a:rPr>
              <a:t>() </a:t>
            </a:r>
            <a:r>
              <a:rPr lang="en-US" altLang="zh-CN" sz="1800" dirty="0"/>
              <a:t>);</a:t>
            </a:r>
          </a:p>
          <a:p>
            <a:pPr marL="0" indent="0">
              <a:buNone/>
            </a:pPr>
            <a:r>
              <a:rPr lang="en-US" altLang="zh-CN" sz="1800" dirty="0"/>
              <a:t>}</a:t>
            </a:r>
          </a:p>
          <a:p>
            <a:pPr marL="0" indent="0">
              <a:buNone/>
            </a:pPr>
            <a:r>
              <a:rPr lang="en-US" altLang="zh-CN" sz="2000" dirty="0"/>
              <a:t>public Object </a:t>
            </a:r>
            <a:r>
              <a:rPr lang="en-US" altLang="zh-CN" sz="2000" b="1" dirty="0" err="1"/>
              <a:t>getPostsByTag</a:t>
            </a:r>
            <a:r>
              <a:rPr lang="en-US" altLang="zh-CN" sz="2000" dirty="0"/>
              <a:t>( String </a:t>
            </a:r>
            <a:r>
              <a:rPr lang="en-US" altLang="zh-CN" sz="2000" dirty="0" err="1"/>
              <a:t>blogName</a:t>
            </a:r>
            <a:r>
              <a:rPr lang="en-US" altLang="zh-CN" sz="2000" dirty="0"/>
              <a:t>, String tag ) {</a:t>
            </a:r>
          </a:p>
          <a:p>
            <a:pPr marL="400050" lvl="1" indent="0">
              <a:buNone/>
            </a:pPr>
            <a:r>
              <a:rPr lang="en-US" altLang="zh-CN" sz="1800" dirty="0" err="1"/>
              <a:t>DBCollection</a:t>
            </a:r>
            <a:r>
              <a:rPr lang="en-US" altLang="zh-CN" sz="1800" dirty="0"/>
              <a:t> blog = </a:t>
            </a:r>
            <a:r>
              <a:rPr lang="en-US" altLang="zh-CN" sz="1800" dirty="0" err="1"/>
              <a:t>db.getCollection</a:t>
            </a:r>
            <a:r>
              <a:rPr lang="en-US" altLang="zh-CN" sz="1800" dirty="0"/>
              <a:t>( </a:t>
            </a:r>
            <a:r>
              <a:rPr lang="en-US" altLang="zh-CN" sz="1800" dirty="0" err="1"/>
              <a:t>blogName</a:t>
            </a:r>
            <a:r>
              <a:rPr lang="en-US" altLang="zh-CN" sz="1800" dirty="0"/>
              <a:t> );</a:t>
            </a:r>
          </a:p>
          <a:p>
            <a:pPr marL="400050" lvl="1" indent="0">
              <a:buNone/>
            </a:pPr>
            <a:r>
              <a:rPr lang="en-US" altLang="zh-CN" sz="1800" dirty="0"/>
              <a:t>return </a:t>
            </a:r>
            <a:r>
              <a:rPr lang="en-US" altLang="zh-CN" sz="1800" b="1" dirty="0" err="1"/>
              <a:t>renderPosts</a:t>
            </a:r>
            <a:r>
              <a:rPr lang="en-US" altLang="zh-CN" sz="1800" dirty="0"/>
              <a:t>( </a:t>
            </a:r>
            <a:r>
              <a:rPr lang="en-US" altLang="zh-CN" sz="1800" dirty="0" err="1"/>
              <a:t>blog.find</a:t>
            </a:r>
            <a:r>
              <a:rPr lang="en-US" altLang="zh-CN" sz="1800" dirty="0"/>
              <a:t>( new </a:t>
            </a:r>
            <a:r>
              <a:rPr lang="en-US" altLang="zh-CN" sz="1800" dirty="0" err="1"/>
              <a:t>BasicDBObject</a:t>
            </a:r>
            <a:r>
              <a:rPr lang="en-US" altLang="zh-CN" sz="1800" dirty="0"/>
              <a:t>( "tags", tag ) ) );</a:t>
            </a:r>
          </a:p>
          <a:p>
            <a:pPr marL="0" indent="0">
              <a:buNone/>
            </a:pPr>
            <a:r>
              <a:rPr lang="en-US" altLang="zh-CN" sz="1800" dirty="0"/>
              <a:t>}</a:t>
            </a:r>
          </a:p>
          <a:p>
            <a:pPr marL="0" indent="0">
              <a:buNone/>
            </a:pPr>
            <a:r>
              <a:rPr lang="en-US" altLang="zh-CN" sz="2000" dirty="0"/>
              <a:t>private Object </a:t>
            </a:r>
            <a:r>
              <a:rPr lang="en-US" altLang="zh-CN" sz="2000" b="1" dirty="0" err="1"/>
              <a:t>renderPosts</a:t>
            </a:r>
            <a:r>
              <a:rPr lang="en-US" altLang="zh-CN" sz="2000" dirty="0"/>
              <a:t>( </a:t>
            </a:r>
            <a:r>
              <a:rPr lang="en-US" altLang="zh-CN" sz="2000" b="1" dirty="0" err="1">
                <a:solidFill>
                  <a:srgbClr val="FF0000"/>
                </a:solidFill>
              </a:rPr>
              <a:t>DBCursor</a:t>
            </a:r>
            <a:r>
              <a:rPr lang="en-US" altLang="zh-CN" sz="2000" dirty="0"/>
              <a:t> cursor ) {</a:t>
            </a:r>
          </a:p>
          <a:p>
            <a:pPr marL="400050" lvl="1" indent="0">
              <a:buNone/>
            </a:pPr>
            <a:r>
              <a:rPr lang="en-US" altLang="zh-CN" sz="2000" dirty="0"/>
              <a:t>// order by publication date (descending)</a:t>
            </a:r>
          </a:p>
          <a:p>
            <a:pPr marL="400050" lvl="1" indent="0">
              <a:buNone/>
            </a:pPr>
            <a:r>
              <a:rPr lang="en-US" altLang="zh-CN" sz="2000" dirty="0"/>
              <a:t>cursor = </a:t>
            </a:r>
            <a:r>
              <a:rPr lang="en-US" altLang="zh-CN" sz="2000" dirty="0" err="1"/>
              <a:t>cursor.sort</a:t>
            </a:r>
            <a:r>
              <a:rPr lang="en-US" altLang="zh-CN" sz="2000" dirty="0"/>
              <a:t>( new </a:t>
            </a:r>
            <a:r>
              <a:rPr lang="en-US" altLang="zh-CN" sz="2000" dirty="0" err="1"/>
              <a:t>BasicDBObject</a:t>
            </a:r>
            <a:r>
              <a:rPr lang="en-US" altLang="zh-CN" sz="2000" dirty="0"/>
              <a:t>( "</a:t>
            </a:r>
            <a:r>
              <a:rPr lang="en-US" altLang="zh-CN" sz="2000" dirty="0" err="1"/>
              <a:t>pub_date</a:t>
            </a:r>
            <a:r>
              <a:rPr lang="en-US" altLang="zh-CN" sz="2000" dirty="0"/>
              <a:t>", -1 ) );</a:t>
            </a:r>
          </a:p>
          <a:p>
            <a:pPr marL="0" indent="0">
              <a:buNone/>
            </a:pPr>
            <a:r>
              <a:rPr lang="en-US" altLang="zh-CN" sz="1800" dirty="0"/>
              <a:t>// ...</a:t>
            </a:r>
          </a:p>
          <a:p>
            <a:pPr marL="0" indent="0">
              <a:buNone/>
            </a:pPr>
            <a:r>
              <a:rPr lang="en-US" altLang="zh-CN" sz="1800" dirty="0"/>
              <a:t>}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45665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78098"/>
          </a:xfrm>
        </p:spPr>
        <p:txBody>
          <a:bodyPr/>
          <a:lstStyle/>
          <a:p>
            <a:r>
              <a:rPr lang="en-US" altLang="zh-CN" dirty="0"/>
              <a:t>Adding a comment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81200" y="1268760"/>
            <a:ext cx="8229600" cy="547260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zh-CN" dirty="0" err="1"/>
              <a:t>DBCollection</a:t>
            </a:r>
            <a:r>
              <a:rPr lang="en-US" altLang="zh-CN" dirty="0"/>
              <a:t> </a:t>
            </a:r>
            <a:r>
              <a:rPr lang="en-US" altLang="zh-CN" dirty="0" err="1"/>
              <a:t>myBlog</a:t>
            </a:r>
            <a:r>
              <a:rPr lang="en-US" altLang="zh-CN" dirty="0"/>
              <a:t> = </a:t>
            </a:r>
            <a:r>
              <a:rPr lang="en-US" altLang="zh-CN" dirty="0" err="1"/>
              <a:t>blogs.getCollection</a:t>
            </a:r>
            <a:r>
              <a:rPr lang="en-US" altLang="zh-CN" dirty="0"/>
              <a:t>( "</a:t>
            </a:r>
            <a:r>
              <a:rPr lang="en-US" altLang="zh-CN" dirty="0" err="1"/>
              <a:t>myBlog</a:t>
            </a:r>
            <a:r>
              <a:rPr lang="en-US" altLang="zh-CN" dirty="0"/>
              <a:t>" );</a:t>
            </a:r>
          </a:p>
          <a:p>
            <a:pPr marL="0" indent="0">
              <a:buNone/>
            </a:pPr>
            <a:r>
              <a:rPr lang="en-US" altLang="zh-CN" dirty="0"/>
              <a:t>// ...</a:t>
            </a:r>
          </a:p>
          <a:p>
            <a:pPr marL="0" indent="0">
              <a:buNone/>
            </a:pPr>
            <a:r>
              <a:rPr lang="en-US" altLang="zh-CN" dirty="0"/>
              <a:t>void </a:t>
            </a:r>
            <a:r>
              <a:rPr lang="en-US" altLang="zh-CN" b="1" dirty="0" err="1">
                <a:solidFill>
                  <a:srgbClr val="FF0000"/>
                </a:solidFill>
              </a:rPr>
              <a:t>addComment</a:t>
            </a:r>
            <a:r>
              <a:rPr lang="en-US" altLang="zh-CN" dirty="0"/>
              <a:t>( String </a:t>
            </a:r>
            <a:r>
              <a:rPr lang="en-US" altLang="zh-CN" dirty="0" err="1"/>
              <a:t>blogPostId</a:t>
            </a:r>
            <a:r>
              <a:rPr lang="en-US" altLang="zh-CN" dirty="0"/>
              <a:t>, String message ) {</a:t>
            </a:r>
          </a:p>
          <a:p>
            <a:pPr marL="400050" lvl="1" indent="0">
              <a:buNone/>
            </a:pPr>
            <a:r>
              <a:rPr lang="en-US" altLang="zh-CN" dirty="0" err="1"/>
              <a:t>DBCursor</a:t>
            </a:r>
            <a:r>
              <a:rPr lang="en-US" altLang="zh-CN" dirty="0"/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posts</a:t>
            </a:r>
            <a:r>
              <a:rPr lang="en-US" altLang="zh-CN" dirty="0"/>
              <a:t> = </a:t>
            </a:r>
            <a:r>
              <a:rPr lang="en-US" altLang="zh-CN" dirty="0" err="1" smtClean="0"/>
              <a:t>myBlog.find</a:t>
            </a:r>
            <a:r>
              <a:rPr lang="en-US" altLang="zh-CN" dirty="0" smtClean="0"/>
              <a:t>( new </a:t>
            </a:r>
            <a:r>
              <a:rPr lang="en-US" altLang="zh-CN" dirty="0" err="1"/>
              <a:t>BasicDBObject</a:t>
            </a:r>
            <a:r>
              <a:rPr lang="en-US" altLang="zh-CN" dirty="0"/>
              <a:t>( "_id", </a:t>
            </a:r>
            <a:r>
              <a:rPr lang="en-US" altLang="zh-CN" dirty="0" err="1"/>
              <a:t>blogPostId</a:t>
            </a:r>
            <a:r>
              <a:rPr lang="en-US" altLang="zh-CN" dirty="0"/>
              <a:t> );</a:t>
            </a:r>
          </a:p>
          <a:p>
            <a:pPr marL="400050" lvl="1" indent="0">
              <a:buNone/>
            </a:pPr>
            <a:r>
              <a:rPr lang="en-US" altLang="zh-CN" dirty="0"/>
              <a:t>if ( !</a:t>
            </a:r>
            <a:r>
              <a:rPr lang="en-US" altLang="zh-CN" dirty="0" err="1"/>
              <a:t>posts.hasNext</a:t>
            </a:r>
            <a:r>
              <a:rPr lang="en-US" altLang="zh-CN" dirty="0"/>
              <a:t>() ) throw new </a:t>
            </a:r>
            <a:r>
              <a:rPr lang="en-US" altLang="zh-CN" dirty="0" err="1"/>
              <a:t>NoSuchElementException</a:t>
            </a:r>
            <a:r>
              <a:rPr lang="en-US" altLang="zh-CN" dirty="0"/>
              <a:t>();</a:t>
            </a:r>
          </a:p>
          <a:p>
            <a:pPr marL="400050" lvl="1" indent="0">
              <a:buNone/>
            </a:pPr>
            <a:r>
              <a:rPr lang="en-US" altLang="zh-CN" dirty="0" err="1"/>
              <a:t>DBObject</a:t>
            </a:r>
            <a:r>
              <a:rPr lang="en-US" altLang="zh-CN" dirty="0"/>
              <a:t> </a:t>
            </a:r>
            <a:r>
              <a:rPr lang="en-US" altLang="zh-CN" dirty="0" err="1"/>
              <a:t>blogPost</a:t>
            </a:r>
            <a:r>
              <a:rPr lang="en-US" altLang="zh-CN" dirty="0"/>
              <a:t> = </a:t>
            </a:r>
            <a:r>
              <a:rPr lang="en-US" altLang="zh-CN" dirty="0" err="1"/>
              <a:t>posts.next</a:t>
            </a:r>
            <a:r>
              <a:rPr lang="en-US" altLang="zh-CN" dirty="0"/>
              <a:t>();</a:t>
            </a:r>
          </a:p>
          <a:p>
            <a:pPr marL="400050" lvl="1" indent="0">
              <a:buNone/>
            </a:pPr>
            <a:r>
              <a:rPr lang="en-US" altLang="zh-CN" dirty="0"/>
              <a:t>List </a:t>
            </a:r>
            <a:r>
              <a:rPr lang="en-US" altLang="zh-CN" b="1" dirty="0">
                <a:solidFill>
                  <a:srgbClr val="FF0000"/>
                </a:solidFill>
              </a:rPr>
              <a:t>comments </a:t>
            </a:r>
            <a:r>
              <a:rPr lang="en-US" altLang="zh-CN" dirty="0"/>
              <a:t>= (List)</a:t>
            </a:r>
            <a:r>
              <a:rPr lang="en-US" altLang="zh-CN" dirty="0" err="1"/>
              <a:t>blogPost.get</a:t>
            </a:r>
            <a:r>
              <a:rPr lang="en-US" altLang="zh-CN" dirty="0"/>
              <a:t>( "comments" );</a:t>
            </a:r>
          </a:p>
          <a:p>
            <a:pPr marL="400050" lvl="1" indent="0">
              <a:buNone/>
            </a:pPr>
            <a:r>
              <a:rPr lang="en-US" altLang="zh-CN" dirty="0" err="1">
                <a:solidFill>
                  <a:srgbClr val="FF0000"/>
                </a:solidFill>
              </a:rPr>
              <a:t>comments.add</a:t>
            </a:r>
            <a:r>
              <a:rPr lang="en-US" altLang="zh-CN" dirty="0"/>
              <a:t>( new </a:t>
            </a:r>
            <a:r>
              <a:rPr lang="en-US" altLang="zh-CN" dirty="0" err="1"/>
              <a:t>BasicDBObject</a:t>
            </a:r>
            <a:r>
              <a:rPr lang="en-US" altLang="zh-CN" dirty="0"/>
              <a:t>( "message", message )</a:t>
            </a:r>
          </a:p>
          <a:p>
            <a:pPr marL="400050" lvl="1" indent="0">
              <a:buNone/>
            </a:pPr>
            <a:r>
              <a:rPr lang="en-US" altLang="zh-CN" dirty="0"/>
              <a:t>.append( "date", new Date() ) );</a:t>
            </a:r>
          </a:p>
          <a:p>
            <a:pPr marL="400050" lvl="1" indent="0">
              <a:buNone/>
            </a:pPr>
            <a:r>
              <a:rPr lang="en-US" altLang="zh-CN" dirty="0" err="1"/>
              <a:t>myBlog.</a:t>
            </a:r>
            <a:r>
              <a:rPr lang="en-US" altLang="zh-CN" b="1" dirty="0" err="1">
                <a:solidFill>
                  <a:srgbClr val="FF0000"/>
                </a:solidFill>
              </a:rPr>
              <a:t>save</a:t>
            </a:r>
            <a:r>
              <a:rPr lang="en-US" altLang="zh-CN" dirty="0"/>
              <a:t>( </a:t>
            </a:r>
            <a:r>
              <a:rPr lang="en-US" altLang="zh-CN" dirty="0" err="1"/>
              <a:t>blogPost</a:t>
            </a:r>
            <a:r>
              <a:rPr lang="en-US" altLang="zh-CN" dirty="0"/>
              <a:t> );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0181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81200" y="31867"/>
            <a:ext cx="8229600" cy="1143000"/>
          </a:xfrm>
        </p:spPr>
        <p:txBody>
          <a:bodyPr/>
          <a:lstStyle/>
          <a:p>
            <a:r>
              <a:rPr lang="en-US" altLang="zh-CN" dirty="0"/>
              <a:t>Mongo-Hadoop Connector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07518" y="1188281"/>
            <a:ext cx="8229600" cy="2044823"/>
          </a:xfrm>
        </p:spPr>
        <p:txBody>
          <a:bodyPr>
            <a:normAutofit/>
          </a:bodyPr>
          <a:lstStyle/>
          <a:p>
            <a:r>
              <a:rPr lang="en-US" altLang="zh-CN" dirty="0"/>
              <a:t>Turn </a:t>
            </a:r>
            <a:r>
              <a:rPr lang="en-US" altLang="zh-CN" b="1" dirty="0" err="1"/>
              <a:t>MongoDB</a:t>
            </a:r>
            <a:r>
              <a:rPr lang="en-US" altLang="zh-CN" dirty="0"/>
              <a:t> into a Hadoop-enabled </a:t>
            </a:r>
            <a:r>
              <a:rPr lang="en-US" altLang="zh-CN" dirty="0" err="1" smtClean="0"/>
              <a:t>filesystem</a:t>
            </a:r>
            <a:r>
              <a:rPr lang="en-US" altLang="zh-CN" dirty="0" smtClean="0"/>
              <a:t>: use </a:t>
            </a:r>
            <a:r>
              <a:rPr lang="en-US" altLang="zh-CN" dirty="0"/>
              <a:t>as the input or output for Hadoop</a:t>
            </a:r>
          </a:p>
          <a:p>
            <a:r>
              <a:rPr lang="en-US" altLang="zh-CN" dirty="0"/>
              <a:t>New Feature: As of v1.1, also works with </a:t>
            </a:r>
            <a:r>
              <a:rPr lang="en-US" altLang="zh-CN" dirty="0" err="1" smtClean="0"/>
              <a:t>MongoDB</a:t>
            </a:r>
            <a:r>
              <a:rPr lang="en-US" altLang="zh-CN" dirty="0" smtClean="0"/>
              <a:t> backup </a:t>
            </a:r>
            <a:r>
              <a:rPr lang="en-US" altLang="zh-CN" dirty="0"/>
              <a:t>files (.</a:t>
            </a:r>
            <a:r>
              <a:rPr lang="en-US" altLang="zh-CN" dirty="0" err="1"/>
              <a:t>bson</a:t>
            </a:r>
            <a:r>
              <a:rPr lang="en-US" altLang="zh-CN" dirty="0"/>
              <a:t>)</a:t>
            </a:r>
            <a:endParaRPr lang="zh-CN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624" y="3638457"/>
            <a:ext cx="6821388" cy="283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482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91544" y="1196752"/>
            <a:ext cx="8280920" cy="5040560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Data Set</a:t>
            </a:r>
          </a:p>
          <a:p>
            <a:r>
              <a:rPr lang="en-US" altLang="zh-CN" sz="4000" dirty="0"/>
              <a:t>ENRON </a:t>
            </a:r>
            <a:r>
              <a:rPr lang="en-US" altLang="zh-CN" sz="4000" dirty="0"/>
              <a:t>emails corpus (501 records, 1.75GB)</a:t>
            </a:r>
          </a:p>
          <a:p>
            <a:r>
              <a:rPr lang="en-US" altLang="zh-CN" sz="4000" dirty="0"/>
              <a:t>Each </a:t>
            </a:r>
            <a:r>
              <a:rPr lang="en-US" altLang="zh-CN" sz="4000" dirty="0"/>
              <a:t>document is one email</a:t>
            </a:r>
          </a:p>
          <a:p>
            <a:r>
              <a:rPr lang="en-US" altLang="zh-CN" sz="4000" dirty="0"/>
              <a:t>https</a:t>
            </a:r>
            <a:r>
              <a:rPr lang="en-US" altLang="zh-CN" sz="4000" dirty="0"/>
              <a:t>://www.cs.cmu.edu/~enron/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622113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274042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Document Example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63552" y="908721"/>
            <a:ext cx="8229600" cy="492941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800" dirty="0"/>
              <a:t>{</a:t>
            </a:r>
          </a:p>
          <a:p>
            <a:pPr marL="0" indent="0">
              <a:buNone/>
            </a:pPr>
            <a:r>
              <a:rPr lang="en-US" altLang="zh-CN" sz="1800" dirty="0"/>
              <a:t>"_id" : </a:t>
            </a:r>
            <a:r>
              <a:rPr lang="en-US" altLang="zh-CN" sz="1800" dirty="0" err="1"/>
              <a:t>ObjectId</a:t>
            </a:r>
            <a:r>
              <a:rPr lang="en-US" altLang="zh-CN" sz="1800" dirty="0"/>
              <a:t>("4f2ad4c4d1e2d3f15a000000"),</a:t>
            </a:r>
          </a:p>
          <a:p>
            <a:pPr marL="0" indent="0">
              <a:buNone/>
            </a:pPr>
            <a:r>
              <a:rPr lang="en-US" altLang="zh-CN" sz="1800" dirty="0"/>
              <a:t>"body" : "Here is our forecast\n\n ",</a:t>
            </a:r>
          </a:p>
          <a:p>
            <a:pPr marL="0" indent="0">
              <a:buNone/>
            </a:pPr>
            <a:r>
              <a:rPr lang="en-US" altLang="zh-CN" sz="1800" dirty="0"/>
              <a:t>"filename" : "1.",</a:t>
            </a:r>
          </a:p>
          <a:p>
            <a:pPr marL="0" indent="0">
              <a:buNone/>
            </a:pPr>
            <a:r>
              <a:rPr lang="en-US" altLang="zh-CN" sz="1800" dirty="0"/>
              <a:t>"headers" : {</a:t>
            </a:r>
          </a:p>
          <a:p>
            <a:pPr marL="0" indent="0">
              <a:buNone/>
            </a:pPr>
            <a:r>
              <a:rPr lang="en-US" altLang="zh-CN" sz="2000" b="1" dirty="0">
                <a:solidFill>
                  <a:srgbClr val="FF0000"/>
                </a:solidFill>
              </a:rPr>
              <a:t>"From" : "phillip.allen@enron.com",</a:t>
            </a:r>
          </a:p>
          <a:p>
            <a:pPr marL="0" indent="0">
              <a:buNone/>
            </a:pPr>
            <a:r>
              <a:rPr lang="en-US" altLang="zh-CN" sz="1800" dirty="0"/>
              <a:t>"Subject" : "Forecast Info",</a:t>
            </a:r>
          </a:p>
          <a:p>
            <a:pPr marL="0" indent="0">
              <a:buNone/>
            </a:pPr>
            <a:r>
              <a:rPr lang="en-US" altLang="zh-CN" sz="1800" dirty="0"/>
              <a:t>"X-bcc" : "",</a:t>
            </a:r>
          </a:p>
          <a:p>
            <a:pPr marL="0" indent="0">
              <a:buNone/>
            </a:pPr>
            <a:r>
              <a:rPr lang="en-US" altLang="zh-CN" sz="2000" b="1" dirty="0">
                <a:solidFill>
                  <a:srgbClr val="FF0000"/>
                </a:solidFill>
              </a:rPr>
              <a:t>"To" : "tim.belden@enron.com",</a:t>
            </a:r>
          </a:p>
          <a:p>
            <a:pPr marL="0" indent="0">
              <a:buNone/>
            </a:pPr>
            <a:r>
              <a:rPr lang="en-US" altLang="zh-CN" sz="1800" dirty="0"/>
              <a:t>"X-Origin" : "Allen-P",</a:t>
            </a:r>
          </a:p>
          <a:p>
            <a:pPr marL="0" indent="0">
              <a:buNone/>
            </a:pPr>
            <a:r>
              <a:rPr lang="en-US" altLang="zh-CN" sz="1800" dirty="0"/>
              <a:t>"X-From" : "Phillip K Allen",</a:t>
            </a:r>
          </a:p>
          <a:p>
            <a:pPr marL="0" indent="0">
              <a:buNone/>
            </a:pPr>
            <a:r>
              <a:rPr lang="en-US" altLang="zh-CN" sz="1800" dirty="0"/>
              <a:t>"Date" : "Mon, 14 May 2001 16:39:00 -0700 (PDT)",</a:t>
            </a:r>
          </a:p>
          <a:p>
            <a:pPr marL="0" indent="0">
              <a:buNone/>
            </a:pPr>
            <a:r>
              <a:rPr lang="en-US" altLang="zh-CN" sz="1800" dirty="0"/>
              <a:t>"X-To" : "Tim Belden ",</a:t>
            </a:r>
          </a:p>
          <a:p>
            <a:pPr marL="0" indent="0">
              <a:buNone/>
            </a:pPr>
            <a:r>
              <a:rPr lang="en-US" altLang="zh-CN" sz="1800" dirty="0"/>
              <a:t>"Message-ID" : "&lt;18782981.1075855378110.JavaMail.evans@thyme&gt;",</a:t>
            </a:r>
          </a:p>
          <a:p>
            <a:pPr marL="0" indent="0">
              <a:buNone/>
            </a:pPr>
            <a:r>
              <a:rPr lang="en-US" altLang="zh-CN" sz="1800" dirty="0"/>
              <a:t>"Content-Type" : "text/plain; charset=us-</a:t>
            </a:r>
            <a:r>
              <a:rPr lang="en-US" altLang="zh-CN" sz="1800" dirty="0" err="1"/>
              <a:t>ascii</a:t>
            </a:r>
            <a:r>
              <a:rPr lang="en-US" altLang="zh-CN" sz="1800" dirty="0"/>
              <a:t>",</a:t>
            </a:r>
          </a:p>
          <a:p>
            <a:pPr marL="0" indent="0">
              <a:buNone/>
            </a:pPr>
            <a:r>
              <a:rPr lang="en-US" altLang="zh-CN" sz="1800" dirty="0"/>
              <a:t>"Mime-Version" : "1.0"</a:t>
            </a:r>
          </a:p>
          <a:p>
            <a:pPr marL="0" indent="0">
              <a:buNone/>
            </a:pPr>
            <a:r>
              <a:rPr lang="en-US" altLang="zh-CN" sz="1800" dirty="0"/>
              <a:t>} }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621995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Graph Sketch</a:t>
            </a:r>
            <a:endParaRPr lang="zh-CN" alt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3000" y="1923382"/>
            <a:ext cx="7366001" cy="3879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08687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Receiver Sender Pairs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{"_id": {"</a:t>
            </a:r>
            <a:r>
              <a:rPr lang="en-US" altLang="zh-CN" dirty="0" err="1"/>
              <a:t>t":"bob@enron.com</a:t>
            </a:r>
            <a:r>
              <a:rPr lang="en-US" altLang="zh-CN" dirty="0"/>
              <a:t>", "</a:t>
            </a:r>
            <a:r>
              <a:rPr lang="en-US" altLang="zh-CN" dirty="0" err="1"/>
              <a:t>f":"alice@enron.com</a:t>
            </a:r>
            <a:r>
              <a:rPr lang="en-US" altLang="zh-CN" dirty="0"/>
              <a:t>"}, "count" : 14}</a:t>
            </a:r>
          </a:p>
          <a:p>
            <a:r>
              <a:rPr lang="en-US" altLang="zh-CN" dirty="0"/>
              <a:t>{"_id": {"</a:t>
            </a:r>
            <a:r>
              <a:rPr lang="en-US" altLang="zh-CN" dirty="0" err="1"/>
              <a:t>t":"bob@enron.com</a:t>
            </a:r>
            <a:r>
              <a:rPr lang="en-US" altLang="zh-CN" dirty="0"/>
              <a:t>", "</a:t>
            </a:r>
            <a:r>
              <a:rPr lang="en-US" altLang="zh-CN" dirty="0" err="1"/>
              <a:t>f":"eve@enron.com</a:t>
            </a:r>
            <a:r>
              <a:rPr lang="en-US" altLang="zh-CN" dirty="0"/>
              <a:t>"}, "count" : 9}</a:t>
            </a:r>
          </a:p>
          <a:p>
            <a:r>
              <a:rPr lang="en-US" altLang="zh-CN" dirty="0"/>
              <a:t>{"_id": {"</a:t>
            </a:r>
            <a:r>
              <a:rPr lang="en-US" altLang="zh-CN" dirty="0" err="1"/>
              <a:t>t":"alice@enron.com</a:t>
            </a:r>
            <a:r>
              <a:rPr lang="en-US" altLang="zh-CN" dirty="0"/>
              <a:t>", "</a:t>
            </a:r>
            <a:r>
              <a:rPr lang="en-US" altLang="zh-CN" dirty="0" err="1"/>
              <a:t>f":"charlie@enron.com</a:t>
            </a:r>
            <a:r>
              <a:rPr lang="en-US" altLang="zh-CN" dirty="0"/>
              <a:t>"}, "count" : 99}</a:t>
            </a:r>
          </a:p>
          <a:p>
            <a:r>
              <a:rPr lang="en-US" altLang="zh-CN" dirty="0"/>
              <a:t>{"_id": {"</a:t>
            </a:r>
            <a:r>
              <a:rPr lang="en-US" altLang="zh-CN" dirty="0" err="1"/>
              <a:t>t":"charlie@enron.com</a:t>
            </a:r>
            <a:r>
              <a:rPr lang="en-US" altLang="zh-CN" dirty="0"/>
              <a:t>", "</a:t>
            </a:r>
            <a:r>
              <a:rPr lang="en-US" altLang="zh-CN" dirty="0" err="1"/>
              <a:t>f":"bob@enron.com</a:t>
            </a:r>
            <a:r>
              <a:rPr lang="en-US" altLang="zh-CN" dirty="0"/>
              <a:t>"}, "count" : 48}</a:t>
            </a:r>
          </a:p>
          <a:p>
            <a:r>
              <a:rPr lang="en-US" altLang="zh-CN" dirty="0"/>
              <a:t>{"_id": {"</a:t>
            </a:r>
            <a:r>
              <a:rPr lang="en-US" altLang="zh-CN" dirty="0" err="1"/>
              <a:t>t":"eve@enron.com</a:t>
            </a:r>
            <a:r>
              <a:rPr lang="en-US" altLang="zh-CN" dirty="0"/>
              <a:t>", "</a:t>
            </a:r>
            <a:r>
              <a:rPr lang="en-US" altLang="zh-CN" dirty="0" err="1"/>
              <a:t>f":"charlie@enron.com</a:t>
            </a:r>
            <a:r>
              <a:rPr lang="en-US" altLang="zh-CN" dirty="0"/>
              <a:t>"}, "count" : 20}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0217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Hadoop Streaming: How it </a:t>
            </a:r>
            <a:r>
              <a:rPr lang="en-US" altLang="zh-CN" dirty="0" smtClean="0"/>
              <a:t>works</a:t>
            </a:r>
            <a:br>
              <a:rPr lang="en-US" altLang="zh-CN" dirty="0" smtClean="0"/>
            </a:br>
            <a:r>
              <a:rPr lang="en-US" altLang="zh-CN" dirty="0" smtClean="0"/>
              <a:t>Hadoop &lt;-&gt; </a:t>
            </a:r>
            <a:r>
              <a:rPr lang="en-US" altLang="zh-CN" dirty="0" smtClean="0"/>
              <a:t>MongoDB</a:t>
            </a:r>
            <a:endParaRPr lang="zh-CN" alt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401910"/>
            <a:ext cx="8229600" cy="2922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37601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76823" y="191788"/>
            <a:ext cx="9970623" cy="562074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Email </a:t>
            </a:r>
            <a:r>
              <a:rPr lang="en-US" altLang="zh-CN" dirty="0" smtClean="0"/>
              <a:t>Count Map Phase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BSONMapper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81200" y="980729"/>
            <a:ext cx="8229600" cy="51454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from </a:t>
            </a:r>
            <a:r>
              <a:rPr lang="en-US" altLang="zh-CN" dirty="0" err="1"/>
              <a:t>pymongo_hadoop</a:t>
            </a:r>
            <a:r>
              <a:rPr lang="en-US" altLang="zh-CN" dirty="0"/>
              <a:t> import </a:t>
            </a:r>
            <a:r>
              <a:rPr lang="en-US" altLang="zh-CN" dirty="0" err="1">
                <a:solidFill>
                  <a:srgbClr val="FF0000"/>
                </a:solidFill>
              </a:rPr>
              <a:t>BSONMapper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 err="1"/>
              <a:t>def</a:t>
            </a:r>
            <a:r>
              <a:rPr lang="en-US" altLang="zh-CN" dirty="0"/>
              <a:t> mapper(documents):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=0</a:t>
            </a:r>
            <a:endParaRPr lang="en-US" altLang="zh-CN" dirty="0"/>
          </a:p>
          <a:p>
            <a:pPr marL="400050" lvl="1" indent="0">
              <a:buNone/>
            </a:pPr>
            <a:r>
              <a:rPr lang="en-US" altLang="zh-CN" dirty="0"/>
              <a:t>for doc in documents: </a:t>
            </a:r>
            <a:r>
              <a:rPr lang="en-US" altLang="zh-CN" dirty="0" err="1"/>
              <a:t>i</a:t>
            </a:r>
            <a:r>
              <a:rPr lang="en-US" altLang="zh-CN" dirty="0"/>
              <a:t>=i+1</a:t>
            </a:r>
          </a:p>
          <a:p>
            <a:pPr marL="800100" lvl="2" indent="0">
              <a:buNone/>
            </a:pPr>
            <a:r>
              <a:rPr lang="en-US" altLang="zh-CN" dirty="0" err="1"/>
              <a:t>from_field</a:t>
            </a:r>
            <a:r>
              <a:rPr lang="en-US" altLang="zh-CN" dirty="0"/>
              <a:t> = doc['headers'][</a:t>
            </a:r>
            <a:r>
              <a:rPr lang="en-US" altLang="zh-CN" dirty="0">
                <a:solidFill>
                  <a:srgbClr val="FF0000"/>
                </a:solidFill>
              </a:rPr>
              <a:t>'From</a:t>
            </a:r>
            <a:r>
              <a:rPr lang="en-US" altLang="zh-CN" dirty="0"/>
              <a:t>']</a:t>
            </a:r>
          </a:p>
          <a:p>
            <a:pPr marL="800100" lvl="2" indent="0">
              <a:buNone/>
            </a:pPr>
            <a:r>
              <a:rPr lang="en-US" altLang="zh-CN" dirty="0" err="1"/>
              <a:t>to_field</a:t>
            </a:r>
            <a:r>
              <a:rPr lang="en-US" altLang="zh-CN" dirty="0"/>
              <a:t> = doc['headers'][</a:t>
            </a:r>
            <a:r>
              <a:rPr lang="en-US" altLang="zh-CN" dirty="0">
                <a:solidFill>
                  <a:srgbClr val="FF0000"/>
                </a:solidFill>
              </a:rPr>
              <a:t>'To</a:t>
            </a:r>
            <a:r>
              <a:rPr lang="en-US" altLang="zh-CN" dirty="0"/>
              <a:t>']</a:t>
            </a:r>
          </a:p>
          <a:p>
            <a:pPr marL="800100" lvl="2" indent="0">
              <a:buNone/>
            </a:pPr>
            <a:r>
              <a:rPr lang="en-US" altLang="zh-CN" dirty="0" err="1"/>
              <a:t>recips</a:t>
            </a:r>
            <a:r>
              <a:rPr lang="en-US" altLang="zh-CN" dirty="0"/>
              <a:t> = [</a:t>
            </a:r>
            <a:r>
              <a:rPr lang="en-US" altLang="zh-CN" dirty="0" err="1"/>
              <a:t>x.strip</a:t>
            </a:r>
            <a:r>
              <a:rPr lang="en-US" altLang="zh-CN" dirty="0"/>
              <a:t>() for x in </a:t>
            </a:r>
            <a:r>
              <a:rPr lang="en-US" altLang="zh-CN" dirty="0" err="1"/>
              <a:t>to_field.split</a:t>
            </a:r>
            <a:r>
              <a:rPr lang="en-US" altLang="zh-CN" dirty="0"/>
              <a:t>(',')]</a:t>
            </a:r>
          </a:p>
          <a:p>
            <a:pPr marL="800100" lvl="2" indent="0">
              <a:buNone/>
            </a:pPr>
            <a:r>
              <a:rPr lang="en-US" altLang="zh-CN" dirty="0"/>
              <a:t>for r in </a:t>
            </a:r>
            <a:r>
              <a:rPr lang="en-US" altLang="zh-CN" dirty="0" err="1"/>
              <a:t>recips</a:t>
            </a:r>
            <a:r>
              <a:rPr lang="en-US" altLang="zh-CN" dirty="0"/>
              <a:t>:</a:t>
            </a:r>
          </a:p>
          <a:p>
            <a:pPr marL="800100" lvl="2" indent="0">
              <a:buNone/>
            </a:pPr>
            <a:r>
              <a:rPr lang="en-US" altLang="zh-CN" dirty="0"/>
              <a:t>yield {'_id': {'f':</a:t>
            </a:r>
            <a:r>
              <a:rPr lang="en-US" altLang="zh-CN" dirty="0" err="1"/>
              <a:t>from_field</a:t>
            </a:r>
            <a:r>
              <a:rPr lang="en-US" altLang="zh-CN" dirty="0"/>
              <a:t>, '</a:t>
            </a:r>
            <a:r>
              <a:rPr lang="en-US" altLang="zh-CN" dirty="0" err="1"/>
              <a:t>t':r</a:t>
            </a:r>
            <a:r>
              <a:rPr lang="en-US" altLang="zh-CN" dirty="0"/>
              <a:t>}, 'count': </a:t>
            </a:r>
            <a:r>
              <a:rPr lang="en-US" altLang="zh-CN" dirty="0" smtClean="0"/>
              <a:t>1}</a:t>
            </a:r>
          </a:p>
          <a:p>
            <a:pPr marL="0" indent="-114300">
              <a:buNone/>
            </a:pPr>
            <a:r>
              <a:rPr lang="en-US" altLang="zh-CN" dirty="0" err="1" smtClean="0"/>
              <a:t>BSONMapper</a:t>
            </a:r>
            <a:r>
              <a:rPr lang="en-US" altLang="zh-CN" dirty="0" smtClean="0"/>
              <a:t>(mapper</a:t>
            </a:r>
            <a:r>
              <a:rPr lang="en-US" altLang="zh-CN" dirty="0"/>
              <a:t>)</a:t>
            </a:r>
          </a:p>
          <a:p>
            <a:pPr marL="0" indent="-57150">
              <a:buNone/>
            </a:pPr>
            <a:r>
              <a:rPr lang="en-US" altLang="zh-CN" dirty="0"/>
              <a:t>print &gt;&gt; </a:t>
            </a:r>
            <a:r>
              <a:rPr lang="en-US" altLang="zh-CN" dirty="0" err="1"/>
              <a:t>sys.stderr</a:t>
            </a:r>
            <a:r>
              <a:rPr lang="en-US" altLang="zh-CN" dirty="0"/>
              <a:t>, "Done Mapping."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7655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Document </a:t>
            </a:r>
            <a:r>
              <a:rPr lang="en-US" altLang="zh-CN" dirty="0"/>
              <a:t>Database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Not </a:t>
            </a:r>
            <a:r>
              <a:rPr lang="en-US" altLang="zh-CN" dirty="0"/>
              <a:t>for .PDF &amp; .DOC files</a:t>
            </a:r>
          </a:p>
          <a:p>
            <a:r>
              <a:rPr lang="en-US" altLang="zh-CN" dirty="0" smtClean="0"/>
              <a:t>A </a:t>
            </a:r>
            <a:r>
              <a:rPr lang="en-US" altLang="zh-CN" dirty="0"/>
              <a:t>document is essentially an associative</a:t>
            </a:r>
          </a:p>
          <a:p>
            <a:r>
              <a:rPr lang="en-US" altLang="zh-CN" dirty="0"/>
              <a:t>array</a:t>
            </a:r>
          </a:p>
          <a:p>
            <a:pPr lvl="1"/>
            <a:r>
              <a:rPr lang="en-US" altLang="zh-CN" dirty="0" smtClean="0"/>
              <a:t>Document </a:t>
            </a:r>
            <a:r>
              <a:rPr lang="en-US" altLang="zh-CN" dirty="0"/>
              <a:t>== JSON object</a:t>
            </a:r>
          </a:p>
          <a:p>
            <a:pPr lvl="1"/>
            <a:r>
              <a:rPr lang="en-US" altLang="zh-CN" dirty="0" smtClean="0"/>
              <a:t>Document </a:t>
            </a:r>
            <a:r>
              <a:rPr lang="en-US" altLang="zh-CN" dirty="0"/>
              <a:t>== PHP Array</a:t>
            </a:r>
          </a:p>
          <a:p>
            <a:pPr lvl="1"/>
            <a:r>
              <a:rPr lang="en-US" altLang="zh-CN" dirty="0" smtClean="0"/>
              <a:t>Document </a:t>
            </a:r>
            <a:r>
              <a:rPr lang="en-US" altLang="zh-CN" dirty="0"/>
              <a:t>== Python </a:t>
            </a:r>
            <a:r>
              <a:rPr lang="en-US" altLang="zh-CN" dirty="0" err="1"/>
              <a:t>Dict</a:t>
            </a:r>
            <a:endParaRPr lang="en-US" altLang="zh-CN" dirty="0"/>
          </a:p>
          <a:p>
            <a:pPr lvl="1"/>
            <a:r>
              <a:rPr lang="en-US" altLang="zh-CN" dirty="0" smtClean="0"/>
              <a:t>Document </a:t>
            </a:r>
            <a:r>
              <a:rPr lang="en-US" altLang="zh-CN" dirty="0"/>
              <a:t>== Ruby Hash</a:t>
            </a:r>
          </a:p>
          <a:p>
            <a:pPr lvl="1"/>
            <a:r>
              <a:rPr lang="en-US" altLang="zh-CN" dirty="0" smtClean="0"/>
              <a:t>….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1094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Email Reduce Phase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BSONReducer</a:t>
            </a:r>
            <a:r>
              <a:rPr lang="zh-CN" altLang="en-US" dirty="0" smtClean="0"/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from </a:t>
            </a:r>
            <a:r>
              <a:rPr lang="en-US" altLang="zh-CN" dirty="0" err="1"/>
              <a:t>pymongo_hadoop</a:t>
            </a:r>
            <a:r>
              <a:rPr lang="en-US" altLang="zh-CN" dirty="0"/>
              <a:t> import </a:t>
            </a:r>
            <a:r>
              <a:rPr lang="en-US" altLang="zh-CN" dirty="0" err="1"/>
              <a:t>BSONReducer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def</a:t>
            </a:r>
            <a:r>
              <a:rPr lang="en-US" altLang="zh-CN" dirty="0"/>
              <a:t> reducer(key, values):</a:t>
            </a:r>
          </a:p>
          <a:p>
            <a:pPr marL="400050" lvl="1" indent="0">
              <a:buNone/>
            </a:pPr>
            <a:r>
              <a:rPr lang="en-US" altLang="zh-CN" dirty="0"/>
              <a:t>print &gt;&gt; </a:t>
            </a:r>
            <a:r>
              <a:rPr lang="en-US" altLang="zh-CN" dirty="0" err="1"/>
              <a:t>sys.stderr</a:t>
            </a:r>
            <a:r>
              <a:rPr lang="en-US" altLang="zh-CN" dirty="0"/>
              <a:t>, "Processing from/to %s" % </a:t>
            </a:r>
            <a:r>
              <a:rPr lang="en-US" altLang="zh-CN" dirty="0" err="1"/>
              <a:t>str</a:t>
            </a:r>
            <a:r>
              <a:rPr lang="en-US" altLang="zh-CN" dirty="0"/>
              <a:t>(key)</a:t>
            </a:r>
          </a:p>
          <a:p>
            <a:pPr marL="400050" lvl="1" indent="0">
              <a:buNone/>
            </a:pPr>
            <a:r>
              <a:rPr lang="en-US" altLang="zh-CN" dirty="0"/>
              <a:t>_count = 0</a:t>
            </a:r>
          </a:p>
          <a:p>
            <a:pPr marL="400050" lvl="1" indent="0">
              <a:buNone/>
            </a:pPr>
            <a:r>
              <a:rPr lang="en-US" altLang="zh-CN" dirty="0"/>
              <a:t>for v in values:</a:t>
            </a:r>
          </a:p>
          <a:p>
            <a:pPr marL="800100" lvl="2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_count += </a:t>
            </a:r>
            <a:r>
              <a:rPr lang="en-US" altLang="zh-CN" dirty="0"/>
              <a:t>v['count']</a:t>
            </a:r>
          </a:p>
          <a:p>
            <a:pPr marL="800100" lvl="2" indent="0">
              <a:buNone/>
            </a:pPr>
            <a:r>
              <a:rPr lang="en-US" altLang="zh-CN" dirty="0"/>
              <a:t>return {'_id': key, 'count': _count}</a:t>
            </a:r>
          </a:p>
          <a:p>
            <a:pPr marL="0" indent="-114300">
              <a:buNone/>
            </a:pPr>
            <a:r>
              <a:rPr lang="en-US" altLang="zh-CN" dirty="0" err="1"/>
              <a:t>BSONReducer</a:t>
            </a:r>
            <a:r>
              <a:rPr lang="en-US" altLang="zh-CN" dirty="0"/>
              <a:t>(reducer)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7945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MongoDB</a:t>
            </a:r>
            <a:r>
              <a:rPr lang="en-US" altLang="zh-CN" dirty="0"/>
              <a:t> + Hadoop and PIG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Pig has its own special </a:t>
            </a:r>
            <a:r>
              <a:rPr lang="en-US" altLang="zh-CN" dirty="0" err="1"/>
              <a:t>datatypes</a:t>
            </a:r>
            <a:r>
              <a:rPr lang="en-US" altLang="zh-CN" dirty="0"/>
              <a:t>:</a:t>
            </a:r>
          </a:p>
          <a:p>
            <a:pPr lvl="1"/>
            <a:r>
              <a:rPr lang="en-US" altLang="zh-CN" dirty="0"/>
              <a:t>Bags, Maps, and Tuples</a:t>
            </a:r>
          </a:p>
          <a:p>
            <a:r>
              <a:rPr lang="en-US" altLang="zh-CN" dirty="0"/>
              <a:t>Mongo-Hadoop Connector </a:t>
            </a:r>
            <a:r>
              <a:rPr lang="en-US" altLang="zh-CN" dirty="0" smtClean="0"/>
              <a:t>intelligently converts </a:t>
            </a:r>
            <a:r>
              <a:rPr lang="en-US" altLang="zh-CN" dirty="0"/>
              <a:t>between Pig datatypes </a:t>
            </a:r>
            <a:r>
              <a:rPr lang="en-US" altLang="zh-CN" dirty="0" smtClean="0"/>
              <a:t>and MongoDB </a:t>
            </a:r>
            <a:r>
              <a:rPr lang="en-US" altLang="zh-CN" dirty="0"/>
              <a:t>datatypes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7215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78098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Example </a:t>
            </a:r>
            <a:r>
              <a:rPr lang="en-US" altLang="zh-CN" dirty="0" smtClean="0"/>
              <a:t>- </a:t>
            </a:r>
            <a:r>
              <a:rPr lang="en-US" altLang="zh-CN" dirty="0"/>
              <a:t>Mongo-Hadoop and </a:t>
            </a:r>
            <a:r>
              <a:rPr lang="en-US" altLang="zh-CN" dirty="0" smtClean="0"/>
              <a:t>Pig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47528" y="1340768"/>
            <a:ext cx="8424936" cy="5112568"/>
          </a:xfrm>
        </p:spPr>
        <p:txBody>
          <a:bodyPr/>
          <a:lstStyle/>
          <a:p>
            <a:r>
              <a:rPr lang="en-US" altLang="zh-CN" dirty="0"/>
              <a:t>Pig directives for loading data:</a:t>
            </a:r>
          </a:p>
          <a:p>
            <a:pPr marL="400050" lvl="1" indent="0">
              <a:buNone/>
            </a:pPr>
            <a:r>
              <a:rPr lang="en-US" altLang="zh-CN" dirty="0" err="1"/>
              <a:t>BSONLoader</a:t>
            </a:r>
            <a:r>
              <a:rPr lang="en-US" altLang="zh-CN" dirty="0"/>
              <a:t> and </a:t>
            </a:r>
            <a:r>
              <a:rPr lang="en-US" altLang="zh-CN" dirty="0" err="1"/>
              <a:t>MongoLoader</a:t>
            </a:r>
            <a:endParaRPr lang="en-US" altLang="zh-CN" dirty="0"/>
          </a:p>
          <a:p>
            <a:r>
              <a:rPr lang="en-US" altLang="zh-CN" dirty="0"/>
              <a:t>data = </a:t>
            </a:r>
            <a:r>
              <a:rPr lang="en-US" altLang="zh-CN" dirty="0">
                <a:solidFill>
                  <a:srgbClr val="FF0000"/>
                </a:solidFill>
              </a:rPr>
              <a:t>LOAD</a:t>
            </a:r>
            <a:r>
              <a:rPr lang="en-US" altLang="zh-CN" dirty="0"/>
              <a:t> '</a:t>
            </a:r>
            <a:r>
              <a:rPr lang="en-US" altLang="zh-CN" dirty="0" err="1"/>
              <a:t>mongodb</a:t>
            </a:r>
            <a:r>
              <a:rPr lang="en-US" altLang="zh-CN" dirty="0"/>
              <a:t>://localhost:27017/</a:t>
            </a:r>
            <a:r>
              <a:rPr lang="en-US" altLang="zh-CN" dirty="0" err="1"/>
              <a:t>db.collection</a:t>
            </a:r>
            <a:r>
              <a:rPr lang="en-US" altLang="zh-CN" dirty="0"/>
              <a:t>'</a:t>
            </a:r>
          </a:p>
          <a:p>
            <a:pPr marL="0" indent="0">
              <a:buNone/>
            </a:pPr>
            <a:r>
              <a:rPr lang="en-US" altLang="zh-CN" dirty="0"/>
              <a:t>using </a:t>
            </a:r>
            <a:r>
              <a:rPr lang="en-US" altLang="zh-CN" dirty="0" err="1">
                <a:solidFill>
                  <a:srgbClr val="FF0000"/>
                </a:solidFill>
              </a:rPr>
              <a:t>com.mongodb.hadoop.pig.MongoLoader</a:t>
            </a:r>
            <a:r>
              <a:rPr lang="en-US" altLang="zh-CN" dirty="0" smtClean="0"/>
              <a:t>;</a:t>
            </a:r>
          </a:p>
          <a:p>
            <a:r>
              <a:rPr lang="en-US" altLang="zh-CN" dirty="0"/>
              <a:t>Writing data out</a:t>
            </a:r>
          </a:p>
          <a:p>
            <a:pPr marL="400050" lvl="1" indent="0">
              <a:buNone/>
            </a:pPr>
            <a:r>
              <a:rPr lang="en-US" altLang="zh-CN" dirty="0" err="1"/>
              <a:t>BSONStorage</a:t>
            </a:r>
            <a:r>
              <a:rPr lang="en-US" altLang="zh-CN" dirty="0"/>
              <a:t> and </a:t>
            </a:r>
            <a:r>
              <a:rPr lang="en-US" altLang="zh-CN" dirty="0" err="1" smtClean="0"/>
              <a:t>MongoInsertStorage</a:t>
            </a:r>
            <a:endParaRPr lang="en-US" altLang="zh-CN" dirty="0" smtClean="0"/>
          </a:p>
          <a:p>
            <a:r>
              <a:rPr lang="en-US" altLang="zh-CN" dirty="0">
                <a:solidFill>
                  <a:srgbClr val="FF0000"/>
                </a:solidFill>
              </a:rPr>
              <a:t>STORE</a:t>
            </a:r>
            <a:r>
              <a:rPr lang="en-US" altLang="zh-CN" dirty="0"/>
              <a:t> records INTO 'file:///output.bson'</a:t>
            </a:r>
          </a:p>
          <a:p>
            <a:pPr marL="0" indent="0">
              <a:buNone/>
            </a:pPr>
            <a:r>
              <a:rPr lang="en-US" altLang="zh-CN" dirty="0"/>
              <a:t>using </a:t>
            </a:r>
            <a:r>
              <a:rPr lang="en-US" altLang="zh-CN" dirty="0" err="1">
                <a:solidFill>
                  <a:srgbClr val="FF0000"/>
                </a:solidFill>
              </a:rPr>
              <a:t>com.mongodb.hadoop.pig.BSONStorage</a:t>
            </a:r>
            <a:r>
              <a:rPr lang="en-US" altLang="zh-CN" dirty="0"/>
              <a:t>;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71787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 - Mongo-Hadoop and Pig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raw = LOAD '</a:t>
            </a:r>
            <a:r>
              <a:rPr lang="en-US" altLang="zh-CN" dirty="0" err="1"/>
              <a:t>hdfs</a:t>
            </a:r>
            <a:r>
              <a:rPr lang="en-US" altLang="zh-CN" dirty="0"/>
              <a:t>:///</a:t>
            </a:r>
            <a:r>
              <a:rPr lang="en-US" altLang="zh-CN" dirty="0" err="1"/>
              <a:t>messages.bson</a:t>
            </a:r>
            <a:r>
              <a:rPr lang="en-US" altLang="zh-CN" dirty="0"/>
              <a:t>'</a:t>
            </a:r>
          </a:p>
          <a:p>
            <a:pPr marL="0" indent="0">
              <a:buNone/>
            </a:pPr>
            <a:r>
              <a:rPr lang="en-US" altLang="zh-CN" dirty="0"/>
              <a:t>using </a:t>
            </a:r>
            <a:r>
              <a:rPr lang="en-US" altLang="zh-CN" dirty="0" err="1"/>
              <a:t>com.mongodb.hadoop.pig.BSONLoader</a:t>
            </a:r>
            <a:r>
              <a:rPr lang="en-US" altLang="zh-CN" dirty="0"/>
              <a:t>('','headers:[]') ;</a:t>
            </a:r>
          </a:p>
          <a:p>
            <a:pPr marL="0" indent="0">
              <a:buNone/>
            </a:pPr>
            <a:r>
              <a:rPr lang="en-US" altLang="zh-CN" dirty="0" err="1">
                <a:solidFill>
                  <a:srgbClr val="FF0000"/>
                </a:solidFill>
              </a:rPr>
              <a:t>send_recip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= FOREACH raw GENERATE $0#'</a:t>
            </a:r>
            <a:r>
              <a:rPr lang="en-US" altLang="zh-CN" dirty="0">
                <a:solidFill>
                  <a:srgbClr val="FF0000"/>
                </a:solidFill>
              </a:rPr>
              <a:t>From</a:t>
            </a:r>
            <a:r>
              <a:rPr lang="en-US" altLang="zh-CN" dirty="0"/>
              <a:t>' as from, $0#'</a:t>
            </a:r>
            <a:r>
              <a:rPr lang="en-US" altLang="zh-CN" dirty="0">
                <a:solidFill>
                  <a:srgbClr val="FF0000"/>
                </a:solidFill>
              </a:rPr>
              <a:t>To</a:t>
            </a:r>
            <a:r>
              <a:rPr lang="en-US" altLang="zh-CN" dirty="0"/>
              <a:t>' as to;</a:t>
            </a:r>
          </a:p>
          <a:p>
            <a:pPr marL="0" indent="0">
              <a:buNone/>
            </a:pPr>
            <a:r>
              <a:rPr lang="en-US" altLang="zh-CN" dirty="0" err="1">
                <a:solidFill>
                  <a:srgbClr val="FF0000"/>
                </a:solidFill>
              </a:rPr>
              <a:t>send_recip_filtered</a:t>
            </a:r>
            <a:r>
              <a:rPr lang="en-US" altLang="zh-CN" dirty="0"/>
              <a:t> = FILTER </a:t>
            </a:r>
            <a:r>
              <a:rPr lang="en-US" altLang="zh-CN" dirty="0" err="1"/>
              <a:t>send_recip</a:t>
            </a:r>
            <a:r>
              <a:rPr lang="en-US" altLang="zh-CN" dirty="0"/>
              <a:t> BY to IS NOT NULL;</a:t>
            </a:r>
          </a:p>
          <a:p>
            <a:pPr marL="0" indent="0">
              <a:buNone/>
            </a:pPr>
            <a:r>
              <a:rPr lang="en-US" altLang="zh-CN" dirty="0" err="1">
                <a:solidFill>
                  <a:srgbClr val="FF0000"/>
                </a:solidFill>
              </a:rPr>
              <a:t>send_recip_split</a:t>
            </a:r>
            <a:r>
              <a:rPr lang="en-US" altLang="zh-CN" dirty="0"/>
              <a:t> = FOREACH </a:t>
            </a:r>
            <a:r>
              <a:rPr lang="en-US" altLang="zh-CN" dirty="0" err="1"/>
              <a:t>send_recip_filtered</a:t>
            </a:r>
            <a:r>
              <a:rPr lang="en-US" altLang="zh-CN" dirty="0"/>
              <a:t> GENERATE</a:t>
            </a:r>
          </a:p>
          <a:p>
            <a:pPr marL="0" indent="0">
              <a:buNone/>
            </a:pPr>
            <a:r>
              <a:rPr lang="en-US" altLang="zh-CN" dirty="0"/>
              <a:t>from as from, TRIM(FLATTEN(TOKENIZE(to))) as to</a:t>
            </a:r>
            <a:r>
              <a:rPr lang="en-US" altLang="zh-CN" dirty="0" smtClean="0"/>
              <a:t>;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589926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 - Mongo-Hadoop and Pig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err="1"/>
              <a:t>send_recip_grouped</a:t>
            </a:r>
            <a:r>
              <a:rPr lang="en-US" altLang="zh-CN" dirty="0"/>
              <a:t> = </a:t>
            </a:r>
            <a:r>
              <a:rPr lang="en-US" altLang="zh-CN" b="1" dirty="0">
                <a:solidFill>
                  <a:srgbClr val="FF0000"/>
                </a:solidFill>
              </a:rPr>
              <a:t>GROUP</a:t>
            </a:r>
            <a:r>
              <a:rPr lang="en-US" altLang="zh-CN" dirty="0"/>
              <a:t> </a:t>
            </a:r>
            <a:r>
              <a:rPr lang="en-US" altLang="zh-CN" dirty="0" err="1"/>
              <a:t>send_recip_split</a:t>
            </a:r>
            <a:r>
              <a:rPr lang="en-US" altLang="zh-CN" dirty="0"/>
              <a:t> BY </a:t>
            </a:r>
            <a:r>
              <a:rPr lang="en-US" altLang="zh-CN" dirty="0">
                <a:solidFill>
                  <a:srgbClr val="FF0000"/>
                </a:solidFill>
              </a:rPr>
              <a:t>(from, to);</a:t>
            </a:r>
          </a:p>
          <a:p>
            <a:pPr marL="0" indent="0">
              <a:buNone/>
            </a:pPr>
            <a:r>
              <a:rPr lang="en-US" altLang="zh-CN" b="1" dirty="0" err="1">
                <a:solidFill>
                  <a:srgbClr val="FF0000"/>
                </a:solidFill>
              </a:rPr>
              <a:t>send_recip_counted</a:t>
            </a:r>
            <a:r>
              <a:rPr lang="en-US" altLang="zh-CN" dirty="0"/>
              <a:t> = FOREACH </a:t>
            </a:r>
            <a:r>
              <a:rPr lang="en-US" altLang="zh-CN" dirty="0" err="1"/>
              <a:t>send_recip_grouped</a:t>
            </a:r>
            <a:r>
              <a:rPr lang="en-US" altLang="zh-CN" dirty="0"/>
              <a:t> GENERATE</a:t>
            </a:r>
          </a:p>
          <a:p>
            <a:pPr marL="0" indent="0">
              <a:buNone/>
            </a:pPr>
            <a:r>
              <a:rPr lang="en-US" altLang="zh-CN" dirty="0"/>
              <a:t>group, COUNT($1) as count;</a:t>
            </a:r>
          </a:p>
          <a:p>
            <a:pPr marL="0" indent="0">
              <a:buNone/>
            </a:pPr>
            <a:r>
              <a:rPr lang="en-US" altLang="zh-CN" dirty="0"/>
              <a:t>STORE </a:t>
            </a:r>
            <a:r>
              <a:rPr lang="en-US" altLang="zh-CN" dirty="0" err="1"/>
              <a:t>send_recip_counted</a:t>
            </a:r>
            <a:r>
              <a:rPr lang="en-US" altLang="zh-CN" dirty="0"/>
              <a:t> INTO 'file:///enron_results.bson'</a:t>
            </a:r>
          </a:p>
          <a:p>
            <a:pPr marL="0" indent="0">
              <a:buNone/>
            </a:pPr>
            <a:r>
              <a:rPr lang="en-US" altLang="zh-CN" dirty="0"/>
              <a:t>using </a:t>
            </a:r>
            <a:r>
              <a:rPr lang="en-US" altLang="zh-CN" dirty="0" err="1"/>
              <a:t>com.mongodb.hadoop.pig.BSONStorage</a:t>
            </a:r>
            <a:r>
              <a:rPr lang="en-US" altLang="zh-CN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6047610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42033"/>
            <a:ext cx="10515600" cy="707537"/>
          </a:xfrm>
        </p:spPr>
        <p:txBody>
          <a:bodyPr/>
          <a:lstStyle/>
          <a:p>
            <a:r>
              <a:rPr lang="en-US" altLang="zh-CN" b="1" dirty="0" smtClean="0"/>
              <a:t>Example - MongoDB Spark Connector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30923"/>
            <a:ext cx="10515600" cy="4946040"/>
          </a:xfrm>
        </p:spPr>
        <p:txBody>
          <a:bodyPr/>
          <a:lstStyle/>
          <a:p>
            <a:r>
              <a:rPr lang="en-US" altLang="zh-CN" dirty="0" smtClean="0"/>
              <a:t>Native MongoDB Connector for Apache Spark.</a:t>
            </a:r>
          </a:p>
          <a:p>
            <a:pPr marL="0" indent="0">
              <a:buNone/>
            </a:pPr>
            <a:r>
              <a:rPr lang="en-US" altLang="zh-CN" dirty="0" smtClean="0"/>
              <a:t>https://github.com/mongodb/mongo-spark</a:t>
            </a:r>
          </a:p>
          <a:p>
            <a:r>
              <a:rPr lang="it-IT" altLang="zh-CN" dirty="0" smtClean="0"/>
              <a:t>Written in Scala, Apache Spark’s native language</a:t>
            </a:r>
          </a:p>
          <a:p>
            <a:r>
              <a:rPr lang="en-US" altLang="zh-CN" dirty="0" smtClean="0"/>
              <a:t>Enabling MongoDB data to be materialized as </a:t>
            </a:r>
            <a:r>
              <a:rPr lang="en-US" altLang="zh-CN" dirty="0" err="1" smtClean="0"/>
              <a:t>Dataframes</a:t>
            </a:r>
            <a:r>
              <a:rPr lang="en-US" altLang="zh-CN" dirty="0" smtClean="0"/>
              <a:t> and Datasets for analysis with machine learning, graph, streaming and SQL APIs</a:t>
            </a:r>
          </a:p>
          <a:p>
            <a:r>
              <a:rPr lang="en-US" altLang="zh-CN" dirty="0"/>
              <a:t>takes advantage of MongoDB’s </a:t>
            </a:r>
            <a:r>
              <a:rPr lang="en-US" altLang="zh-CN" dirty="0">
                <a:hlinkClick r:id="rId2"/>
              </a:rPr>
              <a:t>aggregation pipeline</a:t>
            </a:r>
            <a:r>
              <a:rPr lang="en-US" altLang="zh-CN" dirty="0"/>
              <a:t> and </a:t>
            </a:r>
            <a:r>
              <a:rPr lang="en-US" altLang="zh-CN" dirty="0">
                <a:hlinkClick r:id="rId3"/>
              </a:rPr>
              <a:t>rich secondary indexes</a:t>
            </a:r>
            <a:r>
              <a:rPr lang="en-US" altLang="zh-CN" dirty="0"/>
              <a:t> to extract, filter, and process only the range of data it needs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49223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93431"/>
            <a:ext cx="10515600" cy="5983532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zh-CN" dirty="0" smtClean="0"/>
              <a:t>public final class </a:t>
            </a:r>
            <a:r>
              <a:rPr lang="en-US" altLang="zh-CN" sz="3200" b="1" dirty="0" err="1" smtClean="0"/>
              <a:t>ReadFromMongoDB</a:t>
            </a:r>
            <a:r>
              <a:rPr lang="en-US" altLang="zh-CN" dirty="0" smtClean="0"/>
              <a:t> {</a:t>
            </a:r>
          </a:p>
          <a:p>
            <a:pPr marL="0" indent="0">
              <a:buNone/>
            </a:pPr>
            <a:r>
              <a:rPr lang="en-US" altLang="zh-CN" dirty="0" smtClean="0"/>
              <a:t>  public static void main(final String[] </a:t>
            </a:r>
            <a:r>
              <a:rPr lang="en-US" altLang="zh-CN" dirty="0" err="1" smtClean="0"/>
              <a:t>args</a:t>
            </a:r>
            <a:r>
              <a:rPr lang="en-US" altLang="zh-CN" dirty="0" smtClean="0"/>
              <a:t>) throws </a:t>
            </a:r>
            <a:r>
              <a:rPr lang="en-US" altLang="zh-CN" dirty="0" err="1" smtClean="0"/>
              <a:t>InterruptedException</a:t>
            </a:r>
            <a:r>
              <a:rPr lang="en-US" altLang="zh-CN" dirty="0" smtClean="0"/>
              <a:t> {</a:t>
            </a:r>
          </a:p>
          <a:p>
            <a:pPr marL="0" indent="0">
              <a:buNone/>
            </a:pPr>
            <a:r>
              <a:rPr lang="en-US" altLang="zh-CN" dirty="0" smtClean="0"/>
              <a:t>    </a:t>
            </a:r>
            <a:r>
              <a:rPr lang="en-US" altLang="zh-CN" dirty="0" err="1" smtClean="0"/>
              <a:t>SparkSession</a:t>
            </a:r>
            <a:r>
              <a:rPr lang="en-US" altLang="zh-CN" dirty="0" smtClean="0"/>
              <a:t> spark = </a:t>
            </a:r>
            <a:r>
              <a:rPr lang="en-US" altLang="zh-CN" b="1" dirty="0" err="1" smtClean="0">
                <a:solidFill>
                  <a:srgbClr val="FF0000"/>
                </a:solidFill>
              </a:rPr>
              <a:t>SparkSession.builder</a:t>
            </a:r>
            <a:r>
              <a:rPr lang="en-US" altLang="zh-CN" dirty="0" smtClean="0"/>
              <a:t>()</a:t>
            </a:r>
          </a:p>
          <a:p>
            <a:pPr marL="0" indent="0">
              <a:buNone/>
            </a:pPr>
            <a:r>
              <a:rPr lang="en-US" altLang="zh-CN" dirty="0" smtClean="0"/>
              <a:t>      .master("local").</a:t>
            </a:r>
            <a:r>
              <a:rPr lang="en-US" altLang="zh-CN" dirty="0" err="1" smtClean="0"/>
              <a:t>appName</a:t>
            </a:r>
            <a:r>
              <a:rPr lang="en-US" altLang="zh-CN" dirty="0" smtClean="0"/>
              <a:t>("</a:t>
            </a:r>
            <a:r>
              <a:rPr lang="en-US" altLang="zh-CN" b="1" dirty="0" err="1" smtClean="0"/>
              <a:t>MongoSparkConnectorIntro</a:t>
            </a:r>
            <a:r>
              <a:rPr lang="en-US" altLang="zh-CN" dirty="0" smtClean="0"/>
              <a:t>")</a:t>
            </a:r>
          </a:p>
          <a:p>
            <a:pPr marL="0" indent="0">
              <a:buNone/>
            </a:pPr>
            <a:r>
              <a:rPr lang="en-US" altLang="zh-CN" dirty="0" smtClean="0"/>
              <a:t>      .</a:t>
            </a:r>
            <a:r>
              <a:rPr lang="en-US" altLang="zh-CN" dirty="0" err="1" smtClean="0"/>
              <a:t>config</a:t>
            </a:r>
            <a:r>
              <a:rPr lang="en-US" altLang="zh-CN" dirty="0" smtClean="0"/>
              <a:t>("</a:t>
            </a:r>
            <a:r>
              <a:rPr lang="en-US" altLang="zh-CN" dirty="0" err="1" smtClean="0"/>
              <a:t>spark.mongodb.input.uri</a:t>
            </a:r>
            <a:r>
              <a:rPr lang="en-US" altLang="zh-CN" dirty="0" smtClean="0"/>
              <a:t>", "</a:t>
            </a:r>
            <a:r>
              <a:rPr lang="en-US" altLang="zh-CN" dirty="0" err="1" smtClean="0"/>
              <a:t>mongodb</a:t>
            </a:r>
            <a:r>
              <a:rPr lang="en-US" altLang="zh-CN" dirty="0" smtClean="0"/>
              <a:t>://127.0.0.1/</a:t>
            </a:r>
            <a:r>
              <a:rPr lang="en-US" altLang="zh-CN" dirty="0" err="1" smtClean="0"/>
              <a:t>test.myCollection</a:t>
            </a:r>
            <a:r>
              <a:rPr lang="en-US" altLang="zh-CN" dirty="0" smtClean="0"/>
              <a:t>")</a:t>
            </a:r>
          </a:p>
          <a:p>
            <a:pPr marL="0" indent="0">
              <a:buNone/>
            </a:pPr>
            <a:r>
              <a:rPr lang="en-US" altLang="zh-CN" dirty="0" smtClean="0"/>
              <a:t>      .</a:t>
            </a:r>
            <a:r>
              <a:rPr lang="en-US" altLang="zh-CN" dirty="0" err="1" smtClean="0"/>
              <a:t>config</a:t>
            </a:r>
            <a:r>
              <a:rPr lang="en-US" altLang="zh-CN" dirty="0" smtClean="0"/>
              <a:t>("</a:t>
            </a:r>
            <a:r>
              <a:rPr lang="en-US" altLang="zh-CN" dirty="0" err="1" smtClean="0"/>
              <a:t>spark.mongodb.output.uri</a:t>
            </a:r>
            <a:r>
              <a:rPr lang="en-US" altLang="zh-CN" dirty="0" smtClean="0"/>
              <a:t>", "</a:t>
            </a:r>
            <a:r>
              <a:rPr lang="en-US" altLang="zh-CN" dirty="0" err="1" smtClean="0"/>
              <a:t>mongodb</a:t>
            </a:r>
            <a:r>
              <a:rPr lang="en-US" altLang="zh-CN" dirty="0" smtClean="0"/>
              <a:t>://127.0.0.1/</a:t>
            </a:r>
            <a:r>
              <a:rPr lang="en-US" altLang="zh-CN" dirty="0" err="1" smtClean="0"/>
              <a:t>test.myCollection</a:t>
            </a:r>
            <a:r>
              <a:rPr lang="en-US" altLang="zh-CN" dirty="0" smtClean="0"/>
              <a:t>")</a:t>
            </a:r>
          </a:p>
          <a:p>
            <a:pPr marL="0" indent="0">
              <a:buNone/>
            </a:pPr>
            <a:r>
              <a:rPr lang="en-US" altLang="zh-CN" dirty="0" smtClean="0"/>
              <a:t>      .</a:t>
            </a:r>
            <a:r>
              <a:rPr lang="en-US" altLang="zh-CN" dirty="0" err="1" smtClean="0"/>
              <a:t>getOrCreate</a:t>
            </a:r>
            <a:r>
              <a:rPr lang="en-US" altLang="zh-CN" dirty="0" smtClean="0"/>
              <a:t>();</a:t>
            </a:r>
          </a:p>
          <a:p>
            <a:pPr marL="0" indent="0">
              <a:buNone/>
            </a:pPr>
            <a:r>
              <a:rPr lang="en-US" altLang="zh-CN" dirty="0" smtClean="0"/>
              <a:t>    // Create a </a:t>
            </a:r>
            <a:r>
              <a:rPr lang="en-US" altLang="zh-CN" dirty="0" err="1" smtClean="0"/>
              <a:t>JavaSparkContext</a:t>
            </a:r>
            <a:r>
              <a:rPr lang="en-US" altLang="zh-CN" dirty="0" smtClean="0"/>
              <a:t> using the </a:t>
            </a:r>
            <a:r>
              <a:rPr lang="en-US" altLang="zh-CN" dirty="0" err="1" smtClean="0"/>
              <a:t>SparkSession's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SparkContext</a:t>
            </a:r>
            <a:r>
              <a:rPr lang="en-US" altLang="zh-CN" dirty="0" smtClean="0"/>
              <a:t> object</a:t>
            </a:r>
          </a:p>
          <a:p>
            <a:pPr marL="0" indent="0">
              <a:buNone/>
            </a:pPr>
            <a:r>
              <a:rPr lang="en-US" altLang="zh-CN" dirty="0" smtClean="0"/>
              <a:t>    </a:t>
            </a:r>
            <a:r>
              <a:rPr lang="en-US" altLang="zh-CN" dirty="0" err="1" smtClean="0"/>
              <a:t>JavaSparkContext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jsc</a:t>
            </a:r>
            <a:r>
              <a:rPr lang="en-US" altLang="zh-CN" dirty="0" smtClean="0"/>
              <a:t> = new </a:t>
            </a:r>
            <a:r>
              <a:rPr lang="en-US" altLang="zh-CN" b="1" dirty="0" err="1" smtClean="0">
                <a:solidFill>
                  <a:srgbClr val="FF0000"/>
                </a:solidFill>
              </a:rPr>
              <a:t>JavaSparkContext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spark.sparkContext</a:t>
            </a:r>
            <a:r>
              <a:rPr lang="en-US" altLang="zh-CN" dirty="0" smtClean="0"/>
              <a:t>());</a:t>
            </a:r>
          </a:p>
          <a:p>
            <a:pPr marL="0" indent="0">
              <a:buNone/>
            </a:pPr>
            <a:r>
              <a:rPr lang="en-US" altLang="zh-CN" dirty="0" smtClean="0"/>
              <a:t>    /*Start Example: Read data from MongoDB************************/</a:t>
            </a:r>
          </a:p>
          <a:p>
            <a:pPr marL="0" indent="0">
              <a:buNone/>
            </a:pPr>
            <a:r>
              <a:rPr lang="en-US" altLang="zh-CN" dirty="0" smtClean="0"/>
              <a:t>    </a:t>
            </a:r>
            <a:r>
              <a:rPr lang="en-US" altLang="zh-CN" b="1" dirty="0" err="1" smtClean="0"/>
              <a:t>JavaMongoRDD</a:t>
            </a:r>
            <a:r>
              <a:rPr lang="en-US" altLang="zh-CN" dirty="0" smtClean="0"/>
              <a:t>&lt;Document&gt; </a:t>
            </a:r>
            <a:r>
              <a:rPr lang="en-US" altLang="zh-CN" b="1" dirty="0" err="1" smtClean="0"/>
              <a:t>rdd</a:t>
            </a:r>
            <a:r>
              <a:rPr lang="en-US" altLang="zh-CN" dirty="0" smtClean="0"/>
              <a:t> = </a:t>
            </a:r>
            <a:r>
              <a:rPr lang="en-US" altLang="zh-CN" b="1" dirty="0" err="1" smtClean="0">
                <a:solidFill>
                  <a:srgbClr val="FF0000"/>
                </a:solidFill>
              </a:rPr>
              <a:t>MongoSpark.load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jsc</a:t>
            </a:r>
            <a:r>
              <a:rPr lang="en-US" altLang="zh-CN" dirty="0" smtClean="0"/>
              <a:t>);</a:t>
            </a:r>
          </a:p>
          <a:p>
            <a:pPr marL="0" indent="0">
              <a:buNone/>
            </a:pPr>
            <a:r>
              <a:rPr lang="en-US" altLang="zh-CN" dirty="0" smtClean="0"/>
              <a:t>    /*End Example**************************************************/</a:t>
            </a:r>
          </a:p>
          <a:p>
            <a:pPr marL="0" indent="0">
              <a:buNone/>
            </a:pPr>
            <a:r>
              <a:rPr lang="en-US" altLang="zh-CN" dirty="0" smtClean="0"/>
              <a:t>    // Analyze data from MongoDB</a:t>
            </a:r>
          </a:p>
          <a:p>
            <a:pPr marL="0" indent="0">
              <a:buNone/>
            </a:pPr>
            <a:r>
              <a:rPr lang="en-US" altLang="zh-CN" dirty="0" smtClean="0"/>
              <a:t>    </a:t>
            </a:r>
            <a:r>
              <a:rPr lang="en-US" altLang="zh-CN" dirty="0" err="1" smtClean="0"/>
              <a:t>System.out.println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rdd.count</a:t>
            </a:r>
            <a:r>
              <a:rPr lang="en-US" altLang="zh-CN" dirty="0" smtClean="0"/>
              <a:t>());</a:t>
            </a:r>
          </a:p>
          <a:p>
            <a:pPr marL="0" indent="0">
              <a:buNone/>
            </a:pPr>
            <a:r>
              <a:rPr lang="en-US" altLang="zh-CN" dirty="0" smtClean="0"/>
              <a:t>    </a:t>
            </a:r>
            <a:r>
              <a:rPr lang="en-US" altLang="zh-CN" dirty="0" err="1" smtClean="0"/>
              <a:t>System.out.println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rdd.first</a:t>
            </a:r>
            <a:r>
              <a:rPr lang="en-US" altLang="zh-CN" dirty="0" smtClean="0"/>
              <a:t>().</a:t>
            </a:r>
            <a:r>
              <a:rPr lang="en-US" altLang="zh-CN" dirty="0" err="1" smtClean="0"/>
              <a:t>toJson</a:t>
            </a:r>
            <a:r>
              <a:rPr lang="en-US" altLang="zh-CN" dirty="0" smtClean="0"/>
              <a:t>());</a:t>
            </a:r>
          </a:p>
          <a:p>
            <a:pPr marL="0" indent="0">
              <a:buNone/>
            </a:pPr>
            <a:r>
              <a:rPr lang="en-US" altLang="zh-CN" dirty="0" smtClean="0"/>
              <a:t>    </a:t>
            </a:r>
            <a:r>
              <a:rPr lang="en-US" altLang="zh-CN" dirty="0" err="1" smtClean="0"/>
              <a:t>jsc.close</a:t>
            </a:r>
            <a:r>
              <a:rPr lang="en-US" altLang="zh-CN" dirty="0" smtClean="0"/>
              <a:t>();</a:t>
            </a:r>
          </a:p>
          <a:p>
            <a:pPr marL="0" indent="0">
              <a:buNone/>
            </a:pPr>
            <a:r>
              <a:rPr lang="en-US" altLang="zh-CN" dirty="0" smtClean="0"/>
              <a:t>  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51706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78098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Integrating </a:t>
            </a:r>
            <a:r>
              <a:rPr lang="en-US" altLang="zh-CN" dirty="0"/>
              <a:t>MongoDB with a data lake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7492" y="1484785"/>
            <a:ext cx="9173308" cy="4995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187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54109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Examples of customers using MongoDB together with Hadoop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2619934"/>
              </p:ext>
            </p:extLst>
          </p:nvPr>
        </p:nvGraphicFramePr>
        <p:xfrm>
          <a:off x="838200" y="1553064"/>
          <a:ext cx="10498017" cy="484568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373923">
                  <a:extLst>
                    <a:ext uri="{9D8B030D-6E8A-4147-A177-3AD203B41FA5}">
                      <a16:colId xmlns:a16="http://schemas.microsoft.com/office/drawing/2014/main" val="1648496431"/>
                    </a:ext>
                  </a:extLst>
                </a:gridCol>
                <a:gridCol w="4123593">
                  <a:extLst>
                    <a:ext uri="{9D8B030D-6E8A-4147-A177-3AD203B41FA5}">
                      <a16:colId xmlns:a16="http://schemas.microsoft.com/office/drawing/2014/main" val="716428832"/>
                    </a:ext>
                  </a:extLst>
                </a:gridCol>
                <a:gridCol w="4000501">
                  <a:extLst>
                    <a:ext uri="{9D8B030D-6E8A-4147-A177-3AD203B41FA5}">
                      <a16:colId xmlns:a16="http://schemas.microsoft.com/office/drawing/2014/main" val="1204532783"/>
                    </a:ext>
                  </a:extLst>
                </a:gridCol>
              </a:tblGrid>
              <a:tr h="671390">
                <a:tc>
                  <a:txBody>
                    <a:bodyPr/>
                    <a:lstStyle/>
                    <a:p>
                      <a:pPr algn="l" fontAlgn="t"/>
                      <a:endParaRPr lang="en-US" sz="1200" b="0" dirty="0">
                        <a:effectLst/>
                        <a:latin typeface="Akzidenz Grotesk BQ Medium"/>
                      </a:endParaRPr>
                    </a:p>
                  </a:txBody>
                  <a:tcPr marL="51802" marR="51802" marT="77702" marB="7770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 b="1" dirty="0" smtClean="0">
                          <a:effectLst/>
                        </a:rPr>
                        <a:t>MongoDB</a:t>
                      </a:r>
                    </a:p>
                  </a:txBody>
                  <a:tcPr marL="51802" marR="51802" marT="77702" marB="77702"/>
                </a:tc>
                <a:tc>
                  <a:txBody>
                    <a:bodyPr/>
                    <a:lstStyle/>
                    <a:p>
                      <a:r>
                        <a:rPr lang="en-US" altLang="zh-CN" sz="3200" b="1" dirty="0" smtClean="0"/>
                        <a:t>Hadoop</a:t>
                      </a:r>
                      <a:endParaRPr lang="zh-CN" altLang="en-US" sz="3200" b="1" dirty="0"/>
                    </a:p>
                  </a:txBody>
                  <a:tcPr marL="62162" marR="62162" marT="31081" marB="31081"/>
                </a:tc>
                <a:extLst>
                  <a:ext uri="{0D108BD9-81ED-4DB2-BD59-A6C34878D82A}">
                    <a16:rowId xmlns:a16="http://schemas.microsoft.com/office/drawing/2014/main" val="1231839147"/>
                  </a:ext>
                </a:extLst>
              </a:tr>
              <a:tr h="1274320">
                <a:tc>
                  <a:txBody>
                    <a:bodyPr/>
                    <a:lstStyle/>
                    <a:p>
                      <a:pPr fontAlgn="t"/>
                      <a:r>
                        <a:rPr lang="en-US" sz="3600" dirty="0" err="1">
                          <a:effectLst/>
                        </a:rPr>
                        <a:t>Ebay</a:t>
                      </a:r>
                      <a:endParaRPr lang="en-US" sz="3600" dirty="0">
                        <a:effectLst/>
                      </a:endParaRPr>
                    </a:p>
                  </a:txBody>
                  <a:tcPr marL="51802" marR="51802" marT="77702" marB="77702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 dirty="0">
                          <a:effectLst/>
                        </a:rPr>
                        <a:t>User data and metadata management for product catalog</a:t>
                      </a:r>
                    </a:p>
                  </a:txBody>
                  <a:tcPr marL="51802" marR="51802" marT="77702" marB="77702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 dirty="0">
                          <a:effectLst/>
                        </a:rPr>
                        <a:t>User analysis for personalized search &amp; recommendations</a:t>
                      </a:r>
                    </a:p>
                  </a:txBody>
                  <a:tcPr marL="51802" marR="51802" marT="77702" marB="77702"/>
                </a:tc>
                <a:extLst>
                  <a:ext uri="{0D108BD9-81ED-4DB2-BD59-A6C34878D82A}">
                    <a16:rowId xmlns:a16="http://schemas.microsoft.com/office/drawing/2014/main" val="1569299358"/>
                  </a:ext>
                </a:extLst>
              </a:tr>
              <a:tr h="1087834">
                <a:tc>
                  <a:txBody>
                    <a:bodyPr/>
                    <a:lstStyle/>
                    <a:p>
                      <a:pPr fontAlgn="t"/>
                      <a:r>
                        <a:rPr lang="en-US" sz="3600" dirty="0" err="1">
                          <a:effectLst/>
                        </a:rPr>
                        <a:t>Orbitz</a:t>
                      </a:r>
                      <a:endParaRPr lang="en-US" sz="3600" dirty="0">
                        <a:effectLst/>
                      </a:endParaRPr>
                    </a:p>
                  </a:txBody>
                  <a:tcPr marL="51802" marR="51802" marT="77702" marB="77702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 dirty="0">
                          <a:effectLst/>
                        </a:rPr>
                        <a:t>Management of hotel data and pricing</a:t>
                      </a:r>
                    </a:p>
                  </a:txBody>
                  <a:tcPr marL="51802" marR="51802" marT="77702" marB="77702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 dirty="0">
                          <a:effectLst/>
                        </a:rPr>
                        <a:t>Hotel segmentation to support building search facets</a:t>
                      </a:r>
                    </a:p>
                  </a:txBody>
                  <a:tcPr marL="51802" marR="51802" marT="77702" marB="77702"/>
                </a:tc>
                <a:extLst>
                  <a:ext uri="{0D108BD9-81ED-4DB2-BD59-A6C34878D82A}">
                    <a16:rowId xmlns:a16="http://schemas.microsoft.com/office/drawing/2014/main" val="2656611440"/>
                  </a:ext>
                </a:extLst>
              </a:tr>
              <a:tr h="1647292">
                <a:tc>
                  <a:txBody>
                    <a:bodyPr/>
                    <a:lstStyle/>
                    <a:p>
                      <a:pPr fontAlgn="t"/>
                      <a:r>
                        <a:rPr lang="en-US" sz="3600" dirty="0">
                          <a:effectLst/>
                        </a:rPr>
                        <a:t>Pearson</a:t>
                      </a:r>
                    </a:p>
                  </a:txBody>
                  <a:tcPr marL="51802" marR="51802" marT="77702" marB="77702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 dirty="0">
                          <a:effectLst/>
                        </a:rPr>
                        <a:t>Student identity and access control. Content management of course materials</a:t>
                      </a:r>
                    </a:p>
                  </a:txBody>
                  <a:tcPr marL="51802" marR="51802" marT="77702" marB="77702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 dirty="0">
                          <a:effectLst/>
                        </a:rPr>
                        <a:t>Student analytics to create adaptive learning programs</a:t>
                      </a:r>
                    </a:p>
                  </a:txBody>
                  <a:tcPr marL="51802" marR="51802" marT="77702" marB="77702"/>
                </a:tc>
                <a:extLst>
                  <a:ext uri="{0D108BD9-81ED-4DB2-BD59-A6C34878D82A}">
                    <a16:rowId xmlns:a16="http://schemas.microsoft.com/office/drawing/2014/main" val="3403695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8080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3275" y="27365"/>
            <a:ext cx="8042276" cy="774740"/>
          </a:xfrm>
        </p:spPr>
        <p:txBody>
          <a:bodyPr/>
          <a:lstStyle/>
          <a:p>
            <a:r>
              <a:rPr lang="en-US" dirty="0" smtClean="0"/>
              <a:t>Start With Collections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39591" y="836712"/>
            <a:ext cx="8042276" cy="122053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 smtClean="0"/>
              <a:t>MongoDB</a:t>
            </a:r>
            <a:r>
              <a:rPr lang="en-US" dirty="0" smtClean="0"/>
              <a:t> uses </a:t>
            </a:r>
            <a:r>
              <a:rPr lang="en-US" b="1" dirty="0" smtClean="0"/>
              <a:t>collections </a:t>
            </a:r>
            <a:r>
              <a:rPr lang="en-US" dirty="0" smtClean="0"/>
              <a:t>for storing groups of data. A collection can be thought as a </a:t>
            </a:r>
            <a:r>
              <a:rPr lang="en-US" b="1" dirty="0" smtClean="0"/>
              <a:t>table</a:t>
            </a:r>
            <a:r>
              <a:rPr lang="en-US" dirty="0" smtClean="0"/>
              <a:t> in a relational database.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582737" y="2192421"/>
            <a:ext cx="1537368" cy="118979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Collection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622716" y="2165684"/>
            <a:ext cx="1537368" cy="118979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Table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Equal 5"/>
          <p:cNvSpPr/>
          <p:nvPr/>
        </p:nvSpPr>
        <p:spPr>
          <a:xfrm>
            <a:off x="5895475" y="2540000"/>
            <a:ext cx="601579" cy="441158"/>
          </a:xfrm>
          <a:prstGeom prst="mathEqual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Equal 7"/>
          <p:cNvSpPr/>
          <p:nvPr/>
        </p:nvSpPr>
        <p:spPr>
          <a:xfrm>
            <a:off x="5293896" y="2540000"/>
            <a:ext cx="601579" cy="441158"/>
          </a:xfrm>
          <a:prstGeom prst="mathEqual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Can 8"/>
          <p:cNvSpPr/>
          <p:nvPr/>
        </p:nvSpPr>
        <p:spPr>
          <a:xfrm>
            <a:off x="2279576" y="4536215"/>
            <a:ext cx="7395078" cy="2098842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Collection with Documents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920833" y="3785940"/>
            <a:ext cx="6624219" cy="58687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9250" indent="-34925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837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3650" indent="-295275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622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28800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177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892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Collections hold what are known as documents.</a:t>
            </a:r>
            <a:endParaRPr lang="en-US" b="1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9919" y="5575814"/>
            <a:ext cx="963823" cy="82647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0670" y="4759158"/>
            <a:ext cx="963823" cy="82647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6283" y="6138470"/>
            <a:ext cx="963823" cy="82647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6262" y="4759158"/>
            <a:ext cx="963823" cy="82647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6262" y="6138470"/>
            <a:ext cx="963823" cy="82647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8045" y="5068996"/>
            <a:ext cx="963823" cy="826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514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600" y="116633"/>
            <a:ext cx="7202440" cy="6388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7764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994122"/>
          </a:xfrm>
        </p:spPr>
        <p:txBody>
          <a:bodyPr/>
          <a:lstStyle/>
          <a:p>
            <a:r>
              <a:rPr lang="en-US" altLang="zh-CN" dirty="0" smtClean="0"/>
              <a:t>Data Model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75520" y="1412776"/>
            <a:ext cx="8507288" cy="5069160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N-dimensional storage</a:t>
            </a:r>
          </a:p>
          <a:p>
            <a:r>
              <a:rPr lang="en-US" altLang="zh-CN" dirty="0" smtClean="0"/>
              <a:t>Each </a:t>
            </a:r>
            <a:r>
              <a:rPr lang="en-US" altLang="zh-CN" dirty="0"/>
              <a:t>field can contain 0, </a:t>
            </a:r>
            <a:r>
              <a:rPr lang="en-US" altLang="zh-CN" dirty="0" smtClean="0"/>
              <a:t>1,many</a:t>
            </a:r>
            <a:r>
              <a:rPr lang="en-US" altLang="zh-CN" dirty="0"/>
              <a:t>, or embedded values</a:t>
            </a:r>
          </a:p>
          <a:p>
            <a:r>
              <a:rPr lang="en-US" altLang="zh-CN" dirty="0" smtClean="0"/>
              <a:t>Query </a:t>
            </a:r>
            <a:r>
              <a:rPr lang="en-US" altLang="zh-CN" dirty="0"/>
              <a:t>on any field &amp; level</a:t>
            </a:r>
          </a:p>
          <a:p>
            <a:r>
              <a:rPr lang="en-US" altLang="zh-CN" dirty="0" smtClean="0"/>
              <a:t>Flexible </a:t>
            </a:r>
            <a:r>
              <a:rPr lang="en-US" altLang="zh-CN" dirty="0"/>
              <a:t>schema</a:t>
            </a:r>
          </a:p>
          <a:p>
            <a:r>
              <a:rPr lang="en-US" altLang="zh-CN" dirty="0" smtClean="0"/>
              <a:t>Inline </a:t>
            </a:r>
            <a:r>
              <a:rPr lang="en-US" altLang="zh-CN" dirty="0"/>
              <a:t>updates </a:t>
            </a:r>
          </a:p>
          <a:p>
            <a:r>
              <a:rPr lang="en-US" altLang="zh-CN" dirty="0" smtClean="0"/>
              <a:t>Embedding </a:t>
            </a:r>
            <a:r>
              <a:rPr lang="en-US" altLang="zh-CN" dirty="0"/>
              <a:t>related data has optimal data</a:t>
            </a:r>
          </a:p>
          <a:p>
            <a:pPr marL="0" indent="0">
              <a:buNone/>
            </a:pPr>
            <a:r>
              <a:rPr lang="en-US" altLang="zh-CN" dirty="0"/>
              <a:t>locality, requires fewer indexes, has better</a:t>
            </a:r>
          </a:p>
          <a:p>
            <a:pPr marL="0" indent="0">
              <a:buNone/>
            </a:pPr>
            <a:r>
              <a:rPr lang="en-US" altLang="zh-CN" dirty="0"/>
              <a:t>performance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638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Data model using references to link </a:t>
            </a:r>
            <a:r>
              <a:rPr lang="en-US" altLang="zh-CN" dirty="0" smtClean="0"/>
              <a:t>documents</a:t>
            </a:r>
            <a:endParaRPr lang="zh-CN" altLang="en-US" dirty="0"/>
          </a:p>
        </p:txBody>
      </p:sp>
      <p:pic>
        <p:nvPicPr>
          <p:cNvPr id="614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521" y="1628800"/>
            <a:ext cx="5972175" cy="340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351584" y="5373216"/>
            <a:ext cx="69847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Both the contact document and the access document contain a reference to the user document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83279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Data model with embedded fields that contain all related information</a:t>
            </a:r>
            <a:endParaRPr lang="zh-CN" alt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672" y="1844825"/>
            <a:ext cx="5715000" cy="322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9418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Requirements for a Blog </a:t>
            </a:r>
            <a:r>
              <a:rPr lang="en-US" altLang="zh-CN" dirty="0" smtClean="0"/>
              <a:t>System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Get </a:t>
            </a:r>
            <a:r>
              <a:rPr lang="en-US" altLang="zh-CN" dirty="0"/>
              <a:t>blog posts for a specific blog ordered by date</a:t>
            </a:r>
          </a:p>
          <a:p>
            <a:r>
              <a:rPr lang="en-US" altLang="zh-CN" dirty="0" smtClean="0"/>
              <a:t>possibly </a:t>
            </a:r>
            <a:r>
              <a:rPr lang="en-US" altLang="zh-CN" dirty="0"/>
              <a:t>filtered by tag</a:t>
            </a:r>
          </a:p>
          <a:p>
            <a:r>
              <a:rPr lang="en-US" altLang="zh-CN" dirty="0" smtClean="0"/>
              <a:t>Blogs </a:t>
            </a:r>
            <a:r>
              <a:rPr lang="en-US" altLang="zh-CN" dirty="0"/>
              <a:t>can have an arbitrary number of blog posts</a:t>
            </a:r>
          </a:p>
          <a:p>
            <a:r>
              <a:rPr lang="en-US" altLang="zh-CN" dirty="0" smtClean="0"/>
              <a:t>Blog </a:t>
            </a:r>
            <a:r>
              <a:rPr lang="en-US" altLang="zh-CN" dirty="0"/>
              <a:t>posts can have an arbitrary number of comments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424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“Schema” </a:t>
            </a:r>
            <a:r>
              <a:rPr lang="en-US" altLang="zh-CN" dirty="0" smtClean="0"/>
              <a:t>design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Represent </a:t>
            </a:r>
            <a:r>
              <a:rPr lang="en-US" altLang="zh-CN" sz="3600" dirty="0"/>
              <a:t>each Blog as a</a:t>
            </a:r>
          </a:p>
          <a:p>
            <a:pPr lvl="1">
              <a:buFont typeface="Wingdings" panose="05000000000000000000" pitchFamily="2" charset="2"/>
              <a:buChar char="n"/>
            </a:pPr>
            <a:r>
              <a:rPr lang="en-US" altLang="zh-CN" sz="3200" dirty="0"/>
              <a:t>Collection of Post</a:t>
            </a:r>
          </a:p>
          <a:p>
            <a:pPr lvl="1">
              <a:buFont typeface="Wingdings" panose="05000000000000000000" pitchFamily="2" charset="2"/>
              <a:buChar char="n"/>
            </a:pPr>
            <a:r>
              <a:rPr lang="en-US" altLang="zh-CN" sz="3200" dirty="0"/>
              <a:t>documents</a:t>
            </a:r>
          </a:p>
          <a:p>
            <a:r>
              <a:rPr lang="en-US" altLang="zh-CN" sz="3600" dirty="0"/>
              <a:t>Represent </a:t>
            </a:r>
            <a:r>
              <a:rPr lang="en-US" altLang="zh-CN" sz="3600" dirty="0"/>
              <a:t>Comments as</a:t>
            </a:r>
          </a:p>
          <a:p>
            <a:pPr marL="914400" lvl="1" indent="-514350">
              <a:buFont typeface="Wingdings" panose="05000000000000000000" pitchFamily="2" charset="2"/>
              <a:buChar char="n"/>
            </a:pPr>
            <a:r>
              <a:rPr lang="en-US" altLang="zh-CN" sz="3200" dirty="0"/>
              <a:t>nested documents in </a:t>
            </a:r>
            <a:r>
              <a:rPr lang="en-US" altLang="zh-CN" sz="3200" dirty="0"/>
              <a:t>the Post </a:t>
            </a:r>
            <a:r>
              <a:rPr lang="en-US" altLang="zh-CN" sz="3200" dirty="0"/>
              <a:t>documents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098118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1407</Words>
  <Application>Microsoft Office PowerPoint</Application>
  <PresentationFormat>宽屏</PresentationFormat>
  <Paragraphs>206</Paragraphs>
  <Slides>28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5" baseType="lpstr">
      <vt:lpstr>Akzidenz Grotesk BQ Medium</vt:lpstr>
      <vt:lpstr>等线</vt:lpstr>
      <vt:lpstr>等线 Light</vt:lpstr>
      <vt:lpstr>Arial</vt:lpstr>
      <vt:lpstr>Wingdings</vt:lpstr>
      <vt:lpstr>Wingdings 2</vt:lpstr>
      <vt:lpstr>Office 主题​​</vt:lpstr>
      <vt:lpstr>MonogoDB</vt:lpstr>
      <vt:lpstr>Document Database</vt:lpstr>
      <vt:lpstr>Start With Collections</vt:lpstr>
      <vt:lpstr>PowerPoint 演示文稿</vt:lpstr>
      <vt:lpstr>Data Model</vt:lpstr>
      <vt:lpstr>Data model using references to link documents</vt:lpstr>
      <vt:lpstr>Data model with embedded fields that contain all related information</vt:lpstr>
      <vt:lpstr>Requirements for a Blog System</vt:lpstr>
      <vt:lpstr>“Schema” design</vt:lpstr>
      <vt:lpstr>Creating a blog post</vt:lpstr>
      <vt:lpstr>Retrieving posts</vt:lpstr>
      <vt:lpstr>Adding a comment</vt:lpstr>
      <vt:lpstr>Mongo-Hadoop Connector</vt:lpstr>
      <vt:lpstr>PowerPoint 演示文稿</vt:lpstr>
      <vt:lpstr>Document Example</vt:lpstr>
      <vt:lpstr>Graph Sketch</vt:lpstr>
      <vt:lpstr>Receiver Sender Pairs</vt:lpstr>
      <vt:lpstr>Hadoop Streaming: How it works Hadoop &lt;-&gt; MongoDB</vt:lpstr>
      <vt:lpstr>Email Count Map Phase：BSONMapper</vt:lpstr>
      <vt:lpstr>Email Reduce Phase：BSONReducer </vt:lpstr>
      <vt:lpstr>MongoDB + Hadoop and PIG</vt:lpstr>
      <vt:lpstr>Example - Mongo-Hadoop and Pig</vt:lpstr>
      <vt:lpstr>Example - Mongo-Hadoop and Pig</vt:lpstr>
      <vt:lpstr>Example - Mongo-Hadoop and Pig</vt:lpstr>
      <vt:lpstr>Example - MongoDB Spark Connector</vt:lpstr>
      <vt:lpstr>PowerPoint 演示文稿</vt:lpstr>
      <vt:lpstr>Integrating MongoDB with a data lake</vt:lpstr>
      <vt:lpstr>Examples of customers using MongoDB together with Hadoop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MonogoDB</dc:title>
  <dc:creator>wwj</dc:creator>
  <cp:lastModifiedBy>wwj</cp:lastModifiedBy>
  <cp:revision>8</cp:revision>
  <dcterms:created xsi:type="dcterms:W3CDTF">2018-11-13T00:32:21Z</dcterms:created>
  <dcterms:modified xsi:type="dcterms:W3CDTF">2018-11-13T01:24:09Z</dcterms:modified>
</cp:coreProperties>
</file>