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331" r:id="rId3"/>
    <p:sldId id="332" r:id="rId4"/>
    <p:sldId id="333" r:id="rId5"/>
    <p:sldId id="335" r:id="rId6"/>
    <p:sldId id="336" r:id="rId7"/>
    <p:sldId id="337" r:id="rId8"/>
    <p:sldId id="330" r:id="rId9"/>
    <p:sldId id="338" r:id="rId10"/>
    <p:sldId id="339" r:id="rId11"/>
    <p:sldId id="340" r:id="rId12"/>
    <p:sldId id="341" r:id="rId13"/>
    <p:sldId id="343" r:id="rId14"/>
    <p:sldId id="345" r:id="rId15"/>
    <p:sldId id="344" r:id="rId16"/>
    <p:sldId id="346" r:id="rId17"/>
    <p:sldId id="342" r:id="rId18"/>
    <p:sldId id="257" r:id="rId19"/>
    <p:sldId id="296" r:id="rId20"/>
    <p:sldId id="297" r:id="rId21"/>
    <p:sldId id="298" r:id="rId22"/>
    <p:sldId id="326" r:id="rId23"/>
    <p:sldId id="327" r:id="rId24"/>
    <p:sldId id="328" r:id="rId25"/>
    <p:sldId id="329" r:id="rId26"/>
    <p:sldId id="278" r:id="rId27"/>
    <p:sldId id="347" r:id="rId28"/>
    <p:sldId id="258" r:id="rId29"/>
    <p:sldId id="350" r:id="rId30"/>
    <p:sldId id="352" r:id="rId31"/>
    <p:sldId id="353" r:id="rId32"/>
    <p:sldId id="284" r:id="rId33"/>
    <p:sldId id="286" r:id="rId34"/>
    <p:sldId id="285" r:id="rId35"/>
    <p:sldId id="299" r:id="rId36"/>
    <p:sldId id="259" r:id="rId37"/>
    <p:sldId id="260" r:id="rId38"/>
    <p:sldId id="261" r:id="rId39"/>
    <p:sldId id="263" r:id="rId40"/>
    <p:sldId id="262" r:id="rId41"/>
    <p:sldId id="266" r:id="rId42"/>
    <p:sldId id="265" r:id="rId43"/>
    <p:sldId id="264" r:id="rId44"/>
    <p:sldId id="268" r:id="rId45"/>
    <p:sldId id="267" r:id="rId46"/>
    <p:sldId id="269" r:id="rId47"/>
    <p:sldId id="270" r:id="rId48"/>
    <p:sldId id="277" r:id="rId49"/>
    <p:sldId id="276" r:id="rId50"/>
    <p:sldId id="271" r:id="rId51"/>
    <p:sldId id="279" r:id="rId52"/>
    <p:sldId id="272" r:id="rId53"/>
    <p:sldId id="281" r:id="rId54"/>
    <p:sldId id="282" r:id="rId55"/>
    <p:sldId id="283" r:id="rId56"/>
    <p:sldId id="348" r:id="rId57"/>
    <p:sldId id="273" r:id="rId58"/>
    <p:sldId id="310" r:id="rId59"/>
    <p:sldId id="311" r:id="rId60"/>
    <p:sldId id="325" r:id="rId61"/>
    <p:sldId id="307" r:id="rId62"/>
    <p:sldId id="312" r:id="rId63"/>
    <p:sldId id="313" r:id="rId64"/>
    <p:sldId id="317" r:id="rId65"/>
    <p:sldId id="319" r:id="rId66"/>
    <p:sldId id="314" r:id="rId67"/>
    <p:sldId id="315" r:id="rId68"/>
    <p:sldId id="322" r:id="rId69"/>
    <p:sldId id="316" r:id="rId70"/>
    <p:sldId id="308" r:id="rId71"/>
    <p:sldId id="324" r:id="rId72"/>
    <p:sldId id="320" r:id="rId7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jun wenjun" initials="ww" lastIdx="2" clrIdx="0">
    <p:extLst>
      <p:ext uri="{19B8F6BF-5375-455C-9EA6-DF929625EA0E}">
        <p15:presenceInfo xmlns:p15="http://schemas.microsoft.com/office/powerpoint/2012/main" userId="76b0544686b60d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947" autoAdjust="0"/>
    <p:restoredTop sz="86946" autoAdjust="0"/>
  </p:normalViewPr>
  <p:slideViewPr>
    <p:cSldViewPr>
      <p:cViewPr varScale="1">
        <p:scale>
          <a:sx n="76" d="100"/>
          <a:sy n="76" d="100"/>
        </p:scale>
        <p:origin x="171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94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7T16:20:49.55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  <p:cm authorId="1" dt="2017-10-17T16:20:53.318" idx="2">
    <p:pos x="146" y="146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B3DA0-8A04-441C-9859-6C09A0A8D649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86499-52FC-4832-95DA-EB7ADAE55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32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/**   * Advanced application writers can use the    * {@link #run(</a:t>
            </a:r>
            <a:r>
              <a:rPr lang="en-US" altLang="zh-CN" dirty="0" err="1" smtClean="0"/>
              <a:t>org.apache.hadoop.mapreduce.Reducer.Context</a:t>
            </a:r>
            <a:r>
              <a:rPr lang="en-US" altLang="zh-CN" dirty="0" smtClean="0"/>
              <a:t>)} method to   * control how the reduce task works.   */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6499-52FC-4832-95DA-EB7ADAE55A0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199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reduce side of a repartitioned join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given join key, the reduce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 performs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full cross-product of values from different sources. 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sends each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combination to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combine() to create an output record. </a:t>
            </a:r>
            <a:endParaRPr lang="en-US" altLang="zh-CN" sz="120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combine() function can choose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 any particular combination.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6499-52FC-4832-95DA-EB7ADAE55A0B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6499-52FC-4832-95DA-EB7ADAE55A0B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Tag:</a:t>
            </a:r>
            <a:r>
              <a:rPr lang="en-US" altLang="zh-CN" baseline="0" dirty="0" smtClean="0"/>
              <a:t> customer, order { </a:t>
            </a:r>
            <a:r>
              <a:rPr lang="en-US" altLang="zh-CN" baseline="0" dirty="0" err="1" smtClean="0"/>
              <a:t>inputfile</a:t>
            </a:r>
            <a:r>
              <a:rPr lang="en-US" altLang="zh-CN" baseline="0" dirty="0" smtClean="0"/>
              <a:t> name }</a:t>
            </a:r>
          </a:p>
          <a:p>
            <a:r>
              <a:rPr lang="en-US" altLang="zh-CN" baseline="0" dirty="0" err="1" smtClean="0"/>
              <a:t>GroupKey</a:t>
            </a:r>
            <a:r>
              <a:rPr lang="en-US" altLang="zh-CN" baseline="0" dirty="0" smtClean="0"/>
              <a:t> &lt;- customer, order ( customer id 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6499-52FC-4832-95DA-EB7ADAE55A0B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866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6499-52FC-4832-95DA-EB7ADAE55A0B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tags = {"Customers", "Orders"};</a:t>
            </a:r>
          </a:p>
          <a:p>
            <a:r>
              <a:rPr lang="en-US" altLang="zh-CN" dirty="0" smtClean="0"/>
              <a:t>values = {"3,Jose Madriz,281-330-8004", "A,12.95,02-Jun-2008"};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6499-52FC-4832-95DA-EB7ADAE55A0B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44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It’s normally used for distributing files containing “background”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data needed by all mappers.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DistributedCache</a:t>
            </a:r>
            <a:r>
              <a:rPr lang="en-US" altLang="zh-CN" dirty="0" smtClean="0"/>
              <a:t> is a facility provided by the Map-Reduce framework to cache files (text, archives, jars etc.) needed by applications.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DistributedCache.addCacheFile</a:t>
            </a:r>
            <a:r>
              <a:rPr lang="en-US" altLang="zh-CN" dirty="0" smtClean="0"/>
              <a:t>() to specify the files to be disseminated</a:t>
            </a:r>
          </a:p>
          <a:p>
            <a:r>
              <a:rPr lang="en-US" altLang="zh-CN" dirty="0" smtClean="0"/>
              <a:t>to all nodes. These files are specified as URI objects, and they default to HDFS unless</a:t>
            </a:r>
          </a:p>
          <a:p>
            <a:r>
              <a:rPr lang="en-US" altLang="zh-CN" dirty="0" smtClean="0"/>
              <a:t>a different </a:t>
            </a:r>
            <a:r>
              <a:rPr lang="en-US" altLang="zh-CN" dirty="0" err="1" smtClean="0"/>
              <a:t>filesystem</a:t>
            </a:r>
            <a:r>
              <a:rPr lang="en-US" altLang="zh-CN" dirty="0" smtClean="0"/>
              <a:t> is specified. The </a:t>
            </a:r>
            <a:r>
              <a:rPr lang="en-US" altLang="zh-CN" dirty="0" err="1" smtClean="0"/>
              <a:t>JobTracker</a:t>
            </a:r>
            <a:r>
              <a:rPr lang="en-US" altLang="zh-CN" dirty="0" smtClean="0"/>
              <a:t> will take this list of URIs and</a:t>
            </a:r>
          </a:p>
          <a:p>
            <a:r>
              <a:rPr lang="en-US" altLang="zh-CN" dirty="0" smtClean="0"/>
              <a:t>create a local copy of the files in all the </a:t>
            </a:r>
            <a:r>
              <a:rPr lang="en-US" altLang="zh-CN" dirty="0" err="1" smtClean="0"/>
              <a:t>TaskTrackers</a:t>
            </a:r>
            <a:r>
              <a:rPr lang="en-US" altLang="zh-CN" dirty="0" smtClean="0"/>
              <a:t> when it starts the job.</a:t>
            </a:r>
          </a:p>
          <a:p>
            <a:r>
              <a:rPr lang="en-US" altLang="zh-CN" dirty="0" smtClean="0"/>
              <a:t>your mappers on each individual </a:t>
            </a:r>
            <a:r>
              <a:rPr lang="en-US" altLang="zh-CN" dirty="0" err="1" smtClean="0"/>
              <a:t>TaskTracker</a:t>
            </a:r>
            <a:r>
              <a:rPr lang="en-US" altLang="zh-CN" dirty="0" smtClean="0"/>
              <a:t> will call the static method</a:t>
            </a:r>
          </a:p>
          <a:p>
            <a:r>
              <a:rPr lang="en-US" altLang="zh-CN" dirty="0" err="1" smtClean="0"/>
              <a:t>DistributedCache.getLocalCacheFiles</a:t>
            </a:r>
            <a:r>
              <a:rPr lang="en-US" altLang="zh-CN" dirty="0" smtClean="0"/>
              <a:t>() to get an array of local file Paths where</a:t>
            </a:r>
          </a:p>
          <a:p>
            <a:r>
              <a:rPr lang="en-US" altLang="zh-CN" dirty="0" smtClean="0"/>
              <a:t>the local copy is located.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6499-52FC-4832-95DA-EB7ADAE55A0B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04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6499-52FC-4832-95DA-EB7ADAE55A0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395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"CITING","CITED"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3858241,956203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3858241,1324234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3858241,3398406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3858241,3557384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3858241,3634889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6499-52FC-4832-95DA-EB7ADAE55A0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"PATENT","GYEAR","GDATE","APPYEAR","COUNTRY","POSTATE","ASSIGNEE","ASSCODE","CLAIMS","NCLASS","CAT","SUBCAT","CMADE","CRECEIVE","RATIOCIT","GENERAL","ORIGINAL","FWDAPLAG","BCKGTLAG","SELFCTUB","SELFCTLB","SECDUPBD","SECDLWBD"3070801,1963,1096,,"BE","",,1,,269,6,69,,1,,0,,,,,,,3070802,1963,1096,,"US","TX",,1,,2,6,63,,0,,,,,,,,,3070803,1963,1096,,"US","IL",,1,,2,6,63,,9,,0.3704,,,,,,,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6499-52FC-4832-95DA-EB7ADAE55A0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Hadoop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includes a library package called Aggregate that simplifies obtaining aggregate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statistics of a data set. This package can simplify the writing of Java statistics collectors,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especially when used with Streaming, which is the focus of this section.9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Aggregate package under Streaming functions as a reducer that computes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aggregate statistics.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6499-52FC-4832-95DA-EB7ADAE55A0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Hadoop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solves these bottlenecks by extending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framework with a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combiner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It’s supposed to whittle down the output of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lessen the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 on the network and on the reducer. If we specify a combiner,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 may apply it zero, one, or more times to the intermediate data. In order for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combiner to work, it must be an equivalent transformation of the data with respect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reducer.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6499-52FC-4832-95DA-EB7ADAE55A0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map phase, combine has 1,984,625 input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records and only 1,063 output records. Clearly the combiner has reduced the amount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intermediate data. Note that the reduce side executes the combiner, though the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benefit of this is negligible in this case.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6499-52FC-4832-95DA-EB7ADAE55A0B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When the smaller source can</a:t>
            </a:r>
          </a:p>
          <a:p>
            <a:r>
              <a:rPr lang="en-US" altLang="zh-CN" dirty="0" smtClean="0"/>
              <a:t>fit in memory of a mapper, we can achieve a tremendous gain in efficiency by copying</a:t>
            </a:r>
          </a:p>
          <a:p>
            <a:r>
              <a:rPr lang="en-US" altLang="zh-CN" dirty="0" smtClean="0"/>
              <a:t>the smaller source to all mappers and performing joining in the map phase. This is</a:t>
            </a:r>
          </a:p>
          <a:p>
            <a:r>
              <a:rPr lang="en-US" altLang="zh-CN" dirty="0" smtClean="0"/>
              <a:t>called replicated join in the database literature as one of the data tables is replicated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6499-52FC-4832-95DA-EB7ADAE55A0B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285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value in this key/value package will be the original record, tagged with</a:t>
            </a:r>
          </a:p>
          <a:p>
            <a:r>
              <a:rPr lang="en-US" altLang="zh-CN" dirty="0" smtClean="0"/>
              <a:t>the data source (i.e., filename).</a:t>
            </a:r>
          </a:p>
          <a:p>
            <a:r>
              <a:rPr lang="en-US" altLang="zh-CN" dirty="0" smtClean="0"/>
              <a:t>For example, for the record</a:t>
            </a:r>
          </a:p>
          <a:p>
            <a:r>
              <a:rPr lang="en-US" altLang="zh-CN" dirty="0" smtClean="0"/>
              <a:t>3,A,12.95,02-Jun-2008</a:t>
            </a:r>
          </a:p>
          <a:p>
            <a:r>
              <a:rPr lang="en-US" altLang="zh-CN" dirty="0" smtClean="0"/>
              <a:t>from the Orders file, map() will output a key/value pair where the key is "3", </a:t>
            </a:r>
            <a:endParaRPr lang="en-US" altLang="zh-CN" dirty="0" smtClean="0"/>
          </a:p>
          <a:p>
            <a:r>
              <a:rPr lang="en-US" altLang="zh-CN" dirty="0" smtClean="0"/>
              <a:t>The</a:t>
            </a:r>
            <a:r>
              <a:rPr lang="en-US" altLang="zh-CN" baseline="0" dirty="0" smtClean="0"/>
              <a:t> </a:t>
            </a:r>
            <a:r>
              <a:rPr lang="en-US" altLang="zh-CN" b="1" dirty="0" smtClean="0"/>
              <a:t>Customer </a:t>
            </a:r>
            <a:r>
              <a:rPr lang="en-US" altLang="zh-CN" b="1" dirty="0" smtClean="0"/>
              <a:t>ID </a:t>
            </a:r>
            <a:r>
              <a:rPr lang="en-US" altLang="zh-CN" dirty="0" smtClean="0"/>
              <a:t>that will be used to join with records from the Customers file. </a:t>
            </a:r>
            <a:endParaRPr lang="en-US" altLang="zh-CN" dirty="0" smtClean="0"/>
          </a:p>
          <a:p>
            <a:r>
              <a:rPr lang="en-US" altLang="zh-CN" dirty="0" smtClean="0"/>
              <a:t>The value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output </a:t>
            </a:r>
            <a:r>
              <a:rPr lang="en-US" altLang="zh-CN" dirty="0" smtClean="0"/>
              <a:t>by map() is the entire record wrapped by a tag "Orders".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6499-52FC-4832-95DA-EB7ADAE55A0B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55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EACB-C0F9-45F5-B734-570702543FBB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DAE6-99B5-4440-81FD-5BEB9419F5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EACB-C0F9-45F5-B734-570702543FBB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DAE6-99B5-4440-81FD-5BEB9419F5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EACB-C0F9-45F5-B734-570702543FBB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DAE6-99B5-4440-81FD-5BEB9419F5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EACB-C0F9-45F5-B734-570702543FBB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DAE6-99B5-4440-81FD-5BEB9419F5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EACB-C0F9-45F5-B734-570702543FBB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DAE6-99B5-4440-81FD-5BEB9419F5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EACB-C0F9-45F5-B734-570702543FBB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DAE6-99B5-4440-81FD-5BEB9419F5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EACB-C0F9-45F5-B734-570702543FBB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DAE6-99B5-4440-81FD-5BEB9419F5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EACB-C0F9-45F5-B734-570702543FBB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DAE6-99B5-4440-81FD-5BEB9419F5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EACB-C0F9-45F5-B734-570702543FBB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DAE6-99B5-4440-81FD-5BEB9419F5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EACB-C0F9-45F5-B734-570702543FBB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DAE6-99B5-4440-81FD-5BEB9419F5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EACB-C0F9-45F5-B734-570702543FBB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DAE6-99B5-4440-81FD-5BEB9419F5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EACB-C0F9-45F5-B734-570702543FBB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BDAE6-99B5-4440-81FD-5BEB9419F5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Hadoop 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/>
              <a:t>Mapper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424936" cy="53285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void setup(Context context) throws ... {}</a:t>
            </a:r>
          </a:p>
          <a:p>
            <a:pPr marL="0" indent="0">
              <a:buNone/>
            </a:pPr>
            <a:r>
              <a:rPr lang="en-US" altLang="zh-CN" dirty="0"/>
              <a:t>protected void cleanup(Context context) throws ... {}</a:t>
            </a:r>
          </a:p>
          <a:p>
            <a:pPr marL="0" indent="0">
              <a:buNone/>
            </a:pPr>
            <a:r>
              <a:rPr lang="en-US" altLang="zh-CN" sz="3400" dirty="0"/>
              <a:t>void </a:t>
            </a:r>
            <a:r>
              <a:rPr lang="en-US" altLang="zh-CN" sz="3400" dirty="0">
                <a:solidFill>
                  <a:srgbClr val="FF0000"/>
                </a:solidFill>
              </a:rPr>
              <a:t>map(KEYIN key, VALUEIN value, Context context) </a:t>
            </a:r>
            <a:r>
              <a:rPr lang="en-US" altLang="zh-CN" sz="3400" dirty="0"/>
              <a:t>... {</a:t>
            </a:r>
          </a:p>
          <a:p>
            <a:pPr marL="400050" lvl="1" indent="0">
              <a:buNone/>
            </a:pPr>
            <a:r>
              <a:rPr lang="en-US" altLang="zh-CN" sz="3400" dirty="0" err="1"/>
              <a:t>context.write</a:t>
            </a:r>
            <a:r>
              <a:rPr lang="en-US" altLang="zh-CN" sz="3400" dirty="0"/>
              <a:t>((KEYOUT) key, (VALUEOUT) value);</a:t>
            </a:r>
          </a:p>
          <a:p>
            <a:pPr marL="0" indent="0">
              <a:buNone/>
            </a:pPr>
            <a:r>
              <a:rPr lang="en-US" altLang="zh-CN" sz="3400" dirty="0"/>
              <a:t>}</a:t>
            </a:r>
          </a:p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>
                <a:solidFill>
                  <a:srgbClr val="FF0000"/>
                </a:solidFill>
              </a:rPr>
              <a:t>void run(Context context) </a:t>
            </a:r>
            <a:r>
              <a:rPr lang="en-US" altLang="zh-CN" dirty="0"/>
              <a:t>throws ... {</a:t>
            </a:r>
          </a:p>
          <a:p>
            <a:pPr marL="400050" lvl="1" indent="0">
              <a:buNone/>
            </a:pPr>
            <a:r>
              <a:rPr lang="en-US" altLang="zh-CN" sz="3100" dirty="0"/>
              <a:t>setup(context);</a:t>
            </a:r>
          </a:p>
          <a:p>
            <a:pPr marL="400050" lvl="1" indent="0">
              <a:buNone/>
            </a:pPr>
            <a:r>
              <a:rPr lang="en-US" altLang="zh-CN" sz="3100" dirty="0"/>
              <a:t>while (</a:t>
            </a:r>
            <a:r>
              <a:rPr lang="en-US" altLang="zh-CN" sz="3100" dirty="0" err="1"/>
              <a:t>context.nextKeyValue</a:t>
            </a:r>
            <a:r>
              <a:rPr lang="en-US" altLang="zh-CN" sz="3100" dirty="0"/>
              <a:t>()) {</a:t>
            </a:r>
          </a:p>
          <a:p>
            <a:pPr marL="800100" lvl="2" indent="0">
              <a:buNone/>
            </a:pPr>
            <a:r>
              <a:rPr lang="en-US" altLang="zh-CN" sz="3100" dirty="0">
                <a:solidFill>
                  <a:srgbClr val="FF0000"/>
                </a:solidFill>
              </a:rPr>
              <a:t>map(</a:t>
            </a:r>
            <a:r>
              <a:rPr lang="en-US" altLang="zh-CN" sz="3100" dirty="0" err="1">
                <a:solidFill>
                  <a:srgbClr val="FF0000"/>
                </a:solidFill>
              </a:rPr>
              <a:t>context.getCurrentKey</a:t>
            </a:r>
            <a:r>
              <a:rPr lang="en-US" altLang="zh-CN" sz="3100" dirty="0">
                <a:solidFill>
                  <a:srgbClr val="FF0000"/>
                </a:solidFill>
              </a:rPr>
              <a:t>(), </a:t>
            </a:r>
            <a:r>
              <a:rPr lang="en-US" altLang="zh-CN" sz="3100" dirty="0" err="1">
                <a:solidFill>
                  <a:srgbClr val="FF0000"/>
                </a:solidFill>
              </a:rPr>
              <a:t>context.getCurrentValue</a:t>
            </a:r>
            <a:r>
              <a:rPr lang="en-US" altLang="zh-CN" sz="3100" dirty="0">
                <a:solidFill>
                  <a:srgbClr val="FF0000"/>
                </a:solidFill>
              </a:rPr>
              <a:t>(), context);</a:t>
            </a:r>
          </a:p>
          <a:p>
            <a:pPr marL="400050" lvl="1" indent="0">
              <a:buNone/>
            </a:pPr>
            <a:r>
              <a:rPr lang="en-US" altLang="zh-CN" sz="3100" dirty="0"/>
              <a:t>}</a:t>
            </a:r>
          </a:p>
          <a:p>
            <a:pPr marL="400050" lvl="1" indent="0">
              <a:buNone/>
            </a:pPr>
            <a:r>
              <a:rPr lang="en-US" altLang="zh-CN" sz="3100" dirty="0"/>
              <a:t>cleanup(context);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08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/>
          <a:lstStyle/>
          <a:p>
            <a:r>
              <a:rPr lang="en-US" altLang="zh-CN" dirty="0" err="1"/>
              <a:t>MapContext</a:t>
            </a:r>
            <a:r>
              <a:rPr lang="en-US" altLang="zh-CN" dirty="0"/>
              <a:t> Object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Allow the user map code to communicate with </a:t>
            </a:r>
            <a:r>
              <a:rPr lang="en-US" altLang="zh-CN" dirty="0" err="1"/>
              <a:t>MapReduce</a:t>
            </a:r>
            <a:r>
              <a:rPr lang="en-US" altLang="zh-CN" dirty="0"/>
              <a:t> system</a:t>
            </a:r>
          </a:p>
          <a:p>
            <a:pPr marL="400050" lvl="1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InputSplit</a:t>
            </a:r>
            <a:r>
              <a:rPr lang="en-US" altLang="zh-CN" dirty="0"/>
              <a:t> </a:t>
            </a:r>
            <a:r>
              <a:rPr lang="en-US" altLang="zh-CN" dirty="0" err="1"/>
              <a:t>getInputSplit</a:t>
            </a:r>
            <a:r>
              <a:rPr lang="en-US" altLang="zh-CN" dirty="0"/>
              <a:t>();</a:t>
            </a:r>
          </a:p>
          <a:p>
            <a:pPr marL="400050" lvl="1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TaskAttemptID</a:t>
            </a:r>
            <a:r>
              <a:rPr lang="en-US" altLang="zh-CN" dirty="0"/>
              <a:t> </a:t>
            </a:r>
            <a:r>
              <a:rPr lang="en-US" altLang="zh-CN" dirty="0" err="1"/>
              <a:t>getTaskAttemptID</a:t>
            </a:r>
            <a:r>
              <a:rPr lang="en-US" altLang="zh-CN" dirty="0"/>
              <a:t>();</a:t>
            </a:r>
          </a:p>
          <a:p>
            <a:pPr marL="400050" lvl="1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setStatus</a:t>
            </a:r>
            <a:r>
              <a:rPr lang="en-US" altLang="zh-CN" dirty="0"/>
              <a:t>(String </a:t>
            </a:r>
            <a:r>
              <a:rPr lang="en-US" altLang="zh-CN" dirty="0" err="1"/>
              <a:t>msg</a:t>
            </a:r>
            <a:r>
              <a:rPr lang="en-US" altLang="zh-CN" dirty="0"/>
              <a:t>);</a:t>
            </a:r>
          </a:p>
          <a:p>
            <a:pPr marL="400050" lvl="1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nextKeyValue</a:t>
            </a:r>
            <a:r>
              <a:rPr lang="en-US" altLang="zh-CN" dirty="0"/>
              <a:t>() throws ...;</a:t>
            </a:r>
          </a:p>
          <a:p>
            <a:pPr marL="400050" lvl="1" indent="0">
              <a:buNone/>
            </a:pPr>
            <a:r>
              <a:rPr lang="en-US" altLang="zh-CN" dirty="0"/>
              <a:t>public KEYIN </a:t>
            </a:r>
            <a:r>
              <a:rPr lang="en-US" altLang="zh-CN" dirty="0" err="1"/>
              <a:t>getCurrentKey</a:t>
            </a:r>
            <a:r>
              <a:rPr lang="en-US" altLang="zh-CN" dirty="0"/>
              <a:t>() throws ...;</a:t>
            </a:r>
          </a:p>
          <a:p>
            <a:pPr marL="400050" lvl="1" indent="0">
              <a:buNone/>
            </a:pPr>
            <a:r>
              <a:rPr lang="en-US" altLang="zh-CN" dirty="0"/>
              <a:t>public VALUEIN </a:t>
            </a:r>
            <a:r>
              <a:rPr lang="en-US" altLang="zh-CN" dirty="0" err="1"/>
              <a:t>getCurrentValue</a:t>
            </a:r>
            <a:r>
              <a:rPr lang="en-US" altLang="zh-CN" dirty="0"/>
              <a:t>() throws ...;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public void write(KEYOUT key, VALUEOUT value) throws ...;</a:t>
            </a:r>
          </a:p>
          <a:p>
            <a:pPr marL="400050" lvl="1" indent="0">
              <a:buNone/>
            </a:pPr>
            <a:r>
              <a:rPr lang="en-US" altLang="zh-CN" dirty="0"/>
              <a:t>public Counter </a:t>
            </a:r>
            <a:r>
              <a:rPr lang="en-US" altLang="zh-CN" dirty="0" err="1"/>
              <a:t>getCounter</a:t>
            </a:r>
            <a:r>
              <a:rPr lang="en-US" altLang="zh-CN" dirty="0"/>
              <a:t>(String </a:t>
            </a:r>
            <a:r>
              <a:rPr lang="en-US" altLang="zh-CN" dirty="0" err="1"/>
              <a:t>groupName</a:t>
            </a:r>
            <a:r>
              <a:rPr lang="en-US" altLang="zh-CN" dirty="0"/>
              <a:t>, String </a:t>
            </a:r>
            <a:r>
              <a:rPr lang="en-US" altLang="zh-CN" dirty="0" err="1"/>
              <a:t>counterName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51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994122"/>
          </a:xfrm>
        </p:spPr>
        <p:txBody>
          <a:bodyPr/>
          <a:lstStyle/>
          <a:p>
            <a:r>
              <a:rPr lang="en-US" altLang="zh-CN" dirty="0" err="1"/>
              <a:t>Partitioner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Specifies which Reducer a given &lt;key, value&gt; pair is sent to</a:t>
            </a:r>
          </a:p>
          <a:p>
            <a:r>
              <a:rPr lang="en-US" altLang="zh-CN" dirty="0"/>
              <a:t>Desire even distribution of the intermediate data</a:t>
            </a:r>
          </a:p>
          <a:p>
            <a:r>
              <a:rPr lang="en-US" altLang="zh-CN" dirty="0"/>
              <a:t>Skewed data may overload a single reducer and make a </a:t>
            </a:r>
            <a:r>
              <a:rPr lang="en-US" altLang="zh-CN" dirty="0" smtClean="0"/>
              <a:t>whole job </a:t>
            </a:r>
            <a:r>
              <a:rPr lang="en-US" altLang="zh-CN" dirty="0"/>
              <a:t>running longer</a:t>
            </a:r>
          </a:p>
          <a:p>
            <a:pPr marL="0" indent="0">
              <a:buNone/>
            </a:pPr>
            <a:r>
              <a:rPr lang="en-US" altLang="zh-CN" dirty="0"/>
              <a:t>public abstract class </a:t>
            </a:r>
            <a:r>
              <a:rPr lang="en-US" altLang="zh-CN" b="1" dirty="0" err="1">
                <a:solidFill>
                  <a:srgbClr val="FF0000"/>
                </a:solidFill>
              </a:rPr>
              <a:t>Partitioner</a:t>
            </a:r>
            <a:r>
              <a:rPr lang="en-US" altLang="zh-CN" b="1" dirty="0">
                <a:solidFill>
                  <a:srgbClr val="FF0000"/>
                </a:solidFill>
              </a:rPr>
              <a:t>&lt;KEY, VALUE&gt; </a:t>
            </a:r>
            <a:r>
              <a:rPr lang="en-US" altLang="zh-CN" dirty="0"/>
              <a:t>{</a:t>
            </a:r>
          </a:p>
          <a:p>
            <a:pPr marL="400050" lvl="1" indent="0">
              <a:buNone/>
            </a:pPr>
            <a:r>
              <a:rPr lang="en-US" altLang="zh-CN" dirty="0"/>
              <a:t>public abstract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getPartition</a:t>
            </a:r>
            <a:r>
              <a:rPr lang="en-US" altLang="zh-CN" dirty="0"/>
              <a:t>(KEY </a:t>
            </a:r>
            <a:r>
              <a:rPr lang="en-US" altLang="zh-CN" dirty="0" err="1"/>
              <a:t>key</a:t>
            </a:r>
            <a:r>
              <a:rPr lang="en-US" altLang="zh-CN" dirty="0"/>
              <a:t>, VALUE </a:t>
            </a:r>
            <a:r>
              <a:rPr lang="en-US" altLang="zh-CN" dirty="0" err="1"/>
              <a:t>value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numPartitions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81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/>
          <a:lstStyle/>
          <a:p>
            <a:r>
              <a:rPr lang="en-US" altLang="zh-CN" dirty="0"/>
              <a:t>Reducer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Gets list(&lt;key, list(value)&gt;)</a:t>
            </a:r>
          </a:p>
          <a:p>
            <a:r>
              <a:rPr lang="en-US" altLang="zh-CN" dirty="0"/>
              <a:t>Keys are sorted, but values for a given key are not sorted</a:t>
            </a:r>
          </a:p>
          <a:p>
            <a:r>
              <a:rPr lang="en-US" altLang="zh-CN" dirty="0"/>
              <a:t>Emits a set of output &lt;key, value&gt; </a:t>
            </a:r>
            <a:r>
              <a:rPr lang="en-US" altLang="zh-CN" dirty="0" smtClean="0"/>
              <a:t>pairs</a:t>
            </a:r>
          </a:p>
          <a:p>
            <a:r>
              <a:rPr lang="en-US" altLang="zh-CN" dirty="0"/>
              <a:t>public class Reducer&lt;KEYIN,VALUEIN,KEYOUT,VALUEOUT&gt;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90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zh-CN" dirty="0" smtClean="0"/>
              <a:t>Reducer Reduce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protected void </a:t>
            </a:r>
            <a:r>
              <a:rPr lang="en-US" altLang="zh-CN" sz="2800" dirty="0">
                <a:solidFill>
                  <a:srgbClr val="FF0000"/>
                </a:solidFill>
              </a:rPr>
              <a:t>reduce</a:t>
            </a:r>
            <a:r>
              <a:rPr lang="en-US" altLang="zh-CN" sz="2800" dirty="0"/>
              <a:t>(KEYIN key, </a:t>
            </a:r>
            <a:r>
              <a:rPr lang="en-US" altLang="zh-CN" sz="2800" dirty="0" err="1">
                <a:solidFill>
                  <a:srgbClr val="FF0000"/>
                </a:solidFill>
              </a:rPr>
              <a:t>Iterable</a:t>
            </a:r>
            <a:r>
              <a:rPr lang="en-US" altLang="zh-CN" sz="2800" dirty="0">
                <a:solidFill>
                  <a:srgbClr val="FF0000"/>
                </a:solidFill>
              </a:rPr>
              <a:t>&lt;VALUEIN&gt;</a:t>
            </a:r>
            <a:r>
              <a:rPr lang="en-US" altLang="zh-CN" sz="2800" dirty="0"/>
              <a:t> values, Context </a:t>
            </a:r>
            <a:r>
              <a:rPr lang="en-US" altLang="zh-CN" sz="2800" dirty="0" smtClean="0"/>
              <a:t>context)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throws </a:t>
            </a:r>
            <a:r>
              <a:rPr lang="en-US" altLang="zh-CN" dirty="0" err="1"/>
              <a:t>IOException</a:t>
            </a:r>
            <a:r>
              <a:rPr lang="en-US" altLang="zh-CN" dirty="0"/>
              <a:t>, </a:t>
            </a:r>
            <a:r>
              <a:rPr lang="en-US" altLang="zh-CN" dirty="0" err="1"/>
              <a:t>InterruptedException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   </a:t>
            </a:r>
          </a:p>
          <a:p>
            <a:pPr marL="400050" lvl="1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for(VALUEIN value: values) {      </a:t>
            </a:r>
            <a:r>
              <a:rPr lang="en-US" altLang="zh-CN" dirty="0" err="1"/>
              <a:t>context.write</a:t>
            </a:r>
            <a:r>
              <a:rPr lang="en-US" altLang="zh-CN" dirty="0"/>
              <a:t>((KEYOUT) key, (VALUEOUT) value);    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}  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43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Reducer Run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public void </a:t>
            </a:r>
            <a:r>
              <a:rPr lang="en-US" altLang="zh-CN" dirty="0">
                <a:solidFill>
                  <a:srgbClr val="FF0000"/>
                </a:solidFill>
              </a:rPr>
              <a:t>run</a:t>
            </a:r>
            <a:r>
              <a:rPr lang="en-US" altLang="zh-CN" dirty="0"/>
              <a:t>(Context context) throws … {</a:t>
            </a:r>
          </a:p>
          <a:p>
            <a:pPr marL="400050" lvl="1" indent="0">
              <a:buNone/>
            </a:pPr>
            <a:r>
              <a:rPr lang="en-US" altLang="zh-CN" sz="3200" dirty="0"/>
              <a:t>setup(context);</a:t>
            </a:r>
          </a:p>
          <a:p>
            <a:pPr marL="400050" lvl="1" indent="0">
              <a:buNone/>
            </a:pPr>
            <a:r>
              <a:rPr lang="en-US" altLang="zh-CN" sz="3200" dirty="0"/>
              <a:t>while (</a:t>
            </a:r>
            <a:r>
              <a:rPr lang="en-US" altLang="zh-CN" sz="3200" dirty="0" err="1"/>
              <a:t>context.nextKey</a:t>
            </a:r>
            <a:r>
              <a:rPr lang="en-US" altLang="zh-CN" sz="3200" dirty="0"/>
              <a:t>()) {</a:t>
            </a:r>
          </a:p>
          <a:p>
            <a:pPr marL="800100" lvl="2" indent="0"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reduce(</a:t>
            </a:r>
            <a:r>
              <a:rPr lang="en-US" altLang="zh-CN" sz="3200" dirty="0" err="1">
                <a:solidFill>
                  <a:srgbClr val="FF0000"/>
                </a:solidFill>
              </a:rPr>
              <a:t>context.getCurrentKey</a:t>
            </a:r>
            <a:r>
              <a:rPr lang="en-US" altLang="zh-CN" sz="3200" dirty="0">
                <a:solidFill>
                  <a:srgbClr val="FF0000"/>
                </a:solidFill>
              </a:rPr>
              <a:t>(),</a:t>
            </a:r>
          </a:p>
          <a:p>
            <a:pPr marL="1257300" lvl="3" indent="0"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context.getValues</a:t>
            </a:r>
            <a:r>
              <a:rPr lang="en-US" altLang="zh-CN" sz="3200" dirty="0">
                <a:solidFill>
                  <a:srgbClr val="FF0000"/>
                </a:solidFill>
              </a:rPr>
              <a:t>(), context);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    cleanup(context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55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txBody>
          <a:bodyPr/>
          <a:lstStyle/>
          <a:p>
            <a:r>
              <a:rPr lang="en-US" altLang="zh-CN" dirty="0" err="1"/>
              <a:t>OutputFormat</a:t>
            </a:r>
            <a:r>
              <a:rPr lang="en-US" altLang="zh-CN" dirty="0"/>
              <a:t> class hierarchy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9" y="1196752"/>
            <a:ext cx="840033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08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Hadoop Code </a:t>
            </a:r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62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Template for a typical </a:t>
            </a:r>
            <a:r>
              <a:rPr lang="en-US" altLang="zh-CN" dirty="0" err="1"/>
              <a:t>Hadoop</a:t>
            </a:r>
            <a:r>
              <a:rPr lang="en-US" altLang="zh-CN" dirty="0"/>
              <a:t>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dirty="0" smtClean="0"/>
              <a:t>public class </a:t>
            </a:r>
            <a:r>
              <a:rPr lang="en-US" altLang="zh-CN" dirty="0" err="1" smtClean="0"/>
              <a:t>MyJob</a:t>
            </a:r>
            <a:r>
              <a:rPr lang="en-US" altLang="zh-CN" dirty="0" smtClean="0"/>
              <a:t> extends Configured implements Tool {</a:t>
            </a:r>
          </a:p>
          <a:p>
            <a:pPr>
              <a:buNone/>
            </a:pPr>
            <a:r>
              <a:rPr lang="en-US" altLang="zh-CN" dirty="0" smtClean="0"/>
              <a:t>public static class </a:t>
            </a:r>
            <a:r>
              <a:rPr lang="en-US" altLang="zh-CN" dirty="0" err="1" smtClean="0">
                <a:solidFill>
                  <a:srgbClr val="FF0000"/>
                </a:solidFill>
              </a:rPr>
              <a:t>MapClass</a:t>
            </a:r>
            <a:r>
              <a:rPr lang="en-US" altLang="zh-CN" dirty="0" smtClean="0"/>
              <a:t> extends </a:t>
            </a:r>
            <a:r>
              <a:rPr lang="en-US" altLang="zh-CN" dirty="0" err="1" smtClean="0">
                <a:solidFill>
                  <a:srgbClr val="FF0000"/>
                </a:solidFill>
              </a:rPr>
              <a:t>MapReduceBase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  implements </a:t>
            </a:r>
            <a:r>
              <a:rPr lang="en-US" altLang="zh-CN" dirty="0" err="1" smtClean="0">
                <a:solidFill>
                  <a:srgbClr val="FF0000"/>
                </a:solidFill>
              </a:rPr>
              <a:t>Mapper</a:t>
            </a:r>
            <a:r>
              <a:rPr lang="en-US" altLang="zh-CN" dirty="0" smtClean="0"/>
              <a:t>&lt;Text, Text, Text, Text&gt; {</a:t>
            </a:r>
          </a:p>
          <a:p>
            <a:pPr>
              <a:buNone/>
            </a:pPr>
            <a:r>
              <a:rPr lang="en-US" altLang="zh-CN" dirty="0" smtClean="0"/>
              <a:t>  public void </a:t>
            </a:r>
            <a:r>
              <a:rPr lang="en-US" altLang="zh-CN" dirty="0" smtClean="0">
                <a:solidFill>
                  <a:srgbClr val="FF0000"/>
                </a:solidFill>
              </a:rPr>
              <a:t>map</a:t>
            </a:r>
            <a:r>
              <a:rPr lang="en-US" altLang="zh-CN" dirty="0" smtClean="0"/>
              <a:t>(Text key, Text value,</a:t>
            </a:r>
          </a:p>
          <a:p>
            <a:pPr>
              <a:buNone/>
            </a:pPr>
            <a:r>
              <a:rPr lang="en-US" altLang="zh-CN" dirty="0" smtClean="0"/>
              <a:t>                             </a:t>
            </a:r>
            <a:r>
              <a:rPr lang="en-US" altLang="zh-CN" dirty="0" err="1" smtClean="0"/>
              <a:t>OutputCollector</a:t>
            </a:r>
            <a:r>
              <a:rPr lang="en-US" altLang="zh-CN" dirty="0" smtClean="0"/>
              <a:t>&lt;Text, Text&gt; output,</a:t>
            </a:r>
          </a:p>
          <a:p>
            <a:pPr>
              <a:buNone/>
            </a:pPr>
            <a:r>
              <a:rPr lang="en-US" altLang="zh-CN" dirty="0" smtClean="0"/>
              <a:t>                             Reporter </a:t>
            </a:r>
            <a:r>
              <a:rPr lang="en-US" altLang="zh-CN" dirty="0" err="1" smtClean="0"/>
              <a:t>reporter</a:t>
            </a:r>
            <a:r>
              <a:rPr lang="en-US" altLang="zh-CN" dirty="0" smtClean="0"/>
              <a:t>) throws </a:t>
            </a:r>
            <a:r>
              <a:rPr lang="en-US" altLang="zh-CN" dirty="0" err="1" smtClean="0"/>
              <a:t>IOException</a:t>
            </a:r>
            <a:r>
              <a:rPr lang="en-US" altLang="zh-CN" dirty="0" smtClean="0"/>
              <a:t> {</a:t>
            </a:r>
          </a:p>
          <a:p>
            <a:pPr>
              <a:buNone/>
            </a:pPr>
            <a:r>
              <a:rPr lang="en-US" altLang="zh-CN" dirty="0" smtClean="0"/>
              <a:t> 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output.collect</a:t>
            </a:r>
            <a:r>
              <a:rPr lang="en-US" altLang="zh-CN" dirty="0" smtClean="0"/>
              <a:t>(value, key);</a:t>
            </a:r>
          </a:p>
          <a:p>
            <a:pPr>
              <a:buNone/>
            </a:pPr>
            <a:r>
              <a:rPr lang="en-US" altLang="zh-CN" dirty="0" smtClean="0"/>
              <a:t>   }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sz="3800" dirty="0" smtClean="0"/>
              <a:t>public static class </a:t>
            </a:r>
            <a:r>
              <a:rPr lang="en-US" altLang="zh-CN" sz="3800" dirty="0" smtClean="0">
                <a:solidFill>
                  <a:srgbClr val="FF0000"/>
                </a:solidFill>
              </a:rPr>
              <a:t>Reduce</a:t>
            </a:r>
            <a:r>
              <a:rPr lang="en-US" altLang="zh-CN" sz="3800" dirty="0" smtClean="0"/>
              <a:t> extends </a:t>
            </a:r>
            <a:r>
              <a:rPr lang="en-US" altLang="zh-CN" sz="3800" dirty="0" err="1" smtClean="0">
                <a:solidFill>
                  <a:srgbClr val="FF0000"/>
                </a:solidFill>
              </a:rPr>
              <a:t>MapReduceBase</a:t>
            </a:r>
            <a:endParaRPr lang="en-US" altLang="zh-CN" sz="3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3800" dirty="0" smtClean="0"/>
              <a:t>implements </a:t>
            </a:r>
            <a:r>
              <a:rPr lang="en-US" altLang="zh-CN" sz="3800" dirty="0" smtClean="0">
                <a:solidFill>
                  <a:srgbClr val="FF0000"/>
                </a:solidFill>
              </a:rPr>
              <a:t>Reducer</a:t>
            </a:r>
            <a:r>
              <a:rPr lang="en-US" altLang="zh-CN" sz="3800" dirty="0" smtClean="0"/>
              <a:t>&lt;Text, Text, Text, Text&gt; {</a:t>
            </a:r>
          </a:p>
          <a:p>
            <a:pPr>
              <a:buNone/>
            </a:pPr>
            <a:r>
              <a:rPr lang="en-US" altLang="zh-CN" sz="3800" dirty="0" smtClean="0"/>
              <a:t>public void reduce(Text key, </a:t>
            </a:r>
            <a:r>
              <a:rPr lang="en-US" altLang="zh-CN" sz="3800" dirty="0" err="1" smtClean="0"/>
              <a:t>Iterator</a:t>
            </a:r>
            <a:r>
              <a:rPr lang="en-US" altLang="zh-CN" sz="3800" dirty="0" smtClean="0"/>
              <a:t>&lt;Text&gt; values,</a:t>
            </a:r>
          </a:p>
          <a:p>
            <a:pPr>
              <a:buNone/>
            </a:pPr>
            <a:r>
              <a:rPr lang="en-US" altLang="zh-CN" sz="3800" dirty="0" smtClean="0"/>
              <a:t>                         </a:t>
            </a:r>
            <a:r>
              <a:rPr lang="en-US" altLang="zh-CN" sz="3800" dirty="0" err="1" smtClean="0"/>
              <a:t>OutputCollector</a:t>
            </a:r>
            <a:r>
              <a:rPr lang="en-US" altLang="zh-CN" sz="3800" dirty="0" smtClean="0"/>
              <a:t>&lt;Text, Text&gt; output,</a:t>
            </a:r>
          </a:p>
          <a:p>
            <a:pPr>
              <a:buNone/>
            </a:pPr>
            <a:r>
              <a:rPr lang="en-US" altLang="zh-CN" sz="3800" dirty="0" smtClean="0"/>
              <a:t>                       Reporter </a:t>
            </a:r>
            <a:r>
              <a:rPr lang="en-US" altLang="zh-CN" sz="3800" dirty="0" err="1" smtClean="0"/>
              <a:t>reporter</a:t>
            </a:r>
            <a:r>
              <a:rPr lang="en-US" altLang="zh-CN" sz="3800" dirty="0" smtClean="0"/>
              <a:t>) throws </a:t>
            </a:r>
            <a:r>
              <a:rPr lang="en-US" altLang="zh-CN" sz="3800" dirty="0" err="1" smtClean="0"/>
              <a:t>IOException</a:t>
            </a:r>
            <a:r>
              <a:rPr lang="en-US" altLang="zh-CN" sz="3800" dirty="0" smtClean="0"/>
              <a:t> {</a:t>
            </a:r>
          </a:p>
          <a:p>
            <a:pPr>
              <a:buNone/>
            </a:pPr>
            <a:r>
              <a:rPr lang="en-US" altLang="zh-CN" sz="3800" dirty="0" smtClean="0"/>
              <a:t>        String </a:t>
            </a:r>
            <a:r>
              <a:rPr lang="en-US" altLang="zh-CN" sz="3800" dirty="0" err="1" smtClean="0"/>
              <a:t>csv</a:t>
            </a:r>
            <a:r>
              <a:rPr lang="en-US" altLang="zh-CN" sz="3800" dirty="0" smtClean="0"/>
              <a:t> = "";</a:t>
            </a:r>
          </a:p>
          <a:p>
            <a:pPr>
              <a:buNone/>
            </a:pPr>
            <a:r>
              <a:rPr lang="en-US" altLang="zh-CN" sz="3800" dirty="0" smtClean="0"/>
              <a:t>        while (</a:t>
            </a:r>
            <a:r>
              <a:rPr lang="en-US" altLang="zh-CN" sz="3800" dirty="0" err="1" smtClean="0"/>
              <a:t>values.hasNext</a:t>
            </a:r>
            <a:r>
              <a:rPr lang="en-US" altLang="zh-CN" sz="3800" dirty="0" smtClean="0"/>
              <a:t>()) {</a:t>
            </a:r>
          </a:p>
          <a:p>
            <a:pPr>
              <a:buNone/>
            </a:pPr>
            <a:r>
              <a:rPr lang="en-US" altLang="zh-CN" sz="3800" dirty="0" smtClean="0"/>
              <a:t>		if (</a:t>
            </a:r>
            <a:r>
              <a:rPr lang="en-US" altLang="zh-CN" sz="3800" dirty="0" err="1" smtClean="0"/>
              <a:t>csv.length</a:t>
            </a:r>
            <a:r>
              <a:rPr lang="en-US" altLang="zh-CN" sz="3800" dirty="0" smtClean="0"/>
              <a:t>() &gt; 0) </a:t>
            </a:r>
            <a:r>
              <a:rPr lang="en-US" altLang="zh-CN" sz="3800" dirty="0" err="1" smtClean="0"/>
              <a:t>csv</a:t>
            </a:r>
            <a:r>
              <a:rPr lang="en-US" altLang="zh-CN" sz="3800" dirty="0" smtClean="0"/>
              <a:t> += ",";</a:t>
            </a:r>
          </a:p>
          <a:p>
            <a:pPr>
              <a:buNone/>
            </a:pPr>
            <a:r>
              <a:rPr lang="en-US" altLang="zh-CN" sz="3800" dirty="0" smtClean="0"/>
              <a:t>			</a:t>
            </a:r>
            <a:r>
              <a:rPr lang="en-US" altLang="zh-CN" sz="3800" dirty="0" err="1" smtClean="0"/>
              <a:t>csv</a:t>
            </a:r>
            <a:r>
              <a:rPr lang="en-US" altLang="zh-CN" sz="3800" dirty="0" smtClean="0"/>
              <a:t> += </a:t>
            </a:r>
            <a:r>
              <a:rPr lang="en-US" altLang="zh-CN" sz="3800" dirty="0" err="1" smtClean="0"/>
              <a:t>values.next</a:t>
            </a:r>
            <a:r>
              <a:rPr lang="en-US" altLang="zh-CN" sz="3800" dirty="0" smtClean="0"/>
              <a:t>().</a:t>
            </a:r>
            <a:r>
              <a:rPr lang="en-US" altLang="zh-CN" sz="3800" dirty="0" err="1" smtClean="0"/>
              <a:t>toString</a:t>
            </a:r>
            <a:r>
              <a:rPr lang="en-US" altLang="zh-CN" sz="3800" dirty="0" smtClean="0"/>
              <a:t>();</a:t>
            </a:r>
          </a:p>
          <a:p>
            <a:pPr>
              <a:buNone/>
            </a:pPr>
            <a:r>
              <a:rPr lang="en-US" altLang="zh-CN" sz="3800" dirty="0" smtClean="0"/>
              <a:t>		}</a:t>
            </a:r>
          </a:p>
          <a:p>
            <a:pPr>
              <a:buNone/>
            </a:pPr>
            <a:r>
              <a:rPr lang="en-US" altLang="zh-CN" sz="3800" dirty="0" smtClean="0"/>
              <a:t>		</a:t>
            </a:r>
            <a:r>
              <a:rPr lang="en-US" altLang="zh-CN" sz="3800" dirty="0" err="1" smtClean="0"/>
              <a:t>output.collect</a:t>
            </a:r>
            <a:r>
              <a:rPr lang="en-US" altLang="zh-CN" sz="3800" dirty="0" smtClean="0"/>
              <a:t>(key, new Text(</a:t>
            </a:r>
            <a:r>
              <a:rPr lang="en-US" altLang="zh-CN" sz="3800" dirty="0" err="1" smtClean="0"/>
              <a:t>csv</a:t>
            </a:r>
            <a:r>
              <a:rPr lang="en-US" altLang="zh-CN" sz="3800" dirty="0" smtClean="0"/>
              <a:t>));</a:t>
            </a:r>
          </a:p>
          <a:p>
            <a:pPr>
              <a:buNone/>
            </a:pPr>
            <a:r>
              <a:rPr lang="en-US" altLang="zh-CN" sz="3800" dirty="0" smtClean="0"/>
              <a:t>}</a:t>
            </a:r>
          </a:p>
          <a:p>
            <a:pPr>
              <a:buNone/>
            </a:pPr>
            <a:r>
              <a:rPr lang="en-US" altLang="zh-CN" sz="3800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Hadoop Programming API</a:t>
            </a:r>
          </a:p>
          <a:p>
            <a:r>
              <a:rPr lang="en-US" altLang="zh-CN" dirty="0" smtClean="0"/>
              <a:t>Hadoop Code Examples</a:t>
            </a:r>
          </a:p>
          <a:p>
            <a:r>
              <a:rPr lang="en-US" altLang="zh-CN" dirty="0" smtClean="0"/>
              <a:t>Hadoop Streaming and Examples</a:t>
            </a:r>
          </a:p>
          <a:p>
            <a:r>
              <a:rPr kumimoji="1" lang="en-US" altLang="zh-CN" dirty="0"/>
              <a:t>Data Join in </a:t>
            </a:r>
            <a:r>
              <a:rPr kumimoji="1" lang="en-US" altLang="zh-CN" dirty="0" err="1" smtClean="0"/>
              <a:t>Hadoop</a:t>
            </a:r>
            <a:endParaRPr kumimoji="1" lang="en-US" altLang="zh-CN" dirty="0" smtClean="0"/>
          </a:p>
          <a:p>
            <a:r>
              <a:rPr kumimoji="1" lang="en-US" altLang="zh-CN" dirty="0"/>
              <a:t>Implementation of Bloom Filter in </a:t>
            </a:r>
            <a:r>
              <a:rPr kumimoji="1" lang="en-US" altLang="zh-CN" dirty="0" err="1"/>
              <a:t>Hadoop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37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sz="3500" dirty="0" smtClean="0"/>
              <a:t>public </a:t>
            </a:r>
            <a:r>
              <a:rPr lang="en-US" altLang="zh-CN" sz="3500" dirty="0" err="1" smtClean="0"/>
              <a:t>int</a:t>
            </a:r>
            <a:r>
              <a:rPr lang="en-US" altLang="zh-CN" sz="3500" dirty="0" smtClean="0"/>
              <a:t> </a:t>
            </a:r>
            <a:r>
              <a:rPr lang="en-US" altLang="zh-CN" sz="3500" dirty="0" smtClean="0">
                <a:solidFill>
                  <a:srgbClr val="FF0000"/>
                </a:solidFill>
              </a:rPr>
              <a:t>run</a:t>
            </a:r>
            <a:r>
              <a:rPr lang="en-US" altLang="zh-CN" sz="3500" dirty="0" smtClean="0"/>
              <a:t>(String[] </a:t>
            </a:r>
            <a:r>
              <a:rPr lang="en-US" altLang="zh-CN" sz="3500" dirty="0" err="1" smtClean="0"/>
              <a:t>args</a:t>
            </a:r>
            <a:r>
              <a:rPr lang="en-US" altLang="zh-CN" sz="3500" dirty="0" smtClean="0"/>
              <a:t>) throws Exception {</a:t>
            </a:r>
          </a:p>
          <a:p>
            <a:pPr>
              <a:buNone/>
            </a:pPr>
            <a:r>
              <a:rPr lang="en-US" altLang="zh-CN" dirty="0" smtClean="0"/>
              <a:t>Configuration conf = </a:t>
            </a:r>
            <a:r>
              <a:rPr lang="en-US" altLang="zh-CN" dirty="0" err="1" smtClean="0"/>
              <a:t>getConf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JobConf</a:t>
            </a:r>
            <a:r>
              <a:rPr lang="en-US" altLang="zh-CN" dirty="0" smtClean="0"/>
              <a:t> job = new </a:t>
            </a:r>
            <a:r>
              <a:rPr lang="en-US" altLang="zh-CN" dirty="0" err="1" smtClean="0"/>
              <a:t>JobConf</a:t>
            </a:r>
            <a:r>
              <a:rPr lang="en-US" altLang="zh-CN" dirty="0" smtClean="0"/>
              <a:t>(conf, </a:t>
            </a:r>
            <a:r>
              <a:rPr lang="en-US" altLang="zh-CN" dirty="0" err="1" smtClean="0"/>
              <a:t>MyJob.class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Path in = new Path(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[0]);</a:t>
            </a:r>
          </a:p>
          <a:p>
            <a:pPr>
              <a:buNone/>
            </a:pPr>
            <a:r>
              <a:rPr lang="en-US" altLang="zh-CN" dirty="0" smtClean="0"/>
              <a:t>	Path out = new Path(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[1]);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FileInputFormat.setInputPaths</a:t>
            </a:r>
            <a:r>
              <a:rPr lang="en-US" altLang="zh-CN" dirty="0" smtClean="0"/>
              <a:t>(job, in);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FileOutputFormat.setOutputPath</a:t>
            </a:r>
            <a:r>
              <a:rPr lang="en-US" altLang="zh-CN" dirty="0" smtClean="0"/>
              <a:t>(job, out);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job.setJobName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MyJob</a:t>
            </a:r>
            <a:r>
              <a:rPr lang="en-US" altLang="zh-CN" dirty="0" smtClean="0"/>
              <a:t>");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job.setMapperClass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MapClass.class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job.setReducerClass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Reduce.class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job.setInputFormat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KeyValueTextInputFormat</a:t>
            </a:r>
            <a:r>
              <a:rPr lang="en-US" altLang="zh-CN" dirty="0" err="1" smtClean="0"/>
              <a:t>.class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job.setOutputFormat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TextOutputFormat</a:t>
            </a:r>
            <a:r>
              <a:rPr lang="en-US" altLang="zh-CN" dirty="0" err="1" smtClean="0"/>
              <a:t>.class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job.setOutputKeyClass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Text.class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job.setOutputValueClass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Text.class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job.set</a:t>
            </a:r>
            <a:r>
              <a:rPr lang="en-US" altLang="zh-CN" dirty="0" smtClean="0"/>
              <a:t>("</a:t>
            </a:r>
            <a:r>
              <a:rPr lang="en-US" altLang="zh-CN" dirty="0" err="1" smtClean="0">
                <a:solidFill>
                  <a:srgbClr val="FF0000"/>
                </a:solidFill>
              </a:rPr>
              <a:t>key.value.separator.in.input.line</a:t>
            </a:r>
            <a:r>
              <a:rPr lang="en-US" altLang="zh-CN" dirty="0" smtClean="0"/>
              <a:t>", ",");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JobClient.runJob</a:t>
            </a:r>
            <a:r>
              <a:rPr lang="en-US" altLang="zh-CN" dirty="0" smtClean="0"/>
              <a:t>(job);</a:t>
            </a:r>
          </a:p>
          <a:p>
            <a:pPr>
              <a:buNone/>
            </a:pPr>
            <a:r>
              <a:rPr lang="en-US" altLang="zh-CN" dirty="0" smtClean="0"/>
              <a:t>return 0;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public static void </a:t>
            </a:r>
            <a:r>
              <a:rPr lang="en-US" altLang="zh-CN" dirty="0" smtClean="0">
                <a:solidFill>
                  <a:srgbClr val="FF0000"/>
                </a:solidFill>
              </a:rPr>
              <a:t>main</a:t>
            </a:r>
            <a:r>
              <a:rPr lang="en-US" altLang="zh-CN" dirty="0" smtClean="0"/>
              <a:t>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 throws Exception {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res = </a:t>
            </a:r>
            <a:r>
              <a:rPr lang="en-US" altLang="zh-CN" dirty="0" err="1" smtClean="0"/>
              <a:t>ToolRunner.run</a:t>
            </a:r>
            <a:r>
              <a:rPr lang="en-US" altLang="zh-CN" dirty="0" smtClean="0"/>
              <a:t>(new Configuration(),     		new </a:t>
            </a:r>
            <a:r>
              <a:rPr lang="en-US" altLang="zh-CN" dirty="0" err="1" smtClean="0"/>
              <a:t>MyJob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System.exit</a:t>
            </a:r>
            <a:r>
              <a:rPr lang="en-US" altLang="zh-CN" dirty="0" smtClean="0"/>
              <a:t>(res);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 Count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/>
              <a:t>package </a:t>
            </a:r>
            <a:r>
              <a:rPr lang="en-US" altLang="zh-CN" dirty="0" err="1"/>
              <a:t>org.apache.hadoop.examples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java.io.IOException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java.util.StringTokenizer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org.apache.hadoop.conf.Configuration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org.apache.hadoop.fs.Path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org.apache.hadoop.io.IntWritable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org.apache.hadoop.io.Text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org.apache.hadoop.mapreduce.Job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org.apache.hadoop.mapreduce.Mapper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org.apache.hadoop.mapreduce.Reducer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import </a:t>
            </a:r>
            <a:r>
              <a:rPr lang="en-US" altLang="zh-CN" dirty="0" err="1">
                <a:solidFill>
                  <a:srgbClr val="FF0000"/>
                </a:solidFill>
              </a:rPr>
              <a:t>org.apache.hadoop.mapreduce.lib.input.FileInputFormat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import </a:t>
            </a:r>
            <a:r>
              <a:rPr lang="en-US" altLang="zh-CN" dirty="0" err="1">
                <a:solidFill>
                  <a:srgbClr val="FF0000"/>
                </a:solidFill>
              </a:rPr>
              <a:t>org.apache.hadoop.mapreduce.lib.output.FileOutputFormat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org.apache.hadoop.util.GenericOptionsParser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9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68958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MapReduce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example 2/4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/>
              <a:t>public class </a:t>
            </a:r>
            <a:r>
              <a:rPr lang="en-US" altLang="zh-CN" sz="2000" dirty="0" err="1">
                <a:solidFill>
                  <a:srgbClr val="FF0000"/>
                </a:solidFill>
              </a:rPr>
              <a:t>WordCount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{</a:t>
            </a:r>
          </a:p>
          <a:p>
            <a:pPr>
              <a:buNone/>
            </a:pPr>
            <a:r>
              <a:rPr lang="en-US" altLang="zh-CN" sz="2000" dirty="0"/>
              <a:t>public static class </a:t>
            </a:r>
            <a:r>
              <a:rPr lang="en-US" altLang="zh-CN" sz="2000" dirty="0" err="1">
                <a:solidFill>
                  <a:srgbClr val="FF0000"/>
                </a:solidFill>
              </a:rPr>
              <a:t>TokenizerMapper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/>
              <a:t>extends </a:t>
            </a:r>
            <a:r>
              <a:rPr lang="en-US" altLang="zh-CN" sz="2000" dirty="0" err="1">
                <a:solidFill>
                  <a:srgbClr val="FF0000"/>
                </a:solidFill>
              </a:rPr>
              <a:t>Mapper</a:t>
            </a:r>
            <a:r>
              <a:rPr lang="en-US" altLang="zh-CN" sz="2000" dirty="0"/>
              <a:t>&lt;Object, Text, Text, </a:t>
            </a:r>
            <a:r>
              <a:rPr lang="en-US" altLang="zh-CN" sz="2000" dirty="0" err="1"/>
              <a:t>IntWritable</a:t>
            </a:r>
            <a:r>
              <a:rPr lang="en-US" altLang="zh-CN" sz="2000" dirty="0"/>
              <a:t>&gt;{</a:t>
            </a:r>
          </a:p>
          <a:p>
            <a:pPr>
              <a:buNone/>
            </a:pPr>
            <a:r>
              <a:rPr lang="en-US" altLang="zh-CN" sz="2000" dirty="0"/>
              <a:t>private final static </a:t>
            </a:r>
            <a:r>
              <a:rPr lang="en-US" altLang="zh-CN" sz="2000" dirty="0" err="1"/>
              <a:t>IntWritable</a:t>
            </a:r>
            <a:r>
              <a:rPr lang="en-US" altLang="zh-CN" sz="2000" dirty="0"/>
              <a:t> one = new </a:t>
            </a:r>
            <a:r>
              <a:rPr lang="en-US" altLang="zh-CN" sz="2000" dirty="0" err="1"/>
              <a:t>IntWritable</a:t>
            </a:r>
            <a:r>
              <a:rPr lang="en-US" altLang="zh-CN" sz="2000" dirty="0"/>
              <a:t>(1);</a:t>
            </a:r>
          </a:p>
          <a:p>
            <a:pPr>
              <a:buNone/>
            </a:pPr>
            <a:r>
              <a:rPr lang="en-US" altLang="zh-CN" sz="2000" dirty="0"/>
              <a:t>private Text word = new Text();</a:t>
            </a:r>
          </a:p>
          <a:p>
            <a:pPr>
              <a:buNone/>
            </a:pPr>
            <a:r>
              <a:rPr lang="en-US" altLang="zh-CN" sz="2000" dirty="0"/>
              <a:t>public void </a:t>
            </a:r>
            <a:r>
              <a:rPr lang="en-US" altLang="zh-CN" sz="2000" dirty="0">
                <a:solidFill>
                  <a:srgbClr val="FF0000"/>
                </a:solidFill>
              </a:rPr>
              <a:t>map</a:t>
            </a:r>
            <a:r>
              <a:rPr lang="en-US" altLang="zh-CN" sz="2000" dirty="0"/>
              <a:t>(Object key, Text value, Context </a:t>
            </a:r>
            <a:r>
              <a:rPr lang="en-US" altLang="zh-CN" sz="2000" dirty="0" err="1"/>
              <a:t>context</a:t>
            </a:r>
            <a:r>
              <a:rPr lang="en-US" altLang="zh-CN" sz="2000" dirty="0"/>
              <a:t>)</a:t>
            </a:r>
          </a:p>
          <a:p>
            <a:pPr>
              <a:buNone/>
            </a:pPr>
            <a:r>
              <a:rPr lang="en-US" altLang="zh-CN" sz="2000" dirty="0"/>
              <a:t>throws </a:t>
            </a:r>
            <a:r>
              <a:rPr lang="en-US" altLang="zh-CN" sz="2000" dirty="0" err="1"/>
              <a:t>IOException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InterruptedException</a:t>
            </a:r>
            <a:r>
              <a:rPr lang="en-US" altLang="zh-CN" sz="2000" dirty="0"/>
              <a:t> {</a:t>
            </a:r>
          </a:p>
          <a:p>
            <a:pPr>
              <a:buNone/>
            </a:pP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StringTokenizer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itr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StringTokenizer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value.toString</a:t>
            </a:r>
            <a:r>
              <a:rPr lang="en-US" altLang="zh-CN" sz="2000" dirty="0"/>
              <a:t>());</a:t>
            </a:r>
          </a:p>
          <a:p>
            <a:pPr>
              <a:buNone/>
            </a:pPr>
            <a:r>
              <a:rPr lang="en-US" altLang="zh-CN" sz="2000" dirty="0" smtClean="0"/>
              <a:t>      while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itr.hasMoreTokens</a:t>
            </a:r>
            <a:r>
              <a:rPr lang="en-US" altLang="zh-CN" sz="2000" dirty="0"/>
              <a:t>()) {</a:t>
            </a:r>
          </a:p>
          <a:p>
            <a:pPr>
              <a:buNone/>
            </a:pPr>
            <a:r>
              <a:rPr lang="en-US" altLang="zh-CN" sz="2000" dirty="0" smtClean="0"/>
              <a:t>             </a:t>
            </a:r>
            <a:r>
              <a:rPr lang="en-US" altLang="zh-CN" sz="2000" dirty="0" err="1" smtClean="0"/>
              <a:t>word.set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itr.nextToken</a:t>
            </a:r>
            <a:r>
              <a:rPr lang="en-US" altLang="zh-CN" sz="2000" dirty="0"/>
              <a:t>());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         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context.write</a:t>
            </a:r>
            <a:r>
              <a:rPr lang="en-US" altLang="zh-CN" sz="2000" dirty="0" smtClean="0">
                <a:solidFill>
                  <a:srgbClr val="FF0000"/>
                </a:solidFill>
              </a:rPr>
              <a:t>(word</a:t>
            </a:r>
            <a:r>
              <a:rPr lang="en-US" altLang="zh-CN" sz="2000" dirty="0">
                <a:solidFill>
                  <a:srgbClr val="FF0000"/>
                </a:solidFill>
              </a:rPr>
              <a:t>, one);</a:t>
            </a:r>
          </a:p>
          <a:p>
            <a:pPr>
              <a:buNone/>
            </a:pPr>
            <a:r>
              <a:rPr lang="en-US" altLang="zh-CN" sz="2000" dirty="0"/>
              <a:t>}</a:t>
            </a:r>
          </a:p>
          <a:p>
            <a:pPr>
              <a:buNone/>
            </a:pPr>
            <a:r>
              <a:rPr lang="en-US" altLang="zh-CN" sz="2000" dirty="0"/>
              <a:t>}</a:t>
            </a:r>
          </a:p>
          <a:p>
            <a:pPr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307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MapReduce</a:t>
            </a:r>
            <a:r>
              <a:rPr lang="en-US" altLang="zh-CN" dirty="0" smtClean="0"/>
              <a:t> example 3/4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/>
              <a:t>public static class </a:t>
            </a:r>
            <a:r>
              <a:rPr lang="en-US" altLang="zh-CN" sz="2400" dirty="0" err="1">
                <a:solidFill>
                  <a:srgbClr val="FF0000"/>
                </a:solidFill>
              </a:rPr>
              <a:t>IntSumReducer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400" dirty="0"/>
              <a:t>extends Reducer&lt;</a:t>
            </a:r>
            <a:r>
              <a:rPr lang="en-US" altLang="zh-CN" sz="2400" dirty="0" err="1"/>
              <a:t>Text,IntWritable,Text,IntWritable</a:t>
            </a:r>
            <a:r>
              <a:rPr lang="en-US" altLang="zh-CN" sz="2400" dirty="0"/>
              <a:t>&gt; {</a:t>
            </a:r>
          </a:p>
          <a:p>
            <a:pPr>
              <a:buNone/>
            </a:pPr>
            <a:r>
              <a:rPr lang="en-US" altLang="zh-CN" sz="2400" dirty="0"/>
              <a:t>private </a:t>
            </a:r>
            <a:r>
              <a:rPr lang="en-US" altLang="zh-CN" sz="2400" dirty="0" err="1"/>
              <a:t>IntWritable</a:t>
            </a:r>
            <a:r>
              <a:rPr lang="en-US" altLang="zh-CN" sz="2400" dirty="0"/>
              <a:t> result = new </a:t>
            </a:r>
            <a:r>
              <a:rPr lang="en-US" altLang="zh-CN" sz="2400" dirty="0" err="1"/>
              <a:t>IntWritable</a:t>
            </a:r>
            <a:r>
              <a:rPr lang="en-US" altLang="zh-CN" sz="2400" dirty="0"/>
              <a:t>();</a:t>
            </a:r>
          </a:p>
          <a:p>
            <a:pPr>
              <a:buNone/>
            </a:pPr>
            <a:r>
              <a:rPr lang="en-US" altLang="zh-CN" sz="2400" dirty="0"/>
              <a:t>public void </a:t>
            </a:r>
            <a:r>
              <a:rPr lang="en-US" altLang="zh-CN" sz="2400" dirty="0">
                <a:solidFill>
                  <a:srgbClr val="FF0000"/>
                </a:solidFill>
              </a:rPr>
              <a:t>reduce</a:t>
            </a:r>
            <a:r>
              <a:rPr lang="en-US" altLang="zh-CN" sz="2400" dirty="0"/>
              <a:t>(Text key, </a:t>
            </a:r>
            <a:r>
              <a:rPr lang="en-US" altLang="zh-CN" sz="2400" dirty="0" err="1"/>
              <a:t>Iterable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IntWritable</a:t>
            </a:r>
            <a:r>
              <a:rPr lang="en-US" altLang="zh-CN" sz="2400" dirty="0"/>
              <a:t>&gt; values,</a:t>
            </a:r>
          </a:p>
          <a:p>
            <a:pPr>
              <a:buNone/>
            </a:pPr>
            <a:r>
              <a:rPr lang="en-US" altLang="zh-CN" sz="2400" dirty="0"/>
              <a:t>Context </a:t>
            </a:r>
            <a:r>
              <a:rPr lang="en-US" altLang="zh-CN" sz="2400" dirty="0" err="1"/>
              <a:t>context</a:t>
            </a:r>
            <a:r>
              <a:rPr lang="en-US" altLang="zh-CN" sz="2400" dirty="0"/>
              <a:t>)</a:t>
            </a:r>
          </a:p>
          <a:p>
            <a:pPr>
              <a:buNone/>
            </a:pPr>
            <a:r>
              <a:rPr lang="en-US" altLang="zh-CN" sz="2400" dirty="0"/>
              <a:t>throws </a:t>
            </a:r>
            <a:r>
              <a:rPr lang="en-US" altLang="zh-CN" sz="2400" dirty="0" err="1"/>
              <a:t>IOException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InterruptedException</a:t>
            </a:r>
            <a:r>
              <a:rPr lang="en-US" altLang="zh-CN" sz="2400" dirty="0"/>
              <a:t> {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sum = 0;</a:t>
            </a:r>
          </a:p>
          <a:p>
            <a:pPr>
              <a:buNone/>
            </a:pPr>
            <a:r>
              <a:rPr lang="en-US" altLang="zh-CN" sz="2400" dirty="0" smtClean="0"/>
              <a:t>   for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IntWritable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 : values) {</a:t>
            </a:r>
          </a:p>
          <a:p>
            <a:pPr>
              <a:buNone/>
            </a:pPr>
            <a:r>
              <a:rPr lang="en-US" altLang="zh-CN" sz="2400" dirty="0" smtClean="0"/>
              <a:t>         sum </a:t>
            </a:r>
            <a:r>
              <a:rPr lang="en-US" altLang="zh-CN" sz="2400" dirty="0"/>
              <a:t>+= </a:t>
            </a:r>
            <a:r>
              <a:rPr lang="en-US" altLang="zh-CN" sz="2400" dirty="0" err="1"/>
              <a:t>val.get</a:t>
            </a:r>
            <a:r>
              <a:rPr lang="en-US" altLang="zh-CN" sz="2400" dirty="0"/>
              <a:t>();</a:t>
            </a:r>
          </a:p>
          <a:p>
            <a:pPr>
              <a:buNone/>
            </a:pPr>
            <a:r>
              <a:rPr lang="en-US" altLang="zh-CN" sz="2400" dirty="0" smtClean="0"/>
              <a:t>   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result.set</a:t>
            </a:r>
            <a:r>
              <a:rPr lang="en-US" altLang="zh-CN" sz="2400" dirty="0" smtClean="0"/>
              <a:t>(sum</a:t>
            </a:r>
            <a:r>
              <a:rPr lang="en-US" altLang="zh-CN" sz="2400" dirty="0"/>
              <a:t>);</a:t>
            </a:r>
          </a:p>
          <a:p>
            <a:pPr>
              <a:buNone/>
            </a:pP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context.write</a:t>
            </a:r>
            <a:r>
              <a:rPr lang="en-US" altLang="zh-CN" sz="2400" dirty="0" smtClean="0"/>
              <a:t>(key</a:t>
            </a:r>
            <a:r>
              <a:rPr lang="en-US" altLang="zh-CN" sz="2400" dirty="0"/>
              <a:t>, result);</a:t>
            </a:r>
          </a:p>
          <a:p>
            <a:pPr>
              <a:buNone/>
            </a:pPr>
            <a:r>
              <a:rPr lang="en-US" altLang="zh-CN" sz="2400" dirty="0" smtClean="0"/>
              <a:t>  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164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/>
              <a:t>public static void main(String[]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 throws Exception {</a:t>
            </a:r>
          </a:p>
          <a:p>
            <a:pPr>
              <a:buNone/>
            </a:pPr>
            <a:r>
              <a:rPr lang="en-US" altLang="zh-CN" sz="1800" dirty="0" smtClean="0"/>
              <a:t>   Configuration </a:t>
            </a:r>
            <a:r>
              <a:rPr lang="en-US" altLang="zh-CN" sz="1800" dirty="0"/>
              <a:t>conf = new Configuration();</a:t>
            </a:r>
          </a:p>
          <a:p>
            <a:pPr>
              <a:buNone/>
            </a:pPr>
            <a:r>
              <a:rPr lang="en-US" altLang="zh-CN" sz="1800" dirty="0" smtClean="0"/>
              <a:t>   String</a:t>
            </a:r>
            <a:r>
              <a:rPr lang="en-US" altLang="zh-CN" sz="1800" dirty="0"/>
              <a:t>[] </a:t>
            </a:r>
            <a:r>
              <a:rPr lang="en-US" altLang="zh-CN" sz="1800" dirty="0" err="1"/>
              <a:t>otherArgs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= new </a:t>
            </a:r>
            <a:r>
              <a:rPr lang="en-US" altLang="zh-CN" sz="1800" dirty="0" err="1"/>
              <a:t>GenericOptionsParser</a:t>
            </a:r>
            <a:r>
              <a:rPr lang="en-US" altLang="zh-CN" sz="1800" dirty="0"/>
              <a:t>(conf,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).</a:t>
            </a:r>
            <a:r>
              <a:rPr lang="en-US" altLang="zh-CN" sz="1800" dirty="0" err="1"/>
              <a:t>getRemainingArgs</a:t>
            </a:r>
            <a:r>
              <a:rPr lang="en-US" altLang="zh-CN" sz="1800" dirty="0"/>
              <a:t>();</a:t>
            </a:r>
          </a:p>
          <a:p>
            <a:pPr>
              <a:buNone/>
            </a:pPr>
            <a:r>
              <a:rPr lang="en-US" altLang="zh-CN" sz="1800" dirty="0" smtClean="0"/>
              <a:t>   if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otherArgs.length</a:t>
            </a:r>
            <a:r>
              <a:rPr lang="en-US" altLang="zh-CN" sz="1800" dirty="0"/>
              <a:t> != 2) {</a:t>
            </a:r>
          </a:p>
          <a:p>
            <a:pPr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System.err.println</a:t>
            </a:r>
            <a:r>
              <a:rPr lang="en-US" altLang="zh-CN" sz="1800" dirty="0"/>
              <a:t>("Usage: </a:t>
            </a:r>
            <a:r>
              <a:rPr lang="en-US" altLang="zh-CN" sz="1800" dirty="0" err="1"/>
              <a:t>wordcount</a:t>
            </a:r>
            <a:r>
              <a:rPr lang="en-US" altLang="zh-CN" sz="1800" dirty="0"/>
              <a:t> &lt;in&gt; &lt;out&gt;");</a:t>
            </a:r>
          </a:p>
          <a:p>
            <a:pPr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System.exit</a:t>
            </a:r>
            <a:r>
              <a:rPr lang="en-US" altLang="zh-CN" sz="1800" dirty="0" smtClean="0"/>
              <a:t>(2</a:t>
            </a:r>
            <a:r>
              <a:rPr lang="en-US" altLang="zh-CN" sz="1800" dirty="0"/>
              <a:t>);</a:t>
            </a:r>
          </a:p>
          <a:p>
            <a:pPr>
              <a:buNone/>
            </a:pPr>
            <a:r>
              <a:rPr lang="en-US" altLang="zh-CN" sz="1800" dirty="0" smtClean="0"/>
              <a:t>   }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 smtClean="0"/>
              <a:t>   Job </a:t>
            </a:r>
            <a:r>
              <a:rPr lang="en-US" altLang="zh-CN" sz="1800" dirty="0" err="1"/>
              <a:t>job</a:t>
            </a:r>
            <a:r>
              <a:rPr lang="en-US" altLang="zh-CN" sz="1800" dirty="0"/>
              <a:t> = new Job(conf, "word count");</a:t>
            </a:r>
          </a:p>
          <a:p>
            <a:pPr>
              <a:buNone/>
            </a:pPr>
            <a:r>
              <a:rPr lang="en-US" altLang="zh-CN" sz="1800" dirty="0" smtClean="0"/>
              <a:t>   </a:t>
            </a:r>
            <a:r>
              <a:rPr lang="en-US" altLang="zh-CN" sz="1800" dirty="0" err="1" smtClean="0"/>
              <a:t>job.setJarByClass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WordCount.class</a:t>
            </a:r>
            <a:r>
              <a:rPr lang="en-US" altLang="zh-CN" sz="1800" dirty="0"/>
              <a:t>);</a:t>
            </a:r>
          </a:p>
          <a:p>
            <a:pPr>
              <a:buNone/>
            </a:pPr>
            <a:r>
              <a:rPr lang="en-US" altLang="zh-CN" sz="1800" dirty="0" smtClean="0"/>
              <a:t>   </a:t>
            </a:r>
            <a:r>
              <a:rPr lang="en-US" altLang="zh-CN" sz="1800" dirty="0" err="1" smtClean="0"/>
              <a:t>job.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setMapperClass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TokenizerMapper.class</a:t>
            </a:r>
            <a:r>
              <a:rPr lang="en-US" altLang="zh-CN" sz="1800" dirty="0"/>
              <a:t>);</a:t>
            </a:r>
          </a:p>
          <a:p>
            <a:pPr>
              <a:buNone/>
            </a:pPr>
            <a:r>
              <a:rPr lang="en-US" altLang="zh-CN" sz="1800" dirty="0" smtClean="0"/>
              <a:t>   </a:t>
            </a:r>
            <a:r>
              <a:rPr lang="en-US" altLang="zh-CN" sz="1800" dirty="0" err="1" smtClean="0"/>
              <a:t>job.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setCombinerClass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IntSumReducer.class</a:t>
            </a:r>
            <a:r>
              <a:rPr lang="en-US" altLang="zh-CN" sz="1800" dirty="0"/>
              <a:t>);</a:t>
            </a:r>
          </a:p>
          <a:p>
            <a:pPr>
              <a:buNone/>
            </a:pPr>
            <a:r>
              <a:rPr lang="en-US" altLang="zh-CN" sz="1800" dirty="0" smtClean="0"/>
              <a:t>   </a:t>
            </a:r>
            <a:r>
              <a:rPr lang="en-US" altLang="zh-CN" sz="1800" dirty="0" err="1" smtClean="0"/>
              <a:t>job.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setReducerClass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IntSumReducer.class</a:t>
            </a:r>
            <a:r>
              <a:rPr lang="en-US" altLang="zh-CN" sz="1800" dirty="0"/>
              <a:t>);</a:t>
            </a:r>
          </a:p>
          <a:p>
            <a:pPr>
              <a:buNone/>
            </a:pPr>
            <a:r>
              <a:rPr lang="en-US" altLang="zh-CN" sz="1800" dirty="0" smtClean="0"/>
              <a:t>   </a:t>
            </a:r>
            <a:r>
              <a:rPr lang="en-US" altLang="zh-CN" sz="1800" dirty="0" err="1" smtClean="0"/>
              <a:t>job.setOutputKeyClass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Text.class</a:t>
            </a:r>
            <a:r>
              <a:rPr lang="en-US" altLang="zh-CN" sz="1800" dirty="0"/>
              <a:t>);</a:t>
            </a:r>
          </a:p>
          <a:p>
            <a:pPr>
              <a:buNone/>
            </a:pPr>
            <a:r>
              <a:rPr lang="en-US" altLang="zh-CN" sz="1800" dirty="0" smtClean="0"/>
              <a:t>   </a:t>
            </a:r>
            <a:r>
              <a:rPr lang="en-US" altLang="zh-CN" sz="1800" dirty="0" err="1" smtClean="0"/>
              <a:t>job.setOutputValueClass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IntWritable.class</a:t>
            </a:r>
            <a:r>
              <a:rPr lang="en-US" altLang="zh-CN" sz="1800" dirty="0"/>
              <a:t>);</a:t>
            </a:r>
          </a:p>
          <a:p>
            <a:pPr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FileInputFormat.addInputPath</a:t>
            </a:r>
            <a:r>
              <a:rPr lang="en-US" altLang="zh-CN" sz="1800" dirty="0" smtClean="0"/>
              <a:t>(job</a:t>
            </a:r>
            <a:r>
              <a:rPr lang="en-US" altLang="zh-CN" sz="1800" dirty="0"/>
              <a:t>, new Path(</a:t>
            </a:r>
            <a:r>
              <a:rPr lang="en-US" altLang="zh-CN" sz="1800" dirty="0" err="1"/>
              <a:t>otherArgs</a:t>
            </a:r>
            <a:r>
              <a:rPr lang="en-US" altLang="zh-CN" sz="1800" dirty="0"/>
              <a:t>[0]));</a:t>
            </a:r>
          </a:p>
          <a:p>
            <a:pPr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FileOutputFormat.setOutputPath</a:t>
            </a:r>
            <a:r>
              <a:rPr lang="en-US" altLang="zh-CN" sz="1800" dirty="0" smtClean="0"/>
              <a:t>(job</a:t>
            </a:r>
            <a:r>
              <a:rPr lang="en-US" altLang="zh-CN" sz="1800" dirty="0"/>
              <a:t>, new Path(</a:t>
            </a:r>
            <a:r>
              <a:rPr lang="en-US" altLang="zh-CN" sz="1800" dirty="0" err="1"/>
              <a:t>otherArgs</a:t>
            </a:r>
            <a:r>
              <a:rPr lang="en-US" altLang="zh-CN" sz="1800" dirty="0"/>
              <a:t>[1]));</a:t>
            </a:r>
          </a:p>
          <a:p>
            <a:pPr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System.exit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job.waitForCompletion</a:t>
            </a:r>
            <a:r>
              <a:rPr lang="en-US" altLang="zh-CN" sz="1800" dirty="0" smtClean="0"/>
              <a:t>(true</a:t>
            </a:r>
            <a:r>
              <a:rPr lang="en-US" altLang="zh-CN" sz="1800" dirty="0"/>
              <a:t>) ? 0 : 1);</a:t>
            </a:r>
          </a:p>
          <a:p>
            <a:pPr>
              <a:buNone/>
            </a:pPr>
            <a:r>
              <a:rPr lang="en-US" altLang="zh-CN" sz="1800" dirty="0"/>
              <a:t>}</a:t>
            </a:r>
          </a:p>
          <a:p>
            <a:pPr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672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whole program is often defined within</a:t>
            </a:r>
          </a:p>
          <a:p>
            <a:pPr>
              <a:buNone/>
            </a:pPr>
            <a:r>
              <a:rPr lang="en-US" altLang="zh-CN" dirty="0" smtClean="0"/>
              <a:t>a single Java class. </a:t>
            </a:r>
          </a:p>
          <a:p>
            <a:r>
              <a:rPr lang="en-US" altLang="zh-CN" dirty="0" smtClean="0"/>
              <a:t>Within the class, a driver sets up a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job’s configuration object</a:t>
            </a:r>
          </a:p>
          <a:p>
            <a:r>
              <a:rPr lang="en-US" altLang="zh-CN" dirty="0" smtClean="0"/>
              <a:t>map and reduce functions in subclasses of 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 and Reducer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Hadoop Streaming and </a:t>
            </a:r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2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Streaming in </a:t>
            </a:r>
            <a:r>
              <a:rPr lang="en-US" altLang="zh-CN" i="1" dirty="0" err="1"/>
              <a:t>Hadoop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Unix streaming </a:t>
            </a:r>
            <a:r>
              <a:rPr lang="en-US" altLang="zh-CN" dirty="0" smtClean="0"/>
              <a:t>paradigm</a:t>
            </a:r>
          </a:p>
          <a:p>
            <a:pPr lvl="1"/>
            <a:r>
              <a:rPr lang="en-US" altLang="zh-CN" dirty="0"/>
              <a:t>Inputs come in through </a:t>
            </a:r>
            <a:r>
              <a:rPr lang="en-US" altLang="zh-CN" sz="2400" dirty="0"/>
              <a:t>STDIN </a:t>
            </a:r>
            <a:endParaRPr lang="en-US" altLang="zh-CN" dirty="0"/>
          </a:p>
          <a:p>
            <a:pPr lvl="1"/>
            <a:r>
              <a:rPr lang="en-US" altLang="zh-CN" dirty="0" smtClean="0"/>
              <a:t>outputs </a:t>
            </a:r>
            <a:r>
              <a:rPr lang="en-US" altLang="zh-CN" dirty="0"/>
              <a:t>go to </a:t>
            </a:r>
            <a:r>
              <a:rPr lang="en-US" altLang="zh-CN" sz="2400" dirty="0" smtClean="0"/>
              <a:t>STDOUT</a:t>
            </a:r>
            <a:endParaRPr lang="en-US" altLang="zh-CN" dirty="0"/>
          </a:p>
          <a:p>
            <a:pPr lvl="1"/>
            <a:r>
              <a:rPr lang="en-US" altLang="zh-CN" dirty="0" smtClean="0"/>
              <a:t>Data </a:t>
            </a:r>
            <a:r>
              <a:rPr lang="en-US" altLang="zh-CN" dirty="0"/>
              <a:t>has to be </a:t>
            </a:r>
            <a:r>
              <a:rPr lang="en-US" altLang="zh-CN" dirty="0" smtClean="0"/>
              <a:t>text based </a:t>
            </a:r>
          </a:p>
          <a:p>
            <a:pPr lvl="1"/>
            <a:r>
              <a:rPr lang="en-US" altLang="zh-CN" dirty="0" smtClean="0"/>
              <a:t>each </a:t>
            </a:r>
            <a:r>
              <a:rPr lang="en-US" altLang="zh-CN" dirty="0"/>
              <a:t>line is considered a </a:t>
            </a:r>
            <a:r>
              <a:rPr lang="en-US" altLang="zh-CN" dirty="0" smtClean="0"/>
              <a:t>record</a:t>
            </a:r>
          </a:p>
          <a:p>
            <a:r>
              <a:rPr lang="en-US" altLang="zh-CN" dirty="0"/>
              <a:t>enables those commands to be </a:t>
            </a:r>
            <a:r>
              <a:rPr lang="en-US" altLang="zh-CN" dirty="0" smtClean="0"/>
              <a:t>used as </a:t>
            </a:r>
            <a:r>
              <a:rPr lang="en-US" altLang="zh-CN" dirty="0" err="1"/>
              <a:t>mappers</a:t>
            </a:r>
            <a:r>
              <a:rPr lang="en-US" altLang="zh-CN" dirty="0"/>
              <a:t> and reducers.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496944" cy="647700"/>
          </a:xfrm>
        </p:spPr>
        <p:txBody>
          <a:bodyPr>
            <a:noAutofit/>
          </a:bodyPr>
          <a:lstStyle/>
          <a:p>
            <a:r>
              <a:rPr lang="en-US" altLang="zh-CN" sz="3600" dirty="0" err="1" smtClean="0"/>
              <a:t>WordCount</a:t>
            </a:r>
            <a:r>
              <a:rPr lang="en-US" altLang="zh-CN" sz="3600" dirty="0" smtClean="0"/>
              <a:t> </a:t>
            </a:r>
            <a:r>
              <a:rPr lang="en-US" altLang="zh-CN" sz="3600" dirty="0" smtClean="0"/>
              <a:t>in Python:  </a:t>
            </a:r>
            <a:r>
              <a:rPr lang="en-US" altLang="zh-CN" sz="3600" dirty="0" smtClean="0"/>
              <a:t>mapper.py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568952" cy="501620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300" dirty="0"/>
              <a:t>#!/</a:t>
            </a:r>
            <a:r>
              <a:rPr lang="en-US" altLang="zh-CN" sz="2300" dirty="0" err="1"/>
              <a:t>usr</a:t>
            </a:r>
            <a:r>
              <a:rPr lang="en-US" altLang="zh-CN" sz="2300" dirty="0"/>
              <a:t>/bin/</a:t>
            </a:r>
            <a:r>
              <a:rPr lang="en-US" altLang="zh-CN" sz="2300" dirty="0" err="1"/>
              <a:t>env</a:t>
            </a:r>
            <a:r>
              <a:rPr lang="en-US" altLang="zh-CN" sz="2300" dirty="0"/>
              <a:t> 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300" dirty="0"/>
              <a:t>import sys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300" dirty="0"/>
              <a:t>for line in </a:t>
            </a:r>
            <a:r>
              <a:rPr lang="en-US" altLang="zh-CN" sz="2300" dirty="0" err="1"/>
              <a:t>sys.stdin</a:t>
            </a:r>
            <a:r>
              <a:rPr lang="en-US" altLang="zh-CN" sz="2300" dirty="0"/>
              <a:t>: 		#</a:t>
            </a:r>
            <a:r>
              <a:rPr lang="zh-CN" altLang="en-US" sz="2300" dirty="0"/>
              <a:t>从</a:t>
            </a:r>
            <a:r>
              <a:rPr lang="en-US" altLang="zh-CN" sz="2300" dirty="0" err="1"/>
              <a:t>stdin</a:t>
            </a:r>
            <a:r>
              <a:rPr lang="en-US" altLang="zh-CN" sz="2300" dirty="0"/>
              <a:t> </a:t>
            </a:r>
            <a:r>
              <a:rPr lang="zh-CN" altLang="en-US" sz="2300" dirty="0"/>
              <a:t>按</a:t>
            </a:r>
            <a:r>
              <a:rPr lang="zh-CN" altLang="en-US" sz="2300" dirty="0"/>
              <a:t>行读取</a:t>
            </a: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300" dirty="0"/>
              <a:t>    line = </a:t>
            </a:r>
            <a:r>
              <a:rPr lang="en-US" altLang="zh-CN" sz="2300" dirty="0" err="1"/>
              <a:t>line.strip</a:t>
            </a:r>
            <a:r>
              <a:rPr lang="en-US" altLang="zh-CN" sz="2300" dirty="0"/>
              <a:t>() 		#</a:t>
            </a:r>
            <a:r>
              <a:rPr lang="zh-CN" altLang="en-US" sz="2300" dirty="0"/>
              <a:t>删除每一行的收尾空格</a:t>
            </a: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300" dirty="0"/>
              <a:t>    words = </a:t>
            </a:r>
            <a:r>
              <a:rPr lang="en-US" altLang="zh-CN" sz="2300" dirty="0" err="1"/>
              <a:t>line.split</a:t>
            </a:r>
            <a:r>
              <a:rPr lang="en-US" altLang="zh-CN" sz="2300" dirty="0"/>
              <a:t>() 		#</a:t>
            </a:r>
            <a:r>
              <a:rPr lang="zh-CN" altLang="en-US" sz="2300" dirty="0"/>
              <a:t>对每一行的</a:t>
            </a:r>
            <a:r>
              <a:rPr lang="zh-CN" altLang="en-US" sz="2300" dirty="0"/>
              <a:t>句子按照空格进行切分</a:t>
            </a: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300" dirty="0"/>
              <a:t>    for word in words: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300" dirty="0"/>
              <a:t>        </a:t>
            </a:r>
            <a:r>
              <a:rPr lang="en-US" altLang="zh-CN" sz="2300" dirty="0"/>
              <a:t>print </a:t>
            </a:r>
            <a:r>
              <a:rPr lang="en-US" altLang="zh-CN" sz="2300" dirty="0"/>
              <a:t>“%s\</a:t>
            </a:r>
            <a:r>
              <a:rPr lang="en-US" altLang="zh-CN" sz="2300" dirty="0" err="1"/>
              <a:t>t%s</a:t>
            </a:r>
            <a:r>
              <a:rPr lang="en-US" altLang="zh-CN" sz="2300" dirty="0"/>
              <a:t>” </a:t>
            </a:r>
            <a:r>
              <a:rPr lang="en-US" altLang="zh-CN" sz="2300" dirty="0"/>
              <a:t>% (word, 1</a:t>
            </a:r>
            <a:r>
              <a:rPr lang="en-US" altLang="zh-CN" sz="2300" dirty="0"/>
              <a:t>) 	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300" dirty="0" smtClean="0"/>
          </a:p>
          <a:p>
            <a:pPr>
              <a:lnSpc>
                <a:spcPct val="120000"/>
              </a:lnSpc>
            </a:pPr>
            <a:r>
              <a:rPr lang="en-US" altLang="zh-CN" sz="2300" dirty="0" smtClean="0"/>
              <a:t>mapper.py</a:t>
            </a:r>
            <a:r>
              <a:rPr lang="zh-CN" altLang="en-US" sz="2300" dirty="0"/>
              <a:t>文件</a:t>
            </a:r>
            <a:r>
              <a:rPr lang="zh-CN" altLang="en-US" sz="2300" dirty="0"/>
              <a:t>从</a:t>
            </a:r>
            <a:r>
              <a:rPr lang="en-US" altLang="zh-CN" sz="2300" dirty="0"/>
              <a:t>STDIN</a:t>
            </a:r>
            <a:r>
              <a:rPr lang="zh-CN" altLang="en-US" sz="2300" dirty="0"/>
              <a:t>读取文件。把单词切开，并把单词和词频输出</a:t>
            </a:r>
            <a:r>
              <a:rPr lang="en-US" altLang="zh-CN" sz="2300" dirty="0"/>
              <a:t>STDOUT</a:t>
            </a:r>
            <a:r>
              <a:rPr lang="zh-CN" altLang="en-US" sz="2300" dirty="0"/>
              <a:t>。</a:t>
            </a:r>
            <a:r>
              <a:rPr lang="en-US" altLang="zh-CN" sz="2300" dirty="0"/>
              <a:t>Map</a:t>
            </a:r>
            <a:r>
              <a:rPr lang="zh-CN" altLang="en-US" sz="2300" dirty="0"/>
              <a:t>脚本不会计算单词的总数，而是输出</a:t>
            </a:r>
            <a:r>
              <a:rPr lang="en-US" altLang="zh-CN" sz="2300" dirty="0"/>
              <a:t>&lt;word&gt; 1</a:t>
            </a:r>
            <a:r>
              <a:rPr lang="zh-CN" altLang="en-US" sz="2300" dirty="0"/>
              <a:t>。在我们的例子中，我们让随后的</a:t>
            </a:r>
            <a:r>
              <a:rPr lang="en-US" altLang="zh-CN" sz="2300" dirty="0"/>
              <a:t>Reduce</a:t>
            </a:r>
            <a:r>
              <a:rPr lang="zh-CN" altLang="en-US" sz="2300" dirty="0"/>
              <a:t>阶段做统计</a:t>
            </a:r>
            <a:r>
              <a:rPr lang="zh-CN" altLang="en-US" sz="2300" dirty="0"/>
              <a:t>工作</a:t>
            </a:r>
            <a:endParaRPr lang="en-US" altLang="zh-CN" sz="2300" dirty="0"/>
          </a:p>
          <a:p>
            <a:pPr>
              <a:lnSpc>
                <a:spcPct val="120000"/>
              </a:lnSpc>
            </a:pPr>
            <a:r>
              <a:rPr lang="en-US" altLang="zh-CN" sz="2300" dirty="0"/>
              <a:t>reducer.py</a:t>
            </a:r>
            <a:r>
              <a:rPr lang="zh-CN" altLang="en-US" sz="2300" dirty="0"/>
              <a:t>文件会读取</a:t>
            </a:r>
            <a:r>
              <a:rPr lang="en-US" altLang="zh-CN" sz="2300" dirty="0"/>
              <a:t>mapper.py </a:t>
            </a:r>
            <a:r>
              <a:rPr lang="zh-CN" altLang="en-US" sz="2300" dirty="0"/>
              <a:t>的结果作为</a:t>
            </a:r>
            <a:r>
              <a:rPr lang="en-US" altLang="zh-CN" sz="2300" dirty="0"/>
              <a:t>reducer.py </a:t>
            </a:r>
            <a:r>
              <a:rPr lang="zh-CN" altLang="en-US" sz="2300" dirty="0"/>
              <a:t>的输入，并统计每个单词出现的总的次数，把最终的结果输出到</a:t>
            </a:r>
            <a:r>
              <a:rPr lang="en-US" altLang="zh-CN" sz="2300" dirty="0"/>
              <a:t>STDOUT</a:t>
            </a:r>
            <a:r>
              <a:rPr lang="zh-CN" altLang="en-US" sz="2300" dirty="0"/>
              <a:t>。</a:t>
            </a: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550" dirty="0"/>
          </a:p>
        </p:txBody>
      </p:sp>
    </p:spTree>
    <p:extLst>
      <p:ext uri="{BB962C8B-B14F-4D97-AF65-F5344CB8AC3E}">
        <p14:creationId xmlns:p14="http://schemas.microsoft.com/office/powerpoint/2010/main" val="280301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186"/>
            <a:ext cx="8229600" cy="88253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036496" cy="6553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81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2324" y="116632"/>
            <a:ext cx="4663430" cy="5524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educer.py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44624"/>
            <a:ext cx="8407846" cy="662473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#!/</a:t>
            </a:r>
            <a:r>
              <a:rPr lang="en-US" altLang="zh-CN" dirty="0" err="1"/>
              <a:t>usr</a:t>
            </a:r>
            <a:r>
              <a:rPr lang="en-US" altLang="zh-CN" dirty="0"/>
              <a:t>/bin/python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from operator import </a:t>
            </a:r>
            <a:r>
              <a:rPr lang="en-US" altLang="zh-CN" dirty="0" err="1"/>
              <a:t>itemgetter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import sys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word2count = {} 		#</a:t>
            </a:r>
            <a:r>
              <a:rPr lang="zh-CN" altLang="en-US" dirty="0"/>
              <a:t>存储词频的结果字典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for line in </a:t>
            </a:r>
            <a:r>
              <a:rPr lang="en-US" altLang="zh-CN" dirty="0" err="1"/>
              <a:t>sys.stdin</a:t>
            </a:r>
            <a:r>
              <a:rPr lang="en-US" altLang="zh-CN" dirty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line = </a:t>
            </a:r>
            <a:r>
              <a:rPr lang="en-US" altLang="zh-CN" dirty="0" err="1"/>
              <a:t>line.strip</a:t>
            </a:r>
            <a:r>
              <a:rPr lang="en-US" altLang="zh-CN" dirty="0"/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word,count</a:t>
            </a:r>
            <a:r>
              <a:rPr lang="en-US" altLang="zh-CN" dirty="0"/>
              <a:t> = </a:t>
            </a:r>
            <a:r>
              <a:rPr lang="en-US" altLang="zh-CN" dirty="0" err="1"/>
              <a:t>line.split</a:t>
            </a:r>
            <a:r>
              <a:rPr lang="en-US" altLang="zh-CN" dirty="0"/>
              <a:t>() 		</a:t>
            </a:r>
            <a:r>
              <a:rPr lang="en-US" altLang="zh-CN" dirty="0" smtClean="0"/>
              <a:t># </a:t>
            </a:r>
            <a:r>
              <a:rPr lang="zh-CN" altLang="en-US" dirty="0" smtClean="0"/>
              <a:t>获取</a:t>
            </a:r>
            <a:r>
              <a:rPr lang="zh-CN" altLang="en-US" dirty="0"/>
              <a:t>单词名和数量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try: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count = </a:t>
            </a:r>
            <a:r>
              <a:rPr lang="en-US" altLang="zh-CN" dirty="0" err="1"/>
              <a:t>int</a:t>
            </a:r>
            <a:r>
              <a:rPr lang="en-US" altLang="zh-CN" dirty="0"/>
              <a:t>(count)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word2count[word] = word2count.get(word,0) + count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except </a:t>
            </a:r>
            <a:r>
              <a:rPr lang="en-US" altLang="zh-CN" dirty="0" err="1"/>
              <a:t>ValueError</a:t>
            </a:r>
            <a:r>
              <a:rPr lang="en-US" altLang="zh-CN" dirty="0"/>
              <a:t> as err: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print(err)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pass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sorted_word2count = sorted(word2count.items(),key=</a:t>
            </a:r>
            <a:r>
              <a:rPr lang="en-US" altLang="zh-CN" dirty="0" err="1"/>
              <a:t>itemgetter</a:t>
            </a:r>
            <a:r>
              <a:rPr lang="en-US" altLang="zh-CN" dirty="0"/>
              <a:t>(1))		#</a:t>
            </a:r>
            <a:r>
              <a:rPr lang="zh-CN" altLang="en-US" dirty="0"/>
              <a:t>对单词的词频数进行从小到大排序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word,count</a:t>
            </a:r>
            <a:r>
              <a:rPr lang="en-US" altLang="zh-CN" dirty="0"/>
              <a:t> in sorted_word2count: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print(“%s\</a:t>
            </a:r>
            <a:r>
              <a:rPr lang="en-US" altLang="zh-CN" dirty="0" err="1"/>
              <a:t>t%s</a:t>
            </a:r>
            <a:r>
              <a:rPr lang="en-US" altLang="zh-CN" dirty="0"/>
              <a:t>” % (word, count))						#</a:t>
            </a:r>
            <a:r>
              <a:rPr lang="zh-CN" altLang="en-US" dirty="0"/>
              <a:t>将结果输出到</a:t>
            </a:r>
            <a:r>
              <a:rPr lang="en-US" altLang="zh-CN" dirty="0" err="1" smtClean="0"/>
              <a:t>stdout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89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4477" y="116632"/>
            <a:ext cx="7886700" cy="75366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Hadoop Streaming </a:t>
            </a:r>
            <a:r>
              <a:rPr lang="en-US" altLang="zh-CN" dirty="0" err="1" smtClean="0"/>
              <a:t>Commandline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640960" cy="54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2850" dirty="0" err="1"/>
              <a:t>hadoop</a:t>
            </a:r>
            <a:r>
              <a:rPr lang="en-US" altLang="zh-CN" sz="2850" dirty="0"/>
              <a:t> jar </a:t>
            </a:r>
            <a:endParaRPr lang="en-US" altLang="zh-CN" sz="2850" dirty="0"/>
          </a:p>
          <a:p>
            <a:pPr lvl="1">
              <a:lnSpc>
                <a:spcPct val="120000"/>
              </a:lnSpc>
            </a:pPr>
            <a:r>
              <a:rPr lang="en-US" altLang="zh-CN" sz="2550" dirty="0"/>
              <a:t>/</a:t>
            </a:r>
            <a:r>
              <a:rPr lang="en-US" altLang="zh-CN" sz="2550" dirty="0" err="1"/>
              <a:t>usr</a:t>
            </a:r>
            <a:r>
              <a:rPr lang="en-US" altLang="zh-CN" sz="2550" dirty="0"/>
              <a:t>/local/hadoop-2.7.0/share/</a:t>
            </a:r>
            <a:r>
              <a:rPr lang="en-US" altLang="zh-CN" sz="2550" dirty="0" err="1"/>
              <a:t>hadoop</a:t>
            </a:r>
            <a:r>
              <a:rPr lang="en-US" altLang="zh-CN" sz="2550" dirty="0"/>
              <a:t>/tools/lib/hadoop-streaming-2.7.0.jar </a:t>
            </a:r>
            <a:r>
              <a:rPr lang="en-US" altLang="zh-CN" sz="2550" dirty="0" smtClean="0"/>
              <a:t> # </a:t>
            </a:r>
            <a:r>
              <a:rPr lang="zh-CN" altLang="en-US" sz="2550" dirty="0" smtClean="0"/>
              <a:t>指定</a:t>
            </a:r>
            <a:r>
              <a:rPr lang="en-US" altLang="zh-CN" sz="2550" dirty="0"/>
              <a:t>streaming</a:t>
            </a:r>
            <a:r>
              <a:rPr lang="zh-CN" altLang="en-US" sz="2550" dirty="0"/>
              <a:t>的</a:t>
            </a:r>
            <a:r>
              <a:rPr lang="en-US" altLang="zh-CN" sz="2550" dirty="0"/>
              <a:t>jar</a:t>
            </a:r>
            <a:r>
              <a:rPr lang="zh-CN" altLang="en-US" sz="2550" dirty="0"/>
              <a:t>包</a:t>
            </a:r>
            <a:endParaRPr lang="en-US" altLang="zh-CN" sz="2550" dirty="0"/>
          </a:p>
          <a:p>
            <a:pPr lvl="1">
              <a:lnSpc>
                <a:spcPct val="120000"/>
              </a:lnSpc>
            </a:pPr>
            <a:r>
              <a:rPr lang="en-US" altLang="zh-CN" sz="2550" dirty="0"/>
              <a:t>-</a:t>
            </a:r>
            <a:r>
              <a:rPr lang="en-US" altLang="zh-CN" sz="2550" dirty="0"/>
              <a:t>D </a:t>
            </a:r>
            <a:r>
              <a:rPr lang="en-US" altLang="zh-CN" sz="2550" dirty="0" err="1"/>
              <a:t>mapred.reduce.tasks</a:t>
            </a:r>
            <a:r>
              <a:rPr lang="en-US" altLang="zh-CN" sz="2550" dirty="0"/>
              <a:t>=5 </a:t>
            </a:r>
            <a:r>
              <a:rPr lang="en-US" altLang="zh-CN" sz="2550" dirty="0" smtClean="0"/>
              <a:t># </a:t>
            </a:r>
            <a:r>
              <a:rPr lang="zh-CN" altLang="en-US" sz="2550" dirty="0" smtClean="0"/>
              <a:t>默认</a:t>
            </a:r>
            <a:r>
              <a:rPr lang="zh-CN" altLang="en-US" sz="2550" dirty="0"/>
              <a:t>启动的</a:t>
            </a:r>
            <a:r>
              <a:rPr lang="en-US" altLang="zh-CN" sz="2550" dirty="0" smtClean="0"/>
              <a:t>reducer</a:t>
            </a:r>
            <a:r>
              <a:rPr lang="zh-CN" altLang="en-US" sz="2550" dirty="0" smtClean="0"/>
              <a:t>数</a:t>
            </a:r>
            <a:r>
              <a:rPr lang="zh-CN" altLang="en-US" sz="2550" dirty="0"/>
              <a:t>。通过该参数可以手动修改</a:t>
            </a:r>
            <a:r>
              <a:rPr lang="en-US" altLang="zh-CN" sz="2550" dirty="0" smtClean="0"/>
              <a:t>reducer</a:t>
            </a:r>
            <a:r>
              <a:rPr lang="zh-CN" altLang="en-US" sz="2550" dirty="0" smtClean="0"/>
              <a:t>的</a:t>
            </a:r>
            <a:r>
              <a:rPr lang="zh-CN" altLang="en-US" sz="2550" dirty="0"/>
              <a:t>个数</a:t>
            </a:r>
            <a:r>
              <a:rPr lang="zh-CN" altLang="en-US" sz="2550" dirty="0"/>
              <a:t>。</a:t>
            </a:r>
            <a:endParaRPr lang="en-US" altLang="zh-CN" sz="2550" dirty="0"/>
          </a:p>
          <a:p>
            <a:pPr lvl="1">
              <a:lnSpc>
                <a:spcPct val="120000"/>
              </a:lnSpc>
            </a:pPr>
            <a:r>
              <a:rPr lang="en-US" altLang="zh-CN" sz="2550" dirty="0"/>
              <a:t>-mapper “python mapper.py” #</a:t>
            </a:r>
            <a:r>
              <a:rPr lang="zh-CN" altLang="en-US" sz="2550" dirty="0" smtClean="0"/>
              <a:t>指定</a:t>
            </a:r>
            <a:r>
              <a:rPr lang="en-US" altLang="zh-CN" sz="2550" dirty="0" smtClean="0"/>
              <a:t>mapper</a:t>
            </a:r>
            <a:r>
              <a:rPr lang="zh-CN" altLang="en-US" sz="2550" dirty="0" smtClean="0"/>
              <a:t>所</a:t>
            </a:r>
            <a:r>
              <a:rPr lang="zh-CN" altLang="en-US" sz="2550" dirty="0"/>
              <a:t>执行的命令</a:t>
            </a:r>
            <a:endParaRPr lang="en-US" altLang="zh-CN" sz="2550" dirty="0"/>
          </a:p>
          <a:p>
            <a:pPr lvl="1">
              <a:lnSpc>
                <a:spcPct val="120000"/>
              </a:lnSpc>
            </a:pPr>
            <a:r>
              <a:rPr lang="en-US" altLang="zh-CN" sz="2550" dirty="0"/>
              <a:t>-</a:t>
            </a:r>
            <a:r>
              <a:rPr lang="en-US" altLang="zh-CN" sz="2550" dirty="0"/>
              <a:t>reducer </a:t>
            </a:r>
            <a:r>
              <a:rPr lang="en-US" altLang="zh-CN" sz="2550" dirty="0"/>
              <a:t>“python reducer.py” #</a:t>
            </a:r>
            <a:r>
              <a:rPr lang="zh-CN" altLang="en-US" sz="2550" dirty="0"/>
              <a:t>指定</a:t>
            </a:r>
            <a:r>
              <a:rPr lang="en-US" altLang="zh-CN" sz="2550" dirty="0"/>
              <a:t>reducer</a:t>
            </a:r>
            <a:r>
              <a:rPr lang="zh-CN" altLang="en-US" sz="2550" dirty="0"/>
              <a:t>所执行的</a:t>
            </a:r>
            <a:r>
              <a:rPr lang="zh-CN" altLang="en-US" sz="2550" dirty="0"/>
              <a:t>命令</a:t>
            </a:r>
            <a:endParaRPr lang="en-US" altLang="zh-CN" sz="2550" dirty="0"/>
          </a:p>
          <a:p>
            <a:pPr lvl="1">
              <a:lnSpc>
                <a:spcPct val="120000"/>
              </a:lnSpc>
            </a:pPr>
            <a:r>
              <a:rPr lang="en-US" altLang="zh-CN" sz="2550" dirty="0"/>
              <a:t>-</a:t>
            </a:r>
            <a:r>
              <a:rPr lang="en-US" altLang="zh-CN" sz="2550" dirty="0"/>
              <a:t>file mapper.py -file reducer.py </a:t>
            </a:r>
            <a:r>
              <a:rPr lang="en-US" altLang="zh-CN" sz="2550" dirty="0"/>
              <a:t>#</a:t>
            </a:r>
            <a:r>
              <a:rPr lang="zh-CN" altLang="en-US" sz="2550" dirty="0"/>
              <a:t>指定</a:t>
            </a:r>
            <a:r>
              <a:rPr lang="en-US" altLang="zh-CN" sz="2550" dirty="0"/>
              <a:t>mapper</a:t>
            </a:r>
            <a:r>
              <a:rPr lang="zh-CN" altLang="en-US" sz="2550" dirty="0"/>
              <a:t>，</a:t>
            </a:r>
            <a:r>
              <a:rPr lang="en-US" altLang="zh-CN" sz="2550" dirty="0"/>
              <a:t>reducer</a:t>
            </a:r>
            <a:r>
              <a:rPr lang="zh-CN" altLang="en-US" sz="2550" dirty="0"/>
              <a:t>文件位置</a:t>
            </a:r>
            <a:endParaRPr lang="en-US" altLang="zh-CN" sz="2550" dirty="0"/>
          </a:p>
          <a:p>
            <a:pPr lvl="1">
              <a:lnSpc>
                <a:spcPct val="120000"/>
              </a:lnSpc>
            </a:pPr>
            <a:r>
              <a:rPr lang="en-US" altLang="zh-CN" sz="2550" dirty="0"/>
              <a:t>-</a:t>
            </a:r>
            <a:r>
              <a:rPr lang="en-US" altLang="zh-CN" sz="2550" dirty="0"/>
              <a:t>input /user/root/input/test.txt </a:t>
            </a:r>
            <a:r>
              <a:rPr lang="en-US" altLang="zh-CN" sz="2550" dirty="0"/>
              <a:t> #</a:t>
            </a:r>
            <a:r>
              <a:rPr lang="zh-CN" altLang="en-US" sz="2550" dirty="0"/>
              <a:t>指定输入文件</a:t>
            </a:r>
            <a:r>
              <a:rPr lang="zh-CN" altLang="en-US" sz="2550" dirty="0"/>
              <a:t>位置</a:t>
            </a:r>
            <a:endParaRPr lang="en-US" altLang="zh-CN" sz="2550" dirty="0"/>
          </a:p>
          <a:p>
            <a:pPr lvl="1">
              <a:lnSpc>
                <a:spcPct val="120000"/>
              </a:lnSpc>
            </a:pPr>
            <a:r>
              <a:rPr lang="en-US" altLang="zh-CN" sz="2550" dirty="0"/>
              <a:t>-</a:t>
            </a:r>
            <a:r>
              <a:rPr lang="en-US" altLang="zh-CN" sz="2550" dirty="0"/>
              <a:t>output /</a:t>
            </a:r>
            <a:r>
              <a:rPr lang="en-US" altLang="zh-CN" sz="2550" dirty="0"/>
              <a:t>user/root/</a:t>
            </a:r>
            <a:r>
              <a:rPr lang="en-US" altLang="zh-CN" sz="2550" dirty="0" err="1"/>
              <a:t>wordcount</a:t>
            </a:r>
            <a:r>
              <a:rPr lang="en-US" altLang="zh-CN" sz="2550" dirty="0"/>
              <a:t>/out #</a:t>
            </a:r>
            <a:r>
              <a:rPr lang="zh-CN" altLang="en-US" sz="2550" dirty="0"/>
              <a:t>指定</a:t>
            </a:r>
            <a:r>
              <a:rPr lang="zh-CN" altLang="en-US" sz="2550" dirty="0"/>
              <a:t>输出入</a:t>
            </a:r>
            <a:r>
              <a:rPr lang="zh-CN" altLang="en-US" sz="2550" dirty="0"/>
              <a:t>文件位置</a:t>
            </a:r>
            <a:endParaRPr lang="en-US" altLang="zh-CN" sz="2550" dirty="0"/>
          </a:p>
        </p:txBody>
      </p:sp>
    </p:spTree>
    <p:extLst>
      <p:ext uri="{BB962C8B-B14F-4D97-AF65-F5344CB8AC3E}">
        <p14:creationId xmlns:p14="http://schemas.microsoft.com/office/powerpoint/2010/main" val="77759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Datasets for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The data sets are approximately 250 MB each</a:t>
            </a:r>
          </a:p>
          <a:p>
            <a:r>
              <a:rPr lang="en-US" altLang="zh-CN" dirty="0" smtClean="0"/>
              <a:t>create a smaller, sampled subset of your</a:t>
            </a:r>
          </a:p>
          <a:p>
            <a:pPr>
              <a:buNone/>
            </a:pPr>
            <a:r>
              <a:rPr lang="en-US" altLang="zh-CN" dirty="0" smtClean="0"/>
              <a:t>    large production data and call it the </a:t>
            </a:r>
            <a:r>
              <a:rPr lang="en-US" altLang="zh-CN" i="1" dirty="0" smtClean="0"/>
              <a:t>development data set</a:t>
            </a:r>
          </a:p>
          <a:p>
            <a:r>
              <a:rPr lang="en-US" altLang="zh-CN" i="1" dirty="0" smtClean="0"/>
              <a:t>The patent citation data: </a:t>
            </a:r>
            <a:r>
              <a:rPr lang="en-US" altLang="zh-CN" b="1" dirty="0" smtClean="0">
                <a:solidFill>
                  <a:srgbClr val="FF0000"/>
                </a:solidFill>
              </a:rPr>
              <a:t>cite75_99.txt</a:t>
            </a:r>
          </a:p>
          <a:p>
            <a:r>
              <a:rPr lang="en-US" altLang="zh-CN" dirty="0" smtClean="0"/>
              <a:t>US patent citations for utility patents </a:t>
            </a:r>
          </a:p>
          <a:p>
            <a:r>
              <a:rPr lang="en-US" altLang="zh-CN" dirty="0" smtClean="0"/>
              <a:t>granted in the period 1-Jan-75 to 31-Dec-99.</a:t>
            </a:r>
          </a:p>
          <a:p>
            <a:pPr>
              <a:buNone/>
            </a:pPr>
            <a:r>
              <a:rPr lang="en-US" altLang="zh-CN" dirty="0" smtClean="0"/>
              <a:t>   &lt;"CITING","CITED“ 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88640"/>
            <a:ext cx="5544616" cy="6321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i="1" dirty="0" smtClean="0"/>
              <a:t>The patent description data</a:t>
            </a:r>
            <a:br>
              <a:rPr lang="en-US" altLang="zh-CN" i="1" dirty="0" smtClean="0"/>
            </a:br>
            <a:r>
              <a:rPr lang="en-US" altLang="zh-CN" i="1" dirty="0" smtClean="0"/>
              <a:t>apat63-99.txt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"PATENT","GYEAR","GDATE","APPYEAR",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"COUNTRY","</a:t>
            </a:r>
            <a:r>
              <a:rPr lang="en-US" altLang="zh-CN" dirty="0" smtClean="0"/>
              <a:t>POSTATE","ASSIGNEE","ASSCODE","CLAIMS","NCLASS",</a:t>
            </a:r>
          </a:p>
          <a:p>
            <a:r>
              <a:rPr lang="en-US" altLang="zh-CN" dirty="0" smtClean="0"/>
              <a:t>"CAT","SUBCAT","CMADE","CRECEIVE",</a:t>
            </a:r>
          </a:p>
          <a:p>
            <a:r>
              <a:rPr lang="en-US" altLang="zh-CN" dirty="0" smtClean="0"/>
              <a:t>"RATIOCIT","GENERAL","ORIGINAL",</a:t>
            </a:r>
          </a:p>
          <a:p>
            <a:r>
              <a:rPr lang="en-US" altLang="zh-CN" dirty="0" smtClean="0"/>
              <a:t>"FWDAPLAG","BCKGTLAG","SELFCTUB",</a:t>
            </a:r>
          </a:p>
          <a:p>
            <a:r>
              <a:rPr lang="en-US" altLang="zh-CN" dirty="0" smtClean="0"/>
              <a:t>"SELFCTLB","SECDUPBD","SECDLWBD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Definition of the first 10 attributes in the patent description data set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839" y="1628800"/>
            <a:ext cx="8210929" cy="453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Streaming with commands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US" altLang="zh-CN" dirty="0"/>
              <a:t>bin/</a:t>
            </a:r>
            <a:r>
              <a:rPr lang="en-US" altLang="zh-CN" dirty="0" err="1"/>
              <a:t>hadoop</a:t>
            </a:r>
            <a:r>
              <a:rPr lang="en-US" altLang="zh-CN" dirty="0"/>
              <a:t> jar </a:t>
            </a:r>
            <a:r>
              <a:rPr lang="en-US" altLang="zh-CN" dirty="0"/>
              <a:t>share/</a:t>
            </a:r>
            <a:r>
              <a:rPr lang="en-US" altLang="zh-CN" dirty="0" err="1"/>
              <a:t>hadoop</a:t>
            </a:r>
            <a:r>
              <a:rPr lang="en-US" altLang="zh-CN" dirty="0"/>
              <a:t>/tools/lib</a:t>
            </a:r>
            <a:r>
              <a:rPr lang="en-US" altLang="zh-CN" dirty="0" smtClean="0"/>
              <a:t>/hadoop-2.7.0-streaming.jar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➥ -input </a:t>
            </a:r>
            <a:r>
              <a:rPr lang="en-US" altLang="zh-CN" dirty="0" err="1"/>
              <a:t>input</a:t>
            </a:r>
            <a:r>
              <a:rPr lang="en-US" altLang="zh-CN" dirty="0"/>
              <a:t>/cite75_99.txt</a:t>
            </a:r>
          </a:p>
          <a:p>
            <a:pPr lvl="1">
              <a:buNone/>
            </a:pPr>
            <a:r>
              <a:rPr lang="en-US" altLang="zh-CN" dirty="0"/>
              <a:t>➥ -output </a:t>
            </a:r>
            <a:r>
              <a:rPr lang="en-US" altLang="zh-CN" dirty="0" err="1"/>
              <a:t>output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➥ -</a:t>
            </a:r>
            <a:r>
              <a:rPr lang="en-US" altLang="zh-CN" dirty="0" err="1"/>
              <a:t>mapper</a:t>
            </a:r>
            <a:r>
              <a:rPr lang="en-US" altLang="zh-CN" dirty="0"/>
              <a:t> 'cut -f 2 -d ,'</a:t>
            </a:r>
          </a:p>
          <a:p>
            <a:pPr lvl="1">
              <a:buNone/>
            </a:pPr>
            <a:r>
              <a:rPr lang="en-US" altLang="zh-CN" dirty="0"/>
              <a:t>➥ -reducer '</a:t>
            </a:r>
            <a:r>
              <a:rPr lang="en-US" altLang="zh-CN" dirty="0" err="1"/>
              <a:t>uniq</a:t>
            </a:r>
            <a:r>
              <a:rPr lang="en-US" altLang="zh-CN" dirty="0"/>
              <a:t>'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Streaming with scripts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RandomSample.py</a:t>
            </a:r>
          </a:p>
          <a:p>
            <a:pPr lvl="1">
              <a:buNone/>
            </a:pPr>
            <a:r>
              <a:rPr lang="en-US" altLang="zh-CN" dirty="0" smtClean="0"/>
              <a:t>#!/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env</a:t>
            </a:r>
            <a:r>
              <a:rPr lang="en-US" altLang="zh-CN" dirty="0"/>
              <a:t> python</a:t>
            </a:r>
          </a:p>
          <a:p>
            <a:pPr lvl="1">
              <a:buNone/>
            </a:pPr>
            <a:r>
              <a:rPr lang="en-US" altLang="zh-CN" dirty="0"/>
              <a:t>import sys, random</a:t>
            </a:r>
          </a:p>
          <a:p>
            <a:pPr lvl="1">
              <a:buNone/>
            </a:pPr>
            <a:r>
              <a:rPr lang="en-US" altLang="zh-CN" dirty="0"/>
              <a:t>for line in </a:t>
            </a:r>
            <a:r>
              <a:rPr lang="en-US" altLang="zh-CN" dirty="0" err="1"/>
              <a:t>sys.stdin</a:t>
            </a:r>
            <a:r>
              <a:rPr lang="en-US" altLang="zh-CN" dirty="0"/>
              <a:t>:</a:t>
            </a:r>
          </a:p>
          <a:p>
            <a:pPr lvl="1">
              <a:buNone/>
            </a:pPr>
            <a:r>
              <a:rPr lang="en-US" altLang="zh-CN" dirty="0"/>
              <a:t>if (</a:t>
            </a:r>
            <a:r>
              <a:rPr lang="en-US" altLang="zh-CN" dirty="0" err="1"/>
              <a:t>random.randint</a:t>
            </a:r>
            <a:r>
              <a:rPr lang="en-US" altLang="zh-CN" dirty="0"/>
              <a:t>(1,100) &lt;=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sys.argv</a:t>
            </a:r>
            <a:r>
              <a:rPr lang="en-US" altLang="zh-CN" dirty="0"/>
              <a:t>[1])):</a:t>
            </a:r>
          </a:p>
          <a:p>
            <a:pPr lvl="1">
              <a:buNone/>
            </a:pPr>
            <a:r>
              <a:rPr lang="en-US" altLang="zh-CN" dirty="0" smtClean="0"/>
              <a:t>   print </a:t>
            </a:r>
            <a:r>
              <a:rPr lang="en-US" altLang="zh-CN" dirty="0" err="1"/>
              <a:t>line.strip</a:t>
            </a:r>
            <a:r>
              <a:rPr lang="en-US" altLang="zh-CN" dirty="0" smtClean="0"/>
              <a:t>()</a:t>
            </a:r>
          </a:p>
          <a:p>
            <a:r>
              <a:rPr lang="en-US" altLang="zh-CN" dirty="0"/>
              <a:t>cat input.txt | RandomSample.py 10 &gt;sampled_output.txt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Streaming with scripts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bin/</a:t>
            </a:r>
            <a:r>
              <a:rPr lang="en-US" altLang="zh-CN" dirty="0" err="1"/>
              <a:t>hadoop</a:t>
            </a:r>
            <a:r>
              <a:rPr lang="en-US" altLang="zh-CN" dirty="0"/>
              <a:t> jar </a:t>
            </a:r>
            <a:r>
              <a:rPr lang="en-US" altLang="zh-CN" dirty="0" err="1" smtClean="0"/>
              <a:t>contrib</a:t>
            </a:r>
            <a:r>
              <a:rPr lang="en-US" altLang="zh-CN" dirty="0" smtClean="0"/>
              <a:t>/streaming/hadoop-2.7.0-streaming.jar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➥ -input </a:t>
            </a:r>
            <a:r>
              <a:rPr lang="en-US" altLang="zh-CN" dirty="0" err="1"/>
              <a:t>input</a:t>
            </a:r>
            <a:r>
              <a:rPr lang="en-US" altLang="zh-CN" dirty="0"/>
              <a:t>/cite75_99.txt</a:t>
            </a:r>
          </a:p>
          <a:p>
            <a:pPr lvl="1">
              <a:buNone/>
            </a:pPr>
            <a:r>
              <a:rPr lang="en-US" altLang="zh-CN" dirty="0"/>
              <a:t>➥ -output </a:t>
            </a:r>
            <a:r>
              <a:rPr lang="en-US" altLang="zh-CN" dirty="0" err="1"/>
              <a:t>output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➥ -</a:t>
            </a:r>
            <a:r>
              <a:rPr lang="en-US" altLang="zh-CN" dirty="0" err="1"/>
              <a:t>mapper</a:t>
            </a:r>
            <a:r>
              <a:rPr lang="en-US" altLang="zh-CN" dirty="0"/>
              <a:t> 'RandomSample.py 10'</a:t>
            </a:r>
          </a:p>
          <a:p>
            <a:pPr lvl="1">
              <a:buNone/>
            </a:pPr>
            <a:r>
              <a:rPr lang="en-US" altLang="zh-CN" dirty="0"/>
              <a:t>➥ -file RandomSample.py</a:t>
            </a:r>
          </a:p>
          <a:p>
            <a:pPr lvl="1">
              <a:buNone/>
            </a:pPr>
            <a:r>
              <a:rPr lang="en-US" altLang="zh-CN" dirty="0"/>
              <a:t>➥ -D </a:t>
            </a:r>
            <a:r>
              <a:rPr lang="en-US" altLang="zh-CN" dirty="0" err="1"/>
              <a:t>mapred.reduce.tasks</a:t>
            </a:r>
            <a:r>
              <a:rPr lang="en-US" altLang="zh-CN" dirty="0"/>
              <a:t>=1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AttributeMax.py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57403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altLang="zh-CN" dirty="0" smtClean="0"/>
              <a:t>import sys</a:t>
            </a:r>
          </a:p>
          <a:p>
            <a:pPr lvl="1">
              <a:buNone/>
            </a:pPr>
            <a:r>
              <a:rPr lang="en-US" altLang="zh-CN" dirty="0" smtClean="0"/>
              <a:t>index =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sys.argv</a:t>
            </a:r>
            <a:r>
              <a:rPr lang="en-US" altLang="zh-CN" dirty="0" smtClean="0"/>
              <a:t>[1])</a:t>
            </a:r>
          </a:p>
          <a:p>
            <a:pPr lvl="1">
              <a:buNone/>
            </a:pPr>
            <a:r>
              <a:rPr lang="en-US" altLang="zh-CN" dirty="0" smtClean="0"/>
              <a:t>max = 0</a:t>
            </a:r>
          </a:p>
          <a:p>
            <a:pPr lvl="1">
              <a:buNone/>
            </a:pPr>
            <a:r>
              <a:rPr lang="en-US" altLang="zh-CN" dirty="0" smtClean="0"/>
              <a:t>for line in </a:t>
            </a:r>
            <a:r>
              <a:rPr lang="en-US" altLang="zh-CN" dirty="0" err="1" smtClean="0"/>
              <a:t>sys.stdin</a:t>
            </a:r>
            <a:r>
              <a:rPr lang="en-US" altLang="zh-CN" dirty="0" smtClean="0"/>
              <a:t>:</a:t>
            </a:r>
          </a:p>
          <a:p>
            <a:pPr lvl="1">
              <a:buNone/>
            </a:pPr>
            <a:r>
              <a:rPr lang="en-US" altLang="zh-CN" dirty="0" smtClean="0"/>
              <a:t>	fields = </a:t>
            </a:r>
            <a:r>
              <a:rPr lang="en-US" altLang="zh-CN" dirty="0" err="1" smtClean="0"/>
              <a:t>line.strip</a:t>
            </a:r>
            <a:r>
              <a:rPr lang="en-US" altLang="zh-CN" dirty="0" smtClean="0"/>
              <a:t>().split(",")</a:t>
            </a:r>
          </a:p>
          <a:p>
            <a:pPr lvl="1">
              <a:buNone/>
            </a:pPr>
            <a:r>
              <a:rPr lang="en-US" altLang="zh-CN" dirty="0" smtClean="0"/>
              <a:t>if fields[index].</a:t>
            </a:r>
            <a:r>
              <a:rPr lang="en-US" altLang="zh-CN" dirty="0" err="1" smtClean="0"/>
              <a:t>isdigit</a:t>
            </a:r>
            <a:r>
              <a:rPr lang="en-US" altLang="zh-CN" dirty="0" smtClean="0"/>
              <a:t>():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(fields[index])</a:t>
            </a:r>
          </a:p>
          <a:p>
            <a:pPr lvl="1">
              <a:buNone/>
            </a:pPr>
            <a:r>
              <a:rPr lang="en-US" altLang="zh-CN" dirty="0" smtClean="0"/>
              <a:t>if (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&gt; max):</a:t>
            </a:r>
          </a:p>
          <a:p>
            <a:pPr lvl="1">
              <a:buNone/>
            </a:pPr>
            <a:r>
              <a:rPr lang="en-US" altLang="zh-CN" dirty="0" smtClean="0"/>
              <a:t>	max = </a:t>
            </a:r>
            <a:r>
              <a:rPr lang="en-US" altLang="zh-CN" dirty="0" err="1" smtClean="0"/>
              <a:t>val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else:</a:t>
            </a:r>
          </a:p>
          <a:p>
            <a:pPr lvl="1">
              <a:buNone/>
            </a:pPr>
            <a:r>
              <a:rPr lang="en-US" altLang="zh-CN" dirty="0" smtClean="0"/>
              <a:t>	print max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/>
          <a:lstStyle/>
          <a:p>
            <a:r>
              <a:rPr lang="en-US" altLang="zh-CN" dirty="0" err="1"/>
              <a:t>InputFormat</a:t>
            </a:r>
            <a:r>
              <a:rPr lang="en-US" altLang="zh-CN" dirty="0"/>
              <a:t>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43528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dirty="0"/>
              <a:t>public abstract class </a:t>
            </a:r>
            <a:r>
              <a:rPr lang="en-US" altLang="zh-CN" sz="3600" dirty="0" err="1">
                <a:solidFill>
                  <a:srgbClr val="FF0000"/>
                </a:solidFill>
              </a:rPr>
              <a:t>InputFormat</a:t>
            </a:r>
            <a:r>
              <a:rPr lang="en-US" altLang="zh-CN" sz="3600" dirty="0"/>
              <a:t>&lt;K, V&gt; {</a:t>
            </a:r>
          </a:p>
          <a:p>
            <a:pPr marL="0" indent="0">
              <a:buNone/>
            </a:pPr>
            <a:r>
              <a:rPr lang="en-US" altLang="zh-CN" sz="3600" dirty="0"/>
              <a:t>public abstract</a:t>
            </a:r>
          </a:p>
          <a:p>
            <a:pPr marL="400050" lvl="1" indent="0">
              <a:buNone/>
            </a:pPr>
            <a:r>
              <a:rPr lang="en-US" altLang="zh-CN" sz="3200" dirty="0"/>
              <a:t>List&lt;</a:t>
            </a:r>
            <a:r>
              <a:rPr lang="en-US" altLang="zh-CN" sz="3200" dirty="0" err="1"/>
              <a:t>InputSplit</a:t>
            </a:r>
            <a:r>
              <a:rPr lang="en-US" altLang="zh-CN" sz="3200" dirty="0"/>
              <a:t>&gt; </a:t>
            </a:r>
            <a:r>
              <a:rPr lang="en-US" altLang="zh-CN" sz="3200" dirty="0" err="1">
                <a:solidFill>
                  <a:srgbClr val="FF0000"/>
                </a:solidFill>
              </a:rPr>
              <a:t>getSplits</a:t>
            </a:r>
            <a:r>
              <a:rPr lang="en-US" altLang="zh-CN" sz="3200" dirty="0"/>
              <a:t>(</a:t>
            </a:r>
            <a:r>
              <a:rPr lang="en-US" altLang="zh-CN" sz="3200" dirty="0" err="1"/>
              <a:t>JobContext</a:t>
            </a:r>
            <a:r>
              <a:rPr lang="en-US" altLang="zh-CN" sz="3200" dirty="0"/>
              <a:t> context) throws ...;</a:t>
            </a:r>
          </a:p>
          <a:p>
            <a:pPr marL="0" indent="0">
              <a:buNone/>
            </a:pPr>
            <a:r>
              <a:rPr lang="en-US" altLang="zh-CN" sz="3600" dirty="0"/>
              <a:t>public abstract</a:t>
            </a:r>
          </a:p>
          <a:p>
            <a:pPr marL="400050" lvl="1" indent="0">
              <a:buNone/>
            </a:pPr>
            <a:r>
              <a:rPr lang="en-US" altLang="zh-CN" sz="3200" dirty="0" err="1"/>
              <a:t>RecordReader</a:t>
            </a:r>
            <a:r>
              <a:rPr lang="en-US" altLang="zh-CN" sz="3200" dirty="0"/>
              <a:t>&lt;K,V&gt; </a:t>
            </a:r>
            <a:r>
              <a:rPr lang="en-US" altLang="zh-CN" sz="3200" dirty="0" err="1"/>
              <a:t>createRecordReader</a:t>
            </a:r>
            <a:r>
              <a:rPr lang="en-US" altLang="zh-CN" sz="3200" dirty="0"/>
              <a:t>(</a:t>
            </a:r>
            <a:r>
              <a:rPr lang="en-US" altLang="zh-CN" sz="3200" dirty="0" err="1"/>
              <a:t>InputSplit</a:t>
            </a:r>
            <a:r>
              <a:rPr lang="en-US" altLang="zh-CN" sz="3200" dirty="0"/>
              <a:t> split,</a:t>
            </a:r>
          </a:p>
          <a:p>
            <a:pPr marL="400050" lvl="1" indent="0">
              <a:buNone/>
            </a:pPr>
            <a:r>
              <a:rPr lang="en-US" altLang="zh-CN" sz="3200" dirty="0" err="1"/>
              <a:t>TaskAttemptContext</a:t>
            </a:r>
            <a:r>
              <a:rPr lang="en-US" altLang="zh-CN" sz="3200" dirty="0"/>
              <a:t> context) throws ...;</a:t>
            </a:r>
          </a:p>
          <a:p>
            <a:pPr marL="0" indent="0">
              <a:buNone/>
            </a:pPr>
            <a:r>
              <a:rPr lang="en-US" altLang="zh-CN" sz="3600" dirty="0"/>
              <a:t>}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0263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/>
              <a:t>Streaming with key/value pairs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jar </a:t>
            </a:r>
            <a:r>
              <a:rPr lang="en-US" altLang="zh-CN" dirty="0" smtClean="0"/>
              <a:t>share/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/tools/lib/</a:t>
            </a:r>
            <a:r>
              <a:rPr lang="en-US" altLang="zh-CN" dirty="0" smtClean="0"/>
              <a:t>hadoop-2.7.0-streaming.jar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➥ -input </a:t>
            </a:r>
            <a:r>
              <a:rPr lang="en-US" altLang="zh-CN" dirty="0" err="1" smtClean="0"/>
              <a:t>input</a:t>
            </a:r>
            <a:r>
              <a:rPr lang="en-US" altLang="zh-CN" dirty="0" smtClean="0"/>
              <a:t>/apat63_99.txt</a:t>
            </a:r>
          </a:p>
          <a:p>
            <a:pPr lvl="1">
              <a:buNone/>
            </a:pPr>
            <a:r>
              <a:rPr lang="en-US" altLang="zh-CN" dirty="0" smtClean="0"/>
              <a:t>➥ -output </a:t>
            </a:r>
            <a:r>
              <a:rPr lang="en-US" altLang="zh-CN" dirty="0" err="1" smtClean="0"/>
              <a:t>output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➥ -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 'AttributeMax.py 8'</a:t>
            </a:r>
          </a:p>
          <a:p>
            <a:pPr lvl="1">
              <a:buNone/>
            </a:pPr>
            <a:r>
              <a:rPr lang="en-US" altLang="zh-CN" dirty="0" smtClean="0"/>
              <a:t>➥ -reducer 'AttributeMax.py 0'</a:t>
            </a:r>
          </a:p>
          <a:p>
            <a:pPr lvl="1">
              <a:buNone/>
            </a:pPr>
            <a:r>
              <a:rPr lang="en-US" altLang="zh-CN" dirty="0" smtClean="0"/>
              <a:t>➥ -file AttributeMax.py</a:t>
            </a:r>
          </a:p>
          <a:p>
            <a:pPr lvl="1">
              <a:buNone/>
            </a:pPr>
            <a:r>
              <a:rPr lang="en-US" altLang="zh-CN" dirty="0" smtClean="0"/>
              <a:t>➥ -D </a:t>
            </a:r>
            <a:r>
              <a:rPr lang="en-US" altLang="zh-CN" dirty="0" err="1" smtClean="0"/>
              <a:t>mapred.reduce.tasks</a:t>
            </a:r>
            <a:r>
              <a:rPr lang="en-US" altLang="zh-CN" dirty="0" smtClean="0"/>
              <a:t>=1</a:t>
            </a:r>
            <a:endParaRPr lang="zh-CN" altLang="en-US" dirty="0"/>
          </a:p>
        </p:txBody>
      </p:sp>
      <p:sp>
        <p:nvSpPr>
          <p:cNvPr id="4" name="矩形标注 3"/>
          <p:cNvSpPr/>
          <p:nvPr/>
        </p:nvSpPr>
        <p:spPr>
          <a:xfrm>
            <a:off x="6156176" y="3789040"/>
            <a:ext cx="2016224" cy="648072"/>
          </a:xfrm>
          <a:prstGeom prst="wedgeRectCallout">
            <a:avLst>
              <a:gd name="adj1" fmla="val -76106"/>
              <a:gd name="adj2" fmla="val -271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The 8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th</a:t>
            </a:r>
            <a:r>
              <a:rPr lang="en-US" altLang="zh-CN" dirty="0" smtClean="0">
                <a:solidFill>
                  <a:schemeClr val="tx1"/>
                </a:solidFill>
              </a:rPr>
              <a:t> column is Claims</a:t>
            </a:r>
            <a:endParaRPr lang="zh-CN" altLang="en-US" dirty="0"/>
          </a:p>
        </p:txBody>
      </p:sp>
      <p:sp>
        <p:nvSpPr>
          <p:cNvPr id="5" name="矩形标注 4"/>
          <p:cNvSpPr/>
          <p:nvPr/>
        </p:nvSpPr>
        <p:spPr>
          <a:xfrm>
            <a:off x="6156176" y="4633564"/>
            <a:ext cx="2016224" cy="955675"/>
          </a:xfrm>
          <a:prstGeom prst="wedgeRectCallout">
            <a:avLst>
              <a:gd name="adj1" fmla="val -81775"/>
              <a:gd name="adj2" fmla="val -683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Find the patent with the maximum </a:t>
            </a:r>
            <a:r>
              <a:rPr lang="en-US" altLang="zh-CN" dirty="0" err="1" smtClean="0">
                <a:solidFill>
                  <a:schemeClr val="tx1"/>
                </a:solidFill>
              </a:rPr>
              <a:t>clasms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Aggregate Package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752401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AttributeCount.py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import sys</a:t>
            </a:r>
          </a:p>
          <a:p>
            <a:pPr>
              <a:buNone/>
            </a:pPr>
            <a:r>
              <a:rPr lang="en-US" altLang="zh-CN" dirty="0" smtClean="0"/>
              <a:t>index =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sys.argv</a:t>
            </a:r>
            <a:r>
              <a:rPr lang="en-US" altLang="zh-CN" dirty="0" smtClean="0"/>
              <a:t>[1])</a:t>
            </a:r>
          </a:p>
          <a:p>
            <a:pPr>
              <a:buNone/>
            </a:pPr>
            <a:r>
              <a:rPr lang="en-US" altLang="zh-CN" dirty="0" smtClean="0"/>
              <a:t>for line in </a:t>
            </a:r>
            <a:r>
              <a:rPr lang="en-US" altLang="zh-CN" dirty="0" err="1" smtClean="0"/>
              <a:t>sys.stdin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	fields = </a:t>
            </a:r>
            <a:r>
              <a:rPr lang="en-US" altLang="zh-CN" dirty="0" err="1" smtClean="0"/>
              <a:t>line.split</a:t>
            </a:r>
            <a:r>
              <a:rPr lang="en-US" altLang="zh-CN" dirty="0" smtClean="0"/>
              <a:t>(",")</a:t>
            </a:r>
          </a:p>
          <a:p>
            <a:pPr>
              <a:buNone/>
            </a:pPr>
            <a:r>
              <a:rPr lang="en-US" altLang="zh-CN" dirty="0" smtClean="0"/>
              <a:t>print "</a:t>
            </a:r>
            <a:r>
              <a:rPr lang="en-US" altLang="zh-CN" dirty="0" err="1" smtClean="0">
                <a:solidFill>
                  <a:srgbClr val="FF0000"/>
                </a:solidFill>
              </a:rPr>
              <a:t>LongValueSum</a:t>
            </a:r>
            <a:r>
              <a:rPr lang="en-US" altLang="zh-CN" dirty="0" smtClean="0"/>
              <a:t>:" + fields[index] + "\t" + "1"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zh-CN" i="1" dirty="0" smtClean="0"/>
              <a:t>Streaming with the Aggregate package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jar </a:t>
            </a:r>
            <a:r>
              <a:rPr lang="en-US" altLang="zh-CN" dirty="0" smtClean="0"/>
              <a:t>share/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/tools/lib/hadoop-2.7.0-streaming.jar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➥ -input </a:t>
            </a:r>
            <a:r>
              <a:rPr lang="en-US" altLang="zh-CN" dirty="0" err="1" smtClean="0"/>
              <a:t>input</a:t>
            </a:r>
            <a:r>
              <a:rPr lang="en-US" altLang="zh-CN" dirty="0" smtClean="0"/>
              <a:t>/apat63_99.txt</a:t>
            </a:r>
          </a:p>
          <a:p>
            <a:pPr lvl="1">
              <a:buNone/>
            </a:pPr>
            <a:r>
              <a:rPr lang="en-US" altLang="zh-CN" dirty="0" smtClean="0"/>
              <a:t>➥ -output </a:t>
            </a:r>
            <a:r>
              <a:rPr lang="en-US" altLang="zh-CN" dirty="0" err="1" smtClean="0"/>
              <a:t>output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➥ -file AttributeCount.py</a:t>
            </a:r>
          </a:p>
          <a:p>
            <a:pPr lvl="1">
              <a:buNone/>
            </a:pPr>
            <a:r>
              <a:rPr lang="en-US" altLang="zh-CN" dirty="0" smtClean="0"/>
              <a:t>➥ -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 'AttributeCount.py 1'</a:t>
            </a:r>
          </a:p>
          <a:p>
            <a:pPr lvl="1">
              <a:buNone/>
            </a:pPr>
            <a:r>
              <a:rPr lang="en-US" altLang="zh-CN" dirty="0" smtClean="0"/>
              <a:t>➥ -reducer </a:t>
            </a:r>
            <a:r>
              <a:rPr lang="en-US" altLang="zh-CN" dirty="0" smtClean="0">
                <a:solidFill>
                  <a:srgbClr val="FF0000"/>
                </a:solidFill>
              </a:rPr>
              <a:t>aggregate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标注 3"/>
          <p:cNvSpPr/>
          <p:nvPr/>
        </p:nvSpPr>
        <p:spPr>
          <a:xfrm>
            <a:off x="6228184" y="4149080"/>
            <a:ext cx="2808312" cy="1080120"/>
          </a:xfrm>
          <a:prstGeom prst="wedgeRectCallout">
            <a:avLst>
              <a:gd name="adj1" fmla="val -63162"/>
              <a:gd name="adj2" fmla="val -2480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Ouput</a:t>
            </a:r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smtClean="0"/>
              <a:t>&lt;</a:t>
            </a:r>
            <a:r>
              <a:rPr lang="en-US" altLang="zh-CN" dirty="0" err="1" smtClean="0">
                <a:solidFill>
                  <a:srgbClr val="FF0000"/>
                </a:solidFill>
              </a:rPr>
              <a:t>LongValueSum:</a:t>
            </a:r>
            <a:r>
              <a:rPr lang="en-US" altLang="zh-CN" dirty="0" err="1" smtClean="0"/>
              <a:t>Gyear</a:t>
            </a:r>
            <a:r>
              <a:rPr lang="en-US" altLang="zh-CN" dirty="0"/>
              <a:t>,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ValueHistogram.py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import sys</a:t>
            </a:r>
          </a:p>
          <a:p>
            <a:r>
              <a:rPr lang="en-US" altLang="zh-CN" dirty="0" smtClean="0"/>
              <a:t>index1 =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sys.argv</a:t>
            </a:r>
            <a:r>
              <a:rPr lang="en-US" altLang="zh-CN" dirty="0" smtClean="0"/>
              <a:t>[1])</a:t>
            </a:r>
          </a:p>
          <a:p>
            <a:r>
              <a:rPr lang="en-US" altLang="zh-CN" dirty="0" smtClean="0"/>
              <a:t>index2 =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sys.argv</a:t>
            </a:r>
            <a:r>
              <a:rPr lang="en-US" altLang="zh-CN" dirty="0" smtClean="0"/>
              <a:t>[2])</a:t>
            </a:r>
          </a:p>
          <a:p>
            <a:r>
              <a:rPr lang="en-US" altLang="zh-CN" dirty="0" smtClean="0"/>
              <a:t>for line in </a:t>
            </a:r>
            <a:r>
              <a:rPr lang="en-US" altLang="zh-CN" dirty="0" err="1" smtClean="0"/>
              <a:t>sys.stdin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fields = </a:t>
            </a:r>
            <a:r>
              <a:rPr lang="en-US" altLang="zh-CN" dirty="0" err="1" smtClean="0"/>
              <a:t>line.split</a:t>
            </a:r>
            <a:r>
              <a:rPr lang="en-US" altLang="zh-CN" dirty="0" smtClean="0"/>
              <a:t>(",")</a:t>
            </a:r>
          </a:p>
          <a:p>
            <a:r>
              <a:rPr lang="en-US" altLang="zh-CN" dirty="0" smtClean="0"/>
              <a:t>print "</a:t>
            </a:r>
            <a:r>
              <a:rPr lang="en-US" altLang="zh-CN" dirty="0" err="1" smtClean="0"/>
              <a:t>ValueHistogram</a:t>
            </a:r>
            <a:r>
              <a:rPr lang="en-US" altLang="zh-CN" dirty="0" smtClean="0"/>
              <a:t>:" + fields[index1] + "\t" + fields[index2]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Histogram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jar </a:t>
            </a:r>
            <a:r>
              <a:rPr lang="en-US" altLang="zh-CN" dirty="0" smtClean="0"/>
              <a:t>share/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/tools/lib/</a:t>
            </a:r>
            <a:r>
              <a:rPr lang="en-US" altLang="zh-CN" dirty="0" smtClean="0"/>
              <a:t>hadoop-2.7.0-streaming.jar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➥ -input </a:t>
            </a:r>
            <a:r>
              <a:rPr lang="en-US" altLang="zh-CN" dirty="0" err="1" smtClean="0"/>
              <a:t>input</a:t>
            </a:r>
            <a:r>
              <a:rPr lang="en-US" altLang="zh-CN" dirty="0" smtClean="0"/>
              <a:t>/apat63_99.txt</a:t>
            </a:r>
          </a:p>
          <a:p>
            <a:pPr lvl="1">
              <a:buNone/>
            </a:pPr>
            <a:r>
              <a:rPr lang="en-US" altLang="zh-CN" dirty="0" smtClean="0"/>
              <a:t>➥ -output </a:t>
            </a:r>
            <a:r>
              <a:rPr lang="en-US" altLang="zh-CN" dirty="0" err="1" smtClean="0"/>
              <a:t>output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➥ -file ValueHist.py</a:t>
            </a:r>
          </a:p>
          <a:p>
            <a:pPr lvl="1">
              <a:buNone/>
            </a:pPr>
            <a:r>
              <a:rPr lang="en-US" altLang="zh-CN" dirty="0" smtClean="0"/>
              <a:t>➥ -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 'ValueHist.py 1 4'</a:t>
            </a:r>
          </a:p>
          <a:p>
            <a:pPr lvl="1">
              <a:buNone/>
            </a:pPr>
            <a:r>
              <a:rPr lang="en-US" altLang="zh-CN" dirty="0" smtClean="0"/>
              <a:t>➥ -reducer aggregate</a:t>
            </a:r>
            <a:endParaRPr lang="zh-CN" altLang="en-US" dirty="0"/>
          </a:p>
        </p:txBody>
      </p:sp>
      <p:sp>
        <p:nvSpPr>
          <p:cNvPr id="4" name="矩形标注 3"/>
          <p:cNvSpPr/>
          <p:nvPr/>
        </p:nvSpPr>
        <p:spPr>
          <a:xfrm>
            <a:off x="5895603" y="4149080"/>
            <a:ext cx="2808312" cy="1080120"/>
          </a:xfrm>
          <a:prstGeom prst="wedgeRectCallout">
            <a:avLst>
              <a:gd name="adj1" fmla="val -63162"/>
              <a:gd name="adj2" fmla="val -2480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Ouput</a:t>
            </a:r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smtClean="0"/>
              <a:t>&lt;</a:t>
            </a:r>
            <a:r>
              <a:rPr lang="en-US" altLang="zh-CN" dirty="0" err="1" smtClean="0">
                <a:solidFill>
                  <a:srgbClr val="FF0000"/>
                </a:solidFill>
              </a:rPr>
              <a:t>ValueHistogram</a:t>
            </a:r>
            <a:r>
              <a:rPr lang="en-US" altLang="zh-CN" dirty="0">
                <a:solidFill>
                  <a:srgbClr val="FF0000"/>
                </a:solidFill>
              </a:rPr>
              <a:t>::</a:t>
            </a:r>
            <a:r>
              <a:rPr lang="en-US" altLang="zh-CN" dirty="0" err="1" smtClean="0"/>
              <a:t>Gyear</a:t>
            </a:r>
            <a:r>
              <a:rPr lang="en-US" altLang="zh-CN" dirty="0"/>
              <a:t>,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Country&gt;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 efficiency bottlenecks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Too many records</a:t>
            </a:r>
          </a:p>
          <a:p>
            <a:r>
              <a:rPr lang="en-US" altLang="zh-CN" dirty="0" smtClean="0"/>
              <a:t>most of the intermediate key/value pairs will end up at a single reducer, overwhelming it.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combiner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 in between the 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 and reducer</a:t>
            </a:r>
          </a:p>
          <a:p>
            <a:r>
              <a:rPr lang="en-US" altLang="zh-CN" dirty="0" smtClean="0"/>
              <a:t>If we specify a combiner, the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framework may apply it zero, one, or more times to the </a:t>
            </a:r>
            <a:r>
              <a:rPr lang="en-US" altLang="zh-CN" dirty="0" smtClean="0">
                <a:solidFill>
                  <a:srgbClr val="FF0000"/>
                </a:solidFill>
              </a:rPr>
              <a:t>intermediate</a:t>
            </a:r>
            <a:r>
              <a:rPr lang="en-US" altLang="zh-CN" dirty="0" smtClean="0"/>
              <a:t> data.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0849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Java equivalent of AverageByAttributeMapper.py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dirty="0" smtClean="0"/>
              <a:t>public static class </a:t>
            </a:r>
            <a:r>
              <a:rPr lang="en-US" altLang="zh-CN" sz="2800" b="1" dirty="0" err="1" smtClean="0"/>
              <a:t>MapClass</a:t>
            </a:r>
            <a:r>
              <a:rPr lang="en-US" altLang="zh-CN" sz="2800" dirty="0" smtClean="0"/>
              <a:t> extends </a:t>
            </a:r>
            <a:r>
              <a:rPr lang="en-US" altLang="zh-CN" sz="2800" b="1" dirty="0" err="1" smtClean="0"/>
              <a:t>MapReduceBase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400" dirty="0" smtClean="0"/>
              <a:t>implements </a:t>
            </a:r>
            <a:r>
              <a:rPr lang="en-US" altLang="zh-CN" sz="2800" b="1" dirty="0" err="1" smtClean="0"/>
              <a:t>Mapper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LongWritable</a:t>
            </a:r>
            <a:r>
              <a:rPr lang="en-US" altLang="zh-CN" sz="2400" dirty="0" smtClean="0"/>
              <a:t>, Text, Text, Text&gt; {</a:t>
            </a:r>
          </a:p>
          <a:p>
            <a:pPr>
              <a:buNone/>
            </a:pPr>
            <a:r>
              <a:rPr lang="en-US" altLang="zh-CN" sz="2400" dirty="0" smtClean="0"/>
              <a:t>public void map(</a:t>
            </a:r>
            <a:r>
              <a:rPr lang="en-US" altLang="zh-CN" sz="2400" dirty="0" err="1" smtClean="0"/>
              <a:t>LongWritable</a:t>
            </a:r>
            <a:r>
              <a:rPr lang="en-US" altLang="zh-CN" sz="2400" dirty="0" smtClean="0"/>
              <a:t> key, Text value,</a:t>
            </a:r>
          </a:p>
          <a:p>
            <a:pPr>
              <a:buNone/>
            </a:pPr>
            <a:r>
              <a:rPr lang="en-US" altLang="zh-CN" sz="2400" dirty="0" err="1" smtClean="0"/>
              <a:t>OutputCollector</a:t>
            </a:r>
            <a:r>
              <a:rPr lang="en-US" altLang="zh-CN" sz="2400" dirty="0" smtClean="0"/>
              <a:t>&lt;Text, Text&gt; </a:t>
            </a:r>
            <a:r>
              <a:rPr lang="en-US" altLang="zh-CN" sz="2400" dirty="0" err="1" smtClean="0"/>
              <a:t>output,Reporter</a:t>
            </a:r>
            <a:r>
              <a:rPr lang="en-US" altLang="zh-CN" sz="2400" dirty="0" smtClean="0"/>
              <a:t> reporter) throws </a:t>
            </a:r>
            <a:r>
              <a:rPr lang="en-US" altLang="zh-CN" sz="2400" dirty="0" err="1" smtClean="0"/>
              <a:t>IOException</a:t>
            </a:r>
            <a:r>
              <a:rPr lang="en-US" altLang="zh-CN" sz="2400" dirty="0" smtClean="0"/>
              <a:t> {</a:t>
            </a:r>
          </a:p>
          <a:p>
            <a:pPr>
              <a:buNone/>
            </a:pPr>
            <a:r>
              <a:rPr lang="en-US" altLang="zh-CN" sz="2400" dirty="0" smtClean="0"/>
              <a:t>	String fields[] = </a:t>
            </a:r>
            <a:r>
              <a:rPr lang="en-US" altLang="zh-CN" sz="2400" dirty="0" err="1" smtClean="0"/>
              <a:t>value.toString</a:t>
            </a:r>
            <a:r>
              <a:rPr lang="en-US" altLang="zh-CN" sz="2400" dirty="0" smtClean="0"/>
              <a:t>().split(",", -20);</a:t>
            </a:r>
          </a:p>
          <a:p>
            <a:pPr>
              <a:buNone/>
            </a:pPr>
            <a:r>
              <a:rPr lang="en-US" altLang="zh-CN" sz="2400" dirty="0" smtClean="0"/>
              <a:t>	String </a:t>
            </a:r>
            <a:r>
              <a:rPr lang="en-US" altLang="zh-CN" sz="2400" dirty="0" smtClean="0">
                <a:solidFill>
                  <a:srgbClr val="FF0000"/>
                </a:solidFill>
              </a:rPr>
              <a:t>country</a:t>
            </a:r>
            <a:r>
              <a:rPr lang="en-US" altLang="zh-CN" sz="2400" dirty="0" smtClean="0"/>
              <a:t> = fields[4];</a:t>
            </a:r>
          </a:p>
          <a:p>
            <a:pPr>
              <a:buNone/>
            </a:pPr>
            <a:r>
              <a:rPr lang="en-US" altLang="zh-CN" sz="2400" dirty="0" smtClean="0"/>
              <a:t>	String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numClaims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= fields[8];</a:t>
            </a:r>
          </a:p>
          <a:p>
            <a:pPr>
              <a:buNone/>
            </a:pPr>
            <a:r>
              <a:rPr lang="en-US" altLang="zh-CN" sz="2400" dirty="0" smtClean="0"/>
              <a:t>	if (</a:t>
            </a:r>
            <a:r>
              <a:rPr lang="en-US" altLang="zh-CN" sz="2400" dirty="0" err="1" smtClean="0"/>
              <a:t>numClaims.length</a:t>
            </a:r>
            <a:r>
              <a:rPr lang="en-US" altLang="zh-CN" sz="2400" dirty="0" smtClean="0"/>
              <a:t>() &gt; 0 &amp;&amp; !</a:t>
            </a:r>
            <a:r>
              <a:rPr lang="en-US" altLang="zh-CN" sz="2400" dirty="0" err="1" smtClean="0"/>
              <a:t>numClaims.startsWith</a:t>
            </a:r>
            <a:r>
              <a:rPr lang="en-US" altLang="zh-CN" sz="2400" dirty="0" smtClean="0"/>
              <a:t>("\"")) {</a:t>
            </a:r>
          </a:p>
          <a:p>
            <a:pPr>
              <a:buNone/>
            </a:pP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output.collect</a:t>
            </a:r>
            <a:r>
              <a:rPr lang="en-US" altLang="zh-CN" sz="2400" dirty="0" smtClean="0"/>
              <a:t>(new Text(</a:t>
            </a:r>
            <a:r>
              <a:rPr lang="en-US" altLang="zh-CN" sz="2400" dirty="0" smtClean="0">
                <a:solidFill>
                  <a:srgbClr val="FF0000"/>
                </a:solidFill>
              </a:rPr>
              <a:t>country</a:t>
            </a:r>
            <a:r>
              <a:rPr lang="en-US" altLang="zh-CN" sz="2400" dirty="0" smtClean="0"/>
              <a:t>),</a:t>
            </a:r>
          </a:p>
          <a:p>
            <a:pPr>
              <a:buNone/>
            </a:pPr>
            <a:r>
              <a:rPr lang="en-US" altLang="zh-CN" sz="2400" dirty="0" smtClean="0"/>
              <a:t>		new Text(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numClaims</a:t>
            </a:r>
            <a:r>
              <a:rPr lang="en-US" altLang="zh-CN" sz="2400" dirty="0" smtClean="0"/>
              <a:t> + ",1")); 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dirty="0" smtClean="0"/>
              <a:t>} } 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20688"/>
            <a:ext cx="8229600" cy="593752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sz="5100" dirty="0" smtClean="0"/>
              <a:t>public static class </a:t>
            </a:r>
            <a:r>
              <a:rPr lang="en-US" altLang="zh-CN" sz="5100" b="1" dirty="0" smtClean="0"/>
              <a:t>Reduce</a:t>
            </a:r>
            <a:r>
              <a:rPr lang="en-US" altLang="zh-CN" sz="5100" dirty="0" smtClean="0"/>
              <a:t> extends </a:t>
            </a:r>
            <a:r>
              <a:rPr lang="en-US" altLang="zh-CN" sz="5100" b="1" dirty="0" err="1" smtClean="0"/>
              <a:t>MapReduceBase</a:t>
            </a:r>
            <a:endParaRPr lang="en-US" altLang="zh-CN" sz="5100" b="1" dirty="0" smtClean="0"/>
          </a:p>
          <a:p>
            <a:pPr>
              <a:buNone/>
            </a:pPr>
            <a:r>
              <a:rPr lang="en-US" altLang="zh-CN" dirty="0" smtClean="0"/>
              <a:t>implements </a:t>
            </a:r>
            <a:r>
              <a:rPr lang="en-US" altLang="zh-CN" sz="4000" dirty="0" smtClean="0"/>
              <a:t>Reducer</a:t>
            </a:r>
            <a:r>
              <a:rPr lang="en-US" altLang="zh-CN" dirty="0" smtClean="0"/>
              <a:t>&lt;Text, Text, Text, </a:t>
            </a:r>
            <a:r>
              <a:rPr lang="en-US" altLang="zh-CN" dirty="0" err="1" smtClean="0"/>
              <a:t>DoubleWritable</a:t>
            </a:r>
            <a:r>
              <a:rPr lang="en-US" altLang="zh-CN" dirty="0" smtClean="0"/>
              <a:t>&gt; {</a:t>
            </a:r>
          </a:p>
          <a:p>
            <a:pPr>
              <a:buNone/>
            </a:pPr>
            <a:r>
              <a:rPr lang="en-US" altLang="zh-CN" sz="4500" dirty="0" smtClean="0"/>
              <a:t>public void reduce(Text key, </a:t>
            </a:r>
            <a:r>
              <a:rPr lang="en-US" altLang="zh-CN" sz="4500" dirty="0" err="1" smtClean="0"/>
              <a:t>Iterator</a:t>
            </a:r>
            <a:r>
              <a:rPr lang="en-US" altLang="zh-CN" sz="4500" dirty="0" smtClean="0"/>
              <a:t>&lt;Text&gt; values, </a:t>
            </a:r>
            <a:r>
              <a:rPr lang="en-US" altLang="zh-CN" sz="4500" dirty="0" err="1" smtClean="0"/>
              <a:t>OutputCollector</a:t>
            </a:r>
            <a:r>
              <a:rPr lang="en-US" altLang="zh-CN" sz="4500" dirty="0" smtClean="0"/>
              <a:t>&lt;Text, </a:t>
            </a:r>
            <a:r>
              <a:rPr lang="en-US" altLang="zh-CN" sz="4500" dirty="0" err="1" smtClean="0"/>
              <a:t>DoubleWritable</a:t>
            </a:r>
            <a:r>
              <a:rPr lang="en-US" altLang="zh-CN" sz="4500" dirty="0" smtClean="0"/>
              <a:t>&gt; output,</a:t>
            </a:r>
          </a:p>
          <a:p>
            <a:pPr>
              <a:buNone/>
            </a:pPr>
            <a:r>
              <a:rPr lang="en-US" altLang="zh-CN" sz="4500" dirty="0" smtClean="0"/>
              <a:t>      Reporter </a:t>
            </a:r>
            <a:r>
              <a:rPr lang="en-US" altLang="zh-CN" sz="4500" dirty="0" err="1" smtClean="0"/>
              <a:t>reporter</a:t>
            </a:r>
            <a:r>
              <a:rPr lang="en-US" altLang="zh-CN" sz="4500" dirty="0" smtClean="0"/>
              <a:t>) throws </a:t>
            </a:r>
            <a:r>
              <a:rPr lang="en-US" altLang="zh-CN" sz="4500" dirty="0" err="1" smtClean="0"/>
              <a:t>IOException</a:t>
            </a:r>
            <a:r>
              <a:rPr lang="en-US" altLang="zh-CN" sz="4500" dirty="0" smtClean="0"/>
              <a:t> {</a:t>
            </a:r>
          </a:p>
          <a:p>
            <a:pPr>
              <a:buNone/>
            </a:pPr>
            <a:r>
              <a:rPr lang="en-US" altLang="zh-CN" sz="4500" dirty="0" smtClean="0"/>
              <a:t>  	double sum = 0;</a:t>
            </a:r>
          </a:p>
          <a:p>
            <a:pPr>
              <a:buNone/>
            </a:pPr>
            <a:r>
              <a:rPr lang="en-US" altLang="zh-CN" sz="4500" dirty="0" smtClean="0"/>
              <a:t>	</a:t>
            </a:r>
            <a:r>
              <a:rPr lang="en-US" altLang="zh-CN" sz="4500" dirty="0" err="1" smtClean="0"/>
              <a:t>int</a:t>
            </a:r>
            <a:r>
              <a:rPr lang="en-US" altLang="zh-CN" sz="4500" dirty="0" smtClean="0"/>
              <a:t> count = 0;</a:t>
            </a:r>
          </a:p>
          <a:p>
            <a:pPr>
              <a:buNone/>
            </a:pPr>
            <a:r>
              <a:rPr lang="en-US" altLang="zh-CN" sz="4500" dirty="0" smtClean="0"/>
              <a:t>	while (</a:t>
            </a:r>
            <a:r>
              <a:rPr lang="en-US" altLang="zh-CN" sz="4500" dirty="0" err="1" smtClean="0"/>
              <a:t>values.hasNext</a:t>
            </a:r>
            <a:r>
              <a:rPr lang="en-US" altLang="zh-CN" sz="4500" dirty="0" smtClean="0"/>
              <a:t>()) {</a:t>
            </a:r>
          </a:p>
          <a:p>
            <a:pPr>
              <a:buNone/>
            </a:pPr>
            <a:r>
              <a:rPr lang="en-US" altLang="zh-CN" sz="4500" dirty="0" smtClean="0"/>
              <a:t>		String fields[] = </a:t>
            </a:r>
            <a:r>
              <a:rPr lang="en-US" altLang="zh-CN" sz="4500" dirty="0" err="1" smtClean="0"/>
              <a:t>values.next</a:t>
            </a:r>
            <a:r>
              <a:rPr lang="en-US" altLang="zh-CN" sz="4500" dirty="0" smtClean="0"/>
              <a:t>().</a:t>
            </a:r>
            <a:r>
              <a:rPr lang="en-US" altLang="zh-CN" sz="4500" dirty="0" err="1" smtClean="0"/>
              <a:t>toString</a:t>
            </a:r>
            <a:r>
              <a:rPr lang="en-US" altLang="zh-CN" sz="4500" dirty="0" smtClean="0"/>
              <a:t>().split(",");</a:t>
            </a:r>
          </a:p>
          <a:p>
            <a:pPr>
              <a:buNone/>
            </a:pPr>
            <a:r>
              <a:rPr lang="en-US" altLang="zh-CN" sz="4500" dirty="0" smtClean="0"/>
              <a:t>		sum += </a:t>
            </a:r>
            <a:r>
              <a:rPr lang="en-US" altLang="zh-CN" sz="4500" dirty="0" err="1" smtClean="0"/>
              <a:t>Double.parseDouble</a:t>
            </a:r>
            <a:r>
              <a:rPr lang="en-US" altLang="zh-CN" sz="4500" dirty="0" smtClean="0"/>
              <a:t>(fields[0]);</a:t>
            </a:r>
          </a:p>
          <a:p>
            <a:pPr>
              <a:buNone/>
            </a:pPr>
            <a:r>
              <a:rPr lang="en-US" altLang="zh-CN" sz="4500" dirty="0" smtClean="0"/>
              <a:t>		count += </a:t>
            </a:r>
            <a:r>
              <a:rPr lang="en-US" altLang="zh-CN" sz="4500" dirty="0" err="1" smtClean="0"/>
              <a:t>Integer.parseInt</a:t>
            </a:r>
            <a:r>
              <a:rPr lang="en-US" altLang="zh-CN" sz="4500" dirty="0" smtClean="0"/>
              <a:t>(fields[1]);</a:t>
            </a:r>
          </a:p>
          <a:p>
            <a:pPr>
              <a:buNone/>
            </a:pPr>
            <a:r>
              <a:rPr lang="en-US" altLang="zh-CN" sz="4500" dirty="0" smtClean="0"/>
              <a:t>	}</a:t>
            </a:r>
          </a:p>
          <a:p>
            <a:pPr>
              <a:buNone/>
            </a:pPr>
            <a:r>
              <a:rPr lang="en-US" altLang="zh-CN" sz="4500" dirty="0" smtClean="0"/>
              <a:t>	</a:t>
            </a:r>
            <a:r>
              <a:rPr lang="en-US" altLang="zh-CN" sz="4500" dirty="0" err="1" smtClean="0"/>
              <a:t>output.collect</a:t>
            </a:r>
            <a:r>
              <a:rPr lang="en-US" altLang="zh-CN" sz="4500" dirty="0" smtClean="0"/>
              <a:t>(key, new </a:t>
            </a:r>
            <a:r>
              <a:rPr lang="en-US" altLang="zh-CN" sz="4500" dirty="0" err="1" smtClean="0"/>
              <a:t>DoubleWritable</a:t>
            </a:r>
            <a:r>
              <a:rPr lang="en-US" altLang="zh-CN" sz="4500" dirty="0" smtClean="0"/>
              <a:t>(sum/count));</a:t>
            </a:r>
          </a:p>
          <a:p>
            <a:pPr>
              <a:buNone/>
            </a:pPr>
            <a:r>
              <a:rPr lang="en-US" altLang="zh-CN" sz="4500" dirty="0" smtClean="0"/>
              <a:t>	}</a:t>
            </a:r>
          </a:p>
          <a:p>
            <a:pPr>
              <a:buNone/>
            </a:pPr>
            <a:r>
              <a:rPr lang="en-US" altLang="zh-CN" sz="4500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Most Common </a:t>
            </a:r>
            <a:r>
              <a:rPr lang="en-US" altLang="zh-CN" dirty="0" err="1"/>
              <a:t>InputFormats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 err="1"/>
              <a:t>TextInputFormat</a:t>
            </a:r>
            <a:endParaRPr lang="en-US" altLang="zh-CN" b="1" dirty="0"/>
          </a:p>
          <a:p>
            <a:pPr lvl="1"/>
            <a:r>
              <a:rPr lang="en-US" altLang="zh-CN" dirty="0"/>
              <a:t>Each \n-terminated line is a value</a:t>
            </a:r>
          </a:p>
          <a:p>
            <a:pPr lvl="1"/>
            <a:r>
              <a:rPr lang="en-US" altLang="zh-CN" dirty="0"/>
              <a:t>The byte offset of that line is a key</a:t>
            </a:r>
          </a:p>
          <a:p>
            <a:r>
              <a:rPr lang="en-US" altLang="zh-CN" b="1" dirty="0" err="1" smtClean="0"/>
              <a:t>KeyValueTextInputFormat</a:t>
            </a:r>
            <a:endParaRPr lang="en-US" altLang="zh-CN" b="1" dirty="0"/>
          </a:p>
          <a:p>
            <a:pPr lvl="1"/>
            <a:r>
              <a:rPr lang="en-US" altLang="zh-CN" dirty="0"/>
              <a:t>Key and value are separated by a separator (tab by </a:t>
            </a:r>
            <a:r>
              <a:rPr lang="en-US" altLang="zh-CN" dirty="0" smtClean="0"/>
              <a:t>default)</a:t>
            </a:r>
          </a:p>
          <a:p>
            <a:r>
              <a:rPr lang="en-US" altLang="zh-CN" b="1" dirty="0" err="1"/>
              <a:t>SequenceFileInputFormat</a:t>
            </a:r>
            <a:endParaRPr lang="en-US" altLang="zh-CN" b="1" dirty="0"/>
          </a:p>
          <a:p>
            <a:pPr lvl="1"/>
            <a:r>
              <a:rPr lang="en-US" altLang="zh-CN" dirty="0" err="1"/>
              <a:t>SequenceFiles</a:t>
            </a:r>
            <a:r>
              <a:rPr lang="en-US" altLang="zh-CN" dirty="0"/>
              <a:t> are flat files consisting of binary &lt;key,</a:t>
            </a:r>
          </a:p>
          <a:p>
            <a:pPr lvl="1"/>
            <a:r>
              <a:rPr lang="en-US" altLang="zh-CN" dirty="0"/>
              <a:t>value&gt; pairs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98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64096"/>
          </a:xfrm>
        </p:spPr>
        <p:txBody>
          <a:bodyPr/>
          <a:lstStyle/>
          <a:p>
            <a:r>
              <a:rPr lang="en-US" altLang="zh-CN" dirty="0" smtClean="0"/>
              <a:t>Combine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4543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sz="3400" dirty="0" smtClean="0"/>
              <a:t>public static class </a:t>
            </a:r>
            <a:r>
              <a:rPr lang="en-US" altLang="zh-CN" sz="3400" b="1" dirty="0" smtClean="0">
                <a:solidFill>
                  <a:srgbClr val="FF0000"/>
                </a:solidFill>
              </a:rPr>
              <a:t>Combine</a:t>
            </a:r>
            <a:r>
              <a:rPr lang="en-US" altLang="zh-CN" sz="3400" dirty="0" smtClean="0"/>
              <a:t> extends </a:t>
            </a:r>
            <a:r>
              <a:rPr lang="en-US" altLang="zh-CN" sz="3400" b="1" dirty="0" err="1" smtClean="0"/>
              <a:t>MapReduceBase</a:t>
            </a:r>
            <a:endParaRPr lang="en-US" altLang="zh-CN" sz="3400" b="1" dirty="0" smtClean="0"/>
          </a:p>
          <a:p>
            <a:pPr>
              <a:buNone/>
            </a:pPr>
            <a:r>
              <a:rPr lang="en-US" altLang="zh-CN" dirty="0" smtClean="0"/>
              <a:t>implements Reducer&lt;Text, Text, Text, Text&gt; {</a:t>
            </a:r>
          </a:p>
          <a:p>
            <a:pPr>
              <a:buNone/>
            </a:pPr>
            <a:r>
              <a:rPr lang="en-US" altLang="zh-CN" dirty="0" smtClean="0"/>
              <a:t>public void reduce(Text key, </a:t>
            </a:r>
            <a:r>
              <a:rPr lang="en-US" altLang="zh-CN" dirty="0" err="1" smtClean="0"/>
              <a:t>Iterator</a:t>
            </a:r>
            <a:r>
              <a:rPr lang="en-US" altLang="zh-CN" dirty="0" smtClean="0"/>
              <a:t>&lt;Text&gt; values,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OutputCollector</a:t>
            </a:r>
            <a:r>
              <a:rPr lang="en-US" altLang="zh-CN" dirty="0" smtClean="0"/>
              <a:t>&lt;Text, Text&gt; output, Reporter reporter) throws </a:t>
            </a:r>
            <a:r>
              <a:rPr lang="en-US" altLang="zh-CN" dirty="0" err="1" smtClean="0"/>
              <a:t>IOException</a:t>
            </a:r>
            <a:r>
              <a:rPr lang="en-US" altLang="zh-CN" dirty="0" smtClean="0"/>
              <a:t> {</a:t>
            </a:r>
          </a:p>
          <a:p>
            <a:pPr>
              <a:buNone/>
            </a:pPr>
            <a:r>
              <a:rPr lang="en-US" altLang="zh-CN" dirty="0" smtClean="0"/>
              <a:t>	double sum = 0;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 = 0;</a:t>
            </a:r>
          </a:p>
          <a:p>
            <a:pPr>
              <a:buNone/>
            </a:pPr>
            <a:r>
              <a:rPr lang="en-US" altLang="zh-CN" dirty="0" smtClean="0"/>
              <a:t>	while (</a:t>
            </a:r>
            <a:r>
              <a:rPr lang="en-US" altLang="zh-CN" dirty="0" err="1" smtClean="0"/>
              <a:t>values.hasNext</a:t>
            </a:r>
            <a:r>
              <a:rPr lang="en-US" altLang="zh-CN" dirty="0" smtClean="0"/>
              <a:t>()) {</a:t>
            </a:r>
          </a:p>
          <a:p>
            <a:pPr>
              <a:buNone/>
            </a:pPr>
            <a:r>
              <a:rPr lang="en-US" altLang="zh-CN" dirty="0" smtClean="0"/>
              <a:t>		String fields[] = </a:t>
            </a:r>
            <a:r>
              <a:rPr lang="en-US" altLang="zh-CN" dirty="0" err="1" smtClean="0"/>
              <a:t>values.next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().split(",");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FF0000"/>
                </a:solidFill>
              </a:rPr>
              <a:t>sum += </a:t>
            </a:r>
            <a:r>
              <a:rPr lang="en-US" altLang="zh-CN" dirty="0" err="1" smtClean="0"/>
              <a:t>Double.parseDouble</a:t>
            </a:r>
            <a:r>
              <a:rPr lang="en-US" altLang="zh-CN" dirty="0" smtClean="0"/>
              <a:t>(fields[0]);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FF0000"/>
                </a:solidFill>
              </a:rPr>
              <a:t>count += </a:t>
            </a:r>
            <a:r>
              <a:rPr lang="en-US" altLang="zh-CN" dirty="0" err="1" smtClean="0"/>
              <a:t>Integer.parseInt</a:t>
            </a:r>
            <a:r>
              <a:rPr lang="en-US" altLang="zh-CN" dirty="0" smtClean="0"/>
              <a:t>(fields[1]);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output.collect</a:t>
            </a:r>
            <a:r>
              <a:rPr lang="en-US" altLang="zh-CN" dirty="0" smtClean="0"/>
              <a:t>(key, new Text(sum + "," + count));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/>
              <a:t>Monitoring the effectiveness of the combiner in the</a:t>
            </a:r>
            <a:br>
              <a:rPr lang="en-US" altLang="zh-CN" sz="2800" dirty="0" smtClean="0"/>
            </a:br>
            <a:r>
              <a:rPr lang="en-US" altLang="zh-CN" sz="2400" b="1" dirty="0" err="1" smtClean="0"/>
              <a:t>AveragingWithCombiner</a:t>
            </a:r>
            <a:r>
              <a:rPr lang="en-US" altLang="zh-CN" sz="2400" b="1" dirty="0" smtClean="0"/>
              <a:t> job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484784"/>
            <a:ext cx="6264696" cy="510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5004048" y="4437112"/>
            <a:ext cx="1152128" cy="288032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04048" y="4437112"/>
            <a:ext cx="115212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04048" y="3573016"/>
            <a:ext cx="115212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Chaining </a:t>
            </a:r>
            <a:r>
              <a:rPr lang="en-US" altLang="zh-CN" i="1" dirty="0" err="1" smtClean="0"/>
              <a:t>MapReduce</a:t>
            </a:r>
            <a:r>
              <a:rPr lang="en-US" altLang="zh-CN" i="1" dirty="0" smtClean="0"/>
              <a:t> jobs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Chaining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jobs is analogous to Unix pipes</a:t>
            </a:r>
          </a:p>
          <a:p>
            <a:r>
              <a:rPr lang="en-US" altLang="zh-CN" dirty="0" smtClean="0"/>
              <a:t>mapreduce-1 | mapreduce-2 | mapreduce-3 | ...</a:t>
            </a:r>
          </a:p>
          <a:p>
            <a:r>
              <a:rPr lang="en-US" altLang="zh-CN" dirty="0" smtClean="0"/>
              <a:t>Like Unix pipe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04664"/>
            <a:ext cx="8507288" cy="645333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sz="3800" dirty="0" smtClean="0"/>
              <a:t>Configuration conf = </a:t>
            </a:r>
            <a:r>
              <a:rPr lang="en-US" altLang="zh-CN" sz="3800" dirty="0" err="1" smtClean="0"/>
              <a:t>getConf</a:t>
            </a:r>
            <a:r>
              <a:rPr lang="en-US" altLang="zh-CN" sz="3800" dirty="0" smtClean="0"/>
              <a:t>();</a:t>
            </a:r>
          </a:p>
          <a:p>
            <a:pPr>
              <a:buNone/>
            </a:pPr>
            <a:r>
              <a:rPr lang="en-US" altLang="zh-CN" sz="3800" dirty="0" smtClean="0"/>
              <a:t> </a:t>
            </a:r>
            <a:r>
              <a:rPr lang="en-US" altLang="zh-CN" sz="5800" dirty="0" err="1" smtClean="0"/>
              <a:t>JobConf</a:t>
            </a:r>
            <a:r>
              <a:rPr lang="en-US" altLang="zh-CN" sz="5800" dirty="0" smtClean="0"/>
              <a:t> job = new </a:t>
            </a:r>
            <a:r>
              <a:rPr lang="en-US" altLang="zh-CN" sz="5800" dirty="0" err="1" smtClean="0"/>
              <a:t>JobConf</a:t>
            </a:r>
            <a:r>
              <a:rPr lang="en-US" altLang="zh-CN" sz="5800" dirty="0" smtClean="0"/>
              <a:t>(conf);</a:t>
            </a:r>
            <a:endParaRPr lang="en-US" altLang="zh-CN" sz="3800" dirty="0" smtClean="0"/>
          </a:p>
          <a:p>
            <a:pPr>
              <a:buNone/>
            </a:pPr>
            <a:r>
              <a:rPr lang="en-US" altLang="zh-CN" sz="3800" dirty="0" smtClean="0"/>
              <a:t> </a:t>
            </a:r>
            <a:r>
              <a:rPr lang="en-US" altLang="zh-CN" sz="3800" dirty="0" err="1" smtClean="0"/>
              <a:t>job.setJobName</a:t>
            </a:r>
            <a:r>
              <a:rPr lang="en-US" altLang="zh-CN" sz="3800" dirty="0" smtClean="0"/>
              <a:t>("</a:t>
            </a:r>
            <a:r>
              <a:rPr lang="en-US" altLang="zh-CN" sz="3800" dirty="0" err="1" smtClean="0"/>
              <a:t>ChainJob</a:t>
            </a:r>
            <a:r>
              <a:rPr lang="en-US" altLang="zh-CN" sz="3800" dirty="0" smtClean="0"/>
              <a:t>");</a:t>
            </a:r>
          </a:p>
          <a:p>
            <a:pPr>
              <a:buNone/>
            </a:pPr>
            <a:r>
              <a:rPr lang="en-US" altLang="zh-CN" sz="3800" dirty="0" smtClean="0"/>
              <a:t> </a:t>
            </a:r>
            <a:r>
              <a:rPr lang="en-US" altLang="zh-CN" sz="3800" dirty="0" err="1" smtClean="0"/>
              <a:t>job.setInputFormat</a:t>
            </a:r>
            <a:r>
              <a:rPr lang="en-US" altLang="zh-CN" sz="3800" dirty="0" smtClean="0"/>
              <a:t>(</a:t>
            </a:r>
            <a:r>
              <a:rPr lang="en-US" altLang="zh-CN" sz="3800" dirty="0" err="1" smtClean="0"/>
              <a:t>TextInputFormat.class</a:t>
            </a:r>
            <a:r>
              <a:rPr lang="en-US" altLang="zh-CN" sz="3800" dirty="0" smtClean="0"/>
              <a:t>);</a:t>
            </a:r>
          </a:p>
          <a:p>
            <a:pPr>
              <a:buNone/>
            </a:pPr>
            <a:r>
              <a:rPr lang="en-US" altLang="zh-CN" sz="3800" dirty="0" smtClean="0"/>
              <a:t> </a:t>
            </a:r>
            <a:r>
              <a:rPr lang="en-US" altLang="zh-CN" sz="3800" dirty="0" err="1" smtClean="0"/>
              <a:t>job.setOutputFormat</a:t>
            </a:r>
            <a:r>
              <a:rPr lang="en-US" altLang="zh-CN" sz="3800" dirty="0" smtClean="0"/>
              <a:t>(</a:t>
            </a:r>
            <a:r>
              <a:rPr lang="en-US" altLang="zh-CN" sz="3800" dirty="0" err="1" smtClean="0"/>
              <a:t>TextOutputFormat.class</a:t>
            </a:r>
            <a:r>
              <a:rPr lang="en-US" altLang="zh-CN" sz="3800" dirty="0" smtClean="0"/>
              <a:t>);</a:t>
            </a:r>
          </a:p>
          <a:p>
            <a:pPr>
              <a:buNone/>
            </a:pPr>
            <a:r>
              <a:rPr lang="en-US" altLang="zh-CN" sz="3800" dirty="0" smtClean="0"/>
              <a:t> </a:t>
            </a:r>
            <a:r>
              <a:rPr lang="en-US" altLang="zh-CN" sz="3800" dirty="0" err="1" smtClean="0"/>
              <a:t>FileInputFormat.setInputPaths</a:t>
            </a:r>
            <a:r>
              <a:rPr lang="en-US" altLang="zh-CN" sz="3800" dirty="0" smtClean="0"/>
              <a:t>(job, in);</a:t>
            </a:r>
          </a:p>
          <a:p>
            <a:pPr>
              <a:buNone/>
            </a:pPr>
            <a:r>
              <a:rPr lang="en-US" altLang="zh-CN" sz="3800" dirty="0" smtClean="0"/>
              <a:t> </a:t>
            </a:r>
            <a:r>
              <a:rPr lang="en-US" altLang="zh-CN" sz="3800" dirty="0" err="1" smtClean="0"/>
              <a:t>FileOutputFormat.setOutputPath</a:t>
            </a:r>
            <a:r>
              <a:rPr lang="en-US" altLang="zh-CN" sz="3800" dirty="0" smtClean="0"/>
              <a:t>(job, out);</a:t>
            </a:r>
          </a:p>
          <a:p>
            <a:pPr>
              <a:buNone/>
            </a:pPr>
            <a:r>
              <a:rPr lang="en-US" altLang="zh-CN" sz="5100" b="1" dirty="0" err="1" smtClean="0"/>
              <a:t>JobConf</a:t>
            </a:r>
            <a:r>
              <a:rPr lang="en-US" altLang="zh-CN" sz="5100" b="1" dirty="0" smtClean="0"/>
              <a:t> </a:t>
            </a:r>
            <a:r>
              <a:rPr lang="en-US" altLang="zh-CN" sz="5100" b="1" dirty="0" smtClean="0">
                <a:solidFill>
                  <a:srgbClr val="FF0000"/>
                </a:solidFill>
              </a:rPr>
              <a:t>map1Conf</a:t>
            </a:r>
            <a:r>
              <a:rPr lang="en-US" altLang="zh-CN" sz="5100" b="1" dirty="0" smtClean="0"/>
              <a:t> = new </a:t>
            </a:r>
            <a:r>
              <a:rPr lang="en-US" altLang="zh-CN" sz="5100" b="1" dirty="0" err="1" smtClean="0"/>
              <a:t>JobConf</a:t>
            </a:r>
            <a:r>
              <a:rPr lang="en-US" altLang="zh-CN" sz="5100" b="1" dirty="0" smtClean="0"/>
              <a:t>(false);</a:t>
            </a:r>
          </a:p>
          <a:p>
            <a:pPr>
              <a:buNone/>
            </a:pPr>
            <a:r>
              <a:rPr lang="en-US" altLang="zh-CN" sz="4500" b="1" dirty="0" err="1" smtClean="0">
                <a:solidFill>
                  <a:srgbClr val="FF0000"/>
                </a:solidFill>
              </a:rPr>
              <a:t>ChainMapper</a:t>
            </a:r>
            <a:r>
              <a:rPr lang="en-US" altLang="zh-CN" sz="3800" dirty="0" err="1" smtClean="0">
                <a:solidFill>
                  <a:srgbClr val="FF0000"/>
                </a:solidFill>
              </a:rPr>
              <a:t>.</a:t>
            </a:r>
            <a:r>
              <a:rPr lang="en-US" altLang="zh-CN" sz="3800" dirty="0" err="1" smtClean="0"/>
              <a:t>addMapper</a:t>
            </a:r>
            <a:r>
              <a:rPr lang="en-US" altLang="zh-CN" sz="3800" dirty="0" smtClean="0"/>
              <a:t>(job,</a:t>
            </a:r>
          </a:p>
          <a:p>
            <a:pPr>
              <a:buNone/>
            </a:pPr>
            <a:r>
              <a:rPr lang="en-US" altLang="zh-CN" sz="3800" dirty="0" smtClean="0"/>
              <a:t>		</a:t>
            </a:r>
            <a:r>
              <a:rPr lang="en-US" altLang="zh-CN" sz="3800" dirty="0" smtClean="0">
                <a:solidFill>
                  <a:srgbClr val="FF0000"/>
                </a:solidFill>
              </a:rPr>
              <a:t>Map1.class,</a:t>
            </a:r>
          </a:p>
          <a:p>
            <a:pPr>
              <a:buNone/>
            </a:pPr>
            <a:r>
              <a:rPr lang="en-US" altLang="zh-CN" sz="3800" dirty="0" smtClean="0"/>
              <a:t>		</a:t>
            </a:r>
            <a:r>
              <a:rPr lang="en-US" altLang="zh-CN" sz="3800" dirty="0" err="1" smtClean="0"/>
              <a:t>LongWritable.class</a:t>
            </a:r>
            <a:r>
              <a:rPr lang="en-US" altLang="zh-CN" sz="3800" dirty="0" smtClean="0"/>
              <a:t>,</a:t>
            </a:r>
          </a:p>
          <a:p>
            <a:pPr>
              <a:buNone/>
            </a:pPr>
            <a:r>
              <a:rPr lang="en-US" altLang="zh-CN" sz="3800" dirty="0" smtClean="0"/>
              <a:t>		</a:t>
            </a:r>
            <a:r>
              <a:rPr lang="en-US" altLang="zh-CN" sz="3800" dirty="0" err="1" smtClean="0"/>
              <a:t>Text.class</a:t>
            </a:r>
            <a:r>
              <a:rPr lang="en-US" altLang="zh-CN" sz="3800" dirty="0" smtClean="0"/>
              <a:t>,</a:t>
            </a:r>
          </a:p>
          <a:p>
            <a:pPr>
              <a:buNone/>
            </a:pPr>
            <a:r>
              <a:rPr lang="en-US" altLang="zh-CN" sz="3800" dirty="0" smtClean="0"/>
              <a:t>		</a:t>
            </a:r>
            <a:r>
              <a:rPr lang="en-US" altLang="zh-CN" sz="3800" dirty="0" err="1" smtClean="0"/>
              <a:t>Text.class</a:t>
            </a:r>
            <a:r>
              <a:rPr lang="en-US" altLang="zh-CN" sz="3800" dirty="0" smtClean="0"/>
              <a:t>,</a:t>
            </a:r>
          </a:p>
          <a:p>
            <a:pPr>
              <a:buNone/>
            </a:pPr>
            <a:r>
              <a:rPr lang="en-US" altLang="zh-CN" sz="3800" dirty="0" smtClean="0"/>
              <a:t>		</a:t>
            </a:r>
            <a:r>
              <a:rPr lang="en-US" altLang="zh-CN" sz="3800" dirty="0" err="1" smtClean="0"/>
              <a:t>Text.class</a:t>
            </a:r>
            <a:r>
              <a:rPr lang="en-US" altLang="zh-CN" sz="3800" dirty="0" smtClean="0"/>
              <a:t>,</a:t>
            </a:r>
          </a:p>
          <a:p>
            <a:pPr>
              <a:buNone/>
            </a:pPr>
            <a:r>
              <a:rPr lang="en-US" altLang="zh-CN" sz="3800" dirty="0" smtClean="0"/>
              <a:t>		true,</a:t>
            </a:r>
          </a:p>
          <a:p>
            <a:pPr>
              <a:buNone/>
            </a:pPr>
            <a:r>
              <a:rPr lang="en-US" altLang="zh-CN" sz="3800" dirty="0" smtClean="0"/>
              <a:t>		</a:t>
            </a:r>
            <a:r>
              <a:rPr lang="en-US" altLang="zh-CN" sz="4500" dirty="0" smtClean="0">
                <a:solidFill>
                  <a:srgbClr val="FF0000"/>
                </a:solidFill>
              </a:rPr>
              <a:t>map1Conf</a:t>
            </a:r>
            <a:r>
              <a:rPr lang="en-US" altLang="zh-CN" sz="3800" dirty="0" smtClean="0"/>
              <a:t>);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4788024" y="4221088"/>
            <a:ext cx="3816424" cy="1296144"/>
          </a:xfrm>
          <a:prstGeom prst="wedgeRoundRectCallout">
            <a:avLst>
              <a:gd name="adj1" fmla="val -100549"/>
              <a:gd name="adj2" fmla="val -47336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</a:rPr>
              <a:t>Add Map1 step </a:t>
            </a:r>
          </a:p>
          <a:p>
            <a:pPr algn="ctr"/>
            <a:r>
              <a:rPr lang="en-US" altLang="zh-CN" sz="3200" b="1" dirty="0" smtClean="0">
                <a:solidFill>
                  <a:srgbClr val="FF0000"/>
                </a:solidFill>
              </a:rPr>
              <a:t>to job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5792788"/>
          </a:xfrm>
        </p:spPr>
        <p:txBody>
          <a:bodyPr/>
          <a:lstStyle/>
          <a:p>
            <a:pPr>
              <a:buNone/>
            </a:pPr>
            <a:r>
              <a:rPr lang="en-US" altLang="zh-CN" b="1" dirty="0" err="1" smtClean="0"/>
              <a:t>JobConf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map2Conf</a:t>
            </a:r>
            <a:r>
              <a:rPr lang="en-US" altLang="zh-CN" b="1" dirty="0" smtClean="0"/>
              <a:t> = new </a:t>
            </a:r>
            <a:r>
              <a:rPr lang="en-US" altLang="zh-CN" b="1" dirty="0" err="1" smtClean="0"/>
              <a:t>JobConf</a:t>
            </a:r>
            <a:r>
              <a:rPr lang="en-US" altLang="zh-CN" b="1" dirty="0" smtClean="0"/>
              <a:t>(false);</a:t>
            </a:r>
          </a:p>
          <a:p>
            <a:pPr>
              <a:buNone/>
            </a:pPr>
            <a:r>
              <a:rPr lang="en-US" altLang="zh-CN" b="1" dirty="0" err="1" smtClean="0">
                <a:solidFill>
                  <a:srgbClr val="FF0000"/>
                </a:solidFill>
              </a:rPr>
              <a:t>ChainMapper</a:t>
            </a:r>
            <a:r>
              <a:rPr lang="en-US" altLang="zh-CN" dirty="0" err="1" smtClean="0"/>
              <a:t>.addMapper</a:t>
            </a:r>
            <a:r>
              <a:rPr lang="en-US" altLang="zh-CN" dirty="0" smtClean="0"/>
              <a:t>(job,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FF0000"/>
                </a:solidFill>
              </a:rPr>
              <a:t>Map2.class</a:t>
            </a:r>
            <a:r>
              <a:rPr lang="en-US" altLang="zh-CN" sz="2800" dirty="0" smtClean="0"/>
              <a:t>,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Text.class</a:t>
            </a:r>
            <a:r>
              <a:rPr lang="en-US" altLang="zh-CN" dirty="0" smtClean="0"/>
              <a:t>,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Text.class</a:t>
            </a:r>
            <a:r>
              <a:rPr lang="en-US" altLang="zh-CN" dirty="0" smtClean="0"/>
              <a:t>,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LongWritable.class</a:t>
            </a:r>
            <a:r>
              <a:rPr lang="en-US" altLang="zh-CN" dirty="0" smtClean="0"/>
              <a:t>,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Text.class</a:t>
            </a:r>
            <a:r>
              <a:rPr lang="en-US" altLang="zh-CN" dirty="0" smtClean="0"/>
              <a:t>,</a:t>
            </a:r>
          </a:p>
          <a:p>
            <a:pPr>
              <a:buNone/>
            </a:pPr>
            <a:r>
              <a:rPr lang="en-US" altLang="zh-CN" dirty="0" smtClean="0"/>
              <a:t>	true,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map2Conf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endParaRPr lang="zh-CN" altLang="en-US" sz="2800" dirty="0"/>
          </a:p>
        </p:txBody>
      </p:sp>
      <p:sp>
        <p:nvSpPr>
          <p:cNvPr id="5" name="圆角矩形标注 4"/>
          <p:cNvSpPr/>
          <p:nvPr/>
        </p:nvSpPr>
        <p:spPr>
          <a:xfrm>
            <a:off x="4716016" y="2564904"/>
            <a:ext cx="3816424" cy="2952328"/>
          </a:xfrm>
          <a:prstGeom prst="wedgeRoundRectCallout">
            <a:avLst>
              <a:gd name="adj1" fmla="val -108374"/>
              <a:gd name="adj2" fmla="val -75350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</a:rPr>
              <a:t>Add Map2 step </a:t>
            </a:r>
          </a:p>
          <a:p>
            <a:pPr algn="ctr"/>
            <a:r>
              <a:rPr lang="en-US" altLang="zh-CN" sz="3200" b="1" dirty="0" smtClean="0">
                <a:solidFill>
                  <a:srgbClr val="FF0000"/>
                </a:solidFill>
              </a:rPr>
              <a:t>to job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457200" y="549275"/>
            <a:ext cx="8229600" cy="55768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b="1" dirty="0" err="1" smtClean="0"/>
              <a:t>JobConf</a:t>
            </a:r>
            <a:r>
              <a:rPr lang="en-US" altLang="zh-CN" sz="3600" b="1" dirty="0" smtClean="0"/>
              <a:t> 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reduceConf</a:t>
            </a:r>
            <a:r>
              <a:rPr lang="en-US" altLang="zh-CN" sz="3600" b="1" dirty="0" smtClean="0"/>
              <a:t> = new </a:t>
            </a:r>
            <a:r>
              <a:rPr lang="en-US" altLang="zh-CN" sz="3600" b="1" dirty="0" err="1" smtClean="0"/>
              <a:t>JobConf</a:t>
            </a:r>
            <a:r>
              <a:rPr lang="en-US" altLang="zh-CN" sz="3600" b="1" dirty="0" smtClean="0"/>
              <a:t>(false);</a:t>
            </a:r>
          </a:p>
          <a:p>
            <a:pPr>
              <a:buNone/>
            </a:pPr>
            <a:r>
              <a:rPr lang="en-US" altLang="zh-CN" b="1" dirty="0" err="1" smtClean="0">
                <a:solidFill>
                  <a:srgbClr val="FF0000"/>
                </a:solidFill>
              </a:rPr>
              <a:t>ChainReducer.setReducer</a:t>
            </a:r>
            <a:r>
              <a:rPr lang="en-US" altLang="zh-CN" dirty="0" smtClean="0"/>
              <a:t>(job,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Reduce.class</a:t>
            </a:r>
            <a:r>
              <a:rPr lang="en-US" altLang="zh-CN" dirty="0" smtClean="0"/>
              <a:t>,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LongWritable.class</a:t>
            </a:r>
            <a:r>
              <a:rPr lang="en-US" altLang="zh-CN" dirty="0" smtClean="0"/>
              <a:t>,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Text.class</a:t>
            </a:r>
            <a:r>
              <a:rPr lang="en-US" altLang="zh-CN" dirty="0" smtClean="0"/>
              <a:t>,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Text.class</a:t>
            </a:r>
            <a:r>
              <a:rPr lang="en-US" altLang="zh-CN" dirty="0" smtClean="0"/>
              <a:t>,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Text.class</a:t>
            </a:r>
            <a:r>
              <a:rPr lang="en-US" altLang="zh-CN" dirty="0" smtClean="0"/>
              <a:t>,</a:t>
            </a:r>
          </a:p>
          <a:p>
            <a:pPr>
              <a:buNone/>
            </a:pPr>
            <a:r>
              <a:rPr lang="en-US" altLang="zh-CN" dirty="0" smtClean="0"/>
              <a:t>	true,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reduceConf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4860032" y="3356992"/>
            <a:ext cx="3816424" cy="1296144"/>
          </a:xfrm>
          <a:prstGeom prst="wedgeRoundRectCallout">
            <a:avLst>
              <a:gd name="adj1" fmla="val -96061"/>
              <a:gd name="adj2" fmla="val -145263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</a:rPr>
              <a:t>Add Reduce step </a:t>
            </a:r>
          </a:p>
          <a:p>
            <a:pPr algn="ctr"/>
            <a:r>
              <a:rPr lang="en-US" altLang="zh-CN" sz="3200" b="1" dirty="0" smtClean="0">
                <a:solidFill>
                  <a:srgbClr val="FF0000"/>
                </a:solidFill>
              </a:rPr>
              <a:t>to job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Data Join in </a:t>
            </a:r>
            <a:r>
              <a:rPr kumimoji="1" lang="en-US" altLang="zh-CN" dirty="0" err="1" smtClean="0"/>
              <a:t>Hadoop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660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Joining data from different 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Customer </a:t>
            </a:r>
          </a:p>
          <a:p>
            <a:pPr>
              <a:buNone/>
            </a:pPr>
            <a:r>
              <a:rPr lang="en-US" altLang="zh-CN" dirty="0" smtClean="0"/>
              <a:t>   (</a:t>
            </a:r>
            <a:r>
              <a:rPr lang="en-US" altLang="zh-CN" dirty="0" smtClean="0">
                <a:solidFill>
                  <a:srgbClr val="FF0000"/>
                </a:solidFill>
              </a:rPr>
              <a:t>Customer ID</a:t>
            </a:r>
            <a:r>
              <a:rPr lang="en-US" altLang="zh-CN" dirty="0" smtClean="0"/>
              <a:t>, Name, and Phone Number)</a:t>
            </a:r>
          </a:p>
          <a:p>
            <a:pPr>
              <a:buNone/>
            </a:pPr>
            <a:r>
              <a:rPr lang="en-US" altLang="zh-CN" sz="2800" dirty="0" smtClean="0"/>
              <a:t>1,Stephanie Leung,555-555-5555</a:t>
            </a:r>
          </a:p>
          <a:p>
            <a:pPr>
              <a:buNone/>
            </a:pPr>
            <a:r>
              <a:rPr lang="en-US" altLang="zh-CN" sz="2800" dirty="0" smtClean="0"/>
              <a:t>2,Edward Kim,123-456-7890</a:t>
            </a:r>
          </a:p>
          <a:p>
            <a:pPr>
              <a:buNone/>
            </a:pPr>
            <a:r>
              <a:rPr lang="en-US" altLang="zh-CN" sz="2800" dirty="0" smtClean="0"/>
              <a:t>3,Jose Madriz,281-330-8004</a:t>
            </a:r>
          </a:p>
          <a:p>
            <a:pPr>
              <a:buNone/>
            </a:pPr>
            <a:r>
              <a:rPr lang="en-US" altLang="zh-CN" sz="2800" dirty="0" smtClean="0"/>
              <a:t>4,David Stork,408-555-0000</a:t>
            </a:r>
          </a:p>
          <a:p>
            <a:r>
              <a:rPr lang="en-US" altLang="zh-CN" dirty="0" smtClean="0"/>
              <a:t>Order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Customer ID</a:t>
            </a:r>
            <a:r>
              <a:rPr lang="en-US" altLang="zh-CN" dirty="0" smtClean="0"/>
              <a:t>, Order ID, Price, and Purchase Date)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2974"/>
          </a:xfrm>
        </p:spPr>
        <p:txBody>
          <a:bodyPr/>
          <a:lstStyle/>
          <a:p>
            <a:r>
              <a:rPr lang="en-US" altLang="zh-CN" dirty="0" smtClean="0"/>
              <a:t>Inner join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74198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3,A,12.95,02-Jun-2008</a:t>
            </a:r>
          </a:p>
          <a:p>
            <a:r>
              <a:rPr lang="en-US" altLang="zh-CN" dirty="0" smtClean="0"/>
              <a:t>1,B,88.25,20-May-2008</a:t>
            </a:r>
          </a:p>
          <a:p>
            <a:r>
              <a:rPr lang="en-US" altLang="zh-CN" dirty="0" smtClean="0"/>
              <a:t>2,C,32.00,30-Nov-2007</a:t>
            </a:r>
          </a:p>
          <a:p>
            <a:r>
              <a:rPr lang="en-US" altLang="zh-CN" dirty="0" smtClean="0"/>
              <a:t>3,D,25.02,22-Jan-2009</a:t>
            </a:r>
          </a:p>
          <a:p>
            <a:pPr>
              <a:buNone/>
            </a:pPr>
            <a:r>
              <a:rPr lang="en-US" altLang="zh-CN" sz="3800" b="1" dirty="0" smtClean="0"/>
              <a:t>Desired output of an inner join between Customers and Orders data</a:t>
            </a:r>
          </a:p>
          <a:p>
            <a:r>
              <a:rPr lang="en-US" altLang="zh-CN" sz="3300" dirty="0" smtClean="0"/>
              <a:t>1,Stephanie Leung,555-555-5555,B,88.25,20-May-2008</a:t>
            </a:r>
          </a:p>
          <a:p>
            <a:r>
              <a:rPr lang="en-US" altLang="zh-CN" sz="3300" dirty="0" smtClean="0"/>
              <a:t>2,Edward Kim,123-456-7890,C,32.00,30-Nov-2007</a:t>
            </a:r>
          </a:p>
          <a:p>
            <a:r>
              <a:rPr lang="en-US" altLang="zh-CN" sz="3300" dirty="0" smtClean="0"/>
              <a:t>3,Jose Madriz,281-330-8004,A,12.95,02-Jun-2008</a:t>
            </a:r>
          </a:p>
          <a:p>
            <a:r>
              <a:rPr lang="en-US" altLang="zh-CN" sz="3300" dirty="0" smtClean="0"/>
              <a:t>3,Jose Madriz,281-330-8004,D,25.02,22-Jan-2009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Outer join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1,Stephanie Leung,555-555-5555,B,88.25,20-May-2008</a:t>
            </a:r>
          </a:p>
          <a:p>
            <a:r>
              <a:rPr lang="en-US" altLang="zh-CN" dirty="0" smtClean="0"/>
              <a:t>2,Edward Kim,123-456-7890,C,32.00,30-Nov-2007</a:t>
            </a:r>
          </a:p>
          <a:p>
            <a:r>
              <a:rPr lang="en-US" altLang="zh-CN" dirty="0" smtClean="0"/>
              <a:t>3,Jose Madriz,281-330-8004,A,12.95,02-Jun-2008</a:t>
            </a:r>
          </a:p>
          <a:p>
            <a:r>
              <a:rPr lang="en-US" altLang="zh-CN" dirty="0" smtClean="0"/>
              <a:t>3,Jose Madriz,281-330-8004,D,25.02,22-Jan-2009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4,David Stork,408-555-0000,NULL, NULL, NULL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RecordReader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Extract &lt;key, value&gt; pairs from corresponding </a:t>
            </a:r>
            <a:r>
              <a:rPr lang="en-US" altLang="zh-CN" dirty="0" err="1"/>
              <a:t>InputSplit</a:t>
            </a:r>
            <a:endParaRPr lang="en-US" altLang="zh-CN" dirty="0"/>
          </a:p>
          <a:p>
            <a:r>
              <a:rPr lang="en-US" altLang="zh-CN" dirty="0"/>
              <a:t>Examples:</a:t>
            </a:r>
          </a:p>
          <a:p>
            <a:pPr lvl="1"/>
            <a:r>
              <a:rPr lang="en-US" altLang="zh-CN" dirty="0" err="1"/>
              <a:t>LineRecordReader</a:t>
            </a:r>
            <a:endParaRPr lang="en-US" altLang="zh-CN" dirty="0"/>
          </a:p>
          <a:p>
            <a:pPr lvl="1"/>
            <a:r>
              <a:rPr lang="en-US" altLang="zh-CN" dirty="0" err="1"/>
              <a:t>KeyValueRecordReader</a:t>
            </a:r>
            <a:endParaRPr lang="en-US" altLang="zh-CN" dirty="0"/>
          </a:p>
          <a:p>
            <a:pPr lvl="1"/>
            <a:r>
              <a:rPr lang="en-US" altLang="zh-CN" dirty="0" err="1"/>
              <a:t>SequenceFileRecordReader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93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Join on Map-Reduce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Reduce-side </a:t>
            </a:r>
            <a:r>
              <a:rPr lang="en-US" altLang="zh-CN" b="1" dirty="0" smtClean="0"/>
              <a:t>joining</a:t>
            </a:r>
          </a:p>
          <a:p>
            <a:pPr lvl="1"/>
            <a:r>
              <a:rPr lang="en-US" altLang="zh-CN" dirty="0" smtClean="0"/>
              <a:t>Repartitioned join </a:t>
            </a:r>
          </a:p>
          <a:p>
            <a:pPr lvl="1"/>
            <a:r>
              <a:rPr lang="en-US" altLang="zh-CN" dirty="0" smtClean="0"/>
              <a:t>or </a:t>
            </a:r>
            <a:r>
              <a:rPr lang="en-US" altLang="zh-CN" dirty="0"/>
              <a:t>the repartitioned sort-merge </a:t>
            </a:r>
            <a:r>
              <a:rPr lang="en-US" altLang="zh-CN" dirty="0" smtClean="0"/>
              <a:t>join</a:t>
            </a:r>
            <a:endParaRPr lang="en-US" altLang="zh-CN" dirty="0"/>
          </a:p>
          <a:p>
            <a:r>
              <a:rPr lang="en-US" altLang="zh-CN" b="1" dirty="0"/>
              <a:t>Replicated </a:t>
            </a:r>
            <a:r>
              <a:rPr lang="en-US" altLang="zh-CN" b="1" dirty="0" smtClean="0"/>
              <a:t>joins</a:t>
            </a:r>
          </a:p>
          <a:p>
            <a:pPr lvl="1"/>
            <a:r>
              <a:rPr lang="en-US" altLang="zh-CN" dirty="0" smtClean="0"/>
              <a:t>Map-side</a:t>
            </a:r>
          </a:p>
          <a:p>
            <a:pPr lvl="1"/>
            <a:r>
              <a:rPr lang="en-US" altLang="zh-CN" dirty="0" smtClean="0"/>
              <a:t>Bigger  </a:t>
            </a:r>
            <a:r>
              <a:rPr lang="en-US" altLang="zh-CN" dirty="0" err="1" smtClean="0"/>
              <a:t>datasource</a:t>
            </a:r>
            <a:r>
              <a:rPr lang="en-US" altLang="zh-CN" dirty="0" smtClean="0"/>
              <a:t> + smaller source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05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Reduce-side joining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i="1" dirty="0" smtClean="0"/>
              <a:t>data source is analogous to a table in relational databases.</a:t>
            </a:r>
          </a:p>
          <a:p>
            <a:r>
              <a:rPr lang="en-US" altLang="zh-CN" dirty="0" smtClean="0"/>
              <a:t>The </a:t>
            </a:r>
            <a:r>
              <a:rPr lang="en-US" altLang="zh-CN" i="1" dirty="0" smtClean="0"/>
              <a:t>group key functions like a join key in a relational database. </a:t>
            </a:r>
          </a:p>
          <a:p>
            <a:pPr>
              <a:buNone/>
            </a:pPr>
            <a:r>
              <a:rPr lang="en-US" altLang="zh-CN" dirty="0" smtClean="0"/>
              <a:t>    the group key is the Customer ID.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0"/>
            <a:ext cx="58674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4581128"/>
            <a:ext cx="59436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32655"/>
            <a:ext cx="5472608" cy="6408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for Join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r>
              <a:rPr lang="en-US" altLang="zh-CN" dirty="0" err="1" smtClean="0"/>
              <a:t>contrib</a:t>
            </a:r>
            <a:r>
              <a:rPr lang="en-US" altLang="zh-CN" dirty="0" smtClean="0"/>
              <a:t> package called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datajoin</a:t>
            </a:r>
            <a:r>
              <a:rPr lang="en-US" altLang="zh-CN" i="1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 smtClean="0"/>
              <a:t>that works as a generic framework </a:t>
            </a:r>
            <a:r>
              <a:rPr lang="en-US" altLang="zh-CN" dirty="0" smtClean="0"/>
              <a:t>for data joining in </a:t>
            </a:r>
            <a:r>
              <a:rPr lang="en-US" altLang="zh-CN" dirty="0" err="1" smtClean="0"/>
              <a:t>Hadoop</a:t>
            </a:r>
            <a:endParaRPr lang="en-US" altLang="zh-CN" dirty="0" smtClean="0"/>
          </a:p>
          <a:p>
            <a:r>
              <a:rPr lang="en-US" altLang="zh-CN" dirty="0" smtClean="0"/>
              <a:t>three abstract classes that we inherit and make concrete: </a:t>
            </a:r>
          </a:p>
          <a:p>
            <a:pPr lvl="1"/>
            <a:r>
              <a:rPr lang="en-US" altLang="zh-CN" dirty="0" err="1" smtClean="0"/>
              <a:t>DataJoinMapperBase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err="1" smtClean="0"/>
              <a:t>DataJoinReducerBase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TaggedMapOutput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363272" cy="6336704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altLang="zh-CN" sz="5100" dirty="0" smtClean="0"/>
              <a:t>public static class </a:t>
            </a:r>
            <a:r>
              <a:rPr lang="en-US" altLang="zh-CN" sz="7000" b="1" dirty="0" err="1" smtClean="0">
                <a:solidFill>
                  <a:srgbClr val="FF0000"/>
                </a:solidFill>
              </a:rPr>
              <a:t>TaggedWritable</a:t>
            </a:r>
            <a:r>
              <a:rPr lang="en-US" altLang="zh-CN" sz="7000" dirty="0" smtClean="0"/>
              <a:t> </a:t>
            </a:r>
            <a:r>
              <a:rPr lang="en-US" altLang="zh-CN" sz="5100" dirty="0" smtClean="0"/>
              <a:t>extends </a:t>
            </a:r>
            <a:r>
              <a:rPr lang="en-US" altLang="zh-CN" sz="7000" dirty="0" err="1" smtClean="0">
                <a:solidFill>
                  <a:srgbClr val="FF0000"/>
                </a:solidFill>
              </a:rPr>
              <a:t>TaggedMapOutput</a:t>
            </a:r>
            <a:r>
              <a:rPr lang="en-US" altLang="zh-CN" sz="7000" dirty="0" smtClean="0"/>
              <a:t> </a:t>
            </a:r>
            <a:r>
              <a:rPr lang="en-US" altLang="zh-CN" sz="5100" dirty="0" smtClean="0"/>
              <a:t>{</a:t>
            </a:r>
          </a:p>
          <a:p>
            <a:pPr>
              <a:buNone/>
            </a:pPr>
            <a:r>
              <a:rPr lang="en-US" altLang="zh-CN" sz="5100" dirty="0" smtClean="0"/>
              <a:t>private Writable data;</a:t>
            </a:r>
          </a:p>
          <a:p>
            <a:pPr lvl="1">
              <a:buNone/>
            </a:pPr>
            <a:r>
              <a:rPr lang="en-US" altLang="zh-CN" sz="7400" dirty="0" smtClean="0"/>
              <a:t>public </a:t>
            </a:r>
            <a:r>
              <a:rPr lang="en-US" altLang="zh-CN" sz="7400" dirty="0" err="1" smtClean="0"/>
              <a:t>TaggedWritable</a:t>
            </a:r>
            <a:r>
              <a:rPr lang="en-US" altLang="zh-CN" sz="7400" dirty="0" smtClean="0"/>
              <a:t>(Writable data) {</a:t>
            </a:r>
          </a:p>
          <a:p>
            <a:pPr lvl="2">
              <a:buNone/>
            </a:pPr>
            <a:r>
              <a:rPr lang="en-US" altLang="zh-CN" sz="7400" dirty="0" smtClean="0">
                <a:solidFill>
                  <a:srgbClr val="FF0000"/>
                </a:solidFill>
              </a:rPr>
              <a:t>this.tag = new Text("");</a:t>
            </a:r>
          </a:p>
          <a:p>
            <a:pPr lvl="2">
              <a:buNone/>
            </a:pPr>
            <a:r>
              <a:rPr lang="en-US" altLang="zh-CN" sz="7400" dirty="0" err="1" smtClean="0"/>
              <a:t>this.data</a:t>
            </a:r>
            <a:r>
              <a:rPr lang="en-US" altLang="zh-CN" sz="7400" dirty="0" smtClean="0"/>
              <a:t> = data;}</a:t>
            </a:r>
          </a:p>
          <a:p>
            <a:pPr lvl="1">
              <a:buNone/>
            </a:pPr>
            <a:r>
              <a:rPr lang="en-US" altLang="zh-CN" sz="7400" dirty="0" smtClean="0"/>
              <a:t>public Writable </a:t>
            </a:r>
            <a:r>
              <a:rPr lang="en-US" altLang="zh-CN" sz="7400" dirty="0" err="1" smtClean="0"/>
              <a:t>getData</a:t>
            </a:r>
            <a:r>
              <a:rPr lang="en-US" altLang="zh-CN" sz="7400" dirty="0" smtClean="0"/>
              <a:t>() {</a:t>
            </a:r>
          </a:p>
          <a:p>
            <a:pPr lvl="2">
              <a:buNone/>
            </a:pPr>
            <a:r>
              <a:rPr lang="en-US" altLang="zh-CN" sz="7000" dirty="0" smtClean="0"/>
              <a:t>return data;</a:t>
            </a:r>
          </a:p>
          <a:p>
            <a:pPr lvl="1">
              <a:buNone/>
            </a:pPr>
            <a:r>
              <a:rPr lang="en-US" altLang="zh-CN" sz="7400" dirty="0" smtClean="0"/>
              <a:t>}</a:t>
            </a:r>
          </a:p>
          <a:p>
            <a:pPr lvl="1">
              <a:buNone/>
            </a:pPr>
            <a:r>
              <a:rPr lang="en-US" altLang="zh-CN" sz="7400" dirty="0" smtClean="0"/>
              <a:t>public void </a:t>
            </a:r>
            <a:r>
              <a:rPr lang="en-US" altLang="zh-CN" sz="9800" b="1" dirty="0" smtClean="0"/>
              <a:t>write</a:t>
            </a:r>
            <a:r>
              <a:rPr lang="en-US" altLang="zh-CN" sz="7400" dirty="0" smtClean="0"/>
              <a:t>(</a:t>
            </a:r>
            <a:r>
              <a:rPr lang="en-US" altLang="zh-CN" sz="7400" dirty="0" err="1" smtClean="0"/>
              <a:t>DataOutput</a:t>
            </a:r>
            <a:r>
              <a:rPr lang="en-US" altLang="zh-CN" sz="7400" dirty="0" smtClean="0"/>
              <a:t> out) throws </a:t>
            </a:r>
            <a:r>
              <a:rPr lang="en-US" altLang="zh-CN" sz="7400" dirty="0" err="1" smtClean="0"/>
              <a:t>IOException</a:t>
            </a:r>
            <a:r>
              <a:rPr lang="en-US" altLang="zh-CN" sz="7400" dirty="0" smtClean="0"/>
              <a:t> {</a:t>
            </a:r>
          </a:p>
          <a:p>
            <a:pPr lvl="2">
              <a:buNone/>
            </a:pPr>
            <a:r>
              <a:rPr lang="en-US" altLang="zh-CN" sz="7000" dirty="0" err="1" smtClean="0">
                <a:solidFill>
                  <a:srgbClr val="FF0000"/>
                </a:solidFill>
              </a:rPr>
              <a:t>this.tag.write</a:t>
            </a:r>
            <a:r>
              <a:rPr lang="en-US" altLang="zh-CN" sz="7000" dirty="0" smtClean="0">
                <a:solidFill>
                  <a:srgbClr val="FF0000"/>
                </a:solidFill>
              </a:rPr>
              <a:t>(out);</a:t>
            </a:r>
          </a:p>
          <a:p>
            <a:pPr lvl="2">
              <a:buNone/>
            </a:pPr>
            <a:r>
              <a:rPr lang="en-US" altLang="zh-CN" sz="7000" dirty="0" err="1" smtClean="0"/>
              <a:t>this.data.write</a:t>
            </a:r>
            <a:r>
              <a:rPr lang="en-US" altLang="zh-CN" sz="7000" dirty="0" smtClean="0"/>
              <a:t>(out);</a:t>
            </a:r>
          </a:p>
          <a:p>
            <a:pPr lvl="1">
              <a:buNone/>
            </a:pPr>
            <a:r>
              <a:rPr lang="en-US" altLang="zh-CN" sz="7400" dirty="0" smtClean="0"/>
              <a:t>}</a:t>
            </a:r>
          </a:p>
          <a:p>
            <a:pPr lvl="1">
              <a:buNone/>
            </a:pPr>
            <a:r>
              <a:rPr lang="en-US" altLang="zh-CN" sz="7400" dirty="0" smtClean="0"/>
              <a:t>public void </a:t>
            </a:r>
            <a:r>
              <a:rPr lang="en-US" altLang="zh-CN" sz="8600" b="1" dirty="0" err="1" smtClean="0"/>
              <a:t>readFields</a:t>
            </a:r>
            <a:r>
              <a:rPr lang="en-US" altLang="zh-CN" sz="7400" dirty="0" smtClean="0"/>
              <a:t>(</a:t>
            </a:r>
            <a:r>
              <a:rPr lang="en-US" altLang="zh-CN" sz="7400" dirty="0" err="1" smtClean="0"/>
              <a:t>DataInput</a:t>
            </a:r>
            <a:r>
              <a:rPr lang="en-US" altLang="zh-CN" sz="7400" dirty="0" smtClean="0"/>
              <a:t> in) throws </a:t>
            </a:r>
            <a:r>
              <a:rPr lang="en-US" altLang="zh-CN" sz="7400" dirty="0" err="1" smtClean="0"/>
              <a:t>IOException</a:t>
            </a:r>
            <a:r>
              <a:rPr lang="en-US" altLang="zh-CN" sz="7400" dirty="0" smtClean="0"/>
              <a:t> {</a:t>
            </a:r>
          </a:p>
          <a:p>
            <a:pPr lvl="2">
              <a:buNone/>
            </a:pPr>
            <a:r>
              <a:rPr lang="en-US" altLang="zh-CN" sz="7000" dirty="0" err="1" smtClean="0">
                <a:solidFill>
                  <a:srgbClr val="FF0000"/>
                </a:solidFill>
              </a:rPr>
              <a:t>this.tag.readFields</a:t>
            </a:r>
            <a:r>
              <a:rPr lang="en-US" altLang="zh-CN" sz="7000" dirty="0" smtClean="0">
                <a:solidFill>
                  <a:srgbClr val="FF0000"/>
                </a:solidFill>
              </a:rPr>
              <a:t>(in);</a:t>
            </a:r>
          </a:p>
          <a:p>
            <a:pPr lvl="2">
              <a:buNone/>
            </a:pPr>
            <a:r>
              <a:rPr lang="en-US" altLang="zh-CN" sz="7000" dirty="0" err="1" smtClean="0"/>
              <a:t>this.data.readFields</a:t>
            </a:r>
            <a:r>
              <a:rPr lang="en-US" altLang="zh-CN" sz="7000" dirty="0" smtClean="0"/>
              <a:t>(in);</a:t>
            </a:r>
          </a:p>
          <a:p>
            <a:pPr lvl="1">
              <a:buNone/>
            </a:pPr>
            <a:r>
              <a:rPr lang="en-US" altLang="zh-CN" sz="7400" dirty="0" smtClean="0"/>
              <a:t>}</a:t>
            </a:r>
          </a:p>
          <a:p>
            <a:pPr>
              <a:buNone/>
            </a:pPr>
            <a:r>
              <a:rPr lang="en-US" altLang="zh-CN" sz="5100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012974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Inner join of data from two files using 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reduce-side join: </a:t>
            </a:r>
            <a:r>
              <a:rPr lang="en-US" altLang="zh-CN" sz="3200" dirty="0" err="1" smtClean="0"/>
              <a:t>DataJoinMapperBase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public class </a:t>
            </a:r>
            <a:r>
              <a:rPr lang="en-US" altLang="zh-CN" sz="2800" b="1" dirty="0" err="1" smtClean="0"/>
              <a:t>DataJoin</a:t>
            </a:r>
            <a:r>
              <a:rPr lang="en-US" altLang="zh-CN" sz="2800" dirty="0" smtClean="0"/>
              <a:t> </a:t>
            </a:r>
            <a:r>
              <a:rPr lang="en-US" altLang="zh-CN" sz="2400" dirty="0" smtClean="0"/>
              <a:t>extends Configured implements Tool {</a:t>
            </a:r>
          </a:p>
          <a:p>
            <a:pPr>
              <a:buNone/>
            </a:pPr>
            <a:r>
              <a:rPr lang="en-US" altLang="zh-CN" sz="2400" dirty="0" smtClean="0"/>
              <a:t>public static class </a:t>
            </a:r>
            <a:r>
              <a:rPr lang="en-US" altLang="zh-CN" sz="2400" dirty="0" err="1" smtClean="0"/>
              <a:t>MapClass</a:t>
            </a:r>
            <a:r>
              <a:rPr lang="en-US" altLang="zh-CN" sz="2400" dirty="0" smtClean="0"/>
              <a:t> extends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DataJoinMapperBase</a:t>
            </a:r>
            <a:r>
              <a:rPr lang="en-US" altLang="zh-CN" sz="2400" dirty="0" smtClean="0"/>
              <a:t> {</a:t>
            </a:r>
          </a:p>
          <a:p>
            <a:pPr>
              <a:buNone/>
            </a:pPr>
            <a:r>
              <a:rPr lang="en-US" altLang="zh-CN" sz="2400" dirty="0" smtClean="0"/>
              <a:t>protected Text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generateInputTag</a:t>
            </a:r>
            <a:r>
              <a:rPr lang="en-US" altLang="zh-CN" sz="2400" dirty="0" smtClean="0"/>
              <a:t>(String </a:t>
            </a:r>
            <a:r>
              <a:rPr lang="en-US" altLang="zh-CN" sz="2400" dirty="0" err="1" smtClean="0"/>
              <a:t>inputFile</a:t>
            </a:r>
            <a:r>
              <a:rPr lang="en-US" altLang="zh-CN" sz="2400" dirty="0" smtClean="0"/>
              <a:t>) {</a:t>
            </a:r>
          </a:p>
          <a:p>
            <a:pPr>
              <a:buNone/>
            </a:pPr>
            <a:r>
              <a:rPr lang="en-US" altLang="zh-CN" sz="2400" dirty="0" smtClean="0"/>
              <a:t>     String </a:t>
            </a:r>
            <a:r>
              <a:rPr lang="en-US" altLang="zh-CN" sz="2400" dirty="0" err="1" smtClean="0"/>
              <a:t>datasource</a:t>
            </a:r>
            <a:r>
              <a:rPr lang="en-US" altLang="zh-CN" sz="2400" dirty="0" smtClean="0"/>
              <a:t> =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inputFile</a:t>
            </a:r>
            <a:r>
              <a:rPr lang="en-US" altLang="zh-CN" sz="2400" dirty="0" err="1" smtClean="0"/>
              <a:t>.split</a:t>
            </a:r>
            <a:r>
              <a:rPr lang="en-US" altLang="zh-CN" sz="2400" dirty="0" smtClean="0"/>
              <a:t>("-")[0];</a:t>
            </a:r>
          </a:p>
          <a:p>
            <a:pPr>
              <a:buNone/>
            </a:pPr>
            <a:r>
              <a:rPr lang="en-US" altLang="zh-CN" sz="2400" dirty="0" smtClean="0"/>
              <a:t>    return new Text(</a:t>
            </a:r>
            <a:r>
              <a:rPr lang="en-US" altLang="zh-CN" sz="2400" dirty="0" err="1" smtClean="0"/>
              <a:t>datasource</a:t>
            </a:r>
            <a:r>
              <a:rPr lang="en-US" altLang="zh-CN" sz="2400" dirty="0" smtClean="0"/>
              <a:t>);</a:t>
            </a:r>
          </a:p>
          <a:p>
            <a:pPr>
              <a:buNone/>
            </a:pPr>
            <a:r>
              <a:rPr lang="en-US" altLang="zh-CN" sz="2400" dirty="0" smtClean="0"/>
              <a:t>}</a:t>
            </a:r>
          </a:p>
          <a:p>
            <a:pPr>
              <a:buNone/>
            </a:pPr>
            <a:r>
              <a:rPr lang="en-US" altLang="zh-CN" sz="2400" dirty="0" smtClean="0"/>
              <a:t>protected Text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generateGroupKey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TaggedMapOutput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aRecord</a:t>
            </a:r>
            <a:r>
              <a:rPr lang="en-US" altLang="zh-CN" sz="2400" dirty="0" smtClean="0"/>
              <a:t>) {</a:t>
            </a:r>
          </a:p>
          <a:p>
            <a:pPr>
              <a:buNone/>
            </a:pPr>
            <a:r>
              <a:rPr lang="en-US" altLang="zh-CN" sz="2400" dirty="0" smtClean="0"/>
              <a:t>  String line = ((Text) </a:t>
            </a:r>
            <a:r>
              <a:rPr lang="en-US" altLang="zh-CN" sz="2400" dirty="0" err="1" smtClean="0"/>
              <a:t>aRecord.getData</a:t>
            </a:r>
            <a:r>
              <a:rPr lang="en-US" altLang="zh-CN" sz="2400" dirty="0" smtClean="0"/>
              <a:t>()).</a:t>
            </a:r>
            <a:r>
              <a:rPr lang="en-US" altLang="zh-CN" sz="2400" dirty="0" err="1" smtClean="0"/>
              <a:t>toString</a:t>
            </a:r>
            <a:r>
              <a:rPr lang="en-US" altLang="zh-CN" sz="2400" dirty="0" smtClean="0"/>
              <a:t>();</a:t>
            </a:r>
          </a:p>
          <a:p>
            <a:pPr>
              <a:buNone/>
            </a:pPr>
            <a:r>
              <a:rPr lang="en-US" altLang="zh-CN" sz="2400" dirty="0" smtClean="0"/>
              <a:t>  String[] tokens = </a:t>
            </a:r>
            <a:r>
              <a:rPr lang="en-US" altLang="zh-CN" sz="2400" dirty="0" err="1" smtClean="0"/>
              <a:t>line.split</a:t>
            </a:r>
            <a:r>
              <a:rPr lang="en-US" altLang="zh-CN" sz="2400" dirty="0" smtClean="0"/>
              <a:t>(",");</a:t>
            </a:r>
          </a:p>
          <a:p>
            <a:pPr>
              <a:buNone/>
            </a:pPr>
            <a:r>
              <a:rPr lang="en-US" altLang="zh-CN" sz="2400" dirty="0" smtClean="0"/>
              <a:t>  String </a:t>
            </a:r>
            <a:r>
              <a:rPr lang="en-US" altLang="zh-CN" sz="2400" dirty="0" err="1" smtClean="0"/>
              <a:t>groupKey</a:t>
            </a:r>
            <a:r>
              <a:rPr lang="en-US" altLang="zh-CN" sz="2400" dirty="0" smtClean="0"/>
              <a:t> = tokens[0];</a:t>
            </a:r>
          </a:p>
          <a:p>
            <a:pPr>
              <a:buNone/>
            </a:pPr>
            <a:r>
              <a:rPr lang="en-US" altLang="zh-CN" sz="2400" dirty="0" smtClean="0"/>
              <a:t>  return new Text(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groupKey</a:t>
            </a:r>
            <a:r>
              <a:rPr lang="en-US" altLang="zh-CN" sz="2400" dirty="0" smtClean="0"/>
              <a:t>);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539552" y="548680"/>
            <a:ext cx="8352928" cy="51845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dirty="0" smtClean="0"/>
              <a:t>protected </a:t>
            </a:r>
            <a:r>
              <a:rPr lang="en-US" altLang="zh-CN" dirty="0" err="1" smtClean="0"/>
              <a:t>TaggedMapOutput</a:t>
            </a:r>
            <a:r>
              <a:rPr lang="en-US" altLang="zh-CN" dirty="0" smtClean="0"/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generateTaggedMapOutput</a:t>
            </a:r>
            <a:r>
              <a:rPr lang="en-US" altLang="zh-CN" dirty="0" smtClean="0"/>
              <a:t>(Object value) 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TaggedWritable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retv</a:t>
            </a:r>
            <a:r>
              <a:rPr lang="en-US" altLang="zh-CN" dirty="0" smtClean="0"/>
              <a:t> = new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TaggedWritable</a:t>
            </a:r>
            <a:r>
              <a:rPr lang="en-US" altLang="zh-CN" dirty="0" smtClean="0"/>
              <a:t>((Text) value);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retv.setTag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this.inputTag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return </a:t>
            </a:r>
            <a:r>
              <a:rPr lang="en-US" altLang="zh-CN" dirty="0" err="1" smtClean="0"/>
              <a:t>retv</a:t>
            </a:r>
            <a:r>
              <a:rPr lang="en-US" altLang="zh-CN" dirty="0" smtClean="0"/>
              <a:t>; }}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107504" y="0"/>
            <a:ext cx="8928992" cy="67413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static class Reduce extends </a:t>
            </a:r>
            <a:r>
              <a:rPr lang="en-US" altLang="zh-CN" dirty="0" err="1"/>
              <a:t>DataJoinReducerBase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protected </a:t>
            </a:r>
            <a:r>
              <a:rPr lang="en-US" altLang="zh-CN" dirty="0" err="1">
                <a:solidFill>
                  <a:srgbClr val="FF0000"/>
                </a:solidFill>
              </a:rPr>
              <a:t>TaggedMapOutput</a:t>
            </a:r>
            <a:r>
              <a:rPr lang="en-US" altLang="zh-CN" dirty="0"/>
              <a:t> </a:t>
            </a:r>
            <a:r>
              <a:rPr lang="en-US" altLang="zh-CN" dirty="0" smtClean="0"/>
              <a:t>combine</a:t>
            </a:r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dirty="0"/>
              <a:t>Object[] tags, Object[] values) {</a:t>
            </a:r>
          </a:p>
          <a:p>
            <a:pPr marL="0" indent="0">
              <a:buNone/>
            </a:pPr>
            <a:r>
              <a:rPr lang="en-US" altLang="zh-CN" dirty="0"/>
              <a:t>	if (</a:t>
            </a:r>
            <a:r>
              <a:rPr lang="en-US" altLang="zh-CN" dirty="0" err="1"/>
              <a:t>tags.length</a:t>
            </a:r>
            <a:r>
              <a:rPr lang="en-US" altLang="zh-CN" dirty="0"/>
              <a:t> &lt; 2) return null;</a:t>
            </a:r>
          </a:p>
          <a:p>
            <a:pPr marL="0" indent="0">
              <a:buNone/>
            </a:pPr>
            <a:r>
              <a:rPr lang="en-US" altLang="zh-CN" dirty="0"/>
              <a:t>		String </a:t>
            </a:r>
            <a:r>
              <a:rPr lang="en-US" altLang="zh-CN" dirty="0" err="1">
                <a:solidFill>
                  <a:srgbClr val="FF0000"/>
                </a:solidFill>
              </a:rPr>
              <a:t>joinedStr</a:t>
            </a:r>
            <a:r>
              <a:rPr lang="en-US" altLang="zh-CN" dirty="0"/>
              <a:t> = "";</a:t>
            </a:r>
          </a:p>
          <a:p>
            <a:pPr marL="0" indent="0">
              <a:buNone/>
            </a:pPr>
            <a:r>
              <a:rPr lang="en-US" altLang="zh-CN" dirty="0"/>
              <a:t>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values.length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 marL="0" indent="0">
              <a:buNone/>
            </a:pPr>
            <a:r>
              <a:rPr lang="en-US" altLang="zh-CN" dirty="0"/>
              <a:t>		if (</a:t>
            </a:r>
            <a:r>
              <a:rPr lang="en-US" altLang="zh-CN" dirty="0" err="1"/>
              <a:t>i</a:t>
            </a:r>
            <a:r>
              <a:rPr lang="en-US" altLang="zh-CN" dirty="0"/>
              <a:t> &gt; 0) </a:t>
            </a:r>
            <a:r>
              <a:rPr lang="en-US" altLang="zh-CN" dirty="0" err="1"/>
              <a:t>joinedStr</a:t>
            </a:r>
            <a:r>
              <a:rPr lang="en-US" altLang="zh-CN" dirty="0"/>
              <a:t> += ",";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>
                <a:solidFill>
                  <a:srgbClr val="FF0000"/>
                </a:solidFill>
              </a:rPr>
              <a:t>TaggedWritable</a:t>
            </a:r>
            <a:r>
              <a:rPr lang="en-US" altLang="zh-CN" dirty="0"/>
              <a:t> </a:t>
            </a:r>
            <a:r>
              <a:rPr lang="en-US" altLang="zh-CN" dirty="0" err="1"/>
              <a:t>tw</a:t>
            </a:r>
            <a:r>
              <a:rPr lang="en-US" altLang="zh-CN" dirty="0"/>
              <a:t> = (</a:t>
            </a:r>
            <a:r>
              <a:rPr lang="en-US" altLang="zh-CN" dirty="0" err="1"/>
              <a:t>TaggedWritable</a:t>
            </a:r>
            <a:r>
              <a:rPr lang="en-US" altLang="zh-CN" dirty="0"/>
              <a:t>) values[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 marL="0" indent="0">
              <a:buNone/>
            </a:pPr>
            <a:r>
              <a:rPr lang="en-US" altLang="zh-CN" dirty="0"/>
              <a:t>		String line = ((Text) </a:t>
            </a:r>
            <a:r>
              <a:rPr lang="en-US" altLang="zh-CN" dirty="0" err="1"/>
              <a:t>tw.getData</a:t>
            </a:r>
            <a:r>
              <a:rPr lang="en-US" altLang="zh-CN" dirty="0"/>
              <a:t>()).</a:t>
            </a:r>
            <a:r>
              <a:rPr lang="en-US" altLang="zh-CN" dirty="0" err="1"/>
              <a:t>toString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	String[] tokens = </a:t>
            </a:r>
            <a:r>
              <a:rPr lang="en-US" altLang="zh-CN" dirty="0" err="1"/>
              <a:t>line.split</a:t>
            </a:r>
            <a:r>
              <a:rPr lang="en-US" altLang="zh-CN" dirty="0"/>
              <a:t>(",", 2);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>
                <a:solidFill>
                  <a:srgbClr val="FF0000"/>
                </a:solidFill>
              </a:rPr>
              <a:t>joinedStr</a:t>
            </a:r>
            <a:r>
              <a:rPr lang="en-US" altLang="zh-CN" dirty="0"/>
              <a:t> += tokens[1];</a:t>
            </a:r>
          </a:p>
          <a:p>
            <a:pPr marL="0" indent="0">
              <a:buNone/>
            </a:pPr>
            <a:r>
              <a:rPr lang="en-US" altLang="zh-CN" dirty="0" smtClean="0"/>
              <a:t>         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TaggedWritable</a:t>
            </a:r>
            <a:r>
              <a:rPr lang="en-US" altLang="zh-CN" dirty="0" smtClean="0"/>
              <a:t> </a:t>
            </a:r>
            <a:r>
              <a:rPr lang="en-US" altLang="zh-CN" dirty="0" err="1"/>
              <a:t>retv</a:t>
            </a:r>
            <a:r>
              <a:rPr lang="en-US" altLang="zh-CN" dirty="0"/>
              <a:t> = new </a:t>
            </a:r>
            <a:r>
              <a:rPr lang="en-US" altLang="zh-CN" dirty="0" err="1"/>
              <a:t>TaggedWritable</a:t>
            </a:r>
            <a:r>
              <a:rPr lang="en-US" altLang="zh-CN" dirty="0"/>
              <a:t>(new </a:t>
            </a:r>
            <a:r>
              <a:rPr lang="en-US" altLang="zh-CN" dirty="0" smtClean="0"/>
              <a:t>  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Text(</a:t>
            </a:r>
            <a:r>
              <a:rPr lang="en-US" altLang="zh-CN" dirty="0" err="1" smtClean="0">
                <a:solidFill>
                  <a:srgbClr val="FF0000"/>
                </a:solidFill>
              </a:rPr>
              <a:t>joinedStr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retv.setTag</a:t>
            </a:r>
            <a:r>
              <a:rPr lang="en-US" altLang="zh-CN" dirty="0">
                <a:solidFill>
                  <a:srgbClr val="FF0000"/>
                </a:solidFill>
              </a:rPr>
              <a:t>((Text) tags[0]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  return </a:t>
            </a:r>
            <a:r>
              <a:rPr lang="en-US" altLang="zh-CN" dirty="0" err="1"/>
              <a:t>retv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}  }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1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363272" cy="698477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sz="4500" dirty="0" smtClean="0"/>
              <a:t>public </a:t>
            </a:r>
            <a:r>
              <a:rPr lang="en-US" altLang="zh-CN" sz="4500" dirty="0" err="1" smtClean="0"/>
              <a:t>int</a:t>
            </a:r>
            <a:r>
              <a:rPr lang="en-US" altLang="zh-CN" sz="4500" dirty="0" smtClean="0"/>
              <a:t> run(String[] </a:t>
            </a:r>
            <a:r>
              <a:rPr lang="en-US" altLang="zh-CN" sz="4500" dirty="0" err="1" smtClean="0"/>
              <a:t>args</a:t>
            </a:r>
            <a:r>
              <a:rPr lang="en-US" altLang="zh-CN" sz="4500" dirty="0" smtClean="0"/>
              <a:t>) throws Exception {</a:t>
            </a:r>
          </a:p>
          <a:p>
            <a:pPr lvl="1">
              <a:buNone/>
            </a:pPr>
            <a:r>
              <a:rPr lang="en-US" altLang="zh-CN" sz="2500" dirty="0" smtClean="0"/>
              <a:t>Configuration conf = </a:t>
            </a:r>
            <a:r>
              <a:rPr lang="en-US" altLang="zh-CN" sz="2500" dirty="0" err="1" smtClean="0"/>
              <a:t>getConf</a:t>
            </a:r>
            <a:r>
              <a:rPr lang="en-US" altLang="zh-CN" sz="2500" dirty="0" smtClean="0"/>
              <a:t>();</a:t>
            </a:r>
          </a:p>
          <a:p>
            <a:pPr lvl="1">
              <a:buNone/>
            </a:pPr>
            <a:r>
              <a:rPr lang="en-US" altLang="zh-CN" sz="2500" dirty="0" err="1" smtClean="0"/>
              <a:t>JobConf</a:t>
            </a:r>
            <a:r>
              <a:rPr lang="en-US" altLang="zh-CN" sz="2500" dirty="0" smtClean="0"/>
              <a:t> job = new </a:t>
            </a:r>
            <a:r>
              <a:rPr lang="en-US" altLang="zh-CN" sz="2500" dirty="0" err="1" smtClean="0"/>
              <a:t>JobConf</a:t>
            </a:r>
            <a:r>
              <a:rPr lang="en-US" altLang="zh-CN" sz="2500" dirty="0" smtClean="0"/>
              <a:t>(conf</a:t>
            </a:r>
            <a:r>
              <a:rPr lang="en-US" altLang="zh-CN" sz="34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3400" b="1" dirty="0" err="1" smtClean="0">
                <a:solidFill>
                  <a:srgbClr val="FF0000"/>
                </a:solidFill>
              </a:rPr>
              <a:t>DataJoin.class</a:t>
            </a:r>
            <a:r>
              <a:rPr lang="en-US" altLang="zh-CN" sz="2500" dirty="0" smtClean="0"/>
              <a:t>);</a:t>
            </a:r>
          </a:p>
          <a:p>
            <a:pPr lvl="1">
              <a:buNone/>
            </a:pPr>
            <a:r>
              <a:rPr lang="en-US" altLang="zh-CN" sz="2500" dirty="0" smtClean="0"/>
              <a:t>Path in = new Path(</a:t>
            </a:r>
            <a:r>
              <a:rPr lang="en-US" altLang="zh-CN" sz="2500" dirty="0" err="1" smtClean="0"/>
              <a:t>args</a:t>
            </a:r>
            <a:r>
              <a:rPr lang="en-US" altLang="zh-CN" sz="2500" dirty="0" smtClean="0"/>
              <a:t>[0]);</a:t>
            </a:r>
          </a:p>
          <a:p>
            <a:pPr lvl="1">
              <a:buNone/>
            </a:pPr>
            <a:r>
              <a:rPr lang="en-US" altLang="zh-CN" sz="2500" dirty="0" smtClean="0"/>
              <a:t>Path out = new Path(</a:t>
            </a:r>
            <a:r>
              <a:rPr lang="en-US" altLang="zh-CN" sz="2500" dirty="0" err="1" smtClean="0"/>
              <a:t>args</a:t>
            </a:r>
            <a:r>
              <a:rPr lang="en-US" altLang="zh-CN" sz="2500" dirty="0" smtClean="0"/>
              <a:t>[1]);</a:t>
            </a:r>
          </a:p>
          <a:p>
            <a:pPr lvl="1">
              <a:buNone/>
            </a:pPr>
            <a:r>
              <a:rPr lang="en-US" altLang="zh-CN" sz="2500" dirty="0" err="1" smtClean="0"/>
              <a:t>FileInputFormat.setInputPaths</a:t>
            </a:r>
            <a:r>
              <a:rPr lang="en-US" altLang="zh-CN" sz="2500" dirty="0" smtClean="0"/>
              <a:t>(job, in);</a:t>
            </a:r>
          </a:p>
          <a:p>
            <a:pPr lvl="1">
              <a:buNone/>
            </a:pPr>
            <a:r>
              <a:rPr lang="en-US" altLang="zh-CN" sz="2500" dirty="0" err="1" smtClean="0"/>
              <a:t>FileOutputFormat.setOutputPath</a:t>
            </a:r>
            <a:r>
              <a:rPr lang="en-US" altLang="zh-CN" sz="2500" dirty="0" smtClean="0"/>
              <a:t>(job, out);</a:t>
            </a:r>
          </a:p>
          <a:p>
            <a:pPr lvl="1">
              <a:buNone/>
            </a:pPr>
            <a:r>
              <a:rPr lang="en-US" altLang="zh-CN" sz="3400" dirty="0" err="1" smtClean="0"/>
              <a:t>job.setJobName</a:t>
            </a:r>
            <a:r>
              <a:rPr lang="en-US" altLang="zh-CN" sz="3400" dirty="0" smtClean="0"/>
              <a:t>("</a:t>
            </a:r>
            <a:r>
              <a:rPr lang="en-US" altLang="zh-CN" sz="3400" dirty="0" err="1" smtClean="0">
                <a:solidFill>
                  <a:srgbClr val="FF0000"/>
                </a:solidFill>
              </a:rPr>
              <a:t>DataJoin</a:t>
            </a:r>
            <a:r>
              <a:rPr lang="en-US" altLang="zh-CN" sz="3400" dirty="0" smtClean="0"/>
              <a:t>");</a:t>
            </a:r>
          </a:p>
          <a:p>
            <a:pPr lvl="1">
              <a:buNone/>
            </a:pPr>
            <a:r>
              <a:rPr lang="en-US" altLang="zh-CN" dirty="0" err="1" smtClean="0"/>
              <a:t>job.setMapperClass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MapClass.class</a:t>
            </a:r>
            <a:r>
              <a:rPr lang="en-US" altLang="zh-CN" dirty="0" smtClean="0"/>
              <a:t>);</a:t>
            </a:r>
          </a:p>
          <a:p>
            <a:pPr lvl="1">
              <a:buNone/>
            </a:pPr>
            <a:r>
              <a:rPr lang="en-US" altLang="zh-CN" dirty="0" err="1" smtClean="0"/>
              <a:t>job.setReducerClass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Reduce.class</a:t>
            </a:r>
            <a:r>
              <a:rPr lang="en-US" altLang="zh-CN" dirty="0" smtClean="0"/>
              <a:t>);</a:t>
            </a:r>
          </a:p>
          <a:p>
            <a:pPr lvl="1">
              <a:buNone/>
            </a:pPr>
            <a:r>
              <a:rPr lang="en-US" altLang="zh-CN" dirty="0" err="1" smtClean="0"/>
              <a:t>job.setInputFormat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TextInputFormat.class</a:t>
            </a:r>
            <a:r>
              <a:rPr lang="en-US" altLang="zh-CN" dirty="0" smtClean="0"/>
              <a:t>);</a:t>
            </a:r>
          </a:p>
          <a:p>
            <a:pPr lvl="1">
              <a:buNone/>
            </a:pPr>
            <a:r>
              <a:rPr lang="en-US" altLang="zh-CN" dirty="0" err="1" smtClean="0"/>
              <a:t>job.setOutputFormat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TextOutputFormat.class</a:t>
            </a:r>
            <a:r>
              <a:rPr lang="en-US" altLang="zh-CN" dirty="0" smtClean="0"/>
              <a:t>);</a:t>
            </a:r>
          </a:p>
          <a:p>
            <a:pPr lvl="1">
              <a:buNone/>
            </a:pPr>
            <a:r>
              <a:rPr lang="en-US" altLang="zh-CN" dirty="0" err="1" smtClean="0"/>
              <a:t>job.setOutputKeyClass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Text.class</a:t>
            </a:r>
            <a:r>
              <a:rPr lang="en-US" altLang="zh-CN" dirty="0" smtClean="0"/>
              <a:t>);</a:t>
            </a:r>
          </a:p>
          <a:p>
            <a:pPr lvl="1">
              <a:buNone/>
            </a:pPr>
            <a:r>
              <a:rPr lang="en-US" altLang="zh-CN" dirty="0" err="1" smtClean="0"/>
              <a:t>job.setOutputValueClass</a:t>
            </a:r>
            <a:r>
              <a:rPr lang="en-US" altLang="zh-CN" dirty="0" smtClean="0"/>
              <a:t>(</a:t>
            </a:r>
            <a:r>
              <a:rPr lang="en-US" altLang="zh-CN" sz="3400" b="1" dirty="0" err="1" smtClean="0">
                <a:solidFill>
                  <a:srgbClr val="FF0000"/>
                </a:solidFill>
              </a:rPr>
              <a:t>TaggedWritable.class</a:t>
            </a:r>
            <a:r>
              <a:rPr lang="en-US" altLang="zh-CN" dirty="0" smtClean="0"/>
              <a:t>);</a:t>
            </a:r>
          </a:p>
          <a:p>
            <a:pPr lvl="1">
              <a:buNone/>
            </a:pPr>
            <a:r>
              <a:rPr lang="en-US" altLang="zh-CN" dirty="0" err="1" smtClean="0"/>
              <a:t>job.set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mapred.textoutputformat.separator</a:t>
            </a:r>
            <a:r>
              <a:rPr lang="en-US" altLang="zh-CN" dirty="0" smtClean="0"/>
              <a:t>", ",");</a:t>
            </a:r>
          </a:p>
          <a:p>
            <a:pPr lvl="1">
              <a:buNone/>
            </a:pPr>
            <a:r>
              <a:rPr lang="en-US" altLang="zh-CN" dirty="0" err="1" smtClean="0"/>
              <a:t>JobClient.runJob</a:t>
            </a:r>
            <a:r>
              <a:rPr lang="en-US" altLang="zh-CN" dirty="0" smtClean="0"/>
              <a:t>(job);</a:t>
            </a:r>
          </a:p>
          <a:p>
            <a:pPr lvl="1">
              <a:buNone/>
            </a:pPr>
            <a:r>
              <a:rPr lang="en-US" altLang="zh-CN" dirty="0" smtClean="0"/>
              <a:t>return 0;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Keys And Values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Keys must implement </a:t>
            </a:r>
            <a:r>
              <a:rPr lang="en-US" altLang="zh-CN" dirty="0" err="1">
                <a:solidFill>
                  <a:srgbClr val="FF0000"/>
                </a:solidFill>
              </a:rPr>
              <a:t>WritableComparable</a:t>
            </a:r>
            <a:r>
              <a:rPr lang="en-US" altLang="zh-CN" dirty="0"/>
              <a:t> interface</a:t>
            </a:r>
          </a:p>
          <a:p>
            <a:r>
              <a:rPr lang="en-US" altLang="zh-CN" dirty="0"/>
              <a:t>Since they are sorted before passing to the Reducers</a:t>
            </a:r>
          </a:p>
          <a:p>
            <a:r>
              <a:rPr lang="en-US" altLang="zh-CN" dirty="0"/>
              <a:t>Values must implement “at least” </a:t>
            </a:r>
            <a:r>
              <a:rPr lang="en-US" altLang="zh-CN" dirty="0">
                <a:solidFill>
                  <a:srgbClr val="FF0000"/>
                </a:solidFill>
              </a:rPr>
              <a:t>Writable</a:t>
            </a:r>
            <a:r>
              <a:rPr lang="en-US" altLang="zh-CN" dirty="0"/>
              <a:t> interface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5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i="1" dirty="0" smtClean="0"/>
              <a:t>Replicated joins using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DistributedCache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distributed cache</a:t>
            </a:r>
          </a:p>
          <a:p>
            <a:pPr>
              <a:buNone/>
            </a:pPr>
            <a:r>
              <a:rPr lang="en-US" altLang="zh-CN" i="1" dirty="0" smtClean="0"/>
              <a:t>   designed to distribute files to </a:t>
            </a:r>
            <a:r>
              <a:rPr lang="en-US" altLang="zh-CN" dirty="0" smtClean="0"/>
              <a:t>all nodes in a cluster</a:t>
            </a:r>
          </a:p>
          <a:p>
            <a:r>
              <a:rPr lang="en-US" altLang="zh-CN" dirty="0" err="1" smtClean="0"/>
              <a:t>DistributedCache.addCacheFile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/>
              <a:t>to specify the files to be </a:t>
            </a:r>
            <a:r>
              <a:rPr lang="en-US" altLang="zh-CN" dirty="0" smtClean="0"/>
              <a:t>disseminated to </a:t>
            </a:r>
            <a:r>
              <a:rPr lang="en-US" altLang="zh-CN" dirty="0"/>
              <a:t>all nodes</a:t>
            </a:r>
            <a:endParaRPr lang="en-US" altLang="zh-CN" dirty="0" smtClean="0"/>
          </a:p>
          <a:p>
            <a:r>
              <a:rPr lang="en-US" altLang="zh-CN" dirty="0" err="1" smtClean="0"/>
              <a:t>DistributedCache.getLocalCacheFiles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/>
              <a:t>to get an array of local file Paths where</a:t>
            </a:r>
          </a:p>
          <a:p>
            <a:pPr lvl="1"/>
            <a:r>
              <a:rPr lang="en-US" altLang="zh-CN" dirty="0"/>
              <a:t>the local copy is located.</a:t>
            </a: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run(String[] </a:t>
            </a:r>
            <a:r>
              <a:rPr lang="en-US" altLang="zh-CN" dirty="0" err="1"/>
              <a:t>args</a:t>
            </a:r>
            <a:r>
              <a:rPr lang="en-US" altLang="zh-CN" dirty="0"/>
              <a:t>) throws Exception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Configuration </a:t>
            </a:r>
            <a:r>
              <a:rPr lang="en-US" altLang="zh-CN" dirty="0" err="1"/>
              <a:t>conf</a:t>
            </a:r>
            <a:r>
              <a:rPr lang="en-US" altLang="zh-CN" dirty="0"/>
              <a:t> = </a:t>
            </a:r>
            <a:r>
              <a:rPr lang="en-US" altLang="zh-CN" dirty="0" err="1"/>
              <a:t>getConf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JobConf</a:t>
            </a:r>
            <a:r>
              <a:rPr lang="en-US" altLang="zh-CN" dirty="0" smtClean="0"/>
              <a:t> </a:t>
            </a:r>
            <a:r>
              <a:rPr lang="en-US" altLang="zh-CN" dirty="0"/>
              <a:t>job = new </a:t>
            </a:r>
            <a:r>
              <a:rPr lang="en-US" altLang="zh-CN" dirty="0" err="1"/>
              <a:t>JobConf</a:t>
            </a:r>
            <a:r>
              <a:rPr lang="en-US" altLang="zh-CN" dirty="0"/>
              <a:t>(</a:t>
            </a:r>
            <a:r>
              <a:rPr lang="en-US" altLang="zh-CN" dirty="0" err="1"/>
              <a:t>conf</a:t>
            </a:r>
            <a:r>
              <a:rPr lang="en-US" altLang="zh-CN" dirty="0"/>
              <a:t>, </a:t>
            </a:r>
            <a:r>
              <a:rPr lang="en-US" altLang="zh-CN" dirty="0" err="1"/>
              <a:t>DataJoinDC.class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</a:t>
            </a:r>
            <a:r>
              <a:rPr lang="en-US" altLang="zh-CN" dirty="0" err="1" smtClean="0">
                <a:solidFill>
                  <a:srgbClr val="FF0000"/>
                </a:solidFill>
              </a:rPr>
              <a:t>DistributedCache.addCacheFile</a:t>
            </a:r>
            <a:r>
              <a:rPr lang="en-US" altLang="zh-CN" dirty="0" smtClean="0">
                <a:solidFill>
                  <a:srgbClr val="FF0000"/>
                </a:solidFill>
              </a:rPr>
              <a:t>(new </a:t>
            </a:r>
            <a:r>
              <a:rPr lang="en-US" altLang="zh-CN" dirty="0">
                <a:solidFill>
                  <a:srgbClr val="FF0000"/>
                </a:solidFill>
              </a:rPr>
              <a:t>Path(</a:t>
            </a:r>
            <a:r>
              <a:rPr lang="en-US" altLang="zh-CN" dirty="0" err="1">
                <a:solidFill>
                  <a:srgbClr val="FF0000"/>
                </a:solidFill>
              </a:rPr>
              <a:t>args</a:t>
            </a:r>
            <a:r>
              <a:rPr lang="en-US" altLang="zh-CN" dirty="0">
                <a:solidFill>
                  <a:srgbClr val="FF0000"/>
                </a:solidFill>
              </a:rPr>
              <a:t>[0]).</a:t>
            </a:r>
            <a:r>
              <a:rPr lang="en-US" altLang="zh-CN" dirty="0" err="1">
                <a:solidFill>
                  <a:srgbClr val="FF0000"/>
                </a:solidFill>
              </a:rPr>
              <a:t>toUri</a:t>
            </a:r>
            <a:r>
              <a:rPr lang="en-US" altLang="zh-CN" dirty="0">
                <a:solidFill>
                  <a:srgbClr val="FF0000"/>
                </a:solidFill>
              </a:rPr>
              <a:t>(), </a:t>
            </a:r>
            <a:r>
              <a:rPr lang="en-US" altLang="zh-CN" dirty="0" err="1">
                <a:solidFill>
                  <a:srgbClr val="FF0000"/>
                </a:solidFill>
              </a:rPr>
              <a:t>conf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Path </a:t>
            </a:r>
            <a:r>
              <a:rPr lang="en-US" altLang="zh-CN" dirty="0"/>
              <a:t>in = new Path(</a:t>
            </a:r>
            <a:r>
              <a:rPr lang="en-US" altLang="zh-CN" dirty="0" err="1"/>
              <a:t>args</a:t>
            </a:r>
            <a:r>
              <a:rPr lang="en-US" altLang="zh-CN" dirty="0"/>
              <a:t>[1]);</a:t>
            </a:r>
          </a:p>
          <a:p>
            <a:pPr marL="0" indent="0">
              <a:buNone/>
            </a:pPr>
            <a:r>
              <a:rPr lang="en-US" altLang="zh-CN" dirty="0" smtClean="0"/>
              <a:t>   Path </a:t>
            </a:r>
            <a:r>
              <a:rPr lang="en-US" altLang="zh-CN" dirty="0"/>
              <a:t>out = new Path(</a:t>
            </a:r>
            <a:r>
              <a:rPr lang="en-US" altLang="zh-CN" dirty="0" err="1"/>
              <a:t>args</a:t>
            </a:r>
            <a:r>
              <a:rPr lang="en-US" altLang="zh-CN" dirty="0"/>
              <a:t>[2]);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FileInputFormat.setInputPaths</a:t>
            </a:r>
            <a:r>
              <a:rPr lang="en-US" altLang="zh-CN" dirty="0" smtClean="0"/>
              <a:t>(job</a:t>
            </a:r>
            <a:r>
              <a:rPr lang="en-US" altLang="zh-CN" dirty="0"/>
              <a:t>, in);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FileOutputFormat.setOutputPath</a:t>
            </a:r>
            <a:r>
              <a:rPr lang="en-US" altLang="zh-CN" dirty="0" smtClean="0"/>
              <a:t>(job</a:t>
            </a:r>
            <a:r>
              <a:rPr lang="en-US" altLang="zh-CN" dirty="0"/>
              <a:t>, out);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job.setJobName</a:t>
            </a:r>
            <a:r>
              <a:rPr lang="en-US" altLang="zh-CN" b="1" dirty="0">
                <a:solidFill>
                  <a:srgbClr val="FF0000"/>
                </a:solidFill>
              </a:rPr>
              <a:t>("</a:t>
            </a:r>
            <a:r>
              <a:rPr lang="en-US" altLang="zh-CN" b="1" dirty="0" err="1">
                <a:solidFill>
                  <a:srgbClr val="FF0000"/>
                </a:solidFill>
              </a:rPr>
              <a:t>DataJoin</a:t>
            </a:r>
            <a:r>
              <a:rPr lang="en-US" altLang="zh-CN" b="1" dirty="0">
                <a:solidFill>
                  <a:srgbClr val="FF0000"/>
                </a:solidFill>
              </a:rPr>
              <a:t> with </a:t>
            </a:r>
            <a:r>
              <a:rPr lang="en-US" altLang="zh-CN" b="1" dirty="0" err="1">
                <a:solidFill>
                  <a:srgbClr val="FF0000"/>
                </a:solidFill>
              </a:rPr>
              <a:t>DistributedCache</a:t>
            </a:r>
            <a:r>
              <a:rPr lang="en-US" altLang="zh-CN" b="1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job.setMapperClass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MapClass.class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job.setNumReduceTasks</a:t>
            </a:r>
            <a:r>
              <a:rPr lang="en-US" altLang="zh-CN" b="1" dirty="0" smtClean="0">
                <a:solidFill>
                  <a:srgbClr val="FF0000"/>
                </a:solidFill>
              </a:rPr>
              <a:t>(0</a:t>
            </a:r>
            <a:r>
              <a:rPr lang="en-US" altLang="zh-CN" b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job.setInputFormat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KeyValueTextInputFormat.class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job.setOutputFormat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TextOutputFormat.class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job.set</a:t>
            </a:r>
            <a:r>
              <a:rPr lang="en-US" altLang="zh-CN" dirty="0"/>
              <a:t>("</a:t>
            </a:r>
            <a:r>
              <a:rPr lang="en-US" altLang="zh-CN" dirty="0" err="1"/>
              <a:t>key.value.separator.in.input.line</a:t>
            </a:r>
            <a:r>
              <a:rPr lang="en-US" altLang="zh-CN" dirty="0"/>
              <a:t>", ",");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JobClient.runJob</a:t>
            </a:r>
            <a:r>
              <a:rPr lang="en-US" altLang="zh-CN" dirty="0" smtClean="0"/>
              <a:t>(job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return </a:t>
            </a:r>
            <a:r>
              <a:rPr lang="en-US" altLang="zh-CN" dirty="0"/>
              <a:t>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38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64704"/>
          </a:xfrm>
        </p:spPr>
        <p:txBody>
          <a:bodyPr/>
          <a:lstStyle/>
          <a:p>
            <a:r>
              <a:rPr lang="en-US" altLang="zh-CN" dirty="0" err="1" smtClean="0"/>
              <a:t>MapClass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64704"/>
            <a:ext cx="8615300" cy="59766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public void configure(</a:t>
            </a:r>
            <a:r>
              <a:rPr lang="en-US" altLang="zh-CN" sz="2400" dirty="0" err="1" smtClean="0"/>
              <a:t>JobConf</a:t>
            </a:r>
            <a:r>
              <a:rPr lang="en-US" altLang="zh-CN" sz="2400" dirty="0" smtClean="0"/>
              <a:t> conf) {</a:t>
            </a:r>
          </a:p>
          <a:p>
            <a:pPr>
              <a:buNone/>
            </a:pPr>
            <a:r>
              <a:rPr lang="en-US" altLang="zh-CN" sz="2000" dirty="0" smtClean="0"/>
              <a:t>try {Path [] </a:t>
            </a:r>
            <a:r>
              <a:rPr lang="en-US" altLang="zh-CN" sz="2400" b="1" dirty="0" err="1" smtClean="0"/>
              <a:t>cacheFiles</a:t>
            </a:r>
            <a:r>
              <a:rPr lang="en-US" altLang="zh-CN" sz="2400" dirty="0" smtClean="0"/>
              <a:t> </a:t>
            </a:r>
            <a:r>
              <a:rPr lang="en-US" altLang="zh-CN" sz="2000" dirty="0" smtClean="0"/>
              <a:t>=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DistributedCache</a:t>
            </a:r>
            <a:r>
              <a:rPr lang="en-US" altLang="zh-CN" sz="2000" dirty="0" err="1" smtClean="0"/>
              <a:t>.getLocalCacheFiles</a:t>
            </a:r>
            <a:r>
              <a:rPr lang="en-US" altLang="zh-CN" sz="2000" dirty="0" smtClean="0"/>
              <a:t>(conf);</a:t>
            </a:r>
          </a:p>
          <a:p>
            <a:pPr>
              <a:buNone/>
            </a:pPr>
            <a:r>
              <a:rPr lang="en-US" altLang="zh-CN" sz="2400" dirty="0" smtClean="0"/>
              <a:t>if (</a:t>
            </a:r>
            <a:r>
              <a:rPr lang="en-US" altLang="zh-CN" sz="2400" dirty="0" err="1" smtClean="0"/>
              <a:t>cacheFiles</a:t>
            </a:r>
            <a:r>
              <a:rPr lang="en-US" altLang="zh-CN" sz="2400" dirty="0" smtClean="0"/>
              <a:t> != null &amp;&amp; </a:t>
            </a:r>
            <a:r>
              <a:rPr lang="en-US" altLang="zh-CN" sz="2400" dirty="0" err="1" smtClean="0"/>
              <a:t>cacheFiles.length</a:t>
            </a:r>
            <a:r>
              <a:rPr lang="en-US" altLang="zh-CN" sz="2400" dirty="0" smtClean="0"/>
              <a:t> &gt; 0) {</a:t>
            </a:r>
          </a:p>
          <a:p>
            <a:pPr>
              <a:buNone/>
            </a:pPr>
            <a:r>
              <a:rPr lang="en-US" altLang="zh-CN" sz="2000" dirty="0" smtClean="0"/>
              <a:t>	String line;</a:t>
            </a:r>
          </a:p>
          <a:p>
            <a:pPr>
              <a:buNone/>
            </a:pPr>
            <a:r>
              <a:rPr lang="en-US" altLang="zh-CN" sz="2000" dirty="0" smtClean="0"/>
              <a:t>	String[] tokens;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400" dirty="0" err="1" smtClean="0"/>
              <a:t>BufferedReader</a:t>
            </a:r>
            <a:r>
              <a:rPr lang="en-US" altLang="zh-CN" sz="2400" dirty="0" smtClean="0"/>
              <a:t>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joinReader</a:t>
            </a:r>
            <a:r>
              <a:rPr lang="en-US" altLang="zh-CN" sz="2400" dirty="0" smtClean="0"/>
              <a:t> = new </a:t>
            </a:r>
            <a:r>
              <a:rPr lang="en-US" altLang="zh-CN" sz="2400" dirty="0" err="1" smtClean="0"/>
              <a:t>BufferedReader</a:t>
            </a:r>
            <a:r>
              <a:rPr lang="en-US" altLang="zh-CN" sz="2400" dirty="0" smtClean="0"/>
              <a:t>(</a:t>
            </a:r>
          </a:p>
          <a:p>
            <a:pPr>
              <a:buNone/>
            </a:pPr>
            <a:r>
              <a:rPr lang="en-US" altLang="zh-CN" sz="2400" dirty="0" smtClean="0"/>
              <a:t>		new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FileReader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cacheFiles</a:t>
            </a:r>
            <a:r>
              <a:rPr lang="en-US" altLang="zh-CN" sz="2400" dirty="0" smtClean="0">
                <a:solidFill>
                  <a:srgbClr val="FF0000"/>
                </a:solidFill>
              </a:rPr>
              <a:t>[0]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toString</a:t>
            </a:r>
            <a:r>
              <a:rPr lang="en-US" altLang="zh-CN" sz="2400" dirty="0" smtClean="0"/>
              <a:t>() )  );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try {</a:t>
            </a:r>
          </a:p>
          <a:p>
            <a:pPr>
              <a:buNone/>
            </a:pPr>
            <a:r>
              <a:rPr lang="en-US" altLang="zh-CN" sz="2400" dirty="0" smtClean="0"/>
              <a:t>		while ((line = </a:t>
            </a:r>
            <a:r>
              <a:rPr lang="en-US" altLang="zh-CN" sz="2400" dirty="0" err="1" smtClean="0"/>
              <a:t>joinReader.readLine</a:t>
            </a:r>
            <a:r>
              <a:rPr lang="en-US" altLang="zh-CN" sz="2400" dirty="0" smtClean="0"/>
              <a:t>()) != null) {</a:t>
            </a:r>
          </a:p>
          <a:p>
            <a:pPr>
              <a:buNone/>
            </a:pPr>
            <a:r>
              <a:rPr lang="en-US" altLang="zh-CN" sz="2400" dirty="0" smtClean="0"/>
              <a:t>			tokens = </a:t>
            </a:r>
            <a:r>
              <a:rPr lang="en-US" altLang="zh-CN" sz="2400" dirty="0" err="1" smtClean="0"/>
              <a:t>line.split</a:t>
            </a:r>
            <a:r>
              <a:rPr lang="en-US" altLang="zh-CN" sz="2400" dirty="0" smtClean="0"/>
              <a:t>(",", 2);</a:t>
            </a:r>
          </a:p>
          <a:p>
            <a:pPr>
              <a:buNone/>
            </a:pPr>
            <a:r>
              <a:rPr lang="en-US" altLang="zh-CN" sz="2400" dirty="0" smtClean="0"/>
              <a:t>			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joinData.put</a:t>
            </a:r>
            <a:r>
              <a:rPr lang="en-US" altLang="zh-CN" sz="2400" dirty="0" smtClean="0">
                <a:solidFill>
                  <a:srgbClr val="FF0000"/>
                </a:solidFill>
              </a:rPr>
              <a:t>(tokens[0], tokens[1]);</a:t>
            </a:r>
          </a:p>
          <a:p>
            <a:pPr>
              <a:buNone/>
            </a:pPr>
            <a:r>
              <a:rPr lang="en-US" altLang="zh-CN" sz="2400" dirty="0" smtClean="0"/>
              <a:t>		}</a:t>
            </a:r>
          </a:p>
          <a:p>
            <a:pPr>
              <a:buNone/>
            </a:pPr>
            <a:r>
              <a:rPr lang="en-US" altLang="zh-CN" sz="2400" dirty="0" smtClean="0"/>
              <a:t>} finally {</a:t>
            </a:r>
            <a:r>
              <a:rPr lang="en-US" altLang="zh-CN" sz="2400" dirty="0" err="1" smtClean="0"/>
              <a:t>joinReader.close</a:t>
            </a:r>
            <a:r>
              <a:rPr lang="en-US" altLang="zh-CN" sz="2400" dirty="0" smtClean="0"/>
              <a:t>();}}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Writable And </a:t>
            </a:r>
            <a:r>
              <a:rPr lang="en-US" altLang="zh-CN" dirty="0" err="1"/>
              <a:t>WritableComparable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interface </a:t>
            </a:r>
            <a:r>
              <a:rPr lang="en-US" altLang="zh-CN" dirty="0">
                <a:solidFill>
                  <a:srgbClr val="FF0000"/>
                </a:solidFill>
              </a:rPr>
              <a:t>Writable</a:t>
            </a:r>
            <a:r>
              <a:rPr lang="en-US" altLang="zh-CN" dirty="0"/>
              <a:t> {</a:t>
            </a:r>
          </a:p>
          <a:p>
            <a:pPr marL="400050" lvl="1" indent="0">
              <a:buNone/>
            </a:pPr>
            <a:r>
              <a:rPr lang="en-US" altLang="zh-CN" dirty="0"/>
              <a:t>void write(</a:t>
            </a:r>
            <a:r>
              <a:rPr lang="en-US" altLang="zh-CN" dirty="0" err="1"/>
              <a:t>DataOutput</a:t>
            </a:r>
            <a:r>
              <a:rPr lang="en-US" altLang="zh-CN" dirty="0"/>
              <a:t> out) throws </a:t>
            </a:r>
            <a:r>
              <a:rPr lang="en-US" altLang="zh-CN" dirty="0" err="1"/>
              <a:t>IOException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readFields</a:t>
            </a:r>
            <a:r>
              <a:rPr lang="en-US" altLang="zh-CN" dirty="0"/>
              <a:t>(</a:t>
            </a:r>
            <a:r>
              <a:rPr lang="en-US" altLang="zh-CN" dirty="0" err="1"/>
              <a:t>DataInput</a:t>
            </a:r>
            <a:r>
              <a:rPr lang="en-US" altLang="zh-CN" dirty="0"/>
              <a:t> in) throws </a:t>
            </a:r>
            <a:r>
              <a:rPr lang="en-US" altLang="zh-CN" dirty="0" err="1"/>
              <a:t>IOException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public interface </a:t>
            </a:r>
            <a:r>
              <a:rPr lang="en-US" altLang="zh-CN" dirty="0" err="1">
                <a:solidFill>
                  <a:srgbClr val="FF0000"/>
                </a:solidFill>
              </a:rPr>
              <a:t>WritableComparable</a:t>
            </a:r>
            <a:r>
              <a:rPr lang="en-US" altLang="zh-CN" dirty="0"/>
              <a:t>&lt;T&gt; extends Writable,</a:t>
            </a:r>
          </a:p>
          <a:p>
            <a:pPr marL="400050" lvl="1" indent="0">
              <a:buNone/>
            </a:pPr>
            <a:r>
              <a:rPr lang="en-US" altLang="zh-CN" dirty="0"/>
              <a:t>Comparable&lt;T&gt; {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public interface </a:t>
            </a:r>
            <a:r>
              <a:rPr lang="en-US" altLang="zh-CN" dirty="0">
                <a:solidFill>
                  <a:srgbClr val="FF0000"/>
                </a:solidFill>
              </a:rPr>
              <a:t>Comparable</a:t>
            </a:r>
            <a:r>
              <a:rPr lang="en-US" altLang="zh-CN" dirty="0"/>
              <a:t>&lt;T&gt; {</a:t>
            </a:r>
          </a:p>
          <a:p>
            <a:pPr marL="400050" lvl="1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compareTo</a:t>
            </a:r>
            <a:r>
              <a:rPr lang="en-US" altLang="zh-CN" dirty="0"/>
              <a:t>(T o);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68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Takes input in form of a &lt;key, value&gt; pair</a:t>
            </a:r>
          </a:p>
          <a:p>
            <a:r>
              <a:rPr lang="en-US" altLang="zh-CN" dirty="0"/>
              <a:t>Emits a set of intermediate &lt;key, value&gt; pairs</a:t>
            </a:r>
          </a:p>
          <a:p>
            <a:r>
              <a:rPr lang="en-US" altLang="zh-CN" dirty="0"/>
              <a:t>Stores them locally and later passes to the Reducers</a:t>
            </a:r>
          </a:p>
          <a:p>
            <a:r>
              <a:rPr lang="en-US" altLang="zh-CN" dirty="0"/>
              <a:t>But earlier: </a:t>
            </a:r>
            <a:r>
              <a:rPr lang="en-US" altLang="zh-CN" u="sng" dirty="0">
                <a:solidFill>
                  <a:srgbClr val="FF0000"/>
                </a:solidFill>
              </a:rPr>
              <a:t>partition + sort + spill + </a:t>
            </a:r>
            <a:r>
              <a:rPr lang="en-US" altLang="zh-CN" u="sng" dirty="0" smtClean="0">
                <a:solidFill>
                  <a:srgbClr val="FF0000"/>
                </a:solidFill>
              </a:rPr>
              <a:t>merge</a:t>
            </a:r>
          </a:p>
          <a:p>
            <a:r>
              <a:rPr lang="en-US" altLang="zh-CN" dirty="0"/>
              <a:t>public class Mapper&lt;</a:t>
            </a:r>
            <a:r>
              <a:rPr lang="en-US" altLang="zh-CN" dirty="0">
                <a:solidFill>
                  <a:srgbClr val="FF0000"/>
                </a:solidFill>
              </a:rPr>
              <a:t>KEYIN, VALUEIN, KEYOUT, VALUEOUT</a:t>
            </a:r>
            <a:r>
              <a:rPr lang="en-US" altLang="zh-CN" dirty="0"/>
              <a:t>&gt;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4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9268</TotalTime>
  <Words>3041</Words>
  <Application>Microsoft Office PowerPoint</Application>
  <PresentationFormat>全屏显示(4:3)</PresentationFormat>
  <Paragraphs>668</Paragraphs>
  <Slides>72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76" baseType="lpstr">
      <vt:lpstr>宋体</vt:lpstr>
      <vt:lpstr>Arial</vt:lpstr>
      <vt:lpstr>Calibri</vt:lpstr>
      <vt:lpstr>Office 主题</vt:lpstr>
      <vt:lpstr>Hadoop Programming</vt:lpstr>
      <vt:lpstr>Outline</vt:lpstr>
      <vt:lpstr>PowerPoint 演示文稿</vt:lpstr>
      <vt:lpstr>InputFormat Class</vt:lpstr>
      <vt:lpstr>Most Common InputFormats</vt:lpstr>
      <vt:lpstr>RecordReader</vt:lpstr>
      <vt:lpstr>Keys And Values</vt:lpstr>
      <vt:lpstr>Writable And WritableComparable</vt:lpstr>
      <vt:lpstr>Mapper</vt:lpstr>
      <vt:lpstr>Mapper Methods</vt:lpstr>
      <vt:lpstr>MapContext Object</vt:lpstr>
      <vt:lpstr>Partitioner</vt:lpstr>
      <vt:lpstr>Reducer</vt:lpstr>
      <vt:lpstr>Reducer Reduce Method</vt:lpstr>
      <vt:lpstr>Reducer Run Method</vt:lpstr>
      <vt:lpstr>OutputFormat class hierarchy</vt:lpstr>
      <vt:lpstr>Hadoop Code Examples</vt:lpstr>
      <vt:lpstr>Template for a typical Hadoop program</vt:lpstr>
      <vt:lpstr>PowerPoint 演示文稿</vt:lpstr>
      <vt:lpstr>PowerPoint 演示文稿</vt:lpstr>
      <vt:lpstr>PowerPoint 演示文稿</vt:lpstr>
      <vt:lpstr>Word Count Example</vt:lpstr>
      <vt:lpstr>MapReduce example 2/4</vt:lpstr>
      <vt:lpstr>MapReduce example 3/4</vt:lpstr>
      <vt:lpstr>PowerPoint 演示文稿</vt:lpstr>
      <vt:lpstr>Summary</vt:lpstr>
      <vt:lpstr>Hadoop Streaming and Examples</vt:lpstr>
      <vt:lpstr>Streaming in Hadoop</vt:lpstr>
      <vt:lpstr>WordCount in Python:  mapper.py</vt:lpstr>
      <vt:lpstr>reducer.py</vt:lpstr>
      <vt:lpstr>Hadoop Streaming Commandline</vt:lpstr>
      <vt:lpstr>Sample Datasets for</vt:lpstr>
      <vt:lpstr>PowerPoint 演示文稿</vt:lpstr>
      <vt:lpstr>The patent description data apat63-99.txt</vt:lpstr>
      <vt:lpstr>Definition of the first 10 attributes in the patent description data set</vt:lpstr>
      <vt:lpstr>Streaming with commands</vt:lpstr>
      <vt:lpstr>Streaming with scripts</vt:lpstr>
      <vt:lpstr>Streaming with scripts</vt:lpstr>
      <vt:lpstr>AttributeMax.py</vt:lpstr>
      <vt:lpstr>Streaming with key/value pairs</vt:lpstr>
      <vt:lpstr>Hadoop Aggregate Package</vt:lpstr>
      <vt:lpstr>AttributeCount.py</vt:lpstr>
      <vt:lpstr>Streaming with the Aggregate package</vt:lpstr>
      <vt:lpstr>ValueHistogram.py</vt:lpstr>
      <vt:lpstr>Histogram</vt:lpstr>
      <vt:lpstr>Two efficiency bottlenecks</vt:lpstr>
      <vt:lpstr>Hadoop combiner</vt:lpstr>
      <vt:lpstr>Java equivalent of AverageByAttributeMapper.py</vt:lpstr>
      <vt:lpstr>PowerPoint 演示文稿</vt:lpstr>
      <vt:lpstr>Combine class</vt:lpstr>
      <vt:lpstr>Monitoring the effectiveness of the combiner in the AveragingWithCombiner job</vt:lpstr>
      <vt:lpstr>Chaining MapReduce jobs</vt:lpstr>
      <vt:lpstr>PowerPoint 演示文稿</vt:lpstr>
      <vt:lpstr>PowerPoint 演示文稿</vt:lpstr>
      <vt:lpstr>PowerPoint 演示文稿</vt:lpstr>
      <vt:lpstr>Data Join in Hadoop</vt:lpstr>
      <vt:lpstr>Joining data from different sources</vt:lpstr>
      <vt:lpstr>Inner join</vt:lpstr>
      <vt:lpstr>Outer join</vt:lpstr>
      <vt:lpstr>Join on Map-Reduce</vt:lpstr>
      <vt:lpstr>Reduce-side joining</vt:lpstr>
      <vt:lpstr>PowerPoint 演示文稿</vt:lpstr>
      <vt:lpstr>PowerPoint 演示文稿</vt:lpstr>
      <vt:lpstr>Implementation for Join</vt:lpstr>
      <vt:lpstr>PowerPoint 演示文稿</vt:lpstr>
      <vt:lpstr>Inner join of data from two files using  reduce-side join: DataJoinMapperBase</vt:lpstr>
      <vt:lpstr>PowerPoint 演示文稿</vt:lpstr>
      <vt:lpstr>PowerPoint 演示文稿</vt:lpstr>
      <vt:lpstr>PowerPoint 演示文稿</vt:lpstr>
      <vt:lpstr>Replicated joins using DistributedCache</vt:lpstr>
      <vt:lpstr>PowerPoint 演示文稿</vt:lpstr>
      <vt:lpstr>MapClass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Hadoop Programming</dc:title>
  <dc:creator>Lenovo User</dc:creator>
  <cp:lastModifiedBy>wwj</cp:lastModifiedBy>
  <cp:revision>139</cp:revision>
  <dcterms:created xsi:type="dcterms:W3CDTF">2011-10-15T02:25:13Z</dcterms:created>
  <dcterms:modified xsi:type="dcterms:W3CDTF">2018-10-09T08:51:50Z</dcterms:modified>
</cp:coreProperties>
</file>