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32770" name="Rectangle 7"/>
          <p:cNvSpPr txBox="1">
            <a:spLocks noGrp="1"/>
          </p:cNvSpPr>
          <p:nvPr/>
        </p:nvSpPr>
        <p:spPr>
          <a:xfrm>
            <a:off x="3883025" y="8683625"/>
            <a:ext cx="2971800" cy="457200"/>
          </a:xfrm>
          <a:prstGeom prst="rect">
            <a:avLst/>
          </a:prstGeom>
          <a:noFill/>
          <a:ln w="9525">
            <a:noFill/>
          </a:ln>
        </p:spPr>
        <p:txBody>
          <a:bodyPr anchor="b"/>
          <a:p>
            <a:pPr lvl="0" algn="r" eaLnBrk="0" hangingPunct="0">
              <a:buFont typeface="Arial" panose="020B0604020202020204" pitchFamily="34" charset="0"/>
              <a:buNone/>
            </a:pPr>
            <a:fld id="{9A0DB2DC-4C9A-4742-B13C-FB6460FD3503}" type="slidenum">
              <a:rPr lang="zh-CN" altLang="en-US" sz="1800" dirty="0">
                <a:latin typeface="Calibri" panose="020F0502020204030204" charset="0"/>
                <a:ea typeface="宋体" panose="02010600030101010101" pitchFamily="2" charset="-122"/>
              </a:rPr>
            </a:fld>
            <a:endParaRPr lang="zh-CN" altLang="en-US" sz="1800" dirty="0">
              <a:latin typeface="Calibri" panose="020F0502020204030204" charset="0"/>
              <a:ea typeface="宋体" panose="02010600030101010101" pitchFamily="2" charset="-122"/>
            </a:endParaRPr>
          </a:p>
        </p:txBody>
      </p:sp>
      <p:sp>
        <p:nvSpPr>
          <p:cNvPr id="32771" name="Rectangle 2"/>
          <p:cNvSpPr>
            <a:spLocks noGrp="1" noRot="1" noChangeAspect="1" noTextEdit="1"/>
          </p:cNvSpPr>
          <p:nvPr>
            <p:ph type="sldImg"/>
          </p:nvPr>
        </p:nvSpPr>
        <p:spPr>
          <a:xfrm>
            <a:off x="379413" y="684213"/>
            <a:ext cx="6096000" cy="3429000"/>
          </a:xfrm>
          <a:ln>
            <a:solidFill>
              <a:srgbClr val="000000"/>
            </a:solidFill>
            <a:bevel/>
          </a:ln>
        </p:spPr>
      </p:sp>
      <p:sp>
        <p:nvSpPr>
          <p:cNvPr id="32772" name="Rectangle 3"/>
          <p:cNvSpPr>
            <a:spLocks noGrp="1"/>
          </p:cNvSpPr>
          <p:nvPr>
            <p:ph type="body"/>
          </p:nvPr>
        </p:nvSpPr>
        <p:spPr>
          <a:xfrm>
            <a:off x="684213" y="4341813"/>
            <a:ext cx="5486400" cy="4114800"/>
          </a:xfrm>
        </p:spPr>
        <p:txBody>
          <a:bodyPr wrap="square" lIns="91440" tIns="45720" rIns="91440" bIns="45720" anchor="t"/>
          <a:p>
            <a:pPr marL="742950" lvl="1" indent="-285750" eaLnBrk="1" hangingPunct="1">
              <a:lnSpc>
                <a:spcPct val="110000"/>
              </a:lnSpc>
              <a:spcBef>
                <a:spcPct val="0"/>
              </a:spcBef>
            </a:pPr>
            <a:r>
              <a:rPr lang="zh-CN" altLang="en-US" b="1" dirty="0"/>
              <a:t>用</a:t>
            </a:r>
            <a:r>
              <a:rPr lang="en-US" altLang="zh-CN" b="1" dirty="0"/>
              <a:t>3</a:t>
            </a:r>
            <a:r>
              <a:rPr lang="zh-CN" altLang="en-US" b="1" dirty="0"/>
              <a:t>个转轮就有</a:t>
            </a:r>
            <a:r>
              <a:rPr lang="en-US" altLang="zh-CN" b="1" dirty="0"/>
              <a:t> 26</a:t>
            </a:r>
            <a:r>
              <a:rPr lang="en-US" altLang="zh-CN" b="1" baseline="30000" dirty="0"/>
              <a:t>3</a:t>
            </a:r>
            <a:r>
              <a:rPr lang="en-US" altLang="zh-CN" b="1" dirty="0"/>
              <a:t>=17576 </a:t>
            </a:r>
            <a:r>
              <a:rPr lang="zh-CN" altLang="en-US" b="1" dirty="0"/>
              <a:t>代替表</a:t>
            </a:r>
            <a:endParaRPr lang="zh-CN" altLang="en-US" b="1" dirty="0"/>
          </a:p>
          <a:p>
            <a:pPr lvl="0" eaLnBrk="1" hangingPunct="1">
              <a:spcBef>
                <a:spcPct val="0"/>
              </a:spcBef>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9.bin"/><Relationship Id="rId2" Type="http://schemas.openxmlformats.org/officeDocument/2006/relationships/image" Target="../media/image11.wmf"/><Relationship Id="rId1"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12.bin"/><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 Id="rId3" Type="http://schemas.openxmlformats.org/officeDocument/2006/relationships/oleObject" Target="../embeddings/oleObject14.bin"/><Relationship Id="rId2" Type="http://schemas.openxmlformats.org/officeDocument/2006/relationships/image" Target="../media/image16.wmf"/><Relationship Id="rId1" Type="http://schemas.openxmlformats.org/officeDocument/2006/relationships/oleObject" Target="../embeddings/oleObject13.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wmf"/><Relationship Id="rId7" Type="http://schemas.openxmlformats.org/officeDocument/2006/relationships/oleObject" Target="../embeddings/oleObject20.bin"/><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 Id="rId3" Type="http://schemas.openxmlformats.org/officeDocument/2006/relationships/oleObject" Target="../embeddings/oleObject18.bin"/><Relationship Id="rId2" Type="http://schemas.openxmlformats.org/officeDocument/2006/relationships/image" Target="../media/image20.wmf"/><Relationship Id="rId10" Type="http://schemas.openxmlformats.org/officeDocument/2006/relationships/vmlDrawing" Target="../drawings/vmlDrawing10.vml"/><Relationship Id="rId1"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25.wmf"/><Relationship Id="rId3" Type="http://schemas.openxmlformats.org/officeDocument/2006/relationships/oleObject" Target="../embeddings/oleObject22.bin"/><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内容占位符 2"/>
          <p:cNvSpPr>
            <a:spLocks noGrp="1"/>
          </p:cNvSpPr>
          <p:nvPr>
            <p:ph idx="4294967295"/>
          </p:nvPr>
        </p:nvSpPr>
        <p:spPr>
          <a:xfrm>
            <a:off x="2065867" y="2493433"/>
            <a:ext cx="8735484" cy="2738967"/>
          </a:xfrm>
        </p:spPr>
        <p:txBody>
          <a:bodyPr wrap="square" lIns="0" tIns="0" rIns="0" bIns="0" anchor="t"/>
          <a:p>
            <a:pPr marL="0" indent="0" algn="ctr" eaLnBrk="1" hangingPunct="1">
              <a:lnSpc>
                <a:spcPct val="90000"/>
              </a:lnSpc>
              <a:buNone/>
            </a:pPr>
            <a:r>
              <a:rPr lang="zh-CN" altLang="en-US" sz="7200" b="1" dirty="0"/>
              <a:t>多表代替密码</a:t>
            </a:r>
            <a:endParaRPr lang="zh-CN" altLang="en-US" sz="7200" b="1" dirty="0"/>
          </a:p>
          <a:p>
            <a:pPr marL="0" indent="0" algn="ctr" eaLnBrk="1" hangingPunct="1">
              <a:lnSpc>
                <a:spcPct val="90000"/>
              </a:lnSpc>
              <a:buNone/>
            </a:pPr>
            <a:endParaRPr lang="zh-CN" altLang="en-US" sz="3200" b="1" dirty="0"/>
          </a:p>
        </p:txBody>
      </p:sp>
    </p:spTree>
  </p:cSld>
  <p:clrMapOvr>
    <a:masterClrMapping/>
  </p:clrMapOvr>
  <p:transition spd="med"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页脚占位符 5"/>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17410" name="Rectangle 3"/>
          <p:cNvSpPr>
            <a:spLocks noGrp="1"/>
          </p:cNvSpPr>
          <p:nvPr>
            <p:ph type="body" sz="half"/>
          </p:nvPr>
        </p:nvSpPr>
        <p:spPr>
          <a:xfrm>
            <a:off x="817033" y="1195917"/>
            <a:ext cx="10706100" cy="948267"/>
          </a:xfrm>
        </p:spPr>
        <p:txBody>
          <a:bodyPr wrap="square" lIns="0" tIns="0" rIns="0" bIns="0" anchor="t"/>
          <a:lstStyle>
            <a:lvl1pPr lvl="0">
              <a:defRPr sz="2800"/>
            </a:lvl1pPr>
            <a:lvl2pPr lvl="1">
              <a:defRPr sz="2400"/>
            </a:lvl2pPr>
            <a:lvl3pPr lvl="2">
              <a:defRPr sz="2000"/>
            </a:lvl3pPr>
            <a:lvl4pPr lvl="3">
              <a:defRPr sz="1800"/>
            </a:lvl4pPr>
            <a:lvl5pPr lvl="4">
              <a:defRPr sz="1800"/>
            </a:lvl5pPr>
          </a:lstStyle>
          <a:p>
            <a:pPr marL="0" lvl="0" indent="0" eaLnBrk="1" hangingPunct="1">
              <a:spcBef>
                <a:spcPts val="900"/>
              </a:spcBef>
              <a:buNone/>
            </a:pPr>
            <a:r>
              <a:rPr lang="zh-CN" altLang="en-US" sz="3200" dirty="0">
                <a:latin typeface="Times New Roman" panose="02020603050405020304" pitchFamily="18" charset="0"/>
                <a:cs typeface="Times New Roman" panose="02020603050405020304" pitchFamily="18" charset="0"/>
              </a:rPr>
              <a:t>例</a:t>
            </a:r>
            <a:r>
              <a:rPr lang="en-US" altLang="zh-CN" sz="3200" dirty="0">
                <a:latin typeface="Times New Roman" panose="02020603050405020304" pitchFamily="18" charset="0"/>
                <a:cs typeface="Times New Roman" panose="02020603050405020304" pitchFamily="18" charset="0"/>
              </a:rPr>
              <a:t>3.  </a:t>
            </a:r>
            <a:r>
              <a:rPr lang="zh-CN" altLang="en-US" sz="3200" dirty="0">
                <a:latin typeface="Times New Roman" panose="02020603050405020304" pitchFamily="18" charset="0"/>
                <a:cs typeface="Times New Roman" panose="02020603050405020304" pitchFamily="18" charset="0"/>
              </a:rPr>
              <a:t>加密</a:t>
            </a:r>
            <a:r>
              <a:rPr lang="en-US" altLang="zh-CN" sz="3200" dirty="0">
                <a:latin typeface="Times New Roman" panose="02020603050405020304" pitchFamily="18" charset="0"/>
                <a:cs typeface="Times New Roman" panose="02020603050405020304" pitchFamily="18" charset="0"/>
              </a:rPr>
              <a:t>P</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encode and decode”</a:t>
            </a:r>
            <a:r>
              <a:rPr lang="zh-CN" altLang="en-US" sz="3200" dirty="0">
                <a:latin typeface="Times New Roman" panose="02020603050405020304" pitchFamily="18" charset="0"/>
                <a:cs typeface="Times New Roman" panose="02020603050405020304" pitchFamily="18" charset="0"/>
              </a:rPr>
              <a:t>，其中</a:t>
            </a:r>
            <a:r>
              <a:rPr lang="en-US" altLang="zh-CN" sz="3200" dirty="0">
                <a:latin typeface="Times New Roman" panose="02020603050405020304" pitchFamily="18" charset="0"/>
                <a:cs typeface="Times New Roman" panose="02020603050405020304" pitchFamily="18" charset="0"/>
              </a:rPr>
              <a:t>k</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mykey”</a:t>
            </a:r>
            <a:endParaRPr lang="zh-CN" altLang="en-US" sz="3200" dirty="0">
              <a:latin typeface="Times New Roman" panose="02020603050405020304" pitchFamily="18" charset="0"/>
              <a:cs typeface="Times New Roman" panose="02020603050405020304" pitchFamily="18" charset="0"/>
            </a:endParaRPr>
          </a:p>
          <a:p>
            <a:pPr marL="0" lvl="0" indent="0" eaLnBrk="1" hangingPunct="1">
              <a:spcBef>
                <a:spcPts val="900"/>
              </a:spcBef>
              <a:buNone/>
            </a:pPr>
            <a:endParaRPr lang="zh-CN" altLang="en-US" sz="3200" dirty="0"/>
          </a:p>
        </p:txBody>
      </p:sp>
      <p:graphicFrame>
        <p:nvGraphicFramePr>
          <p:cNvPr id="26631" name="内容占位符 26630"/>
          <p:cNvGraphicFramePr>
            <a:graphicFrameLocks noGrp="1"/>
          </p:cNvGraphicFramePr>
          <p:nvPr>
            <p:ph sz="half"/>
          </p:nvPr>
        </p:nvGraphicFramePr>
        <p:xfrm>
          <a:off x="431800" y="2707217"/>
          <a:ext cx="11425555" cy="3386455"/>
        </p:xfrm>
        <a:graphic>
          <a:graphicData uri="http://schemas.openxmlformats.org/drawingml/2006/table">
            <a:tbl>
              <a:tblPr/>
              <a:tblGrid>
                <a:gridCol w="1782445"/>
                <a:gridCol w="694055"/>
                <a:gridCol w="594995"/>
                <a:gridCol w="596900"/>
                <a:gridCol w="596900"/>
                <a:gridCol w="596900"/>
                <a:gridCol w="596900"/>
                <a:gridCol w="596900"/>
                <a:gridCol w="596900"/>
                <a:gridCol w="596900"/>
                <a:gridCol w="594360"/>
                <a:gridCol w="596900"/>
                <a:gridCol w="596900"/>
                <a:gridCol w="599440"/>
                <a:gridCol w="594360"/>
                <a:gridCol w="596900"/>
                <a:gridCol w="596900"/>
              </a:tblGrid>
              <a:tr h="52895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字母序号</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rPr>
                        <a:t>e</a:t>
                      </a:r>
                      <a:endParaRPr kumimoji="0" lang="en-US"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n</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o</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a</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n</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o</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5562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明文编码</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P =</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5816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密钥编码</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k =</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5562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加密</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 =</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18</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26</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28</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63182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模运算</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11</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56260">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密文</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 =</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L</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S</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B</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Y</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X</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H</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B</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A</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Y</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H</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bl>
          </a:graphicData>
        </a:graphic>
      </p:graphicFrame>
      <p:sp>
        <p:nvSpPr>
          <p:cNvPr id="26759" name="Oval 66"/>
          <p:cNvSpPr/>
          <p:nvPr/>
        </p:nvSpPr>
        <p:spPr>
          <a:xfrm>
            <a:off x="2927351" y="3860800"/>
            <a:ext cx="2976033" cy="431800"/>
          </a:xfrm>
          <a:prstGeom prst="ellipse">
            <a:avLst/>
          </a:prstGeom>
          <a:noFill/>
          <a:ln w="57150" cap="flat" cmpd="sng">
            <a:solidFill>
              <a:srgbClr val="FF3300"/>
            </a:solidFill>
            <a:prstDash val="solid"/>
            <a:round/>
            <a:headEnd type="none" w="med" len="med"/>
            <a:tailEnd type="none" w="med" len="med"/>
          </a:ln>
        </p:spPr>
        <p:txBody>
          <a:bodyPr wrap="none" anchor="ctr"/>
          <a:p>
            <a:pPr defTabSz="914400" eaLnBrk="0" hangingPunct="0">
              <a:buFont typeface="Arial" panose="020B0604020202020204" pitchFamily="34" charset="0"/>
              <a:buNone/>
            </a:pPr>
            <a:endParaRPr lang="zh-CN" altLang="en-US" sz="2400" dirty="0">
              <a:latin typeface="Franklin Gothic Book" pitchFamily="34" charset="0"/>
              <a:ea typeface="宋体" panose="02010600030101010101" pitchFamily="2" charset="-122"/>
              <a:sym typeface="Helvetica Light" charset="0"/>
            </a:endParaRPr>
          </a:p>
        </p:txBody>
      </p:sp>
      <p:sp>
        <p:nvSpPr>
          <p:cNvPr id="26760" name="Oval 67"/>
          <p:cNvSpPr/>
          <p:nvPr/>
        </p:nvSpPr>
        <p:spPr>
          <a:xfrm>
            <a:off x="5903384" y="3860800"/>
            <a:ext cx="2976033" cy="431800"/>
          </a:xfrm>
          <a:prstGeom prst="ellipse">
            <a:avLst/>
          </a:prstGeom>
          <a:noFill/>
          <a:ln w="57150" cap="flat" cmpd="sng">
            <a:solidFill>
              <a:srgbClr val="FF3300"/>
            </a:solidFill>
            <a:prstDash val="solid"/>
            <a:round/>
            <a:headEnd type="none" w="med" len="med"/>
            <a:tailEnd type="none" w="med" len="med"/>
          </a:ln>
        </p:spPr>
        <p:txBody>
          <a:bodyPr wrap="none" anchor="ctr"/>
          <a:p>
            <a:pPr defTabSz="914400" eaLnBrk="0" hangingPunct="0">
              <a:buFont typeface="Arial" panose="020B0604020202020204" pitchFamily="34" charset="0"/>
              <a:buNone/>
            </a:pPr>
            <a:endParaRPr lang="zh-CN" altLang="en-US" sz="2400" dirty="0">
              <a:latin typeface="Franklin Gothic Book" pitchFamily="34" charset="0"/>
              <a:ea typeface="宋体" panose="02010600030101010101" pitchFamily="2" charset="-122"/>
              <a:sym typeface="Helvetica Light" charset="0"/>
            </a:endParaRPr>
          </a:p>
        </p:txBody>
      </p:sp>
      <p:sp>
        <p:nvSpPr>
          <p:cNvPr id="26761" name="Oval 68"/>
          <p:cNvSpPr/>
          <p:nvPr/>
        </p:nvSpPr>
        <p:spPr>
          <a:xfrm>
            <a:off x="8879417" y="3860800"/>
            <a:ext cx="2976033" cy="431800"/>
          </a:xfrm>
          <a:prstGeom prst="ellipse">
            <a:avLst/>
          </a:prstGeom>
          <a:noFill/>
          <a:ln w="57150" cap="flat" cmpd="sng">
            <a:solidFill>
              <a:srgbClr val="FF3300"/>
            </a:solidFill>
            <a:prstDash val="solid"/>
            <a:round/>
            <a:headEnd type="none" w="med" len="med"/>
            <a:tailEnd type="none" w="med" len="med"/>
          </a:ln>
        </p:spPr>
        <p:txBody>
          <a:bodyPr wrap="none" anchor="ctr"/>
          <a:p>
            <a:pPr defTabSz="914400" eaLnBrk="0" hangingPunct="0">
              <a:buFont typeface="Arial" panose="020B0604020202020204" pitchFamily="34" charset="0"/>
              <a:buNone/>
            </a:pPr>
            <a:endParaRPr lang="zh-CN" altLang="en-US" sz="2400" dirty="0">
              <a:latin typeface="Franklin Gothic Book" pitchFamily="34" charset="0"/>
              <a:ea typeface="宋体" panose="02010600030101010101" pitchFamily="2" charset="-122"/>
              <a:sym typeface="Helvetica Light" charset="0"/>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761"/>
                                        </p:tgtEl>
                                        <p:attrNameLst>
                                          <p:attrName>style.visibility</p:attrName>
                                        </p:attrNameLst>
                                      </p:cBhvr>
                                      <p:to>
                                        <p:strVal val="visible"/>
                                      </p:to>
                                    </p:set>
                                    <p:animEffect transition="in" filter="fade">
                                      <p:cBhvr>
                                        <p:cTn id="7" dur="2000"/>
                                        <p:tgtEl>
                                          <p:spTgt spid="267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760"/>
                                        </p:tgtEl>
                                        <p:attrNameLst>
                                          <p:attrName>style.visibility</p:attrName>
                                        </p:attrNameLst>
                                      </p:cBhvr>
                                      <p:to>
                                        <p:strVal val="visible"/>
                                      </p:to>
                                    </p:set>
                                    <p:animEffect transition="in" filter="fade">
                                      <p:cBhvr>
                                        <p:cTn id="10" dur="2000"/>
                                        <p:tgtEl>
                                          <p:spTgt spid="267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759"/>
                                        </p:tgtEl>
                                        <p:attrNameLst>
                                          <p:attrName>style.visibility</p:attrName>
                                        </p:attrNameLst>
                                      </p:cBhvr>
                                      <p:to>
                                        <p:strVal val="visible"/>
                                      </p:to>
                                    </p:set>
                                    <p:animEffect transition="in" filter="fade">
                                      <p:cBhvr>
                                        <p:cTn id="13" dur="2000"/>
                                        <p:tgtEl>
                                          <p:spTgt spid="26759"/>
                                        </p:tgtEl>
                                      </p:cBhvr>
                                    </p:animEffect>
                                  </p:childTnLst>
                                </p:cTn>
                              </p:par>
                            </p:childTnLst>
                          </p:cTn>
                        </p:par>
                        <p:par>
                          <p:cTn id="14" fill="hold">
                            <p:stCondLst>
                              <p:cond delay="2000"/>
                            </p:stCondLst>
                            <p:childTnLst>
                              <p:par>
                                <p:cTn id="15" presetID="35" presetClass="emph" presetSubtype="0" fill="hold" grpId="1" nodeType="afterEffect">
                                  <p:stCondLst>
                                    <p:cond delay="0"/>
                                  </p:stCondLst>
                                  <p:childTnLst>
                                    <p:anim calcmode="discrete" valueType="str">
                                      <p:cBhvr>
                                        <p:cTn id="16" dur="1000" fill="hold"/>
                                        <p:tgtEl>
                                          <p:spTgt spid="26761"/>
                                        </p:tgtEl>
                                        <p:attrNameLst>
                                          <p:attrName>style.visibility</p:attrName>
                                        </p:attrNameLst>
                                      </p:cBhvr>
                                      <p:tavLst>
                                        <p:tav tm="0">
                                          <p:val>
                                            <p:strVal val="hidden"/>
                                          </p:val>
                                        </p:tav>
                                        <p:tav tm="50000">
                                          <p:val>
                                            <p:strVal val="visible"/>
                                          </p:val>
                                        </p:tav>
                                      </p:tavLst>
                                    </p:anim>
                                  </p:childTnLst>
                                </p:cTn>
                              </p:par>
                              <p:par>
                                <p:cTn id="17" presetID="35" presetClass="emph" presetSubtype="0" fill="hold" grpId="1" nodeType="withEffect">
                                  <p:stCondLst>
                                    <p:cond delay="0"/>
                                  </p:stCondLst>
                                  <p:childTnLst>
                                    <p:anim calcmode="discrete" valueType="str">
                                      <p:cBhvr>
                                        <p:cTn id="18" dur="1000" fill="hold"/>
                                        <p:tgtEl>
                                          <p:spTgt spid="26760"/>
                                        </p:tgtEl>
                                        <p:attrNameLst>
                                          <p:attrName>style.visibility</p:attrName>
                                        </p:attrNameLst>
                                      </p:cBhvr>
                                      <p:tavLst>
                                        <p:tav tm="0">
                                          <p:val>
                                            <p:strVal val="hidden"/>
                                          </p:val>
                                        </p:tav>
                                        <p:tav tm="50000">
                                          <p:val>
                                            <p:strVal val="visible"/>
                                          </p:val>
                                        </p:tav>
                                      </p:tavLst>
                                    </p:anim>
                                  </p:childTnLst>
                                </p:cTn>
                              </p:par>
                              <p:par>
                                <p:cTn id="19" presetID="35" presetClass="emph" presetSubtype="0" fill="hold" grpId="1" nodeType="withEffect">
                                  <p:stCondLst>
                                    <p:cond delay="0"/>
                                  </p:stCondLst>
                                  <p:childTnLst>
                                    <p:anim calcmode="discrete" valueType="str">
                                      <p:cBhvr>
                                        <p:cTn id="20" dur="1000" fill="hold"/>
                                        <p:tgtEl>
                                          <p:spTgt spid="267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59" grpId="0" bldLvl="0" animBg="1"/>
      <p:bldP spid="26759" grpId="1" bldLvl="0" animBg="1"/>
      <p:bldP spid="26760" grpId="0" bldLvl="0" animBg="1"/>
      <p:bldP spid="26760" grpId="1" bldLvl="0" animBg="1"/>
      <p:bldP spid="26761" grpId="0" bldLvl="0" animBg="1"/>
      <p:bldP spid="26761"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6"/>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18434" name="Rectangle 3"/>
          <p:cNvSpPr>
            <a:spLocks noGrp="1"/>
          </p:cNvSpPr>
          <p:nvPr>
            <p:ph type="body" sz="half"/>
          </p:nvPr>
        </p:nvSpPr>
        <p:spPr>
          <a:xfrm>
            <a:off x="1007533" y="1483784"/>
            <a:ext cx="10424584" cy="996949"/>
          </a:xfrm>
        </p:spPr>
        <p:txBody>
          <a:bodyPr wrap="square" lIns="0" tIns="0" rIns="0" bIns="0" anchor="t">
            <a:normAutofit lnSpcReduction="10000"/>
          </a:bodyPr>
          <a:lstStyle>
            <a:lvl1pPr lvl="0">
              <a:defRPr sz="2800"/>
            </a:lvl1pPr>
            <a:lvl2pPr lvl="1">
              <a:defRPr sz="2400"/>
            </a:lvl2pPr>
            <a:lvl3pPr lvl="2">
              <a:defRPr sz="2000"/>
            </a:lvl3pPr>
            <a:lvl4pPr lvl="3">
              <a:defRPr sz="1800"/>
            </a:lvl4pPr>
            <a:lvl5pPr lvl="4">
              <a:defRPr sz="1800"/>
            </a:lvl5pPr>
          </a:lstStyle>
          <a:p>
            <a:pPr marL="0" lvl="0" indent="0" eaLnBrk="1" hangingPunct="1">
              <a:spcBef>
                <a:spcPts val="900"/>
              </a:spcBef>
              <a:buNone/>
            </a:pPr>
            <a:r>
              <a:rPr lang="zh-CN" altLang="en-US" sz="3200" dirty="0">
                <a:latin typeface="Times New Roman" panose="02020603050405020304" pitchFamily="18" charset="0"/>
                <a:cs typeface="Times New Roman" panose="02020603050405020304" pitchFamily="18" charset="0"/>
              </a:rPr>
              <a:t>解密过程：</a:t>
            </a:r>
            <a:endParaRPr lang="zh-CN" altLang="en-US" sz="3200" dirty="0">
              <a:latin typeface="Times New Roman" panose="02020603050405020304" pitchFamily="18" charset="0"/>
              <a:cs typeface="Times New Roman" panose="02020603050405020304" pitchFamily="18" charset="0"/>
            </a:endParaRPr>
          </a:p>
          <a:p>
            <a:pPr lvl="1" indent="-635000" eaLnBrk="1" hangingPunct="1">
              <a:spcBef>
                <a:spcPts val="900"/>
              </a:spcBef>
              <a:buNone/>
            </a:pPr>
            <a:r>
              <a:rPr lang="en-US" altLang="zh-CN" sz="3200" dirty="0">
                <a:latin typeface="Times New Roman" panose="02020603050405020304" pitchFamily="18" charset="0"/>
                <a:cs typeface="Times New Roman" panose="02020603050405020304" pitchFamily="18" charset="0"/>
              </a:rPr>
              <a:t>C </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QLMSBQYXHBQAYHC”</a:t>
            </a:r>
            <a:r>
              <a:rPr lang="zh-CN" altLang="en-US"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mykey”</a:t>
            </a:r>
            <a:endParaRPr lang="zh-CN" altLang="en-US" sz="3200" dirty="0">
              <a:latin typeface="Times New Roman" panose="02020603050405020304" pitchFamily="18" charset="0"/>
              <a:ea typeface="Times New Roman" panose="02020603050405020304" pitchFamily="18" charset="0"/>
            </a:endParaRPr>
          </a:p>
        </p:txBody>
      </p:sp>
      <p:graphicFrame>
        <p:nvGraphicFramePr>
          <p:cNvPr id="27655" name="内容占位符 27654"/>
          <p:cNvGraphicFramePr>
            <a:graphicFrameLocks noGrp="1"/>
          </p:cNvGraphicFramePr>
          <p:nvPr>
            <p:ph sz="quarter"/>
          </p:nvPr>
        </p:nvGraphicFramePr>
        <p:xfrm>
          <a:off x="334433" y="2925233"/>
          <a:ext cx="11617960" cy="2618105"/>
        </p:xfrm>
        <a:graphic>
          <a:graphicData uri="http://schemas.openxmlformats.org/drawingml/2006/table">
            <a:tbl>
              <a:tblPr/>
              <a:tblGrid>
                <a:gridCol w="1814195"/>
                <a:gridCol w="702945"/>
                <a:gridCol w="607060"/>
                <a:gridCol w="605155"/>
                <a:gridCol w="609600"/>
                <a:gridCol w="607695"/>
                <a:gridCol w="601345"/>
                <a:gridCol w="607060"/>
                <a:gridCol w="609600"/>
                <a:gridCol w="605155"/>
                <a:gridCol w="607695"/>
                <a:gridCol w="607060"/>
                <a:gridCol w="609600"/>
                <a:gridCol w="603885"/>
                <a:gridCol w="605155"/>
                <a:gridCol w="607060"/>
                <a:gridCol w="607695"/>
              </a:tblGrid>
              <a:tr h="375920">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字母序号</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5</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6</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7</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8</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9</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11</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15</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375920">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密文编码</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11</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18</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7</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0</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7</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375920">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密钥编码</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73850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加密</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0</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375920">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模运算</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375920">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密文解码</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n</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o</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a</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n</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o</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01" marB="45701"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bl>
          </a:graphicData>
        </a:graphic>
      </p:graphicFrame>
    </p:spTree>
  </p:cSld>
  <p:clrMapOvr>
    <a:masterClrMapping/>
  </p:clrMapOvr>
  <p:transition spd="med"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7" name="Rectangle 3"/>
          <p:cNvSpPr>
            <a:spLocks noGrp="1"/>
          </p:cNvSpPr>
          <p:nvPr>
            <p:ph type="body"/>
          </p:nvPr>
        </p:nvSpPr>
        <p:spPr>
          <a:xfrm>
            <a:off x="1123951" y="1701800"/>
            <a:ext cx="10348384" cy="4127500"/>
          </a:xfrm>
          <a:ln>
            <a:miter/>
          </a:ln>
        </p:spPr>
        <p:txBody>
          <a:bodyPr vert="horz" wrap="square" lIns="0" tIns="0" rIns="0" bIns="0" numCol="1" anchor="t" anchorCtr="0" compatLnSpc="1">
            <a:normAutofit/>
          </a:bodyPr>
          <a:lstStyle/>
          <a:p>
            <a:pPr marL="0" marR="0" lvl="0" indent="0" algn="l" defTabSz="825500" rtl="0" eaLnBrk="1" fontAlgn="base" latinLnBrk="0" hangingPunct="1">
              <a:lnSpc>
                <a:spcPct val="90000"/>
              </a:lnSpc>
              <a:spcBef>
                <a:spcPts val="5900"/>
              </a:spcBef>
              <a:spcAft>
                <a:spcPct val="0"/>
              </a:spcAft>
              <a:buClrTx/>
              <a:buSzPct val="75000"/>
              <a:buFont typeface="Arial" panose="020B0604020202020204" pitchFamily="34" charset="0"/>
              <a:buNone/>
              <a:defRPr/>
            </a:pPr>
            <a:endParaRPr kumimoji="0" lang="en-US" sz="935" b="1" i="0" u="none" strike="noStrike" kern="1200" cap="none" spc="0" normalizeH="0" baseline="30000" noProof="0" dirty="0" smtClean="0">
              <a:ln>
                <a:noFill/>
              </a:ln>
              <a:solidFill>
                <a:schemeClr val="tx1"/>
              </a:solidFill>
              <a:effectLst/>
              <a:uLnTx/>
              <a:uFillTx/>
              <a:latin typeface="+mn-lt"/>
              <a:ea typeface="+mn-ea"/>
              <a:cs typeface="+mn-cs"/>
              <a:sym typeface="Helvetica Light"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二</a:t>
            </a:r>
            <a:r>
              <a:rPr kumimoji="0" lang="en-US" altLang="zh-CN"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  </a:t>
            </a:r>
            <a:r>
              <a:rPr kumimoji="0" lang="zh-CN" altLang="en-US"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维吉尼亚密码的安全性</a:t>
            </a:r>
            <a:endPar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rPr>
              <a:t>强度在于：每个明文字母对应着多个密文字母，明、密文字母不是一一对应关系</a:t>
            </a:r>
            <a:endPar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rPr>
              <a:t>字母的统计规律进一步降低</a:t>
            </a:r>
            <a:endPar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lang="en-AU" altLang="en-US" sz="3200" b="0"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Helvetica Light" charset="0"/>
              </a:rPr>
              <a:t>Vigenère</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rPr>
              <a:t>本人建议：密钥与明文一样长</a:t>
            </a:r>
            <a:endPar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lang="en-AU" altLang="en-US" sz="3200" b="0"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Helvetica Light" charset="0"/>
              </a:rPr>
              <a:t>Vigenère</a:t>
            </a:r>
            <a:r>
              <a:rPr kumimoji="0" lang="zh-CN" altLang="en-US"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Helvetica Light" charset="0"/>
              </a:rPr>
              <a:t>代换表中的每一行就是一</a:t>
            </a: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rPr>
              <a:t>Caesar</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rPr>
              <a:t>密码</a:t>
            </a:r>
            <a:endParaRPr kumimoji="0" lang="en-AU"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Helvetica Light" charset="0"/>
            </a:endParaRPr>
          </a:p>
        </p:txBody>
      </p:sp>
    </p:spTree>
  </p:cSld>
  <p:clrMapOvr>
    <a:masterClrMapping/>
  </p:clrMapOvr>
  <p:transition spd="med"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页脚占位符 5"/>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20482" name="Rectangle 3"/>
          <p:cNvSpPr>
            <a:spLocks noGrp="1"/>
          </p:cNvSpPr>
          <p:nvPr>
            <p:ph type="body" sz="half"/>
          </p:nvPr>
        </p:nvSpPr>
        <p:spPr>
          <a:xfrm>
            <a:off x="817033" y="1195917"/>
            <a:ext cx="10706100" cy="948267"/>
          </a:xfrm>
        </p:spPr>
        <p:txBody>
          <a:bodyPr wrap="square" lIns="0" tIns="0" rIns="0" bIns="0" anchor="t"/>
          <a:lstStyle>
            <a:lvl1pPr lvl="0">
              <a:defRPr sz="2800"/>
            </a:lvl1pPr>
            <a:lvl2pPr lvl="1">
              <a:defRPr sz="2400"/>
            </a:lvl2pPr>
            <a:lvl3pPr lvl="2">
              <a:defRPr sz="2000"/>
            </a:lvl3pPr>
            <a:lvl4pPr lvl="3">
              <a:defRPr sz="1800"/>
            </a:lvl4pPr>
            <a:lvl5pPr lvl="4">
              <a:defRPr sz="1800"/>
            </a:lvl5pPr>
          </a:lstStyle>
          <a:p>
            <a:pPr marL="0" lvl="0" indent="0" eaLnBrk="1" hangingPunct="1">
              <a:spcBef>
                <a:spcPts val="900"/>
              </a:spcBef>
              <a:buNone/>
            </a:pPr>
            <a:r>
              <a:rPr lang="zh-CN" altLang="en-US" sz="3200" dirty="0">
                <a:latin typeface="Times New Roman" panose="02020603050405020304" pitchFamily="18" charset="0"/>
                <a:cs typeface="Times New Roman" panose="02020603050405020304" pitchFamily="18" charset="0"/>
              </a:rPr>
              <a:t>例</a:t>
            </a:r>
            <a:r>
              <a:rPr lang="en-US" altLang="zh-CN" sz="3200" dirty="0">
                <a:latin typeface="Times New Roman" panose="02020603050405020304" pitchFamily="18" charset="0"/>
                <a:cs typeface="Times New Roman" panose="02020603050405020304" pitchFamily="18" charset="0"/>
              </a:rPr>
              <a:t>3.  </a:t>
            </a:r>
            <a:r>
              <a:rPr lang="zh-CN" altLang="en-US" sz="3200" dirty="0">
                <a:latin typeface="Times New Roman" panose="02020603050405020304" pitchFamily="18" charset="0"/>
                <a:cs typeface="Times New Roman" panose="02020603050405020304" pitchFamily="18" charset="0"/>
              </a:rPr>
              <a:t>加密</a:t>
            </a:r>
            <a:r>
              <a:rPr lang="en-US" altLang="zh-CN" sz="3200" dirty="0">
                <a:latin typeface="Times New Roman" panose="02020603050405020304" pitchFamily="18" charset="0"/>
                <a:cs typeface="Times New Roman" panose="02020603050405020304" pitchFamily="18" charset="0"/>
              </a:rPr>
              <a:t>P</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encode and decode”</a:t>
            </a:r>
            <a:r>
              <a:rPr lang="zh-CN" altLang="en-US" sz="3200" dirty="0">
                <a:latin typeface="Times New Roman" panose="02020603050405020304" pitchFamily="18" charset="0"/>
                <a:cs typeface="Times New Roman" panose="02020603050405020304" pitchFamily="18" charset="0"/>
              </a:rPr>
              <a:t>，其中</a:t>
            </a:r>
            <a:r>
              <a:rPr lang="en-US" altLang="zh-CN" sz="3200" dirty="0">
                <a:latin typeface="Times New Roman" panose="02020603050405020304" pitchFamily="18" charset="0"/>
                <a:cs typeface="Times New Roman" panose="02020603050405020304" pitchFamily="18" charset="0"/>
              </a:rPr>
              <a:t>k</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mykey”</a:t>
            </a:r>
            <a:endParaRPr lang="zh-CN" altLang="en-US" sz="3200" dirty="0">
              <a:latin typeface="Times New Roman" panose="02020603050405020304" pitchFamily="18" charset="0"/>
              <a:cs typeface="Times New Roman" panose="02020603050405020304" pitchFamily="18" charset="0"/>
            </a:endParaRPr>
          </a:p>
          <a:p>
            <a:pPr marL="0" lvl="0" indent="0" eaLnBrk="1" hangingPunct="1">
              <a:spcBef>
                <a:spcPts val="900"/>
              </a:spcBef>
              <a:buNone/>
            </a:pPr>
            <a:endParaRPr lang="zh-CN" altLang="en-US" sz="3200" dirty="0"/>
          </a:p>
        </p:txBody>
      </p:sp>
      <p:graphicFrame>
        <p:nvGraphicFramePr>
          <p:cNvPr id="26631" name="内容占位符 26630"/>
          <p:cNvGraphicFramePr>
            <a:graphicFrameLocks noGrp="1"/>
          </p:cNvGraphicFramePr>
          <p:nvPr>
            <p:ph sz="half"/>
          </p:nvPr>
        </p:nvGraphicFramePr>
        <p:xfrm>
          <a:off x="431800" y="2707217"/>
          <a:ext cx="11425555" cy="3386455"/>
        </p:xfrm>
        <a:graphic>
          <a:graphicData uri="http://schemas.openxmlformats.org/drawingml/2006/table">
            <a:tbl>
              <a:tblPr/>
              <a:tblGrid>
                <a:gridCol w="1782445"/>
                <a:gridCol w="694055"/>
                <a:gridCol w="594995"/>
                <a:gridCol w="596900"/>
                <a:gridCol w="596900"/>
                <a:gridCol w="596900"/>
                <a:gridCol w="596900"/>
                <a:gridCol w="596900"/>
                <a:gridCol w="596900"/>
                <a:gridCol w="596900"/>
                <a:gridCol w="594360"/>
                <a:gridCol w="596900"/>
                <a:gridCol w="596900"/>
                <a:gridCol w="599440"/>
                <a:gridCol w="594360"/>
                <a:gridCol w="596900"/>
                <a:gridCol w="596900"/>
              </a:tblGrid>
              <a:tr h="52895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字母序号</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rPr>
                        <a:t>e</a:t>
                      </a:r>
                      <a:endParaRPr kumimoji="0" lang="en-US" altLang="zh-CN" sz="1465"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n</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o</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a</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n</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o</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e</a:t>
                      </a:r>
                      <a:endParaRPr kumimoji="0" lang="en-US" altLang="zh-CN" sz="14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5562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明文编码</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P =</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5816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密钥编码</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k =</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5562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加密</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 =</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37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18</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23</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16</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26</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24</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7</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28</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631825">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模运算</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11</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0</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0" marR="0" lvl="0" indent="0" algn="l" defTabSz="825500" rtl="0" eaLnBrk="1" fontAlgn="base" latinLnBrk="0" hangingPunct="1">
                        <a:spcBef>
                          <a:spcPct val="20000"/>
                        </a:spcBef>
                        <a:spcAft>
                          <a:spcPct val="0"/>
                        </a:spcAft>
                        <a:buClr>
                          <a:srgbClr val="4729C9"/>
                        </a:buClr>
                        <a:buSzPct val="90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556260">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密文</a:t>
                      </a:r>
                      <a:endParaRPr kumimoji="0" lang="zh-CN" altLang="en-US" sz="1865"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 =</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L</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S</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B</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Y</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X</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H</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B</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A</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Y</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H</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marL="342900" indent="-342900" defTabSz="825500" eaLnBrk="0" hangingPunct="0">
                        <a:spcBef>
                          <a:spcPts val="5900"/>
                        </a:spcBef>
                        <a:buSzPct val="75000"/>
                        <a:defRPr sz="4400">
                          <a:solidFill>
                            <a:schemeClr val="tx1"/>
                          </a:solidFill>
                          <a:latin typeface="Arial" panose="020B0604020202020204" pitchFamily="34" charset="0"/>
                          <a:ea typeface="宋体" panose="02010600030101010101" pitchFamily="2" charset="-122"/>
                          <a:sym typeface="Helvetica Light" charset="0"/>
                        </a:defRPr>
                      </a:lvl1pPr>
                      <a:lvl2pPr marL="742950" indent="-28575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2pPr>
                      <a:lvl3pPr marL="11430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3pPr>
                      <a:lvl4pPr marL="16002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4pPr>
                      <a:lvl5pPr marL="2057400" indent="-228600" defTabSz="825500" eaLnBrk="0" hangingPunct="0">
                        <a:spcBef>
                          <a:spcPts val="5900"/>
                        </a:spcBef>
                        <a:buSzPct val="75000"/>
                        <a:defRPr sz="4800">
                          <a:solidFill>
                            <a:schemeClr val="tx1"/>
                          </a:solidFill>
                          <a:latin typeface="Arial" panose="020B0604020202020204" pitchFamily="34" charset="0"/>
                          <a:ea typeface="宋体" panose="02010600030101010101" pitchFamily="2" charset="-122"/>
                          <a:sym typeface="Helvetica Light" charset="0"/>
                        </a:defRPr>
                      </a:lvl5pPr>
                      <a:lvl6pPr marL="25146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6pPr>
                      <a:lvl7pPr marL="29718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7pPr>
                      <a:lvl8pPr marL="34290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8pPr>
                      <a:lvl9pPr marL="3886200" indent="-228600" defTabSz="825500" eaLnBrk="0" fontAlgn="base" hangingPunct="0">
                        <a:spcBef>
                          <a:spcPts val="5900"/>
                        </a:spcBef>
                        <a:spcAft>
                          <a:spcPct val="0"/>
                        </a:spcAft>
                        <a:buSzPct val="75000"/>
                        <a:buFont typeface="Arial" panose="020B0604020202020204" pitchFamily="34" charset="0"/>
                        <a:defRPr sz="4800">
                          <a:solidFill>
                            <a:schemeClr val="tx1"/>
                          </a:solidFill>
                          <a:latin typeface="Arial" panose="020B0604020202020204" pitchFamily="34" charset="0"/>
                          <a:ea typeface="宋体" panose="02010600030101010101" pitchFamily="2" charset="-122"/>
                          <a:sym typeface="Helvetica Light" charset="0"/>
                        </a:defRPr>
                      </a:lvl9pPr>
                    </a:lstStyle>
                    <a:p>
                      <a:pPr marL="342900" marR="0" lvl="0" indent="-342900" algn="ctr" defTabSz="825500" rtl="0" eaLnBrk="1" fontAlgn="base" latinLnBrk="0" hangingPunct="1">
                        <a:spcBef>
                          <a:spcPct val="0"/>
                        </a:spcBef>
                        <a:spcAft>
                          <a:spcPct val="0"/>
                        </a:spcAft>
                        <a:buClrTx/>
                        <a:buSzPct val="75000"/>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endPar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txBody>
                  <a:tcPr marL="121920" marR="121920" marT="45748" marB="45748"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bl>
          </a:graphicData>
        </a:graphic>
      </p:graphicFrame>
      <p:sp>
        <p:nvSpPr>
          <p:cNvPr id="26759" name="Oval 66"/>
          <p:cNvSpPr/>
          <p:nvPr/>
        </p:nvSpPr>
        <p:spPr>
          <a:xfrm>
            <a:off x="2927351" y="3860800"/>
            <a:ext cx="2976033" cy="431800"/>
          </a:xfrm>
          <a:prstGeom prst="ellipse">
            <a:avLst/>
          </a:prstGeom>
          <a:noFill/>
          <a:ln w="57150" cap="flat" cmpd="sng">
            <a:solidFill>
              <a:srgbClr val="FF3300"/>
            </a:solidFill>
            <a:prstDash val="solid"/>
            <a:round/>
            <a:headEnd type="none" w="med" len="med"/>
            <a:tailEnd type="none" w="med" len="med"/>
          </a:ln>
        </p:spPr>
        <p:txBody>
          <a:bodyPr wrap="none" anchor="ctr"/>
          <a:p>
            <a:pPr defTabSz="914400" eaLnBrk="0" hangingPunct="0">
              <a:buFont typeface="Arial" panose="020B0604020202020204" pitchFamily="34" charset="0"/>
              <a:buNone/>
            </a:pPr>
            <a:endParaRPr lang="zh-CN" altLang="en-US" sz="2400" dirty="0">
              <a:latin typeface="Franklin Gothic Book" pitchFamily="34" charset="0"/>
              <a:ea typeface="宋体" panose="02010600030101010101" pitchFamily="2" charset="-122"/>
              <a:sym typeface="Helvetica Light" charset="0"/>
            </a:endParaRPr>
          </a:p>
        </p:txBody>
      </p:sp>
      <p:sp>
        <p:nvSpPr>
          <p:cNvPr id="26760" name="Oval 67"/>
          <p:cNvSpPr/>
          <p:nvPr/>
        </p:nvSpPr>
        <p:spPr>
          <a:xfrm>
            <a:off x="5903384" y="3860800"/>
            <a:ext cx="2976033" cy="431800"/>
          </a:xfrm>
          <a:prstGeom prst="ellipse">
            <a:avLst/>
          </a:prstGeom>
          <a:noFill/>
          <a:ln w="57150" cap="flat" cmpd="sng">
            <a:solidFill>
              <a:srgbClr val="FF3300"/>
            </a:solidFill>
            <a:prstDash val="solid"/>
            <a:round/>
            <a:headEnd type="none" w="med" len="med"/>
            <a:tailEnd type="none" w="med" len="med"/>
          </a:ln>
        </p:spPr>
        <p:txBody>
          <a:bodyPr wrap="none" anchor="ctr"/>
          <a:p>
            <a:pPr defTabSz="914400" eaLnBrk="0" hangingPunct="0">
              <a:buFont typeface="Arial" panose="020B0604020202020204" pitchFamily="34" charset="0"/>
              <a:buNone/>
            </a:pPr>
            <a:endParaRPr lang="zh-CN" altLang="en-US" sz="2400" dirty="0">
              <a:latin typeface="Franklin Gothic Book" pitchFamily="34" charset="0"/>
              <a:ea typeface="宋体" panose="02010600030101010101" pitchFamily="2" charset="-122"/>
              <a:sym typeface="Helvetica Light" charset="0"/>
            </a:endParaRPr>
          </a:p>
        </p:txBody>
      </p:sp>
      <p:sp>
        <p:nvSpPr>
          <p:cNvPr id="26761" name="Oval 68"/>
          <p:cNvSpPr/>
          <p:nvPr/>
        </p:nvSpPr>
        <p:spPr>
          <a:xfrm>
            <a:off x="8879417" y="3860800"/>
            <a:ext cx="2976033" cy="431800"/>
          </a:xfrm>
          <a:prstGeom prst="ellipse">
            <a:avLst/>
          </a:prstGeom>
          <a:noFill/>
          <a:ln w="57150" cap="flat" cmpd="sng">
            <a:solidFill>
              <a:srgbClr val="FF3300"/>
            </a:solidFill>
            <a:prstDash val="solid"/>
            <a:round/>
            <a:headEnd type="none" w="med" len="med"/>
            <a:tailEnd type="none" w="med" len="med"/>
          </a:ln>
        </p:spPr>
        <p:txBody>
          <a:bodyPr wrap="none" anchor="ctr"/>
          <a:p>
            <a:pPr defTabSz="914400" eaLnBrk="0" hangingPunct="0">
              <a:buFont typeface="Arial" panose="020B0604020202020204" pitchFamily="34" charset="0"/>
              <a:buNone/>
            </a:pPr>
            <a:endParaRPr lang="zh-CN" altLang="en-US" sz="2400" dirty="0">
              <a:latin typeface="Franklin Gothic Book" pitchFamily="34" charset="0"/>
              <a:ea typeface="宋体" panose="02010600030101010101" pitchFamily="2" charset="-122"/>
              <a:sym typeface="Helvetica Light" charset="0"/>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761"/>
                                        </p:tgtEl>
                                        <p:attrNameLst>
                                          <p:attrName>style.visibility</p:attrName>
                                        </p:attrNameLst>
                                      </p:cBhvr>
                                      <p:to>
                                        <p:strVal val="visible"/>
                                      </p:to>
                                    </p:set>
                                    <p:animEffect transition="in" filter="fade">
                                      <p:cBhvr>
                                        <p:cTn id="7" dur="2000"/>
                                        <p:tgtEl>
                                          <p:spTgt spid="267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760"/>
                                        </p:tgtEl>
                                        <p:attrNameLst>
                                          <p:attrName>style.visibility</p:attrName>
                                        </p:attrNameLst>
                                      </p:cBhvr>
                                      <p:to>
                                        <p:strVal val="visible"/>
                                      </p:to>
                                    </p:set>
                                    <p:animEffect transition="in" filter="fade">
                                      <p:cBhvr>
                                        <p:cTn id="10" dur="2000"/>
                                        <p:tgtEl>
                                          <p:spTgt spid="267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759"/>
                                        </p:tgtEl>
                                        <p:attrNameLst>
                                          <p:attrName>style.visibility</p:attrName>
                                        </p:attrNameLst>
                                      </p:cBhvr>
                                      <p:to>
                                        <p:strVal val="visible"/>
                                      </p:to>
                                    </p:set>
                                    <p:animEffect transition="in" filter="fade">
                                      <p:cBhvr>
                                        <p:cTn id="13" dur="2000"/>
                                        <p:tgtEl>
                                          <p:spTgt spid="26759"/>
                                        </p:tgtEl>
                                      </p:cBhvr>
                                    </p:animEffect>
                                  </p:childTnLst>
                                </p:cTn>
                              </p:par>
                            </p:childTnLst>
                          </p:cTn>
                        </p:par>
                        <p:par>
                          <p:cTn id="14" fill="hold">
                            <p:stCondLst>
                              <p:cond delay="2000"/>
                            </p:stCondLst>
                            <p:childTnLst>
                              <p:par>
                                <p:cTn id="15" presetID="35" presetClass="emph" presetSubtype="0" fill="hold" grpId="1" nodeType="afterEffect">
                                  <p:stCondLst>
                                    <p:cond delay="0"/>
                                  </p:stCondLst>
                                  <p:childTnLst>
                                    <p:anim calcmode="discrete" valueType="str">
                                      <p:cBhvr>
                                        <p:cTn id="16" dur="1000" fill="hold"/>
                                        <p:tgtEl>
                                          <p:spTgt spid="26761"/>
                                        </p:tgtEl>
                                        <p:attrNameLst>
                                          <p:attrName>style.visibility</p:attrName>
                                        </p:attrNameLst>
                                      </p:cBhvr>
                                      <p:tavLst>
                                        <p:tav tm="0">
                                          <p:val>
                                            <p:strVal val="hidden"/>
                                          </p:val>
                                        </p:tav>
                                        <p:tav tm="50000">
                                          <p:val>
                                            <p:strVal val="visible"/>
                                          </p:val>
                                        </p:tav>
                                      </p:tavLst>
                                    </p:anim>
                                  </p:childTnLst>
                                </p:cTn>
                              </p:par>
                              <p:par>
                                <p:cTn id="17" presetID="35" presetClass="emph" presetSubtype="0" fill="hold" grpId="1" nodeType="withEffect">
                                  <p:stCondLst>
                                    <p:cond delay="0"/>
                                  </p:stCondLst>
                                  <p:childTnLst>
                                    <p:anim calcmode="discrete" valueType="str">
                                      <p:cBhvr>
                                        <p:cTn id="18" dur="1000" fill="hold"/>
                                        <p:tgtEl>
                                          <p:spTgt spid="26760"/>
                                        </p:tgtEl>
                                        <p:attrNameLst>
                                          <p:attrName>style.visibility</p:attrName>
                                        </p:attrNameLst>
                                      </p:cBhvr>
                                      <p:tavLst>
                                        <p:tav tm="0">
                                          <p:val>
                                            <p:strVal val="hidden"/>
                                          </p:val>
                                        </p:tav>
                                        <p:tav tm="50000">
                                          <p:val>
                                            <p:strVal val="visible"/>
                                          </p:val>
                                        </p:tav>
                                      </p:tavLst>
                                    </p:anim>
                                  </p:childTnLst>
                                </p:cTn>
                              </p:par>
                              <p:par>
                                <p:cTn id="19" presetID="35" presetClass="emph" presetSubtype="0" fill="hold" grpId="1" nodeType="withEffect">
                                  <p:stCondLst>
                                    <p:cond delay="0"/>
                                  </p:stCondLst>
                                  <p:childTnLst>
                                    <p:anim calcmode="discrete" valueType="str">
                                      <p:cBhvr>
                                        <p:cTn id="20" dur="1000" fill="hold"/>
                                        <p:tgtEl>
                                          <p:spTgt spid="267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59" grpId="0" bldLvl="0" animBg="1"/>
      <p:bldP spid="26759" grpId="1" bldLvl="0" animBg="1"/>
      <p:bldP spid="26760" grpId="0" bldLvl="0" animBg="1"/>
      <p:bldP spid="26760" grpId="1" bldLvl="0" animBg="1"/>
      <p:bldP spid="26761" grpId="0" bldLvl="0" animBg="1"/>
      <p:bldP spid="26761"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239184" y="116417"/>
            <a:ext cx="9505949" cy="863600"/>
          </a:xfrm>
        </p:spPr>
        <p:txBody>
          <a:bodyPr wrap="square" lIns="0" tIns="0" rIns="0" bIns="0" anchor="ctr"/>
          <a:p>
            <a:pPr marL="838200" indent="-838200" algn="l" eaLnBrk="1" hangingPunct="1"/>
            <a:r>
              <a:rPr lang="en-US" altLang="zh-CN" sz="4800" b="0" dirty="0">
                <a:latin typeface="Times New Roman" panose="02020603050405020304" pitchFamily="18" charset="0"/>
              </a:rPr>
              <a:t> 2.</a:t>
            </a:r>
            <a:r>
              <a:rPr lang="zh-CN" altLang="en-US" sz="4800" dirty="0"/>
              <a:t>常见的多表代替密码</a:t>
            </a:r>
            <a:r>
              <a:rPr lang="en-US" altLang="zh-CN" sz="4800" dirty="0"/>
              <a:t>--</a:t>
            </a:r>
            <a:r>
              <a:rPr lang="zh-CN" altLang="en-US" sz="3735" b="0" dirty="0">
                <a:latin typeface="Times New Roman" panose="02020603050405020304" pitchFamily="18" charset="0"/>
              </a:rPr>
              <a:t>博福特密码</a:t>
            </a:r>
            <a:endParaRPr lang="en-AU" altLang="en-US" sz="3735" b="0" dirty="0">
              <a:latin typeface="Times New Roman" panose="02020603050405020304" pitchFamily="18" charset="0"/>
            </a:endParaRPr>
          </a:p>
        </p:txBody>
      </p:sp>
      <p:sp>
        <p:nvSpPr>
          <p:cNvPr id="21506" name="文本框 1"/>
          <p:cNvSpPr txBox="1"/>
          <p:nvPr/>
        </p:nvSpPr>
        <p:spPr>
          <a:xfrm>
            <a:off x="527051" y="1341967"/>
            <a:ext cx="11425767" cy="4892675"/>
          </a:xfrm>
          <a:prstGeom prst="rect">
            <a:avLst/>
          </a:prstGeom>
          <a:noFill/>
          <a:ln w="9525">
            <a:noFill/>
          </a:ln>
        </p:spPr>
        <p:txBody>
          <a:bodyPr anchor="t">
            <a:spAutoFit/>
          </a:bodyPr>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博福特密码是按</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mod</a:t>
            </a:r>
            <a:r>
              <a:rPr lang="zh-CN" altLang="en-US" sz="2400" dirty="0">
                <a:latin typeface="Arial" panose="020B0604020202020204" pitchFamily="34" charset="0"/>
                <a:ea typeface="宋体" panose="02010600030101010101" pitchFamily="2" charset="-122"/>
                <a:sym typeface="Helvetica Light" charset="0"/>
              </a:rPr>
              <a:t> </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r>
              <a:rPr lang="zh-CN" altLang="en-US" sz="2400" dirty="0">
                <a:latin typeface="Arial" panose="020B0604020202020204" pitchFamily="34" charset="0"/>
                <a:ea typeface="宋体" panose="02010600030101010101" pitchFamily="2" charset="-122"/>
                <a:sym typeface="Helvetica Light" charset="0"/>
              </a:rPr>
              <a:t>减法运算的一种周期代替密码。即</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c</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(mod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buFont typeface="Arial" panose="020B0604020202020204" pitchFamily="34" charset="0"/>
              <a:buNone/>
            </a:pP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所以，它和维吉尼亚密码类似，以</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zh-CN" altLang="en-US" sz="2400" dirty="0">
                <a:latin typeface="Arial" panose="020B0604020202020204" pitchFamily="34" charset="0"/>
                <a:ea typeface="宋体" panose="02010600030101010101" pitchFamily="2" charset="-122"/>
                <a:sym typeface="Helvetica Light" charset="0"/>
              </a:rPr>
              <a:t>为密钥的代替表是密文字母表为英文字母表逆序排列进行循环右移</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zh-CN" altLang="en-US" sz="2400" dirty="0">
                <a:latin typeface="Arial" panose="020B0604020202020204" pitchFamily="34" charset="0"/>
                <a:ea typeface="宋体" panose="02010600030101010101" pitchFamily="2" charset="-122"/>
                <a:sym typeface="Helvetica Light" charset="0"/>
              </a:rPr>
              <a:t>次形成的。</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博福特密码的解密变换为</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en-US" altLang="zh-CN" sz="2400" dirty="0">
                <a:latin typeface="Arial" panose="020B0604020202020204" pitchFamily="34" charset="0"/>
                <a:ea typeface="宋体" panose="02010600030101010101" pitchFamily="2" charset="-122"/>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(mod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因此，博福特密码的解密变换与加密变换相同。</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en-US" altLang="zh-CN" sz="2400" dirty="0">
                <a:latin typeface="Arial" panose="020B0604020202020204" pitchFamily="34" charset="0"/>
                <a:ea typeface="宋体" panose="02010600030101010101" pitchFamily="2" charset="-122"/>
                <a:sym typeface="Helvetica Light" charset="0"/>
              </a:rPr>
              <a:t>                        </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zh-CN" altLang="en-US" sz="2400" dirty="0">
              <a:latin typeface="Arial" panose="020B0604020202020204" pitchFamily="34" charset="0"/>
              <a:ea typeface="宋体" panose="02010600030101010101" pitchFamily="2" charset="-122"/>
              <a:sym typeface="Helvetica Light" charset="0"/>
            </a:endParaRPr>
          </a:p>
        </p:txBody>
      </p:sp>
    </p:spTree>
  </p:cSld>
  <p:clrMapOvr>
    <a:masterClrMapping/>
  </p:clrMapOvr>
  <p:transition spd="med"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矩形 1"/>
          <p:cNvSpPr/>
          <p:nvPr/>
        </p:nvSpPr>
        <p:spPr>
          <a:xfrm>
            <a:off x="624417" y="1221317"/>
            <a:ext cx="11040533" cy="3415030"/>
          </a:xfrm>
          <a:prstGeom prst="rect">
            <a:avLst/>
          </a:prstGeom>
          <a:noFill/>
          <a:ln w="9525">
            <a:noFill/>
          </a:ln>
        </p:spPr>
        <p:txBody>
          <a:bodyPr anchor="t">
            <a:spAutoFit/>
          </a:bodyPr>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注：</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Wingdings" panose="05000000000000000000" pitchFamily="2" charset="2"/>
              <a:buChar char="Ø"/>
            </a:pPr>
            <a:r>
              <a:rPr lang="en-US" altLang="zh-CN" sz="2400" dirty="0">
                <a:latin typeface="Arial" panose="020B0604020202020204" pitchFamily="34" charset="0"/>
                <a:ea typeface="宋体" panose="02010600030101010101" pitchFamily="2" charset="-122"/>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按博福特密码，以密钥</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zh-CN" altLang="en-US" sz="2400" dirty="0">
                <a:latin typeface="Arial" panose="020B0604020202020204" pitchFamily="34" charset="0"/>
                <a:ea typeface="宋体" panose="02010600030101010101" pitchFamily="2" charset="-122"/>
                <a:sym typeface="Helvetica Light" charset="0"/>
              </a:rPr>
              <a:t>加密相当于按下式的维吉尼亚密  </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en-US" altLang="zh-CN" sz="2400" dirty="0">
                <a:latin typeface="Arial" panose="020B0604020202020204" pitchFamily="34" charset="0"/>
                <a:ea typeface="宋体" panose="02010600030101010101" pitchFamily="2" charset="-122"/>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表加密：</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en-US" altLang="zh-CN" sz="2400" dirty="0">
                <a:latin typeface="Arial" panose="020B0604020202020204" pitchFamily="34" charset="0"/>
                <a:ea typeface="宋体" panose="02010600030101010101" pitchFamily="2" charset="-122"/>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(mod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sym typeface="Helvetica Light" charset="0"/>
              </a:rPr>
              <a:t> 若按下式加密：</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en-US" altLang="zh-CN" sz="2400" dirty="0">
                <a:latin typeface="Arial" panose="020B0604020202020204" pitchFamily="34" charset="0"/>
                <a:ea typeface="宋体" panose="02010600030101010101" pitchFamily="2" charset="-122"/>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i+td</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(mod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就得到变异的博福特密码，</a:t>
            </a:r>
            <a:r>
              <a:rPr lang="en-US" altLang="zh-CN" sz="2400" dirty="0">
                <a:latin typeface="Arial" panose="020B0604020202020204" pitchFamily="34" charset="0"/>
                <a:ea typeface="宋体" panose="02010600030101010101" pitchFamily="2" charset="-122"/>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相应代替表是将明文字母表循环右移</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zh-CN" altLang="en-US" sz="2400" dirty="0">
                <a:latin typeface="Arial" panose="020B0604020202020204" pitchFamily="34" charset="0"/>
                <a:ea typeface="宋体" panose="02010600030101010101" pitchFamily="2" charset="-122"/>
                <a:sym typeface="Helvetica Light" charset="0"/>
              </a:rPr>
              <a:t>次而成。</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sym typeface="Helvetica Light" charset="0"/>
              </a:rPr>
              <a:t>所以维吉尼亚密码和变异的博福特密码互为逆变换，</a:t>
            </a:r>
            <a:r>
              <a:rPr lang="en-US" altLang="zh-CN" sz="2400" dirty="0">
                <a:latin typeface="Arial" panose="020B0604020202020204" pitchFamily="34" charset="0"/>
                <a:ea typeface="宋体" panose="02010600030101010101" pitchFamily="2" charset="-122"/>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若一个是加密运算，则另一个就是解密运算。</a:t>
            </a:r>
            <a:endParaRPr lang="zh-CN" altLang="en-US" sz="2400" dirty="0">
              <a:latin typeface="Arial" panose="020B0604020202020204" pitchFamily="34" charset="0"/>
              <a:ea typeface="宋体" panose="02010600030101010101" pitchFamily="2" charset="-122"/>
              <a:sym typeface="Helvetica Light" charset="0"/>
            </a:endParaRPr>
          </a:p>
        </p:txBody>
      </p:sp>
    </p:spTree>
  </p:cSld>
  <p:clrMapOvr>
    <a:masterClrMapping/>
  </p:clrMapOvr>
  <p:transition spd="med"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1"/>
          <p:cNvSpPr/>
          <p:nvPr/>
        </p:nvSpPr>
        <p:spPr>
          <a:xfrm>
            <a:off x="624417" y="2091267"/>
            <a:ext cx="11233149" cy="1568450"/>
          </a:xfrm>
          <a:prstGeom prst="rect">
            <a:avLst/>
          </a:prstGeom>
          <a:noFill/>
          <a:ln w="9525">
            <a:noFill/>
          </a:ln>
        </p:spPr>
        <p:txBody>
          <a:bodyPr anchor="t">
            <a:spAutoFit/>
          </a:bodyPr>
          <a:p>
            <a:pPr defTabSz="914400" eaLnBrk="0" hangingPunct="0">
              <a:buFont typeface="Arial" panose="020B0604020202020204" pitchFamily="34" charset="0"/>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例</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4.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若</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3</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(相当于字母D)，则明文和密文的对应关系如下:</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buFont typeface="Arial" panose="020B0604020202020204" pitchFamily="34" charset="0"/>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buFont typeface="Arial" panose="020B0604020202020204" pitchFamily="34" charset="0"/>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明文: a  b c  d e  f g  h   i   j  k  l m n  o p  q  r  s t  u v w x  y z</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buFont typeface="Arial" panose="020B0604020202020204" pitchFamily="34" charset="0"/>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密文: D C B A Z Y X W V U T S R Q P O N M L K J I H G F E </a:t>
            </a:r>
            <a:endParaRPr lang="zh-CN" altLang="en-US" sz="2400" dirty="0">
              <a:latin typeface="Times New Roman" panose="02020603050405020304" pitchFamily="18" charset="0"/>
              <a:ea typeface="Times New Roman" panose="02020603050405020304" pitchFamily="18" charset="0"/>
              <a:sym typeface="Helvetica Light" charset="0"/>
            </a:endParaRPr>
          </a:p>
        </p:txBody>
      </p:sp>
    </p:spTree>
  </p:cSld>
  <p:clrMapOvr>
    <a:masterClrMapping/>
  </p:clrMapOvr>
  <p:transition spd="med"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1"/>
          <p:cNvSpPr/>
          <p:nvPr/>
        </p:nvSpPr>
        <p:spPr>
          <a:xfrm>
            <a:off x="0" y="42863"/>
            <a:ext cx="9935633" cy="1177925"/>
          </a:xfrm>
          <a:prstGeom prst="rect">
            <a:avLst/>
          </a:prstGeom>
          <a:noFill/>
          <a:ln w="9525">
            <a:noFill/>
          </a:ln>
        </p:spPr>
        <p:txBody>
          <a:bodyPr tIns="220064" bIns="220064" anchor="ctr">
            <a:spAutoFit/>
          </a:bodyPr>
          <a:p>
            <a:pPr indent="266700" defTabSz="914400" eaLnBrk="0" hangingPunct="0">
              <a:buFont typeface="Arial" panose="020B0604020202020204" pitchFamily="34" charset="0"/>
              <a:buNone/>
            </a:pPr>
            <a:r>
              <a:rPr lang="en-US" altLang="zh-CN" sz="4800" dirty="0">
                <a:latin typeface="Times New Roman" panose="02020603050405020304" pitchFamily="18" charset="0"/>
                <a:ea typeface="宋体" panose="02010600030101010101" pitchFamily="2" charset="-122"/>
                <a:sym typeface="Helvetica Light" charset="0"/>
              </a:rPr>
              <a:t>2.</a:t>
            </a:r>
            <a:r>
              <a:rPr lang="zh-CN" altLang="en-US" sz="4800" dirty="0">
                <a:latin typeface="Arial" panose="020B0604020202020204" pitchFamily="34" charset="0"/>
                <a:ea typeface="宋体" panose="02010600030101010101" pitchFamily="2" charset="-122"/>
                <a:sym typeface="Helvetica Light" charset="0"/>
              </a:rPr>
              <a:t>常见的多表代替密码</a:t>
            </a:r>
            <a:r>
              <a:rPr lang="en-US" altLang="zh-CN" sz="4800" dirty="0">
                <a:latin typeface="Arial" panose="020B0604020202020204" pitchFamily="34" charset="0"/>
                <a:ea typeface="宋体" panose="02010600030101010101" pitchFamily="2" charset="-122"/>
                <a:sym typeface="Helvetica Light" charset="0"/>
              </a:rPr>
              <a:t>--</a:t>
            </a:r>
            <a:r>
              <a:rPr lang="zh-CN" altLang="en-US" sz="3735"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滚动密钥密码</a:t>
            </a:r>
            <a:endParaRPr lang="zh-CN" altLang="en-US" sz="3735" dirty="0">
              <a:latin typeface="Times New Roman" panose="02020603050405020304" pitchFamily="18" charset="0"/>
              <a:ea typeface="Times New Roman" panose="02020603050405020304" pitchFamily="18" charset="0"/>
              <a:sym typeface="Helvetica Light" charset="0"/>
            </a:endParaRPr>
          </a:p>
        </p:txBody>
      </p:sp>
      <p:sp>
        <p:nvSpPr>
          <p:cNvPr id="24578" name="矩形 2"/>
          <p:cNvSpPr/>
          <p:nvPr/>
        </p:nvSpPr>
        <p:spPr>
          <a:xfrm>
            <a:off x="624417" y="1845733"/>
            <a:ext cx="11233149" cy="3046095"/>
          </a:xfrm>
          <a:prstGeom prst="rect">
            <a:avLst/>
          </a:prstGeom>
          <a:noFill/>
          <a:ln w="9525">
            <a:noFill/>
          </a:ln>
        </p:spPr>
        <p:txBody>
          <a:bodyPr anchor="t">
            <a:spAutoFit/>
          </a:bodyPr>
          <a:p>
            <a:pPr indent="266700" defTabSz="914400" eaLnBrk="0" hangingPunct="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对于周期多表代替密码，保密性将随周期</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加大而增加。</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indent="266700" defTabSz="914400" eaLnBrk="0" hangingPunct="0">
              <a:buFont typeface="Arial" panose="020B0604020202020204" pitchFamily="34" charset="0"/>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indent="266700" defTabSz="914400" eaLnBrk="0" hangingPunct="0">
              <a:buFont typeface="Arial" panose="020B0604020202020204" pitchFamily="34" charset="0"/>
              <a:buChar cha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当</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的长度和明文一样长时就变成了滚动密钥密码。</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indent="266700" defTabSz="914400" eaLnBrk="0" hangingPunct="0">
              <a:buFont typeface="Arial" panose="020B0604020202020204" pitchFamily="34" charset="0"/>
              <a:buChar char="•"/>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indent="266700" defTabSz="914400" eaLnBrk="0" hangingPunct="0">
              <a:buFont typeface="Arial" panose="020B0604020202020204" pitchFamily="34" charset="0"/>
              <a:buChar cha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如果其中所采用的密钥不重复就是一次一密体制。</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indent="266700" defTabSz="914400" eaLnBrk="0" hangingPunct="0">
              <a:buFont typeface="Arial" panose="020B0604020202020204" pitchFamily="34" charset="0"/>
              <a:buChar char="•"/>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indent="266700" defTabSz="914400" eaLnBrk="0" hangingPunct="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一般，密钥可取一本书或一篇报告作为密钥源，可由书名、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章节号及标题来限定密钥起始位置。</a:t>
            </a:r>
            <a:endParaRPr lang="en-US" altLang="zh-CN" sz="2400" dirty="0">
              <a:latin typeface="Arial" panose="020B0604020202020204" pitchFamily="34" charset="0"/>
              <a:ea typeface="宋体" panose="02010600030101010101" pitchFamily="2" charset="-122"/>
              <a:sym typeface="Helvetica Light" charset="0"/>
            </a:endParaRPr>
          </a:p>
        </p:txBody>
      </p:sp>
    </p:spTree>
  </p:cSld>
  <p:clrMapOvr>
    <a:masterClrMapping/>
  </p:clrMapOvr>
  <p:transition spd="med"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239184" y="116417"/>
            <a:ext cx="9218083" cy="863600"/>
          </a:xfrm>
        </p:spPr>
        <p:txBody>
          <a:bodyPr wrap="square" lIns="0" tIns="0" rIns="0" bIns="0" anchor="ctr"/>
          <a:p>
            <a:pPr marL="838200" indent="-838200" algn="l" eaLnBrk="1" hangingPunct="1"/>
            <a:r>
              <a:rPr lang="en-US" altLang="zh-CN" sz="4800" b="0" dirty="0">
                <a:latin typeface="Times New Roman" panose="02020603050405020304" pitchFamily="18" charset="0"/>
              </a:rPr>
              <a:t> 2.</a:t>
            </a:r>
            <a:r>
              <a:rPr lang="zh-CN" altLang="en-US" sz="4800" dirty="0"/>
              <a:t>常见的多表代替密码</a:t>
            </a:r>
            <a:r>
              <a:rPr lang="en-US" altLang="zh-CN" sz="3735" dirty="0"/>
              <a:t>--</a:t>
            </a:r>
            <a:r>
              <a:rPr lang="en-US" altLang="zh-CN" sz="3735" b="0" dirty="0">
                <a:latin typeface="Times New Roman" panose="02020603050405020304" pitchFamily="18" charset="0"/>
              </a:rPr>
              <a:t> </a:t>
            </a:r>
            <a:r>
              <a:rPr lang="zh-CN" altLang="en-US" sz="3735" b="0" dirty="0">
                <a:latin typeface="Times New Roman" panose="02020603050405020304" pitchFamily="18" charset="0"/>
              </a:rPr>
              <a:t>弗纳姆密码</a:t>
            </a:r>
            <a:endParaRPr lang="en-AU" altLang="en-US" sz="3735" b="0" dirty="0">
              <a:latin typeface="Times New Roman" panose="02020603050405020304" pitchFamily="18" charset="0"/>
            </a:endParaRPr>
          </a:p>
        </p:txBody>
      </p:sp>
      <p:sp>
        <p:nvSpPr>
          <p:cNvPr id="25602" name="文本框 1"/>
          <p:cNvSpPr txBox="1"/>
          <p:nvPr/>
        </p:nvSpPr>
        <p:spPr>
          <a:xfrm>
            <a:off x="527051" y="1267884"/>
            <a:ext cx="11137900" cy="3784600"/>
          </a:xfrm>
          <a:prstGeom prst="rect">
            <a:avLst/>
          </a:prstGeom>
          <a:noFill/>
          <a:ln w="9525">
            <a:noFill/>
          </a:ln>
        </p:spPr>
        <p:txBody>
          <a:bodyPr anchor="t">
            <a:spAutoFit/>
          </a:bodyPr>
          <a:p>
            <a:pPr defTabSz="914400" eaLnBrk="0" hangingPunct="0">
              <a:buFont typeface="Arial" panose="020B0604020202020204" pitchFamily="34" charset="0"/>
              <a:buChar char="•"/>
            </a:pPr>
            <a:r>
              <a:rPr lang="zh-CN" altLang="en-US" sz="2400" dirty="0">
                <a:latin typeface="Arial" panose="020B0604020202020204" pitchFamily="34" charset="0"/>
                <a:ea typeface="宋体" panose="02010600030101010101" pitchFamily="2" charset="-122"/>
                <a:sym typeface="Helvetica Light" charset="0"/>
              </a:rPr>
              <a:t> 当字母表字母数</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q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2</a:t>
            </a:r>
            <a:r>
              <a:rPr lang="zh-CN" altLang="en-US" sz="2400" dirty="0">
                <a:latin typeface="Arial" panose="020B0604020202020204" pitchFamily="34" charset="0"/>
                <a:ea typeface="宋体" panose="02010600030101010101" pitchFamily="2" charset="-122"/>
                <a:sym typeface="Helvetica Light" charset="0"/>
              </a:rPr>
              <a:t>时的滚动密钥密码就变成弗纳姆密码。它将英文字母编成五单元波多电码。 </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Char char="•"/>
            </a:pPr>
            <a:r>
              <a:rPr lang="en-US" altLang="zh-CN" sz="2400" dirty="0">
                <a:latin typeface="Arial" panose="020B0604020202020204" pitchFamily="34" charset="0"/>
                <a:ea typeface="宋体" panose="02010600030101010101" pitchFamily="2" charset="-122"/>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选择随机二元数字序列作为密钥, 以</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Times New Roman" panose="02020603050405020304" pitchFamily="18" charset="0"/>
                <a:sym typeface="Helvetica Light"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Times New Roman" panose="02020603050405020304" pitchFamily="18" charset="0"/>
                <a:sym typeface="Helvetica Light"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F</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  表示。 明文字母变成二元向量后也可以表示成二元序列</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Times New Roman" panose="02020603050405020304" pitchFamily="18" charset="0"/>
                <a:sym typeface="Helvetica Light"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Times New Roman" panose="02020603050405020304" pitchFamily="18" charset="0"/>
                <a:sym typeface="Helvetica Light"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F</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k</a:t>
            </a:r>
            <a:r>
              <a:rPr lang="zh-CN" altLang="en-US" sz="2400" dirty="0">
                <a:latin typeface="Arial" panose="020B0604020202020204" pitchFamily="34" charset="0"/>
                <a:ea typeface="宋体" panose="02010600030101010101" pitchFamily="2" charset="-122"/>
                <a:sym typeface="Helvetica Light" charset="0"/>
              </a:rPr>
              <a:t>和</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zh-CN" altLang="en-US" sz="2400" dirty="0">
                <a:latin typeface="Arial" panose="020B0604020202020204" pitchFamily="34" charset="0"/>
                <a:ea typeface="宋体" panose="02010600030101010101" pitchFamily="2" charset="-122"/>
                <a:sym typeface="Helvetica Light" charset="0"/>
              </a:rPr>
              <a:t>都分别记录在穿孔纸带上。   </a:t>
            </a:r>
            <a:r>
              <a:rPr lang="en-US" altLang="zh-CN" sz="2400" dirty="0">
                <a:latin typeface="Arial" panose="020B0604020202020204" pitchFamily="34" charset="0"/>
                <a:ea typeface="宋体" panose="02010600030101010101" pitchFamily="2" charset="-122"/>
                <a:sym typeface="Helvetica Light" charset="0"/>
              </a:rPr>
              <a:t>    </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zh-CN" altLang="en-US" sz="2400" dirty="0">
              <a:latin typeface="Arial" panose="020B0604020202020204" pitchFamily="34" charset="0"/>
              <a:ea typeface="宋体" panose="02010600030101010101" pitchFamily="2" charset="-122"/>
              <a:sym typeface="Helvetica Light" charset="0"/>
            </a:endParaRPr>
          </a:p>
        </p:txBody>
      </p:sp>
    </p:spTree>
  </p:cSld>
  <p:clrMapOvr>
    <a:masterClrMapping/>
  </p:clrMapOvr>
  <p:transition spd="med"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1"/>
          <p:cNvSpPr txBox="1"/>
          <p:nvPr/>
        </p:nvSpPr>
        <p:spPr>
          <a:xfrm>
            <a:off x="912284" y="1058333"/>
            <a:ext cx="10945283" cy="4194810"/>
          </a:xfrm>
          <a:prstGeom prst="rect">
            <a:avLst/>
          </a:prstGeom>
          <a:noFill/>
          <a:ln w="9525">
            <a:noFill/>
          </a:ln>
        </p:spPr>
        <p:txBody>
          <a:bodyPr anchor="t">
            <a:spAutoFit/>
          </a:bodyPr>
          <a:p>
            <a:pPr defTabSz="914400" eaLnBrk="0" hangingPunct="0">
              <a:buFont typeface="Arial" panose="020B0604020202020204" pitchFamily="34" charset="0"/>
              <a:buChar char="•"/>
            </a:pPr>
            <a:r>
              <a:rPr lang="zh-CN" altLang="en-US" sz="2665" dirty="0">
                <a:latin typeface="Arial" panose="020B0604020202020204" pitchFamily="34" charset="0"/>
                <a:ea typeface="宋体" panose="02010600030101010101" pitchFamily="2" charset="-122"/>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加密变换就是将</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zh-CN" altLang="en-US" sz="2400" dirty="0">
                <a:latin typeface="Arial" panose="020B0604020202020204" pitchFamily="34" charset="0"/>
                <a:ea typeface="宋体" panose="02010600030101010101" pitchFamily="2" charset="-122"/>
                <a:sym typeface="Helvetica Light" charset="0"/>
              </a:rPr>
              <a:t>和</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zh-CN" altLang="en-US" sz="2400" dirty="0">
                <a:latin typeface="Arial" panose="020B0604020202020204" pitchFamily="34" charset="0"/>
                <a:ea typeface="宋体" panose="02010600030101010101" pitchFamily="2" charset="-122"/>
                <a:sym typeface="Helvetica Light" charset="0"/>
              </a:rPr>
              <a:t>的相应位逐位模2相加, 即</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i =1, 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Times New Roman" panose="02020603050405020304" pitchFamily="18" charset="0"/>
                <a:sym typeface="Helvetica Light"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Char char="•"/>
            </a:pPr>
            <a:r>
              <a:rPr lang="zh-CN" altLang="en-US" sz="2400" dirty="0">
                <a:latin typeface="Arial" panose="020B0604020202020204" pitchFamily="34" charset="0"/>
                <a:ea typeface="宋体" panose="02010600030101010101" pitchFamily="2" charset="-122"/>
                <a:sym typeface="Helvetica Light" charset="0"/>
              </a:rPr>
              <a:t>  译码时，用同样的密钥纸带对密文同步地逐位模2加，便可恢复成明文的二元数字序列，即</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c</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i =1, 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dirty="0">
                <a:latin typeface="Times New Roman" panose="02020603050405020304" pitchFamily="18" charset="0"/>
                <a:ea typeface="Times New Roman" panose="02020603050405020304" pitchFamily="18" charset="0"/>
                <a:sym typeface="Helvetica Light"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dirty="0">
                <a:latin typeface="Arial" panose="020B0604020202020204" pitchFamily="34" charset="0"/>
                <a:ea typeface="宋体" panose="02010600030101010101" pitchFamily="2" charset="-122"/>
                <a:sym typeface="Helvetica Light" charset="0"/>
              </a:rPr>
              <a:t>(2.</a:t>
            </a:r>
            <a:r>
              <a:rPr lang="en-US" altLang="zh-CN" sz="2400" dirty="0">
                <a:latin typeface="Arial" panose="020B0604020202020204" pitchFamily="34" charset="0"/>
                <a:ea typeface="宋体" panose="02010600030101010101" pitchFamily="2" charset="-122"/>
                <a:sym typeface="Helvetica Light" charset="0"/>
              </a:rPr>
              <a:t>20</a:t>
            </a:r>
            <a:r>
              <a:rPr lang="zh-CN" altLang="en-US" sz="2400" dirty="0">
                <a:latin typeface="Arial" panose="020B0604020202020204" pitchFamily="34" charset="0"/>
                <a:ea typeface="宋体" panose="02010600030101010101" pitchFamily="2" charset="-122"/>
                <a:sym typeface="Helvetica Light" charset="0"/>
              </a:rPr>
              <a:t>)</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Char char="•"/>
            </a:pPr>
            <a:r>
              <a:rPr lang="zh-CN" altLang="en-US" sz="2400" dirty="0">
                <a:latin typeface="Arial" panose="020B0604020202020204" pitchFamily="34" charset="0"/>
                <a:ea typeface="宋体" panose="02010600030101010101" pitchFamily="2" charset="-122"/>
                <a:sym typeface="Helvetica Light" charset="0"/>
              </a:rPr>
              <a:t>  这种加密方式若使用电子器件实现，就是一种序列密码。</a:t>
            </a:r>
            <a:endParaRPr lang="en-US" altLang="zh-CN"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 若明文字母为</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a:t>
            </a:r>
            <a:r>
              <a:rPr lang="zh-CN" altLang="en-US" sz="2400" dirty="0">
                <a:latin typeface="Arial" panose="020B0604020202020204" pitchFamily="34" charset="0"/>
                <a:ea typeface="宋体" panose="02010600030101010101" pitchFamily="2" charset="-122"/>
                <a:sym typeface="Helvetica Light" charset="0"/>
              </a:rPr>
              <a:t>相应密钥序列</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 10010。</a:t>
            </a:r>
            <a:r>
              <a:rPr lang="zh-CN" altLang="en-US" sz="2400" dirty="0">
                <a:latin typeface="Arial" panose="020B0604020202020204" pitchFamily="34" charset="0"/>
                <a:ea typeface="宋体" panose="02010600030101010101" pitchFamily="2" charset="-122"/>
                <a:sym typeface="Helvetica Light" charset="0"/>
              </a:rPr>
              <a:t>则有：</a:t>
            </a:r>
            <a:endParaRPr lang="zh-CN" altLang="en-US" sz="2400" dirty="0">
              <a:latin typeface="Arial" panose="020B0604020202020204" pitchFamily="34"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         </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 11000</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buFont typeface="Arial" panose="020B0604020202020204" pitchFamily="34" charset="0"/>
              <a:buNone/>
            </a:pP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 10010</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buFont typeface="Arial" panose="020B0604020202020204" pitchFamily="34" charset="0"/>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c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 01010</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buFont typeface="Arial" panose="020B0604020202020204" pitchFamily="34" charset="0"/>
              <a:buNone/>
            </a:pPr>
            <a:r>
              <a:rPr lang="zh-CN" altLang="en-US" sz="2400" dirty="0">
                <a:latin typeface="Arial" panose="020B0604020202020204" pitchFamily="34" charset="0"/>
                <a:ea typeface="宋体" panose="02010600030101010101" pitchFamily="2" charset="-122"/>
                <a:sym typeface="Helvetica Light" charset="0"/>
              </a:rPr>
              <a:t>显然有 </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 </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 </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 (01010)⊕(10010) = 11000</a:t>
            </a:r>
            <a:r>
              <a:rPr lang="zh-CN" altLang="en-US" sz="2400" dirty="0">
                <a:latin typeface="Arial" panose="020B0604020202020204" pitchFamily="34" charset="0"/>
                <a:ea typeface="宋体" panose="02010600030101010101" pitchFamily="2" charset="-122"/>
                <a:sym typeface="Helvetica Light" charset="0"/>
              </a:rPr>
              <a:t>。</a:t>
            </a:r>
            <a:endParaRPr lang="zh-CN" altLang="en-US" sz="2400" dirty="0">
              <a:latin typeface="Arial" panose="020B0604020202020204" pitchFamily="34" charset="0"/>
              <a:ea typeface="宋体" panose="02010600030101010101" pitchFamily="2" charset="-122"/>
              <a:sym typeface="Helvetica Light" charset="0"/>
            </a:endParaRPr>
          </a:p>
        </p:txBody>
      </p:sp>
    </p:spTree>
  </p:cSld>
  <p:clrMapOvr>
    <a:masterClrMapping/>
  </p:clrMapOvr>
  <p:transition spd="med"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9218"/>
          <p:cNvSpPr txBox="1"/>
          <p:nvPr/>
        </p:nvSpPr>
        <p:spPr bwMode="auto">
          <a:xfrm>
            <a:off x="859367" y="1619251"/>
            <a:ext cx="10502900" cy="460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normAutofit/>
          </a:bodyPr>
          <a:lstStyle>
            <a:lvl1pPr marL="342900" indent="-342900" algn="l" defTabSz="825500" rtl="0" eaLnBrk="0" fontAlgn="base" hangingPunct="0">
              <a:spcBef>
                <a:spcPts val="5900"/>
              </a:spcBef>
              <a:spcAft>
                <a:spcPct val="0"/>
              </a:spcAft>
              <a:buSzPct val="75000"/>
              <a:buFont typeface="Arial" panose="020B0604020202020204" pitchFamily="34" charset="0"/>
              <a:buChar char="•"/>
              <a:defRPr sz="4800" kern="1200">
                <a:solidFill>
                  <a:schemeClr val="tx1"/>
                </a:solidFill>
                <a:latin typeface="+mn-lt"/>
                <a:ea typeface="+mn-ea"/>
                <a:cs typeface="+mn-cs"/>
                <a:sym typeface="Helvetica Light" charset="0"/>
              </a:defRPr>
            </a:lvl1pPr>
            <a:lvl2pPr marL="1270000" lvl="1"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2pPr>
            <a:lvl3pPr marL="1905000" lvl="2"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3pPr>
            <a:lvl4pPr marL="1905000" lvl="3" indent="-5334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4pPr>
            <a:lvl5pPr marL="3175000" lvl="4"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5pPr>
            <a:lvl6pPr marL="2514600" lvl="5" indent="-228600" algn="l" defTabSz="825500" eaLnBrk="1" fontAlgn="base" latinLnBrk="0" hangingPunct="1">
              <a:spcBef>
                <a:spcPts val="5900"/>
              </a:spcBef>
              <a:buSzPct val="75000"/>
              <a:buChar char="•"/>
              <a:defRPr sz="5200" kern="1200">
                <a:latin typeface="+mn-lt"/>
                <a:ea typeface="+mn-ea"/>
                <a:cs typeface="+mn-cs"/>
                <a:sym typeface="Helvetica Light" charset="0"/>
              </a:defRPr>
            </a:lvl6pPr>
            <a:lvl7pPr marL="2971800" lvl="6" indent="-228600" algn="l" defTabSz="825500" eaLnBrk="1" fontAlgn="base" latinLnBrk="0" hangingPunct="1">
              <a:spcBef>
                <a:spcPts val="5900"/>
              </a:spcBef>
              <a:buSzPct val="75000"/>
              <a:buChar char="•"/>
              <a:defRPr sz="5200" kern="1200">
                <a:latin typeface="+mn-lt"/>
                <a:ea typeface="+mn-ea"/>
                <a:cs typeface="+mn-cs"/>
                <a:sym typeface="Helvetica Light" charset="0"/>
              </a:defRPr>
            </a:lvl7pPr>
            <a:lvl8pPr marL="3429000" lvl="7" indent="-228600" algn="l" defTabSz="825500" eaLnBrk="1" fontAlgn="base" latinLnBrk="0" hangingPunct="1">
              <a:spcBef>
                <a:spcPts val="5900"/>
              </a:spcBef>
              <a:buSzPct val="75000"/>
              <a:buChar char="•"/>
              <a:defRPr sz="5200" kern="1200">
                <a:latin typeface="+mn-lt"/>
                <a:ea typeface="+mn-ea"/>
                <a:cs typeface="+mn-cs"/>
                <a:sym typeface="Helvetica Light" charset="0"/>
              </a:defRPr>
            </a:lvl8pPr>
            <a:lvl9pPr marL="3886200" lvl="8" indent="-228600" algn="l" defTabSz="825500" eaLnBrk="1" fontAlgn="base" latinLnBrk="0" hangingPunct="1">
              <a:spcBef>
                <a:spcPts val="5900"/>
              </a:spcBef>
              <a:buSzPct val="75000"/>
              <a:buChar char="•"/>
              <a:defRPr sz="5200" kern="1200">
                <a:latin typeface="+mn-lt"/>
                <a:ea typeface="+mn-ea"/>
                <a:cs typeface="+mn-cs"/>
                <a:sym typeface="Helvetica Light" charset="0"/>
              </a:defRPr>
            </a:lvl9pPr>
          </a:lstStyle>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1</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多表代替密码的定义</a:t>
            </a:r>
            <a:endParaRPr kumimoji="0" lang="zh-CN" altLang="en-US"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2</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常见的多表代替密码</a:t>
            </a:r>
            <a:endParaRPr kumimoji="0" lang="zh-CN" altLang="en-US"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3</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宋体" panose="02010600030101010101" pitchFamily="2" charset="-122"/>
              </a:rPr>
              <a:t>置换技术</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宋体" panose="02010600030101010101" pitchFamily="2" charset="-122"/>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Arial" panose="020B0604020202020204" pitchFamily="34" charset="0"/>
              </a:rPr>
              <a:t>4.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Arial" panose="020B0604020202020204" pitchFamily="34" charset="0"/>
              </a:rPr>
              <a:t>转轮机</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Arial" panose="020B0604020202020204" pitchFamily="34"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Arial" panose="020B0604020202020204" pitchFamily="34" charset="0"/>
              </a:rPr>
              <a:t>5.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Arial" panose="020B0604020202020204" pitchFamily="34" charset="0"/>
              </a:rPr>
              <a:t>隐写术</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Arial" panose="020B0604020202020204" pitchFamily="34" charset="0"/>
            </a:endParaRPr>
          </a:p>
          <a:p>
            <a:pPr marL="0" marR="0" lvl="0" indent="0" algn="l" defTabSz="825500" rtl="0" eaLnBrk="1" fontAlgn="base" latinLnBrk="0" hangingPunct="1">
              <a:lnSpc>
                <a:spcPct val="80000"/>
              </a:lnSpc>
              <a:spcBef>
                <a:spcPts val="5900"/>
              </a:spcBef>
              <a:spcAft>
                <a:spcPct val="0"/>
              </a:spcAft>
              <a:buClrTx/>
              <a:buSzPct val="75000"/>
              <a:buFont typeface="Arial" panose="020B0604020202020204" pitchFamily="34" charset="0"/>
              <a:buNone/>
              <a:defRPr/>
            </a:pPr>
            <a:endParaRPr kumimoji="0" lang="zh-CN" altLang="en-US" sz="5335" b="0" i="0" u="none" strike="noStrike" kern="1200" cap="none" spc="0" normalizeH="0" baseline="0" noProof="0" dirty="0" smtClean="0">
              <a:ln>
                <a:noFill/>
              </a:ln>
              <a:solidFill>
                <a:srgbClr val="008000"/>
              </a:solidFill>
              <a:effectLst/>
              <a:uLnTx/>
              <a:uFillTx/>
              <a:latin typeface="+mn-lt"/>
              <a:ea typeface="+mn-ea"/>
              <a:cs typeface="+mn-cs"/>
              <a:sym typeface="Helvetica Light" charset="0"/>
            </a:endParaRPr>
          </a:p>
        </p:txBody>
      </p:sp>
      <p:sp>
        <p:nvSpPr>
          <p:cNvPr id="9218" name="标题 9217"/>
          <p:cNvSpPr>
            <a:spLocks noGrp="1"/>
          </p:cNvSpPr>
          <p:nvPr>
            <p:ph type="title"/>
          </p:nvPr>
        </p:nvSpPr>
        <p:spPr>
          <a:xfrm>
            <a:off x="143933" y="260351"/>
            <a:ext cx="4161367" cy="734483"/>
          </a:xfrm>
        </p:spPr>
        <p:txBody>
          <a:bodyPr wrap="square" lIns="0" tIns="0" rIns="0" bIns="0" anchor="ctr"/>
          <a:p>
            <a:pPr algn="l" eaLnBrk="1" hangingPunct="1"/>
            <a:r>
              <a:rPr lang="zh-CN" altLang="en-US" sz="4265" dirty="0"/>
              <a:t> 本节概述 </a:t>
            </a:r>
            <a:endParaRPr lang="zh-CN" altLang="en-US" sz="4265" dirty="0"/>
          </a:p>
        </p:txBody>
      </p:sp>
    </p:spTree>
  </p:cSld>
  <p:clrMapOvr>
    <a:masterClrMapping/>
  </p:clrMapOvr>
  <p:transition spd="med"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a:spLocks noGrp="1"/>
          </p:cNvSpPr>
          <p:nvPr>
            <p:ph type="body"/>
          </p:nvPr>
        </p:nvSpPr>
        <p:spPr>
          <a:xfrm>
            <a:off x="719667" y="1483784"/>
            <a:ext cx="10424584" cy="3947583"/>
          </a:xfrm>
        </p:spPr>
        <p:txBody>
          <a:bodyPr wrap="square" lIns="0" tIns="0" rIns="0" bIns="0" anchor="t"/>
          <a:p>
            <a:pPr marL="0" indent="0" eaLnBrk="1" hangingPunct="1">
              <a:lnSpc>
                <a:spcPct val="80000"/>
              </a:lnSpc>
              <a:spcBef>
                <a:spcPts val="725"/>
              </a:spcBef>
              <a:buNone/>
            </a:pPr>
            <a:endParaRPr lang="en-US" altLang="zh-CN" sz="2935" dirty="0"/>
          </a:p>
          <a:p>
            <a:pPr marL="0" indent="0" eaLnBrk="1" hangingPunct="1">
              <a:lnSpc>
                <a:spcPct val="80000"/>
              </a:lnSpc>
              <a:spcBef>
                <a:spcPts val="900"/>
              </a:spcBef>
              <a:buNone/>
            </a:pPr>
            <a:r>
              <a:rPr lang="en-AU" altLang="en-US" sz="3200" dirty="0"/>
              <a:t>滚动密钥密码</a:t>
            </a:r>
            <a:r>
              <a:rPr lang="zh-CN" altLang="en-US" sz="3200" dirty="0"/>
              <a:t>中，</a:t>
            </a:r>
            <a:r>
              <a:rPr lang="en-AU" altLang="en-US" sz="3200" dirty="0"/>
              <a:t>如果所采用的密钥不重复就是一次一密体制</a:t>
            </a:r>
            <a:r>
              <a:rPr lang="zh-CN" altLang="en-US" sz="3200" dirty="0"/>
              <a:t>。</a:t>
            </a:r>
            <a:endParaRPr lang="en-US" altLang="zh-CN" sz="3200" dirty="0"/>
          </a:p>
          <a:p>
            <a:pPr marL="0" indent="0" eaLnBrk="1" hangingPunct="1">
              <a:lnSpc>
                <a:spcPct val="80000"/>
              </a:lnSpc>
              <a:spcBef>
                <a:spcPts val="900"/>
              </a:spcBef>
            </a:pPr>
            <a:r>
              <a:rPr lang="en-US" altLang="zh-CN" sz="3200" dirty="0"/>
              <a:t> </a:t>
            </a:r>
            <a:r>
              <a:rPr lang="zh-CN" altLang="zh-CN" sz="3200" dirty="0"/>
              <a:t>理论上不可破</a:t>
            </a:r>
            <a:r>
              <a:rPr lang="zh-CN" altLang="en-US" sz="3200" dirty="0"/>
              <a:t>：</a:t>
            </a:r>
            <a:r>
              <a:rPr lang="zh-CN" altLang="zh-CN" sz="3200" dirty="0"/>
              <a:t>这种密码对于明文的特点可实现完全隐蔽</a:t>
            </a:r>
            <a:r>
              <a:rPr lang="zh-CN" altLang="en-US" sz="3200" dirty="0"/>
              <a:t>。</a:t>
            </a:r>
            <a:endParaRPr lang="en-US" altLang="zh-CN" sz="3200" dirty="0"/>
          </a:p>
          <a:p>
            <a:pPr marL="0" indent="0" eaLnBrk="1" hangingPunct="1">
              <a:lnSpc>
                <a:spcPct val="80000"/>
              </a:lnSpc>
              <a:spcBef>
                <a:spcPts val="900"/>
              </a:spcBef>
            </a:pPr>
            <a:r>
              <a:rPr lang="zh-CN" altLang="en-US" sz="3200" dirty="0"/>
              <a:t> 实际上不可行：</a:t>
            </a:r>
            <a:r>
              <a:rPr lang="en-US" altLang="zh-CN" sz="3200" dirty="0"/>
              <a:t> </a:t>
            </a:r>
            <a:endParaRPr lang="en-US" altLang="zh-CN" sz="3200" dirty="0"/>
          </a:p>
          <a:p>
            <a:pPr marL="927100" lvl="1" indent="0" eaLnBrk="1" hangingPunct="1">
              <a:lnSpc>
                <a:spcPct val="80000"/>
              </a:lnSpc>
              <a:spcBef>
                <a:spcPts val="900"/>
              </a:spcBef>
              <a:buFont typeface="Wingdings" panose="05000000000000000000" pitchFamily="2" charset="2"/>
              <a:buChar char="Ø"/>
            </a:pPr>
            <a:r>
              <a:rPr lang="zh-CN" altLang="en-US" sz="3200" dirty="0"/>
              <a:t>  产生大量的随机密钥难；</a:t>
            </a:r>
            <a:endParaRPr lang="en-US" altLang="zh-CN" sz="3200" dirty="0"/>
          </a:p>
          <a:p>
            <a:pPr marL="927100" lvl="1" indent="0" eaLnBrk="1" hangingPunct="1">
              <a:lnSpc>
                <a:spcPct val="80000"/>
              </a:lnSpc>
              <a:spcBef>
                <a:spcPts val="900"/>
              </a:spcBef>
              <a:buFont typeface="Wingdings" panose="05000000000000000000" pitchFamily="2" charset="2"/>
              <a:buChar char="Ø"/>
            </a:pPr>
            <a:r>
              <a:rPr lang="zh-CN" altLang="en-US" sz="3200" dirty="0"/>
              <a:t>  密钥分配与保护更难。</a:t>
            </a:r>
            <a:endParaRPr lang="zh-CN" altLang="zh-CN" sz="3200" dirty="0"/>
          </a:p>
          <a:p>
            <a:pPr marL="0" indent="0" eaLnBrk="1" hangingPunct="1">
              <a:lnSpc>
                <a:spcPct val="80000"/>
              </a:lnSpc>
              <a:spcBef>
                <a:spcPts val="725"/>
              </a:spcBef>
              <a:buNone/>
            </a:pPr>
            <a:endParaRPr lang="en-US" altLang="zh-CN" sz="2935" dirty="0"/>
          </a:p>
          <a:p>
            <a:pPr marL="0" indent="0" eaLnBrk="1" hangingPunct="1">
              <a:lnSpc>
                <a:spcPct val="80000"/>
              </a:lnSpc>
              <a:spcBef>
                <a:spcPts val="725"/>
              </a:spcBef>
              <a:buNone/>
            </a:pPr>
            <a:endParaRPr lang="en-US" altLang="zh-CN" sz="2935" dirty="0"/>
          </a:p>
        </p:txBody>
      </p:sp>
      <p:sp>
        <p:nvSpPr>
          <p:cNvPr id="27650" name="Rectangle 2"/>
          <p:cNvSpPr>
            <a:spLocks noGrp="1"/>
          </p:cNvSpPr>
          <p:nvPr>
            <p:ph type="title"/>
          </p:nvPr>
        </p:nvSpPr>
        <p:spPr>
          <a:xfrm>
            <a:off x="239184" y="116417"/>
            <a:ext cx="8642349" cy="863600"/>
          </a:xfrm>
        </p:spPr>
        <p:txBody>
          <a:bodyPr wrap="square" lIns="0" tIns="0" rIns="0" bIns="0" anchor="ctr"/>
          <a:p>
            <a:pPr marL="838200" indent="-838200" algn="l" eaLnBrk="1" hangingPunct="1"/>
            <a:r>
              <a:rPr lang="en-US" altLang="zh-CN" sz="4265" b="0" dirty="0">
                <a:latin typeface="Times New Roman" panose="02020603050405020304" pitchFamily="18" charset="0"/>
              </a:rPr>
              <a:t> 2.</a:t>
            </a:r>
            <a:r>
              <a:rPr lang="zh-CN" altLang="en-US" sz="4265" dirty="0"/>
              <a:t>常见的多表代替密码</a:t>
            </a:r>
            <a:r>
              <a:rPr lang="en-US" altLang="zh-CN" sz="4265" dirty="0"/>
              <a:t>--</a:t>
            </a:r>
            <a:r>
              <a:rPr lang="zh-CN" altLang="en-US" sz="3735" b="0" dirty="0">
                <a:latin typeface="Times New Roman" panose="02020603050405020304" pitchFamily="18" charset="0"/>
              </a:rPr>
              <a:t>一次一密</a:t>
            </a:r>
            <a:endParaRPr lang="en-AU" altLang="en-US" sz="3735" b="0" dirty="0">
              <a:latin typeface="Times New Roman" panose="02020603050405020304" pitchFamily="18" charset="0"/>
            </a:endParaRPr>
          </a:p>
        </p:txBody>
      </p:sp>
    </p:spTree>
  </p:cSld>
  <p:clrMapOvr>
    <a:masterClrMapping/>
  </p:clrMapOvr>
  <p:transition spd="med"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241300" y="277284"/>
            <a:ext cx="9791700" cy="632883"/>
          </a:xfrm>
        </p:spPr>
        <p:txBody>
          <a:bodyPr wrap="square" lIns="0" tIns="0" rIns="0" bIns="0" anchor="ctr">
            <a:normAutofit fontScale="90000"/>
          </a:bodyPr>
          <a:p>
            <a:pPr algn="l" eaLnBrk="1" hangingPunct="1"/>
            <a:r>
              <a:rPr lang="en-US" altLang="zh-CN" sz="4800" dirty="0">
                <a:latin typeface="Times New Roman" panose="02020603050405020304" pitchFamily="18" charset="0"/>
                <a:cs typeface="Times New Roman" panose="02020603050405020304" pitchFamily="18" charset="0"/>
              </a:rPr>
              <a:t> 3. </a:t>
            </a:r>
            <a:r>
              <a:rPr lang="zh-CN" altLang="en-US" sz="4800" dirty="0">
                <a:latin typeface="Times New Roman" panose="02020603050405020304" pitchFamily="18" charset="0"/>
                <a:cs typeface="Times New Roman" panose="02020603050405020304" pitchFamily="18" charset="0"/>
              </a:rPr>
              <a:t>置换技术</a:t>
            </a:r>
            <a:endParaRPr lang="zh-CN" altLang="en-US" sz="4800" dirty="0">
              <a:latin typeface="Times New Roman" panose="02020603050405020304" pitchFamily="18" charset="0"/>
              <a:ea typeface="Times New Roman" panose="02020603050405020304" pitchFamily="18" charset="0"/>
            </a:endParaRPr>
          </a:p>
        </p:txBody>
      </p:sp>
      <p:sp>
        <p:nvSpPr>
          <p:cNvPr id="28674" name="Rectangle 3"/>
          <p:cNvSpPr>
            <a:spLocks noGrp="1"/>
          </p:cNvSpPr>
          <p:nvPr>
            <p:ph type="body"/>
          </p:nvPr>
        </p:nvSpPr>
        <p:spPr>
          <a:xfrm>
            <a:off x="814917" y="1600200"/>
            <a:ext cx="11137900" cy="4525433"/>
          </a:xfrm>
        </p:spPr>
        <p:txBody>
          <a:bodyPr wrap="square" lIns="0" tIns="0" rIns="0" bIns="0" anchor="t"/>
          <a:p>
            <a:pPr marL="0" indent="0" eaLnBrk="1" hangingPunct="1">
              <a:spcBef>
                <a:spcPts val="900"/>
              </a:spcBef>
              <a:buNone/>
            </a:pPr>
            <a:r>
              <a:rPr lang="zh-CN" altLang="en-US" sz="3200" dirty="0"/>
              <a:t>置换：对明文字母的某种置换</a:t>
            </a:r>
            <a:endParaRPr lang="zh-CN" altLang="en-US" sz="3200" dirty="0"/>
          </a:p>
          <a:p>
            <a:pPr marL="0" indent="0" eaLnBrk="1" hangingPunct="1">
              <a:spcBef>
                <a:spcPts val="900"/>
              </a:spcBef>
              <a:buNone/>
            </a:pPr>
            <a:r>
              <a:rPr lang="zh-CN" altLang="en-US" sz="3200" dirty="0"/>
              <a:t>栅栏技术：按对角线的顺序写出明文，以行的顺序读出作为密文</a:t>
            </a:r>
            <a:endParaRPr lang="zh-CN" altLang="en-US" sz="3200" dirty="0"/>
          </a:p>
          <a:p>
            <a:pPr lvl="1" eaLnBrk="1" hangingPunct="1">
              <a:spcBef>
                <a:spcPts val="900"/>
              </a:spcBef>
            </a:pPr>
            <a:r>
              <a:rPr lang="zh-CN" altLang="en-US" sz="3200" dirty="0"/>
              <a:t>易破译</a:t>
            </a:r>
            <a:endParaRPr lang="zh-CN" altLang="en-US" sz="3200" dirty="0"/>
          </a:p>
          <a:p>
            <a:pPr marL="0" indent="0" eaLnBrk="1" hangingPunct="1">
              <a:spcBef>
                <a:spcPts val="900"/>
              </a:spcBef>
              <a:buNone/>
            </a:pPr>
            <a:r>
              <a:rPr lang="zh-CN" altLang="en-US" sz="3200" dirty="0"/>
              <a:t>矩阵排列法</a:t>
            </a:r>
            <a:endParaRPr lang="zh-CN" altLang="en-US" sz="3200" dirty="0"/>
          </a:p>
          <a:p>
            <a:pPr lvl="1" eaLnBrk="1" hangingPunct="1">
              <a:spcBef>
                <a:spcPts val="900"/>
              </a:spcBef>
            </a:pPr>
            <a:r>
              <a:rPr lang="zh-CN" altLang="en-US" sz="3200" dirty="0"/>
              <a:t>纯置换密码易识别</a:t>
            </a:r>
            <a:endParaRPr lang="zh-CN" altLang="en-US" sz="3200" dirty="0"/>
          </a:p>
          <a:p>
            <a:pPr marL="0" indent="0" eaLnBrk="1" hangingPunct="1">
              <a:spcBef>
                <a:spcPts val="900"/>
              </a:spcBef>
              <a:buNone/>
            </a:pPr>
            <a:r>
              <a:rPr lang="zh-CN" altLang="en-US" sz="3200" dirty="0"/>
              <a:t>多次置换：多阶段加密，安全性更高</a:t>
            </a:r>
            <a:endParaRPr lang="zh-CN" altLang="en-US" sz="3200" dirty="0"/>
          </a:p>
        </p:txBody>
      </p:sp>
    </p:spTree>
  </p:cSld>
  <p:clrMapOvr>
    <a:masterClrMapping/>
  </p:clrMapOvr>
  <p:transition spd="med"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4"/>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32774" name="Rectangle 3"/>
          <p:cNvSpPr>
            <a:spLocks noGrp="1"/>
          </p:cNvSpPr>
          <p:nvPr>
            <p:ph type="body"/>
          </p:nvPr>
        </p:nvSpPr>
        <p:spPr>
          <a:xfrm>
            <a:off x="1295400" y="1198033"/>
            <a:ext cx="9196917" cy="4961467"/>
          </a:xfrm>
          <a:ln>
            <a:miter/>
          </a:ln>
        </p:spPr>
        <p:txBody>
          <a:bodyPr vert="horz" wrap="square" lIns="0" tIns="0" rIns="0" bIns="0" numCol="1" anchor="t" anchorCtr="0" compatLnSpc="1">
            <a:normAutofit fontScale="92500" lnSpcReduction="10000"/>
          </a:bodyPr>
          <a:lstStyle/>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例</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5</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：栅栏技术</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明文：</a:t>
            </a: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meet me after the toga party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写为</a:t>
            </a: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a:t>
            </a:r>
            <a:endParaRPr kumimoji="0" lang="en-AU"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1270000" marR="0" lvl="1" indent="-635000" algn="l" defTabSz="825500" rtl="0" eaLnBrk="1" fontAlgn="base" latinLnBrk="0" hangingPunct="1">
              <a:spcBef>
                <a:spcPts val="900"/>
              </a:spcBef>
              <a:spcAft>
                <a:spcPct val="0"/>
              </a:spcAft>
              <a:buClrTx/>
              <a:buSzPct val="75000"/>
              <a:buFont typeface="Symbol" panose="05050102010706020507" pitchFamily="18" charset="2"/>
              <a:buNone/>
              <a:defRPr/>
            </a:pPr>
            <a:r>
              <a:rPr kumimoji="0" lang="en-AU" altLang="en-US" sz="32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sym typeface="Helvetica Light" charset="0"/>
              </a:rPr>
              <a:t>   m e m a t r h t g p r y</a:t>
            </a:r>
            <a:endParaRPr kumimoji="0" lang="en-AU" altLang="en-US" sz="32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sym typeface="Helvetica Light" charset="0"/>
            </a:endParaRPr>
          </a:p>
          <a:p>
            <a:pPr marL="1270000" marR="0" lvl="1" indent="-635000" algn="l" defTabSz="825500" rtl="0" eaLnBrk="1" fontAlgn="base" latinLnBrk="0" hangingPunct="1">
              <a:spcBef>
                <a:spcPts val="900"/>
              </a:spcBef>
              <a:spcAft>
                <a:spcPct val="0"/>
              </a:spcAft>
              <a:buClrTx/>
              <a:buSzPct val="75000"/>
              <a:buFont typeface="Symbol" panose="05050102010706020507" pitchFamily="18" charset="2"/>
              <a:buNone/>
              <a:defRPr/>
            </a:pPr>
            <a:r>
              <a:rPr kumimoji="0" lang="en-AU" altLang="en-US" sz="32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sym typeface="Helvetica Light" charset="0"/>
              </a:rPr>
              <a:t>    e t e f e t e o a </a:t>
            </a:r>
            <a:r>
              <a:rPr kumimoji="0" lang="en-AU" altLang="en-US" sz="32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sym typeface="Helvetica Light" charset="0"/>
              </a:rPr>
              <a:t>a</a:t>
            </a:r>
            <a:r>
              <a:rPr kumimoji="0" lang="en-AU" altLang="en-US" sz="32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sym typeface="Helvetica Light" charset="0"/>
              </a:rPr>
              <a:t> t</a:t>
            </a:r>
            <a:endParaRPr kumimoji="0" lang="en-AU" altLang="en-US" sz="32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读出密文为：</a:t>
            </a:r>
            <a:endParaRPr kumimoji="0" 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1270000" marR="0" lvl="1" indent="-635000" algn="l" defTabSz="825500" rtl="0" eaLnBrk="1" fontAlgn="base" latinLnBrk="0" hangingPunct="1">
              <a:spcBef>
                <a:spcPts val="900"/>
              </a:spcBef>
              <a:spcAft>
                <a:spcPct val="0"/>
              </a:spcAft>
              <a:buClrTx/>
              <a:buSzPct val="75000"/>
              <a:buFont typeface="Symbol" panose="05050102010706020507" pitchFamily="18" charset="2"/>
              <a:buNone/>
              <a:defRPr/>
            </a:pPr>
            <a:r>
              <a:rPr kumimoji="0" lang="en-AU" altLang="en-US" sz="32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sym typeface="Helvetica Light" charset="0"/>
              </a:rPr>
              <a:t>MEMATRHTGPRYETEFETEOAAT</a:t>
            </a:r>
            <a:endParaRPr kumimoji="0" lang="en-AU" altLang="en-US" sz="32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Wingdings" panose="05000000000000000000" pitchFamily="2" charset="2"/>
              <a:buNone/>
              <a:defRPr/>
            </a:pPr>
            <a:r>
              <a:rPr kumimoji="0" lang="zh-CN" altLang="en-US" sz="3200" b="1" i="0" u="none" strike="noStrike" kern="1200" cap="none" spc="0" normalizeH="0" baseline="0" noProof="0" dirty="0" smtClean="0">
                <a:ln>
                  <a:noFill/>
                </a:ln>
                <a:solidFill>
                  <a:srgbClr val="92482A"/>
                </a:solidFill>
                <a:effectLst>
                  <a:outerShdw blurRad="38100" dist="38100" dir="2700000" algn="tl">
                    <a:srgbClr val="C0C0C0"/>
                  </a:outerShdw>
                </a:effectLst>
                <a:uLnTx/>
                <a:uFillTx/>
                <a:latin typeface="+mn-lt"/>
                <a:ea typeface="+mn-ea"/>
                <a:cs typeface="+mn-cs"/>
                <a:sym typeface="Helvetica Light" charset="0"/>
              </a:rPr>
              <a:t>改 进</a:t>
            </a:r>
            <a:endParaRPr kumimoji="0" lang="zh-CN" altLang="en-US" sz="3200" b="1" i="0" u="none" strike="noStrike" kern="1200" cap="none" spc="0" normalizeH="0" baseline="0" noProof="0" dirty="0" smtClean="0">
              <a:ln>
                <a:noFill/>
              </a:ln>
              <a:solidFill>
                <a:srgbClr val="92482A"/>
              </a:solidFill>
              <a:effectLst>
                <a:outerShdw blurRad="38100" dist="38100" dir="2700000" algn="tl">
                  <a:srgbClr val="C0C0C0"/>
                </a:outerShdw>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Helvetica Light" charset="0"/>
              </a:rPr>
              <a:t>带有密钥</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1" i="0" u="none" strike="noStrike" kern="1200" cap="none" spc="0" normalizeH="0" baseline="0" noProof="0" dirty="0" smtClean="0">
                <a:ln>
                  <a:noFill/>
                </a:ln>
                <a:solidFill>
                  <a:srgbClr val="92482A"/>
                </a:solidFill>
                <a:effectLst>
                  <a:outerShdw blurRad="38100" dist="38100" dir="2700000" algn="tl">
                    <a:srgbClr val="C0C0C0"/>
                  </a:outerShdw>
                </a:effectLst>
                <a:uLnTx/>
                <a:uFillTx/>
                <a:latin typeface="+mn-lt"/>
                <a:ea typeface="+mn-ea"/>
                <a:cs typeface="+mn-cs"/>
                <a:sym typeface="Helvetica Light" charset="0"/>
              </a:rPr>
              <a:t>再改进</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Helvetica Light" charset="0"/>
              </a:rPr>
              <a:t>：重复加密，多步置换</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1270000" marR="0" lvl="1" indent="-635000" algn="l" defTabSz="825500" rtl="0" eaLnBrk="1" fontAlgn="base" latinLnBrk="0" hangingPunct="1">
              <a:spcBef>
                <a:spcPts val="900"/>
              </a:spcBef>
              <a:spcAft>
                <a:spcPct val="0"/>
              </a:spcAft>
              <a:buClrTx/>
              <a:buSzPct val="75000"/>
              <a:buFont typeface="Arial" panose="020B0604020202020204" pitchFamily="34" charset="0"/>
              <a:buChar char="•"/>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p:txBody>
      </p:sp>
      <p:sp>
        <p:nvSpPr>
          <p:cNvPr id="29699" name="Line 2"/>
          <p:cNvSpPr/>
          <p:nvPr/>
        </p:nvSpPr>
        <p:spPr>
          <a:xfrm>
            <a:off x="2927351" y="2948517"/>
            <a:ext cx="190500" cy="361949"/>
          </a:xfrm>
          <a:prstGeom prst="line">
            <a:avLst/>
          </a:prstGeom>
          <a:ln w="38100" cap="flat" cmpd="sng">
            <a:solidFill>
              <a:srgbClr val="FF3300"/>
            </a:solidFill>
            <a:prstDash val="solid"/>
            <a:round/>
            <a:headEnd type="none" w="med" len="med"/>
            <a:tailEnd type="triangle" w="med" len="med"/>
          </a:ln>
        </p:spPr>
        <p:txBody>
          <a:bodyPr anchor="t"/>
          <a:p>
            <a:pPr eaLnBrk="0" hangingPunct="0">
              <a:buFont typeface="Arial" panose="020B0604020202020204" pitchFamily="34" charset="0"/>
              <a:buNone/>
            </a:pPr>
            <a:endParaRPr lang="zh-CN" altLang="en-US" sz="2400">
              <a:latin typeface="Arial" panose="020B0604020202020204" pitchFamily="34" charset="0"/>
              <a:ea typeface="宋体" panose="02010600030101010101" pitchFamily="2" charset="-122"/>
            </a:endParaRPr>
          </a:p>
        </p:txBody>
      </p:sp>
      <p:sp>
        <p:nvSpPr>
          <p:cNvPr id="29700" name="Line 3"/>
          <p:cNvSpPr/>
          <p:nvPr/>
        </p:nvSpPr>
        <p:spPr>
          <a:xfrm flipV="1">
            <a:off x="3117851" y="2948517"/>
            <a:ext cx="287867" cy="359833"/>
          </a:xfrm>
          <a:prstGeom prst="line">
            <a:avLst/>
          </a:prstGeom>
          <a:ln w="38100" cap="flat" cmpd="sng">
            <a:solidFill>
              <a:srgbClr val="FF3300"/>
            </a:solidFill>
            <a:prstDash val="solid"/>
            <a:round/>
            <a:headEnd type="none" w="med" len="med"/>
            <a:tailEnd type="triangle" w="med" len="med"/>
          </a:ln>
        </p:spPr>
        <p:txBody>
          <a:bodyPr anchor="t"/>
          <a:p>
            <a:pPr eaLnBrk="0" hangingPunct="0">
              <a:buFont typeface="Arial" panose="020B0604020202020204" pitchFamily="34" charset="0"/>
              <a:buNone/>
            </a:pPr>
            <a:endParaRPr lang="zh-CN" altLang="en-US" sz="2400">
              <a:latin typeface="Arial" panose="020B0604020202020204" pitchFamily="34" charset="0"/>
              <a:ea typeface="宋体" panose="02010600030101010101" pitchFamily="2" charset="-122"/>
            </a:endParaRPr>
          </a:p>
        </p:txBody>
      </p:sp>
      <p:sp>
        <p:nvSpPr>
          <p:cNvPr id="29701" name="Line 4"/>
          <p:cNvSpPr/>
          <p:nvPr/>
        </p:nvSpPr>
        <p:spPr>
          <a:xfrm>
            <a:off x="3407833" y="2948517"/>
            <a:ext cx="194733" cy="361949"/>
          </a:xfrm>
          <a:prstGeom prst="line">
            <a:avLst/>
          </a:prstGeom>
          <a:ln w="38100" cap="flat" cmpd="sng">
            <a:solidFill>
              <a:srgbClr val="FF3300"/>
            </a:solidFill>
            <a:prstDash val="solid"/>
            <a:round/>
            <a:headEnd type="none" w="med" len="med"/>
            <a:tailEnd type="triangle" w="med" len="med"/>
          </a:ln>
        </p:spPr>
        <p:txBody>
          <a:bodyPr anchor="t"/>
          <a:p>
            <a:pPr eaLnBrk="0" hangingPunct="0">
              <a:buFont typeface="Arial" panose="020B0604020202020204" pitchFamily="34" charset="0"/>
              <a:buNone/>
            </a:pPr>
            <a:endParaRPr lang="zh-CN" altLang="en-US" sz="2400">
              <a:latin typeface="Arial" panose="020B0604020202020204" pitchFamily="34" charset="0"/>
              <a:ea typeface="宋体" panose="02010600030101010101" pitchFamily="2" charset="-122"/>
            </a:endParaRPr>
          </a:p>
        </p:txBody>
      </p:sp>
      <p:sp>
        <p:nvSpPr>
          <p:cNvPr id="29702" name="Line 5"/>
          <p:cNvSpPr/>
          <p:nvPr/>
        </p:nvSpPr>
        <p:spPr>
          <a:xfrm flipV="1">
            <a:off x="3598333" y="2948517"/>
            <a:ext cx="287867" cy="359833"/>
          </a:xfrm>
          <a:prstGeom prst="line">
            <a:avLst/>
          </a:prstGeom>
          <a:ln w="38100" cap="flat" cmpd="sng">
            <a:solidFill>
              <a:srgbClr val="FF3300"/>
            </a:solidFill>
            <a:prstDash val="solid"/>
            <a:round/>
            <a:headEnd type="none" w="med" len="med"/>
            <a:tailEnd type="triangle" w="med" len="med"/>
          </a:ln>
        </p:spPr>
        <p:txBody>
          <a:bodyPr anchor="t"/>
          <a:p>
            <a:pPr eaLnBrk="0" hangingPunct="0">
              <a:buFont typeface="Arial" panose="020B0604020202020204" pitchFamily="34" charset="0"/>
              <a:buNone/>
            </a:pPr>
            <a:endParaRPr lang="zh-CN" altLang="en-US" sz="2400">
              <a:latin typeface="Arial" panose="020B0604020202020204" pitchFamily="34" charset="0"/>
              <a:ea typeface="宋体" panose="02010600030101010101" pitchFamily="2" charset="-122"/>
            </a:endParaRPr>
          </a:p>
        </p:txBody>
      </p:sp>
      <p:sp>
        <p:nvSpPr>
          <p:cNvPr id="29703" name="Line 6"/>
          <p:cNvSpPr/>
          <p:nvPr/>
        </p:nvSpPr>
        <p:spPr>
          <a:xfrm>
            <a:off x="6671733" y="2948517"/>
            <a:ext cx="1151467" cy="0"/>
          </a:xfrm>
          <a:prstGeom prst="line">
            <a:avLst/>
          </a:prstGeom>
          <a:ln w="38100" cap="flat" cmpd="sng">
            <a:solidFill>
              <a:srgbClr val="92482A"/>
            </a:solidFill>
            <a:prstDash val="solid"/>
            <a:round/>
            <a:headEnd type="none" w="med" len="med"/>
            <a:tailEnd type="triangle" w="med" len="med"/>
          </a:ln>
        </p:spPr>
        <p:txBody>
          <a:bodyPr anchor="t"/>
          <a:p>
            <a:pPr eaLnBrk="0" hangingPunct="0">
              <a:buFont typeface="Arial" panose="020B0604020202020204" pitchFamily="34" charset="0"/>
              <a:buNone/>
            </a:pPr>
            <a:endParaRPr lang="zh-CN" altLang="en-US" sz="2400">
              <a:latin typeface="Arial" panose="020B0604020202020204" pitchFamily="34" charset="0"/>
              <a:ea typeface="宋体" panose="02010600030101010101" pitchFamily="2" charset="-122"/>
            </a:endParaRPr>
          </a:p>
        </p:txBody>
      </p:sp>
      <p:sp>
        <p:nvSpPr>
          <p:cNvPr id="29704" name="Line 7"/>
          <p:cNvSpPr/>
          <p:nvPr/>
        </p:nvSpPr>
        <p:spPr>
          <a:xfrm flipH="1">
            <a:off x="6671733" y="2948517"/>
            <a:ext cx="1054100" cy="215900"/>
          </a:xfrm>
          <a:prstGeom prst="line">
            <a:avLst/>
          </a:prstGeom>
          <a:ln w="38100" cap="flat" cmpd="sng">
            <a:solidFill>
              <a:srgbClr val="92482A"/>
            </a:solidFill>
            <a:prstDash val="solid"/>
            <a:round/>
            <a:headEnd type="none" w="med" len="med"/>
            <a:tailEnd type="triangle" w="med" len="med"/>
          </a:ln>
        </p:spPr>
        <p:txBody>
          <a:bodyPr anchor="t"/>
          <a:p>
            <a:pPr eaLnBrk="0" hangingPunct="0">
              <a:buFont typeface="Arial" panose="020B0604020202020204" pitchFamily="34" charset="0"/>
              <a:buNone/>
            </a:pPr>
            <a:endParaRPr lang="zh-CN" altLang="en-US" sz="2400">
              <a:latin typeface="Arial" panose="020B0604020202020204" pitchFamily="34" charset="0"/>
              <a:ea typeface="宋体" panose="02010600030101010101" pitchFamily="2" charset="-122"/>
            </a:endParaRPr>
          </a:p>
        </p:txBody>
      </p:sp>
      <p:sp>
        <p:nvSpPr>
          <p:cNvPr id="29705" name="Line 8"/>
          <p:cNvSpPr/>
          <p:nvPr/>
        </p:nvSpPr>
        <p:spPr>
          <a:xfrm>
            <a:off x="6769100" y="3236384"/>
            <a:ext cx="960967" cy="0"/>
          </a:xfrm>
          <a:prstGeom prst="line">
            <a:avLst/>
          </a:prstGeom>
          <a:ln w="38100" cap="flat" cmpd="sng">
            <a:solidFill>
              <a:srgbClr val="92482A"/>
            </a:solidFill>
            <a:prstDash val="solid"/>
            <a:round/>
            <a:headEnd type="none" w="med" len="med"/>
            <a:tailEnd type="triangle" w="med" len="med"/>
          </a:ln>
        </p:spPr>
        <p:txBody>
          <a:bodyPr anchor="t"/>
          <a:p>
            <a:pPr eaLnBrk="0" hangingPunct="0">
              <a:buFont typeface="Arial" panose="020B0604020202020204" pitchFamily="34" charset="0"/>
              <a:buNone/>
            </a:pPr>
            <a:endParaRPr lang="zh-CN" altLang="en-US" sz="2400">
              <a:latin typeface="Arial" panose="020B0604020202020204" pitchFamily="34" charset="0"/>
              <a:ea typeface="宋体" panose="02010600030101010101" pitchFamily="2" charset="-122"/>
            </a:endParaRPr>
          </a:p>
        </p:txBody>
      </p:sp>
    </p:spTree>
  </p:cSld>
  <p:clrMapOvr>
    <a:masterClrMapping/>
  </p:clrMapOvr>
  <p:transition spd="med"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239184" y="44451"/>
            <a:ext cx="10972800" cy="1143000"/>
          </a:xfrm>
        </p:spPr>
        <p:txBody>
          <a:bodyPr wrap="square" lIns="0" tIns="0" rIns="0" bIns="0" anchor="ctr"/>
          <a:p>
            <a:pPr algn="l" eaLnBrk="1" hangingPunct="1"/>
            <a:r>
              <a:rPr lang="en-US" altLang="zh-CN" sz="4800" b="0" dirty="0">
                <a:latin typeface="Times New Roman" panose="02020603050405020304" pitchFamily="18" charset="0"/>
              </a:rPr>
              <a:t> 4</a:t>
            </a:r>
            <a:r>
              <a:rPr lang="en-US" altLang="en-AU" sz="4800" b="0" dirty="0">
                <a:latin typeface="Times New Roman" panose="02020603050405020304" pitchFamily="18" charset="0"/>
              </a:rPr>
              <a:t>.</a:t>
            </a:r>
            <a:r>
              <a:rPr lang="en-AU" altLang="en-US" sz="4800" b="0" dirty="0">
                <a:latin typeface="Times New Roman" panose="02020603050405020304" pitchFamily="18" charset="0"/>
              </a:rPr>
              <a:t>  </a:t>
            </a:r>
            <a:r>
              <a:rPr lang="zh-CN" altLang="en-US" sz="4800" b="0" dirty="0">
                <a:latin typeface="Times New Roman" panose="02020603050405020304" pitchFamily="18" charset="0"/>
              </a:rPr>
              <a:t>转轮机</a:t>
            </a:r>
            <a:endParaRPr lang="zh-CN" altLang="en-US" sz="4800" b="0" dirty="0">
              <a:latin typeface="Times New Roman" panose="02020603050405020304" pitchFamily="18" charset="0"/>
            </a:endParaRPr>
          </a:p>
        </p:txBody>
      </p:sp>
      <p:sp>
        <p:nvSpPr>
          <p:cNvPr id="30722" name="Rectangle 3"/>
          <p:cNvSpPr>
            <a:spLocks noGrp="1"/>
          </p:cNvSpPr>
          <p:nvPr>
            <p:ph type="body"/>
          </p:nvPr>
        </p:nvSpPr>
        <p:spPr>
          <a:xfrm>
            <a:off x="994833" y="1267884"/>
            <a:ext cx="10670117" cy="4897967"/>
          </a:xfrm>
        </p:spPr>
        <p:txBody>
          <a:bodyPr wrap="square" lIns="0" tIns="0" rIns="0" bIns="0" anchor="t"/>
          <a:p>
            <a:pPr marL="0" indent="0" eaLnBrk="1" hangingPunct="1">
              <a:spcBef>
                <a:spcPts val="900"/>
              </a:spcBef>
            </a:pPr>
            <a:r>
              <a:rPr lang="zh-CN" altLang="en-US" sz="3200" dirty="0">
                <a:latin typeface="Times New Roman" panose="02020603050405020304" pitchFamily="18" charset="0"/>
                <a:cs typeface="Times New Roman" panose="02020603050405020304" pitchFamily="18" charset="0"/>
              </a:rPr>
              <a:t>  </a:t>
            </a:r>
            <a:r>
              <a:rPr lang="zh-CN" altLang="en-US" sz="2665" dirty="0">
                <a:latin typeface="Times New Roman" panose="02020603050405020304" pitchFamily="18" charset="0"/>
                <a:cs typeface="Times New Roman" panose="02020603050405020304" pitchFamily="18" charset="0"/>
              </a:rPr>
              <a:t>在现代密码之前，转轮密码是最广泛使用的复杂的密码，</a:t>
            </a:r>
            <a:endParaRPr lang="en-US" altLang="zh-CN" sz="2665" dirty="0">
              <a:latin typeface="Times New Roman" panose="02020603050405020304" pitchFamily="18" charset="0"/>
              <a:cs typeface="Times New Roman" panose="02020603050405020304" pitchFamily="18" charset="0"/>
            </a:endParaRPr>
          </a:p>
          <a:p>
            <a:pPr marL="0" indent="0" eaLnBrk="1" hangingPunct="1">
              <a:spcBef>
                <a:spcPts val="900"/>
              </a:spcBef>
              <a:buNone/>
            </a:pPr>
            <a:r>
              <a:rPr lang="zh-CN" altLang="en-US" sz="2665" dirty="0">
                <a:latin typeface="Times New Roman" panose="02020603050405020304" pitchFamily="18" charset="0"/>
                <a:cs typeface="Times New Roman" panose="02020603050405020304" pitchFamily="18" charset="0"/>
              </a:rPr>
              <a:t>广泛用在第二次世界大战中。</a:t>
            </a:r>
            <a:endParaRPr lang="en-US" altLang="zh-CN" sz="2665" dirty="0">
              <a:latin typeface="Times New Roman" panose="02020603050405020304" pitchFamily="18" charset="0"/>
              <a:cs typeface="Times New Roman" panose="02020603050405020304" pitchFamily="18" charset="0"/>
            </a:endParaRPr>
          </a:p>
          <a:p>
            <a:pPr lvl="1" eaLnBrk="1" hangingPunct="1">
              <a:spcBef>
                <a:spcPts val="900"/>
              </a:spcBef>
              <a:buFont typeface="Wingdings" panose="05000000000000000000" pitchFamily="2" charset="2"/>
              <a:buChar char="Ø"/>
            </a:pPr>
            <a:r>
              <a:rPr lang="en-US" altLang="zh-CN" sz="2665" dirty="0">
                <a:latin typeface="Times New Roman" panose="02020603050405020304" pitchFamily="18" charset="0"/>
                <a:cs typeface="Times New Roman" panose="02020603050405020304" pitchFamily="18" charset="0"/>
              </a:rPr>
              <a:t>German Enigma, Allied Hagelin, Japanese Purple</a:t>
            </a:r>
            <a:endParaRPr lang="en-US" altLang="zh-CN" sz="2665" dirty="0">
              <a:latin typeface="Times New Roman" panose="02020603050405020304" pitchFamily="18" charset="0"/>
              <a:cs typeface="Times New Roman" panose="02020603050405020304" pitchFamily="18" charset="0"/>
            </a:endParaRPr>
          </a:p>
          <a:p>
            <a:pPr marL="0" indent="0" eaLnBrk="1" hangingPunct="1">
              <a:spcBef>
                <a:spcPts val="900"/>
              </a:spcBef>
            </a:pPr>
            <a:r>
              <a:rPr lang="zh-CN" altLang="en-US" sz="2665" dirty="0">
                <a:latin typeface="Times New Roman" panose="02020603050405020304" pitchFamily="18" charset="0"/>
                <a:cs typeface="Times New Roman" panose="02020603050405020304" pitchFamily="18" charset="0"/>
              </a:rPr>
              <a:t>  实现了复杂多变的多表代替密码，多层加密。</a:t>
            </a:r>
            <a:endParaRPr lang="en-US" altLang="zh-CN" sz="2665" dirty="0">
              <a:latin typeface="Times New Roman" panose="02020603050405020304" pitchFamily="18" charset="0"/>
              <a:cs typeface="Times New Roman" panose="02020603050405020304" pitchFamily="18" charset="0"/>
            </a:endParaRPr>
          </a:p>
          <a:p>
            <a:pPr marL="0" indent="0" eaLnBrk="1" hangingPunct="1">
              <a:spcBef>
                <a:spcPts val="900"/>
              </a:spcBef>
            </a:pPr>
            <a:r>
              <a:rPr lang="zh-CN" altLang="en-US" sz="2665" dirty="0">
                <a:latin typeface="Times New Roman" panose="02020603050405020304" pitchFamily="18" charset="0"/>
                <a:cs typeface="Times New Roman" panose="02020603050405020304" pitchFamily="18" charset="0"/>
              </a:rPr>
              <a:t>  转轮机由多个独立转动的圆柱体组成</a:t>
            </a:r>
            <a:endParaRPr lang="zh-CN" altLang="en-US" sz="2665" dirty="0">
              <a:latin typeface="Times New Roman" panose="02020603050405020304" pitchFamily="18" charset="0"/>
              <a:cs typeface="Times New Roman" panose="02020603050405020304" pitchFamily="18" charset="0"/>
            </a:endParaRPr>
          </a:p>
          <a:p>
            <a:pPr lvl="1" eaLnBrk="1" hangingPunct="1">
              <a:spcBef>
                <a:spcPts val="900"/>
              </a:spcBef>
              <a:buFont typeface="Wingdings" panose="05000000000000000000" pitchFamily="2" charset="2"/>
              <a:buChar char="Ø"/>
            </a:pPr>
            <a:r>
              <a:rPr lang="zh-CN" altLang="en-US" sz="2665" dirty="0">
                <a:latin typeface="Times New Roman" panose="02020603050405020304" pitchFamily="18" charset="0"/>
                <a:cs typeface="Times New Roman" panose="02020603050405020304" pitchFamily="18" charset="0"/>
              </a:rPr>
              <a:t>每个圆柱体有</a:t>
            </a:r>
            <a:r>
              <a:rPr lang="en-US" altLang="zh-CN" sz="2665" dirty="0">
                <a:latin typeface="Times New Roman" panose="02020603050405020304" pitchFamily="18" charset="0"/>
                <a:cs typeface="Times New Roman" panose="02020603050405020304" pitchFamily="18" charset="0"/>
              </a:rPr>
              <a:t>26</a:t>
            </a:r>
            <a:r>
              <a:rPr lang="zh-CN" altLang="en-US" sz="2665" dirty="0">
                <a:latin typeface="Times New Roman" panose="02020603050405020304" pitchFamily="18" charset="0"/>
                <a:cs typeface="Times New Roman" panose="02020603050405020304" pitchFamily="18" charset="0"/>
              </a:rPr>
              <a:t>个输入、输出引脚，代表</a:t>
            </a:r>
            <a:r>
              <a:rPr lang="en-US" altLang="zh-CN" sz="2665" dirty="0">
                <a:latin typeface="Times New Roman" panose="02020603050405020304" pitchFamily="18" charset="0"/>
                <a:cs typeface="Times New Roman" panose="02020603050405020304" pitchFamily="18" charset="0"/>
              </a:rPr>
              <a:t>26</a:t>
            </a:r>
            <a:r>
              <a:rPr lang="zh-CN" altLang="en-US" sz="2665" dirty="0">
                <a:latin typeface="Times New Roman" panose="02020603050405020304" pitchFamily="18" charset="0"/>
                <a:cs typeface="Times New Roman" panose="02020603050405020304" pitchFamily="18" charset="0"/>
              </a:rPr>
              <a:t>个字母</a:t>
            </a:r>
            <a:endParaRPr lang="en-US" altLang="zh-CN" sz="2665" dirty="0">
              <a:latin typeface="Times New Roman" panose="02020603050405020304" pitchFamily="18" charset="0"/>
              <a:cs typeface="Times New Roman" panose="02020603050405020304" pitchFamily="18" charset="0"/>
            </a:endParaRPr>
          </a:p>
          <a:p>
            <a:pPr lvl="1" eaLnBrk="1" hangingPunct="1">
              <a:spcBef>
                <a:spcPts val="900"/>
              </a:spcBef>
              <a:buFont typeface="Wingdings" panose="05000000000000000000" pitchFamily="2" charset="2"/>
              <a:buChar char="Ø"/>
            </a:pPr>
            <a:r>
              <a:rPr lang="zh-CN" altLang="en-US" sz="2665" dirty="0">
                <a:latin typeface="Times New Roman" panose="02020603050405020304" pitchFamily="18" charset="0"/>
                <a:cs typeface="Times New Roman" panose="02020603050405020304" pitchFamily="18" charset="0"/>
              </a:rPr>
              <a:t>单个圆柱体定义一个单表代换</a:t>
            </a:r>
            <a:endParaRPr lang="en-US" altLang="zh-CN" sz="2665" dirty="0">
              <a:latin typeface="Times New Roman" panose="02020603050405020304" pitchFamily="18" charset="0"/>
              <a:cs typeface="Times New Roman" panose="02020603050405020304" pitchFamily="18" charset="0"/>
            </a:endParaRPr>
          </a:p>
          <a:p>
            <a:pPr lvl="1" eaLnBrk="1" hangingPunct="1">
              <a:spcBef>
                <a:spcPts val="900"/>
              </a:spcBef>
              <a:buFont typeface="Wingdings" panose="05000000000000000000" pitchFamily="2" charset="2"/>
              <a:buChar char="Ø"/>
            </a:pPr>
            <a:r>
              <a:rPr lang="zh-CN" altLang="en-US" sz="2665" dirty="0">
                <a:latin typeface="Times New Roman" panose="02020603050405020304" pitchFamily="18" charset="0"/>
                <a:cs typeface="Times New Roman" panose="02020603050405020304" pitchFamily="18" charset="0"/>
              </a:rPr>
              <a:t>每个圆柱体每次定义的单表代换算法不同</a:t>
            </a:r>
            <a:endParaRPr lang="en-US" altLang="zh-CN" sz="2665" dirty="0">
              <a:latin typeface="Times New Roman" panose="02020603050405020304" pitchFamily="18" charset="0"/>
              <a:cs typeface="Times New Roman" panose="02020603050405020304" pitchFamily="18" charset="0"/>
            </a:endParaRPr>
          </a:p>
          <a:p>
            <a:pPr lvl="1" eaLnBrk="1" hangingPunct="1">
              <a:spcBef>
                <a:spcPts val="900"/>
              </a:spcBef>
              <a:buFont typeface="Wingdings" panose="05000000000000000000" pitchFamily="2" charset="2"/>
              <a:buChar char="Ø"/>
            </a:pPr>
            <a:r>
              <a:rPr lang="zh-CN" altLang="en-US" sz="2665" dirty="0">
                <a:latin typeface="Times New Roman" panose="02020603050405020304" pitchFamily="18" charset="0"/>
                <a:cs typeface="Times New Roman" panose="02020603050405020304" pitchFamily="18" charset="0"/>
              </a:rPr>
              <a:t>单个圆柱体定义了周期为</a:t>
            </a:r>
            <a:r>
              <a:rPr lang="en-US" altLang="zh-CN" sz="2665" dirty="0">
                <a:latin typeface="Times New Roman" panose="02020603050405020304" pitchFamily="18" charset="0"/>
                <a:cs typeface="Times New Roman" panose="02020603050405020304" pitchFamily="18" charset="0"/>
              </a:rPr>
              <a:t>26</a:t>
            </a:r>
            <a:r>
              <a:rPr lang="zh-CN" altLang="en-US" sz="2665" dirty="0">
                <a:latin typeface="Times New Roman" panose="02020603050405020304" pitchFamily="18" charset="0"/>
                <a:cs typeface="Times New Roman" panose="02020603050405020304" pitchFamily="18" charset="0"/>
              </a:rPr>
              <a:t>的多表代换</a:t>
            </a:r>
            <a:endParaRPr lang="en-US" altLang="zh-CN" sz="2665" dirty="0">
              <a:latin typeface="Times New Roman" panose="02020603050405020304" pitchFamily="18" charset="0"/>
              <a:ea typeface="Times New Roman" panose="02020603050405020304" pitchFamily="18" charset="0"/>
            </a:endParaRPr>
          </a:p>
        </p:txBody>
      </p:sp>
    </p:spTree>
  </p:cSld>
  <p:clrMapOvr>
    <a:masterClrMapping/>
  </p:clrMapOvr>
  <p:transition spd="med"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1"/>
          <p:cNvSpPr txBox="1">
            <a:spLocks noGrp="1"/>
          </p:cNvSpPr>
          <p:nvPr/>
        </p:nvSpPr>
        <p:spPr>
          <a:xfrm>
            <a:off x="609600" y="6356351"/>
            <a:ext cx="2844800" cy="366183"/>
          </a:xfrm>
          <a:prstGeom prst="rect">
            <a:avLst/>
          </a:prstGeom>
          <a:noFill/>
          <a:ln w="9525">
            <a:noFill/>
          </a:ln>
        </p:spPr>
        <p:txBody>
          <a:bodyPr anchor="ctr"/>
          <a:p>
            <a:pPr defTabSz="914400" eaLnBrk="0" hangingPunct="0">
              <a:buFont typeface="Arial" panose="020B0604020202020204" pitchFamily="34" charset="0"/>
              <a:buNone/>
            </a:pPr>
            <a:fld id="{BB962C8B-B14F-4D97-AF65-F5344CB8AC3E}" type="datetime8">
              <a:rPr lang="zh-CN" altLang="en-US" sz="1600" dirty="0">
                <a:solidFill>
                  <a:srgbClr val="898989"/>
                </a:solidFill>
                <a:latin typeface="Franklin Gothic Book" pitchFamily="34" charset="0"/>
                <a:ea typeface="宋体" panose="02010600030101010101" pitchFamily="2" charset="-122"/>
                <a:sym typeface="Helvetica Light" charset="0"/>
              </a:rPr>
            </a:fld>
            <a:endParaRPr lang="zh-CN" altLang="en-US" sz="1600" dirty="0">
              <a:solidFill>
                <a:srgbClr val="898989"/>
              </a:solidFill>
              <a:latin typeface="Franklin Gothic Book" pitchFamily="34" charset="0"/>
              <a:ea typeface="宋体" panose="02010600030101010101" pitchFamily="2" charset="-122"/>
              <a:sym typeface="Helvetica Light" charset="0"/>
            </a:endParaRPr>
          </a:p>
        </p:txBody>
      </p:sp>
      <p:sp>
        <p:nvSpPr>
          <p:cNvPr id="31746" name="页脚占位符 2"/>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31747" name="灯片编号占位符 3"/>
          <p:cNvSpPr txBox="1">
            <a:spLocks noGrp="1"/>
          </p:cNvSpPr>
          <p:nvPr/>
        </p:nvSpPr>
        <p:spPr>
          <a:xfrm>
            <a:off x="8737600" y="6356351"/>
            <a:ext cx="2844800" cy="366183"/>
          </a:xfrm>
          <a:prstGeom prst="rect">
            <a:avLst/>
          </a:prstGeom>
          <a:noFill/>
          <a:ln w="9525">
            <a:noFill/>
          </a:ln>
        </p:spPr>
        <p:txBody>
          <a:bodyPr anchor="ctr"/>
          <a:p>
            <a:pPr algn="r" defTabSz="914400" eaLnBrk="0" hangingPunct="0">
              <a:buFont typeface="Arial" panose="020B0604020202020204" pitchFamily="34" charset="0"/>
              <a:buNone/>
            </a:pPr>
            <a:fld id="{9A0DB2DC-4C9A-4742-B13C-FB6460FD3503}" type="slidenum">
              <a:rPr lang="en-US" altLang="zh-CN" sz="1600" dirty="0">
                <a:solidFill>
                  <a:srgbClr val="898989"/>
                </a:solidFill>
                <a:latin typeface="Franklin Gothic Book" pitchFamily="34" charset="0"/>
                <a:ea typeface="宋体" panose="02010600030101010101" pitchFamily="2" charset="-122"/>
                <a:sym typeface="Helvetica Light" charset="0"/>
              </a:rPr>
            </a:fld>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pic>
        <p:nvPicPr>
          <p:cNvPr id="31748" name="Picture 4"/>
          <p:cNvPicPr>
            <a:picLocks noChangeAspect="1"/>
          </p:cNvPicPr>
          <p:nvPr/>
        </p:nvPicPr>
        <p:blipFill>
          <a:blip r:embed="rId1"/>
          <a:stretch>
            <a:fillRect/>
          </a:stretch>
        </p:blipFill>
        <p:spPr>
          <a:xfrm>
            <a:off x="143933" y="1054100"/>
            <a:ext cx="11993033" cy="5617633"/>
          </a:xfrm>
          <a:prstGeom prst="rect">
            <a:avLst/>
          </a:prstGeom>
          <a:noFill/>
          <a:ln w="9525">
            <a:noFill/>
          </a:ln>
        </p:spPr>
      </p:pic>
    </p:spTree>
  </p:cSld>
  <p:clrMapOvr>
    <a:masterClrMapping/>
  </p:clrMapOvr>
  <p:transition spd="med"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页脚占位符 4"/>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33794" name="Rectangle 2"/>
          <p:cNvSpPr>
            <a:spLocks noGrp="1"/>
          </p:cNvSpPr>
          <p:nvPr>
            <p:ph type="title"/>
          </p:nvPr>
        </p:nvSpPr>
        <p:spPr>
          <a:xfrm>
            <a:off x="46567" y="332317"/>
            <a:ext cx="8928100" cy="635000"/>
          </a:xfrm>
        </p:spPr>
        <p:txBody>
          <a:bodyPr wrap="square" lIns="0" tIns="0" rIns="0" bIns="0" anchor="ctr">
            <a:normAutofit fontScale="90000"/>
          </a:bodyPr>
          <a:p>
            <a:pPr algn="l" eaLnBrk="1" hangingPunct="1"/>
            <a:r>
              <a:rPr lang="en-US" altLang="zh-CN" sz="4800" b="0" dirty="0">
                <a:latin typeface="Times New Roman" panose="02020603050405020304" pitchFamily="18" charset="0"/>
                <a:cs typeface="Times New Roman" panose="02020603050405020304" pitchFamily="18" charset="0"/>
              </a:rPr>
              <a:t>  5. </a:t>
            </a:r>
            <a:r>
              <a:rPr lang="zh-CN" altLang="en-US" sz="4800" b="0" dirty="0">
                <a:latin typeface="Times New Roman" panose="02020603050405020304" pitchFamily="18" charset="0"/>
                <a:cs typeface="Times New Roman" panose="02020603050405020304" pitchFamily="18" charset="0"/>
              </a:rPr>
              <a:t>隐写术</a:t>
            </a:r>
            <a:endParaRPr lang="en-AU" altLang="en-US" sz="4800" b="0" dirty="0">
              <a:latin typeface="Times New Roman" panose="02020603050405020304" pitchFamily="18" charset="0"/>
              <a:ea typeface="Times New Roman" panose="02020603050405020304" pitchFamily="18" charset="0"/>
            </a:endParaRPr>
          </a:p>
        </p:txBody>
      </p:sp>
      <p:sp>
        <p:nvSpPr>
          <p:cNvPr id="33795" name="Rectangle 3"/>
          <p:cNvSpPr>
            <a:spLocks noGrp="1"/>
          </p:cNvSpPr>
          <p:nvPr>
            <p:ph type="body"/>
          </p:nvPr>
        </p:nvSpPr>
        <p:spPr>
          <a:xfrm>
            <a:off x="1267884" y="1221317"/>
            <a:ext cx="10109200" cy="5221816"/>
          </a:xfrm>
        </p:spPr>
        <p:txBody>
          <a:bodyPr wrap="square" lIns="0" tIns="0" rIns="0" bIns="0" anchor="t"/>
          <a:p>
            <a:pPr marL="0" indent="0" eaLnBrk="1" hangingPunct="1">
              <a:spcBef>
                <a:spcPts val="900"/>
              </a:spcBef>
              <a:buNone/>
            </a:pPr>
            <a:r>
              <a:rPr lang="zh-CN" altLang="en-US" sz="2665" dirty="0">
                <a:solidFill>
                  <a:srgbClr val="4729C9"/>
                </a:solidFill>
              </a:rPr>
              <a:t>隐藏信息的存在</a:t>
            </a:r>
            <a:endParaRPr lang="en-US" altLang="zh-CN" sz="2665" dirty="0">
              <a:solidFill>
                <a:srgbClr val="4729C9"/>
              </a:solidFill>
            </a:endParaRPr>
          </a:p>
          <a:p>
            <a:pPr lvl="1" eaLnBrk="1" hangingPunct="1">
              <a:spcBef>
                <a:spcPts val="900"/>
              </a:spcBef>
            </a:pPr>
            <a:r>
              <a:rPr lang="zh-CN" altLang="en-US" sz="2665" dirty="0"/>
              <a:t>“藏头诗”</a:t>
            </a:r>
            <a:endParaRPr lang="en-US" altLang="zh-CN" sz="2665" dirty="0"/>
          </a:p>
          <a:p>
            <a:pPr lvl="1" eaLnBrk="1" hangingPunct="1">
              <a:spcBef>
                <a:spcPts val="900"/>
              </a:spcBef>
            </a:pPr>
            <a:r>
              <a:rPr lang="zh-CN" altLang="en-US" sz="2665" dirty="0"/>
              <a:t>字符标记</a:t>
            </a:r>
            <a:endParaRPr lang="en-US" altLang="zh-CN" sz="2665" dirty="0"/>
          </a:p>
          <a:p>
            <a:pPr lvl="1" eaLnBrk="1" hangingPunct="1">
              <a:spcBef>
                <a:spcPts val="900"/>
              </a:spcBef>
            </a:pPr>
            <a:r>
              <a:rPr lang="zh-CN" altLang="en-US" sz="2665" dirty="0"/>
              <a:t>用不可见的墨水</a:t>
            </a:r>
            <a:endParaRPr lang="en-US" altLang="zh-CN" sz="2665" dirty="0"/>
          </a:p>
          <a:p>
            <a:pPr lvl="1" eaLnBrk="1" hangingPunct="1">
              <a:spcBef>
                <a:spcPts val="900"/>
              </a:spcBef>
            </a:pPr>
            <a:r>
              <a:rPr lang="zh-CN" altLang="en-US" sz="2665" dirty="0"/>
              <a:t>打字机的色带校正</a:t>
            </a:r>
            <a:endParaRPr lang="en-US" altLang="zh-CN" sz="2665" dirty="0"/>
          </a:p>
          <a:p>
            <a:pPr marL="0" indent="0" eaLnBrk="1" hangingPunct="1">
              <a:spcBef>
                <a:spcPts val="900"/>
              </a:spcBef>
              <a:buNone/>
            </a:pPr>
            <a:r>
              <a:rPr lang="zh-CN" altLang="en-US" sz="2665" dirty="0">
                <a:solidFill>
                  <a:srgbClr val="4729C9"/>
                </a:solidFill>
              </a:rPr>
              <a:t>缺点</a:t>
            </a:r>
            <a:endParaRPr lang="en-US" altLang="zh-CN" sz="2665" dirty="0">
              <a:solidFill>
                <a:srgbClr val="4729C9"/>
              </a:solidFill>
            </a:endParaRPr>
          </a:p>
          <a:p>
            <a:pPr lvl="1" eaLnBrk="1" hangingPunct="1">
              <a:spcBef>
                <a:spcPts val="900"/>
              </a:spcBef>
            </a:pPr>
            <a:r>
              <a:rPr lang="zh-CN" altLang="en-US" sz="2665" dirty="0"/>
              <a:t>开销大：需要额外的付出来隐藏相对较少的信息</a:t>
            </a:r>
            <a:endParaRPr lang="zh-CN" altLang="en-US" sz="2665" dirty="0"/>
          </a:p>
          <a:p>
            <a:pPr lvl="1" eaLnBrk="1" hangingPunct="1">
              <a:spcBef>
                <a:spcPts val="900"/>
              </a:spcBef>
            </a:pPr>
            <a:r>
              <a:rPr lang="zh-CN" altLang="en-US" sz="2665" dirty="0"/>
              <a:t>一旦被发现，就会完全没有价值</a:t>
            </a:r>
            <a:endParaRPr lang="zh-CN" altLang="en-US" sz="2665" dirty="0"/>
          </a:p>
          <a:p>
            <a:pPr marL="0" indent="0" eaLnBrk="1" hangingPunct="1">
              <a:spcBef>
                <a:spcPts val="900"/>
              </a:spcBef>
              <a:buNone/>
            </a:pPr>
            <a:r>
              <a:rPr lang="zh-CN" altLang="en-US" sz="2665" dirty="0">
                <a:solidFill>
                  <a:srgbClr val="4729C9"/>
                </a:solidFill>
              </a:rPr>
              <a:t>一个可选方案</a:t>
            </a:r>
            <a:r>
              <a:rPr lang="zh-CN" altLang="en-US" sz="2665" dirty="0"/>
              <a:t>：先加密，然后用隐写术隐藏</a:t>
            </a:r>
            <a:endParaRPr lang="zh-CN" altLang="en-US" sz="2665" dirty="0"/>
          </a:p>
        </p:txBody>
      </p:sp>
    </p:spTree>
  </p:cSld>
  <p:clrMapOvr>
    <a:masterClrMapping/>
  </p:clrMapOvr>
  <p:transition spd="med"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9218"/>
          <p:cNvSpPr txBox="1"/>
          <p:nvPr/>
        </p:nvSpPr>
        <p:spPr bwMode="auto">
          <a:xfrm>
            <a:off x="861450" y="1619418"/>
            <a:ext cx="10499340" cy="460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normAutofit/>
          </a:bodyPr>
          <a:lstStyle>
            <a:lvl1pPr marL="342900" indent="-342900" algn="l" defTabSz="825500" rtl="0" eaLnBrk="0" fontAlgn="base" hangingPunct="0">
              <a:spcBef>
                <a:spcPts val="5900"/>
              </a:spcBef>
              <a:spcAft>
                <a:spcPct val="0"/>
              </a:spcAft>
              <a:buSzPct val="75000"/>
              <a:buFont typeface="Arial" panose="020B0604020202020204" pitchFamily="34" charset="0"/>
              <a:buChar char="•"/>
              <a:defRPr sz="4800" kern="1200">
                <a:solidFill>
                  <a:schemeClr val="tx1"/>
                </a:solidFill>
                <a:latin typeface="+mn-lt"/>
                <a:ea typeface="+mn-ea"/>
                <a:cs typeface="+mn-cs"/>
                <a:sym typeface="Helvetica Light" charset="0"/>
              </a:defRPr>
            </a:lvl1pPr>
            <a:lvl2pPr marL="1270000" lvl="1"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2pPr>
            <a:lvl3pPr marL="1905000" lvl="2"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3pPr>
            <a:lvl4pPr marL="1905000" lvl="3" indent="-5334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4pPr>
            <a:lvl5pPr marL="3175000" lvl="4"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5pPr>
            <a:lvl6pPr marL="2514600" lvl="5" indent="-228600" algn="l" defTabSz="825500" eaLnBrk="1" fontAlgn="base" latinLnBrk="0" hangingPunct="1">
              <a:spcBef>
                <a:spcPts val="5900"/>
              </a:spcBef>
              <a:buSzPct val="75000"/>
              <a:buChar char="•"/>
              <a:defRPr sz="5200" kern="1200">
                <a:latin typeface="+mn-lt"/>
                <a:ea typeface="+mn-ea"/>
                <a:cs typeface="+mn-cs"/>
                <a:sym typeface="Helvetica Light" charset="0"/>
              </a:defRPr>
            </a:lvl6pPr>
            <a:lvl7pPr marL="2971800" lvl="6" indent="-228600" algn="l" defTabSz="825500" eaLnBrk="1" fontAlgn="base" latinLnBrk="0" hangingPunct="1">
              <a:spcBef>
                <a:spcPts val="5900"/>
              </a:spcBef>
              <a:buSzPct val="75000"/>
              <a:buChar char="•"/>
              <a:defRPr sz="5200" kern="1200">
                <a:latin typeface="+mn-lt"/>
                <a:ea typeface="+mn-ea"/>
                <a:cs typeface="+mn-cs"/>
                <a:sym typeface="Helvetica Light" charset="0"/>
              </a:defRPr>
            </a:lvl7pPr>
            <a:lvl8pPr marL="3429000" lvl="7" indent="-228600" algn="l" defTabSz="825500" eaLnBrk="1" fontAlgn="base" latinLnBrk="0" hangingPunct="1">
              <a:spcBef>
                <a:spcPts val="5900"/>
              </a:spcBef>
              <a:buSzPct val="75000"/>
              <a:buChar char="•"/>
              <a:defRPr sz="5200" kern="1200">
                <a:latin typeface="+mn-lt"/>
                <a:ea typeface="+mn-ea"/>
                <a:cs typeface="+mn-cs"/>
                <a:sym typeface="Helvetica Light" charset="0"/>
              </a:defRPr>
            </a:lvl8pPr>
            <a:lvl9pPr marL="3886200" lvl="8" indent="-228600" algn="l" defTabSz="825500" eaLnBrk="1" fontAlgn="base" latinLnBrk="0" hangingPunct="1">
              <a:spcBef>
                <a:spcPts val="5900"/>
              </a:spcBef>
              <a:buSzPct val="75000"/>
              <a:buChar char="•"/>
              <a:defRPr sz="5200" kern="1200">
                <a:latin typeface="+mn-lt"/>
                <a:ea typeface="+mn-ea"/>
                <a:cs typeface="+mn-cs"/>
                <a:sym typeface="Helvetica Light" charset="0"/>
              </a:defRPr>
            </a:lvl9pPr>
          </a:lstStyle>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1</a:t>
            </a:r>
            <a:r>
              <a:rPr kumimoji="0" lang="en-US" altLang="zh-CN"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a:t>
            </a:r>
            <a:r>
              <a:rPr kumimoji="0" 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 </a:t>
            </a:r>
            <a:r>
              <a:rPr lang="zh-CN" altLang="en-US" sz="3195" strike="noStrike" noProof="0" dirty="0" smtClean="0">
                <a:ln>
                  <a:noFill/>
                </a:ln>
                <a:uLnTx/>
                <a:uFillTx/>
                <a:latin typeface="+mn-lt"/>
                <a:ea typeface="+mn-ea"/>
                <a:cs typeface="+mn-cs"/>
                <a:sym typeface="Helvetica Light" charset="0"/>
              </a:rPr>
              <a:t>多表代替密码回顾</a:t>
            </a:r>
            <a:endParaRPr kumimoji="0" 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2. </a:t>
            </a:r>
            <a:r>
              <a:rPr kumimoji="0" lang="zh-CN" alt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识别周期多表代替密码的参数</a:t>
            </a:r>
            <a:endParaRPr kumimoji="0" lang="zh-CN" alt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3</a:t>
            </a:r>
            <a:r>
              <a:rPr kumimoji="0" lang="en-US" altLang="zh-CN"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a:t>
            </a:r>
            <a:r>
              <a:rPr kumimoji="0" 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 </a:t>
            </a:r>
            <a:r>
              <a:rPr kumimoji="0" lang="zh-CN" alt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确定密表数的方法</a:t>
            </a:r>
            <a:endParaRPr kumimoji="0" lang="zh-CN" alt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altLang="zh-CN"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4.</a:t>
            </a:r>
            <a:r>
              <a:rPr kumimoji="0" lang="zh-CN" altLang="en-US" sz="3195" b="0" i="0" u="none" strike="noStrike" kern="1200" cap="none" spc="0" normalizeH="0" baseline="0" noProof="0" dirty="0" smtClean="0">
                <a:ln>
                  <a:noFill/>
                </a:ln>
                <a:solidFill>
                  <a:schemeClr val="tx1"/>
                </a:solidFill>
                <a:effectLst/>
                <a:uLnTx/>
                <a:uFillTx/>
                <a:latin typeface="+mn-lt"/>
                <a:ea typeface="+mn-ea"/>
                <a:cs typeface="+mn-cs"/>
                <a:sym typeface="Helvetica Light" charset="0"/>
              </a:rPr>
              <a:t> 密表的匹配</a:t>
            </a:r>
            <a:endParaRPr kumimoji="0" lang="zh-CN" altLang="en-US" sz="3195" b="0" i="0" u="none" strike="noStrike" kern="1200" cap="none" spc="0" normalizeH="0" baseline="0" noProof="0" dirty="0" smtClean="0">
              <a:ln>
                <a:noFill/>
              </a:ln>
              <a:solidFill>
                <a:schemeClr val="tx1"/>
              </a:solidFill>
              <a:effectLst/>
              <a:uLnTx/>
              <a:uFillTx/>
              <a:latin typeface="+mn-lt"/>
              <a:ea typeface="+mn-ea"/>
              <a:cs typeface="+mn-cs"/>
              <a:sym typeface="宋体" panose="02010600030101010101" pitchFamily="2" charset="-122"/>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endParaRPr kumimoji="0" lang="zh-CN" altLang="en-US" sz="3195" b="0" i="0" u="none" strike="noStrike" kern="1200" cap="none" spc="0" normalizeH="0" baseline="0" noProof="0" dirty="0" smtClean="0">
              <a:ln>
                <a:noFill/>
              </a:ln>
              <a:solidFill>
                <a:schemeClr val="tx1"/>
              </a:solidFill>
              <a:effectLst/>
              <a:uLnTx/>
              <a:uFillTx/>
              <a:latin typeface="+mn-lt"/>
              <a:ea typeface="+mn-ea"/>
              <a:cs typeface="+mn-cs"/>
              <a:sym typeface="Arial" panose="020B0604020202020204" pitchFamily="34" charset="0"/>
            </a:endParaRPr>
          </a:p>
          <a:p>
            <a:pPr marL="0" marR="0" lvl="0" indent="0" algn="l" defTabSz="825500" rtl="0" eaLnBrk="1" fontAlgn="base" latinLnBrk="0" hangingPunct="1">
              <a:lnSpc>
                <a:spcPct val="80000"/>
              </a:lnSpc>
              <a:spcBef>
                <a:spcPts val="5900"/>
              </a:spcBef>
              <a:spcAft>
                <a:spcPct val="0"/>
              </a:spcAft>
              <a:buClrTx/>
              <a:buSzPct val="75000"/>
              <a:buFont typeface="Arial" panose="020B0604020202020204" pitchFamily="34" charset="0"/>
              <a:buNone/>
              <a:defRPr/>
            </a:pPr>
            <a:endParaRPr kumimoji="0" lang="zh-CN" altLang="en-US" sz="5335" b="0" i="0" u="none" strike="noStrike" kern="1200" cap="none" spc="0" normalizeH="0" baseline="0" noProof="0" dirty="0" smtClean="0">
              <a:ln>
                <a:noFill/>
              </a:ln>
              <a:solidFill>
                <a:srgbClr val="008000"/>
              </a:solidFill>
              <a:effectLst/>
              <a:uLnTx/>
              <a:uFillTx/>
              <a:latin typeface="+mn-lt"/>
              <a:ea typeface="+mn-ea"/>
              <a:cs typeface="+mn-cs"/>
              <a:sym typeface="Helvetica Light" charset="0"/>
            </a:endParaRPr>
          </a:p>
        </p:txBody>
      </p:sp>
      <p:sp>
        <p:nvSpPr>
          <p:cNvPr id="10242" name="标题 9217"/>
          <p:cNvSpPr>
            <a:spLocks noGrp="1"/>
          </p:cNvSpPr>
          <p:nvPr>
            <p:ph type="title"/>
          </p:nvPr>
        </p:nvSpPr>
        <p:spPr>
          <a:xfrm>
            <a:off x="145816" y="262063"/>
            <a:ext cx="4159418" cy="732434"/>
          </a:xfrm>
          <a:ln>
            <a:miter/>
          </a:ln>
        </p:spPr>
        <p:txBody>
          <a:bodyPr wrap="square" lIns="0" tIns="0" rIns="0" bIns="0" anchor="ctr"/>
          <a:p>
            <a:pPr algn="l" eaLnBrk="1" fontAlgn="base" hangingPunct="1"/>
            <a:r>
              <a:rPr lang="zh-CN" altLang="en-US" sz="4265" strike="noStrike" noProof="1" dirty="0"/>
              <a:t>番外 </a:t>
            </a:r>
            <a:endParaRPr lang="zh-CN" altLang="en-US" sz="4265" strike="noStrike" noProof="1" dirty="0"/>
          </a:p>
        </p:txBody>
      </p:sp>
    </p:spTree>
  </p:cSld>
  <p:clrMapOvr>
    <a:masterClrMapping/>
  </p:clrMapOvr>
  <p:transition spd="med"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nvSpPr>
        <p:spPr>
          <a:xfrm>
            <a:off x="48381" y="332620"/>
            <a:ext cx="7213467" cy="635001"/>
          </a:xfrm>
          <a:prstGeom prst="rect">
            <a:avLst/>
          </a:prstGeom>
          <a:noFill/>
          <a:ln w="9525">
            <a:noFill/>
            <a:miter/>
          </a:ln>
        </p:spPr>
        <p:txBody>
          <a:bodyPr lIns="0" tIns="0" rIns="0" bIns="0" anchor="ctr"/>
          <a:lstStyle>
            <a:lvl1pPr marL="342900" indent="-342900" algn="l" defTabSz="825500" rtl="0" eaLnBrk="0" fontAlgn="base" hangingPunct="0">
              <a:spcBef>
                <a:spcPts val="5900"/>
              </a:spcBef>
              <a:spcAft>
                <a:spcPct val="0"/>
              </a:spcAft>
              <a:buSzPct val="75000"/>
              <a:buFont typeface="Arial" panose="020B0604020202020204" pitchFamily="34" charset="0"/>
              <a:buChar char="•"/>
              <a:defRPr sz="4800" kern="1200">
                <a:solidFill>
                  <a:schemeClr val="tx1"/>
                </a:solidFill>
                <a:latin typeface="+mn-lt"/>
                <a:ea typeface="+mn-ea"/>
                <a:cs typeface="+mn-cs"/>
                <a:sym typeface="Helvetica Light" charset="0"/>
              </a:defRPr>
            </a:lvl1pPr>
            <a:lvl2pPr marL="1270000" lvl="1"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2pPr>
            <a:lvl3pPr marL="1905000" lvl="2"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3pPr>
            <a:lvl4pPr marL="1905000" lvl="3" indent="-5334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4pPr>
            <a:lvl5pPr marL="3175000" lvl="4"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5pPr>
          </a:lstStyle>
          <a:p>
            <a:pPr marL="0" lvl="0" indent="0" defTabSz="914400" eaLnBrk="1" fontAlgn="base" hangingPunct="1">
              <a:spcBef>
                <a:spcPct val="0"/>
              </a:spcBef>
              <a:buNone/>
            </a:pPr>
            <a:r>
              <a:rPr lang="en-US" altLang="en-AU" sz="4265" strike="noStrike" noProof="1" dirty="0">
                <a:latin typeface="宋体" panose="02010600030101010101" pitchFamily="2" charset="-122"/>
                <a:ea typeface="+mn-ea"/>
                <a:cs typeface="+mn-cs"/>
              </a:rPr>
              <a:t> 1.</a:t>
            </a:r>
            <a:r>
              <a:rPr lang="zh-CN" altLang="en-US" sz="4265" strike="noStrike" noProof="0" dirty="0" smtClean="0">
                <a:ln>
                  <a:noFill/>
                </a:ln>
                <a:uLnTx/>
                <a:uFillTx/>
                <a:latin typeface="+mn-lt"/>
                <a:ea typeface="+mn-ea"/>
                <a:cs typeface="+mn-cs"/>
                <a:sym typeface="Helvetica Light" charset="0"/>
              </a:rPr>
              <a:t>多表代替密码回顾</a:t>
            </a:r>
            <a:endParaRPr lang="zh-CN" altLang="en-US" sz="4265" strike="noStrike" noProof="1" dirty="0">
              <a:latin typeface="宋体" panose="02010600030101010101" pitchFamily="2" charset="-122"/>
            </a:endParaRPr>
          </a:p>
        </p:txBody>
      </p:sp>
      <p:sp>
        <p:nvSpPr>
          <p:cNvPr id="4" name="Rectangle 3"/>
          <p:cNvSpPr txBox="1">
            <a:spLocks noChangeArrowheads="1"/>
          </p:cNvSpPr>
          <p:nvPr/>
        </p:nvSpPr>
        <p:spPr bwMode="auto">
          <a:xfrm>
            <a:off x="431397" y="1222963"/>
            <a:ext cx="10946190" cy="537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defTabSz="825500" rtl="0" eaLnBrk="0" fontAlgn="base" hangingPunct="0">
              <a:spcBef>
                <a:spcPts val="5900"/>
              </a:spcBef>
              <a:spcAft>
                <a:spcPct val="0"/>
              </a:spcAft>
              <a:buSzPct val="75000"/>
              <a:buFont typeface="Arial" panose="020B0604020202020204" pitchFamily="34" charset="0"/>
              <a:buChar char="•"/>
              <a:defRPr sz="4800" kern="1200">
                <a:solidFill>
                  <a:schemeClr val="tx1"/>
                </a:solidFill>
                <a:latin typeface="+mn-lt"/>
                <a:ea typeface="+mn-ea"/>
                <a:cs typeface="+mn-cs"/>
                <a:sym typeface="Helvetica Light" charset="0"/>
              </a:defRPr>
            </a:lvl1pPr>
            <a:lvl2pPr marL="1270000" lvl="1"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2pPr>
            <a:lvl3pPr marL="1905000" lvl="2"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3pPr>
            <a:lvl4pPr marL="1905000" lvl="3" indent="-5334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4pPr>
            <a:lvl5pPr marL="3175000" lvl="4"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5pPr>
            <a:lvl6pPr marL="2514600" lvl="5" indent="-228600" algn="l" defTabSz="825500" eaLnBrk="1" fontAlgn="base" latinLnBrk="0" hangingPunct="1">
              <a:spcBef>
                <a:spcPts val="5900"/>
              </a:spcBef>
              <a:buSzPct val="75000"/>
              <a:buChar char="•"/>
              <a:defRPr sz="5200" kern="1200">
                <a:latin typeface="+mn-lt"/>
                <a:ea typeface="+mn-ea"/>
                <a:cs typeface="+mn-cs"/>
                <a:sym typeface="Helvetica Light" charset="0"/>
              </a:defRPr>
            </a:lvl6pPr>
            <a:lvl7pPr marL="2971800" lvl="6" indent="-228600" algn="l" defTabSz="825500" eaLnBrk="1" fontAlgn="base" latinLnBrk="0" hangingPunct="1">
              <a:spcBef>
                <a:spcPts val="5900"/>
              </a:spcBef>
              <a:buSzPct val="75000"/>
              <a:buChar char="•"/>
              <a:defRPr sz="5200" kern="1200">
                <a:latin typeface="+mn-lt"/>
                <a:ea typeface="+mn-ea"/>
                <a:cs typeface="+mn-cs"/>
                <a:sym typeface="Helvetica Light" charset="0"/>
              </a:defRPr>
            </a:lvl7pPr>
            <a:lvl8pPr marL="3429000" lvl="7" indent="-228600" algn="l" defTabSz="825500" eaLnBrk="1" fontAlgn="base" latinLnBrk="0" hangingPunct="1">
              <a:spcBef>
                <a:spcPts val="5900"/>
              </a:spcBef>
              <a:buSzPct val="75000"/>
              <a:buChar char="•"/>
              <a:defRPr sz="5200" kern="1200">
                <a:latin typeface="+mn-lt"/>
                <a:ea typeface="+mn-ea"/>
                <a:cs typeface="+mn-cs"/>
                <a:sym typeface="Helvetica Light" charset="0"/>
              </a:defRPr>
            </a:lvl8pPr>
            <a:lvl9pPr marL="3886200" lvl="8" indent="-228600" algn="l" defTabSz="825500" eaLnBrk="1" fontAlgn="base" latinLnBrk="0" hangingPunct="1">
              <a:spcBef>
                <a:spcPts val="5900"/>
              </a:spcBef>
              <a:buSzPct val="75000"/>
              <a:buChar char="•"/>
              <a:defRPr sz="5200" kern="1200">
                <a:latin typeface="+mn-lt"/>
                <a:ea typeface="+mn-ea"/>
                <a:cs typeface="+mn-cs"/>
                <a:sym typeface="Helvetica Light" charset="0"/>
              </a:defRPr>
            </a:lvl9pPr>
          </a:lstStyle>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19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一</a:t>
            </a:r>
            <a:r>
              <a:rPr kumimoji="0" lang="en-US" altLang="zh-CN" sz="319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a:t>
            </a:r>
            <a:r>
              <a:rPr kumimoji="0" lang="zh-CN" altLang="en-US" sz="319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单表代替密码的缺陷</a:t>
            </a:r>
            <a:endParaRPr kumimoji="0" lang="zh-CN" altLang="en-US" sz="3195"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a:p>
            <a:pPr lvl="0" eaLnBrk="1" fontAlgn="base" hangingPunct="1">
              <a:spcBef>
                <a:spcPts val="900"/>
              </a:spcBef>
              <a:buNone/>
            </a:pPr>
            <a:r>
              <a:rPr sz="3195" strike="noStrike" noProof="1" dirty="0">
                <a:latin typeface="Times New Roman" panose="02020603050405020304" pitchFamily="18" charset="0"/>
                <a:ea typeface="+mn-ea"/>
                <a:cs typeface="+mn-cs"/>
                <a:sym typeface="+mn-ea"/>
              </a:rPr>
              <a:t>     单表代替密码之所以容易被攻击</a:t>
            </a:r>
            <a:r>
              <a:rPr lang="zh-CN" sz="3195" strike="noStrike" noProof="1" dirty="0">
                <a:latin typeface="Times New Roman" panose="02020603050405020304" pitchFamily="18" charset="0"/>
                <a:ea typeface="+mn-ea"/>
                <a:cs typeface="+mn-cs"/>
                <a:sym typeface="+mn-ea"/>
              </a:rPr>
              <a:t>，</a:t>
            </a:r>
            <a:r>
              <a:rPr sz="3195" strike="noStrike" noProof="1" dirty="0">
                <a:latin typeface="Times New Roman" panose="02020603050405020304" pitchFamily="18" charset="0"/>
                <a:ea typeface="+mn-ea"/>
                <a:cs typeface="+mn-cs"/>
                <a:sym typeface="+mn-ea"/>
              </a:rPr>
              <a:t>是因为</a:t>
            </a:r>
            <a:r>
              <a:rPr sz="3195" strike="noStrike" noProof="1" dirty="0">
                <a:solidFill>
                  <a:srgbClr val="FF0000"/>
                </a:solidFill>
                <a:latin typeface="Times New Roman" panose="02020603050405020304" pitchFamily="18" charset="0"/>
                <a:ea typeface="+mn-ea"/>
                <a:cs typeface="+mn-cs"/>
                <a:sym typeface="+mn-ea"/>
              </a:rPr>
              <a:t>每个密文字母都是用同一个代替密表加密而成</a:t>
            </a:r>
            <a:r>
              <a:rPr sz="3195" strike="noStrike" noProof="1" dirty="0">
                <a:latin typeface="Times New Roman" panose="02020603050405020304" pitchFamily="18" charset="0"/>
                <a:ea typeface="+mn-ea"/>
                <a:cs typeface="+mn-cs"/>
                <a:sym typeface="+mn-ea"/>
              </a:rPr>
              <a:t>的</a:t>
            </a:r>
            <a:r>
              <a:rPr lang="zh-CN" sz="3195" strike="noStrike" noProof="1" dirty="0">
                <a:latin typeface="Times New Roman" panose="02020603050405020304" pitchFamily="18" charset="0"/>
                <a:ea typeface="+mn-ea"/>
                <a:cs typeface="+mn-cs"/>
                <a:sym typeface="+mn-ea"/>
              </a:rPr>
              <a:t>，</a:t>
            </a:r>
            <a:r>
              <a:rPr sz="3195" strike="noStrike" noProof="1" dirty="0">
                <a:latin typeface="Times New Roman" panose="02020603050405020304" pitchFamily="18" charset="0"/>
                <a:ea typeface="+mn-ea"/>
                <a:cs typeface="+mn-cs"/>
                <a:sym typeface="+mn-ea"/>
              </a:rPr>
              <a:t>相同的密文字母对应着相同的明文字母</a:t>
            </a:r>
            <a:r>
              <a:rPr lang="zh-CN" sz="3195" strike="noStrike" noProof="1" dirty="0">
                <a:latin typeface="Times New Roman" panose="02020603050405020304" pitchFamily="18" charset="0"/>
                <a:ea typeface="+mn-ea"/>
                <a:cs typeface="+mn-cs"/>
                <a:sym typeface="+mn-ea"/>
              </a:rPr>
              <a:t>，</a:t>
            </a:r>
            <a:r>
              <a:rPr sz="3195" strike="noStrike" noProof="1" dirty="0">
                <a:latin typeface="Times New Roman" panose="02020603050405020304" pitchFamily="18" charset="0"/>
                <a:ea typeface="+mn-ea"/>
                <a:cs typeface="+mn-cs"/>
                <a:sym typeface="+mn-ea"/>
              </a:rPr>
              <a:t>从而每个密文字母出现的概率</a:t>
            </a:r>
            <a:r>
              <a:rPr lang="zh-CN" sz="3195" strike="noStrike" noProof="1" dirty="0">
                <a:latin typeface="Times New Roman" panose="02020603050405020304" pitchFamily="18" charset="0"/>
                <a:ea typeface="+mn-ea"/>
                <a:cs typeface="+mn-cs"/>
                <a:sym typeface="+mn-ea"/>
              </a:rPr>
              <a:t>，</a:t>
            </a:r>
            <a:r>
              <a:rPr sz="3195" strike="noStrike" noProof="1" dirty="0">
                <a:latin typeface="Times New Roman" panose="02020603050405020304" pitchFamily="18" charset="0"/>
                <a:ea typeface="+mn-ea"/>
                <a:cs typeface="+mn-cs"/>
                <a:sym typeface="+mn-ea"/>
              </a:rPr>
              <a:t>重复字模式</a:t>
            </a:r>
            <a:r>
              <a:rPr lang="zh-CN" sz="3195" strike="noStrike" noProof="1" dirty="0">
                <a:latin typeface="Times New Roman" panose="02020603050405020304" pitchFamily="18" charset="0"/>
                <a:ea typeface="+mn-ea"/>
                <a:cs typeface="+mn-cs"/>
                <a:sym typeface="+mn-ea"/>
              </a:rPr>
              <a:t>，</a:t>
            </a:r>
            <a:r>
              <a:rPr sz="3195" strike="noStrike" noProof="1" dirty="0">
                <a:latin typeface="Times New Roman" panose="02020603050405020304" pitchFamily="18" charset="0"/>
                <a:ea typeface="+mn-ea"/>
                <a:cs typeface="+mn-cs"/>
                <a:sym typeface="+mn-ea"/>
              </a:rPr>
              <a:t>字母的结合方式等统计特性</a:t>
            </a:r>
            <a:r>
              <a:rPr lang="zh-CN" sz="3195" strike="noStrike" noProof="1" dirty="0">
                <a:latin typeface="Times New Roman" panose="02020603050405020304" pitchFamily="18" charset="0"/>
                <a:ea typeface="+mn-ea"/>
                <a:cs typeface="+mn-cs"/>
                <a:sym typeface="+mn-ea"/>
              </a:rPr>
              <a:t>，</a:t>
            </a:r>
            <a:r>
              <a:rPr sz="3195" strike="noStrike" noProof="1" dirty="0">
                <a:latin typeface="Times New Roman" panose="02020603050405020304" pitchFamily="18" charset="0"/>
                <a:ea typeface="+mn-ea"/>
                <a:cs typeface="+mn-cs"/>
                <a:sym typeface="+mn-ea"/>
              </a:rPr>
              <a:t>除了字母的名称改变以外</a:t>
            </a:r>
            <a:r>
              <a:rPr lang="zh-CN" sz="3195" strike="noStrike" noProof="1" dirty="0">
                <a:latin typeface="Times New Roman" panose="02020603050405020304" pitchFamily="18" charset="0"/>
                <a:ea typeface="+mn-ea"/>
                <a:cs typeface="+mn-cs"/>
                <a:sym typeface="+mn-ea"/>
              </a:rPr>
              <a:t>，</a:t>
            </a:r>
            <a:r>
              <a:rPr sz="3195" strike="noStrike" noProof="1" dirty="0">
                <a:latin typeface="Times New Roman" panose="02020603050405020304" pitchFamily="18" charset="0"/>
                <a:ea typeface="+mn-ea"/>
                <a:cs typeface="+mn-cs"/>
                <a:sym typeface="+mn-ea"/>
              </a:rPr>
              <a:t>都没有发生变化</a:t>
            </a:r>
            <a:r>
              <a:rPr lang="zh-CN" sz="3195" strike="noStrike" noProof="1" dirty="0">
                <a:latin typeface="Times New Roman" panose="02020603050405020304" pitchFamily="18" charset="0"/>
                <a:ea typeface="+mn-ea"/>
                <a:cs typeface="+mn-cs"/>
                <a:sym typeface="+mn-ea"/>
              </a:rPr>
              <a:t>。</a:t>
            </a:r>
            <a:endParaRPr kumimoji="0" lang="zh-CN" sz="3195" b="0" i="0" u="none" strike="noStrike" kern="1200" cap="none" spc="0" normalizeH="0" baseline="0" noProof="1" dirty="0" smtClean="0">
              <a:ln>
                <a:noFill/>
              </a:ln>
              <a:solidFill>
                <a:schemeClr val="tx1"/>
              </a:solidFill>
              <a:effectLst/>
              <a:uLnTx/>
              <a:uFillTx/>
              <a:latin typeface="Times New Roman" panose="02020603050405020304" pitchFamily="18" charset="0"/>
              <a:ea typeface="+mn-ea"/>
              <a:cs typeface="+mn-cs"/>
              <a:sym typeface="+mn-ea"/>
            </a:endParaRPr>
          </a:p>
        </p:txBody>
      </p:sp>
    </p:spTree>
  </p:cSld>
  <p:clrMapOvr>
    <a:masterClrMapping/>
  </p:clrMapOvr>
  <p:transition spd="med"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页脚占位符 4"/>
          <p:cNvSpPr txBox="1">
            <a:spLocks noGrp="1"/>
          </p:cNvSpPr>
          <p:nvPr/>
        </p:nvSpPr>
        <p:spPr>
          <a:xfrm>
            <a:off x="4167481" y="6356720"/>
            <a:ext cx="3860398" cy="366218"/>
          </a:xfrm>
          <a:prstGeom prst="rect">
            <a:avLst/>
          </a:prstGeom>
          <a:noFill/>
          <a:ln w="9525">
            <a:noFill/>
            <a:miter/>
          </a:ln>
        </p:spPr>
        <p:txBody>
          <a:bodyPr anchor="ctr"/>
          <a:p>
            <a:pPr algn="ctr" defTabSz="914400" eaLnBrk="0" hangingPunct="0">
              <a:buFont typeface="Arial" panose="020B0604020202020204" pitchFamily="34" charset="0"/>
              <a:buNone/>
            </a:pPr>
            <a:endParaRPr lang="en-US" altLang="zh-CN" sz="1600" noProof="1" dirty="0">
              <a:solidFill>
                <a:srgbClr val="898989"/>
              </a:solidFill>
              <a:latin typeface="Franklin Gothic Book" pitchFamily="34" charset="0"/>
              <a:ea typeface="宋体" panose="02010600030101010101" pitchFamily="2" charset="-122"/>
              <a:sym typeface="Helvetica Light" charset="0"/>
            </a:endParaRPr>
          </a:p>
        </p:txBody>
      </p:sp>
      <p:sp>
        <p:nvSpPr>
          <p:cNvPr id="13314" name="Rectangle 3"/>
          <p:cNvSpPr>
            <a:spLocks noGrp="1"/>
          </p:cNvSpPr>
          <p:nvPr>
            <p:ph type="body"/>
          </p:nvPr>
        </p:nvSpPr>
        <p:spPr>
          <a:xfrm>
            <a:off x="817774" y="1317037"/>
            <a:ext cx="9572038" cy="4061985"/>
          </a:xfrm>
        </p:spPr>
        <p:txBody>
          <a:bodyPr wrap="square" lIns="0" tIns="0" rIns="0" bIns="0" anchor="t"/>
          <a:p>
            <a:pPr lvl="0" eaLnBrk="1" fontAlgn="base" hangingPunct="1">
              <a:spcBef>
                <a:spcPts val="900"/>
              </a:spcBef>
              <a:buFont typeface="Wingdings" panose="05000000000000000000" charset="0"/>
              <a:buChar char=""/>
            </a:pPr>
            <a:r>
              <a:rPr lang="en-US" altLang="zh-CN" sz="3195" strike="noStrike" noProof="1" dirty="0">
                <a:latin typeface="Times New Roman" panose="02020603050405020304" pitchFamily="18" charset="0"/>
              </a:rPr>
              <a:t>  </a:t>
            </a:r>
            <a:r>
              <a:rPr lang="zh-CN" altLang="en-US" sz="3195" strike="noStrike" noProof="1" dirty="0">
                <a:latin typeface="Times New Roman" panose="02020603050405020304" pitchFamily="18" charset="0"/>
              </a:rPr>
              <a:t>多</a:t>
            </a:r>
            <a:r>
              <a:rPr lang="zh-CN" altLang="en-US" sz="3195" strike="noStrike" noProof="1" dirty="0">
                <a:latin typeface="Times New Roman" panose="02020603050405020304" pitchFamily="18" charset="0"/>
              </a:rPr>
              <a:t>表代替密码，是指其密文中每个字母将根据它在明文字母序列中的位置确定采用哪个密表</a:t>
            </a:r>
            <a:endParaRPr lang="zh-CN" altLang="en-US" sz="3195" strike="noStrike" noProof="1" dirty="0">
              <a:latin typeface="Times New Roman" panose="02020603050405020304" pitchFamily="18" charset="0"/>
            </a:endParaRPr>
          </a:p>
          <a:p>
            <a:pPr lvl="0" eaLnBrk="1" fontAlgn="base" hangingPunct="1">
              <a:spcBef>
                <a:spcPts val="900"/>
              </a:spcBef>
              <a:buFont typeface="Wingdings" panose="05000000000000000000" charset="0"/>
              <a:buChar char=""/>
            </a:pPr>
            <a:r>
              <a:rPr lang="zh-CN" altLang="en-US" sz="3195" strike="noStrike" noProof="1" dirty="0">
                <a:solidFill>
                  <a:srgbClr val="FF0000"/>
                </a:solidFill>
                <a:latin typeface="Times New Roman" panose="02020603050405020304" pitchFamily="18" charset="0"/>
              </a:rPr>
              <a:t> 相同的明文字母也许加密成不同的密文字母，而相同的密文字母也许是不同的明文字母加密得到</a:t>
            </a:r>
            <a:r>
              <a:rPr lang="zh-CN" altLang="en-US" sz="3195" strike="noStrike" noProof="1" dirty="0">
                <a:latin typeface="Times New Roman" panose="02020603050405020304" pitchFamily="18" charset="0"/>
              </a:rPr>
              <a:t>的。</a:t>
            </a:r>
            <a:endParaRPr lang="zh-CN" altLang="en-US" sz="3195" strike="noStrike" noProof="1" dirty="0">
              <a:latin typeface="Times New Roman" panose="02020603050405020304" pitchFamily="18" charset="0"/>
            </a:endParaRPr>
          </a:p>
          <a:p>
            <a:pPr lvl="0" eaLnBrk="1" fontAlgn="base" hangingPunct="1">
              <a:spcBef>
                <a:spcPts val="900"/>
              </a:spcBef>
              <a:buFont typeface="Wingdings" panose="05000000000000000000" charset="0"/>
              <a:buChar char=""/>
            </a:pPr>
            <a:r>
              <a:rPr lang="zh-CN" altLang="en-US" sz="3195" strike="noStrike" noProof="1" dirty="0">
                <a:latin typeface="Times New Roman" panose="02020603050405020304" pitchFamily="18" charset="0"/>
              </a:rPr>
              <a:t> 明文的统计特性通过多个表的作用而被隐蔽起来。</a:t>
            </a:r>
            <a:r>
              <a:rPr lang="en-US" altLang="zh-CN" sz="3195" strike="noStrike" noProof="1" dirty="0">
                <a:latin typeface="Times New Roman" panose="02020603050405020304" pitchFamily="18" charset="0"/>
              </a:rPr>
              <a:t> </a:t>
            </a:r>
            <a:endParaRPr lang="en-US" altLang="zh-CN" sz="3195" strike="noStrike" noProof="1" dirty="0">
              <a:latin typeface="Times New Roman" panose="02020603050405020304" pitchFamily="18" charset="0"/>
            </a:endParaRPr>
          </a:p>
        </p:txBody>
      </p:sp>
    </p:spTree>
  </p:cSld>
  <p:clrMapOvr>
    <a:masterClrMapping/>
  </p:clrMapOvr>
  <p:transition spd="med"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3"/>
          <p:cNvSpPr>
            <a:spLocks noGrp="1"/>
          </p:cNvSpPr>
          <p:nvPr>
            <p:ph type="body"/>
          </p:nvPr>
        </p:nvSpPr>
        <p:spPr>
          <a:xfrm>
            <a:off x="915206" y="1293520"/>
            <a:ext cx="10845397" cy="4528995"/>
          </a:xfrm>
        </p:spPr>
        <p:txBody>
          <a:bodyPr wrap="square" lIns="0" tIns="0" rIns="0" bIns="0" anchor="t"/>
          <a:p>
            <a:pPr marL="458470" lvl="0" indent="-457200" algn="just" eaLnBrk="1" fontAlgn="base" hangingPunct="1">
              <a:spcBef>
                <a:spcPts val="900"/>
              </a:spcBef>
              <a:buFont typeface="Wingdings" panose="05000000000000000000" charset="0"/>
              <a:buChar char=""/>
            </a:pPr>
            <a:r>
              <a:rPr lang="zh-CN" altLang="en-US" sz="3195" strike="noStrike" noProof="1" dirty="0">
                <a:latin typeface="Times New Roman" panose="02020603050405020304" pitchFamily="18" charset="0"/>
              </a:rPr>
              <a:t>多表代替密码至少含有两个以上不同的代替表，用密钥</a:t>
            </a:r>
            <a:endParaRPr lang="zh-CN" altLang="en-US" sz="3195" strike="noStrike" noProof="1" dirty="0">
              <a:latin typeface="Times New Roman" panose="02020603050405020304" pitchFamily="18" charset="0"/>
            </a:endParaRPr>
          </a:p>
          <a:p>
            <a:pPr marL="1270" lvl="0" indent="0" algn="just" eaLnBrk="1" fontAlgn="base" hangingPunct="1">
              <a:spcBef>
                <a:spcPts val="900"/>
              </a:spcBef>
              <a:buFont typeface="Wingdings" panose="05000000000000000000" charset="0"/>
              <a:buNone/>
            </a:pPr>
            <a:r>
              <a:rPr lang="zh-CN" altLang="en-US" sz="3195" strike="noStrike" noProof="1" dirty="0">
                <a:latin typeface="Times New Roman" panose="02020603050405020304" pitchFamily="18" charset="0"/>
              </a:rPr>
              <a:t>                              表示。</a:t>
            </a:r>
            <a:endParaRPr lang="zh-CN" altLang="en-US" sz="3195" strike="noStrike" noProof="1" dirty="0">
              <a:latin typeface="Times New Roman" panose="02020603050405020304" pitchFamily="18" charset="0"/>
            </a:endParaRPr>
          </a:p>
          <a:p>
            <a:pPr marL="458470" lvl="0" indent="-457200" algn="just" eaLnBrk="1" fontAlgn="base" hangingPunct="1">
              <a:spcBef>
                <a:spcPts val="900"/>
              </a:spcBef>
              <a:buFont typeface="Wingdings" panose="05000000000000000000" charset="0"/>
              <a:buChar char=""/>
            </a:pPr>
            <a:r>
              <a:rPr lang="zh-CN" altLang="en-US" sz="3195" strike="noStrike" noProof="1" dirty="0">
                <a:latin typeface="Times New Roman" panose="02020603050405020304" pitchFamily="18" charset="0"/>
              </a:rPr>
              <a:t>如果要加密的明文是                          ，则加密 </a:t>
            </a:r>
            <a:r>
              <a:rPr lang="en-US" altLang="zh-CN" sz="3195" i="1" strike="noStrike" noProof="1" dirty="0">
                <a:latin typeface="Times New Roman" panose="02020603050405020304" pitchFamily="18" charset="0"/>
              </a:rPr>
              <a:t>m</a:t>
            </a:r>
            <a:r>
              <a:rPr lang="en-US" altLang="zh-CN" sz="3195" i="1" strike="noStrike" baseline="-25000" noProof="1" dirty="0">
                <a:latin typeface="Times New Roman" panose="02020603050405020304" pitchFamily="18" charset="0"/>
              </a:rPr>
              <a:t>i</a:t>
            </a:r>
            <a:r>
              <a:rPr lang="zh-CN" altLang="en-US" sz="3195" strike="noStrike" noProof="1" dirty="0">
                <a:latin typeface="Times New Roman" panose="02020603050405020304" pitchFamily="18" charset="0"/>
              </a:rPr>
              <a:t>用的密表为</a:t>
            </a:r>
            <a:r>
              <a:rPr lang="en-US" altLang="zh-CN" sz="3195" i="1" strike="noStrike" noProof="1" dirty="0">
                <a:latin typeface="Times New Roman" panose="02020603050405020304" pitchFamily="18" charset="0"/>
              </a:rPr>
              <a:t>k</a:t>
            </a:r>
            <a:r>
              <a:rPr lang="en-US" altLang="zh-CN" sz="3195" i="1" strike="noStrike" baseline="-25000" noProof="1" dirty="0">
                <a:latin typeface="Times New Roman" panose="02020603050405020304" pitchFamily="18" charset="0"/>
              </a:rPr>
              <a:t>i</a:t>
            </a:r>
            <a:r>
              <a:rPr lang="zh-CN" altLang="en-US" sz="3195" strike="noStrike" baseline="-25000" noProof="1" dirty="0">
                <a:latin typeface="Times New Roman" panose="02020603050405020304" pitchFamily="18" charset="0"/>
              </a:rPr>
              <a:t> </a:t>
            </a:r>
            <a:r>
              <a:rPr lang="en-US" altLang="zh-CN" sz="3195" strike="noStrike" noProof="1" dirty="0">
                <a:latin typeface="Times New Roman" panose="02020603050405020304" pitchFamily="18" charset="0"/>
              </a:rPr>
              <a:t>(</a:t>
            </a:r>
            <a:r>
              <a:rPr lang="en-US" altLang="zh-CN" sz="3195" i="1" strike="noStrike" noProof="1" dirty="0">
                <a:latin typeface="Times New Roman" panose="02020603050405020304" pitchFamily="18" charset="0"/>
              </a:rPr>
              <a:t>i</a:t>
            </a:r>
            <a:r>
              <a:rPr lang="en-US" altLang="zh-CN" sz="3195" strike="noStrike" noProof="1" dirty="0">
                <a:latin typeface="Times New Roman" panose="02020603050405020304" pitchFamily="18" charset="0"/>
              </a:rPr>
              <a:t> =1,2,...)</a:t>
            </a:r>
            <a:r>
              <a:rPr lang="zh-CN" altLang="en-US" sz="3195" strike="noStrike" noProof="1" dirty="0">
                <a:latin typeface="Times New Roman" panose="02020603050405020304" pitchFamily="18" charset="0"/>
              </a:rPr>
              <a:t>。如果所有这些</a:t>
            </a:r>
            <a:r>
              <a:rPr lang="en-US" altLang="zh-CN" sz="3195" i="1" strike="noStrike" noProof="1" dirty="0">
                <a:latin typeface="Times New Roman" panose="02020603050405020304" pitchFamily="18" charset="0"/>
                <a:sym typeface="Arial" panose="020B0604020202020204" pitchFamily="34" charset="0"/>
              </a:rPr>
              <a:t>k</a:t>
            </a:r>
            <a:r>
              <a:rPr lang="en-US" altLang="zh-CN" sz="3195" i="1" strike="noStrike" baseline="-25000" noProof="1" dirty="0">
                <a:latin typeface="Times New Roman" panose="02020603050405020304" pitchFamily="18" charset="0"/>
                <a:sym typeface="Arial" panose="020B0604020202020204" pitchFamily="34" charset="0"/>
              </a:rPr>
              <a:t>i</a:t>
            </a:r>
            <a:r>
              <a:rPr lang="zh-CN" altLang="en-US" sz="3195" strike="noStrike" baseline="-25000" noProof="1" dirty="0">
                <a:latin typeface="Times New Roman" panose="02020603050405020304" pitchFamily="18" charset="0"/>
                <a:sym typeface="Arial" panose="020B0604020202020204" pitchFamily="34" charset="0"/>
              </a:rPr>
              <a:t> </a:t>
            </a:r>
            <a:r>
              <a:rPr lang="zh-CN" altLang="en-US" sz="3195" strike="noStrike" noProof="1" dirty="0">
                <a:latin typeface="Times New Roman" panose="02020603050405020304" pitchFamily="18" charset="0"/>
              </a:rPr>
              <a:t> </a:t>
            </a:r>
            <a:r>
              <a:rPr lang="en-US" altLang="zh-CN" sz="3195" strike="noStrike" noProof="1" dirty="0">
                <a:latin typeface="Times New Roman" panose="02020603050405020304" pitchFamily="18" charset="0"/>
              </a:rPr>
              <a:t>(</a:t>
            </a:r>
            <a:r>
              <a:rPr lang="en-US" altLang="zh-CN" sz="3195" i="1" strike="noStrike" noProof="1" dirty="0">
                <a:latin typeface="Times New Roman" panose="02020603050405020304" pitchFamily="18" charset="0"/>
              </a:rPr>
              <a:t>i </a:t>
            </a:r>
            <a:r>
              <a:rPr lang="en-US" altLang="zh-CN" sz="3195" strike="noStrike" noProof="1" dirty="0">
                <a:latin typeface="Times New Roman" panose="02020603050405020304" pitchFamily="18" charset="0"/>
              </a:rPr>
              <a:t>=1,2,....)</a:t>
            </a:r>
            <a:r>
              <a:rPr lang="zh-CN" altLang="en-US" sz="3195" strike="noStrike" noProof="1" dirty="0">
                <a:latin typeface="Times New Roman" panose="02020603050405020304" pitchFamily="18" charset="0"/>
              </a:rPr>
              <a:t>两两不同，则称这个多表代替密码是一次一密体制。</a:t>
            </a:r>
            <a:r>
              <a:rPr lang="en-US" altLang="zh-CN" sz="3195" strike="noStrike" noProof="1" dirty="0">
                <a:latin typeface="Times New Roman" panose="02020603050405020304" pitchFamily="18" charset="0"/>
              </a:rPr>
              <a:t> </a:t>
            </a:r>
            <a:endParaRPr lang="en-US" altLang="zh-CN" sz="3195" strike="noStrike" noProof="1" dirty="0">
              <a:latin typeface="Times New Roman" panose="02020603050405020304" pitchFamily="18" charset="0"/>
            </a:endParaRPr>
          </a:p>
          <a:p>
            <a:pPr marL="458470" lvl="0" indent="-457200" algn="just" eaLnBrk="1" fontAlgn="base" hangingPunct="1">
              <a:spcBef>
                <a:spcPts val="900"/>
              </a:spcBef>
              <a:buFont typeface="Wingdings" panose="05000000000000000000" charset="0"/>
              <a:buChar char=""/>
            </a:pPr>
            <a:r>
              <a:rPr lang="zh-CN" altLang="en-US" sz="3195" strike="noStrike" noProof="1" dirty="0">
                <a:latin typeface="Times New Roman" panose="02020603050405020304" pitchFamily="18" charset="0"/>
              </a:rPr>
              <a:t>一次一密体制是很难实现的，实践中多数采用周期多表代替密码。</a:t>
            </a:r>
            <a:endParaRPr lang="zh-CN" altLang="en-US" sz="3195" strike="noStrike" noProof="1" dirty="0">
              <a:latin typeface="Times New Roman" panose="02020603050405020304" pitchFamily="18" charset="0"/>
            </a:endParaRPr>
          </a:p>
        </p:txBody>
      </p:sp>
      <p:sp>
        <p:nvSpPr>
          <p:cNvPr id="12290" name="Rectangle 5"/>
          <p:cNvSpPr/>
          <p:nvPr/>
        </p:nvSpPr>
        <p:spPr>
          <a:xfrm>
            <a:off x="9714493" y="6410476"/>
            <a:ext cx="309880" cy="460375"/>
          </a:xfrm>
          <a:prstGeom prst="rect">
            <a:avLst/>
          </a:prstGeom>
          <a:noFill/>
          <a:ln w="9525">
            <a:noFill/>
            <a:miter/>
          </a:ln>
        </p:spPr>
        <p:txBody>
          <a:bodyPr wrap="none" anchor="t">
            <a:spAutoFit/>
          </a:bodyPr>
          <a:p>
            <a:pPr lvl="0" defTabSz="914400" eaLnBrk="0" fontAlgn="base" hangingPunct="0">
              <a:buFont typeface="Arial" panose="020B0604020202020204" pitchFamily="34" charset="0"/>
              <a:buNone/>
            </a:pPr>
            <a:endParaRPr lang="en-US" altLang="zh-CN" sz="2400" strike="noStrike" noProof="1" dirty="0">
              <a:latin typeface="Franklin Gothic Book" pitchFamily="34" charset="0"/>
              <a:ea typeface="宋体" panose="02010600030101010101" pitchFamily="2" charset="-122"/>
              <a:sym typeface="Helvetica Light" charset="0"/>
            </a:endParaRPr>
          </a:p>
        </p:txBody>
      </p:sp>
      <p:graphicFrame>
        <p:nvGraphicFramePr>
          <p:cNvPr id="13315" name="对象 1"/>
          <p:cNvGraphicFramePr/>
          <p:nvPr/>
        </p:nvGraphicFramePr>
        <p:xfrm>
          <a:off x="1483959" y="1779965"/>
          <a:ext cx="2328332" cy="584603"/>
        </p:xfrm>
        <a:graphic>
          <a:graphicData uri="http://schemas.openxmlformats.org/presentationml/2006/ole">
            <mc:AlternateContent xmlns:mc="http://schemas.openxmlformats.org/markup-compatibility/2006">
              <mc:Choice xmlns:v="urn:schemas-microsoft-com:vml" Requires="v">
                <p:oleObj spid="_x0000_s3078" name="" r:id="rId1" imgW="1600200" imgH="384810" progId="Equation.3">
                  <p:embed/>
                </p:oleObj>
              </mc:Choice>
              <mc:Fallback>
                <p:oleObj name="" r:id="rId1" imgW="1600200" imgH="384810" progId="Equation.3">
                  <p:embed/>
                  <p:pic>
                    <p:nvPicPr>
                      <p:cNvPr id="0" name="图片 3077"/>
                      <p:cNvPicPr/>
                      <p:nvPr/>
                    </p:nvPicPr>
                    <p:blipFill>
                      <a:blip r:embed="rId2"/>
                      <a:stretch>
                        <a:fillRect/>
                      </a:stretch>
                    </p:blipFill>
                    <p:spPr>
                      <a:xfrm>
                        <a:off x="1483959" y="1779965"/>
                        <a:ext cx="2328332" cy="584603"/>
                      </a:xfrm>
                      <a:prstGeom prst="rect">
                        <a:avLst/>
                      </a:prstGeom>
                      <a:noFill/>
                      <a:ln w="38100">
                        <a:noFill/>
                        <a:miter/>
                      </a:ln>
                    </p:spPr>
                  </p:pic>
                </p:oleObj>
              </mc:Fallback>
            </mc:AlternateContent>
          </a:graphicData>
        </a:graphic>
      </p:graphicFrame>
      <p:graphicFrame>
        <p:nvGraphicFramePr>
          <p:cNvPr id="13316" name="对象 3"/>
          <p:cNvGraphicFramePr/>
          <p:nvPr/>
        </p:nvGraphicFramePr>
        <p:xfrm>
          <a:off x="5037419" y="2259367"/>
          <a:ext cx="2600476" cy="557725"/>
        </p:xfrm>
        <a:graphic>
          <a:graphicData uri="http://schemas.openxmlformats.org/presentationml/2006/ole">
            <mc:AlternateContent xmlns:mc="http://schemas.openxmlformats.org/markup-compatibility/2006">
              <mc:Choice xmlns:v="urn:schemas-microsoft-com:vml" Requires="v">
                <p:oleObj spid="_x0000_s3077" name="" r:id="rId3" imgW="1722755" imgH="362585" progId="Equation.3">
                  <p:embed/>
                </p:oleObj>
              </mc:Choice>
              <mc:Fallback>
                <p:oleObj name="" r:id="rId3" imgW="1722755" imgH="362585" progId="Equation.3">
                  <p:embed/>
                  <p:pic>
                    <p:nvPicPr>
                      <p:cNvPr id="0" name="图片 3076"/>
                      <p:cNvPicPr/>
                      <p:nvPr/>
                    </p:nvPicPr>
                    <p:blipFill>
                      <a:blip r:embed="rId4"/>
                      <a:stretch>
                        <a:fillRect/>
                      </a:stretch>
                    </p:blipFill>
                    <p:spPr>
                      <a:xfrm>
                        <a:off x="5037419" y="2259367"/>
                        <a:ext cx="2600476" cy="557725"/>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nvSpPr>
        <p:spPr>
          <a:xfrm>
            <a:off x="46567" y="332317"/>
            <a:ext cx="7213600" cy="635000"/>
          </a:xfrm>
          <a:prstGeom prst="rect">
            <a:avLst/>
          </a:prstGeom>
          <a:noFill/>
          <a:ln w="9525">
            <a:noFill/>
          </a:ln>
        </p:spPr>
        <p:txBody>
          <a:bodyPr lIns="0" tIns="0" rIns="0" bIns="0" anchor="ctr"/>
          <a:p>
            <a:pPr defTabSz="914400" eaLnBrk="0" hangingPunct="0">
              <a:buFont typeface="Arial" panose="020B0604020202020204" pitchFamily="34" charset="0"/>
              <a:buNone/>
            </a:pPr>
            <a:r>
              <a:rPr lang="en-US" altLang="en-AU" sz="4265" dirty="0">
                <a:latin typeface="宋体" panose="02010600030101010101" pitchFamily="2" charset="-122"/>
                <a:ea typeface="宋体" panose="02010600030101010101" pitchFamily="2" charset="-122"/>
                <a:sym typeface="Helvetica Light" charset="0"/>
              </a:rPr>
              <a:t> 1.</a:t>
            </a:r>
            <a:r>
              <a:rPr lang="zh-CN" altLang="en-US" sz="4265" dirty="0">
                <a:latin typeface="宋体" panose="02010600030101010101" pitchFamily="2" charset="-122"/>
                <a:ea typeface="宋体" panose="02010600030101010101" pitchFamily="2" charset="-122"/>
                <a:sym typeface="Helvetica Light" charset="0"/>
              </a:rPr>
              <a:t>多表代替密码的定义</a:t>
            </a:r>
            <a:endParaRPr lang="zh-CN" altLang="en-US" sz="4265" dirty="0">
              <a:latin typeface="宋体" panose="02010600030101010101" pitchFamily="2" charset="-122"/>
              <a:ea typeface="宋体" panose="02010600030101010101" pitchFamily="2" charset="-122"/>
              <a:sym typeface="Helvetica Light" charset="0"/>
            </a:endParaRPr>
          </a:p>
        </p:txBody>
      </p:sp>
      <p:sp>
        <p:nvSpPr>
          <p:cNvPr id="4" name="Rectangle 3"/>
          <p:cNvSpPr txBox="1">
            <a:spLocks noChangeArrowheads="1"/>
          </p:cNvSpPr>
          <p:nvPr/>
        </p:nvSpPr>
        <p:spPr bwMode="auto">
          <a:xfrm>
            <a:off x="814917" y="1123951"/>
            <a:ext cx="10947400" cy="537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defTabSz="825500" rtl="0" eaLnBrk="0" fontAlgn="base" hangingPunct="0">
              <a:spcBef>
                <a:spcPts val="5900"/>
              </a:spcBef>
              <a:spcAft>
                <a:spcPct val="0"/>
              </a:spcAft>
              <a:buSzPct val="75000"/>
              <a:buFont typeface="Arial" panose="020B0604020202020204" pitchFamily="34" charset="0"/>
              <a:buChar char="•"/>
              <a:defRPr sz="4800" kern="1200">
                <a:solidFill>
                  <a:schemeClr val="tx1"/>
                </a:solidFill>
                <a:latin typeface="+mn-lt"/>
                <a:ea typeface="+mn-ea"/>
                <a:cs typeface="+mn-cs"/>
                <a:sym typeface="Helvetica Light" charset="0"/>
              </a:defRPr>
            </a:lvl1pPr>
            <a:lvl2pPr marL="1270000" lvl="1"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2pPr>
            <a:lvl3pPr marL="1905000" lvl="2"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3pPr>
            <a:lvl4pPr marL="1905000" lvl="3" indent="-5334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4pPr>
            <a:lvl5pPr marL="3175000" lvl="4"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5pPr>
            <a:lvl6pPr marL="2514600" lvl="5" indent="-228600" algn="l" defTabSz="825500" eaLnBrk="1" fontAlgn="base" latinLnBrk="0" hangingPunct="1">
              <a:spcBef>
                <a:spcPts val="5900"/>
              </a:spcBef>
              <a:buSzPct val="75000"/>
              <a:buChar char="•"/>
              <a:defRPr sz="5200" kern="1200">
                <a:latin typeface="+mn-lt"/>
                <a:ea typeface="+mn-ea"/>
                <a:cs typeface="+mn-cs"/>
                <a:sym typeface="Helvetica Light" charset="0"/>
              </a:defRPr>
            </a:lvl6pPr>
            <a:lvl7pPr marL="2971800" lvl="6" indent="-228600" algn="l" defTabSz="825500" eaLnBrk="1" fontAlgn="base" latinLnBrk="0" hangingPunct="1">
              <a:spcBef>
                <a:spcPts val="5900"/>
              </a:spcBef>
              <a:buSzPct val="75000"/>
              <a:buChar char="•"/>
              <a:defRPr sz="5200" kern="1200">
                <a:latin typeface="+mn-lt"/>
                <a:ea typeface="+mn-ea"/>
                <a:cs typeface="+mn-cs"/>
                <a:sym typeface="Helvetica Light" charset="0"/>
              </a:defRPr>
            </a:lvl7pPr>
            <a:lvl8pPr marL="3429000" lvl="7" indent="-228600" algn="l" defTabSz="825500" eaLnBrk="1" fontAlgn="base" latinLnBrk="0" hangingPunct="1">
              <a:spcBef>
                <a:spcPts val="5900"/>
              </a:spcBef>
              <a:buSzPct val="75000"/>
              <a:buChar char="•"/>
              <a:defRPr sz="5200" kern="1200">
                <a:latin typeface="+mn-lt"/>
                <a:ea typeface="+mn-ea"/>
                <a:cs typeface="+mn-cs"/>
                <a:sym typeface="Helvetica Light" charset="0"/>
              </a:defRPr>
            </a:lvl8pPr>
            <a:lvl9pPr marL="3886200" lvl="8" indent="-228600" algn="l" defTabSz="825500" eaLnBrk="1" fontAlgn="base" latinLnBrk="0" hangingPunct="1">
              <a:spcBef>
                <a:spcPts val="5900"/>
              </a:spcBef>
              <a:buSzPct val="75000"/>
              <a:buChar char="•"/>
              <a:defRPr sz="5200" kern="1200">
                <a:latin typeface="+mn-lt"/>
                <a:ea typeface="+mn-ea"/>
                <a:cs typeface="+mn-cs"/>
                <a:sym typeface="Helvetica Light" charset="0"/>
              </a:defRPr>
            </a:lvl9pPr>
          </a:lstStyle>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一</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单表代替密码的缺陷</a:t>
            </a:r>
            <a:endPar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a:p>
            <a:pPr lvl="0" eaLnBrk="1" fontAlgn="base" hangingPunct="1">
              <a:spcBef>
                <a:spcPts val="900"/>
              </a:spcBef>
              <a:buNone/>
            </a:pPr>
            <a:r>
              <a:rPr sz="3200" strike="noStrike" noProof="1" dirty="0">
                <a:latin typeface="Times New Roman" panose="02020603050405020304" pitchFamily="18" charset="0"/>
                <a:ea typeface="+mn-ea"/>
                <a:cs typeface="+mn-cs"/>
                <a:sym typeface="+mn-ea"/>
              </a:rPr>
              <a:t>单表代替密码之所以容易被攻击</a:t>
            </a:r>
            <a:r>
              <a:rPr lang="zh-CN" sz="3200" strike="noStrike" noProof="1" dirty="0">
                <a:latin typeface="Times New Roman" panose="02020603050405020304" pitchFamily="18" charset="0"/>
                <a:ea typeface="+mn-ea"/>
                <a:cs typeface="+mn-cs"/>
                <a:sym typeface="+mn-ea"/>
              </a:rPr>
              <a:t>，</a:t>
            </a:r>
            <a:r>
              <a:rPr sz="3200" strike="noStrike" noProof="1" dirty="0">
                <a:latin typeface="Times New Roman" panose="02020603050405020304" pitchFamily="18" charset="0"/>
                <a:ea typeface="+mn-ea"/>
                <a:cs typeface="+mn-cs"/>
                <a:sym typeface="+mn-ea"/>
              </a:rPr>
              <a:t>是因为每个密文字母都是</a:t>
            </a:r>
            <a:endParaRPr sz="3200" strike="noStrike" noProof="1" dirty="0">
              <a:latin typeface="Times New Roman" panose="02020603050405020304" pitchFamily="18" charset="0"/>
              <a:sym typeface="+mn-ea"/>
            </a:endParaRPr>
          </a:p>
          <a:p>
            <a:pPr lvl="0" eaLnBrk="1" fontAlgn="base" hangingPunct="1">
              <a:spcBef>
                <a:spcPts val="900"/>
              </a:spcBef>
              <a:buNone/>
            </a:pPr>
            <a:r>
              <a:rPr sz="3200" strike="noStrike" noProof="1" dirty="0">
                <a:latin typeface="Times New Roman" panose="02020603050405020304" pitchFamily="18" charset="0"/>
                <a:ea typeface="+mn-ea"/>
                <a:cs typeface="+mn-cs"/>
                <a:sym typeface="+mn-ea"/>
              </a:rPr>
              <a:t>用同一个代替密表加密而成的</a:t>
            </a:r>
            <a:r>
              <a:rPr lang="zh-CN" sz="3200" strike="noStrike" noProof="1" dirty="0">
                <a:latin typeface="Times New Roman" panose="02020603050405020304" pitchFamily="18" charset="0"/>
                <a:ea typeface="+mn-ea"/>
                <a:cs typeface="+mn-cs"/>
                <a:sym typeface="+mn-ea"/>
              </a:rPr>
              <a:t>，</a:t>
            </a:r>
            <a:r>
              <a:rPr sz="3200" strike="noStrike" noProof="1" dirty="0">
                <a:latin typeface="Times New Roman" panose="02020603050405020304" pitchFamily="18" charset="0"/>
                <a:ea typeface="+mn-ea"/>
                <a:cs typeface="+mn-cs"/>
                <a:sym typeface="+mn-ea"/>
              </a:rPr>
              <a:t>相同的密文字母对应着相同</a:t>
            </a:r>
            <a:endParaRPr sz="3200" strike="noStrike" noProof="1" dirty="0">
              <a:latin typeface="Times New Roman" panose="02020603050405020304" pitchFamily="18" charset="0"/>
              <a:sym typeface="+mn-ea"/>
            </a:endParaRPr>
          </a:p>
          <a:p>
            <a:pPr lvl="0" eaLnBrk="1" fontAlgn="base" hangingPunct="1">
              <a:spcBef>
                <a:spcPts val="900"/>
              </a:spcBef>
              <a:buNone/>
            </a:pPr>
            <a:r>
              <a:rPr sz="3200" strike="noStrike" noProof="1" dirty="0">
                <a:latin typeface="Times New Roman" panose="02020603050405020304" pitchFamily="18" charset="0"/>
                <a:ea typeface="+mn-ea"/>
                <a:cs typeface="+mn-cs"/>
                <a:sym typeface="+mn-ea"/>
              </a:rPr>
              <a:t>的明文字母</a:t>
            </a:r>
            <a:r>
              <a:rPr lang="zh-CN" sz="3200" strike="noStrike" noProof="1" dirty="0">
                <a:latin typeface="Times New Roman" panose="02020603050405020304" pitchFamily="18" charset="0"/>
                <a:ea typeface="+mn-ea"/>
                <a:cs typeface="+mn-cs"/>
                <a:sym typeface="+mn-ea"/>
              </a:rPr>
              <a:t>，</a:t>
            </a:r>
            <a:r>
              <a:rPr sz="3200" strike="noStrike" noProof="1" dirty="0">
                <a:latin typeface="Times New Roman" panose="02020603050405020304" pitchFamily="18" charset="0"/>
                <a:ea typeface="+mn-ea"/>
                <a:cs typeface="+mn-cs"/>
                <a:sym typeface="+mn-ea"/>
              </a:rPr>
              <a:t>从而每个密文字母出现的概率</a:t>
            </a:r>
            <a:r>
              <a:rPr lang="zh-CN" sz="3200" strike="noStrike" noProof="1" dirty="0">
                <a:latin typeface="Times New Roman" panose="02020603050405020304" pitchFamily="18" charset="0"/>
                <a:ea typeface="+mn-ea"/>
                <a:cs typeface="+mn-cs"/>
                <a:sym typeface="+mn-ea"/>
              </a:rPr>
              <a:t>、</a:t>
            </a:r>
            <a:r>
              <a:rPr sz="3200" strike="noStrike" noProof="1" dirty="0">
                <a:latin typeface="Times New Roman" panose="02020603050405020304" pitchFamily="18" charset="0"/>
                <a:ea typeface="+mn-ea"/>
                <a:cs typeface="+mn-cs"/>
                <a:sym typeface="+mn-ea"/>
              </a:rPr>
              <a:t>重复字模式</a:t>
            </a:r>
            <a:r>
              <a:rPr lang="zh-CN" sz="3200" strike="noStrike" noProof="1" dirty="0">
                <a:latin typeface="Times New Roman" panose="02020603050405020304" pitchFamily="18" charset="0"/>
                <a:ea typeface="+mn-ea"/>
                <a:cs typeface="+mn-cs"/>
                <a:sym typeface="+mn-ea"/>
              </a:rPr>
              <a:t>、</a:t>
            </a:r>
            <a:endParaRPr lang="zh-CN" sz="3200" strike="noStrike" noProof="1" dirty="0">
              <a:latin typeface="Times New Roman" panose="02020603050405020304" pitchFamily="18" charset="0"/>
              <a:sym typeface="+mn-ea"/>
            </a:endParaRPr>
          </a:p>
          <a:p>
            <a:pPr lvl="0" eaLnBrk="1" fontAlgn="base" hangingPunct="1">
              <a:spcBef>
                <a:spcPts val="900"/>
              </a:spcBef>
              <a:buNone/>
            </a:pPr>
            <a:r>
              <a:rPr sz="3200" strike="noStrike" noProof="1" dirty="0">
                <a:latin typeface="Times New Roman" panose="02020603050405020304" pitchFamily="18" charset="0"/>
                <a:ea typeface="+mn-ea"/>
                <a:cs typeface="+mn-cs"/>
                <a:sym typeface="+mn-ea"/>
              </a:rPr>
              <a:t>字母的结合方式等统计特性</a:t>
            </a:r>
            <a:r>
              <a:rPr lang="zh-CN" sz="3200" strike="noStrike" noProof="1" dirty="0">
                <a:latin typeface="Times New Roman" panose="02020603050405020304" pitchFamily="18" charset="0"/>
                <a:ea typeface="+mn-ea"/>
                <a:cs typeface="+mn-cs"/>
                <a:sym typeface="+mn-ea"/>
              </a:rPr>
              <a:t>、</a:t>
            </a:r>
            <a:r>
              <a:rPr sz="3200" strike="noStrike" noProof="1" dirty="0">
                <a:latin typeface="Times New Roman" panose="02020603050405020304" pitchFamily="18" charset="0"/>
                <a:ea typeface="+mn-ea"/>
                <a:cs typeface="+mn-cs"/>
                <a:sym typeface="+mn-ea"/>
              </a:rPr>
              <a:t>除了字母的名称改变以外</a:t>
            </a:r>
            <a:r>
              <a:rPr lang="zh-CN" sz="3200" strike="noStrike" noProof="1" dirty="0">
                <a:latin typeface="Times New Roman" panose="02020603050405020304" pitchFamily="18" charset="0"/>
                <a:ea typeface="+mn-ea"/>
                <a:cs typeface="+mn-cs"/>
                <a:sym typeface="+mn-ea"/>
              </a:rPr>
              <a:t>，</a:t>
            </a:r>
            <a:r>
              <a:rPr sz="3200" strike="noStrike" noProof="1" dirty="0">
                <a:latin typeface="Times New Roman" panose="02020603050405020304" pitchFamily="18" charset="0"/>
                <a:ea typeface="+mn-ea"/>
                <a:cs typeface="+mn-cs"/>
                <a:sym typeface="+mn-ea"/>
              </a:rPr>
              <a:t>都</a:t>
            </a:r>
            <a:endParaRPr sz="3200" strike="noStrike" noProof="1" dirty="0">
              <a:latin typeface="Times New Roman" panose="02020603050405020304" pitchFamily="18" charset="0"/>
              <a:sym typeface="+mn-ea"/>
            </a:endParaRPr>
          </a:p>
          <a:p>
            <a:pPr lvl="0" eaLnBrk="1" fontAlgn="base" hangingPunct="1">
              <a:spcBef>
                <a:spcPts val="900"/>
              </a:spcBef>
              <a:buNone/>
            </a:pPr>
            <a:r>
              <a:rPr sz="3200" strike="noStrike" noProof="1" dirty="0">
                <a:latin typeface="Times New Roman" panose="02020603050405020304" pitchFamily="18" charset="0"/>
                <a:ea typeface="+mn-ea"/>
                <a:cs typeface="+mn-cs"/>
                <a:sym typeface="+mn-ea"/>
              </a:rPr>
              <a:t>没有发生变化</a:t>
            </a:r>
            <a:r>
              <a:rPr lang="zh-CN" sz="3200" strike="noStrike" noProof="1" dirty="0">
                <a:latin typeface="Times New Roman" panose="02020603050405020304" pitchFamily="18" charset="0"/>
                <a:ea typeface="+mn-ea"/>
                <a:cs typeface="+mn-cs"/>
                <a:sym typeface="+mn-ea"/>
              </a:rPr>
              <a:t>。</a:t>
            </a:r>
            <a:endParaRPr kumimoji="0" 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p:txBody>
      </p:sp>
    </p:spTree>
  </p:cSld>
  <p:clrMapOvr>
    <a:masterClrMapping/>
  </p:clrMapOvr>
  <p:transition spd="med"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矩形 1"/>
          <p:cNvSpPr/>
          <p:nvPr/>
        </p:nvSpPr>
        <p:spPr>
          <a:xfrm>
            <a:off x="458275" y="1599259"/>
            <a:ext cx="11661826" cy="4011295"/>
          </a:xfrm>
          <a:prstGeom prst="rect">
            <a:avLst/>
          </a:prstGeom>
          <a:noFill/>
          <a:ln w="9525">
            <a:noFill/>
            <a:miter/>
          </a:ln>
        </p:spPr>
        <p:txBody>
          <a:bodyPr anchor="t">
            <a:spAutoFit/>
          </a:bodyPr>
          <a:p>
            <a:pPr marL="285750" lvl="0" indent="-285750" algn="l" defTabSz="914400" eaLnBrk="1" fontAlgn="base" latinLnBrk="0" hangingPunct="1">
              <a:lnSpc>
                <a:spcPct val="120000"/>
              </a:lnSpc>
              <a:spcBef>
                <a:spcPts val="900"/>
              </a:spcBef>
              <a:spcAft>
                <a:spcPct val="0"/>
              </a:spcAft>
              <a:buClrTx/>
              <a:buSzPct val="70000"/>
              <a:buFont typeface="Wingdings" panose="05000000000000000000" charset="0"/>
              <a:buChar char="l"/>
            </a:pPr>
            <a:r>
              <a:rPr lang="zh-CN"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为了减少密钥量</a:t>
            </a:r>
            <a:r>
              <a:rPr lang="en-US"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 </a:t>
            </a:r>
            <a:r>
              <a:rPr lang="zh-CN"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在实际应用中多采用周期多表代替密码</a:t>
            </a:r>
            <a:r>
              <a:rPr lang="en-US"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 </a:t>
            </a:r>
            <a:r>
              <a:rPr lang="zh-CN"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即代替表个数有限且重复地使用</a:t>
            </a:r>
            <a:r>
              <a:rPr lang="en-US"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a:t>
            </a:r>
            <a:r>
              <a:rPr lang="zh-CN"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此时代替表序列</a:t>
            </a:r>
            <a:endParaRPr lang="en-US" altLang="zh-CN" sz="3195" u="none" strike="noStrike" baseline="0" noProof="1" dirty="0">
              <a:solidFill>
                <a:schemeClr val="tx1"/>
              </a:solidFill>
              <a:latin typeface="Times New Roman" panose="02020603050405020304" pitchFamily="18" charset="0"/>
              <a:ea typeface="Times New Roman" panose="02020603050405020304" pitchFamily="18" charset="0"/>
              <a:sym typeface="Helvetica Light" charset="0"/>
            </a:endParaRPr>
          </a:p>
          <a:p>
            <a:pPr marL="171450" lvl="0" indent="-171450" defTabSz="914400" eaLnBrk="0" fontAlgn="base" hangingPunct="0">
              <a:lnSpc>
                <a:spcPct val="120000"/>
              </a:lnSpc>
              <a:spcBef>
                <a:spcPts val="900"/>
              </a:spcBef>
              <a:buFont typeface="Arial" panose="020B0604020202020204" pitchFamily="34" charset="0"/>
              <a:buNone/>
            </a:pPr>
            <a:r>
              <a:rPr lang="en-US" altLang="zh-CN" sz="2400" i="1"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  k </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1</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2</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i="1" strike="noStrike" baseline="-25000" noProof="1" dirty="0">
                <a:latin typeface="Times New Roman" panose="02020603050405020304" pitchFamily="18" charset="0"/>
                <a:ea typeface="Times New Roman" panose="02020603050405020304" pitchFamily="18" charset="0"/>
                <a:cs typeface="+mn-ea"/>
                <a:sym typeface="Helvetica Light" charset="0"/>
              </a:rPr>
              <a:t>d</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1</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2</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i="1" strike="noStrike" baseline="-25000" noProof="1" dirty="0">
                <a:latin typeface="Times New Roman" panose="02020603050405020304" pitchFamily="18" charset="0"/>
                <a:ea typeface="Times New Roman" panose="02020603050405020304" pitchFamily="18" charset="0"/>
                <a:cs typeface="+mn-ea"/>
                <a:sym typeface="Helvetica Light" charset="0"/>
              </a:rPr>
              <a:t>d</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 ,σ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1</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2</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endParaRPr lang="zh-CN" altLang="zh-CN" sz="2965" strike="noStrike" noProof="1" dirty="0">
              <a:latin typeface="Times New Roman" panose="02020603050405020304" pitchFamily="18" charset="0"/>
              <a:ea typeface="Times New Roman" panose="02020603050405020304" pitchFamily="18" charset="0"/>
              <a:sym typeface="Helvetica Light" charset="0"/>
            </a:endParaRPr>
          </a:p>
          <a:p>
            <a:pPr lvl="0" defTabSz="914400" eaLnBrk="0" fontAlgn="base" hangingPunct="0">
              <a:lnSpc>
                <a:spcPct val="120000"/>
              </a:lnSpc>
              <a:spcBef>
                <a:spcPts val="900"/>
              </a:spcBef>
              <a:buFont typeface="Arial" panose="020B0604020202020204" pitchFamily="34" charset="0"/>
              <a:buNone/>
            </a:pPr>
            <a:r>
              <a:rPr lang="en-US" altLang="zh-CN" sz="2400" strike="noStrike" noProof="1" dirty="0">
                <a:latin typeface="Times New Roman" panose="02020603050405020304" pitchFamily="18" charset="0"/>
                <a:ea typeface="Times New Roman" panose="02020603050405020304" pitchFamily="18" charset="0"/>
                <a:cs typeface="+mn-ea"/>
                <a:sym typeface="Helvetica Light" charset="0"/>
              </a:rPr>
              <a:t>          </a:t>
            </a:r>
            <a:r>
              <a:rPr lang="zh-CN" altLang="zh-CN" sz="3195" strike="noStrike" noProof="1" dirty="0">
                <a:latin typeface="Times New Roman" panose="02020603050405020304" pitchFamily="18" charset="0"/>
                <a:ea typeface="Times New Roman" panose="02020603050405020304" pitchFamily="18" charset="0"/>
                <a:cs typeface="+mn-ea"/>
                <a:sym typeface="Helvetica Light" charset="0"/>
              </a:rPr>
              <a:t>相应于明文</a:t>
            </a:r>
            <a:r>
              <a:rPr lang="zh-CN" altLang="zh-CN" sz="3195" i="1" strike="noStrike" noProof="1" dirty="0">
                <a:latin typeface="Times New Roman" panose="02020603050405020304" pitchFamily="18" charset="0"/>
                <a:ea typeface="Times New Roman" panose="02020603050405020304" pitchFamily="18" charset="0"/>
                <a:cs typeface="+mn-ea"/>
                <a:sym typeface="Helvetica Light" charset="0"/>
              </a:rPr>
              <a:t>m</a:t>
            </a:r>
            <a:r>
              <a:rPr lang="zh-CN" altLang="zh-CN" sz="3195" strike="noStrike" noProof="1" dirty="0">
                <a:latin typeface="Times New Roman" panose="02020603050405020304" pitchFamily="18" charset="0"/>
                <a:ea typeface="Times New Roman" panose="02020603050405020304" pitchFamily="18" charset="0"/>
                <a:cs typeface="+mn-ea"/>
                <a:sym typeface="Helvetica Light" charset="0"/>
              </a:rPr>
              <a:t>的密文</a:t>
            </a:r>
            <a:endParaRPr lang="en-US" altLang="zh-CN" sz="3810" strike="noStrike" noProof="1" dirty="0">
              <a:latin typeface="Times New Roman" panose="02020603050405020304" pitchFamily="18" charset="0"/>
              <a:ea typeface="Times New Roman" panose="02020603050405020304" pitchFamily="18" charset="0"/>
              <a:sym typeface="Helvetica Light" charset="0"/>
            </a:endParaRPr>
          </a:p>
          <a:p>
            <a:pPr lvl="0" defTabSz="914400" eaLnBrk="0" fontAlgn="base" hangingPunct="0">
              <a:lnSpc>
                <a:spcPct val="120000"/>
              </a:lnSpc>
              <a:spcBef>
                <a:spcPts val="900"/>
              </a:spcBef>
              <a:buFont typeface="Arial" panose="020B0604020202020204" pitchFamily="34" charset="0"/>
              <a:buNone/>
            </a:pPr>
            <a:r>
              <a:rPr lang="en-US" altLang="zh-CN" sz="2400" i="1"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 c </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1</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m</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1</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2</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m</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2</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i="1" strike="noStrike" baseline="-25000" noProof="1" dirty="0">
                <a:latin typeface="Times New Roman" panose="02020603050405020304" pitchFamily="18" charset="0"/>
                <a:ea typeface="Times New Roman" panose="02020603050405020304" pitchFamily="18" charset="0"/>
                <a:cs typeface="+mn-ea"/>
                <a:sym typeface="Helvetica Light" charset="0"/>
              </a:rPr>
              <a:t>d</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m</a:t>
            </a:r>
            <a:r>
              <a:rPr lang="en-US" altLang="zh-CN" sz="2965" i="1" strike="noStrike" baseline="-25000" noProof="1" dirty="0">
                <a:latin typeface="Times New Roman" panose="02020603050405020304" pitchFamily="18" charset="0"/>
                <a:ea typeface="Times New Roman" panose="02020603050405020304" pitchFamily="18" charset="0"/>
                <a:cs typeface="+mn-ea"/>
                <a:sym typeface="Helvetica Light" charset="0"/>
              </a:rPr>
              <a:t>d</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1</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m</a:t>
            </a:r>
            <a:r>
              <a:rPr lang="en-US" altLang="zh-CN" sz="2965" i="1" strike="noStrike" baseline="-25000" noProof="1" dirty="0">
                <a:latin typeface="Times New Roman" panose="02020603050405020304" pitchFamily="18" charset="0"/>
                <a:ea typeface="Times New Roman" panose="02020603050405020304" pitchFamily="18" charset="0"/>
                <a:cs typeface="+mn-ea"/>
                <a:sym typeface="Helvetica Light" charset="0"/>
              </a:rPr>
              <a:t>d+</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1</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σ</a:t>
            </a:r>
            <a:r>
              <a:rPr lang="en-US" altLang="zh-CN" sz="2965" i="1" strike="noStrike" baseline="-25000" noProof="1" dirty="0">
                <a:latin typeface="Times New Roman" panose="02020603050405020304" pitchFamily="18" charset="0"/>
                <a:ea typeface="Times New Roman" panose="02020603050405020304" pitchFamily="18" charset="0"/>
                <a:cs typeface="+mn-ea"/>
                <a:sym typeface="Helvetica Light" charset="0"/>
              </a:rPr>
              <a:t>d</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m</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2</a:t>
            </a:r>
            <a:r>
              <a:rPr lang="en-US" altLang="zh-CN" sz="2965" i="1" strike="noStrike" baseline="-25000" noProof="1" dirty="0">
                <a:latin typeface="Times New Roman" panose="02020603050405020304" pitchFamily="18" charset="0"/>
                <a:ea typeface="Times New Roman" panose="02020603050405020304" pitchFamily="18" charset="0"/>
                <a:cs typeface="+mn-ea"/>
                <a:sym typeface="Helvetica Light" charset="0"/>
              </a:rPr>
              <a:t>d</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endParaRPr lang="en-US" altLang="zh-CN" sz="2965" strike="noStrike" noProof="1" dirty="0">
              <a:latin typeface="Times New Roman" panose="02020603050405020304" pitchFamily="18" charset="0"/>
              <a:ea typeface="Times New Roman" panose="02020603050405020304" pitchFamily="18" charset="0"/>
              <a:cs typeface="+mn-ea"/>
              <a:sym typeface="Helvetica Light" charset="0"/>
            </a:endParaRPr>
          </a:p>
          <a:p>
            <a:pPr marL="285750" lvl="0" indent="-285750" defTabSz="914400" eaLnBrk="0" fontAlgn="base" hangingPunct="0">
              <a:lnSpc>
                <a:spcPct val="120000"/>
              </a:lnSpc>
              <a:spcBef>
                <a:spcPts val="900"/>
              </a:spcBef>
              <a:buClrTx/>
              <a:buSzPct val="70000"/>
              <a:buFont typeface="Wingdings" panose="05000000000000000000" charset="0"/>
              <a:buChar char="l"/>
            </a:pPr>
            <a:r>
              <a:rPr lang="zh-CN"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当</a:t>
            </a:r>
            <a:r>
              <a:rPr lang="en-US" altLang="zh-CN" sz="3195"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d</a:t>
            </a:r>
            <a:r>
              <a:rPr lang="en-US"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 = 1</a:t>
            </a:r>
            <a:r>
              <a:rPr lang="zh-CN" altLang="zh-CN"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时退化为单表代替密码</a:t>
            </a:r>
            <a:r>
              <a:rPr lang="zh-CN" altLang="en-US" sz="319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a:t>
            </a:r>
            <a:endParaRPr lang="zh-CN" altLang="zh-CN" sz="3195" u="none" strike="noStrike" baseline="0" noProof="1" dirty="0">
              <a:solidFill>
                <a:schemeClr val="tx1"/>
              </a:solidFill>
              <a:latin typeface="Times New Roman" panose="02020603050405020304" pitchFamily="18" charset="0"/>
              <a:ea typeface="Times New Roman" panose="02020603050405020304" pitchFamily="18" charset="0"/>
              <a:sym typeface="Helvetica Light" charset="0"/>
            </a:endParaRPr>
          </a:p>
        </p:txBody>
      </p:sp>
    </p:spTree>
  </p:cSld>
  <p:clrMapOvr>
    <a:masterClrMapping/>
  </p:clrMapOvr>
  <p:transition spd="med"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type="body"/>
          </p:nvPr>
        </p:nvSpPr>
        <p:spPr>
          <a:xfrm>
            <a:off x="337323" y="1125530"/>
            <a:ext cx="11614789" cy="5399181"/>
          </a:xfrm>
        </p:spPr>
        <p:txBody>
          <a:bodyPr wrap="square" lIns="0" tIns="0" rIns="0" bIns="0" anchor="t"/>
          <a:p>
            <a:pPr marL="711200" lvl="0" indent="-711200" eaLnBrk="1" fontAlgn="base" hangingPunct="1">
              <a:spcBef>
                <a:spcPts val="900"/>
              </a:spcBef>
              <a:buNone/>
            </a:pPr>
            <a:r>
              <a:rPr lang="en-US" altLang="zh-CN" sz="3195" strike="noStrike" noProof="1" dirty="0">
                <a:latin typeface="Times New Roman" panose="02020603050405020304" pitchFamily="18" charset="0"/>
                <a:ea typeface="Times New Roman" panose="02020603050405020304" pitchFamily="18" charset="0"/>
              </a:rPr>
              <a:t>         </a:t>
            </a:r>
            <a:r>
              <a:rPr lang="zh-CN" altLang="en-US" sz="3195" strike="noStrike" noProof="1" dirty="0">
                <a:latin typeface="Times New Roman" panose="02020603050405020304" pitchFamily="18" charset="0"/>
                <a:ea typeface="Times New Roman" panose="02020603050405020304" pitchFamily="18" charset="0"/>
              </a:rPr>
              <a:t>对于周期多表代替密码</a:t>
            </a:r>
            <a:r>
              <a:rPr lang="zh-CN" altLang="en-US" sz="3195" strike="noStrike" noProof="1" dirty="0">
                <a:latin typeface="Times New Roman" panose="02020603050405020304" pitchFamily="18" charset="0"/>
                <a:ea typeface="宋体" panose="02010600030101010101" pitchFamily="2" charset="-122"/>
              </a:rPr>
              <a:t>，</a:t>
            </a:r>
            <a:r>
              <a:rPr lang="zh-CN" altLang="en-US" sz="3195" strike="noStrike" noProof="1" dirty="0">
                <a:latin typeface="Times New Roman" panose="02020603050405020304" pitchFamily="18" charset="0"/>
                <a:ea typeface="Times New Roman" panose="02020603050405020304" pitchFamily="18" charset="0"/>
              </a:rPr>
              <a:t>假如我们已知其密钥字长为</a:t>
            </a:r>
            <a:r>
              <a:rPr lang="en-US" altLang="zh-CN" sz="3195" i="1" strike="noStrike" noProof="1" dirty="0">
                <a:latin typeface="Times New Roman" panose="02020603050405020304" pitchFamily="18" charset="0"/>
                <a:ea typeface="Times New Roman" panose="02020603050405020304" pitchFamily="18" charset="0"/>
              </a:rPr>
              <a:t>d</a:t>
            </a:r>
            <a:r>
              <a:rPr lang="zh-CN" altLang="en-US" sz="3195" strike="noStrike" noProof="1" dirty="0">
                <a:latin typeface="Times New Roman" panose="02020603050405020304" pitchFamily="18" charset="0"/>
                <a:ea typeface="宋体" panose="02010600030101010101" pitchFamily="2" charset="-122"/>
              </a:rPr>
              <a:t>，</a:t>
            </a:r>
            <a:r>
              <a:rPr lang="en-US" altLang="zh-CN" sz="3195" strike="noStrike" noProof="1" dirty="0">
                <a:latin typeface="Times New Roman" panose="02020603050405020304" pitchFamily="18" charset="0"/>
                <a:ea typeface="Times New Roman" panose="02020603050405020304" pitchFamily="18" charset="0"/>
              </a:rPr>
              <a:t> </a:t>
            </a:r>
            <a:r>
              <a:rPr lang="zh-CN" altLang="en-US" sz="3195" strike="noStrike" noProof="1" dirty="0">
                <a:latin typeface="Times New Roman" panose="02020603050405020304" pitchFamily="18" charset="0"/>
                <a:ea typeface="Times New Roman" panose="02020603050405020304" pitchFamily="18" charset="0"/>
              </a:rPr>
              <a:t>则</a:t>
            </a:r>
            <a:endParaRPr lang="zh-CN" altLang="en-US" sz="3195" strike="noStrike" noProof="1" dirty="0">
              <a:latin typeface="Times New Roman" panose="02020603050405020304" pitchFamily="18" charset="0"/>
              <a:ea typeface="Times New Roman" panose="02020603050405020304" pitchFamily="18" charset="0"/>
            </a:endParaRPr>
          </a:p>
          <a:p>
            <a:pPr marL="711200" lvl="0" indent="-711200" eaLnBrk="1" fontAlgn="base" hangingPunct="1">
              <a:spcBef>
                <a:spcPts val="900"/>
              </a:spcBef>
              <a:buNone/>
            </a:pPr>
            <a:r>
              <a:rPr lang="zh-CN" altLang="en-US" sz="3195" strike="noStrike" noProof="1" dirty="0">
                <a:latin typeface="Times New Roman" panose="02020603050405020304" pitchFamily="18" charset="0"/>
                <a:ea typeface="Times New Roman" panose="02020603050405020304" pitchFamily="18" charset="0"/>
              </a:rPr>
              <a:t>         可将密文                          按列写成</a:t>
            </a:r>
            <a:r>
              <a:rPr lang="en-US" altLang="zh-CN" sz="3195" i="1" strike="noStrike" noProof="1" dirty="0">
                <a:latin typeface="Times New Roman" panose="02020603050405020304" pitchFamily="18" charset="0"/>
                <a:ea typeface="Times New Roman" panose="02020603050405020304" pitchFamily="18" charset="0"/>
              </a:rPr>
              <a:t>d</a:t>
            </a:r>
            <a:r>
              <a:rPr lang="zh-CN" altLang="en-US" sz="3195" strike="noStrike" noProof="1" dirty="0">
                <a:latin typeface="Times New Roman" panose="02020603050405020304" pitchFamily="18" charset="0"/>
                <a:ea typeface="Times New Roman" panose="02020603050405020304" pitchFamily="18" charset="0"/>
              </a:rPr>
              <a:t>行</a:t>
            </a:r>
            <a:r>
              <a:rPr lang="zh-CN" altLang="en-US" sz="3195" strike="noStrike" noProof="1" dirty="0">
                <a:latin typeface="Times New Roman" panose="02020603050405020304" pitchFamily="18" charset="0"/>
                <a:ea typeface="宋体" panose="02010600030101010101" pitchFamily="2" charset="-122"/>
              </a:rPr>
              <a:t>：</a:t>
            </a:r>
            <a:r>
              <a:rPr lang="en-US" altLang="zh-CN" sz="3195" strike="noStrike" noProof="1" dirty="0">
                <a:latin typeface="Times New Roman" panose="02020603050405020304" pitchFamily="18" charset="0"/>
                <a:ea typeface="Times New Roman" panose="02020603050405020304" pitchFamily="18" charset="0"/>
              </a:rPr>
              <a:t>                                                              </a:t>
            </a:r>
            <a:endParaRPr lang="en-US" altLang="zh-CN" sz="3195" strike="noStrike" noProof="1" dirty="0">
              <a:latin typeface="Times New Roman" panose="02020603050405020304" pitchFamily="18" charset="0"/>
              <a:ea typeface="Times New Roman" panose="02020603050405020304" pitchFamily="18" charset="0"/>
            </a:endParaRPr>
          </a:p>
          <a:p>
            <a:pPr marL="711200" lvl="0" indent="-711200" eaLnBrk="1" fontAlgn="base" hangingPunct="1">
              <a:spcBef>
                <a:spcPts val="900"/>
              </a:spcBef>
              <a:buNone/>
            </a:pPr>
            <a:endParaRPr lang="en-US" altLang="zh-CN" sz="3195" strike="noStrike" noProof="1" dirty="0">
              <a:latin typeface="Times New Roman" panose="02020603050405020304" pitchFamily="18" charset="0"/>
              <a:ea typeface="Times New Roman" panose="02020603050405020304" pitchFamily="18" charset="0"/>
            </a:endParaRPr>
          </a:p>
          <a:p>
            <a:pPr marL="711200" lvl="0" indent="-711200" eaLnBrk="1" fontAlgn="base" hangingPunct="1">
              <a:spcBef>
                <a:spcPts val="900"/>
              </a:spcBef>
              <a:buNone/>
            </a:pPr>
            <a:r>
              <a:rPr lang="en-US" altLang="zh-CN" sz="3195" strike="noStrike" noProof="1" dirty="0">
                <a:latin typeface="Times New Roman" panose="02020603050405020304" pitchFamily="18" charset="0"/>
                <a:ea typeface="Times New Roman" panose="02020603050405020304" pitchFamily="18" charset="0"/>
              </a:rPr>
              <a:t>                                                                           </a:t>
            </a:r>
            <a:endParaRPr lang="en-US" altLang="zh-CN" sz="3195" strike="noStrike" noProof="1" dirty="0">
              <a:latin typeface="Times New Roman" panose="02020603050405020304" pitchFamily="18" charset="0"/>
              <a:ea typeface="Times New Roman" panose="02020603050405020304" pitchFamily="18" charset="0"/>
            </a:endParaRPr>
          </a:p>
          <a:p>
            <a:pPr marL="711200" lvl="0" indent="-711200" eaLnBrk="1" fontAlgn="base" hangingPunct="1">
              <a:spcBef>
                <a:spcPts val="900"/>
              </a:spcBef>
              <a:buNone/>
            </a:pPr>
            <a:r>
              <a:rPr lang="en-US" altLang="zh-CN" sz="3195" strike="noStrike" noProof="1" dirty="0">
                <a:latin typeface="Times New Roman" panose="02020603050405020304" pitchFamily="18" charset="0"/>
                <a:ea typeface="Times New Roman" panose="02020603050405020304" pitchFamily="18" charset="0"/>
              </a:rPr>
              <a:t>                                                                           </a:t>
            </a:r>
            <a:endParaRPr lang="en-US" altLang="zh-CN" sz="3195" strike="noStrike" noProof="1" dirty="0">
              <a:latin typeface="Times New Roman" panose="02020603050405020304" pitchFamily="18" charset="0"/>
              <a:ea typeface="Times New Roman" panose="02020603050405020304" pitchFamily="18" charset="0"/>
            </a:endParaRPr>
          </a:p>
          <a:p>
            <a:pPr marL="711200" lvl="0" indent="-711200" eaLnBrk="1" fontAlgn="base" hangingPunct="1">
              <a:spcBef>
                <a:spcPts val="900"/>
              </a:spcBef>
              <a:buNone/>
            </a:pPr>
            <a:endParaRPr lang="zh-CN" altLang="en-US" sz="3195" strike="noStrike" noProof="1" dirty="0">
              <a:latin typeface="Times New Roman" panose="02020603050405020304" pitchFamily="18" charset="0"/>
              <a:ea typeface="Times New Roman" panose="02020603050405020304" pitchFamily="18" charset="0"/>
            </a:endParaRPr>
          </a:p>
          <a:p>
            <a:pPr marL="711200" lvl="0" indent="-711200" eaLnBrk="1" fontAlgn="base" hangingPunct="1">
              <a:spcBef>
                <a:spcPts val="900"/>
              </a:spcBef>
              <a:buNone/>
            </a:pPr>
            <a:r>
              <a:rPr lang="zh-CN" altLang="en-US" sz="3195" strike="noStrike" noProof="1" dirty="0">
                <a:latin typeface="Times New Roman" panose="02020603050405020304" pitchFamily="18" charset="0"/>
                <a:ea typeface="Times New Roman" panose="02020603050405020304" pitchFamily="18" charset="0"/>
              </a:rPr>
              <a:t>           </a:t>
            </a:r>
            <a:endParaRPr lang="zh-CN" altLang="en-US" sz="3195" strike="noStrike" noProof="1" dirty="0">
              <a:latin typeface="Times New Roman" panose="02020603050405020304" pitchFamily="18" charset="0"/>
              <a:ea typeface="Times New Roman" panose="02020603050405020304" pitchFamily="18" charset="0"/>
            </a:endParaRPr>
          </a:p>
          <a:p>
            <a:pPr marL="711200" lvl="0" indent="-711200" eaLnBrk="1" fontAlgn="base" hangingPunct="1">
              <a:spcBef>
                <a:spcPts val="900"/>
              </a:spcBef>
              <a:buNone/>
            </a:pPr>
            <a:endParaRPr lang="zh-CN" altLang="en-US" sz="3195" strike="noStrike" noProof="1" dirty="0">
              <a:latin typeface="Times New Roman" panose="02020603050405020304" pitchFamily="18" charset="0"/>
              <a:ea typeface="Times New Roman" panose="02020603050405020304" pitchFamily="18" charset="0"/>
            </a:endParaRPr>
          </a:p>
          <a:p>
            <a:pPr marL="711200" lvl="0" indent="-711200" eaLnBrk="1" fontAlgn="base" hangingPunct="1">
              <a:spcBef>
                <a:spcPts val="900"/>
              </a:spcBef>
              <a:buNone/>
            </a:pPr>
            <a:r>
              <a:rPr lang="zh-CN" altLang="en-US" sz="3195" strike="noStrike" noProof="1" dirty="0">
                <a:latin typeface="Times New Roman" panose="02020603050405020304" pitchFamily="18" charset="0"/>
                <a:ea typeface="Times New Roman" panose="02020603050405020304" pitchFamily="18" charset="0"/>
              </a:rPr>
              <a:t>每一行都是单表代替密码</a:t>
            </a:r>
            <a:r>
              <a:rPr lang="zh-CN" altLang="en-US" sz="3195" strike="noStrike" noProof="1" dirty="0">
                <a:latin typeface="Times New Roman" panose="02020603050405020304" pitchFamily="18" charset="0"/>
                <a:ea typeface="宋体" panose="02010600030101010101" pitchFamily="2" charset="-122"/>
              </a:rPr>
              <a:t>。</a:t>
            </a:r>
            <a:endParaRPr lang="zh-CN" altLang="en-US" sz="3195" strike="noStrike" noProof="1" dirty="0">
              <a:latin typeface="Times New Roman" panose="02020603050405020304" pitchFamily="18" charset="0"/>
              <a:ea typeface="宋体" panose="02010600030101010101" pitchFamily="2" charset="-122"/>
            </a:endParaRPr>
          </a:p>
        </p:txBody>
      </p:sp>
      <p:graphicFrame>
        <p:nvGraphicFramePr>
          <p:cNvPr id="15362" name="对象 1"/>
          <p:cNvGraphicFramePr/>
          <p:nvPr/>
        </p:nvGraphicFramePr>
        <p:xfrm>
          <a:off x="2976221" y="1526931"/>
          <a:ext cx="2321615" cy="665238"/>
        </p:xfrm>
        <a:graphic>
          <a:graphicData uri="http://schemas.openxmlformats.org/presentationml/2006/ole">
            <mc:AlternateContent xmlns:mc="http://schemas.openxmlformats.org/markup-compatibility/2006">
              <mc:Choice xmlns:v="urn:schemas-microsoft-com:vml" Requires="v">
                <p:oleObj spid="_x0000_s3079" name="" r:id="rId1" imgW="2041525" imgH="519430" progId="Equation.3">
                  <p:embed/>
                </p:oleObj>
              </mc:Choice>
              <mc:Fallback>
                <p:oleObj name="" r:id="rId1" imgW="2041525" imgH="519430" progId="Equation.3">
                  <p:embed/>
                  <p:pic>
                    <p:nvPicPr>
                      <p:cNvPr id="0" name="图片 3078"/>
                      <p:cNvPicPr/>
                      <p:nvPr/>
                    </p:nvPicPr>
                    <p:blipFill>
                      <a:blip r:embed="rId2"/>
                      <a:stretch>
                        <a:fillRect/>
                      </a:stretch>
                    </p:blipFill>
                    <p:spPr>
                      <a:xfrm>
                        <a:off x="2976221" y="1526931"/>
                        <a:ext cx="2321615" cy="665238"/>
                      </a:xfrm>
                      <a:prstGeom prst="rect">
                        <a:avLst/>
                      </a:prstGeom>
                      <a:noFill/>
                      <a:ln w="38100">
                        <a:noFill/>
                        <a:miter/>
                      </a:ln>
                    </p:spPr>
                  </p:pic>
                </p:oleObj>
              </mc:Fallback>
            </mc:AlternateContent>
          </a:graphicData>
        </a:graphic>
      </p:graphicFrame>
      <p:graphicFrame>
        <p:nvGraphicFramePr>
          <p:cNvPr id="15363" name="对象 3"/>
          <p:cNvGraphicFramePr/>
          <p:nvPr/>
        </p:nvGraphicFramePr>
        <p:xfrm>
          <a:off x="2867967" y="2192447"/>
          <a:ext cx="4760819" cy="2906218"/>
        </p:xfrm>
        <a:graphic>
          <a:graphicData uri="http://schemas.openxmlformats.org/presentationml/2006/ole">
            <mc:AlternateContent xmlns:mc="http://schemas.openxmlformats.org/markup-compatibility/2006">
              <mc:Choice xmlns:v="urn:schemas-microsoft-com:vml" Requires="v">
                <p:oleObj spid="_x0000_s3076" name="" r:id="rId3" imgW="2757805" imgH="1948180" progId="Equation.3">
                  <p:embed/>
                </p:oleObj>
              </mc:Choice>
              <mc:Fallback>
                <p:oleObj name="" r:id="rId3" imgW="2757805" imgH="1948180" progId="Equation.3">
                  <p:embed/>
                  <p:pic>
                    <p:nvPicPr>
                      <p:cNvPr id="0" name="图片 3075"/>
                      <p:cNvPicPr/>
                      <p:nvPr/>
                    </p:nvPicPr>
                    <p:blipFill>
                      <a:blip r:embed="rId4"/>
                      <a:stretch>
                        <a:fillRect/>
                      </a:stretch>
                    </p:blipFill>
                    <p:spPr>
                      <a:xfrm>
                        <a:off x="2867967" y="2192447"/>
                        <a:ext cx="4760819" cy="2906218"/>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2"/>
          <p:cNvSpPr txBox="1"/>
          <p:nvPr/>
        </p:nvSpPr>
        <p:spPr>
          <a:xfrm>
            <a:off x="800974" y="1222963"/>
            <a:ext cx="10630370" cy="2668905"/>
          </a:xfrm>
          <a:prstGeom prst="rect">
            <a:avLst/>
          </a:prstGeom>
          <a:noFill/>
          <a:ln w="9525">
            <a:noFill/>
            <a:miter/>
          </a:ln>
        </p:spPr>
        <p:txBody>
          <a:bodyPr wrap="square" anchor="t">
            <a:spAutoFit/>
          </a:bodyPr>
          <a:p>
            <a:pPr marL="285750" indent="-285750">
              <a:spcBef>
                <a:spcPts val="900"/>
              </a:spcBef>
              <a:buClrTx/>
              <a:buSzPct val="70000"/>
              <a:buFont typeface="Wingdings" panose="05000000000000000000" charset="0"/>
              <a:buChar char="l"/>
            </a:pPr>
            <a:r>
              <a:rPr lang="zh-CN" altLang="en-US" sz="3195" noProof="1" dirty="0">
                <a:latin typeface="Times New Roman" panose="02020603050405020304" pitchFamily="18" charset="0"/>
                <a:ea typeface="Times New Roman" panose="02020603050405020304" pitchFamily="18" charset="0"/>
                <a:cs typeface="+mn-ea"/>
                <a:sym typeface="宋体" panose="02010600030101010101" pitchFamily="2" charset="-122"/>
              </a:rPr>
              <a:t>由于单表代替密码是可破译的</a:t>
            </a:r>
            <a:r>
              <a:rPr lang="zh-CN" altLang="en-US" sz="3195" noProof="1" dirty="0">
                <a:latin typeface="Times New Roman" panose="02020603050405020304" pitchFamily="18" charset="0"/>
                <a:ea typeface="宋体" panose="02010600030101010101" pitchFamily="2" charset="-122"/>
                <a:cs typeface="+mn-ea"/>
                <a:sym typeface="宋体" panose="02010600030101010101" pitchFamily="2" charset="-122"/>
              </a:rPr>
              <a:t>，</a:t>
            </a:r>
            <a:r>
              <a:rPr lang="zh-CN" altLang="en-US" sz="3195" noProof="1" dirty="0">
                <a:latin typeface="Times New Roman" panose="02020603050405020304" pitchFamily="18" charset="0"/>
                <a:ea typeface="Times New Roman" panose="02020603050405020304" pitchFamily="18" charset="0"/>
                <a:cs typeface="+mn-ea"/>
                <a:sym typeface="宋体" panose="02010600030101010101" pitchFamily="2" charset="-122"/>
              </a:rPr>
              <a:t>所以在具有一定量密文的条件下</a:t>
            </a:r>
            <a:r>
              <a:rPr lang="zh-CN" altLang="en-US" sz="3195" noProof="1" dirty="0">
                <a:latin typeface="Times New Roman" panose="02020603050405020304" pitchFamily="18" charset="0"/>
                <a:ea typeface="宋体" panose="02010600030101010101" pitchFamily="2" charset="-122"/>
                <a:cs typeface="+mn-ea"/>
                <a:sym typeface="宋体" panose="02010600030101010101" pitchFamily="2" charset="-122"/>
              </a:rPr>
              <a:t>，</a:t>
            </a:r>
            <a:r>
              <a:rPr lang="zh-CN" altLang="en-US" sz="3195" noProof="1" dirty="0">
                <a:latin typeface="Times New Roman" panose="02020603050405020304" pitchFamily="18" charset="0"/>
                <a:ea typeface="Times New Roman" panose="02020603050405020304" pitchFamily="18" charset="0"/>
                <a:cs typeface="+mn-ea"/>
                <a:sym typeface="宋体" panose="02010600030101010101" pitchFamily="2" charset="-122"/>
              </a:rPr>
              <a:t>周期多表代替密码也是可破译的</a:t>
            </a:r>
            <a:r>
              <a:rPr lang="zh-CN" altLang="en-US" sz="3195" noProof="1" dirty="0">
                <a:latin typeface="Times New Roman" panose="02020603050405020304" pitchFamily="18" charset="0"/>
                <a:ea typeface="宋体" panose="02010600030101010101" pitchFamily="2" charset="-122"/>
                <a:cs typeface="+mn-ea"/>
                <a:sym typeface="宋体" panose="02010600030101010101" pitchFamily="2" charset="-122"/>
              </a:rPr>
              <a:t>，</a:t>
            </a:r>
            <a:r>
              <a:rPr lang="zh-CN" altLang="en-US" sz="3195" noProof="1" dirty="0">
                <a:latin typeface="Times New Roman" panose="02020603050405020304" pitchFamily="18" charset="0"/>
                <a:ea typeface="Times New Roman" panose="02020603050405020304" pitchFamily="18" charset="0"/>
                <a:cs typeface="+mn-ea"/>
                <a:sym typeface="宋体" panose="02010600030101010101" pitchFamily="2" charset="-122"/>
              </a:rPr>
              <a:t>其方法就是</a:t>
            </a:r>
            <a:r>
              <a:rPr lang="zh-CN" altLang="en-US" sz="3195" noProof="1" dirty="0">
                <a:solidFill>
                  <a:srgbClr val="FF0000"/>
                </a:solidFill>
                <a:latin typeface="Times New Roman" panose="02020603050405020304" pitchFamily="18" charset="0"/>
                <a:ea typeface="Times New Roman" panose="02020603050405020304" pitchFamily="18" charset="0"/>
                <a:cs typeface="+mn-ea"/>
                <a:sym typeface="宋体" panose="02010600030101010101" pitchFamily="2" charset="-122"/>
              </a:rPr>
              <a:t>将周期多表代替密码转换成单表代替密码</a:t>
            </a:r>
            <a:r>
              <a:rPr lang="zh-CN" altLang="en-US" sz="3195" noProof="1" dirty="0">
                <a:solidFill>
                  <a:srgbClr val="FF0000"/>
                </a:solidFill>
                <a:latin typeface="Times New Roman" panose="02020603050405020304" pitchFamily="18" charset="0"/>
                <a:ea typeface="宋体" panose="02010600030101010101" pitchFamily="2" charset="-122"/>
                <a:cs typeface="+mn-ea"/>
                <a:sym typeface="宋体" panose="02010600030101010101" pitchFamily="2" charset="-122"/>
              </a:rPr>
              <a:t>。</a:t>
            </a:r>
            <a:endParaRPr lang="zh-CN" altLang="en-US" sz="3195" noProof="1" dirty="0">
              <a:solidFill>
                <a:srgbClr val="FF0000"/>
              </a:solidFill>
              <a:latin typeface="Times New Roman" panose="02020603050405020304" pitchFamily="18" charset="0"/>
              <a:ea typeface="宋体" panose="02010600030101010101" pitchFamily="2" charset="-122"/>
              <a:cs typeface="+mn-ea"/>
              <a:sym typeface="宋体" panose="02010600030101010101" pitchFamily="2" charset="-122"/>
            </a:endParaRPr>
          </a:p>
          <a:p>
            <a:pPr marL="285750" indent="-285750">
              <a:spcBef>
                <a:spcPts val="900"/>
              </a:spcBef>
              <a:buClrTx/>
              <a:buSzPct val="70000"/>
              <a:buFont typeface="Wingdings" panose="05000000000000000000" charset="0"/>
              <a:buChar char="l"/>
            </a:pPr>
            <a:r>
              <a:rPr lang="zh-CN" altLang="en-US" sz="3195" noProof="1" dirty="0">
                <a:latin typeface="Times New Roman" panose="02020603050405020304" pitchFamily="18" charset="0"/>
                <a:ea typeface="Times New Roman" panose="02020603050405020304" pitchFamily="18" charset="0"/>
                <a:cs typeface="+mn-ea"/>
                <a:sym typeface="宋体" panose="02010600030101010101" pitchFamily="2" charset="-122"/>
              </a:rPr>
              <a:t>但是</a:t>
            </a:r>
            <a:r>
              <a:rPr lang="zh-CN" altLang="en-US" sz="3195" noProof="1" dirty="0">
                <a:latin typeface="Times New Roman" panose="02020603050405020304" pitchFamily="18" charset="0"/>
                <a:ea typeface="宋体" panose="02010600030101010101" pitchFamily="2" charset="-122"/>
                <a:cs typeface="+mn-ea"/>
                <a:sym typeface="宋体" panose="02010600030101010101" pitchFamily="2" charset="-122"/>
              </a:rPr>
              <a:t>，</a:t>
            </a:r>
            <a:r>
              <a:rPr lang="zh-CN" altLang="en-US" sz="3195" noProof="1" dirty="0">
                <a:latin typeface="Times New Roman" panose="02020603050405020304" pitchFamily="18" charset="0"/>
                <a:ea typeface="Times New Roman" panose="02020603050405020304" pitchFamily="18" charset="0"/>
                <a:cs typeface="+mn-ea"/>
                <a:sym typeface="宋体" panose="02010600030101010101" pitchFamily="2" charset="-122"/>
              </a:rPr>
              <a:t>经过这种转换后的单表代替密码的破译比破译一般的单表代替密码要</a:t>
            </a:r>
            <a:r>
              <a:rPr lang="zh-CN" altLang="en-US" sz="3195" noProof="1" dirty="0">
                <a:solidFill>
                  <a:srgbClr val="FF0000"/>
                </a:solidFill>
                <a:latin typeface="Times New Roman" panose="02020603050405020304" pitchFamily="18" charset="0"/>
                <a:ea typeface="Times New Roman" panose="02020603050405020304" pitchFamily="18" charset="0"/>
                <a:cs typeface="+mn-ea"/>
                <a:sym typeface="宋体" panose="02010600030101010101" pitchFamily="2" charset="-122"/>
              </a:rPr>
              <a:t>难得多</a:t>
            </a:r>
            <a:r>
              <a:rPr lang="zh-CN" altLang="en-US" sz="3195" noProof="1" dirty="0">
                <a:latin typeface="Times New Roman" panose="02020603050405020304" pitchFamily="18" charset="0"/>
                <a:ea typeface="宋体" panose="02010600030101010101" pitchFamily="2" charset="-122"/>
                <a:cs typeface="+mn-ea"/>
                <a:sym typeface="宋体" panose="02010600030101010101" pitchFamily="2" charset="-122"/>
              </a:rPr>
              <a:t>。</a:t>
            </a:r>
            <a:endParaRPr lang="zh-CN" altLang="en-US" sz="3195" noProof="1" dirty="0">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transition spd="med"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1"/>
          <p:cNvSpPr txBox="1"/>
          <p:nvPr/>
        </p:nvSpPr>
        <p:spPr>
          <a:xfrm>
            <a:off x="532190" y="1222963"/>
            <a:ext cx="10902514" cy="3014980"/>
          </a:xfrm>
          <a:prstGeom prst="rect">
            <a:avLst/>
          </a:prstGeom>
          <a:noFill/>
          <a:ln w="9525">
            <a:noFill/>
            <a:miter/>
          </a:ln>
        </p:spPr>
        <p:txBody>
          <a:bodyPr wrap="square" anchor="t">
            <a:spAutoFit/>
          </a:bodyPr>
          <a:p>
            <a:pPr eaLnBrk="0" hangingPunct="0">
              <a:spcBef>
                <a:spcPts val="900"/>
              </a:spcBef>
              <a:buFont typeface="Arial" panose="020B0604020202020204" pitchFamily="34" charset="0"/>
              <a:buNone/>
            </a:pPr>
            <a:r>
              <a:rPr lang="zh-CN" altLang="en-US" sz="3195" noProof="1">
                <a:latin typeface="Times New Roman" panose="02020603050405020304" pitchFamily="18" charset="0"/>
                <a:ea typeface="宋体" panose="02010600030101010101" pitchFamily="2" charset="-122"/>
                <a:cs typeface="+mn-ea"/>
              </a:rPr>
              <a:t>多表代替密码的分析步骤：</a:t>
            </a:r>
            <a:endParaRPr lang="zh-CN" altLang="en-US" sz="3195" noProof="1">
              <a:latin typeface="Times New Roman" panose="02020603050405020304" pitchFamily="18" charset="0"/>
              <a:ea typeface="宋体" panose="02010600030101010101" pitchFamily="2" charset="-122"/>
            </a:endParaRPr>
          </a:p>
          <a:p>
            <a:pPr eaLnBrk="0" hangingPunct="0">
              <a:spcBef>
                <a:spcPts val="900"/>
              </a:spcBef>
              <a:buFont typeface="Arial" panose="020B0604020202020204" pitchFamily="34" charset="0"/>
              <a:buNone/>
            </a:pPr>
            <a:r>
              <a:rPr lang="zh-CN" altLang="en-US" sz="3195" noProof="1">
                <a:latin typeface="Times New Roman" panose="02020603050405020304" pitchFamily="18" charset="0"/>
                <a:ea typeface="宋体" panose="02010600030101010101" pitchFamily="2" charset="-122"/>
                <a:cs typeface="+mn-ea"/>
              </a:rPr>
              <a:t>（</a:t>
            </a:r>
            <a:r>
              <a:rPr lang="en-US" altLang="zh-CN" sz="3195" noProof="1">
                <a:latin typeface="Times New Roman" panose="02020603050405020304" pitchFamily="18" charset="0"/>
                <a:ea typeface="宋体" panose="02010600030101010101" pitchFamily="2" charset="-122"/>
                <a:cs typeface="+mn-ea"/>
              </a:rPr>
              <a:t>1</a:t>
            </a:r>
            <a:r>
              <a:rPr lang="zh-CN" altLang="en-US" sz="3195" noProof="1">
                <a:latin typeface="Times New Roman" panose="02020603050405020304" pitchFamily="18" charset="0"/>
                <a:ea typeface="宋体" panose="02010600030101010101" pitchFamily="2" charset="-122"/>
                <a:cs typeface="+mn-ea"/>
              </a:rPr>
              <a:t>）</a:t>
            </a:r>
            <a:r>
              <a:rPr lang="en-US" altLang="zh-CN" sz="3195" noProof="1">
                <a:latin typeface="Times New Roman" panose="02020603050405020304" pitchFamily="18" charset="0"/>
                <a:ea typeface="宋体" panose="02010600030101010101" pitchFamily="2" charset="-122"/>
                <a:cs typeface="+mn-ea"/>
              </a:rPr>
              <a:t> </a:t>
            </a:r>
            <a:r>
              <a:rPr lang="zh-CN" altLang="en-US" sz="3195" noProof="1">
                <a:latin typeface="Times New Roman" panose="02020603050405020304" pitchFamily="18" charset="0"/>
                <a:ea typeface="宋体" panose="02010600030101010101" pitchFamily="2" charset="-122"/>
                <a:cs typeface="+mn-ea"/>
              </a:rPr>
              <a:t>判断加密类型是单表代替密码还是多表代替密码；</a:t>
            </a:r>
            <a:endParaRPr lang="zh-CN" altLang="en-US" sz="3195" noProof="1">
              <a:latin typeface="Times New Roman" panose="02020603050405020304" pitchFamily="18" charset="0"/>
              <a:ea typeface="宋体" panose="02010600030101010101" pitchFamily="2" charset="-122"/>
            </a:endParaRPr>
          </a:p>
          <a:p>
            <a:pPr eaLnBrk="0" hangingPunct="0">
              <a:spcBef>
                <a:spcPts val="900"/>
              </a:spcBef>
              <a:buFont typeface="Arial" panose="020B0604020202020204" pitchFamily="34" charset="0"/>
              <a:buNone/>
            </a:pPr>
            <a:r>
              <a:rPr lang="zh-CN" altLang="en-US" sz="3195" noProof="1">
                <a:latin typeface="Times New Roman" panose="02020603050405020304" pitchFamily="18" charset="0"/>
                <a:ea typeface="宋体" panose="02010600030101010101" pitchFamily="2" charset="-122"/>
                <a:cs typeface="+mn-ea"/>
              </a:rPr>
              <a:t>（</a:t>
            </a:r>
            <a:r>
              <a:rPr lang="en-US" altLang="zh-CN" sz="3195" noProof="1">
                <a:latin typeface="Times New Roman" panose="02020603050405020304" pitchFamily="18" charset="0"/>
                <a:ea typeface="宋体" panose="02010600030101010101" pitchFamily="2" charset="-122"/>
                <a:cs typeface="+mn-ea"/>
              </a:rPr>
              <a:t>2</a:t>
            </a:r>
            <a:r>
              <a:rPr lang="zh-CN" altLang="en-US" sz="3195" noProof="1">
                <a:latin typeface="Times New Roman" panose="02020603050405020304" pitchFamily="18" charset="0"/>
                <a:ea typeface="宋体" panose="02010600030101010101" pitchFamily="2" charset="-122"/>
                <a:cs typeface="+mn-ea"/>
              </a:rPr>
              <a:t>）</a:t>
            </a:r>
            <a:r>
              <a:rPr lang="en-US" altLang="zh-CN" sz="3195" noProof="1">
                <a:latin typeface="Times New Roman" panose="02020603050405020304" pitchFamily="18" charset="0"/>
                <a:ea typeface="宋体" panose="02010600030101010101" pitchFamily="2" charset="-122"/>
                <a:cs typeface="+mn-ea"/>
              </a:rPr>
              <a:t> </a:t>
            </a:r>
            <a:r>
              <a:rPr lang="zh-CN" altLang="en-US" sz="3195" noProof="1">
                <a:latin typeface="Times New Roman" panose="02020603050405020304" pitchFamily="18" charset="0"/>
                <a:ea typeface="宋体" panose="02010600030101010101" pitchFamily="2" charset="-122"/>
                <a:cs typeface="+mn-ea"/>
              </a:rPr>
              <a:t>初步判定多表代替密码所使用的密表数；</a:t>
            </a:r>
            <a:endParaRPr lang="zh-CN" altLang="en-US" sz="3195" noProof="1">
              <a:latin typeface="Times New Roman" panose="02020603050405020304" pitchFamily="18" charset="0"/>
              <a:ea typeface="宋体" panose="02010600030101010101" pitchFamily="2" charset="-122"/>
            </a:endParaRPr>
          </a:p>
          <a:p>
            <a:pPr eaLnBrk="0" hangingPunct="0">
              <a:spcBef>
                <a:spcPts val="900"/>
              </a:spcBef>
              <a:buFont typeface="Arial" panose="020B0604020202020204" pitchFamily="34" charset="0"/>
              <a:buNone/>
            </a:pPr>
            <a:r>
              <a:rPr lang="zh-CN" altLang="en-US" sz="3195" noProof="1">
                <a:latin typeface="Times New Roman" panose="02020603050405020304" pitchFamily="18" charset="0"/>
                <a:ea typeface="宋体" panose="02010600030101010101" pitchFamily="2" charset="-122"/>
                <a:cs typeface="+mn-ea"/>
              </a:rPr>
              <a:t>（</a:t>
            </a:r>
            <a:r>
              <a:rPr lang="en-US" altLang="zh-CN" sz="3195" noProof="1">
                <a:latin typeface="Times New Roman" panose="02020603050405020304" pitchFamily="18" charset="0"/>
                <a:ea typeface="宋体" panose="02010600030101010101" pitchFamily="2" charset="-122"/>
                <a:cs typeface="+mn-ea"/>
              </a:rPr>
              <a:t>3</a:t>
            </a:r>
            <a:r>
              <a:rPr lang="zh-CN" altLang="en-US" sz="3195" noProof="1">
                <a:latin typeface="Times New Roman" panose="02020603050405020304" pitchFamily="18" charset="0"/>
                <a:ea typeface="宋体" panose="02010600030101010101" pitchFamily="2" charset="-122"/>
                <a:cs typeface="+mn-ea"/>
              </a:rPr>
              <a:t>）</a:t>
            </a:r>
            <a:r>
              <a:rPr lang="en-US" altLang="zh-CN" sz="3195" noProof="1">
                <a:latin typeface="Times New Roman" panose="02020603050405020304" pitchFamily="18" charset="0"/>
                <a:ea typeface="宋体" panose="02010600030101010101" pitchFamily="2" charset="-122"/>
                <a:cs typeface="+mn-ea"/>
              </a:rPr>
              <a:t> </a:t>
            </a:r>
            <a:r>
              <a:rPr lang="zh-CN" altLang="en-US" sz="3195" noProof="1">
                <a:latin typeface="Times New Roman" panose="02020603050405020304" pitchFamily="18" charset="0"/>
                <a:ea typeface="宋体" panose="02010600030101010101" pitchFamily="2" charset="-122"/>
                <a:cs typeface="+mn-ea"/>
              </a:rPr>
              <a:t>确定</a:t>
            </a:r>
            <a:r>
              <a:rPr lang="zh-CN" altLang="en-US" sz="3195" noProof="1">
                <a:latin typeface="Times New Roman" panose="02020603050405020304" pitchFamily="18" charset="0"/>
                <a:ea typeface="宋体" panose="02010600030101010101" pitchFamily="2" charset="-122"/>
                <a:cs typeface="+mn-ea"/>
                <a:sym typeface="Arial" panose="020B0604020202020204" pitchFamily="34" charset="0"/>
              </a:rPr>
              <a:t>多表代替密码所使用的密表数；</a:t>
            </a:r>
            <a:endParaRPr lang="zh-CN" altLang="en-US" sz="3195" noProof="1">
              <a:latin typeface="Times New Roman" panose="02020603050405020304" pitchFamily="18" charset="0"/>
              <a:ea typeface="宋体" panose="02010600030101010101" pitchFamily="2" charset="-122"/>
              <a:sym typeface="Arial" panose="020B0604020202020204" pitchFamily="34" charset="0"/>
            </a:endParaRPr>
          </a:p>
          <a:p>
            <a:pPr eaLnBrk="0" hangingPunct="0">
              <a:spcBef>
                <a:spcPts val="900"/>
              </a:spcBef>
              <a:buFont typeface="Arial" panose="020B0604020202020204" pitchFamily="34" charset="0"/>
              <a:buNone/>
            </a:pPr>
            <a:r>
              <a:rPr lang="zh-CN" altLang="en-US" sz="3195" noProof="1">
                <a:latin typeface="Times New Roman" panose="02020603050405020304" pitchFamily="18" charset="0"/>
                <a:ea typeface="宋体" panose="02010600030101010101" pitchFamily="2" charset="-122"/>
                <a:cs typeface="+mn-ea"/>
              </a:rPr>
              <a:t>（</a:t>
            </a:r>
            <a:r>
              <a:rPr lang="en-US" altLang="zh-CN" sz="3195" noProof="1">
                <a:latin typeface="Times New Roman" panose="02020603050405020304" pitchFamily="18" charset="0"/>
                <a:ea typeface="宋体" panose="02010600030101010101" pitchFamily="2" charset="-122"/>
                <a:cs typeface="+mn-ea"/>
              </a:rPr>
              <a:t>4</a:t>
            </a:r>
            <a:r>
              <a:rPr lang="zh-CN" altLang="en-US" sz="3195" noProof="1">
                <a:latin typeface="Times New Roman" panose="02020603050405020304" pitchFamily="18" charset="0"/>
                <a:ea typeface="宋体" panose="02010600030101010101" pitchFamily="2" charset="-122"/>
                <a:cs typeface="+mn-ea"/>
              </a:rPr>
              <a:t>）</a:t>
            </a:r>
            <a:r>
              <a:rPr lang="en-US" altLang="zh-CN" sz="3195" noProof="1">
                <a:latin typeface="Times New Roman" panose="02020603050405020304" pitchFamily="18" charset="0"/>
                <a:ea typeface="宋体" panose="02010600030101010101" pitchFamily="2" charset="-122"/>
                <a:cs typeface="+mn-ea"/>
              </a:rPr>
              <a:t> </a:t>
            </a:r>
            <a:r>
              <a:rPr lang="zh-CN" altLang="en-US" sz="3195" noProof="1">
                <a:latin typeface="Times New Roman" panose="02020603050405020304" pitchFamily="18" charset="0"/>
                <a:ea typeface="宋体" panose="02010600030101010101" pitchFamily="2" charset="-122"/>
                <a:cs typeface="+mn-ea"/>
              </a:rPr>
              <a:t>密表匹配。</a:t>
            </a:r>
            <a:endParaRPr lang="zh-CN" altLang="en-US" sz="3195" noProof="1">
              <a:latin typeface="Times New Roman" panose="02020603050405020304" pitchFamily="18" charset="0"/>
              <a:ea typeface="宋体" panose="02010600030101010101" pitchFamily="2" charset="-122"/>
            </a:endParaRPr>
          </a:p>
        </p:txBody>
      </p:sp>
    </p:spTree>
  </p:cSld>
  <p:clrMapOvr>
    <a:masterClrMapping/>
  </p:clrMapOvr>
  <p:transition spd="med"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45816" y="164631"/>
            <a:ext cx="10912593" cy="863467"/>
          </a:xfrm>
          <a:ln>
            <a:miter/>
          </a:ln>
        </p:spPr>
        <p:txBody>
          <a:bodyPr wrap="square" lIns="0" tIns="0" rIns="0" bIns="0" anchor="ctr"/>
          <a:p>
            <a:pPr lvl="0" algn="l" eaLnBrk="1" fontAlgn="base" hangingPunct="1"/>
            <a:r>
              <a:rPr lang="en-US" altLang="zh-CN" sz="4795" b="0" strike="noStrike" noProof="1" dirty="0">
                <a:latin typeface="Times New Roman" panose="02020603050405020304" pitchFamily="18" charset="0"/>
              </a:rPr>
              <a:t>  2.识别周期多表代替密码的参数</a:t>
            </a:r>
            <a:endParaRPr lang="en-US" altLang="zh-CN" sz="4795" b="0" strike="noStrike" noProof="1" dirty="0">
              <a:latin typeface="Times New Roman" panose="02020603050405020304" pitchFamily="18" charset="0"/>
            </a:endParaRPr>
          </a:p>
        </p:txBody>
      </p:sp>
      <p:sp>
        <p:nvSpPr>
          <p:cNvPr id="18434" name="Rectangle 3"/>
          <p:cNvSpPr>
            <a:spLocks noGrp="1"/>
          </p:cNvSpPr>
          <p:nvPr>
            <p:ph type="body"/>
          </p:nvPr>
        </p:nvSpPr>
        <p:spPr>
          <a:xfrm>
            <a:off x="720339" y="1414472"/>
            <a:ext cx="11040265" cy="5180794"/>
          </a:xfrm>
        </p:spPr>
        <p:txBody>
          <a:bodyPr wrap="square" lIns="0" tIns="0" rIns="0" bIns="0" anchor="t"/>
          <a:p>
            <a:pPr marL="285750" lvl="0" indent="-285750" algn="just" eaLnBrk="1" fontAlgn="base" hangingPunct="1">
              <a:spcBef>
                <a:spcPts val="900"/>
              </a:spcBef>
              <a:buClrTx/>
              <a:buFont typeface="Wingdings" panose="05000000000000000000" charset="0"/>
              <a:buChar char="l"/>
            </a:pPr>
            <a:r>
              <a:rPr lang="zh-CN" altLang="en-US" sz="3195" strike="noStrike" noProof="1" dirty="0">
                <a:latin typeface="宋体" panose="02010600030101010101" pitchFamily="2" charset="-122"/>
              </a:rPr>
              <a:t>统计一个周期多表代替密码加密的密文中各密文字母出现的频率就会发现，密文字母出现的频率分布的峰值和谷值没有明文字母的概率分布那样凸现，而且密钥字越长，分布越平坦。</a:t>
            </a:r>
            <a:r>
              <a:rPr lang="en-US" altLang="zh-CN" sz="3195" strike="noStrike" noProof="1" dirty="0">
                <a:latin typeface="宋体" panose="02010600030101010101" pitchFamily="2" charset="-122"/>
              </a:rPr>
              <a:t> </a:t>
            </a:r>
            <a:endParaRPr lang="en-US" altLang="zh-CN" sz="3195" strike="noStrike" noProof="1" dirty="0">
              <a:latin typeface="宋体" panose="02010600030101010101" pitchFamily="2" charset="-122"/>
            </a:endParaRPr>
          </a:p>
          <a:p>
            <a:pPr marL="285750" lvl="0" indent="-285750" algn="just" eaLnBrk="1" fontAlgn="base" hangingPunct="1">
              <a:spcBef>
                <a:spcPts val="900"/>
              </a:spcBef>
              <a:buClrTx/>
              <a:buFont typeface="Wingdings" panose="05000000000000000000" charset="0"/>
              <a:buChar char="l"/>
            </a:pPr>
            <a:r>
              <a:rPr lang="zh-CN" altLang="en-US" sz="3195" strike="noStrike" noProof="1" dirty="0">
                <a:latin typeface="Times New Roman" panose="02020603050405020304" pitchFamily="18" charset="0"/>
              </a:rPr>
              <a:t>多表代替密码的密文字母出现的频率之所以有较平坦的分布是因为在</a:t>
            </a:r>
            <a:r>
              <a:rPr lang="en-US" altLang="zh-CN" sz="3195" i="1" strike="noStrike" noProof="1" dirty="0">
                <a:latin typeface="Times New Roman" panose="02020603050405020304" pitchFamily="18" charset="0"/>
              </a:rPr>
              <a:t>d</a:t>
            </a:r>
            <a:r>
              <a:rPr lang="zh-CN" altLang="en-US" sz="3195" strike="noStrike" noProof="1" dirty="0">
                <a:latin typeface="Times New Roman" panose="02020603050405020304" pitchFamily="18" charset="0"/>
              </a:rPr>
              <a:t>个代替表中，明文字母表中每个字母将根据它在明文字母序列中的位置而有</a:t>
            </a:r>
            <a:r>
              <a:rPr lang="zh-CN" altLang="en-US" sz="3195" i="1" strike="noStrike" noProof="1" dirty="0">
                <a:latin typeface="Times New Roman" panose="02020603050405020304" pitchFamily="18" charset="0"/>
              </a:rPr>
              <a:t>ｄ</a:t>
            </a:r>
            <a:r>
              <a:rPr lang="zh-CN" altLang="en-US" sz="3195" strike="noStrike" noProof="1" dirty="0">
                <a:latin typeface="Times New Roman" panose="02020603050405020304" pitchFamily="18" charset="0"/>
              </a:rPr>
              <a:t>种不同的代替字母。</a:t>
            </a:r>
            <a:r>
              <a:rPr lang="zh-CN" altLang="en-US" sz="3195" strike="noStrike" noProof="1" dirty="0">
                <a:latin typeface="Times New Roman" panose="02020603050405020304" pitchFamily="18" charset="0"/>
                <a:sym typeface="Arial" panose="020B0604020202020204" pitchFamily="34" charset="0"/>
              </a:rPr>
              <a:t>所用密表的数量越大，密文字母的频率分布就越趋平坦。</a:t>
            </a:r>
            <a:endParaRPr lang="zh-CN" altLang="en-US" sz="3195" strike="noStrike" noProof="1" dirty="0">
              <a:latin typeface="Times New Roman" panose="02020603050405020304" pitchFamily="18" charset="0"/>
              <a:sym typeface="Arial" panose="020B0604020202020204" pitchFamily="34" charset="0"/>
            </a:endParaRPr>
          </a:p>
          <a:p>
            <a:pPr marL="285750" lvl="0" indent="-285750" algn="just" eaLnBrk="1" fontAlgn="base" hangingPunct="1">
              <a:spcBef>
                <a:spcPts val="900"/>
              </a:spcBef>
              <a:buClrTx/>
              <a:buFont typeface="Wingdings" panose="05000000000000000000" charset="0"/>
              <a:buChar char="l"/>
            </a:pPr>
            <a:r>
              <a:rPr lang="zh-CN" altLang="en-US" sz="3195" strike="noStrike" noProof="1" dirty="0">
                <a:latin typeface="Times New Roman" panose="02020603050405020304" pitchFamily="18" charset="0"/>
              </a:rPr>
              <a:t>如果把所有</a:t>
            </a:r>
            <a:r>
              <a:rPr lang="en-US" altLang="zh-CN" sz="3195" strike="noStrike" noProof="1" dirty="0">
                <a:latin typeface="Times New Roman" panose="02020603050405020304" pitchFamily="18" charset="0"/>
              </a:rPr>
              <a:t>26</a:t>
            </a:r>
            <a:r>
              <a:rPr lang="zh-CN" altLang="en-US" sz="3195" strike="noStrike" noProof="1" dirty="0">
                <a:latin typeface="Times New Roman" panose="02020603050405020304" pitchFamily="18" charset="0"/>
              </a:rPr>
              <a:t>个密表都用上，则可期望所有密文字母的频率近似于相等。</a:t>
            </a:r>
            <a:endParaRPr lang="zh-CN" altLang="en-US" sz="3195" strike="noStrike" noProof="1" dirty="0">
              <a:latin typeface="Times New Roman" panose="02020603050405020304" pitchFamily="18" charset="0"/>
            </a:endParaRPr>
          </a:p>
        </p:txBody>
      </p:sp>
    </p:spTree>
  </p:cSld>
  <p:clrMapOvr>
    <a:masterClrMapping/>
  </p:clrMapOvr>
  <p:transition spd="med"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页脚占位符 4"/>
          <p:cNvSpPr txBox="1">
            <a:spLocks noGrp="1"/>
          </p:cNvSpPr>
          <p:nvPr/>
        </p:nvSpPr>
        <p:spPr>
          <a:xfrm>
            <a:off x="4167481" y="6356720"/>
            <a:ext cx="3860398" cy="366218"/>
          </a:xfrm>
          <a:prstGeom prst="rect">
            <a:avLst/>
          </a:prstGeom>
          <a:noFill/>
          <a:ln w="9525">
            <a:noFill/>
            <a:miter/>
          </a:ln>
        </p:spPr>
        <p:txBody>
          <a:bodyPr anchor="ctr"/>
          <a:p>
            <a:pPr algn="ctr" defTabSz="914400" eaLnBrk="0" hangingPunct="0">
              <a:buFont typeface="Arial" panose="020B0604020202020204" pitchFamily="34" charset="0"/>
              <a:buNone/>
            </a:pPr>
            <a:endParaRPr lang="en-US" altLang="zh-CN" sz="1600" noProof="1" dirty="0">
              <a:solidFill>
                <a:srgbClr val="898989"/>
              </a:solidFill>
              <a:latin typeface="Franklin Gothic Book" pitchFamily="34" charset="0"/>
              <a:ea typeface="宋体" panose="02010600030101010101" pitchFamily="2" charset="-122"/>
              <a:sym typeface="Helvetica Light" charset="0"/>
            </a:endParaRPr>
          </a:p>
        </p:txBody>
      </p:sp>
      <p:sp>
        <p:nvSpPr>
          <p:cNvPr id="14339" name="Rectangle 4"/>
          <p:cNvSpPr>
            <a:spLocks noGrp="1" noChangeArrowheads="1"/>
          </p:cNvSpPr>
          <p:nvPr>
            <p:ph type="body"/>
          </p:nvPr>
        </p:nvSpPr>
        <p:spPr>
          <a:xfrm>
            <a:off x="609467" y="1293520"/>
            <a:ext cx="10989869" cy="5567170"/>
          </a:xfrm>
        </p:spPr>
        <p:txBody>
          <a:bodyPr vert="horz" wrap="square" lIns="0" tIns="0" rIns="0" bIns="0" numCol="1" anchor="t" anchorCtr="0" compatLnSpc="1"/>
          <a:p>
            <a:pPr marL="0" indent="0" defTabSz="825500" eaLnBrk="1" latinLnBrk="0" hangingPunct="1">
              <a:spcBef>
                <a:spcPts val="900"/>
              </a:spcBef>
              <a:buNone/>
            </a:pPr>
            <a:r>
              <a:rPr lang="zh-CN" altLang="en-US" sz="3175" baseline="0" dirty="0">
                <a:latin typeface="Times New Roman" panose="02020603050405020304" pitchFamily="18" charset="0"/>
              </a:rPr>
              <a:t>粗糙度(measure of roughness)：</a:t>
            </a:r>
            <a:endParaRPr lang="zh-CN" altLang="en-US" sz="3175" baseline="0" dirty="0">
              <a:latin typeface="Times New Roman" panose="02020603050405020304" pitchFamily="18" charset="0"/>
            </a:endParaRPr>
          </a:p>
          <a:p>
            <a:pPr defTabSz="825500" eaLnBrk="1" latinLnBrk="0" hangingPunct="1">
              <a:spcBef>
                <a:spcPts val="900"/>
              </a:spcBef>
              <a:buFont typeface="Wingdings" panose="05000000000000000000" charset="0"/>
              <a:buChar char=""/>
            </a:pPr>
            <a:r>
              <a:rPr lang="zh-CN" altLang="en-US" sz="3175" baseline="0" dirty="0">
                <a:latin typeface="Times New Roman" panose="02020603050405020304" pitchFamily="18" charset="0"/>
              </a:rPr>
              <a:t> 定义它为每个密文字母出现的频率与均匀分布时每个字母出现的概率的离差的平方和，</a:t>
            </a:r>
            <a:r>
              <a:rPr lang="zh-CN" altLang="en-US" sz="3175" dirty="0">
                <a:latin typeface="Times New Roman" panose="02020603050405020304" pitchFamily="18" charset="0"/>
              </a:rPr>
              <a:t>简记为M.Ｒ。</a:t>
            </a:r>
            <a:endParaRPr lang="zh-CN" altLang="en-US" sz="3175" dirty="0">
              <a:latin typeface="Times New Roman" panose="02020603050405020304" pitchFamily="18" charset="0"/>
            </a:endParaRPr>
          </a:p>
          <a:p>
            <a:pPr defTabSz="825500" eaLnBrk="1" latinLnBrk="0" hangingPunct="1">
              <a:spcBef>
                <a:spcPts val="900"/>
              </a:spcBef>
              <a:buFont typeface="Wingdings" panose="05000000000000000000" charset="0"/>
              <a:buChar char=""/>
            </a:pPr>
            <a:r>
              <a:rPr lang="zh-CN" altLang="en-US" sz="3175" dirty="0">
                <a:latin typeface="Times New Roman" panose="02020603050405020304" pitchFamily="18" charset="0"/>
              </a:rPr>
              <a:t> </a:t>
            </a:r>
            <a:r>
              <a:rPr lang="zh-CN" altLang="en-US" sz="3175" baseline="0" dirty="0">
                <a:latin typeface="Times New Roman" panose="02020603050405020304" pitchFamily="18" charset="0"/>
              </a:rPr>
              <a:t>若研究的对象是英文报文，则</a:t>
            </a:r>
            <a:r>
              <a:rPr lang="zh-CN" altLang="en-US" sz="3175" i="1" baseline="0" dirty="0">
                <a:latin typeface="Times New Roman" panose="02020603050405020304" pitchFamily="18" charset="0"/>
              </a:rPr>
              <a:t>q</a:t>
            </a:r>
            <a:r>
              <a:rPr lang="zh-CN" altLang="en-US" sz="3175" baseline="0" dirty="0">
                <a:latin typeface="Times New Roman" panose="02020603050405020304" pitchFamily="18" charset="0"/>
              </a:rPr>
              <a:t>＝26。在均匀分布下，每个英文字母出现的概率为1/26。若各密文字母出现的频率记为</a:t>
            </a:r>
            <a:r>
              <a:rPr lang="en-US" altLang="zh-CN" sz="3175" i="1" baseline="0" dirty="0">
                <a:latin typeface="Times New Roman" panose="02020603050405020304" pitchFamily="18" charset="0"/>
              </a:rPr>
              <a:t>p</a:t>
            </a:r>
            <a:r>
              <a:rPr lang="en-US" altLang="zh-CN" sz="3175" i="1" baseline="-25000" dirty="0">
                <a:latin typeface="Times New Roman" panose="02020603050405020304" pitchFamily="18" charset="0"/>
              </a:rPr>
              <a:t>i</a:t>
            </a:r>
            <a:r>
              <a:rPr lang="zh-CN" altLang="en-US" sz="3175" baseline="0" dirty="0">
                <a:latin typeface="Times New Roman" panose="02020603050405020304" pitchFamily="18" charset="0"/>
              </a:rPr>
              <a:t>，</a:t>
            </a:r>
            <a:r>
              <a:rPr lang="zh-CN" altLang="en-US" sz="3175" i="1" baseline="0" dirty="0">
                <a:latin typeface="Times New Roman" panose="02020603050405020304" pitchFamily="18" charset="0"/>
              </a:rPr>
              <a:t>i </a:t>
            </a:r>
            <a:r>
              <a:rPr lang="zh-CN" altLang="en-US" sz="3175" baseline="0" dirty="0">
                <a:latin typeface="Times New Roman" panose="02020603050405020304" pitchFamily="18" charset="0"/>
              </a:rPr>
              <a:t>=0,1,2,...,25；则</a:t>
            </a:r>
            <a:endParaRPr lang="zh-CN" altLang="en-US" sz="3175" baseline="0" dirty="0">
              <a:latin typeface="Times New Roman" panose="02020603050405020304" pitchFamily="18" charset="0"/>
            </a:endParaRPr>
          </a:p>
          <a:p>
            <a:pPr marL="0" indent="0" defTabSz="825500" eaLnBrk="1" latinLnBrk="0" hangingPunct="1">
              <a:spcBef>
                <a:spcPts val="900"/>
              </a:spcBef>
              <a:buNone/>
            </a:pPr>
            <a:r>
              <a:rPr lang="zh-CN" altLang="en-US" sz="3175" baseline="0" dirty="0">
                <a:latin typeface="Times New Roman" panose="02020603050405020304" pitchFamily="18" charset="0"/>
              </a:rPr>
              <a:t>                                                           </a:t>
            </a:r>
            <a:endParaRPr lang="zh-CN" altLang="en-US" sz="3175" baseline="0" dirty="0">
              <a:latin typeface="Times New Roman" panose="02020603050405020304" pitchFamily="18" charset="0"/>
            </a:endParaRPr>
          </a:p>
        </p:txBody>
      </p:sp>
      <p:sp>
        <p:nvSpPr>
          <p:cNvPr id="19459" name="Rectangle 6"/>
          <p:cNvSpPr/>
          <p:nvPr/>
        </p:nvSpPr>
        <p:spPr>
          <a:xfrm>
            <a:off x="1344" y="-228506"/>
            <a:ext cx="309880" cy="460375"/>
          </a:xfrm>
          <a:prstGeom prst="rect">
            <a:avLst/>
          </a:prstGeom>
          <a:noFill/>
          <a:ln w="9525">
            <a:noFill/>
            <a:miter/>
          </a:ln>
        </p:spPr>
        <p:txBody>
          <a:bodyPr wrap="none" anchor="ctr">
            <a:spAutoFit/>
          </a:bodyPr>
          <a:p>
            <a:pPr lvl="0" defTabSz="914400" eaLnBrk="0" fontAlgn="base" hangingPunct="0">
              <a:buFont typeface="Arial" panose="020B0604020202020204" pitchFamily="34" charset="0"/>
              <a:buNone/>
            </a:pPr>
            <a:endParaRPr lang="zh-CN" altLang="en-US" sz="2400" strike="noStrike" noProof="1" dirty="0">
              <a:latin typeface="Franklin Gothic Book" pitchFamily="34" charset="0"/>
              <a:ea typeface="宋体" panose="02010600030101010101" pitchFamily="2" charset="-122"/>
              <a:sym typeface="Helvetica Light" charset="0"/>
            </a:endParaRPr>
          </a:p>
        </p:txBody>
      </p:sp>
      <p:graphicFrame>
        <p:nvGraphicFramePr>
          <p:cNvPr id="19460" name="对象 1"/>
          <p:cNvGraphicFramePr/>
          <p:nvPr/>
        </p:nvGraphicFramePr>
        <p:xfrm>
          <a:off x="5030948" y="4649947"/>
          <a:ext cx="1569020" cy="1085213"/>
        </p:xfrm>
        <a:graphic>
          <a:graphicData uri="http://schemas.openxmlformats.org/presentationml/2006/ole">
            <mc:AlternateContent xmlns:mc="http://schemas.openxmlformats.org/markup-compatibility/2006">
              <mc:Choice xmlns:v="urn:schemas-microsoft-com:vml" Requires="v">
                <p:oleObj spid="_x0000_s3078" name="" r:id="rId1" imgW="1739265" imgH="596265" progId="Equation.3">
                  <p:embed/>
                </p:oleObj>
              </mc:Choice>
              <mc:Fallback>
                <p:oleObj name="" r:id="rId1" imgW="1739265" imgH="596265" progId="Equation.3">
                  <p:embed/>
                  <p:pic>
                    <p:nvPicPr>
                      <p:cNvPr id="0" name="图片 3077"/>
                      <p:cNvPicPr/>
                      <p:nvPr/>
                    </p:nvPicPr>
                    <p:blipFill>
                      <a:blip r:embed="rId2"/>
                      <a:stretch>
                        <a:fillRect/>
                      </a:stretch>
                    </p:blipFill>
                    <p:spPr>
                      <a:xfrm>
                        <a:off x="5030948" y="4649947"/>
                        <a:ext cx="1569020" cy="1085213"/>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56557" y="1511905"/>
            <a:ext cx="9679551" cy="2407285"/>
          </a:xfrm>
          <a:prstGeom prst="rect">
            <a:avLst/>
          </a:prstGeom>
          <a:noFill/>
        </p:spPr>
        <p:txBody>
          <a:bodyPr wrap="square" rtlCol="0" anchor="t">
            <a:spAutoFit/>
          </a:bodyPr>
          <a:p>
            <a:pPr marR="0" defTabSz="825500" rtl="0">
              <a:spcBef>
                <a:spcPts val="900"/>
              </a:spcBef>
              <a:buClrTx/>
              <a:buSzPct val="75000"/>
              <a:buFont typeface="Arial" panose="020B0604020202020204" pitchFamily="34" charset="0"/>
              <a:buNone/>
              <a:defRPr/>
            </a:pPr>
            <a:r>
              <a:rPr lang="zh-CN" altLang="en-US" sz="3195" noProof="0" dirty="0" smtClean="0">
                <a:latin typeface="Times New Roman" panose="02020603050405020304" pitchFamily="18" charset="0"/>
                <a:ea typeface="+mn-ea"/>
                <a:cs typeface="+mn-cs"/>
                <a:sym typeface="Helvetica Light" charset="0"/>
              </a:rPr>
              <a:t>于是</a:t>
            </a:r>
            <a:endParaRPr kumimoji="0" lang="zh-CN" altLang="en-US" sz="3195"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900"/>
              </a:spcBef>
              <a:buClrTx/>
              <a:buSzPct val="75000"/>
              <a:buFont typeface="Arial" panose="020B0604020202020204" pitchFamily="34" charset="0"/>
              <a:buNone/>
              <a:defRPr/>
            </a:pPr>
            <a:r>
              <a:rPr lang="zh-CN" altLang="en-US" sz="3195" noProof="0" dirty="0" smtClean="0">
                <a:latin typeface="Times New Roman" panose="02020603050405020304" pitchFamily="18" charset="0"/>
                <a:ea typeface="+mn-ea"/>
                <a:cs typeface="+mn-cs"/>
                <a:sym typeface="Helvetica Light" charset="0"/>
              </a:rPr>
              <a:t>                                                  </a:t>
            </a:r>
            <a:endParaRPr lang="zh-CN" altLang="en-US" sz="3195" noProof="0" dirty="0" smtClean="0">
              <a:latin typeface="Times New Roman" panose="02020603050405020304" pitchFamily="18" charset="0"/>
              <a:ea typeface="+mn-ea"/>
              <a:cs typeface="+mn-cs"/>
              <a:sym typeface="Helvetica Light" charset="0"/>
            </a:endParaRPr>
          </a:p>
          <a:p>
            <a:pPr marR="0" defTabSz="825500" rtl="0">
              <a:spcBef>
                <a:spcPts val="900"/>
              </a:spcBef>
              <a:buClrTx/>
              <a:buSzPct val="75000"/>
              <a:buFont typeface="Arial" panose="020B0604020202020204" pitchFamily="34" charset="0"/>
              <a:buNone/>
              <a:defRPr/>
            </a:pPr>
            <a:r>
              <a:rPr lang="zh-CN" altLang="en-US" sz="3195" noProof="0" dirty="0" smtClean="0">
                <a:latin typeface="Times New Roman" panose="02020603050405020304" pitchFamily="18" charset="0"/>
                <a:ea typeface="+mn-ea"/>
                <a:cs typeface="+mn-cs"/>
                <a:sym typeface="Helvetica Light" charset="0"/>
              </a:rPr>
              <a:t>将上式展开, 得到</a:t>
            </a:r>
            <a:endParaRPr kumimoji="0" lang="zh-CN" altLang="en-US" sz="3195"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900"/>
              </a:spcBef>
              <a:buClrTx/>
              <a:buSzPct val="75000"/>
              <a:buFont typeface="Arial" panose="020B0604020202020204" pitchFamily="34" charset="0"/>
              <a:buNone/>
              <a:defRPr/>
            </a:pPr>
            <a:r>
              <a:rPr lang="zh-CN" altLang="en-US" sz="3195" noProof="0" dirty="0" smtClean="0">
                <a:latin typeface="Times New Roman" panose="02020603050405020304" pitchFamily="18" charset="0"/>
                <a:ea typeface="+mn-ea"/>
                <a:cs typeface="+mn-cs"/>
                <a:sym typeface="Helvetica Light" charset="0"/>
              </a:rPr>
              <a:t>                                                                       （</a:t>
            </a:r>
            <a:r>
              <a:rPr lang="en-US" altLang="zh-CN" sz="3195" noProof="0" dirty="0" smtClean="0">
                <a:latin typeface="Times New Roman" panose="02020603050405020304" pitchFamily="18" charset="0"/>
                <a:ea typeface="+mn-ea"/>
                <a:cs typeface="+mn-cs"/>
                <a:sym typeface="Helvetica Light" charset="0"/>
              </a:rPr>
              <a:t>1</a:t>
            </a:r>
            <a:r>
              <a:rPr lang="zh-CN" altLang="en-US" sz="3195" noProof="0" dirty="0" smtClean="0">
                <a:latin typeface="Times New Roman" panose="02020603050405020304" pitchFamily="18" charset="0"/>
                <a:ea typeface="+mn-ea"/>
                <a:cs typeface="+mn-cs"/>
                <a:sym typeface="Helvetica Light" charset="0"/>
              </a:rPr>
              <a:t>）</a:t>
            </a:r>
            <a:endParaRPr lang="zh-CN" altLang="en-US" sz="3195" noProof="0" dirty="0" smtClean="0">
              <a:latin typeface="Times New Roman" panose="02020603050405020304" pitchFamily="18" charset="0"/>
              <a:ea typeface="+mn-ea"/>
              <a:cs typeface="+mn-cs"/>
              <a:sym typeface="Helvetica Light" charset="0"/>
            </a:endParaRPr>
          </a:p>
        </p:txBody>
      </p:sp>
      <p:graphicFrame>
        <p:nvGraphicFramePr>
          <p:cNvPr id="20482" name="对象 2"/>
          <p:cNvGraphicFramePr/>
          <p:nvPr/>
        </p:nvGraphicFramePr>
        <p:xfrm>
          <a:off x="3980695" y="1338477"/>
          <a:ext cx="3292593" cy="1051613"/>
        </p:xfrm>
        <a:graphic>
          <a:graphicData uri="http://schemas.openxmlformats.org/presentationml/2006/ole">
            <mc:AlternateContent xmlns:mc="http://schemas.openxmlformats.org/markup-compatibility/2006">
              <mc:Choice xmlns:v="urn:schemas-microsoft-com:vml" Requires="v">
                <p:oleObj spid="_x0000_s3083" name="" r:id="rId1" imgW="2122805" imgH="688340" progId="Equation.3">
                  <p:embed/>
                </p:oleObj>
              </mc:Choice>
              <mc:Fallback>
                <p:oleObj name="" r:id="rId1" imgW="2122805" imgH="688340" progId="Equation.3">
                  <p:embed/>
                  <p:pic>
                    <p:nvPicPr>
                      <p:cNvPr id="0" name="图片 3082"/>
                      <p:cNvPicPr/>
                      <p:nvPr/>
                    </p:nvPicPr>
                    <p:blipFill>
                      <a:blip r:embed="rId2"/>
                      <a:stretch>
                        <a:fillRect/>
                      </a:stretch>
                    </p:blipFill>
                    <p:spPr>
                      <a:xfrm>
                        <a:off x="3980695" y="1338477"/>
                        <a:ext cx="3292593" cy="1051613"/>
                      </a:xfrm>
                      <a:prstGeom prst="rect">
                        <a:avLst/>
                      </a:prstGeom>
                      <a:noFill/>
                      <a:ln w="38100">
                        <a:noFill/>
                        <a:miter/>
                      </a:ln>
                    </p:spPr>
                  </p:pic>
                </p:oleObj>
              </mc:Fallback>
            </mc:AlternateContent>
          </a:graphicData>
        </a:graphic>
      </p:graphicFrame>
      <p:graphicFrame>
        <p:nvGraphicFramePr>
          <p:cNvPr id="20483" name="对象 4"/>
          <p:cNvGraphicFramePr/>
          <p:nvPr/>
        </p:nvGraphicFramePr>
        <p:xfrm>
          <a:off x="3351054" y="3581534"/>
          <a:ext cx="5755316" cy="974339"/>
        </p:xfrm>
        <a:graphic>
          <a:graphicData uri="http://schemas.openxmlformats.org/presentationml/2006/ole">
            <mc:AlternateContent xmlns:mc="http://schemas.openxmlformats.org/markup-compatibility/2006">
              <mc:Choice xmlns:v="urn:schemas-microsoft-com:vml" Requires="v">
                <p:oleObj spid="_x0000_s3081" name="" r:id="rId3" imgW="2197100" imgH="431800" progId="Equation.3">
                  <p:embed/>
                </p:oleObj>
              </mc:Choice>
              <mc:Fallback>
                <p:oleObj name="" r:id="rId3" imgW="2197100" imgH="431800" progId="Equation.3">
                  <p:embed/>
                  <p:pic>
                    <p:nvPicPr>
                      <p:cNvPr id="0" name="图片 3080"/>
                      <p:cNvPicPr/>
                      <p:nvPr/>
                    </p:nvPicPr>
                    <p:blipFill>
                      <a:blip r:embed="rId4"/>
                      <a:stretch>
                        <a:fillRect/>
                      </a:stretch>
                    </p:blipFill>
                    <p:spPr>
                      <a:xfrm>
                        <a:off x="3351054" y="3581534"/>
                        <a:ext cx="5755316" cy="974339"/>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8736794" y="6356720"/>
            <a:ext cx="2845742" cy="366218"/>
          </a:xfrm>
          <a:prstGeom prst="rect">
            <a:avLst/>
          </a:prstGeom>
          <a:noFill/>
          <a:ln w="9525">
            <a:noFill/>
            <a:miter/>
          </a:ln>
        </p:spPr>
        <p:txBody>
          <a:bodyPr anchor="ctr"/>
          <a:p>
            <a:pPr algn="r" defTabSz="914400" eaLnBrk="0" hangingPunct="0">
              <a:buFont typeface="Arial" panose="020B0604020202020204" pitchFamily="34" charset="0"/>
              <a:buNone/>
            </a:pPr>
            <a:fld id="{9A0DB2DC-4C9A-4742-B13C-FB6460FD3503}" type="slidenum">
              <a:rPr lang="en-US" altLang="zh-CN" sz="1600" noProof="1" dirty="0">
                <a:solidFill>
                  <a:srgbClr val="898989"/>
                </a:solidFill>
                <a:latin typeface="Franklin Gothic Book" pitchFamily="34" charset="0"/>
                <a:ea typeface="宋体" panose="02010600030101010101" pitchFamily="2" charset="-122"/>
                <a:cs typeface="+mn-ea"/>
                <a:sym typeface="Helvetica Light" charset="0"/>
              </a:rPr>
            </a:fld>
            <a:endParaRPr lang="en-US" altLang="zh-CN" sz="1600" noProof="1" dirty="0">
              <a:solidFill>
                <a:srgbClr val="898989"/>
              </a:solidFill>
              <a:latin typeface="Franklin Gothic Book" pitchFamily="34" charset="0"/>
              <a:ea typeface="宋体" panose="02010600030101010101" pitchFamily="2" charset="-122"/>
              <a:sym typeface="Helvetica Light" charset="0"/>
            </a:endParaRPr>
          </a:p>
        </p:txBody>
      </p:sp>
      <p:sp>
        <p:nvSpPr>
          <p:cNvPr id="21506" name="Rectangle 4"/>
          <p:cNvSpPr/>
          <p:nvPr/>
        </p:nvSpPr>
        <p:spPr>
          <a:xfrm>
            <a:off x="1344" y="-228506"/>
            <a:ext cx="309880" cy="460375"/>
          </a:xfrm>
          <a:prstGeom prst="rect">
            <a:avLst/>
          </a:prstGeom>
          <a:noFill/>
          <a:ln w="9525">
            <a:noFill/>
            <a:miter/>
          </a:ln>
        </p:spPr>
        <p:txBody>
          <a:bodyPr wrap="none" anchor="ctr">
            <a:spAutoFit/>
          </a:bodyPr>
          <a:p>
            <a:pPr lvl="0" defTabSz="914400" eaLnBrk="0" fontAlgn="base" hangingPunct="0">
              <a:buFont typeface="Arial" panose="020B0604020202020204" pitchFamily="34" charset="0"/>
              <a:buNone/>
            </a:pPr>
            <a:endParaRPr lang="zh-CN" altLang="en-US" sz="2400" strike="noStrike" noProof="1" dirty="0">
              <a:latin typeface="Franklin Gothic Book" pitchFamily="34" charset="0"/>
              <a:ea typeface="宋体" panose="02010600030101010101" pitchFamily="2" charset="-122"/>
              <a:sym typeface="Helvetica Light" charset="0"/>
            </a:endParaRPr>
          </a:p>
        </p:txBody>
      </p:sp>
      <p:sp>
        <p:nvSpPr>
          <p:cNvPr id="21507" name="文本框 1"/>
          <p:cNvSpPr txBox="1"/>
          <p:nvPr/>
        </p:nvSpPr>
        <p:spPr>
          <a:xfrm>
            <a:off x="458275" y="1448070"/>
            <a:ext cx="11520715" cy="1003935"/>
          </a:xfrm>
          <a:prstGeom prst="rect">
            <a:avLst/>
          </a:prstGeom>
          <a:noFill/>
          <a:ln w="9525">
            <a:noFill/>
          </a:ln>
        </p:spPr>
        <p:txBody>
          <a:bodyPr wrap="square" anchor="t">
            <a:spAutoFit/>
          </a:bodyPr>
          <a:p>
            <a:pPr eaLnBrk="0" hangingPunct="0">
              <a:buFont typeface="Arial" panose="020B0604020202020204" pitchFamily="34" charset="0"/>
              <a:buNone/>
            </a:pPr>
            <a:r>
              <a:rPr lang="zh-CN" altLang="en-US" sz="2965">
                <a:latin typeface="Times New Roman" panose="02020603050405020304" pitchFamily="18" charset="0"/>
                <a:ea typeface="宋体" panose="02010600030101010101" pitchFamily="2" charset="-122"/>
              </a:rPr>
              <a:t>均匀分布是指对所有的</a:t>
            </a:r>
            <a:r>
              <a:rPr lang="zh-CN" altLang="en-US" sz="2965" i="1">
                <a:latin typeface="Times New Roman" panose="02020603050405020304" pitchFamily="18" charset="0"/>
                <a:ea typeface="宋体" panose="02010600030101010101" pitchFamily="2" charset="-122"/>
              </a:rPr>
              <a:t>i</a:t>
            </a:r>
            <a:r>
              <a:rPr lang="zh-CN" altLang="en-US" sz="2965">
                <a:latin typeface="Times New Roman" panose="02020603050405020304" pitchFamily="18" charset="0"/>
                <a:ea typeface="宋体" panose="02010600030101010101" pitchFamily="2" charset="-122"/>
              </a:rPr>
              <a:t>，               ，故其粗糙度为0。可以算出</a:t>
            </a:r>
            <a:endParaRPr lang="zh-CN" altLang="en-US" sz="2965">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2965">
                <a:latin typeface="Times New Roman" panose="02020603050405020304" pitchFamily="18" charset="0"/>
                <a:ea typeface="宋体" panose="02010600030101010101" pitchFamily="2" charset="-122"/>
              </a:rPr>
              <a:t> </a:t>
            </a:r>
            <a:endParaRPr lang="zh-CN" altLang="en-US" sz="2965">
              <a:latin typeface="Times New Roman" panose="02020603050405020304" pitchFamily="18" charset="0"/>
              <a:ea typeface="宋体" panose="02010600030101010101" pitchFamily="2" charset="-122"/>
            </a:endParaRPr>
          </a:p>
        </p:txBody>
      </p:sp>
      <p:sp>
        <p:nvSpPr>
          <p:cNvPr id="21508" name="文本框 2"/>
          <p:cNvSpPr txBox="1"/>
          <p:nvPr/>
        </p:nvSpPr>
        <p:spPr>
          <a:xfrm>
            <a:off x="434758" y="3430345"/>
            <a:ext cx="11668544" cy="2373630"/>
          </a:xfrm>
          <a:prstGeom prst="rect">
            <a:avLst/>
          </a:prstGeom>
          <a:noFill/>
          <a:ln w="9525">
            <a:noFill/>
          </a:ln>
        </p:spPr>
        <p:txBody>
          <a:bodyPr wrap="square" anchor="t">
            <a:spAutoFit/>
          </a:bodyPr>
          <a:p>
            <a:pPr marL="285750" indent="-285750" algn="just" eaLnBrk="0" hangingPunct="0">
              <a:buSzPct val="70000"/>
              <a:buFont typeface="Wingdings" panose="05000000000000000000" charset="0"/>
              <a:buChar char="l"/>
            </a:pPr>
            <a:r>
              <a:rPr lang="zh-CN" altLang="en-US" sz="2965">
                <a:latin typeface="Times New Roman" panose="02020603050405020304" pitchFamily="18" charset="0"/>
                <a:ea typeface="宋体" panose="02010600030101010101" pitchFamily="2" charset="-122"/>
              </a:rPr>
              <a:t>由此可知，明文或单表代替密码的粗糙度为0.027， 一般密文的粗糙度将在0～0.027之间变化。</a:t>
            </a:r>
            <a:endParaRPr lang="zh-CN" altLang="en-US" sz="2965">
              <a:latin typeface="Times New Roman" panose="02020603050405020304" pitchFamily="18" charset="0"/>
              <a:ea typeface="宋体" panose="02010600030101010101" pitchFamily="2" charset="-122"/>
            </a:endParaRPr>
          </a:p>
          <a:p>
            <a:pPr marL="285750" indent="-285750" algn="just" eaLnBrk="0" hangingPunct="0">
              <a:buSzPct val="70000"/>
              <a:buFont typeface="Wingdings" panose="05000000000000000000" charset="0"/>
              <a:buChar char="l"/>
            </a:pPr>
            <a:r>
              <a:rPr lang="zh-CN" altLang="en-US" sz="2965">
                <a:latin typeface="Times New Roman" panose="02020603050405020304" pitchFamily="18" charset="0"/>
                <a:ea typeface="宋体" panose="02010600030101010101" pitchFamily="2" charset="-122"/>
              </a:rPr>
              <a:t>如果统计出密文字母的频率分布，可以计算出它的粗糙度，并由此可初步确定所研究的密文是单表代替密码还是多表代替密码。</a:t>
            </a:r>
            <a:endParaRPr lang="zh-CN" altLang="en-US" sz="2965">
              <a:latin typeface="Times New Roman" panose="02020603050405020304" pitchFamily="18" charset="0"/>
              <a:ea typeface="宋体" panose="02010600030101010101" pitchFamily="2" charset="-122"/>
            </a:endParaRPr>
          </a:p>
          <a:p>
            <a:pPr marL="285750" indent="-285750" algn="just" eaLnBrk="0" hangingPunct="0">
              <a:buSzPct val="70000"/>
              <a:buFont typeface="Wingdings" panose="05000000000000000000" charset="0"/>
              <a:buChar char="l"/>
            </a:pPr>
            <a:r>
              <a:rPr lang="zh-CN" altLang="en-US" sz="2965">
                <a:latin typeface="Times New Roman" panose="02020603050405020304" pitchFamily="18" charset="0"/>
                <a:ea typeface="宋体" panose="02010600030101010101" pitchFamily="2" charset="-122"/>
              </a:rPr>
              <a:t>不能确切地知道该多表代替密码所使用的密表的个数。</a:t>
            </a:r>
            <a:r>
              <a:rPr lang="zh-CN" altLang="en-US" sz="2965">
                <a:latin typeface="Arial" panose="020B0604020202020204" pitchFamily="34" charset="0"/>
                <a:ea typeface="宋体" panose="02010600030101010101" pitchFamily="2" charset="-122"/>
              </a:rPr>
              <a:t> </a:t>
            </a:r>
            <a:endParaRPr lang="zh-CN" altLang="en-US" sz="2965">
              <a:latin typeface="Arial" panose="020B0604020202020204" pitchFamily="34" charset="0"/>
              <a:ea typeface="宋体" panose="02010600030101010101" pitchFamily="2" charset="-122"/>
            </a:endParaRPr>
          </a:p>
        </p:txBody>
      </p:sp>
      <p:graphicFrame>
        <p:nvGraphicFramePr>
          <p:cNvPr id="21509" name="对象 1"/>
          <p:cNvGraphicFramePr/>
          <p:nvPr/>
        </p:nvGraphicFramePr>
        <p:xfrm>
          <a:off x="3203223" y="2210741"/>
          <a:ext cx="2865898" cy="934021"/>
        </p:xfrm>
        <a:graphic>
          <a:graphicData uri="http://schemas.openxmlformats.org/presentationml/2006/ole">
            <mc:AlternateContent xmlns:mc="http://schemas.openxmlformats.org/markup-compatibility/2006">
              <mc:Choice xmlns:v="urn:schemas-microsoft-com:vml" Requires="v">
                <p:oleObj spid="_x0000_s3082" name="" r:id="rId1" imgW="2027555" imgH="801370" progId="Equation.3">
                  <p:embed/>
                </p:oleObj>
              </mc:Choice>
              <mc:Fallback>
                <p:oleObj name="" r:id="rId1" imgW="2027555" imgH="801370" progId="Equation.3">
                  <p:embed/>
                  <p:pic>
                    <p:nvPicPr>
                      <p:cNvPr id="0" name="图片 3081"/>
                      <p:cNvPicPr/>
                      <p:nvPr/>
                    </p:nvPicPr>
                    <p:blipFill>
                      <a:blip r:embed="rId2"/>
                      <a:stretch>
                        <a:fillRect/>
                      </a:stretch>
                    </p:blipFill>
                    <p:spPr>
                      <a:xfrm>
                        <a:off x="3203223" y="2210741"/>
                        <a:ext cx="2865898" cy="934021"/>
                      </a:xfrm>
                      <a:prstGeom prst="rect">
                        <a:avLst/>
                      </a:prstGeom>
                      <a:noFill/>
                      <a:ln w="38100">
                        <a:noFill/>
                        <a:miter/>
                      </a:ln>
                    </p:spPr>
                  </p:pic>
                </p:oleObj>
              </mc:Fallback>
            </mc:AlternateContent>
          </a:graphicData>
        </a:graphic>
      </p:graphicFrame>
      <p:graphicFrame>
        <p:nvGraphicFramePr>
          <p:cNvPr id="21510" name="对象 1"/>
          <p:cNvGraphicFramePr/>
          <p:nvPr/>
        </p:nvGraphicFramePr>
        <p:xfrm>
          <a:off x="4711767" y="1565661"/>
          <a:ext cx="1548863" cy="530847"/>
        </p:xfrm>
        <a:graphic>
          <a:graphicData uri="http://schemas.openxmlformats.org/presentationml/2006/ole">
            <mc:AlternateContent xmlns:mc="http://schemas.openxmlformats.org/markup-compatibility/2006">
              <mc:Choice xmlns:v="urn:schemas-microsoft-com:vml" Requires="v">
                <p:oleObj spid="_x0000_s3079" name="" r:id="rId3" imgW="1331595" imgH="457835" progId="Equation.3">
                  <p:embed/>
                </p:oleObj>
              </mc:Choice>
              <mc:Fallback>
                <p:oleObj name="" r:id="rId3" imgW="1331595" imgH="457835" progId="Equation.3">
                  <p:embed/>
                  <p:pic>
                    <p:nvPicPr>
                      <p:cNvPr id="0" name="图片 3078"/>
                      <p:cNvPicPr/>
                      <p:nvPr/>
                    </p:nvPicPr>
                    <p:blipFill>
                      <a:blip r:embed="rId4"/>
                      <a:stretch>
                        <a:fillRect/>
                      </a:stretch>
                    </p:blipFill>
                    <p:spPr>
                      <a:xfrm>
                        <a:off x="4711767" y="1565661"/>
                        <a:ext cx="1548863" cy="530847"/>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页脚占位符 4"/>
          <p:cNvSpPr txBox="1">
            <a:spLocks noGrp="1"/>
          </p:cNvSpPr>
          <p:nvPr/>
        </p:nvSpPr>
        <p:spPr>
          <a:xfrm>
            <a:off x="4167481" y="6356720"/>
            <a:ext cx="3860398" cy="366218"/>
          </a:xfrm>
          <a:prstGeom prst="rect">
            <a:avLst/>
          </a:prstGeom>
          <a:noFill/>
          <a:ln w="9525">
            <a:noFill/>
            <a:miter/>
          </a:ln>
        </p:spPr>
        <p:txBody>
          <a:bodyPr anchor="ctr"/>
          <a:p>
            <a:pPr algn="ctr" defTabSz="914400" eaLnBrk="0" hangingPunct="0">
              <a:buFont typeface="Arial" panose="020B0604020202020204" pitchFamily="34" charset="0"/>
              <a:buNone/>
            </a:pPr>
            <a:endParaRPr lang="en-US" altLang="zh-CN" sz="1600" noProof="1" dirty="0">
              <a:solidFill>
                <a:srgbClr val="898989"/>
              </a:solidFill>
              <a:latin typeface="Franklin Gothic Book" pitchFamily="34" charset="0"/>
              <a:ea typeface="宋体" panose="02010600030101010101" pitchFamily="2" charset="-122"/>
              <a:sym typeface="Helvetica Light" charset="0"/>
            </a:endParaRPr>
          </a:p>
        </p:txBody>
      </p:sp>
      <p:sp>
        <p:nvSpPr>
          <p:cNvPr id="22530" name="Rectangle 3"/>
          <p:cNvSpPr>
            <a:spLocks noGrp="1"/>
          </p:cNvSpPr>
          <p:nvPr>
            <p:ph type="body"/>
          </p:nvPr>
        </p:nvSpPr>
        <p:spPr>
          <a:xfrm>
            <a:off x="411238" y="1222963"/>
            <a:ext cx="11356085" cy="3168281"/>
          </a:xfrm>
        </p:spPr>
        <p:txBody>
          <a:bodyPr wrap="square" lIns="0" tIns="0" rIns="0" bIns="0" anchor="t">
            <a:normAutofit fontScale="90000" lnSpcReduction="10000"/>
          </a:bodyPr>
          <a:p>
            <a:pPr marL="0" lvl="0" indent="0" eaLnBrk="1" fontAlgn="base" hangingPunct="1">
              <a:spcBef>
                <a:spcPts val="900"/>
              </a:spcBef>
              <a:buNone/>
            </a:pPr>
            <a:r>
              <a:rPr lang="zh-CN" altLang="en-US" sz="3195" strike="noStrike" noProof="1" dirty="0">
                <a:latin typeface="Times New Roman" panose="02020603050405020304" pitchFamily="18" charset="0"/>
                <a:ea typeface="Times New Roman" panose="02020603050405020304" pitchFamily="18" charset="0"/>
              </a:rPr>
              <a:t>例</a:t>
            </a:r>
            <a:r>
              <a:rPr lang="en-US" altLang="zh-CN" sz="3195" strike="noStrike" noProof="1" dirty="0">
                <a:latin typeface="Times New Roman" panose="02020603050405020304" pitchFamily="18" charset="0"/>
                <a:ea typeface="Times New Roman" panose="02020603050405020304" pitchFamily="18" charset="0"/>
              </a:rPr>
              <a:t>1</a:t>
            </a:r>
            <a:r>
              <a:rPr lang="zh-CN" altLang="en-US" sz="3195" strike="noStrike" noProof="1" dirty="0">
                <a:latin typeface="Times New Roman" panose="02020603050405020304" pitchFamily="18" charset="0"/>
                <a:ea typeface="Times New Roman" panose="02020603050405020304" pitchFamily="18" charset="0"/>
              </a:rPr>
              <a:t>  假定要破译的密文为</a:t>
            </a:r>
            <a:endParaRPr lang="zh-CN" altLang="en-US" sz="3195" strike="noStrike" noProof="1" dirty="0">
              <a:latin typeface="Times New Roman" panose="02020603050405020304" pitchFamily="18" charset="0"/>
              <a:ea typeface="Times New Roman" panose="02020603050405020304" pitchFamily="18" charset="0"/>
            </a:endParaRPr>
          </a:p>
          <a:p>
            <a:pPr marL="0" lvl="0" indent="0" eaLnBrk="1" fontAlgn="base" hangingPunct="1">
              <a:spcBef>
                <a:spcPts val="900"/>
              </a:spcBef>
              <a:buNone/>
            </a:pPr>
            <a:r>
              <a:rPr lang="zh-CN" altLang="en-US" sz="3195" strike="noStrike" noProof="1" dirty="0">
                <a:latin typeface="Times New Roman" panose="02020603050405020304" pitchFamily="18" charset="0"/>
                <a:ea typeface="Times New Roman" panose="02020603050405020304" pitchFamily="18" charset="0"/>
              </a:rPr>
              <a:t>APWVC  DKPAK  BCECY  WXBBK  CYVSE  FVTLV  MXGRG  KKGFD  LRLXK    TFVKH  SAGUK  YEXSR  SIQTW  JXVFL  LALUI  KYABZ  XGRKL  BAFSJ    CCMJT  ZDGST  AHBJM  MLGFZ  RPZIJ  XPVGU  OJXHL  PUMVM  CKYEX  SRSIQ  KCWMC  KFLQJ  FWJRH  SWLOX  YPVKM  HYCTA  WEJVQ  DPAVV   KFLKG  FDLRL  ZKIWT  IBSXG  RTPLL  AMHFR  OMEMV  ZQZGK  MSDFH   ATXSE  ELVWK  OCJFQ  FLHRJ  SMVMV  IMBOZ  HIKRO  MUHIE  RYG     </a:t>
            </a:r>
            <a:endParaRPr lang="zh-CN" altLang="en-US" sz="3195" strike="noStrike" noProof="1" dirty="0">
              <a:latin typeface="Times New Roman" panose="02020603050405020304" pitchFamily="18" charset="0"/>
              <a:ea typeface="Times New Roman" panose="02020603050405020304" pitchFamily="18" charset="0"/>
            </a:endParaRPr>
          </a:p>
        </p:txBody>
      </p:sp>
    </p:spTree>
  </p:cSld>
  <p:clrMapOvr>
    <a:masterClrMapping/>
  </p:clrMapOvr>
  <p:transition spd="med"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页脚占位符 5"/>
          <p:cNvSpPr txBox="1">
            <a:spLocks noGrp="1"/>
          </p:cNvSpPr>
          <p:nvPr/>
        </p:nvSpPr>
        <p:spPr>
          <a:xfrm>
            <a:off x="4167481" y="6356720"/>
            <a:ext cx="3860398" cy="366218"/>
          </a:xfrm>
          <a:prstGeom prst="rect">
            <a:avLst/>
          </a:prstGeom>
          <a:noFill/>
          <a:ln w="9525">
            <a:noFill/>
            <a:miter/>
          </a:ln>
        </p:spPr>
        <p:txBody>
          <a:bodyPr anchor="ctr"/>
          <a:p>
            <a:pPr algn="ctr" defTabSz="914400" eaLnBrk="0" hangingPunct="0">
              <a:buFont typeface="Arial" panose="020B0604020202020204" pitchFamily="34" charset="0"/>
              <a:buNone/>
            </a:pPr>
            <a:endParaRPr lang="en-US" altLang="zh-CN" sz="1600" noProof="1" dirty="0">
              <a:solidFill>
                <a:srgbClr val="898989"/>
              </a:solidFill>
              <a:latin typeface="Franklin Gothic Book" pitchFamily="34" charset="0"/>
              <a:ea typeface="宋体" panose="02010600030101010101" pitchFamily="2" charset="-122"/>
              <a:sym typeface="Helvetica Light" charset="0"/>
            </a:endParaRPr>
          </a:p>
        </p:txBody>
      </p:sp>
      <p:sp>
        <p:nvSpPr>
          <p:cNvPr id="23554" name="Rectangle 3"/>
          <p:cNvSpPr>
            <a:spLocks noGrp="1"/>
          </p:cNvSpPr>
          <p:nvPr>
            <p:ph type="body" sz="half"/>
          </p:nvPr>
        </p:nvSpPr>
        <p:spPr>
          <a:xfrm>
            <a:off x="337323" y="1028095"/>
            <a:ext cx="11816377" cy="5573890"/>
          </a:xfrm>
        </p:spPr>
        <p:txBody>
          <a:bodyPr wrap="square" lIns="0" tIns="0" rIns="0" bIns="0" anchor="t"/>
          <a:lstStyle>
            <a:lvl1pPr lvl="0">
              <a:defRPr sz="2800" kern="1200"/>
            </a:lvl1pPr>
            <a:lvl2pPr lvl="1">
              <a:defRPr sz="2400" kern="1200"/>
            </a:lvl2pPr>
            <a:lvl3pPr lvl="2">
              <a:defRPr sz="2000" kern="1200"/>
            </a:lvl3pPr>
            <a:lvl4pPr lvl="3">
              <a:defRPr sz="1800" kern="1200"/>
            </a:lvl4pPr>
            <a:lvl5pPr lvl="4">
              <a:defRPr sz="1800" kern="1200"/>
            </a:lvl5pPr>
          </a:lstStyle>
          <a:p>
            <a:pPr marL="0" lvl="0" indent="0" eaLnBrk="1" fontAlgn="base" hangingPunct="1">
              <a:spcBef>
                <a:spcPts val="900"/>
              </a:spcBef>
              <a:buNone/>
            </a:pPr>
            <a:r>
              <a:rPr lang="zh-CN" altLang="en-US" sz="3195" strike="noStrike" noProof="1" dirty="0"/>
              <a:t>密文的频率分布是：</a:t>
            </a:r>
            <a:endParaRPr lang="zh-CN" altLang="en-US" sz="3195" strike="noStrike" noProof="1" dirty="0"/>
          </a:p>
          <a:p>
            <a:pPr marL="0" lvl="0" indent="0" eaLnBrk="1" fontAlgn="base" hangingPunct="1">
              <a:spcBef>
                <a:spcPts val="900"/>
              </a:spcBef>
              <a:buNone/>
            </a:pPr>
            <a:r>
              <a:rPr lang="zh-CN" altLang="en-US" sz="2400" strike="noStrike" noProof="1" dirty="0">
                <a:latin typeface="Times New Roman" panose="02020603050405020304" pitchFamily="18" charset="0"/>
              </a:rPr>
              <a:t>字母      0       1          2        3         4         5        6         7         8        9       </a:t>
            </a:r>
            <a:r>
              <a:rPr lang="zh-CN" altLang="en-US" sz="2400" strike="noStrike" noProof="1" dirty="0">
                <a:latin typeface="Times New Roman" panose="02020603050405020304" pitchFamily="18" charset="0"/>
                <a:sym typeface="Arial" panose="020B0604020202020204" pitchFamily="34" charset="0"/>
              </a:rPr>
              <a:t>10       11        12    </a:t>
            </a:r>
            <a:endParaRPr lang="zh-CN" altLang="en-US" sz="2400" strike="noStrike" noProof="1" dirty="0">
              <a:latin typeface="Times New Roman" panose="02020603050405020304" pitchFamily="18" charset="0"/>
            </a:endParaRPr>
          </a:p>
          <a:p>
            <a:pPr marL="0" lvl="0" indent="0" eaLnBrk="1" fontAlgn="base" hangingPunct="1">
              <a:spcBef>
                <a:spcPts val="900"/>
              </a:spcBef>
              <a:buNone/>
            </a:pPr>
            <a:r>
              <a:rPr lang="zh-CN" altLang="en-US" sz="2400" strike="noStrike" noProof="1" dirty="0">
                <a:latin typeface="Times New Roman" panose="02020603050405020304" pitchFamily="18" charset="0"/>
              </a:rPr>
              <a:t>频率  0.041  0.03   0.041  0.022  0.037 0.049 0.044  0.037  0.034  0.041  </a:t>
            </a:r>
            <a:r>
              <a:rPr lang="zh-CN" altLang="en-US" sz="2400" strike="noStrike" noProof="1" dirty="0">
                <a:latin typeface="Times New Roman" panose="02020603050405020304" pitchFamily="18" charset="0"/>
                <a:sym typeface="Arial" panose="020B0604020202020204" pitchFamily="34" charset="0"/>
              </a:rPr>
              <a:t>0.074  0.067   0.06   </a:t>
            </a:r>
            <a:endParaRPr lang="zh-CN" altLang="en-US" sz="2400" strike="noStrike" noProof="1" dirty="0">
              <a:latin typeface="Times New Roman" panose="02020603050405020304" pitchFamily="18" charset="0"/>
            </a:endParaRPr>
          </a:p>
          <a:p>
            <a:pPr marL="0" lvl="0" indent="0" eaLnBrk="1" fontAlgn="base" hangingPunct="1">
              <a:spcBef>
                <a:spcPts val="900"/>
              </a:spcBef>
              <a:buNone/>
            </a:pPr>
            <a:r>
              <a:rPr lang="zh-CN" altLang="en-US" sz="2400" strike="noStrike" noProof="1" dirty="0">
                <a:latin typeface="Times New Roman" panose="02020603050405020304" pitchFamily="18" charset="0"/>
              </a:rPr>
              <a:t>字母     </a:t>
            </a:r>
            <a:r>
              <a:rPr lang="zh-CN" altLang="en-US" sz="2400" strike="noStrike" noProof="1" dirty="0">
                <a:latin typeface="Times New Roman" panose="02020603050405020304" pitchFamily="18" charset="0"/>
                <a:sym typeface="Arial" panose="020B0604020202020204" pitchFamily="34" charset="0"/>
              </a:rPr>
              <a:t>13 </a:t>
            </a:r>
            <a:r>
              <a:rPr lang="zh-CN" altLang="en-US" sz="2400" strike="noStrike" noProof="1" dirty="0">
                <a:latin typeface="Times New Roman" panose="02020603050405020304" pitchFamily="18" charset="0"/>
              </a:rPr>
              <a:t>    14       15     16        17       18       19 </a:t>
            </a:r>
            <a:r>
              <a:rPr lang="zh-CN" altLang="en-US" sz="2400" strike="noStrike" noProof="1" dirty="0">
                <a:latin typeface="Times New Roman" panose="02020603050405020304" pitchFamily="18" charset="0"/>
                <a:sym typeface="Arial" panose="020B0604020202020204" pitchFamily="34" charset="0"/>
              </a:rPr>
              <a:t>      20     21         22        23     24        25</a:t>
            </a:r>
            <a:endParaRPr lang="zh-CN" altLang="en-US" sz="2400" strike="noStrike" noProof="1" dirty="0">
              <a:latin typeface="Times New Roman" panose="02020603050405020304" pitchFamily="18" charset="0"/>
            </a:endParaRPr>
          </a:p>
          <a:p>
            <a:pPr marL="0" lvl="0" indent="0" eaLnBrk="1" fontAlgn="base" hangingPunct="1">
              <a:spcBef>
                <a:spcPts val="900"/>
              </a:spcBef>
              <a:buNone/>
            </a:pPr>
            <a:r>
              <a:rPr lang="zh-CN" altLang="en-US" sz="2400" strike="noStrike" noProof="1" dirty="0">
                <a:latin typeface="Times New Roman" panose="02020603050405020304" pitchFamily="18" charset="0"/>
              </a:rPr>
              <a:t>频率     </a:t>
            </a:r>
            <a:r>
              <a:rPr lang="en-US" altLang="zh-CN" sz="2400" strike="noStrike" noProof="1" dirty="0">
                <a:latin typeface="Times New Roman" panose="02020603050405020304" pitchFamily="18" charset="0"/>
              </a:rPr>
              <a:t>0    0.022   </a:t>
            </a:r>
            <a:r>
              <a:rPr lang="zh-CN" altLang="en-US" sz="2400" strike="noStrike" noProof="1" dirty="0">
                <a:latin typeface="Times New Roman" panose="02020603050405020304" pitchFamily="18" charset="0"/>
              </a:rPr>
              <a:t>0.03  0.022  0.049   0.049  0.034 </a:t>
            </a:r>
            <a:r>
              <a:rPr lang="zh-CN" altLang="en-US" sz="2400" strike="noStrike" noProof="1" dirty="0">
                <a:latin typeface="Times New Roman" panose="02020603050405020304" pitchFamily="18" charset="0"/>
                <a:sym typeface="Arial" panose="020B0604020202020204" pitchFamily="34" charset="0"/>
              </a:rPr>
              <a:t>0.018  0.06    0.034   0.041   0.03   0.034</a:t>
            </a:r>
            <a:endParaRPr lang="zh-CN" altLang="en-US" sz="2400" strike="noStrike" noProof="1" dirty="0">
              <a:latin typeface="Times New Roman" panose="02020603050405020304" pitchFamily="18" charset="0"/>
            </a:endParaRPr>
          </a:p>
          <a:p>
            <a:pPr marL="0" lvl="0" indent="0" eaLnBrk="1" fontAlgn="base" hangingPunct="1">
              <a:spcBef>
                <a:spcPts val="900"/>
              </a:spcBef>
              <a:buNone/>
            </a:pPr>
            <a:r>
              <a:rPr lang="zh-CN" altLang="en-US" sz="2400" strike="noStrike" noProof="1" dirty="0">
                <a:latin typeface="Times New Roman" panose="02020603050405020304" pitchFamily="18" charset="0"/>
              </a:rPr>
              <a:t>  </a:t>
            </a:r>
            <a:r>
              <a:rPr lang="zh-CN" altLang="en-US" sz="3195" strike="noStrike" noProof="1" dirty="0">
                <a:latin typeface="Times New Roman" panose="02020603050405020304" pitchFamily="18" charset="0"/>
              </a:rPr>
              <a:t>故这段密文的粗糙度为</a:t>
            </a:r>
            <a:endParaRPr lang="zh-CN" altLang="en-US" sz="3195" strike="noStrike" noProof="1" dirty="0">
              <a:latin typeface="Times New Roman" panose="02020603050405020304" pitchFamily="18" charset="0"/>
            </a:endParaRPr>
          </a:p>
          <a:p>
            <a:pPr marL="0" lvl="0" indent="0" eaLnBrk="1" fontAlgn="base" hangingPunct="1">
              <a:spcBef>
                <a:spcPts val="900"/>
              </a:spcBef>
              <a:buNone/>
            </a:pPr>
            <a:r>
              <a:rPr lang="zh-CN" altLang="en-US" sz="3195" strike="noStrike" noProof="1" dirty="0">
                <a:latin typeface="Times New Roman" panose="02020603050405020304" pitchFamily="18" charset="0"/>
              </a:rPr>
              <a:t>                     </a:t>
            </a:r>
            <a:endParaRPr lang="zh-CN" altLang="en-US" sz="3195" strike="noStrike" noProof="1" dirty="0">
              <a:latin typeface="Times New Roman" panose="02020603050405020304" pitchFamily="18" charset="0"/>
            </a:endParaRPr>
          </a:p>
          <a:p>
            <a:pPr marL="0" lvl="0" indent="0" eaLnBrk="1" fontAlgn="base" hangingPunct="1">
              <a:spcBef>
                <a:spcPts val="900"/>
              </a:spcBef>
              <a:buNone/>
            </a:pPr>
            <a:r>
              <a:rPr lang="zh-CN" altLang="en-US" sz="3195" strike="noStrike" noProof="1" dirty="0">
                <a:latin typeface="Times New Roman" panose="02020603050405020304" pitchFamily="18" charset="0"/>
              </a:rPr>
              <a:t>由此可以初步确定，密文段是周期多表代替密码加密的密文。</a:t>
            </a:r>
            <a:endParaRPr lang="en-US" altLang="en-US" sz="3195" strike="noStrike" noProof="1" dirty="0">
              <a:latin typeface="Times New Roman" panose="02020603050405020304" pitchFamily="18" charset="0"/>
            </a:endParaRPr>
          </a:p>
        </p:txBody>
      </p:sp>
      <p:graphicFrame>
        <p:nvGraphicFramePr>
          <p:cNvPr id="23555" name="对象 1"/>
          <p:cNvGraphicFramePr/>
          <p:nvPr/>
        </p:nvGraphicFramePr>
        <p:xfrm>
          <a:off x="2763154" y="3926047"/>
          <a:ext cx="6128254" cy="493890"/>
        </p:xfrm>
        <a:graphic>
          <a:graphicData uri="http://schemas.openxmlformats.org/presentationml/2006/ole">
            <mc:AlternateContent xmlns:mc="http://schemas.openxmlformats.org/markup-compatibility/2006">
              <mc:Choice xmlns:v="urn:schemas-microsoft-com:vml" Requires="v">
                <p:oleObj spid="_x0000_s3076" name="" r:id="rId1" imgW="2324100" imgH="177165" progId="Equation.3">
                  <p:embed/>
                </p:oleObj>
              </mc:Choice>
              <mc:Fallback>
                <p:oleObj name="" r:id="rId1" imgW="2324100" imgH="177165" progId="Equation.3">
                  <p:embed/>
                  <p:pic>
                    <p:nvPicPr>
                      <p:cNvPr id="0" name="图片 3075"/>
                      <p:cNvPicPr/>
                      <p:nvPr/>
                    </p:nvPicPr>
                    <p:blipFill>
                      <a:blip r:embed="rId2"/>
                      <a:stretch>
                        <a:fillRect/>
                      </a:stretch>
                    </p:blipFill>
                    <p:spPr>
                      <a:xfrm>
                        <a:off x="2763154" y="3926047"/>
                        <a:ext cx="6128254" cy="493890"/>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页脚占位符 4"/>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11266" name="Rectangle 3"/>
          <p:cNvSpPr>
            <a:spLocks noGrp="1"/>
          </p:cNvSpPr>
          <p:nvPr>
            <p:ph type="body"/>
          </p:nvPr>
        </p:nvSpPr>
        <p:spPr>
          <a:xfrm>
            <a:off x="334433" y="1126067"/>
            <a:ext cx="11618384" cy="5399617"/>
          </a:xfrm>
        </p:spPr>
        <p:txBody>
          <a:bodyPr wrap="square" lIns="0" tIns="0" rIns="0" bIns="0" anchor="t"/>
          <a:p>
            <a:pPr marL="711200" indent="-711200" eaLnBrk="1" hangingPunct="1">
              <a:spcBef>
                <a:spcPts val="900"/>
              </a:spcBef>
              <a:buNone/>
            </a:pPr>
            <a:r>
              <a:rPr lang="zh-CN" altLang="en-US" sz="3200" dirty="0">
                <a:latin typeface="Times New Roman" panose="02020603050405020304" pitchFamily="18" charset="0"/>
                <a:cs typeface="Times New Roman" panose="02020603050405020304" pitchFamily="18" charset="0"/>
              </a:rPr>
              <a:t>二 </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多表代替密码（</a:t>
            </a:r>
            <a:r>
              <a:rPr lang="en-AU" altLang="en-US" sz="3200" dirty="0">
                <a:latin typeface="Times New Roman" panose="02020603050405020304" pitchFamily="18" charset="0"/>
                <a:cs typeface="Times New Roman" panose="02020603050405020304" pitchFamily="18" charset="0"/>
                <a:sym typeface="Arial" panose="020B0604020202020204" pitchFamily="34" charset="0"/>
              </a:rPr>
              <a:t>Polyalphabetic Ciphers</a:t>
            </a:r>
            <a:r>
              <a:rPr lang="zh-CN" altLang="en-AU" sz="3200" dirty="0">
                <a:latin typeface="Times New Roman" panose="02020603050405020304" pitchFamily="18" charset="0"/>
                <a:cs typeface="Times New Roman" panose="02020603050405020304" pitchFamily="18" charset="0"/>
                <a:sym typeface="Arial" panose="020B0604020202020204" pitchFamily="34" charset="0"/>
              </a:rPr>
              <a:t>）</a:t>
            </a:r>
            <a:r>
              <a:rPr lang="zh-CN" altLang="en-US" sz="3200" dirty="0">
                <a:latin typeface="Times New Roman" panose="02020603050405020304" pitchFamily="18" charset="0"/>
                <a:cs typeface="Times New Roman" panose="02020603050405020304" pitchFamily="18" charset="0"/>
              </a:rPr>
              <a:t>的</a:t>
            </a:r>
            <a:r>
              <a:rPr lang="zh-CN" altLang="en-US" sz="3200" b="1" dirty="0">
                <a:latin typeface="Times New Roman" panose="02020603050405020304" pitchFamily="18" charset="0"/>
                <a:cs typeface="Times New Roman" panose="02020603050405020304" pitchFamily="18" charset="0"/>
              </a:rPr>
              <a:t>定义</a:t>
            </a:r>
            <a:endParaRPr lang="zh-CN" altLang="en-US" sz="3200" b="1" dirty="0">
              <a:latin typeface="Times New Roman" panose="02020603050405020304" pitchFamily="18" charset="0"/>
              <a:cs typeface="Times New Roman" panose="02020603050405020304" pitchFamily="18" charset="0"/>
            </a:endParaRPr>
          </a:p>
          <a:p>
            <a:pPr marL="711200" indent="-711200" eaLnBrk="1" hangingPunct="1">
              <a:spcBef>
                <a:spcPts val="900"/>
              </a:spcBef>
              <a:buNone/>
            </a:pPr>
            <a:r>
              <a:rPr lang="zh-CN" altLang="en-US" sz="3200" dirty="0">
                <a:latin typeface="Times New Roman" panose="02020603050405020304" pitchFamily="18" charset="0"/>
                <a:cs typeface="Times New Roman" panose="02020603050405020304" pitchFamily="18" charset="0"/>
              </a:rPr>
              <a:t>       令明文字母表为 </a:t>
            </a:r>
            <a:r>
              <a:rPr lang="en-US" altLang="zh-CN" sz="3200" i="1" dirty="0">
                <a:latin typeface="Times New Roman" panose="02020603050405020304" pitchFamily="18" charset="0"/>
                <a:cs typeface="Times New Roman" panose="02020603050405020304" pitchFamily="18" charset="0"/>
              </a:rPr>
              <a:t>Z</a:t>
            </a:r>
            <a:r>
              <a:rPr lang="en-US" altLang="zh-CN" sz="3200" i="1" baseline="-25000"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 </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σ</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σ</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 为代替表序列，明文</a:t>
            </a:r>
            <a:endParaRPr lang="en-US" altLang="zh-CN" sz="3200" dirty="0">
              <a:latin typeface="Times New Roman" panose="02020603050405020304" pitchFamily="18" charset="0"/>
              <a:cs typeface="Times New Roman" panose="02020603050405020304" pitchFamily="18" charset="0"/>
            </a:endParaRPr>
          </a:p>
          <a:p>
            <a:pPr marL="711200" indent="-711200" eaLnBrk="1" hangingPunct="1">
              <a:spcBef>
                <a:spcPts val="900"/>
              </a:spcBef>
              <a:buNone/>
            </a:pPr>
            <a:r>
              <a:rPr lang="en-US" altLang="zh-CN" sz="3200" i="1" dirty="0">
                <a:latin typeface="Times New Roman" panose="02020603050405020304" pitchFamily="18" charset="0"/>
                <a:cs typeface="Times New Roman" panose="02020603050405020304" pitchFamily="18" charset="0"/>
              </a:rPr>
              <a:t> m</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ea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 ，则相应的密文为：</a:t>
            </a:r>
            <a:endParaRPr lang="zh-CN" altLang="en-US" sz="3200" dirty="0">
              <a:latin typeface="Times New Roman" panose="02020603050405020304" pitchFamily="18" charset="0"/>
              <a:cs typeface="Times New Roman" panose="02020603050405020304" pitchFamily="18" charset="0"/>
            </a:endParaRPr>
          </a:p>
          <a:p>
            <a:pPr marL="711200" indent="-711200" eaLnBrk="1" hangingPunct="1">
              <a:spcBef>
                <a:spcPts val="900"/>
              </a:spcBef>
              <a:buNone/>
            </a:pPr>
            <a:r>
              <a:rPr lang="zh-CN" altLang="en-US" sz="3200" i="1"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c = E</a:t>
            </a:r>
            <a:r>
              <a:rPr lang="en-US" altLang="zh-CN" sz="3200" i="1" baseline="-25000"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 σ</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σ</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ea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a:p>
            <a:pPr marL="1638300" lvl="1" indent="-711200" eaLnBrk="1" hangingPunct="1">
              <a:spcBef>
                <a:spcPts val="900"/>
              </a:spcBef>
              <a:buFont typeface="Wingdings" panose="05000000000000000000" pitchFamily="2" charset="2"/>
              <a:buChar char="Ø"/>
            </a:pPr>
            <a:r>
              <a:rPr lang="zh-CN" altLang="en-US" sz="3200" dirty="0">
                <a:latin typeface="Times New Roman" panose="02020603050405020304" pitchFamily="18" charset="0"/>
                <a:cs typeface="Times New Roman" panose="02020603050405020304" pitchFamily="18" charset="0"/>
              </a:rPr>
              <a:t>若</a:t>
            </a:r>
            <a:r>
              <a:rPr lang="zh-CN" altLang="en-US" sz="3200" i="1" dirty="0">
                <a:latin typeface="Times New Roman" panose="02020603050405020304" pitchFamily="18" charset="0"/>
                <a:cs typeface="Times New Roman" panose="02020603050405020304" pitchFamily="18" charset="0"/>
              </a:rPr>
              <a:t>k</a:t>
            </a:r>
            <a:r>
              <a:rPr lang="zh-CN" altLang="en-US" sz="3200" dirty="0">
                <a:latin typeface="Times New Roman" panose="02020603050405020304" pitchFamily="18" charset="0"/>
                <a:cs typeface="Times New Roman" panose="02020603050405020304" pitchFamily="18" charset="0"/>
              </a:rPr>
              <a:t>是非周期的无限序列，则相应的密码为非周期多表代替密码。</a:t>
            </a:r>
            <a:endParaRPr lang="en-US" altLang="zh-CN" sz="3200" dirty="0">
              <a:latin typeface="Times New Roman" panose="02020603050405020304" pitchFamily="18" charset="0"/>
              <a:cs typeface="Times New Roman" panose="02020603050405020304" pitchFamily="18" charset="0"/>
            </a:endParaRPr>
          </a:p>
          <a:p>
            <a:pPr marL="1638300" lvl="1" indent="-711200" eaLnBrk="1" hangingPunct="1">
              <a:spcBef>
                <a:spcPts val="900"/>
              </a:spcBef>
              <a:buFont typeface="Wingdings" panose="05000000000000000000" pitchFamily="2" charset="2"/>
              <a:buChar char="Ø"/>
            </a:pPr>
            <a:r>
              <a:rPr lang="zh-CN" altLang="en-US" sz="3200" dirty="0">
                <a:latin typeface="Times New Roman" panose="02020603050405020304" pitchFamily="18" charset="0"/>
                <a:cs typeface="Times New Roman" panose="02020603050405020304" pitchFamily="18" charset="0"/>
              </a:rPr>
              <a:t>对每个明文字母都采用不同的代替表进行加密，称之为一次一密密码(one-time pad cipher)。</a:t>
            </a:r>
            <a:endParaRPr lang="en-US" altLang="zh-CN" sz="3200" dirty="0">
              <a:latin typeface="Times New Roman" panose="02020603050405020304" pitchFamily="18" charset="0"/>
              <a:ea typeface="Times New Roman" panose="02020603050405020304" pitchFamily="18" charset="0"/>
            </a:endParaRPr>
          </a:p>
        </p:txBody>
      </p:sp>
    </p:spTree>
  </p:cSld>
  <p:clrMapOvr>
    <a:masterClrMapping/>
  </p:clrMapOvr>
  <p:transition spd="med"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页脚占位符 6"/>
          <p:cNvSpPr txBox="1">
            <a:spLocks noGrp="1"/>
          </p:cNvSpPr>
          <p:nvPr/>
        </p:nvSpPr>
        <p:spPr>
          <a:xfrm>
            <a:off x="4167481" y="6356720"/>
            <a:ext cx="3860398" cy="366218"/>
          </a:xfrm>
          <a:prstGeom prst="rect">
            <a:avLst/>
          </a:prstGeom>
          <a:noFill/>
          <a:ln w="9525">
            <a:noFill/>
            <a:miter/>
          </a:ln>
        </p:spPr>
        <p:txBody>
          <a:bodyPr anchor="ctr"/>
          <a:p>
            <a:pPr algn="ctr" defTabSz="914400" eaLnBrk="0" hangingPunct="0">
              <a:buFont typeface="Arial" panose="020B0604020202020204" pitchFamily="34" charset="0"/>
              <a:buNone/>
            </a:pPr>
            <a:endParaRPr lang="en-US" altLang="zh-CN" sz="1600" noProof="1" dirty="0">
              <a:solidFill>
                <a:srgbClr val="898989"/>
              </a:solidFill>
              <a:latin typeface="Franklin Gothic Book" pitchFamily="34" charset="0"/>
              <a:ea typeface="宋体" panose="02010600030101010101" pitchFamily="2" charset="-122"/>
              <a:sym typeface="Helvetica Light" charset="0"/>
            </a:endParaRPr>
          </a:p>
        </p:txBody>
      </p:sp>
      <p:sp>
        <p:nvSpPr>
          <p:cNvPr id="23554" name="文本框 1"/>
          <p:cNvSpPr txBox="1"/>
          <p:nvPr/>
        </p:nvSpPr>
        <p:spPr>
          <a:xfrm>
            <a:off x="337323" y="1028095"/>
            <a:ext cx="11430000" cy="4523105"/>
          </a:xfrm>
          <a:prstGeom prst="rect">
            <a:avLst/>
          </a:prstGeom>
          <a:noFill/>
          <a:ln w="9525">
            <a:noFill/>
            <a:miter/>
          </a:ln>
        </p:spPr>
        <p:txBody>
          <a:bodyPr wrap="square" anchor="t">
            <a:spAutoFit/>
          </a:bodyPr>
          <a:p>
            <a:pPr eaLnBrk="0" hangingPunct="0">
              <a:buFont typeface="Arial" panose="020B0604020202020204" pitchFamily="34" charset="0"/>
              <a:buNone/>
            </a:pPr>
            <a:r>
              <a:rPr lang="zh-CN" altLang="en-US" sz="2965" noProof="1">
                <a:latin typeface="Times New Roman" panose="02020603050405020304" pitchFamily="18" charset="0"/>
                <a:ea typeface="宋体" panose="02010600030101010101" pitchFamily="2" charset="-122"/>
                <a:cs typeface="+mn-ea"/>
              </a:rPr>
              <a:t>2.</a:t>
            </a:r>
            <a:r>
              <a:rPr lang="zh-CN" altLang="en-US" sz="3195" noProof="1">
                <a:latin typeface="Times New Roman" panose="02020603050405020304" pitchFamily="18" charset="0"/>
                <a:ea typeface="宋体" panose="02010600030101010101" pitchFamily="2" charset="-122"/>
                <a:cs typeface="+mn-ea"/>
              </a:rPr>
              <a:t> 重合指数(indix of coincidence)</a:t>
            </a:r>
            <a:endParaRPr lang="zh-CN" altLang="en-US" sz="3195" noProof="1">
              <a:latin typeface="Times New Roman" panose="02020603050405020304" pitchFamily="18" charset="0"/>
              <a:ea typeface="宋体" panose="02010600030101010101" pitchFamily="2" charset="-122"/>
            </a:endParaRPr>
          </a:p>
          <a:p>
            <a:pPr marL="342900" indent="-342900" eaLnBrk="0" hangingPunct="0">
              <a:buFont typeface="Arial" panose="020B0604020202020204" pitchFamily="34" charset="0"/>
              <a:buChar char="•"/>
            </a:pPr>
            <a:r>
              <a:rPr lang="zh-CN" altLang="en-US" sz="3195" noProof="1">
                <a:latin typeface="Times New Roman" panose="02020603050405020304" pitchFamily="18" charset="0"/>
                <a:ea typeface="宋体" panose="02010600030101010101" pitchFamily="2" charset="-122"/>
                <a:cs typeface="+mn-ea"/>
              </a:rPr>
              <a:t>如果没有足够数量的密文，就不可能得到密文字母出现的频率的精确值，因而也就无法计算出(</a:t>
            </a:r>
            <a:r>
              <a:rPr lang="en-US" altLang="zh-CN" sz="3195" noProof="1">
                <a:latin typeface="Times New Roman" panose="02020603050405020304" pitchFamily="18" charset="0"/>
                <a:ea typeface="宋体" panose="02010600030101010101" pitchFamily="2" charset="-122"/>
                <a:cs typeface="+mn-ea"/>
              </a:rPr>
              <a:t>1</a:t>
            </a:r>
            <a:r>
              <a:rPr lang="zh-CN" altLang="en-US" sz="3195" noProof="1">
                <a:latin typeface="Times New Roman" panose="02020603050405020304" pitchFamily="18" charset="0"/>
                <a:ea typeface="宋体" panose="02010600030101010101" pitchFamily="2" charset="-122"/>
                <a:cs typeface="+mn-ea"/>
              </a:rPr>
              <a:t>)式中的           ，从而无法确定密文的粗糙度。</a:t>
            </a:r>
            <a:endParaRPr lang="zh-CN" altLang="en-US" sz="3195" noProof="1">
              <a:latin typeface="Times New Roman" panose="02020603050405020304" pitchFamily="18" charset="0"/>
              <a:ea typeface="宋体" panose="02010600030101010101" pitchFamily="2" charset="-122"/>
            </a:endParaRPr>
          </a:p>
          <a:p>
            <a:pPr marL="342900" indent="-342900" eaLnBrk="0" hangingPunct="0">
              <a:buFont typeface="Arial" panose="020B0604020202020204" pitchFamily="34" charset="0"/>
              <a:buChar char="•"/>
            </a:pPr>
            <a:r>
              <a:rPr lang="zh-CN" altLang="en-US" sz="3195" noProof="1">
                <a:latin typeface="Times New Roman" panose="02020603050405020304" pitchFamily="18" charset="0"/>
                <a:ea typeface="宋体" panose="02010600030101010101" pitchFamily="2" charset="-122"/>
                <a:cs typeface="+mn-ea"/>
              </a:rPr>
              <a:t>可以通过下述方法给出它的近似估计。</a:t>
            </a:r>
            <a:endParaRPr lang="zh-CN" altLang="en-US" sz="3195"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3195" noProof="1">
                <a:latin typeface="Times New Roman" panose="02020603050405020304" pitchFamily="18" charset="0"/>
                <a:ea typeface="宋体" panose="02010600030101010101" pitchFamily="2" charset="-122"/>
                <a:cs typeface="+mn-ea"/>
              </a:rPr>
              <a:t>设有一段长为N的密文</a:t>
            </a:r>
            <a:r>
              <a:rPr lang="zh-CN" altLang="en-US" sz="3195" i="1" noProof="1">
                <a:latin typeface="Times New Roman" panose="02020603050405020304" pitchFamily="18" charset="0"/>
                <a:ea typeface="宋体" panose="02010600030101010101" pitchFamily="2" charset="-122"/>
                <a:cs typeface="+mn-ea"/>
              </a:rPr>
              <a:t>c</a:t>
            </a:r>
            <a:r>
              <a:rPr lang="zh-CN" altLang="en-US" sz="3195" noProof="1">
                <a:latin typeface="Times New Roman" panose="02020603050405020304" pitchFamily="18" charset="0"/>
                <a:ea typeface="宋体" panose="02010600030101010101" pitchFamily="2" charset="-122"/>
                <a:cs typeface="+mn-ea"/>
              </a:rPr>
              <a:t>，用 </a:t>
            </a:r>
            <a:r>
              <a:rPr lang="en-US" altLang="zh-CN" sz="3195" i="1" noProof="1">
                <a:latin typeface="Times New Roman" panose="02020603050405020304" pitchFamily="18" charset="0"/>
                <a:ea typeface="宋体" panose="02010600030101010101" pitchFamily="2" charset="-122"/>
                <a:cs typeface="+mn-ea"/>
              </a:rPr>
              <a:t>f</a:t>
            </a:r>
            <a:r>
              <a:rPr lang="en-US" altLang="zh-CN" sz="3195" i="1" baseline="-25000" noProof="1">
                <a:latin typeface="Times New Roman" panose="02020603050405020304" pitchFamily="18" charset="0"/>
                <a:ea typeface="宋体" panose="02010600030101010101" pitchFamily="2" charset="-122"/>
                <a:cs typeface="+mn-ea"/>
              </a:rPr>
              <a:t>s</a:t>
            </a:r>
            <a:r>
              <a:rPr lang="zh-CN" altLang="en-US" sz="3195" noProof="1">
                <a:latin typeface="Times New Roman" panose="02020603050405020304" pitchFamily="18" charset="0"/>
                <a:ea typeface="宋体" panose="02010600030101010101" pitchFamily="2" charset="-122"/>
                <a:cs typeface="+mn-ea"/>
              </a:rPr>
              <a:t>表示第</a:t>
            </a:r>
            <a:r>
              <a:rPr lang="zh-CN" altLang="en-US" sz="3195" i="1" noProof="1">
                <a:latin typeface="Times New Roman" panose="02020603050405020304" pitchFamily="18" charset="0"/>
                <a:ea typeface="宋体" panose="02010600030101010101" pitchFamily="2" charset="-122"/>
                <a:cs typeface="+mn-ea"/>
              </a:rPr>
              <a:t>s</a:t>
            </a:r>
            <a:r>
              <a:rPr lang="zh-CN" altLang="en-US" sz="3195" noProof="1">
                <a:latin typeface="Times New Roman" panose="02020603050405020304" pitchFamily="18" charset="0"/>
                <a:ea typeface="宋体" panose="02010600030101010101" pitchFamily="2" charset="-122"/>
                <a:cs typeface="+mn-ea"/>
              </a:rPr>
              <a:t>号字母在密文</a:t>
            </a:r>
            <a:r>
              <a:rPr lang="zh-CN" altLang="en-US" sz="3195" i="1" noProof="1">
                <a:latin typeface="Times New Roman" panose="02020603050405020304" pitchFamily="18" charset="0"/>
                <a:ea typeface="宋体" panose="02010600030101010101" pitchFamily="2" charset="-122"/>
                <a:cs typeface="+mn-ea"/>
              </a:rPr>
              <a:t>c</a:t>
            </a:r>
            <a:r>
              <a:rPr lang="zh-CN" altLang="en-US" sz="3195" noProof="1">
                <a:latin typeface="Times New Roman" panose="02020603050405020304" pitchFamily="18" charset="0"/>
                <a:ea typeface="宋体" panose="02010600030101010101" pitchFamily="2" charset="-122"/>
                <a:cs typeface="+mn-ea"/>
              </a:rPr>
              <a:t>中出现的频次，即字母</a:t>
            </a:r>
            <a:r>
              <a:rPr lang="zh-CN" altLang="en-US" sz="3195" i="1" noProof="1">
                <a:latin typeface="Times New Roman" panose="02020603050405020304" pitchFamily="18" charset="0"/>
                <a:ea typeface="宋体" panose="02010600030101010101" pitchFamily="2" charset="-122"/>
                <a:cs typeface="+mn-ea"/>
              </a:rPr>
              <a:t>s</a:t>
            </a:r>
            <a:r>
              <a:rPr lang="zh-CN" altLang="en-US" sz="3195" noProof="1">
                <a:latin typeface="Times New Roman" panose="02020603050405020304" pitchFamily="18" charset="0"/>
                <a:ea typeface="宋体" panose="02010600030101010101" pitchFamily="2" charset="-122"/>
                <a:cs typeface="+mn-ea"/>
              </a:rPr>
              <a:t>在密文</a:t>
            </a:r>
            <a:r>
              <a:rPr lang="zh-CN" altLang="en-US" sz="3195" i="1" noProof="1">
                <a:latin typeface="Times New Roman" panose="02020603050405020304" pitchFamily="18" charset="0"/>
                <a:ea typeface="宋体" panose="02010600030101010101" pitchFamily="2" charset="-122"/>
                <a:cs typeface="+mn-ea"/>
              </a:rPr>
              <a:t>c</a:t>
            </a:r>
            <a:r>
              <a:rPr lang="zh-CN" altLang="en-US" sz="3195" noProof="1">
                <a:latin typeface="Times New Roman" panose="02020603050405020304" pitchFamily="18" charset="0"/>
                <a:ea typeface="宋体" panose="02010600030101010101" pitchFamily="2" charset="-122"/>
                <a:cs typeface="+mn-ea"/>
              </a:rPr>
              <a:t>中占有 </a:t>
            </a:r>
            <a:r>
              <a:rPr lang="en-US" altLang="zh-CN" sz="3175" i="1" noProof="1">
                <a:latin typeface="Times New Roman" panose="02020603050405020304" pitchFamily="18" charset="0"/>
                <a:ea typeface="宋体" panose="02010600030101010101" pitchFamily="2" charset="-122"/>
                <a:cs typeface="+mn-ea"/>
                <a:sym typeface="+mn-ea"/>
              </a:rPr>
              <a:t>f</a:t>
            </a:r>
            <a:r>
              <a:rPr lang="en-US" altLang="zh-CN" sz="3175" i="1" baseline="-25000" noProof="1">
                <a:latin typeface="Times New Roman" panose="02020603050405020304" pitchFamily="18" charset="0"/>
                <a:ea typeface="宋体" panose="02010600030101010101" pitchFamily="2" charset="-122"/>
                <a:cs typeface="+mn-ea"/>
                <a:sym typeface="+mn-ea"/>
              </a:rPr>
              <a:t>s</a:t>
            </a:r>
            <a:r>
              <a:rPr lang="zh-CN" altLang="en-US" sz="3195" noProof="1">
                <a:latin typeface="Times New Roman" panose="02020603050405020304" pitchFamily="18" charset="0"/>
                <a:ea typeface="宋体" panose="02010600030101010101" pitchFamily="2" charset="-122"/>
                <a:cs typeface="+mn-ea"/>
              </a:rPr>
              <a:t>个位置。从N个位置中任意选两个位置，抽到的这两个位置上均为第</a:t>
            </a:r>
            <a:r>
              <a:rPr lang="zh-CN" altLang="en-US" sz="3195" i="1" noProof="1">
                <a:latin typeface="Times New Roman" panose="02020603050405020304" pitchFamily="18" charset="0"/>
                <a:ea typeface="宋体" panose="02010600030101010101" pitchFamily="2" charset="-122"/>
                <a:cs typeface="+mn-ea"/>
              </a:rPr>
              <a:t>s</a:t>
            </a:r>
            <a:r>
              <a:rPr lang="zh-CN" altLang="en-US" sz="3195" noProof="1">
                <a:latin typeface="Times New Roman" panose="02020603050405020304" pitchFamily="18" charset="0"/>
                <a:ea typeface="宋体" panose="02010600030101010101" pitchFamily="2" charset="-122"/>
                <a:cs typeface="+mn-ea"/>
              </a:rPr>
              <a:t>个字母的概率为</a:t>
            </a:r>
            <a:endParaRPr lang="zh-CN" altLang="en-US" sz="3195"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3195" noProof="1">
                <a:latin typeface="Times New Roman" panose="02020603050405020304" pitchFamily="18" charset="0"/>
                <a:ea typeface="宋体" panose="02010600030101010101" pitchFamily="2" charset="-122"/>
                <a:cs typeface="+mn-ea"/>
              </a:rPr>
              <a:t>                         </a:t>
            </a:r>
            <a:r>
              <a:rPr lang="zh-CN" altLang="en-US" sz="2400" noProof="1">
                <a:latin typeface="Times New Roman" panose="02020603050405020304" pitchFamily="18" charset="0"/>
                <a:ea typeface="宋体" panose="02010600030101010101" pitchFamily="2" charset="-122"/>
                <a:cs typeface="+mn-ea"/>
              </a:rPr>
              <a:t>      </a:t>
            </a:r>
            <a:endParaRPr lang="zh-CN" altLang="en-US" sz="2400" noProof="1">
              <a:latin typeface="Times New Roman" panose="02020603050405020304" pitchFamily="18" charset="0"/>
              <a:ea typeface="宋体" panose="02010600030101010101" pitchFamily="2" charset="-122"/>
            </a:endParaRPr>
          </a:p>
        </p:txBody>
      </p:sp>
      <p:graphicFrame>
        <p:nvGraphicFramePr>
          <p:cNvPr id="24579" name="对象 2"/>
          <p:cNvGraphicFramePr/>
          <p:nvPr/>
        </p:nvGraphicFramePr>
        <p:xfrm>
          <a:off x="8514349" y="1957071"/>
          <a:ext cx="930662" cy="880265"/>
        </p:xfrm>
        <a:graphic>
          <a:graphicData uri="http://schemas.openxmlformats.org/presentationml/2006/ole">
            <mc:AlternateContent xmlns:mc="http://schemas.openxmlformats.org/markup-compatibility/2006">
              <mc:Choice xmlns:v="urn:schemas-microsoft-com:vml" Requires="v">
                <p:oleObj spid="_x0000_s3080" name="" r:id="rId1" imgW="760095" imgH="386715" progId="Equation.3">
                  <p:embed/>
                </p:oleObj>
              </mc:Choice>
              <mc:Fallback>
                <p:oleObj name="" r:id="rId1" imgW="760095" imgH="386715" progId="Equation.3">
                  <p:embed/>
                  <p:pic>
                    <p:nvPicPr>
                      <p:cNvPr id="0" name="图片 3079"/>
                      <p:cNvPicPr/>
                      <p:nvPr/>
                    </p:nvPicPr>
                    <p:blipFill>
                      <a:blip r:embed="rId2"/>
                      <a:stretch>
                        <a:fillRect/>
                      </a:stretch>
                    </p:blipFill>
                    <p:spPr>
                      <a:xfrm>
                        <a:off x="8514349" y="1957071"/>
                        <a:ext cx="930662" cy="880265"/>
                      </a:xfrm>
                      <a:prstGeom prst="rect">
                        <a:avLst/>
                      </a:prstGeom>
                      <a:noFill/>
                      <a:ln w="38100">
                        <a:noFill/>
                        <a:miter/>
                      </a:ln>
                    </p:spPr>
                  </p:pic>
                </p:oleObj>
              </mc:Fallback>
            </mc:AlternateContent>
          </a:graphicData>
        </a:graphic>
      </p:graphicFrame>
      <p:graphicFrame>
        <p:nvGraphicFramePr>
          <p:cNvPr id="24580" name="对象 4"/>
          <p:cNvGraphicFramePr/>
          <p:nvPr/>
        </p:nvGraphicFramePr>
        <p:xfrm>
          <a:off x="3986053" y="5059841"/>
          <a:ext cx="2886059" cy="1186006"/>
        </p:xfrm>
        <a:graphic>
          <a:graphicData uri="http://schemas.openxmlformats.org/presentationml/2006/ole">
            <mc:AlternateContent xmlns:mc="http://schemas.openxmlformats.org/markup-compatibility/2006">
              <mc:Choice xmlns:v="urn:schemas-microsoft-com:vml" Requires="v">
                <p:oleObj spid="_x0000_s3077" name="" r:id="rId3" imgW="1886585" imgH="816610" progId="Equation.3">
                  <p:embed/>
                </p:oleObj>
              </mc:Choice>
              <mc:Fallback>
                <p:oleObj name="" r:id="rId3" imgW="1886585" imgH="816610" progId="Equation.3">
                  <p:embed/>
                  <p:pic>
                    <p:nvPicPr>
                      <p:cNvPr id="0" name="图片 3076"/>
                      <p:cNvPicPr/>
                      <p:nvPr/>
                    </p:nvPicPr>
                    <p:blipFill>
                      <a:blip r:embed="rId4"/>
                      <a:stretch>
                        <a:fillRect/>
                      </a:stretch>
                    </p:blipFill>
                    <p:spPr>
                      <a:xfrm>
                        <a:off x="3986053" y="5059841"/>
                        <a:ext cx="2886059" cy="1186006"/>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7" name="Rectangle 3"/>
          <p:cNvSpPr>
            <a:spLocks noGrp="1"/>
          </p:cNvSpPr>
          <p:nvPr>
            <p:ph type="body"/>
          </p:nvPr>
        </p:nvSpPr>
        <p:spPr>
          <a:xfrm>
            <a:off x="626265" y="1508546"/>
            <a:ext cx="10989869" cy="5022885"/>
          </a:xfrm>
        </p:spPr>
        <p:txBody>
          <a:bodyPr vert="horz" wrap="square" lIns="0" tIns="0" rIns="0" bIns="0" numCol="1" anchor="t" anchorCtr="0" compatLnSpc="1">
            <a:normAutofit/>
          </a:bodyPr>
          <a:lstStyle/>
          <a:p>
            <a:pPr marL="0" marR="0" lvl="0" indent="0" algn="l" defTabSz="825500" rtl="0" eaLnBrk="1" fontAlgn="base" latinLnBrk="0" hangingPunct="1">
              <a:lnSpc>
                <a:spcPct val="90000"/>
              </a:lnSpc>
              <a:spcBef>
                <a:spcPts val="5900"/>
              </a:spcBef>
              <a:spcAft>
                <a:spcPct val="0"/>
              </a:spcAft>
              <a:buClrTx/>
              <a:buSzPct val="75000"/>
              <a:buFont typeface="Arial" panose="020B0604020202020204" pitchFamily="34" charset="0"/>
              <a:buNone/>
              <a:defRPr/>
            </a:pPr>
            <a:endParaRPr kumimoji="0" lang="en-US" sz="930" b="1" i="0" u="none" strike="noStrike" kern="1200" cap="none" spc="0" normalizeH="0" baseline="30000" noProof="0" dirty="0" smtClean="0">
              <a:ln>
                <a:noFill/>
              </a:ln>
              <a:solidFill>
                <a:schemeClr val="tx1"/>
              </a:solidFill>
              <a:effectLst/>
              <a:uLnTx/>
              <a:uFillTx/>
              <a:latin typeface="+mn-lt"/>
              <a:ea typeface="+mn-ea"/>
              <a:cs typeface="+mn-cs"/>
              <a:sym typeface="Helvetica Light"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于是</a:t>
            </a:r>
            <a:endPar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         </a:t>
            </a:r>
            <a:endPar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定义</a:t>
            </a:r>
            <a:endPar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                                                                 (2)</a:t>
            </a:r>
            <a:endPar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为给定密文的重合指数, 记作I.C, 并用它作为             的近似值</a:t>
            </a:r>
            <a:r>
              <a:rPr kumimoji="0" lang="zh-CN"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a:t>
            </a:r>
            <a:endParaRPr kumimoji="0" lang="zh-CN"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pPr marL="0" marR="0" lvl="0" indent="0" algn="l" defTabSz="825500" rtl="0" eaLnBrk="1" fontAlgn="base" latinLnBrk="0" hangingPunct="1">
              <a:lnSpc>
                <a:spcPct val="90000"/>
              </a:lnSpc>
              <a:spcBef>
                <a:spcPts val="1000"/>
              </a:spcBef>
              <a:spcAft>
                <a:spcPct val="0"/>
              </a:spcAft>
              <a:buClrTx/>
              <a:buSzPct val="75000"/>
              <a:buFont typeface="Arial" panose="020B0604020202020204" pitchFamily="34" charset="0"/>
              <a:buNone/>
              <a:defRPr/>
            </a:pPr>
            <a:r>
              <a:rPr kumimoji="0"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(2)式表示在给定密文中两个字母相同的机会</a:t>
            </a:r>
            <a:r>
              <a:rPr kumimoji="0" lang="zh-CN"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a:t>
            </a:r>
            <a:endParaRPr kumimoji="0" lang="zh-CN" sz="3195"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p:txBody>
      </p:sp>
      <p:graphicFrame>
        <p:nvGraphicFramePr>
          <p:cNvPr id="25602" name="对象 1"/>
          <p:cNvGraphicFramePr/>
          <p:nvPr/>
        </p:nvGraphicFramePr>
        <p:xfrm>
          <a:off x="2807612" y="1269074"/>
          <a:ext cx="4324047" cy="967619"/>
        </p:xfrm>
        <a:graphic>
          <a:graphicData uri="http://schemas.openxmlformats.org/presentationml/2006/ole">
            <mc:AlternateContent xmlns:mc="http://schemas.openxmlformats.org/markup-compatibility/2006">
              <mc:Choice xmlns:v="urn:schemas-microsoft-com:vml" Requires="v">
                <p:oleObj spid="_x0000_s3089" name="" r:id="rId1" imgW="2267585" imgH="713740" progId="Equation.3">
                  <p:embed/>
                </p:oleObj>
              </mc:Choice>
              <mc:Fallback>
                <p:oleObj name="" r:id="rId1" imgW="2267585" imgH="713740" progId="Equation.3">
                  <p:embed/>
                  <p:pic>
                    <p:nvPicPr>
                      <p:cNvPr id="0" name="图片 3088"/>
                      <p:cNvPicPr/>
                      <p:nvPr/>
                    </p:nvPicPr>
                    <p:blipFill>
                      <a:blip r:embed="rId2"/>
                      <a:stretch>
                        <a:fillRect/>
                      </a:stretch>
                    </p:blipFill>
                    <p:spPr>
                      <a:xfrm>
                        <a:off x="2807612" y="1269074"/>
                        <a:ext cx="4324047" cy="967619"/>
                      </a:xfrm>
                      <a:prstGeom prst="rect">
                        <a:avLst/>
                      </a:prstGeom>
                      <a:noFill/>
                      <a:ln w="38100">
                        <a:noFill/>
                        <a:miter/>
                      </a:ln>
                    </p:spPr>
                  </p:pic>
                </p:oleObj>
              </mc:Fallback>
            </mc:AlternateContent>
          </a:graphicData>
        </a:graphic>
      </p:graphicFrame>
      <p:graphicFrame>
        <p:nvGraphicFramePr>
          <p:cNvPr id="25603" name="对象 3"/>
          <p:cNvGraphicFramePr/>
          <p:nvPr/>
        </p:nvGraphicFramePr>
        <p:xfrm>
          <a:off x="2511311" y="2695727"/>
          <a:ext cx="3910794" cy="954180"/>
        </p:xfrm>
        <a:graphic>
          <a:graphicData uri="http://schemas.openxmlformats.org/presentationml/2006/ole">
            <mc:AlternateContent xmlns:mc="http://schemas.openxmlformats.org/markup-compatibility/2006">
              <mc:Choice xmlns:v="urn:schemas-microsoft-com:vml" Requires="v">
                <p:oleObj spid="_x0000_s3090" name="" r:id="rId3" imgW="1783715" imgH="633095" progId="Equation.3">
                  <p:embed/>
                </p:oleObj>
              </mc:Choice>
              <mc:Fallback>
                <p:oleObj name="" r:id="rId3" imgW="1783715" imgH="633095" progId="Equation.3">
                  <p:embed/>
                  <p:pic>
                    <p:nvPicPr>
                      <p:cNvPr id="0" name="图片 3089"/>
                      <p:cNvPicPr/>
                      <p:nvPr/>
                    </p:nvPicPr>
                    <p:blipFill>
                      <a:blip r:embed="rId4"/>
                      <a:stretch>
                        <a:fillRect/>
                      </a:stretch>
                    </p:blipFill>
                    <p:spPr>
                      <a:xfrm>
                        <a:off x="2511311" y="2695727"/>
                        <a:ext cx="3910794" cy="954180"/>
                      </a:xfrm>
                      <a:prstGeom prst="rect">
                        <a:avLst/>
                      </a:prstGeom>
                      <a:noFill/>
                      <a:ln w="38100">
                        <a:noFill/>
                        <a:miter/>
                      </a:ln>
                    </p:spPr>
                  </p:pic>
                </p:oleObj>
              </mc:Fallback>
            </mc:AlternateContent>
          </a:graphicData>
        </a:graphic>
      </p:graphicFrame>
      <p:graphicFrame>
        <p:nvGraphicFramePr>
          <p:cNvPr id="25604" name="对象 5"/>
          <p:cNvGraphicFramePr/>
          <p:nvPr/>
        </p:nvGraphicFramePr>
        <p:xfrm>
          <a:off x="8528797" y="3771497"/>
          <a:ext cx="1290159" cy="991139"/>
        </p:xfrm>
        <a:graphic>
          <a:graphicData uri="http://schemas.openxmlformats.org/presentationml/2006/ole">
            <mc:AlternateContent xmlns:mc="http://schemas.openxmlformats.org/markup-compatibility/2006">
              <mc:Choice xmlns:v="urn:schemas-microsoft-com:vml" Requires="v">
                <p:oleObj spid="_x0000_s3092" name="" r:id="rId5" imgW="394970" imgH="433070" progId="Equation.3">
                  <p:embed/>
                </p:oleObj>
              </mc:Choice>
              <mc:Fallback>
                <p:oleObj name="" r:id="rId5" imgW="394970" imgH="433070" progId="Equation.3">
                  <p:embed/>
                  <p:pic>
                    <p:nvPicPr>
                      <p:cNvPr id="0" name="图片 3091"/>
                      <p:cNvPicPr/>
                      <p:nvPr/>
                    </p:nvPicPr>
                    <p:blipFill>
                      <a:blip r:embed="rId6"/>
                      <a:stretch>
                        <a:fillRect/>
                      </a:stretch>
                    </p:blipFill>
                    <p:spPr>
                      <a:xfrm>
                        <a:off x="8528797" y="3771497"/>
                        <a:ext cx="1290159" cy="991139"/>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页脚占位符 5"/>
          <p:cNvSpPr txBox="1">
            <a:spLocks noGrp="1"/>
          </p:cNvSpPr>
          <p:nvPr/>
        </p:nvSpPr>
        <p:spPr>
          <a:xfrm>
            <a:off x="4167481" y="6356720"/>
            <a:ext cx="3860398" cy="366218"/>
          </a:xfrm>
          <a:prstGeom prst="rect">
            <a:avLst/>
          </a:prstGeom>
          <a:noFill/>
          <a:ln w="9525">
            <a:noFill/>
            <a:miter/>
          </a:ln>
        </p:spPr>
        <p:txBody>
          <a:bodyPr anchor="ctr"/>
          <a:p>
            <a:pPr algn="ctr" defTabSz="914400" eaLnBrk="0" hangingPunct="0">
              <a:buFont typeface="Arial" panose="020B0604020202020204" pitchFamily="34" charset="0"/>
              <a:buNone/>
            </a:pPr>
            <a:endParaRPr lang="en-US" altLang="zh-CN" sz="1600" noProof="1" dirty="0">
              <a:solidFill>
                <a:srgbClr val="898989"/>
              </a:solidFill>
              <a:latin typeface="Franklin Gothic Book" pitchFamily="34" charset="0"/>
              <a:ea typeface="宋体" panose="02010600030101010101" pitchFamily="2" charset="-122"/>
              <a:sym typeface="Helvetica Light" charset="0"/>
            </a:endParaRPr>
          </a:p>
        </p:txBody>
      </p:sp>
      <p:sp>
        <p:nvSpPr>
          <p:cNvPr id="26626" name="文本框 1"/>
          <p:cNvSpPr txBox="1"/>
          <p:nvPr/>
        </p:nvSpPr>
        <p:spPr>
          <a:xfrm>
            <a:off x="239890" y="1125530"/>
            <a:ext cx="11967566" cy="5241290"/>
          </a:xfrm>
          <a:prstGeom prst="rect">
            <a:avLst/>
          </a:prstGeom>
          <a:noFill/>
          <a:ln w="9525">
            <a:noFill/>
            <a:miter/>
          </a:ln>
        </p:spPr>
        <p:txBody>
          <a:bodyPr wrap="square" anchor="t">
            <a:spAutoFit/>
          </a:bodyPr>
          <a:p>
            <a:pPr eaLnBrk="0" hangingPunct="0">
              <a:buFont typeface="Arial" panose="020B0604020202020204" pitchFamily="34" charset="0"/>
              <a:buNone/>
            </a:pPr>
            <a:r>
              <a:rPr lang="zh-CN" altLang="en-US" sz="2965" noProof="1">
                <a:latin typeface="Times New Roman" panose="02020603050405020304" pitchFamily="18" charset="0"/>
                <a:ea typeface="宋体" panose="02010600030101010101" pitchFamily="2" charset="-122"/>
                <a:cs typeface="+mn-ea"/>
              </a:rPr>
              <a:t>例</a:t>
            </a:r>
            <a:r>
              <a:rPr lang="en-US" altLang="zh-CN" sz="2965" noProof="1">
                <a:latin typeface="Times New Roman" panose="02020603050405020304" pitchFamily="18" charset="0"/>
                <a:ea typeface="宋体" panose="02010600030101010101" pitchFamily="2" charset="-122"/>
                <a:cs typeface="+mn-ea"/>
              </a:rPr>
              <a:t>2</a:t>
            </a:r>
            <a:r>
              <a:rPr lang="zh-CN" altLang="en-US" sz="2965" noProof="1">
                <a:latin typeface="Times New Roman" panose="02020603050405020304" pitchFamily="18" charset="0"/>
                <a:ea typeface="宋体" panose="02010600030101010101" pitchFamily="2" charset="-122"/>
                <a:cs typeface="+mn-ea"/>
              </a:rPr>
              <a:t>  例</a:t>
            </a:r>
            <a:r>
              <a:rPr lang="en-US" altLang="zh-CN" sz="2965" noProof="1">
                <a:latin typeface="Times New Roman" panose="02020603050405020304" pitchFamily="18" charset="0"/>
                <a:ea typeface="宋体" panose="02010600030101010101" pitchFamily="2" charset="-122"/>
                <a:cs typeface="+mn-ea"/>
              </a:rPr>
              <a:t>1</a:t>
            </a:r>
            <a:r>
              <a:rPr lang="zh-CN" altLang="en-US" sz="2965" noProof="1">
                <a:latin typeface="Times New Roman" panose="02020603050405020304" pitchFamily="18" charset="0"/>
                <a:ea typeface="宋体" panose="02010600030101010101" pitchFamily="2" charset="-122"/>
                <a:cs typeface="+mn-ea"/>
              </a:rPr>
              <a:t>密文段中各密文字母出现的频次为</a:t>
            </a:r>
            <a:endParaRPr lang="zh-CN" altLang="en-US" sz="2965" noProof="1">
              <a:latin typeface="Times New Roman" panose="02020603050405020304" pitchFamily="18" charset="0"/>
              <a:ea typeface="宋体" panose="02010600030101010101" pitchFamily="2" charset="-122"/>
              <a:cs typeface="+mn-ea"/>
            </a:endParaRPr>
          </a:p>
          <a:p>
            <a:pPr eaLnBrk="0" hangingPunct="0">
              <a:buFont typeface="Arial" panose="020B0604020202020204" pitchFamily="34" charset="0"/>
              <a:buNone/>
            </a:pPr>
            <a:endParaRPr lang="zh-CN" altLang="en-US" sz="2965"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2400" noProof="1">
                <a:latin typeface="Times New Roman" panose="02020603050405020304" pitchFamily="18" charset="0"/>
                <a:ea typeface="宋体" panose="02010600030101010101" pitchFamily="2" charset="-122"/>
                <a:cs typeface="+mn-ea"/>
              </a:rPr>
              <a:t>      字母    0   1    2   3    4    5   6    7   8     9   10    11   12   </a:t>
            </a:r>
            <a:r>
              <a:rPr lang="zh-CN" altLang="en-US" sz="2400" noProof="1">
                <a:latin typeface="Times New Roman" panose="02020603050405020304" pitchFamily="18" charset="0"/>
                <a:ea typeface="宋体" panose="02010600030101010101" pitchFamily="2" charset="-122"/>
                <a:cs typeface="+mn-ea"/>
                <a:sym typeface="Arial" panose="020B0604020202020204" pitchFamily="34" charset="0"/>
              </a:rPr>
              <a:t>13  14  15  16 17  18  19  20</a:t>
            </a:r>
            <a:endParaRPr lang="zh-CN" altLang="en-US" sz="2400"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2400" noProof="1">
                <a:latin typeface="Times New Roman" panose="02020603050405020304" pitchFamily="18" charset="0"/>
                <a:ea typeface="宋体" panose="02010600030101010101" pitchFamily="2" charset="-122"/>
                <a:cs typeface="+mn-ea"/>
              </a:rPr>
              <a:t>      频次   11  8   11  6   10  13  12  10  9   11   20   18   16     </a:t>
            </a:r>
            <a:r>
              <a:rPr lang="zh-CN" altLang="en-US" sz="2400" noProof="1">
                <a:latin typeface="Times New Roman" panose="02020603050405020304" pitchFamily="18" charset="0"/>
                <a:ea typeface="宋体" panose="02010600030101010101" pitchFamily="2" charset="-122"/>
                <a:cs typeface="+mn-ea"/>
                <a:sym typeface="Arial" panose="020B0604020202020204" pitchFamily="34" charset="0"/>
              </a:rPr>
              <a:t>0   6     8   6   13  13   9   5 </a:t>
            </a:r>
            <a:endParaRPr lang="zh-CN" altLang="en-US" sz="2400"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2400" noProof="1">
                <a:latin typeface="Times New Roman" panose="02020603050405020304" pitchFamily="18" charset="0"/>
                <a:ea typeface="宋体" panose="02010600030101010101" pitchFamily="2" charset="-122"/>
                <a:cs typeface="+mn-ea"/>
              </a:rPr>
              <a:t>      字母    21  22  23   24   25   </a:t>
            </a:r>
            <a:endParaRPr lang="zh-CN" altLang="en-US" sz="2400"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2400" noProof="1">
                <a:latin typeface="Times New Roman" panose="02020603050405020304" pitchFamily="18" charset="0"/>
                <a:ea typeface="宋体" panose="02010600030101010101" pitchFamily="2" charset="-122"/>
                <a:cs typeface="+mn-ea"/>
              </a:rPr>
              <a:t>      频次    16   9   11    8    9</a:t>
            </a:r>
            <a:endParaRPr lang="zh-CN" altLang="en-US" sz="2400" noProof="1">
              <a:latin typeface="Times New Roman" panose="02020603050405020304" pitchFamily="18" charset="0"/>
              <a:ea typeface="宋体" panose="02010600030101010101" pitchFamily="2" charset="-122"/>
              <a:cs typeface="+mn-ea"/>
            </a:endParaRPr>
          </a:p>
          <a:p>
            <a:pPr eaLnBrk="0" hangingPunct="0">
              <a:buFont typeface="Arial" panose="020B0604020202020204" pitchFamily="34" charset="0"/>
              <a:buNone/>
            </a:pPr>
            <a:endParaRPr lang="zh-CN" altLang="en-US" sz="2400"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2965" noProof="1">
                <a:latin typeface="Times New Roman" panose="02020603050405020304" pitchFamily="18" charset="0"/>
                <a:ea typeface="宋体" panose="02010600030101010101" pitchFamily="2" charset="-122"/>
                <a:cs typeface="+mn-ea"/>
              </a:rPr>
              <a:t>则该段密文的重合指数I.C 0.0413，这和例</a:t>
            </a:r>
            <a:r>
              <a:rPr lang="en-US" altLang="zh-CN" sz="2965" noProof="1">
                <a:latin typeface="Times New Roman" panose="02020603050405020304" pitchFamily="18" charset="0"/>
                <a:ea typeface="宋体" panose="02010600030101010101" pitchFamily="2" charset="-122"/>
                <a:cs typeface="+mn-ea"/>
              </a:rPr>
              <a:t>1</a:t>
            </a:r>
            <a:r>
              <a:rPr lang="zh-CN" altLang="en-US" sz="2965" noProof="1">
                <a:latin typeface="Times New Roman" panose="02020603050405020304" pitchFamily="18" charset="0"/>
                <a:ea typeface="宋体" panose="02010600030101010101" pitchFamily="2" charset="-122"/>
                <a:cs typeface="+mn-ea"/>
              </a:rPr>
              <a:t>中计算的</a:t>
            </a:r>
            <a:endParaRPr lang="zh-CN" altLang="en-US" sz="2965" noProof="1">
              <a:latin typeface="Times New Roman" panose="02020603050405020304" pitchFamily="18" charset="0"/>
              <a:ea typeface="宋体" panose="02010600030101010101" pitchFamily="2" charset="-122"/>
              <a:cs typeface="+mn-ea"/>
            </a:endParaRPr>
          </a:p>
          <a:p>
            <a:pPr eaLnBrk="0" hangingPunct="0">
              <a:buFont typeface="Arial" panose="020B0604020202020204" pitchFamily="34" charset="0"/>
              <a:buNone/>
            </a:pPr>
            <a:endParaRPr lang="zh-CN" altLang="en-US" sz="2400"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endParaRPr lang="zh-CN" altLang="en-US" sz="2400"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endParaRPr lang="zh-CN" altLang="en-US" sz="2400"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endParaRPr lang="zh-CN" altLang="en-US" sz="2400" noProof="1">
              <a:latin typeface="Times New Roman" panose="02020603050405020304" pitchFamily="18" charset="0"/>
              <a:ea typeface="宋体" panose="02010600030101010101" pitchFamily="2" charset="-122"/>
            </a:endParaRPr>
          </a:p>
          <a:p>
            <a:pPr eaLnBrk="0" hangingPunct="0">
              <a:buFont typeface="Arial" panose="020B0604020202020204" pitchFamily="34" charset="0"/>
              <a:buNone/>
            </a:pPr>
            <a:r>
              <a:rPr lang="zh-CN" altLang="en-US" sz="2965" noProof="1">
                <a:latin typeface="Times New Roman" panose="02020603050405020304" pitchFamily="18" charset="0"/>
                <a:ea typeface="宋体" panose="02010600030101010101" pitchFamily="2" charset="-122"/>
                <a:cs typeface="+mn-ea"/>
              </a:rPr>
              <a:t>比较接近。</a:t>
            </a:r>
            <a:endParaRPr lang="zh-CN" altLang="en-US" sz="2965" noProof="1">
              <a:latin typeface="Times New Roman" panose="02020603050405020304" pitchFamily="18" charset="0"/>
              <a:ea typeface="宋体" panose="02010600030101010101" pitchFamily="2" charset="-122"/>
            </a:endParaRPr>
          </a:p>
        </p:txBody>
      </p:sp>
      <p:graphicFrame>
        <p:nvGraphicFramePr>
          <p:cNvPr id="26627" name="对象 1"/>
          <p:cNvGraphicFramePr/>
          <p:nvPr/>
        </p:nvGraphicFramePr>
        <p:xfrm>
          <a:off x="3656794" y="4646588"/>
          <a:ext cx="3097725" cy="1155767"/>
        </p:xfrm>
        <a:graphic>
          <a:graphicData uri="http://schemas.openxmlformats.org/presentationml/2006/ole">
            <mc:AlternateContent xmlns:mc="http://schemas.openxmlformats.org/markup-compatibility/2006">
              <mc:Choice xmlns:v="urn:schemas-microsoft-com:vml" Requires="v">
                <p:oleObj spid="_x0000_s3091" name="" r:id="rId1" imgW="1119505" imgH="432435" progId="Equation.3">
                  <p:embed/>
                </p:oleObj>
              </mc:Choice>
              <mc:Fallback>
                <p:oleObj name="" r:id="rId1" imgW="1119505" imgH="432435" progId="Equation.3">
                  <p:embed/>
                  <p:pic>
                    <p:nvPicPr>
                      <p:cNvPr id="0" name="图片 3090"/>
                      <p:cNvPicPr/>
                      <p:nvPr/>
                    </p:nvPicPr>
                    <p:blipFill>
                      <a:blip r:embed="rId2"/>
                      <a:stretch>
                        <a:fillRect/>
                      </a:stretch>
                    </p:blipFill>
                    <p:spPr>
                      <a:xfrm>
                        <a:off x="3656794" y="4646588"/>
                        <a:ext cx="3097725" cy="1155767"/>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1"/>
          <p:cNvSpPr txBox="1"/>
          <p:nvPr/>
        </p:nvSpPr>
        <p:spPr>
          <a:xfrm>
            <a:off x="434758" y="1797488"/>
            <a:ext cx="11120899" cy="1917065"/>
          </a:xfrm>
          <a:prstGeom prst="rect">
            <a:avLst/>
          </a:prstGeom>
          <a:noFill/>
          <a:ln w="9525">
            <a:noFill/>
          </a:ln>
        </p:spPr>
        <p:txBody>
          <a:bodyPr wrap="square" anchor="t">
            <a:spAutoFit/>
          </a:bodyPr>
          <a:p>
            <a:pPr eaLnBrk="0" hangingPunct="0">
              <a:buFont typeface="Arial" panose="020B0604020202020204" pitchFamily="34" charset="0"/>
              <a:buNone/>
            </a:pPr>
            <a:r>
              <a:rPr lang="zh-CN" altLang="en-US" sz="2965" dirty="0">
                <a:latin typeface="Times New Roman" panose="02020603050405020304" pitchFamily="18" charset="0"/>
                <a:ea typeface="宋体" panose="02010600030101010101" pitchFamily="2" charset="-122"/>
                <a:sym typeface="宋体" panose="02010600030101010101" pitchFamily="2" charset="-122"/>
              </a:rPr>
              <a:t>知道了I.C值就可以提取密钥字长或密表数的近似值信息。</a:t>
            </a:r>
            <a:endParaRPr lang="zh-CN" altLang="en-US" sz="2965" dirty="0">
              <a:latin typeface="Times New Roman" panose="02020603050405020304" pitchFamily="18" charset="0"/>
              <a:ea typeface="宋体" panose="02010600030101010101" pitchFamily="2" charset="-122"/>
              <a:sym typeface="宋体" panose="02010600030101010101" pitchFamily="2" charset="-122"/>
            </a:endParaRPr>
          </a:p>
          <a:p>
            <a:pPr eaLnBrk="0" hangingPunct="0">
              <a:buFont typeface="Arial" panose="020B0604020202020204" pitchFamily="34" charset="0"/>
              <a:buNone/>
            </a:pPr>
            <a:endParaRPr lang="zh-CN" altLang="en-US" sz="2965" dirty="0">
              <a:latin typeface="Times New Roman" panose="02020603050405020304" pitchFamily="18" charset="0"/>
              <a:ea typeface="宋体" panose="02010600030101010101" pitchFamily="2" charset="-122"/>
              <a:sym typeface="宋体" panose="02010600030101010101" pitchFamily="2" charset="-122"/>
            </a:endParaRPr>
          </a:p>
          <a:p>
            <a:pPr eaLnBrk="0" hangingPunct="0">
              <a:buFont typeface="Arial" panose="020B0604020202020204" pitchFamily="34" charset="0"/>
              <a:buNone/>
            </a:pPr>
            <a:r>
              <a:rPr lang="zh-CN" altLang="en-US" sz="2965" dirty="0">
                <a:latin typeface="Times New Roman" panose="02020603050405020304" pitchFamily="18" charset="0"/>
                <a:ea typeface="宋体" panose="02010600030101010101" pitchFamily="2" charset="-122"/>
                <a:sym typeface="宋体" panose="02010600030101010101" pitchFamily="2" charset="-122"/>
              </a:rPr>
              <a:t>令密表数为</a:t>
            </a:r>
            <a:r>
              <a:rPr lang="zh-CN" altLang="en-US" sz="2965" i="1" dirty="0">
                <a:latin typeface="Times New Roman" panose="02020603050405020304" pitchFamily="18" charset="0"/>
                <a:ea typeface="宋体" panose="02010600030101010101" pitchFamily="2" charset="-122"/>
                <a:sym typeface="宋体" panose="02010600030101010101" pitchFamily="2" charset="-122"/>
              </a:rPr>
              <a:t>d</a:t>
            </a:r>
            <a:r>
              <a:rPr lang="zh-CN" altLang="en-US" sz="2965" dirty="0">
                <a:latin typeface="Times New Roman" panose="02020603050405020304" pitchFamily="18" charset="0"/>
                <a:ea typeface="宋体" panose="02010600030101010101" pitchFamily="2" charset="-122"/>
                <a:sym typeface="宋体" panose="02010600030101010101" pitchFamily="2" charset="-122"/>
              </a:rPr>
              <a:t>，密文长为N，将密文</a:t>
            </a:r>
            <a:r>
              <a:rPr lang="zh-CN" altLang="en-US" sz="2965" i="1" dirty="0">
                <a:latin typeface="Times New Roman" panose="02020603050405020304" pitchFamily="18" charset="0"/>
                <a:ea typeface="宋体" panose="02010600030101010101" pitchFamily="2" charset="-122"/>
                <a:sym typeface="宋体" panose="02010600030101010101" pitchFamily="2" charset="-122"/>
              </a:rPr>
              <a:t>c</a:t>
            </a:r>
            <a:r>
              <a:rPr lang="zh-CN" altLang="en-US" sz="2965" dirty="0">
                <a:latin typeface="Times New Roman" panose="02020603050405020304" pitchFamily="18" charset="0"/>
                <a:ea typeface="宋体" panose="02010600030101010101" pitchFamily="2" charset="-122"/>
                <a:sym typeface="宋体" panose="02010600030101010101" pitchFamily="2" charset="-122"/>
              </a:rPr>
              <a:t>排成</a:t>
            </a:r>
            <a:r>
              <a:rPr lang="zh-CN" altLang="en-US" sz="2965" i="1" dirty="0">
                <a:latin typeface="Times New Roman" panose="02020603050405020304" pitchFamily="18" charset="0"/>
                <a:ea typeface="宋体" panose="02010600030101010101" pitchFamily="2" charset="-122"/>
                <a:sym typeface="宋体" panose="02010600030101010101" pitchFamily="2" charset="-122"/>
              </a:rPr>
              <a:t>d</a:t>
            </a:r>
            <a:r>
              <a:rPr lang="zh-CN" altLang="en-US" sz="2965" dirty="0">
                <a:latin typeface="Times New Roman" panose="02020603050405020304" pitchFamily="18" charset="0"/>
                <a:ea typeface="宋体" panose="02010600030101010101" pitchFamily="2" charset="-122"/>
                <a:sym typeface="宋体" panose="02010600030101010101" pitchFamily="2" charset="-122"/>
              </a:rPr>
              <a:t>行，当N &gt;&gt; </a:t>
            </a:r>
            <a:r>
              <a:rPr lang="zh-CN" altLang="en-US" sz="2965" i="1" dirty="0">
                <a:latin typeface="Times New Roman" panose="02020603050405020304" pitchFamily="18" charset="0"/>
                <a:ea typeface="宋体" panose="02010600030101010101" pitchFamily="2" charset="-122"/>
                <a:sym typeface="宋体" panose="02010600030101010101" pitchFamily="2" charset="-122"/>
              </a:rPr>
              <a:t>d</a:t>
            </a:r>
            <a:r>
              <a:rPr lang="zh-CN" altLang="en-US" sz="2965" dirty="0">
                <a:latin typeface="Times New Roman" panose="02020603050405020304" pitchFamily="18" charset="0"/>
                <a:ea typeface="宋体" panose="02010600030101010101" pitchFamily="2" charset="-122"/>
                <a:sym typeface="宋体" panose="02010600030101010101" pitchFamily="2" charset="-122"/>
              </a:rPr>
              <a:t>时，每行中字母个数可近似为N / </a:t>
            </a:r>
            <a:r>
              <a:rPr lang="zh-CN" altLang="en-US" sz="2965" i="1" dirty="0">
                <a:latin typeface="Times New Roman" panose="02020603050405020304" pitchFamily="18" charset="0"/>
                <a:ea typeface="宋体" panose="02010600030101010101" pitchFamily="2" charset="-122"/>
                <a:sym typeface="宋体" panose="02010600030101010101" pitchFamily="2" charset="-122"/>
              </a:rPr>
              <a:t>d</a:t>
            </a:r>
            <a:r>
              <a:rPr lang="zh-CN" altLang="en-US" sz="2965" dirty="0">
                <a:latin typeface="Times New Roman" panose="02020603050405020304" pitchFamily="18" charset="0"/>
                <a:ea typeface="宋体" panose="02010600030101010101" pitchFamily="2" charset="-122"/>
                <a:sym typeface="宋体" panose="02010600030101010101" pitchFamily="2" charset="-122"/>
              </a:rPr>
              <a:t>。 </a:t>
            </a:r>
            <a:endParaRPr lang="zh-CN" altLang="en-US" sz="2965">
              <a:latin typeface="Times New Roman" panose="02020603050405020304" pitchFamily="18" charset="0"/>
              <a:ea typeface="宋体" panose="02010600030101010101" pitchFamily="2" charset="-122"/>
            </a:endParaRPr>
          </a:p>
        </p:txBody>
      </p:sp>
    </p:spTree>
  </p:cSld>
  <p:clrMapOvr>
    <a:masterClrMapping/>
  </p:clrMapOvr>
  <p:transition spd="med"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
          <p:cNvSpPr txBox="1"/>
          <p:nvPr/>
        </p:nvSpPr>
        <p:spPr>
          <a:xfrm>
            <a:off x="152400" y="991235"/>
            <a:ext cx="11793855" cy="3286760"/>
          </a:xfrm>
          <a:prstGeom prst="rect">
            <a:avLst/>
          </a:prstGeom>
          <a:noFill/>
          <a:ln w="9525">
            <a:noFill/>
            <a:miter/>
          </a:ln>
        </p:spPr>
        <p:txBody>
          <a:bodyPr wrap="square" anchor="t">
            <a:spAutoFit/>
          </a:bodyPr>
          <a:p>
            <a:pPr defTabSz="914400" eaLnBrk="0" hangingPunct="0">
              <a:buFont typeface="Arial" panose="020B0604020202020204" pitchFamily="34" charset="0"/>
              <a:buNone/>
            </a:pPr>
            <a:r>
              <a:rPr lang="zh-CN" altLang="en-US" sz="2965" noProof="1" dirty="0">
                <a:latin typeface="Times New Roman" panose="02020603050405020304" pitchFamily="18" charset="0"/>
                <a:ea typeface="宋体" panose="02010600030101010101" pitchFamily="2" charset="-122"/>
                <a:cs typeface="+mn-ea"/>
                <a:sym typeface="Helvetica Light" charset="0"/>
              </a:rPr>
              <a:t>现用另一种方法来推导I.C值的表达式。具体步骤如下：</a:t>
            </a:r>
            <a:endParaRPr lang="en-US" altLang="zh-CN" sz="2965" noProof="1" dirty="0">
              <a:latin typeface="Times New Roman" panose="02020603050405020304" pitchFamily="18" charset="0"/>
              <a:ea typeface="宋体" panose="02010600030101010101" pitchFamily="2" charset="-122"/>
              <a:cs typeface="+mn-ea"/>
              <a:sym typeface="Helvetica Light" charset="0"/>
            </a:endParaRPr>
          </a:p>
          <a:p>
            <a:pPr marL="285750" indent="-285750" defTabSz="914400" eaLnBrk="0" hangingPunct="0">
              <a:buClrTx/>
              <a:buSzPct val="70000"/>
              <a:buFont typeface="Wingdings" panose="05000000000000000000" charset="0"/>
              <a:buChar char="l"/>
            </a:pPr>
            <a:r>
              <a:rPr lang="zh-CN" altLang="en-US" sz="2965" noProof="1" dirty="0">
                <a:latin typeface="Times New Roman" panose="02020603050405020304" pitchFamily="18" charset="0"/>
                <a:ea typeface="宋体" panose="02010600030101010101" pitchFamily="2" charset="-122"/>
                <a:cs typeface="+mn-ea"/>
                <a:sym typeface="Helvetica Light" charset="0"/>
              </a:rPr>
              <a:t>从密文</a:t>
            </a:r>
            <a:r>
              <a:rPr lang="zh-CN" altLang="en-US" sz="2965" i="1" noProof="1" dirty="0">
                <a:latin typeface="Times New Roman" panose="02020603050405020304" pitchFamily="18" charset="0"/>
                <a:ea typeface="宋体" panose="02010600030101010101" pitchFamily="2" charset="-122"/>
                <a:cs typeface="+mn-ea"/>
                <a:sym typeface="Helvetica Light" charset="0"/>
              </a:rPr>
              <a:t>c</a:t>
            </a:r>
            <a:r>
              <a:rPr lang="zh-CN" altLang="en-US" sz="2965" noProof="1" dirty="0">
                <a:latin typeface="Times New Roman" panose="02020603050405020304" pitchFamily="18" charset="0"/>
                <a:ea typeface="宋体" panose="02010600030101010101" pitchFamily="2" charset="-122"/>
                <a:cs typeface="+mn-ea"/>
                <a:sym typeface="Helvetica Light" charset="0"/>
              </a:rPr>
              <a:t>中随机地选一个字母，有      种选法。</a:t>
            </a:r>
            <a:endParaRPr lang="zh-CN" altLang="en-US" sz="2965" noProof="1" dirty="0">
              <a:latin typeface="Times New Roman" panose="02020603050405020304" pitchFamily="18" charset="0"/>
              <a:ea typeface="宋体" panose="02010600030101010101" pitchFamily="2" charset="-122"/>
              <a:cs typeface="+mn-ea"/>
              <a:sym typeface="Helvetica Light" charset="0"/>
            </a:endParaRPr>
          </a:p>
          <a:p>
            <a:pPr marL="285750" indent="-285750" defTabSz="914400" eaLnBrk="0" hangingPunct="0">
              <a:buClrTx/>
              <a:buSzPct val="70000"/>
              <a:buFont typeface="Wingdings" panose="05000000000000000000" charset="0"/>
              <a:buChar char="l"/>
            </a:pPr>
            <a:r>
              <a:rPr lang="zh-CN" altLang="en-US" sz="2965" noProof="1" dirty="0">
                <a:latin typeface="Times New Roman" panose="02020603050405020304" pitchFamily="18" charset="0"/>
                <a:ea typeface="宋体" panose="02010600030101010101" pitchFamily="2" charset="-122"/>
                <a:cs typeface="+mn-ea"/>
                <a:sym typeface="Helvetica Light" charset="0"/>
              </a:rPr>
              <a:t>而后选第二个字母，它有两种情况：</a:t>
            </a:r>
            <a:endParaRPr lang="zh-CN" altLang="en-US" sz="2965" noProof="1" dirty="0">
              <a:latin typeface="Times New Roman" panose="02020603050405020304" pitchFamily="18" charset="0"/>
              <a:ea typeface="宋体" panose="02010600030101010101" pitchFamily="2" charset="-122"/>
              <a:cs typeface="+mn-ea"/>
              <a:sym typeface="Helvetica Light" charset="0"/>
            </a:endParaRPr>
          </a:p>
          <a:p>
            <a:pPr marL="742950" lvl="1" indent="-285750" defTabSz="914400" eaLnBrk="0" fontAlgn="base" hangingPunct="0">
              <a:buFont typeface="Wingdings" panose="05000000000000000000" charset="0"/>
              <a:buChar char="Ø"/>
            </a:pPr>
            <a:r>
              <a:rPr lang="zh-CN" altLang="en-US" sz="2965" strike="noStrike" noProof="1" dirty="0">
                <a:latin typeface="Times New Roman" panose="02020603050405020304" pitchFamily="18" charset="0"/>
                <a:ea typeface="宋体" panose="02010600030101010101" pitchFamily="2" charset="-122"/>
                <a:cs typeface="+mn-ea"/>
                <a:sym typeface="Helvetica Light" charset="0"/>
              </a:rPr>
              <a:t>一种情况是第二个字母和第一个字母在同一行中， 有       种选；</a:t>
            </a:r>
            <a:endParaRPr lang="zh-CN" altLang="en-US" sz="2965" strike="noStrike" noProof="1" dirty="0">
              <a:latin typeface="Times New Roman" panose="02020603050405020304" pitchFamily="18" charset="0"/>
              <a:ea typeface="宋体" panose="02010600030101010101" pitchFamily="2" charset="-122"/>
              <a:cs typeface="+mn-ea"/>
              <a:sym typeface="Helvetica Light" charset="0"/>
            </a:endParaRPr>
          </a:p>
          <a:p>
            <a:pPr marL="742950" lvl="1" indent="-285750" defTabSz="914400" eaLnBrk="0" fontAlgn="base" hangingPunct="0">
              <a:buFont typeface="Wingdings" panose="05000000000000000000" charset="0"/>
              <a:buChar char="Ø"/>
            </a:pPr>
            <a:r>
              <a:rPr lang="zh-CN" altLang="en-US" sz="2965" strike="noStrike" noProof="1" dirty="0">
                <a:latin typeface="Times New Roman" panose="02020603050405020304" pitchFamily="18" charset="0"/>
                <a:ea typeface="宋体" panose="02010600030101010101" pitchFamily="2" charset="-122"/>
                <a:cs typeface="+mn-ea"/>
                <a:sym typeface="Helvetica Light" charset="0"/>
              </a:rPr>
              <a:t>另一种情况是第二个字母与第一个字母不同行，有        种选法。</a:t>
            </a:r>
            <a:endParaRPr lang="zh-CN" altLang="en-US" sz="2965" strike="noStrike" noProof="1" dirty="0">
              <a:latin typeface="Times New Roman" panose="02020603050405020304" pitchFamily="18" charset="0"/>
              <a:ea typeface="宋体" panose="02010600030101010101" pitchFamily="2" charset="-122"/>
              <a:cs typeface="+mn-ea"/>
              <a:sym typeface="Helvetica Light" charset="0"/>
            </a:endParaRPr>
          </a:p>
          <a:p>
            <a:pPr marL="285750" indent="-285750" defTabSz="914400" eaLnBrk="0" hangingPunct="0">
              <a:buClrTx/>
              <a:buSzPct val="70000"/>
              <a:buFont typeface="Wingdings" panose="05000000000000000000" charset="0"/>
              <a:buChar char="l"/>
            </a:pPr>
            <a:r>
              <a:rPr lang="zh-CN" altLang="en-US" sz="2965" noProof="1" dirty="0">
                <a:latin typeface="Times New Roman" panose="02020603050405020304" pitchFamily="18" charset="0"/>
                <a:ea typeface="宋体" panose="02010600030101010101" pitchFamily="2" charset="-122"/>
                <a:cs typeface="+mn-ea"/>
                <a:sym typeface="Helvetica Light" charset="0"/>
              </a:rPr>
              <a:t>故可提供的不同的位置对数分别为</a:t>
            </a:r>
            <a:r>
              <a:rPr lang="en-US" altLang="zh-CN" sz="2965" noProof="1" dirty="0">
                <a:latin typeface="Times New Roman" panose="02020603050405020304" pitchFamily="18" charset="0"/>
                <a:ea typeface="宋体" panose="02010600030101010101" pitchFamily="2" charset="-122"/>
                <a:cs typeface="+mn-ea"/>
                <a:sym typeface="Helvetica Light" charset="0"/>
              </a:rPr>
              <a:t>      </a:t>
            </a:r>
            <a:endParaRPr lang="en-US" altLang="zh-CN" sz="2965" noProof="1" dirty="0">
              <a:latin typeface="Times New Roman" panose="02020603050405020304" pitchFamily="18"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zh-CN" altLang="en-US" sz="2965" noProof="1" dirty="0">
              <a:latin typeface="Times New Roman" panose="02020603050405020304" pitchFamily="18" charset="0"/>
              <a:ea typeface="宋体" panose="02010600030101010101" pitchFamily="2" charset="-122"/>
              <a:sym typeface="Helvetica Light" charset="0"/>
            </a:endParaRPr>
          </a:p>
        </p:txBody>
      </p:sp>
      <p:graphicFrame>
        <p:nvGraphicFramePr>
          <p:cNvPr id="28674" name="对象 1"/>
          <p:cNvGraphicFramePr/>
          <p:nvPr/>
        </p:nvGraphicFramePr>
        <p:xfrm>
          <a:off x="4737076" y="3817875"/>
          <a:ext cx="2718070" cy="1149048"/>
        </p:xfrm>
        <a:graphic>
          <a:graphicData uri="http://schemas.openxmlformats.org/presentationml/2006/ole">
            <mc:AlternateContent xmlns:mc="http://schemas.openxmlformats.org/markup-compatibility/2006">
              <mc:Choice xmlns:v="urn:schemas-microsoft-com:vml" Requires="v">
                <p:oleObj spid="_x0000_s3088" name="" r:id="rId1" imgW="1487805" imgH="572135" progId="Equation.3">
                  <p:embed/>
                </p:oleObj>
              </mc:Choice>
              <mc:Fallback>
                <p:oleObj name="" r:id="rId1" imgW="1487805" imgH="572135" progId="Equation.3">
                  <p:embed/>
                  <p:pic>
                    <p:nvPicPr>
                      <p:cNvPr id="0" name="图片 3087"/>
                      <p:cNvPicPr/>
                      <p:nvPr/>
                    </p:nvPicPr>
                    <p:blipFill>
                      <a:blip r:embed="rId2"/>
                      <a:stretch>
                        <a:fillRect/>
                      </a:stretch>
                    </p:blipFill>
                    <p:spPr>
                      <a:xfrm>
                        <a:off x="4737076" y="3817875"/>
                        <a:ext cx="2718070" cy="1149048"/>
                      </a:xfrm>
                      <a:prstGeom prst="rect">
                        <a:avLst/>
                      </a:prstGeom>
                      <a:noFill/>
                      <a:ln w="38100">
                        <a:noFill/>
                        <a:miter/>
                      </a:ln>
                    </p:spPr>
                  </p:pic>
                </p:oleObj>
              </mc:Fallback>
            </mc:AlternateContent>
          </a:graphicData>
        </a:graphic>
      </p:graphicFrame>
      <p:graphicFrame>
        <p:nvGraphicFramePr>
          <p:cNvPr id="28675" name="对象 1"/>
          <p:cNvGraphicFramePr/>
          <p:nvPr/>
        </p:nvGraphicFramePr>
        <p:xfrm>
          <a:off x="5954067" y="1405339"/>
          <a:ext cx="614840" cy="611481"/>
        </p:xfrm>
        <a:graphic>
          <a:graphicData uri="http://schemas.openxmlformats.org/presentationml/2006/ole">
            <mc:AlternateContent xmlns:mc="http://schemas.openxmlformats.org/markup-compatibility/2006">
              <mc:Choice xmlns:v="urn:schemas-microsoft-com:vml" Requires="v">
                <p:oleObj spid="_x0000_s3084" name="" r:id="rId3" imgW="381635" imgH="418465" progId="Equation.3">
                  <p:embed/>
                </p:oleObj>
              </mc:Choice>
              <mc:Fallback>
                <p:oleObj name="" r:id="rId3" imgW="381635" imgH="418465" progId="Equation.3">
                  <p:embed/>
                  <p:pic>
                    <p:nvPicPr>
                      <p:cNvPr id="0" name="图片 3083"/>
                      <p:cNvPicPr/>
                      <p:nvPr/>
                    </p:nvPicPr>
                    <p:blipFill>
                      <a:blip r:embed="rId4"/>
                      <a:stretch>
                        <a:fillRect/>
                      </a:stretch>
                    </p:blipFill>
                    <p:spPr>
                      <a:xfrm>
                        <a:off x="5954067" y="1405339"/>
                        <a:ext cx="614840" cy="611481"/>
                      </a:xfrm>
                      <a:prstGeom prst="rect">
                        <a:avLst/>
                      </a:prstGeom>
                      <a:noFill/>
                      <a:ln w="38100">
                        <a:noFill/>
                        <a:miter/>
                      </a:ln>
                    </p:spPr>
                  </p:pic>
                </p:oleObj>
              </mc:Fallback>
            </mc:AlternateContent>
          </a:graphicData>
        </a:graphic>
      </p:graphicFrame>
      <p:graphicFrame>
        <p:nvGraphicFramePr>
          <p:cNvPr id="28676" name="对象 3"/>
          <p:cNvGraphicFramePr/>
          <p:nvPr/>
        </p:nvGraphicFramePr>
        <p:xfrm>
          <a:off x="9812693" y="2295892"/>
          <a:ext cx="634999" cy="651799"/>
        </p:xfrm>
        <a:graphic>
          <a:graphicData uri="http://schemas.openxmlformats.org/presentationml/2006/ole">
            <mc:AlternateContent xmlns:mc="http://schemas.openxmlformats.org/markup-compatibility/2006">
              <mc:Choice xmlns:v="urn:schemas-microsoft-com:vml" Requires="v">
                <p:oleObj spid="_x0000_s3085" name="" r:id="rId5" imgW="624840" imgH="598805" progId="Equation.3">
                  <p:embed/>
                </p:oleObj>
              </mc:Choice>
              <mc:Fallback>
                <p:oleObj name="" r:id="rId5" imgW="624840" imgH="598805" progId="Equation.3">
                  <p:embed/>
                  <p:pic>
                    <p:nvPicPr>
                      <p:cNvPr id="0" name="图片 3084"/>
                      <p:cNvPicPr/>
                      <p:nvPr/>
                    </p:nvPicPr>
                    <p:blipFill>
                      <a:blip r:embed="rId6"/>
                      <a:stretch>
                        <a:fillRect/>
                      </a:stretch>
                    </p:blipFill>
                    <p:spPr>
                      <a:xfrm>
                        <a:off x="9812693" y="2295892"/>
                        <a:ext cx="634999" cy="651799"/>
                      </a:xfrm>
                      <a:prstGeom prst="rect">
                        <a:avLst/>
                      </a:prstGeom>
                      <a:noFill/>
                      <a:ln w="38100">
                        <a:noFill/>
                        <a:miter/>
                      </a:ln>
                    </p:spPr>
                  </p:pic>
                </p:oleObj>
              </mc:Fallback>
            </mc:AlternateContent>
          </a:graphicData>
        </a:graphic>
      </p:graphicFrame>
      <p:graphicFrame>
        <p:nvGraphicFramePr>
          <p:cNvPr id="28677" name="对象 5"/>
          <p:cNvGraphicFramePr/>
          <p:nvPr/>
        </p:nvGraphicFramePr>
        <p:xfrm>
          <a:off x="9359572" y="2805260"/>
          <a:ext cx="608121" cy="604762"/>
        </p:xfrm>
        <a:graphic>
          <a:graphicData uri="http://schemas.openxmlformats.org/presentationml/2006/ole">
            <mc:AlternateContent xmlns:mc="http://schemas.openxmlformats.org/markup-compatibility/2006">
              <mc:Choice xmlns:v="urn:schemas-microsoft-com:vml" Requires="v">
                <p:oleObj spid="_x0000_s3093" name="" r:id="rId7" imgW="509270" imgH="591820" progId="Equation.3">
                  <p:embed/>
                </p:oleObj>
              </mc:Choice>
              <mc:Fallback>
                <p:oleObj name="" r:id="rId7" imgW="509270" imgH="591820" progId="Equation.3">
                  <p:embed/>
                  <p:pic>
                    <p:nvPicPr>
                      <p:cNvPr id="0" name="图片 3092"/>
                      <p:cNvPicPr/>
                      <p:nvPr/>
                    </p:nvPicPr>
                    <p:blipFill>
                      <a:blip r:embed="rId8"/>
                      <a:stretch>
                        <a:fillRect/>
                      </a:stretch>
                    </p:blipFill>
                    <p:spPr>
                      <a:xfrm>
                        <a:off x="9359572" y="2805260"/>
                        <a:ext cx="608121" cy="604762"/>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
          <p:cNvSpPr txBox="1"/>
          <p:nvPr/>
        </p:nvSpPr>
        <p:spPr>
          <a:xfrm>
            <a:off x="824493" y="1125530"/>
            <a:ext cx="10529577" cy="4482465"/>
          </a:xfrm>
          <a:prstGeom prst="rect">
            <a:avLst/>
          </a:prstGeom>
          <a:noFill/>
          <a:ln w="9525">
            <a:noFill/>
            <a:miter/>
          </a:ln>
        </p:spPr>
        <p:txBody>
          <a:bodyPr wrap="square" anchor="t">
            <a:spAutoFit/>
          </a:bodyPr>
          <a:p>
            <a:pPr defTabSz="914400" eaLnBrk="0" hangingPunct="0">
              <a:buFont typeface="Arial" panose="020B0604020202020204" pitchFamily="34" charset="0"/>
              <a:buNone/>
            </a:pPr>
            <a:r>
              <a:rPr lang="zh-CN" altLang="en-US" sz="2965" noProof="1" dirty="0">
                <a:latin typeface="Times New Roman" panose="02020603050405020304" pitchFamily="18" charset="0"/>
                <a:ea typeface="宋体" panose="02010600030101010101" pitchFamily="2" charset="-122"/>
                <a:cs typeface="+mn-ea"/>
                <a:sym typeface="Helvetica Light" charset="0"/>
              </a:rPr>
              <a:t>第一种情况为单表代替，其重合指数为0.0655，第二种情况为不同的代替表所为，其重合指数可用均匀分布时的重合指数0.0385来近似，因此重合指数的平均值为</a:t>
            </a:r>
            <a:endParaRPr lang="zh-CN" altLang="en-US" sz="2965" noProof="1" dirty="0">
              <a:latin typeface="Times New Roman" panose="02020603050405020304" pitchFamily="18"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965" noProof="1" dirty="0">
                <a:latin typeface="Times New Roman" panose="02020603050405020304" pitchFamily="18" charset="0"/>
                <a:ea typeface="宋体" panose="02010600030101010101" pitchFamily="2" charset="-122"/>
                <a:cs typeface="+mn-ea"/>
                <a:sym typeface="Helvetica Light" charset="0"/>
              </a:rPr>
              <a:t>                     </a:t>
            </a:r>
            <a:endParaRPr lang="zh-CN" altLang="en-US" sz="2965" noProof="1" dirty="0">
              <a:latin typeface="Times New Roman" panose="02020603050405020304" pitchFamily="18" charset="0"/>
              <a:ea typeface="宋体" panose="02010600030101010101" pitchFamily="2" charset="-122"/>
              <a:sym typeface="Helvetica Light" charset="0"/>
            </a:endParaRPr>
          </a:p>
          <a:p>
            <a:pPr defTabSz="914400" eaLnBrk="0" hangingPunct="0">
              <a:buFont typeface="Arial" panose="020B0604020202020204" pitchFamily="34" charset="0"/>
              <a:buNone/>
            </a:pPr>
            <a:r>
              <a:rPr lang="zh-CN" altLang="en-US" sz="2400" noProof="1" dirty="0">
                <a:latin typeface="Times New Roman" panose="02020603050405020304" pitchFamily="18" charset="0"/>
                <a:ea typeface="宋体" panose="02010600030101010101" pitchFamily="2" charset="-122"/>
                <a:cs typeface="+mn-ea"/>
                <a:sym typeface="Helvetica Light" charset="0"/>
              </a:rPr>
              <a:t>                                                                                                               </a:t>
            </a:r>
            <a:r>
              <a:rPr lang="zh-CN" altLang="en-US" sz="2965" noProof="1" dirty="0">
                <a:latin typeface="Times New Roman" panose="02020603050405020304" pitchFamily="18" charset="0"/>
                <a:ea typeface="宋体" panose="02010600030101010101" pitchFamily="2" charset="-122"/>
                <a:cs typeface="+mn-ea"/>
                <a:sym typeface="Helvetica Light" charset="0"/>
              </a:rPr>
              <a:t> (</a:t>
            </a:r>
            <a:r>
              <a:rPr lang="en-US" altLang="zh-CN" sz="2965" noProof="1" dirty="0">
                <a:latin typeface="Times New Roman" panose="02020603050405020304" pitchFamily="18" charset="0"/>
                <a:ea typeface="宋体" panose="02010600030101010101" pitchFamily="2" charset="-122"/>
                <a:cs typeface="+mn-ea"/>
                <a:sym typeface="Helvetica Light" charset="0"/>
              </a:rPr>
              <a:t>3</a:t>
            </a:r>
            <a:r>
              <a:rPr lang="zh-CN" altLang="en-US" sz="2965" noProof="1" dirty="0">
                <a:latin typeface="Times New Roman" panose="02020603050405020304" pitchFamily="18" charset="0"/>
                <a:ea typeface="宋体" panose="02010600030101010101" pitchFamily="2" charset="-122"/>
                <a:cs typeface="+mn-ea"/>
                <a:sym typeface="Helvetica Light" charset="0"/>
              </a:rPr>
              <a:t>)</a:t>
            </a:r>
            <a:endParaRPr lang="zh-CN" altLang="en-US" sz="2965" noProof="1" dirty="0">
              <a:latin typeface="Times New Roman" panose="02020603050405020304" pitchFamily="18"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zh-CN" altLang="en-US" sz="2965" noProof="1" dirty="0">
              <a:latin typeface="Times New Roman" panose="02020603050405020304" pitchFamily="18"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zh-CN" altLang="en-US" sz="2400" noProof="1" dirty="0">
              <a:latin typeface="Times New Roman" panose="02020603050405020304" pitchFamily="18" charset="0"/>
              <a:ea typeface="宋体" panose="02010600030101010101" pitchFamily="2" charset="-122"/>
              <a:sym typeface="Helvetica Light" charset="0"/>
            </a:endParaRPr>
          </a:p>
          <a:p>
            <a:pPr defTabSz="914400" eaLnBrk="0" hangingPunct="0">
              <a:buFont typeface="Arial" panose="020B0604020202020204" pitchFamily="34" charset="0"/>
              <a:buNone/>
            </a:pPr>
            <a:endParaRPr lang="zh-CN" altLang="en-US" sz="2965" noProof="1" dirty="0">
              <a:latin typeface="Times New Roman" panose="02020603050405020304" pitchFamily="18" charset="0"/>
              <a:ea typeface="宋体" panose="02010600030101010101" pitchFamily="2" charset="-122"/>
              <a:cs typeface="+mn-ea"/>
              <a:sym typeface="Helvetica Light" charset="0"/>
            </a:endParaRPr>
          </a:p>
          <a:p>
            <a:pPr defTabSz="914400" eaLnBrk="0" hangingPunct="0">
              <a:buFont typeface="Arial" panose="020B0604020202020204" pitchFamily="34" charset="0"/>
              <a:buNone/>
            </a:pPr>
            <a:r>
              <a:rPr lang="zh-CN" altLang="en-US" sz="2965" noProof="1" dirty="0">
                <a:latin typeface="Times New Roman" panose="02020603050405020304" pitchFamily="18" charset="0"/>
                <a:ea typeface="宋体" panose="02010600030101010101" pitchFamily="2" charset="-122"/>
                <a:cs typeface="+mn-ea"/>
                <a:sym typeface="Helvetica Light" charset="0"/>
              </a:rPr>
              <a:t>或</a:t>
            </a:r>
            <a:endParaRPr lang="zh-CN" altLang="en-US" sz="2965" noProof="1" dirty="0">
              <a:latin typeface="Times New Roman" panose="02020603050405020304" pitchFamily="18" charset="0"/>
              <a:ea typeface="宋体" panose="02010600030101010101" pitchFamily="2" charset="-122"/>
              <a:cs typeface="+mn-ea"/>
              <a:sym typeface="Helvetica Light" charset="0"/>
            </a:endParaRPr>
          </a:p>
          <a:p>
            <a:pPr defTabSz="914400" eaLnBrk="0" hangingPunct="0">
              <a:buFont typeface="Arial" panose="020B0604020202020204" pitchFamily="34" charset="0"/>
              <a:buNone/>
            </a:pPr>
            <a:r>
              <a:rPr lang="zh-CN" altLang="en-US" sz="2400" noProof="1" dirty="0">
                <a:latin typeface="Times New Roman" panose="02020603050405020304" pitchFamily="18" charset="0"/>
                <a:ea typeface="宋体" panose="02010600030101010101" pitchFamily="2" charset="-122"/>
                <a:cs typeface="+mn-ea"/>
                <a:sym typeface="Helvetica Light" charset="0"/>
              </a:rPr>
              <a:t>                                                                               </a:t>
            </a:r>
            <a:endParaRPr lang="zh-CN" altLang="en-US" sz="2400" noProof="1">
              <a:latin typeface="Times New Roman" panose="02020603050405020304" pitchFamily="18" charset="0"/>
              <a:ea typeface="宋体" panose="02010600030101010101" pitchFamily="2" charset="-122"/>
            </a:endParaRPr>
          </a:p>
        </p:txBody>
      </p:sp>
      <p:graphicFrame>
        <p:nvGraphicFramePr>
          <p:cNvPr id="29698" name="对象 2"/>
          <p:cNvGraphicFramePr/>
          <p:nvPr/>
        </p:nvGraphicFramePr>
        <p:xfrm>
          <a:off x="1983619" y="2818863"/>
          <a:ext cx="7011879" cy="1723570"/>
        </p:xfrm>
        <a:graphic>
          <a:graphicData uri="http://schemas.openxmlformats.org/presentationml/2006/ole">
            <mc:AlternateContent xmlns:mc="http://schemas.openxmlformats.org/markup-compatibility/2006">
              <mc:Choice xmlns:v="urn:schemas-microsoft-com:vml" Requires="v">
                <p:oleObj spid="_x0000_s3086" name="" r:id="rId1" imgW="5503545" imgH="1391920" progId="Equation.3">
                  <p:embed/>
                </p:oleObj>
              </mc:Choice>
              <mc:Fallback>
                <p:oleObj name="" r:id="rId1" imgW="5503545" imgH="1391920" progId="Equation.3">
                  <p:embed/>
                  <p:pic>
                    <p:nvPicPr>
                      <p:cNvPr id="0" name="图片 3085"/>
                      <p:cNvPicPr/>
                      <p:nvPr/>
                    </p:nvPicPr>
                    <p:blipFill>
                      <a:blip r:embed="rId2"/>
                      <a:stretch>
                        <a:fillRect/>
                      </a:stretch>
                    </p:blipFill>
                    <p:spPr>
                      <a:xfrm>
                        <a:off x="1983619" y="2818863"/>
                        <a:ext cx="7011879" cy="1723570"/>
                      </a:xfrm>
                      <a:prstGeom prst="rect">
                        <a:avLst/>
                      </a:prstGeom>
                      <a:noFill/>
                      <a:ln w="38100">
                        <a:noFill/>
                        <a:miter/>
                      </a:ln>
                    </p:spPr>
                  </p:pic>
                </p:oleObj>
              </mc:Fallback>
            </mc:AlternateContent>
          </a:graphicData>
        </a:graphic>
      </p:graphicFrame>
      <p:graphicFrame>
        <p:nvGraphicFramePr>
          <p:cNvPr id="29699" name="对象 4"/>
          <p:cNvGraphicFramePr/>
          <p:nvPr/>
        </p:nvGraphicFramePr>
        <p:xfrm>
          <a:off x="2134811" y="5103520"/>
          <a:ext cx="4203094" cy="692116"/>
        </p:xfrm>
        <a:graphic>
          <a:graphicData uri="http://schemas.openxmlformats.org/presentationml/2006/ole">
            <mc:AlternateContent xmlns:mc="http://schemas.openxmlformats.org/markup-compatibility/2006">
              <mc:Choice xmlns:v="urn:schemas-microsoft-com:vml" Requires="v">
                <p:oleObj spid="_x0000_s3087" name="" r:id="rId3" imgW="2286000" imgH="419100" progId="Equation.3">
                  <p:embed/>
                </p:oleObj>
              </mc:Choice>
              <mc:Fallback>
                <p:oleObj name="" r:id="rId3" imgW="2286000" imgH="419100" progId="Equation.3">
                  <p:embed/>
                  <p:pic>
                    <p:nvPicPr>
                      <p:cNvPr id="0" name="图片 3086"/>
                      <p:cNvPicPr/>
                      <p:nvPr/>
                    </p:nvPicPr>
                    <p:blipFill>
                      <a:blip r:embed="rId4"/>
                      <a:stretch>
                        <a:fillRect/>
                      </a:stretch>
                    </p:blipFill>
                    <p:spPr>
                      <a:xfrm>
                        <a:off x="2134811" y="5103520"/>
                        <a:ext cx="4203094" cy="692116"/>
                      </a:xfrm>
                      <a:prstGeom prst="rect">
                        <a:avLst/>
                      </a:prstGeom>
                      <a:noFill/>
                      <a:ln w="38100">
                        <a:noFill/>
                        <a:miter/>
                      </a:ln>
                    </p:spPr>
                  </p:pic>
                </p:oleObj>
              </mc:Fallback>
            </mc:AlternateContent>
          </a:graphicData>
        </a:graphic>
      </p:graphicFrame>
    </p:spTree>
  </p:cSld>
  <p:clrMapOvr>
    <a:masterClrMapping/>
  </p:clrMapOvr>
  <p:transition spd="med"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1"/>
          <p:cNvSpPr/>
          <p:nvPr/>
        </p:nvSpPr>
        <p:spPr>
          <a:xfrm>
            <a:off x="609467" y="1444709"/>
            <a:ext cx="11036906" cy="3538220"/>
          </a:xfrm>
          <a:prstGeom prst="rect">
            <a:avLst/>
          </a:prstGeom>
          <a:noFill/>
          <a:ln w="9525">
            <a:noFill/>
            <a:miter/>
          </a:ln>
        </p:spPr>
        <p:txBody>
          <a:bodyPr>
            <a:spAutoFit/>
          </a:bodyPr>
          <a:lstStyle>
            <a:lvl1pPr marL="342900" indent="-342900" algn="l" defTabSz="825500" rtl="0" eaLnBrk="0" fontAlgn="base" hangingPunct="0">
              <a:spcBef>
                <a:spcPts val="5900"/>
              </a:spcBef>
              <a:spcAft>
                <a:spcPct val="0"/>
              </a:spcAft>
              <a:buSzPct val="75000"/>
              <a:buFont typeface="Arial" panose="020B0604020202020204" pitchFamily="34" charset="0"/>
              <a:buChar char="•"/>
              <a:defRPr sz="4800" kern="1200">
                <a:solidFill>
                  <a:schemeClr val="tx1"/>
                </a:solidFill>
                <a:latin typeface="+mn-lt"/>
                <a:ea typeface="+mn-ea"/>
                <a:cs typeface="+mn-cs"/>
                <a:sym typeface="Helvetica Light" charset="0"/>
              </a:defRPr>
            </a:lvl1pPr>
            <a:lvl2pPr marL="1270000" lvl="1"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2pPr>
            <a:lvl3pPr marL="1905000" lvl="2"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3pPr>
            <a:lvl4pPr marL="1905000" lvl="3" indent="-5334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4pPr>
            <a:lvl5pPr marL="3175000" lvl="4"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5pPr>
          </a:lstStyle>
          <a:p>
            <a:pPr marL="0" lvl="0" indent="0" defTabSz="914400" fontAlgn="base">
              <a:spcBef>
                <a:spcPct val="0"/>
              </a:spcBef>
              <a:buNone/>
            </a:pPr>
            <a:r>
              <a:rPr lang="zh-CN" altLang="en-US" sz="3195" strike="noStrike" noProof="1" dirty="0">
                <a:latin typeface="Times New Roman" panose="02020603050405020304" pitchFamily="18" charset="0"/>
                <a:ea typeface="+mn-ea"/>
                <a:cs typeface="+mn-cs"/>
              </a:rPr>
              <a:t>这样，知道了I.C的近似值就可得到这个多表代替密码所使用的密表数的近似值。</a:t>
            </a:r>
            <a:endParaRPr lang="zh-CN" altLang="en-US" sz="3195" strike="noStrike" noProof="1" dirty="0">
              <a:latin typeface="Times New Roman" panose="02020603050405020304" pitchFamily="18" charset="0"/>
            </a:endParaRPr>
          </a:p>
          <a:p>
            <a:pPr marL="0" lvl="0" indent="0" defTabSz="914400" fontAlgn="base">
              <a:spcBef>
                <a:spcPct val="0"/>
              </a:spcBef>
              <a:buNone/>
            </a:pPr>
            <a:r>
              <a:rPr lang="zh-CN" altLang="en-US" sz="3195" strike="noStrike" noProof="1" dirty="0">
                <a:latin typeface="Times New Roman" panose="02020603050405020304" pitchFamily="18" charset="0"/>
                <a:ea typeface="+mn-ea"/>
                <a:cs typeface="+mn-cs"/>
              </a:rPr>
              <a:t> 应当强调指出：</a:t>
            </a:r>
            <a:endParaRPr lang="zh-CN" altLang="en-US" sz="3195" strike="noStrike" noProof="1" dirty="0">
              <a:latin typeface="Times New Roman" panose="02020603050405020304" pitchFamily="18" charset="0"/>
            </a:endParaRPr>
          </a:p>
          <a:p>
            <a:pPr marL="457200" lvl="0" indent="-457200" defTabSz="914400" fontAlgn="base">
              <a:spcBef>
                <a:spcPct val="0"/>
              </a:spcBef>
              <a:buFont typeface="+mj-ea"/>
              <a:buAutoNum type="circleNumDbPlain"/>
            </a:pPr>
            <a:r>
              <a:rPr lang="zh-CN" altLang="en-US" sz="3195" strike="noStrike" noProof="1" dirty="0">
                <a:latin typeface="Times New Roman" panose="02020603050405020304" pitchFamily="18" charset="0"/>
                <a:ea typeface="+mn-ea"/>
                <a:cs typeface="+mn-cs"/>
              </a:rPr>
              <a:t>上式给出的</a:t>
            </a:r>
            <a:r>
              <a:rPr lang="zh-CN" altLang="en-US" sz="3195" i="1" strike="noStrike" noProof="1" dirty="0">
                <a:latin typeface="Times New Roman" panose="02020603050405020304" pitchFamily="18" charset="0"/>
                <a:ea typeface="+mn-ea"/>
                <a:cs typeface="+mn-cs"/>
              </a:rPr>
              <a:t>d</a:t>
            </a:r>
            <a:r>
              <a:rPr lang="zh-CN" altLang="en-US" sz="3195" strike="noStrike" noProof="1" dirty="0">
                <a:latin typeface="Times New Roman" panose="02020603050405020304" pitchFamily="18" charset="0"/>
                <a:ea typeface="+mn-ea"/>
                <a:cs typeface="+mn-cs"/>
              </a:rPr>
              <a:t>是近似值，要确切地定出</a:t>
            </a:r>
            <a:r>
              <a:rPr lang="zh-CN" altLang="en-US" sz="3195" i="1" strike="noStrike" noProof="1" dirty="0">
                <a:latin typeface="Times New Roman" panose="02020603050405020304" pitchFamily="18" charset="0"/>
                <a:ea typeface="+mn-ea"/>
                <a:cs typeface="+mn-cs"/>
              </a:rPr>
              <a:t>d</a:t>
            </a:r>
            <a:r>
              <a:rPr lang="zh-CN" altLang="en-US" sz="3195" strike="noStrike" noProof="1" dirty="0">
                <a:latin typeface="Times New Roman" panose="02020603050405020304" pitchFamily="18" charset="0"/>
                <a:ea typeface="+mn-ea"/>
                <a:cs typeface="+mn-cs"/>
              </a:rPr>
              <a:t>还需要进一步的工作。</a:t>
            </a:r>
            <a:endParaRPr lang="zh-CN" altLang="en-US" sz="3195" strike="noStrike" noProof="1" dirty="0">
              <a:latin typeface="Times New Roman" panose="02020603050405020304" pitchFamily="18" charset="0"/>
            </a:endParaRPr>
          </a:p>
          <a:p>
            <a:pPr marL="457200" lvl="0" indent="-457200" defTabSz="914400" fontAlgn="base">
              <a:spcBef>
                <a:spcPct val="0"/>
              </a:spcBef>
              <a:buFont typeface="+mj-ea"/>
              <a:buAutoNum type="circleNumDbPlain"/>
            </a:pPr>
            <a:r>
              <a:rPr lang="zh-CN" altLang="en-US" sz="3195" strike="noStrike" noProof="1" dirty="0">
                <a:latin typeface="Times New Roman" panose="02020603050405020304" pitchFamily="18" charset="0"/>
                <a:ea typeface="+mn-ea"/>
                <a:cs typeface="+mn-cs"/>
              </a:rPr>
              <a:t>假定密文数量N足够大，且密钥字中无重复字母，即将密文分为</a:t>
            </a:r>
            <a:r>
              <a:rPr lang="zh-CN" altLang="en-US" sz="3195" i="1" strike="noStrike" noProof="1" dirty="0">
                <a:latin typeface="Times New Roman" panose="02020603050405020304" pitchFamily="18" charset="0"/>
                <a:ea typeface="+mn-ea"/>
                <a:cs typeface="+mn-cs"/>
              </a:rPr>
              <a:t>d</a:t>
            </a:r>
            <a:r>
              <a:rPr lang="zh-CN" altLang="en-US" sz="3195" strike="noStrike" noProof="1" dirty="0">
                <a:latin typeface="Times New Roman" panose="02020603050405020304" pitchFamily="18" charset="0"/>
                <a:ea typeface="+mn-ea"/>
                <a:cs typeface="+mn-cs"/>
              </a:rPr>
              <a:t>行时，各行都是采用不同的代替表得到的。</a:t>
            </a:r>
            <a:endParaRPr lang="zh-CN" altLang="en-US" sz="3195" strike="noStrike" noProof="1" dirty="0">
              <a:latin typeface="Times New Roman" panose="02020603050405020304" pitchFamily="18" charset="0"/>
            </a:endParaRPr>
          </a:p>
        </p:txBody>
      </p:sp>
    </p:spTree>
  </p:cSld>
  <p:clrMapOvr>
    <a:masterClrMapping/>
  </p:clrMapOvr>
  <p:transition spd="med"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1"/>
          <p:cNvSpPr txBox="1"/>
          <p:nvPr/>
        </p:nvSpPr>
        <p:spPr>
          <a:xfrm>
            <a:off x="609467" y="1448070"/>
            <a:ext cx="11225052" cy="4199890"/>
          </a:xfrm>
          <a:prstGeom prst="rect">
            <a:avLst/>
          </a:prstGeom>
          <a:noFill/>
          <a:ln w="9525">
            <a:noFill/>
          </a:ln>
        </p:spPr>
        <p:txBody>
          <a:bodyPr wrap="square" anchor="t">
            <a:spAutoFit/>
          </a:bodyPr>
          <a:p>
            <a:pPr algn="just" defTabSz="914400" eaLnBrk="0" hangingPunct="0">
              <a:buFont typeface="Arial" panose="020B0604020202020204" pitchFamily="34" charset="0"/>
              <a:buNone/>
            </a:pPr>
            <a:r>
              <a:rPr lang="zh-CN" altLang="en-US" sz="2965" dirty="0">
                <a:latin typeface="Times New Roman" panose="02020603050405020304" pitchFamily="18" charset="0"/>
                <a:ea typeface="宋体" panose="02010600030101010101" pitchFamily="2" charset="-122"/>
                <a:sym typeface="Arial" panose="020B0604020202020204" pitchFamily="34" charset="0"/>
              </a:rPr>
              <a:t>Sinkov给出了</a:t>
            </a:r>
            <a:r>
              <a:rPr lang="zh-CN" altLang="en-US" sz="2965" i="1" dirty="0">
                <a:latin typeface="Times New Roman" panose="02020603050405020304" pitchFamily="18" charset="0"/>
                <a:ea typeface="宋体" panose="02010600030101010101" pitchFamily="2" charset="-122"/>
                <a:sym typeface="Arial" panose="020B0604020202020204" pitchFamily="34" charset="0"/>
              </a:rPr>
              <a:t>d</a:t>
            </a:r>
            <a:r>
              <a:rPr lang="zh-CN" altLang="en-US" sz="2965" dirty="0">
                <a:latin typeface="Times New Roman" panose="02020603050405020304" pitchFamily="18" charset="0"/>
                <a:ea typeface="宋体" panose="02010600030101010101" pitchFamily="2" charset="-122"/>
                <a:sym typeface="Arial" panose="020B0604020202020204" pitchFamily="34" charset="0"/>
              </a:rPr>
              <a:t>和I.C值的关系如下表：</a:t>
            </a:r>
            <a:endParaRPr lang="zh-CN" altLang="en-US" sz="2965" dirty="0">
              <a:latin typeface="Times New Roman" panose="02020603050405020304" pitchFamily="18" charset="0"/>
              <a:ea typeface="宋体" panose="02010600030101010101" pitchFamily="2" charset="-122"/>
            </a:endParaRPr>
          </a:p>
          <a:p>
            <a:pPr algn="just" defTabSz="914400" eaLnBrk="0" hangingPunct="0">
              <a:buFont typeface="Arial" panose="020B0604020202020204" pitchFamily="34" charset="0"/>
              <a:buNone/>
            </a:pPr>
            <a:r>
              <a:rPr lang="zh-CN" altLang="en-US" sz="2965" dirty="0">
                <a:latin typeface="Times New Roman" panose="02020603050405020304" pitchFamily="18" charset="0"/>
                <a:ea typeface="宋体" panose="02010600030101010101" pitchFamily="2" charset="-122"/>
                <a:sym typeface="Arial" panose="020B0604020202020204" pitchFamily="34" charset="0"/>
              </a:rPr>
              <a:t>       </a:t>
            </a:r>
            <a:r>
              <a:rPr lang="zh-CN" altLang="en-US" sz="2965" i="1" dirty="0">
                <a:latin typeface="Times New Roman" panose="02020603050405020304" pitchFamily="18" charset="0"/>
                <a:ea typeface="宋体" panose="02010600030101010101" pitchFamily="2" charset="-122"/>
                <a:sym typeface="Arial" panose="020B0604020202020204" pitchFamily="34" charset="0"/>
              </a:rPr>
              <a:t>d</a:t>
            </a:r>
            <a:r>
              <a:rPr lang="zh-CN" altLang="en-US" sz="2965" dirty="0">
                <a:latin typeface="Times New Roman" panose="02020603050405020304" pitchFamily="18" charset="0"/>
                <a:ea typeface="宋体" panose="02010600030101010101" pitchFamily="2" charset="-122"/>
                <a:sym typeface="Arial" panose="020B0604020202020204" pitchFamily="34" charset="0"/>
              </a:rPr>
              <a:t>             1            2             5            10        很大</a:t>
            </a:r>
            <a:endParaRPr lang="zh-CN" altLang="en-US" sz="2965" dirty="0">
              <a:latin typeface="Times New Roman" panose="02020603050405020304" pitchFamily="18" charset="0"/>
              <a:ea typeface="宋体" panose="02010600030101010101" pitchFamily="2" charset="-122"/>
            </a:endParaRPr>
          </a:p>
          <a:p>
            <a:pPr algn="just" defTabSz="914400" eaLnBrk="0" hangingPunct="0">
              <a:buFont typeface="Arial" panose="020B0604020202020204" pitchFamily="34" charset="0"/>
              <a:buNone/>
            </a:pPr>
            <a:r>
              <a:rPr lang="zh-CN" altLang="en-US" sz="2965" dirty="0">
                <a:latin typeface="Times New Roman" panose="02020603050405020304" pitchFamily="18" charset="0"/>
                <a:ea typeface="宋体" panose="02010600030101010101" pitchFamily="2" charset="-122"/>
                <a:sym typeface="Arial" panose="020B0604020202020204" pitchFamily="34" charset="0"/>
              </a:rPr>
              <a:t>      I.C      0.0655    0.052      0.044      0.041     0.038</a:t>
            </a:r>
            <a:endParaRPr lang="zh-CN" altLang="en-US" sz="2965" dirty="0">
              <a:latin typeface="Times New Roman" panose="02020603050405020304" pitchFamily="18" charset="0"/>
              <a:ea typeface="宋体" panose="02010600030101010101" pitchFamily="2" charset="-122"/>
              <a:sym typeface="Arial" panose="020B0604020202020204" pitchFamily="34" charset="0"/>
            </a:endParaRPr>
          </a:p>
          <a:p>
            <a:pPr algn="just" defTabSz="914400" eaLnBrk="0" hangingPunct="0">
              <a:buFont typeface="Arial" panose="020B0604020202020204" pitchFamily="34" charset="0"/>
              <a:buNone/>
            </a:pPr>
            <a:endParaRPr lang="zh-CN" altLang="en-US" sz="2965" dirty="0">
              <a:latin typeface="Times New Roman" panose="02020603050405020304" pitchFamily="18" charset="0"/>
              <a:ea typeface="宋体" panose="02010600030101010101" pitchFamily="2" charset="-122"/>
            </a:endParaRPr>
          </a:p>
          <a:p>
            <a:pPr algn="just" defTabSz="914400" eaLnBrk="0" hangingPunct="0">
              <a:buFont typeface="Arial" panose="020B0604020202020204" pitchFamily="34" charset="0"/>
              <a:buNone/>
            </a:pPr>
            <a:r>
              <a:rPr lang="zh-CN" altLang="en-US" sz="2965" dirty="0">
                <a:latin typeface="Times New Roman" panose="02020603050405020304" pitchFamily="18" charset="0"/>
                <a:ea typeface="宋体" panose="02010600030101010101" pitchFamily="2" charset="-122"/>
                <a:sym typeface="Arial" panose="020B0604020202020204" pitchFamily="34" charset="0"/>
              </a:rPr>
              <a:t>如果密码分析者截获到一份密文，对其来历一无所知，至少他能计算出密文的I.C值。</a:t>
            </a:r>
            <a:endParaRPr lang="zh-CN" altLang="en-US" sz="2965" dirty="0">
              <a:latin typeface="Times New Roman" panose="02020603050405020304" pitchFamily="18" charset="0"/>
              <a:ea typeface="宋体" panose="02010600030101010101" pitchFamily="2" charset="-122"/>
              <a:sym typeface="Arial" panose="020B0604020202020204" pitchFamily="34" charset="0"/>
            </a:endParaRPr>
          </a:p>
          <a:p>
            <a:pPr algn="just" defTabSz="914400" eaLnBrk="0" hangingPunct="0">
              <a:buFont typeface="Arial" panose="020B0604020202020204" pitchFamily="34" charset="0"/>
              <a:buNone/>
            </a:pPr>
            <a:r>
              <a:rPr lang="zh-CN" altLang="en-US" sz="2965" dirty="0">
                <a:latin typeface="Times New Roman" panose="02020603050405020304" pitchFamily="18" charset="0"/>
                <a:ea typeface="宋体" panose="02010600030101010101" pitchFamily="2" charset="-122"/>
                <a:sym typeface="Arial" panose="020B0604020202020204" pitchFamily="34" charset="0"/>
              </a:rPr>
              <a:t>若I.C值与0.0655接近，则可试用单表代替密码的破译技术进行破译。</a:t>
            </a:r>
            <a:endParaRPr lang="zh-CN" altLang="en-US" sz="2965" dirty="0">
              <a:latin typeface="Times New Roman" panose="02020603050405020304" pitchFamily="18" charset="0"/>
              <a:ea typeface="宋体" panose="02010600030101010101" pitchFamily="2" charset="-122"/>
              <a:sym typeface="Arial" panose="020B0604020202020204" pitchFamily="34" charset="0"/>
            </a:endParaRPr>
          </a:p>
          <a:p>
            <a:pPr algn="just" defTabSz="914400" eaLnBrk="0" hangingPunct="0">
              <a:buFont typeface="Arial" panose="020B0604020202020204" pitchFamily="34" charset="0"/>
              <a:buNone/>
            </a:pPr>
            <a:r>
              <a:rPr lang="zh-CN" altLang="en-US" sz="2965" dirty="0">
                <a:latin typeface="Times New Roman" panose="02020603050405020304" pitchFamily="18" charset="0"/>
                <a:ea typeface="宋体" panose="02010600030101010101" pitchFamily="2" charset="-122"/>
                <a:sym typeface="Arial" panose="020B0604020202020204" pitchFamily="34" charset="0"/>
              </a:rPr>
              <a:t>若I.C值低到0.043，那么可以断定这份密文不是单表代替加密。</a:t>
            </a:r>
            <a:endParaRPr lang="zh-CN" altLang="en-US" sz="2965">
              <a:latin typeface="Times New Roman" panose="02020603050405020304" pitchFamily="18" charset="0"/>
              <a:ea typeface="宋体" panose="02010600030101010101" pitchFamily="2" charset="-122"/>
            </a:endParaRPr>
          </a:p>
        </p:txBody>
      </p:sp>
    </p:spTree>
  </p:cSld>
  <p:clrMapOvr>
    <a:masterClrMapping/>
  </p:clrMapOvr>
  <p:transition spd="med"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矩形 1"/>
          <p:cNvSpPr/>
          <p:nvPr/>
        </p:nvSpPr>
        <p:spPr>
          <a:xfrm>
            <a:off x="145816" y="1028095"/>
            <a:ext cx="11802938" cy="4911725"/>
          </a:xfrm>
          <a:prstGeom prst="rect">
            <a:avLst/>
          </a:prstGeom>
          <a:noFill/>
          <a:ln w="9525">
            <a:noFill/>
            <a:miter/>
          </a:ln>
        </p:spPr>
        <p:txBody>
          <a:bodyPr wrap="square" anchor="t">
            <a:spAutoFit/>
          </a:bodyPr>
          <a:p>
            <a:pPr lvl="0" defTabSz="914400" eaLnBrk="0" fontAlgn="base" hangingPunct="0">
              <a:buFont typeface="Arial" panose="020B0604020202020204" pitchFamily="34" charset="0"/>
              <a:buNone/>
            </a:pPr>
            <a:r>
              <a:rPr lang="en-US" altLang="zh-CN" sz="2400"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1. </a:t>
            </a:r>
            <a:r>
              <a:rPr lang="zh-CN" altLang="en-US" sz="2965" strike="noStrike" noProof="1" dirty="0">
                <a:latin typeface="Times New Roman" panose="02020603050405020304" pitchFamily="18" charset="0"/>
                <a:ea typeface="Times New Roman" panose="02020603050405020304" pitchFamily="18" charset="0"/>
                <a:cs typeface="+mn-ea"/>
                <a:sym typeface="Helvetica Light" charset="0"/>
              </a:rPr>
              <a:t>移位法</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(shift method)</a:t>
            </a:r>
            <a:endParaRPr lang="en-US" altLang="zh-CN" sz="2965" strike="noStrike" noProof="1" dirty="0">
              <a:latin typeface="Times New Roman" panose="02020603050405020304" pitchFamily="18" charset="0"/>
              <a:ea typeface="Times New Roman" panose="02020603050405020304" pitchFamily="18" charset="0"/>
              <a:cs typeface="+mn-ea"/>
              <a:sym typeface="Helvetica Light" charset="0"/>
            </a:endParaRPr>
          </a:p>
          <a:p>
            <a:pPr marL="742950" lvl="1" indent="-285750" defTabSz="914400" eaLnBrk="0" fontAlgn="base" hangingPunct="0">
              <a:buClrTx/>
              <a:buSzPct val="70000"/>
              <a:buFont typeface="Wingdings" panose="05000000000000000000" charset="0"/>
              <a:buChar char="l"/>
            </a:pPr>
            <a:r>
              <a:rPr lang="zh-CN" altLang="en-US" sz="2965" strike="noStrike" noProof="1" dirty="0">
                <a:latin typeface="Times New Roman" panose="02020603050405020304" pitchFamily="18" charset="0"/>
                <a:ea typeface="Times New Roman" panose="02020603050405020304" pitchFamily="18" charset="0"/>
                <a:cs typeface="+mn-ea"/>
                <a:sym typeface="Helvetica Light" charset="0"/>
              </a:rPr>
              <a:t>对密文进行移位并和原来的密文进行逐位比较以求重码数</a:t>
            </a:r>
            <a:r>
              <a:rPr lang="zh-CN" altLang="en-US" sz="2965" strike="noStrike" noProof="1" dirty="0">
                <a:latin typeface="Times New Roman" panose="02020603050405020304" pitchFamily="18" charset="0"/>
                <a:ea typeface="宋体" panose="02010600030101010101" pitchFamily="2" charset="-122"/>
                <a:cs typeface="+mn-ea"/>
                <a:sym typeface="Helvetica Light" charset="0"/>
              </a:rPr>
              <a:t>，</a:t>
            </a:r>
            <a:r>
              <a:rPr lang="zh-CN" altLang="en-US" sz="2965" strike="noStrike" noProof="1" dirty="0">
                <a:latin typeface="Times New Roman" panose="02020603050405020304" pitchFamily="18" charset="0"/>
                <a:ea typeface="Times New Roman" panose="02020603050405020304" pitchFamily="18" charset="0"/>
                <a:cs typeface="+mn-ea"/>
                <a:sym typeface="Helvetica Light" charset="0"/>
              </a:rPr>
              <a:t>根据重码数来确定密表数</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d</a:t>
            </a:r>
            <a:r>
              <a:rPr lang="zh-CN" altLang="en-US" sz="2965" strike="noStrike" noProof="1" dirty="0">
                <a:latin typeface="Times New Roman" panose="02020603050405020304" pitchFamily="18" charset="0"/>
                <a:ea typeface="宋体" panose="02010600030101010101" pitchFamily="2" charset="-122"/>
                <a:cs typeface="+mn-ea"/>
                <a:sym typeface="Helvetica Light" charset="0"/>
              </a:rPr>
              <a:t>，</a:t>
            </a:r>
            <a:r>
              <a:rPr lang="zh-CN" altLang="en-US" sz="2965" strike="noStrike" noProof="1" dirty="0">
                <a:latin typeface="Times New Roman" panose="02020603050405020304" pitchFamily="18" charset="0"/>
                <a:ea typeface="Times New Roman" panose="02020603050405020304" pitchFamily="18" charset="0"/>
                <a:cs typeface="+mn-ea"/>
                <a:sym typeface="Helvetica Light" charset="0"/>
              </a:rPr>
              <a:t>简称为移位法</a:t>
            </a:r>
            <a:r>
              <a:rPr lang="zh-CN" altLang="en-US" sz="2965" strike="noStrike" noProof="1" dirty="0">
                <a:latin typeface="Times New Roman" panose="02020603050405020304" pitchFamily="18" charset="0"/>
                <a:ea typeface="宋体" panose="02010600030101010101" pitchFamily="2" charset="-122"/>
                <a:cs typeface="+mn-ea"/>
                <a:sym typeface="Helvetica Light" charset="0"/>
              </a:rPr>
              <a:t>。</a:t>
            </a:r>
            <a:endParaRPr lang="zh-CN" altLang="en-US" sz="2965" strike="noStrike" noProof="1" dirty="0">
              <a:latin typeface="Times New Roman" panose="02020603050405020304" pitchFamily="18" charset="0"/>
              <a:ea typeface="宋体" panose="02010600030101010101" pitchFamily="2" charset="-122"/>
              <a:cs typeface="+mn-ea"/>
              <a:sym typeface="Helvetica Light" charset="0"/>
            </a:endParaRPr>
          </a:p>
          <a:p>
            <a:pPr marL="742950" lvl="1" indent="-285750" defTabSz="914400" eaLnBrk="0" fontAlgn="base" hangingPunct="0">
              <a:buClrTx/>
              <a:buSzPct val="70000"/>
              <a:buFont typeface="Wingdings" panose="05000000000000000000" charset="0"/>
              <a:buChar char="l"/>
            </a:pPr>
            <a:r>
              <a:rPr lang="zh-CN" altLang="en-US" sz="2965" strike="noStrike" noProof="1" dirty="0">
                <a:latin typeface="Times New Roman" panose="02020603050405020304" pitchFamily="18" charset="0"/>
                <a:ea typeface="Times New Roman" panose="02020603050405020304" pitchFamily="18" charset="0"/>
                <a:cs typeface="+mn-ea"/>
                <a:sym typeface="Helvetica Light" charset="0"/>
              </a:rPr>
              <a:t>假如收到密文</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c</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c</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1</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c</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2</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a:t>
            </a:r>
            <a:r>
              <a:rPr lang="en-US" altLang="zh-CN" sz="2965" i="1" strike="noStrike" noProof="1" dirty="0">
                <a:latin typeface="Times New Roman" panose="02020603050405020304" pitchFamily="18" charset="0"/>
                <a:ea typeface="Times New Roman" panose="02020603050405020304" pitchFamily="18" charset="0"/>
                <a:cs typeface="+mn-ea"/>
                <a:sym typeface="Helvetica Light" charset="0"/>
              </a:rPr>
              <a:t>c</a:t>
            </a:r>
            <a:r>
              <a:rPr lang="en-US" altLang="zh-CN" sz="2965" strike="noStrike" baseline="-25000" noProof="1" dirty="0">
                <a:latin typeface="Times New Roman" panose="02020603050405020304" pitchFamily="18" charset="0"/>
                <a:ea typeface="Times New Roman" panose="02020603050405020304" pitchFamily="18" charset="0"/>
                <a:cs typeface="+mn-ea"/>
                <a:sym typeface="Helvetica Light" charset="0"/>
              </a:rPr>
              <a:t>N</a:t>
            </a:r>
            <a:r>
              <a:rPr lang="en-US" altLang="zh-CN" sz="2965" strike="noStrike" noProof="1" dirty="0">
                <a:latin typeface="Times New Roman" panose="02020603050405020304" pitchFamily="18" charset="0"/>
                <a:ea typeface="Times New Roman" panose="02020603050405020304" pitchFamily="18" charset="0"/>
                <a:cs typeface="+mn-ea"/>
                <a:sym typeface="Helvetica Light" charset="0"/>
              </a:rPr>
              <a:t>, </a:t>
            </a:r>
            <a:r>
              <a:rPr lang="zh-CN" altLang="en-US" sz="2965" strike="noStrike" noProof="1" dirty="0">
                <a:latin typeface="Times New Roman" panose="02020603050405020304" pitchFamily="18" charset="0"/>
                <a:ea typeface="Times New Roman" panose="02020603050405020304" pitchFamily="18" charset="0"/>
                <a:cs typeface="+mn-ea"/>
                <a:sym typeface="Arial" panose="020B0604020202020204" pitchFamily="34" charset="0"/>
              </a:rPr>
              <a:t>移位法</a:t>
            </a:r>
            <a:r>
              <a:rPr lang="zh-CN" altLang="en-US" sz="2965" strike="noStrike" noProof="1" dirty="0">
                <a:latin typeface="Times New Roman" panose="02020603050405020304" pitchFamily="18" charset="0"/>
                <a:ea typeface="宋体" panose="02010600030101010101" pitchFamily="2" charset="-122"/>
                <a:cs typeface="+mn-ea"/>
                <a:sym typeface="Arial" panose="020B0604020202020204" pitchFamily="34" charset="0"/>
              </a:rPr>
              <a:t>步骤如下：</a:t>
            </a:r>
            <a:endParaRPr lang="zh-CN" altLang="en-US" sz="2965" strike="noStrike" noProof="1" dirty="0">
              <a:latin typeface="Times New Roman" panose="02020603050405020304" pitchFamily="18" charset="0"/>
              <a:ea typeface="宋体" panose="02010600030101010101" pitchFamily="2" charset="-122"/>
              <a:sym typeface="Arial" panose="020B0604020202020204" pitchFamily="34" charset="0"/>
            </a:endParaRPr>
          </a:p>
          <a:p>
            <a:pPr marL="1143000" lvl="2" indent="-228600" algn="l" defTabSz="914400" eaLnBrk="0" fontAlgn="base" latinLnBrk="0" hangingPunct="0">
              <a:spcBef>
                <a:spcPct val="0"/>
              </a:spcBef>
              <a:spcAft>
                <a:spcPct val="0"/>
              </a:spcAft>
              <a:buFont typeface="+mj-ea"/>
              <a:buAutoNum type="circleNumDbPlain"/>
            </a:pP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将密文右移一位再与</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对应</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即</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1</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对应</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2</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2</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对应 </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N</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对应</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1</a:t>
            </a:r>
            <a:r>
              <a:rPr lang="zh-CN" altLang="en-US" sz="2540" u="none" strike="noStrike" baseline="-2500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 </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如果</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i="1"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i</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与</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i="1"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i</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+1</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相同</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称</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i="1"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i</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和</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en-US" altLang="zh-CN" sz="2540" i="1"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i</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+1</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是一对重码</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计算密文</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和</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右移一位后的密文相应位置上的重码数</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R</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1</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endPar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endParaRPr>
          </a:p>
          <a:p>
            <a:pPr marL="1143000" lvl="2" indent="-228600" algn="l" defTabSz="914400" eaLnBrk="0" fontAlgn="base" latinLnBrk="0" hangingPunct="0">
              <a:spcBef>
                <a:spcPct val="0"/>
              </a:spcBef>
              <a:spcAft>
                <a:spcPct val="0"/>
              </a:spcAft>
              <a:buFont typeface="+mj-ea"/>
              <a:buAutoNum type="circleNumDbPlain"/>
            </a:pP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将密文右移两位</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计算密文</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和</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c</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右移两位后的密文相应位置上的重码数</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R</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2</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 </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如此下去</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 </a:t>
            </a: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算出重码数</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R</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1</a:t>
            </a:r>
            <a:r>
              <a:rPr lang="zh-CN" altLang="en-US" sz="2540" u="none" strike="noStrike" baseline="-2500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en-US" altLang="zh-CN" sz="2540" i="1"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R</a:t>
            </a:r>
            <a:r>
              <a:rPr lang="en-US" altLang="zh-CN" sz="2540" u="none" strike="noStrike" baseline="-25000" noProof="1" dirty="0">
                <a:solidFill>
                  <a:schemeClr val="tx1"/>
                </a:solidFill>
                <a:latin typeface="Times New Roman" panose="02020603050405020304" pitchFamily="18" charset="0"/>
                <a:ea typeface="Times New Roman" panose="02020603050405020304" pitchFamily="18" charset="0"/>
                <a:cs typeface="+mn-ea"/>
                <a:sym typeface="Helvetica Light" charset="0"/>
              </a:rPr>
              <a:t>2</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a:t>
            </a:r>
            <a:endPar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endParaRPr>
          </a:p>
          <a:p>
            <a:pPr marL="1143000" lvl="2" indent="-228600" algn="l" defTabSz="914400" eaLnBrk="0" fontAlgn="base" latinLnBrk="0" hangingPunct="0">
              <a:spcBef>
                <a:spcPct val="0"/>
              </a:spcBef>
              <a:spcAft>
                <a:spcPct val="0"/>
              </a:spcAft>
              <a:buFont typeface="+mj-ea"/>
              <a:buAutoNum type="circleNumDbPlain"/>
            </a:pPr>
            <a:r>
              <a:rPr lang="zh-CN" altLang="en-US"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根据具有较大重码数的右移位数的公因数确定密表数</a:t>
            </a:r>
            <a:r>
              <a:rPr lang="en-US" altLang="zh-CN" sz="2540"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d</a:t>
            </a:r>
            <a:r>
              <a:rPr lang="zh-CN" altLang="en-US" sz="2540"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endParaRPr lang="zh-CN" altLang="en-US" sz="2540" u="none" strike="noStrike" baseline="0" noProof="1" dirty="0">
              <a:solidFill>
                <a:schemeClr val="tx1"/>
              </a:solidFill>
              <a:latin typeface="Times New Roman" panose="02020603050405020304" pitchFamily="18" charset="0"/>
              <a:ea typeface="宋体" panose="02010600030101010101" pitchFamily="2" charset="-122"/>
              <a:sym typeface="Helvetica Light" charset="0"/>
            </a:endParaRPr>
          </a:p>
          <a:p>
            <a:pPr lvl="3" algn="l" defTabSz="914400" eaLnBrk="0" fontAlgn="base" latinLnBrk="0" hangingPunct="0">
              <a:spcBef>
                <a:spcPct val="0"/>
              </a:spcBef>
              <a:spcAft>
                <a:spcPct val="0"/>
              </a:spcAft>
              <a:buFont typeface="+mj-ea"/>
            </a:pPr>
            <a:r>
              <a:rPr lang="zh-CN" altLang="en-US" sz="211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例如</a:t>
            </a:r>
            <a:r>
              <a:rPr lang="zh-CN" altLang="en-US" sz="2115"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zh-CN" altLang="en-US" sz="211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假定分析表明当移位数为</a:t>
            </a:r>
            <a:r>
              <a:rPr lang="en-US" altLang="zh-CN" sz="211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6, 33, 42, 57, 60, 81</a:t>
            </a:r>
            <a:r>
              <a:rPr lang="zh-CN" altLang="en-US" sz="211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时字母重码数较大</a:t>
            </a:r>
            <a:r>
              <a:rPr lang="zh-CN" altLang="en-US" sz="2115"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zh-CN" altLang="en-US" sz="211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则由上述整数的最大公因数</a:t>
            </a:r>
            <a:r>
              <a:rPr lang="en-US" altLang="zh-CN" sz="211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d = 3</a:t>
            </a:r>
            <a:r>
              <a:rPr lang="zh-CN" altLang="en-US" sz="2115"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r>
              <a:rPr lang="zh-CN" altLang="en-US" sz="211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可以较有把握地推断密表数为</a:t>
            </a:r>
            <a:r>
              <a:rPr lang="en-US" altLang="zh-CN" sz="2115" u="none" strike="noStrike" baseline="0" noProof="1" dirty="0">
                <a:solidFill>
                  <a:schemeClr val="tx1"/>
                </a:solidFill>
                <a:latin typeface="Times New Roman" panose="02020603050405020304" pitchFamily="18" charset="0"/>
                <a:ea typeface="Times New Roman" panose="02020603050405020304" pitchFamily="18" charset="0"/>
                <a:cs typeface="+mn-ea"/>
                <a:sym typeface="Helvetica Light" charset="0"/>
              </a:rPr>
              <a:t>3</a:t>
            </a:r>
            <a:r>
              <a:rPr lang="zh-CN" altLang="en-US" sz="2115" u="none" strike="noStrike" baseline="0" noProof="1" dirty="0">
                <a:solidFill>
                  <a:schemeClr val="tx1"/>
                </a:solidFill>
                <a:latin typeface="Times New Roman" panose="02020603050405020304" pitchFamily="18" charset="0"/>
                <a:ea typeface="宋体" panose="02010600030101010101" pitchFamily="2" charset="-122"/>
                <a:cs typeface="+mn-ea"/>
                <a:sym typeface="Helvetica Light" charset="0"/>
              </a:rPr>
              <a:t>。</a:t>
            </a:r>
            <a:endParaRPr lang="zh-CN" altLang="en-US" sz="2115" u="none" strike="noStrike" baseline="0" noProof="1" dirty="0">
              <a:solidFill>
                <a:schemeClr val="tx1"/>
              </a:solidFill>
              <a:latin typeface="Times New Roman" panose="02020603050405020304" pitchFamily="18" charset="0"/>
              <a:ea typeface="宋体" panose="02010600030101010101" pitchFamily="2" charset="-122"/>
              <a:sym typeface="Helvetica Light" charset="0"/>
            </a:endParaRPr>
          </a:p>
        </p:txBody>
      </p:sp>
      <p:sp>
        <p:nvSpPr>
          <p:cNvPr id="32770" name="Rectangle 2"/>
          <p:cNvSpPr>
            <a:spLocks noGrp="1"/>
          </p:cNvSpPr>
          <p:nvPr>
            <p:ph type="title"/>
          </p:nvPr>
        </p:nvSpPr>
        <p:spPr>
          <a:xfrm>
            <a:off x="239890" y="117594"/>
            <a:ext cx="9215901" cy="863467"/>
          </a:xfrm>
          <a:ln>
            <a:miter/>
          </a:ln>
        </p:spPr>
        <p:txBody>
          <a:bodyPr wrap="square" lIns="0" tIns="0" rIns="0" bIns="0" anchor="ctr"/>
          <a:p>
            <a:pPr marL="838200" lvl="0" indent="-838200" algn="l" eaLnBrk="1" fontAlgn="base" hangingPunct="1"/>
            <a:r>
              <a:rPr lang="en-US" altLang="zh-CN" sz="4795" b="0" strike="noStrike" noProof="1" dirty="0">
                <a:latin typeface="Times New Roman" panose="02020603050405020304" pitchFamily="18" charset="0"/>
              </a:rPr>
              <a:t> 3.</a:t>
            </a:r>
            <a:r>
              <a:rPr lang="zh-CN" altLang="en-US" sz="4795" b="0" strike="noStrike" noProof="1" dirty="0">
                <a:latin typeface="Times New Roman" panose="02020603050405020304" pitchFamily="18" charset="0"/>
              </a:rPr>
              <a:t>确定密表数的方法</a:t>
            </a:r>
            <a:endParaRPr lang="zh-CN" altLang="en-US" sz="4795" b="0" strike="noStrike" noProof="1" dirty="0">
              <a:latin typeface="Times New Roman" panose="02020603050405020304" pitchFamily="18" charset="0"/>
            </a:endParaRPr>
          </a:p>
        </p:txBody>
      </p:sp>
    </p:spTree>
  </p:cSld>
  <p:clrMapOvr>
    <a:masterClrMapping/>
  </p:clrMapOvr>
  <p:transition spd="med"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矩形 2"/>
          <p:cNvSpPr/>
          <p:nvPr/>
        </p:nvSpPr>
        <p:spPr>
          <a:xfrm>
            <a:off x="310444" y="1125530"/>
            <a:ext cx="11769340" cy="4369435"/>
          </a:xfrm>
          <a:prstGeom prst="rect">
            <a:avLst/>
          </a:prstGeom>
          <a:noFill/>
          <a:ln w="9525">
            <a:noFill/>
            <a:miter/>
          </a:ln>
        </p:spPr>
        <p:txBody>
          <a:bodyPr wrap="square">
            <a:spAutoFit/>
          </a:bodyPr>
          <a:lstStyle>
            <a:lvl1pPr marL="342900" indent="-342900" algn="l" defTabSz="825500" rtl="0" eaLnBrk="0" fontAlgn="base" hangingPunct="0">
              <a:spcBef>
                <a:spcPts val="5900"/>
              </a:spcBef>
              <a:spcAft>
                <a:spcPct val="0"/>
              </a:spcAft>
              <a:buSzPct val="75000"/>
              <a:buFont typeface="Arial" panose="020B0604020202020204" pitchFamily="34" charset="0"/>
              <a:buChar char="•"/>
              <a:defRPr sz="4800" kern="1200">
                <a:solidFill>
                  <a:schemeClr val="tx1"/>
                </a:solidFill>
                <a:latin typeface="+mn-lt"/>
                <a:ea typeface="+mn-ea"/>
                <a:cs typeface="+mn-cs"/>
                <a:sym typeface="Helvetica Light" charset="0"/>
              </a:defRPr>
            </a:lvl1pPr>
            <a:lvl2pPr marL="1270000" lvl="1"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2pPr>
            <a:lvl3pPr marL="1905000" lvl="2"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3pPr>
            <a:lvl4pPr marL="1905000" lvl="3" indent="-5334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4pPr>
            <a:lvl5pPr marL="3175000" lvl="4" indent="-635000" algn="l" defTabSz="825500" rtl="0" eaLnBrk="0" fontAlgn="base" hangingPunct="0">
              <a:spcBef>
                <a:spcPts val="5900"/>
              </a:spcBef>
              <a:spcAft>
                <a:spcPct val="0"/>
              </a:spcAft>
              <a:buSzPct val="75000"/>
              <a:buFont typeface="Arial" panose="020B0604020202020204" pitchFamily="34" charset="0"/>
              <a:buChar char="•"/>
              <a:defRPr sz="5200" kern="1200">
                <a:solidFill>
                  <a:schemeClr val="tx1"/>
                </a:solidFill>
                <a:latin typeface="+mn-lt"/>
                <a:ea typeface="+mn-ea"/>
                <a:cs typeface="+mn-cs"/>
                <a:sym typeface="Helvetica Light" charset="0"/>
              </a:defRPr>
            </a:lvl5pPr>
          </a:lstStyle>
          <a:p>
            <a:pPr marL="0" lvl="0" indent="0" defTabSz="914400" fontAlgn="base">
              <a:spcBef>
                <a:spcPct val="0"/>
              </a:spcBef>
              <a:buNone/>
            </a:pPr>
            <a:r>
              <a:rPr sz="3195" strike="noStrike" noProof="1" dirty="0">
                <a:latin typeface="Times New Roman" panose="02020603050405020304" pitchFamily="18" charset="0"/>
                <a:ea typeface="Times New Roman" panose="02020603050405020304" pitchFamily="18" charset="0"/>
                <a:cs typeface="+mn-cs"/>
              </a:rPr>
              <a:t>2. 重复字模式分析法（Kasiski检验）</a:t>
            </a:r>
            <a:endParaRPr sz="3195" strike="noStrike" noProof="1" dirty="0">
              <a:latin typeface="Times New Roman" panose="02020603050405020304" pitchFamily="18" charset="0"/>
              <a:ea typeface="Times New Roman" panose="02020603050405020304" pitchFamily="18" charset="0"/>
            </a:endParaRPr>
          </a:p>
          <a:p>
            <a:pPr marL="742950" lvl="1" indent="-285750" defTabSz="914400" fontAlgn="base">
              <a:spcBef>
                <a:spcPct val="0"/>
              </a:spcBef>
              <a:buClrTx/>
              <a:buFont typeface="Wingdings" panose="05000000000000000000" charset="0"/>
              <a:buChar char="l"/>
            </a:pPr>
            <a:r>
              <a:rPr sz="2965" strike="noStrike" noProof="1" dirty="0">
                <a:latin typeface="Times New Roman" panose="02020603050405020304" pitchFamily="18" charset="0"/>
                <a:ea typeface="Times New Roman" panose="02020603050405020304" pitchFamily="18" charset="0"/>
                <a:cs typeface="+mn-cs"/>
              </a:rPr>
              <a:t>普鲁士军官Kasiski在1863年提出</a:t>
            </a:r>
            <a:r>
              <a:rPr lang="zh-CN" sz="2965" strike="noStrike" noProof="1" dirty="0">
                <a:latin typeface="Times New Roman" panose="02020603050405020304" pitchFamily="18" charset="0"/>
                <a:ea typeface="宋体" panose="02010600030101010101" pitchFamily="2" charset="-122"/>
                <a:cs typeface="+mn-cs"/>
              </a:rPr>
              <a:t>，</a:t>
            </a:r>
            <a:r>
              <a:rPr sz="2965" strike="noStrike" noProof="1" dirty="0">
                <a:latin typeface="Times New Roman" panose="02020603050405020304" pitchFamily="18" charset="0"/>
                <a:ea typeface="Times New Roman" panose="02020603050405020304" pitchFamily="18" charset="0"/>
                <a:cs typeface="+mn-cs"/>
              </a:rPr>
              <a:t>又称Kasiski检验</a:t>
            </a:r>
            <a:r>
              <a:rPr lang="zh-CN" sz="2965" strike="noStrike" noProof="1" dirty="0">
                <a:latin typeface="Times New Roman" panose="02020603050405020304" pitchFamily="18" charset="0"/>
                <a:ea typeface="宋体" panose="02010600030101010101" pitchFamily="2" charset="-122"/>
                <a:cs typeface="+mn-cs"/>
              </a:rPr>
              <a:t>。</a:t>
            </a:r>
            <a:endParaRPr lang="zh-CN" sz="2965" strike="noStrike" noProof="1" dirty="0">
              <a:latin typeface="Times New Roman" panose="02020603050405020304" pitchFamily="18" charset="0"/>
              <a:ea typeface="宋体" panose="02010600030101010101" pitchFamily="2" charset="-122"/>
              <a:cs typeface="+mn-cs"/>
            </a:endParaRPr>
          </a:p>
          <a:p>
            <a:pPr marL="742950" lvl="1" indent="-285750" defTabSz="914400" fontAlgn="base">
              <a:spcBef>
                <a:spcPct val="0"/>
              </a:spcBef>
              <a:buClrTx/>
              <a:buFont typeface="Wingdings" panose="05000000000000000000" charset="0"/>
              <a:buChar char="l"/>
            </a:pPr>
            <a:r>
              <a:rPr sz="2965" strike="noStrike" noProof="1" dirty="0">
                <a:latin typeface="Times New Roman" panose="02020603050405020304" pitchFamily="18" charset="0"/>
                <a:ea typeface="Times New Roman" panose="02020603050405020304" pitchFamily="18" charset="0"/>
                <a:cs typeface="+mn-cs"/>
              </a:rPr>
              <a:t>基本原理如下： </a:t>
            </a:r>
            <a:endParaRPr sz="2965" strike="noStrike" noProof="1" dirty="0">
              <a:latin typeface="Times New Roman" panose="02020603050405020304" pitchFamily="18" charset="0"/>
              <a:ea typeface="Times New Roman" panose="02020603050405020304" pitchFamily="18" charset="0"/>
            </a:endParaRPr>
          </a:p>
          <a:p>
            <a:pPr marL="977900" lvl="1" indent="-342900" defTabSz="914400" fontAlgn="base">
              <a:spcBef>
                <a:spcPct val="0"/>
              </a:spcBef>
              <a:buFont typeface="+mj-ea"/>
              <a:buAutoNum type="circleNumDbPlain"/>
            </a:pPr>
            <a:r>
              <a:rPr sz="2665" strike="noStrike" noProof="1" dirty="0">
                <a:latin typeface="Times New Roman" panose="02020603050405020304" pitchFamily="18" charset="0"/>
                <a:ea typeface="Times New Roman" panose="02020603050405020304" pitchFamily="18" charset="0"/>
                <a:cs typeface="+mn-cs"/>
              </a:rPr>
              <a:t>如果有某个单词或字母序列在一则明文消息中重复出现</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一般说来</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它们是用不同的密表加密的</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因而产生了不同的密文序列</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但如果明文序列的位置能使每个序列的第一个字母用相同的密钥字加密</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则它也可产生相同的密文序列</a:t>
            </a:r>
            <a:r>
              <a:rPr lang="zh-CN" sz="2665" strike="noStrike" noProof="1" dirty="0">
                <a:latin typeface="Times New Roman" panose="02020603050405020304" pitchFamily="18" charset="0"/>
                <a:ea typeface="宋体" panose="02010600030101010101" pitchFamily="2" charset="-122"/>
                <a:cs typeface="+mn-cs"/>
              </a:rPr>
              <a:t>。</a:t>
            </a:r>
            <a:endParaRPr lang="zh-CN" sz="2665" strike="noStrike" noProof="1" dirty="0">
              <a:latin typeface="Times New Roman" panose="02020603050405020304" pitchFamily="18" charset="0"/>
              <a:ea typeface="宋体" panose="02010600030101010101" pitchFamily="2" charset="-122"/>
              <a:cs typeface="+mn-cs"/>
            </a:endParaRPr>
          </a:p>
          <a:p>
            <a:pPr marL="977900" lvl="1" indent="-342900" defTabSz="914400" fontAlgn="base">
              <a:spcBef>
                <a:spcPct val="0"/>
              </a:spcBef>
              <a:buFont typeface="+mj-ea"/>
              <a:buAutoNum type="circleNumDbPlain"/>
            </a:pPr>
            <a:r>
              <a:rPr sz="2665" strike="noStrike" noProof="1" dirty="0">
                <a:latin typeface="Times New Roman" panose="02020603050405020304" pitchFamily="18" charset="0"/>
                <a:ea typeface="Times New Roman" panose="02020603050405020304" pitchFamily="18" charset="0"/>
                <a:cs typeface="+mn-cs"/>
              </a:rPr>
              <a:t>当收到密文后</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可以找出密文中重复字模式</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并计算它们之间的距离</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此距离很可能是密钥字长的倍数</a:t>
            </a:r>
            <a:r>
              <a:rPr lang="zh-CN" sz="2665" strike="noStrike" noProof="1" dirty="0">
                <a:latin typeface="Times New Roman" panose="02020603050405020304" pitchFamily="18" charset="0"/>
                <a:ea typeface="宋体" panose="02010600030101010101" pitchFamily="2" charset="-122"/>
                <a:cs typeface="+mn-cs"/>
              </a:rPr>
              <a:t>。</a:t>
            </a:r>
            <a:r>
              <a:rPr sz="2665" strike="noStrike" noProof="1" dirty="0">
                <a:latin typeface="Times New Roman" panose="02020603050405020304" pitchFamily="18" charset="0"/>
                <a:ea typeface="Times New Roman" panose="02020603050405020304" pitchFamily="18" charset="0"/>
                <a:cs typeface="+mn-cs"/>
              </a:rPr>
              <a:t>寻找重复字模式并计算它们之间的距离的过程称为Kasiski检验</a:t>
            </a:r>
            <a:r>
              <a:rPr lang="zh-CN" sz="2665" strike="noStrike" noProof="1" dirty="0">
                <a:latin typeface="Times New Roman" panose="02020603050405020304" pitchFamily="18" charset="0"/>
                <a:ea typeface="宋体" panose="02010600030101010101" pitchFamily="2" charset="-122"/>
                <a:cs typeface="+mn-cs"/>
              </a:rPr>
              <a:t>。</a:t>
            </a:r>
            <a:endParaRPr lang="zh-CN" sz="3470" strike="noStrike" noProof="1" dirty="0">
              <a:latin typeface="Times New Roman" panose="02020603050405020304" pitchFamily="18" charset="0"/>
              <a:ea typeface="宋体" panose="02010600030101010101" pitchFamily="2" charset="-122"/>
            </a:endParaRPr>
          </a:p>
        </p:txBody>
      </p:sp>
    </p:spTree>
  </p:cSld>
  <p:clrMapOvr>
    <a:masterClrMapping/>
  </p:clrMapOvr>
  <p:transition spd="med"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矩形 1"/>
          <p:cNvSpPr/>
          <p:nvPr/>
        </p:nvSpPr>
        <p:spPr>
          <a:xfrm>
            <a:off x="143933" y="1659467"/>
            <a:ext cx="11664951" cy="3653790"/>
          </a:xfrm>
          <a:prstGeom prst="rect">
            <a:avLst/>
          </a:prstGeom>
          <a:noFill/>
          <a:ln w="9525">
            <a:noFill/>
          </a:ln>
        </p:spPr>
        <p:txBody>
          <a:bodyPr anchor="t">
            <a:spAutoFit/>
          </a:bodyPr>
          <a:p>
            <a:pPr lvl="1" indent="0" algn="l" defTabSz="914400" eaLnBrk="1" fontAlgn="base" latinLnBrk="0" hangingPunct="1">
              <a:lnSpc>
                <a:spcPct val="120000"/>
              </a:lnSpc>
              <a:spcBef>
                <a:spcPts val="900"/>
              </a:spcBef>
              <a:spcAft>
                <a:spcPct val="0"/>
              </a:spcAft>
              <a:buSzPct val="100000"/>
              <a:buFont typeface="Wingdings" panose="05000000000000000000" pitchFamily="2" charset="2"/>
              <a:buChar char="Ø"/>
            </a:pPr>
            <a:r>
              <a:rPr lang="en-US"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为了减少密钥量</a:t>
            </a:r>
            <a:r>
              <a:rPr lang="en-US"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在实际应用中多采用周期多表代替密码</a:t>
            </a:r>
            <a:r>
              <a:rPr lang="en-US"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即代替表个数有限且重复地使用</a:t>
            </a:r>
            <a:r>
              <a:rPr lang="en-US"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zh-CN"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此时代替表序列</a:t>
            </a:r>
            <a:endParaRPr lang="en-US"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lnSpc>
                <a:spcPct val="120000"/>
              </a:lnSpc>
              <a:spcBef>
                <a:spcPts val="900"/>
              </a:spcBef>
              <a:buFont typeface="Arial" panose="020B0604020202020204" pitchFamily="34" charset="0"/>
              <a:buNone/>
            </a:pP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k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dirty="0">
                <a:latin typeface="Times New Roman" panose="02020603050405020304" pitchFamily="18" charset="0"/>
                <a:ea typeface="Times New Roman" panose="02020603050405020304" pitchFamily="18" charset="0"/>
                <a:sym typeface="Helvetica Light"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dirty="0">
                <a:latin typeface="Times New Roman" panose="02020603050405020304" pitchFamily="18" charset="0"/>
                <a:ea typeface="Times New Roman" panose="02020603050405020304" pitchFamily="18" charset="0"/>
                <a:sym typeface="Helvetica Light"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dirty="0">
                <a:latin typeface="Times New Roman" panose="02020603050405020304" pitchFamily="18" charset="0"/>
                <a:ea typeface="Times New Roman" panose="02020603050405020304" pitchFamily="18" charset="0"/>
                <a:sym typeface="Helvetica Light"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lnSpc>
                <a:spcPct val="120000"/>
              </a:lnSpc>
              <a:spcBef>
                <a:spcPts val="900"/>
              </a:spcBef>
              <a:buFont typeface="Arial" panose="020B0604020202020204" pitchFamily="34" charset="0"/>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相应于明文</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的密文</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defTabSz="914400" eaLnBrk="0" hangingPunct="0">
              <a:lnSpc>
                <a:spcPct val="120000"/>
              </a:lnSpc>
              <a:spcBef>
                <a:spcPts val="900"/>
              </a:spcBef>
              <a:buFont typeface="Arial" panose="020B0604020202020204" pitchFamily="34" charset="0"/>
              <a:buNone/>
            </a:pP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c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dirty="0">
                <a:latin typeface="Times New Roman" panose="02020603050405020304" pitchFamily="18" charset="0"/>
                <a:ea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σ</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m</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2</a:t>
            </a:r>
            <a:r>
              <a:rPr lang="en-US" altLang="zh-CN" sz="2400" i="1" baseline="-250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r>
              <a:rPr lang="en-US" altLang="zh-CN" sz="2400" dirty="0">
                <a:latin typeface="Times New Roman" panose="02020603050405020304" pitchFamily="18" charset="0"/>
                <a:ea typeface="Times New Roman" panose="02020603050405020304" pitchFamily="18" charset="0"/>
                <a:sym typeface="Helvetica Light" charset="0"/>
              </a:rPr>
              <a:t>···</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Helvetica Light" charset="0"/>
            </a:endParaRPr>
          </a:p>
          <a:p>
            <a:pPr lvl="1" indent="0" algn="l" defTabSz="914400" eaLnBrk="1" fontAlgn="base" latinLnBrk="0" hangingPunct="1">
              <a:lnSpc>
                <a:spcPct val="120000"/>
              </a:lnSpc>
              <a:spcBef>
                <a:spcPts val="900"/>
              </a:spcBef>
              <a:spcAft>
                <a:spcPct val="0"/>
              </a:spcAft>
              <a:buSzPct val="100000"/>
              <a:buFont typeface="Wingdings" panose="05000000000000000000" pitchFamily="2" charset="2"/>
              <a:buChar char="Ø"/>
            </a:pPr>
            <a:r>
              <a:rPr lang="en-US"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 </a:t>
            </a:r>
            <a:r>
              <a:rPr lang="zh-CN"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当</a:t>
            </a:r>
            <a:r>
              <a:rPr lang="en-US" altLang="zh-CN" sz="3200" i="1"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d</a:t>
            </a:r>
            <a:r>
              <a:rPr lang="en-US"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 = 1</a:t>
            </a:r>
            <a:r>
              <a:rPr lang="zh-CN" altLang="zh-CN"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时退化为单表代替密码</a:t>
            </a:r>
            <a:r>
              <a:rPr lang="zh-CN" altLang="en-US" sz="3200" u="none"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Helvetica Light" charset="0"/>
              </a:rPr>
              <a:t>。</a:t>
            </a:r>
            <a:endParaRPr lang="zh-CN" altLang="zh-CN" sz="3200" u="none" baseline="0" dirty="0">
              <a:solidFill>
                <a:schemeClr val="tx1"/>
              </a:solidFill>
              <a:latin typeface="Times New Roman" panose="02020603050405020304" pitchFamily="18" charset="0"/>
              <a:ea typeface="Times New Roman" panose="02020603050405020304" pitchFamily="18" charset="0"/>
              <a:sym typeface="Helvetica Light" charset="0"/>
            </a:endParaRPr>
          </a:p>
        </p:txBody>
      </p:sp>
    </p:spTree>
  </p:cSld>
  <p:clrMapOvr>
    <a:masterClrMapping/>
  </p:clrMapOvr>
  <p:transition spd="med"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1"/>
          <p:cNvSpPr txBox="1"/>
          <p:nvPr/>
        </p:nvSpPr>
        <p:spPr>
          <a:xfrm>
            <a:off x="434758" y="1891562"/>
            <a:ext cx="11503915" cy="3056255"/>
          </a:xfrm>
          <a:prstGeom prst="rect">
            <a:avLst/>
          </a:prstGeom>
          <a:noFill/>
          <a:ln w="9525">
            <a:noFill/>
            <a:miter/>
          </a:ln>
        </p:spPr>
        <p:txBody>
          <a:bodyPr wrap="square" anchor="t">
            <a:spAutoFit/>
          </a:bodyPr>
          <a:p>
            <a:pPr defTabSz="914400" eaLnBrk="0" hangingPunct="0">
              <a:buSzPct val="75000"/>
              <a:buFont typeface="Arial" panose="020B0604020202020204" pitchFamily="34" charset="0"/>
              <a:buNone/>
            </a:pPr>
            <a:r>
              <a:rPr lang="zh-CN" altLang="en-US" sz="2965" noProof="1" dirty="0">
                <a:latin typeface="Times New Roman" panose="02020603050405020304" pitchFamily="18" charset="0"/>
                <a:ea typeface="宋体" panose="02010600030101010101" pitchFamily="2" charset="-122"/>
                <a:cs typeface="+mn-ea"/>
                <a:sym typeface="Helvetica Light" charset="0"/>
              </a:rPr>
              <a:t>例</a:t>
            </a:r>
            <a:r>
              <a:rPr lang="en-US" altLang="zh-CN" sz="2965" noProof="1" dirty="0">
                <a:latin typeface="Times New Roman" panose="02020603050405020304" pitchFamily="18" charset="0"/>
                <a:ea typeface="宋体" panose="02010600030101010101" pitchFamily="2" charset="-122"/>
                <a:cs typeface="+mn-ea"/>
                <a:sym typeface="Helvetica Light" charset="0"/>
              </a:rPr>
              <a:t>3</a:t>
            </a:r>
            <a:r>
              <a:rPr lang="zh-CN" altLang="en-US" sz="2965" noProof="1" dirty="0">
                <a:latin typeface="Times New Roman" panose="02020603050405020304" pitchFamily="18" charset="0"/>
                <a:ea typeface="宋体" panose="02010600030101010101" pitchFamily="2" charset="-122"/>
                <a:cs typeface="+mn-ea"/>
                <a:sym typeface="Helvetica Light" charset="0"/>
              </a:rPr>
              <a:t>  已知密文序列为</a:t>
            </a:r>
            <a:endParaRPr lang="zh-CN" altLang="en-US" sz="2965" noProof="1" dirty="0">
              <a:latin typeface="Times New Roman" panose="02020603050405020304" pitchFamily="18" charset="0"/>
              <a:ea typeface="宋体" panose="02010600030101010101" pitchFamily="2" charset="-122"/>
              <a:sym typeface="Helvetica Light" charset="0"/>
            </a:endParaRPr>
          </a:p>
          <a:p>
            <a:pPr defTabSz="914400" eaLnBrk="0" hangingPunct="0">
              <a:buSzPct val="75000"/>
              <a:buFont typeface="Arial" panose="020B0604020202020204" pitchFamily="34" charset="0"/>
              <a:buNone/>
            </a:pPr>
            <a:endParaRPr lang="zh-CN" altLang="en-US" sz="2965" noProof="1" dirty="0">
              <a:latin typeface="Times New Roman" panose="02020603050405020304" pitchFamily="18" charset="0"/>
              <a:ea typeface="宋体" panose="02010600030101010101" pitchFamily="2" charset="-122"/>
              <a:sym typeface="Helvetica Light" charset="0"/>
            </a:endParaRPr>
          </a:p>
          <a:p>
            <a:pPr defTabSz="914400" eaLnBrk="0" hangingPunct="0">
              <a:buSzPct val="75000"/>
              <a:buFont typeface="Arial" panose="020B0604020202020204" pitchFamily="34" charset="0"/>
              <a:buNone/>
            </a:pPr>
            <a:r>
              <a:rPr lang="zh-CN" altLang="en-US" sz="2665" noProof="1" dirty="0">
                <a:latin typeface="Times New Roman" panose="02020603050405020304" pitchFamily="18" charset="0"/>
                <a:ea typeface="宋体" panose="02010600030101010101" pitchFamily="2" charset="-122"/>
                <a:cs typeface="+mn-ea"/>
                <a:sym typeface="Helvetica Light" charset="0"/>
              </a:rPr>
              <a:t>OOBQB PQAIU NEUSR TEKAS RUMNA RRMNR ROPYO DEEAD ERUNR QLJUG CZCCU  NRTEU ARJPT MPAWU TNDOB GCCEM SOHKA RCMNB YUATM MDERD UQFWM DTFKI LROPY ARUOL FHYZS NUEQM NBFHG EILFE JXIEQ NAQEV QRREG PQARU NDXUC ZCCGP MZTFQ PMXIA UE</a:t>
            </a:r>
            <a:r>
              <a:rPr lang="en-US" altLang="zh-CN" sz="2665" noProof="1" dirty="0">
                <a:latin typeface="Times New Roman" panose="02020603050405020304" pitchFamily="18" charset="0"/>
                <a:ea typeface="宋体" panose="02010600030101010101" pitchFamily="2" charset="-122"/>
                <a:cs typeface="+mn-ea"/>
                <a:sym typeface="Helvetica Light" charset="0"/>
              </a:rPr>
              <a:t>- </a:t>
            </a:r>
            <a:r>
              <a:rPr lang="zh-CN" altLang="en-US" sz="2665" noProof="1" dirty="0">
                <a:latin typeface="Times New Roman" panose="02020603050405020304" pitchFamily="18" charset="0"/>
                <a:ea typeface="宋体" panose="02010600030101010101" pitchFamily="2" charset="-122"/>
                <a:cs typeface="+mn-ea"/>
                <a:sym typeface="Helvetica Light" charset="0"/>
              </a:rPr>
              <a:t>QAF EAVCD NKQNR EYCEI RTAQZ RTQRF MDYOH PANGO LCD</a:t>
            </a:r>
            <a:endParaRPr lang="zh-CN" altLang="en-US" sz="2665" noProof="1" dirty="0">
              <a:latin typeface="Times New Roman" panose="02020603050405020304" pitchFamily="18" charset="0"/>
              <a:ea typeface="宋体" panose="02010600030101010101" pitchFamily="2" charset="-122"/>
              <a:sym typeface="Helvetica Light" charset="0"/>
            </a:endParaRPr>
          </a:p>
        </p:txBody>
      </p:sp>
    </p:spTree>
  </p:cSld>
  <p:clrMapOvr>
    <a:masterClrMapping/>
  </p:clrMapOvr>
  <p:transition spd="med"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3"/>
          <p:cNvSpPr>
            <a:spLocks noGrp="1"/>
          </p:cNvSpPr>
          <p:nvPr>
            <p:ph type="body"/>
          </p:nvPr>
        </p:nvSpPr>
        <p:spPr>
          <a:xfrm>
            <a:off x="764017" y="1448070"/>
            <a:ext cx="11419922" cy="5073280"/>
          </a:xfrm>
        </p:spPr>
        <p:txBody>
          <a:bodyPr wrap="square" lIns="0" tIns="0" rIns="0" bIns="0" anchor="t"/>
          <a:p>
            <a:pPr marL="0" lvl="0" indent="0" eaLnBrk="1" fontAlgn="base" hangingPunct="1">
              <a:lnSpc>
                <a:spcPct val="80000"/>
              </a:lnSpc>
              <a:spcBef>
                <a:spcPts val="725"/>
              </a:spcBef>
              <a:buNone/>
            </a:pPr>
            <a:r>
              <a:rPr lang="en-US" altLang="en-US" sz="3195" strike="noStrike" noProof="1" dirty="0">
                <a:latin typeface="Times New Roman" panose="02020603050405020304" pitchFamily="18" charset="0"/>
              </a:rPr>
              <a:t>密文总长N＝223, 其中各字母出现的频次分别为</a:t>
            </a:r>
            <a:endParaRPr lang="en-US" altLang="en-US" sz="3195" strike="noStrike" noProof="1" dirty="0">
              <a:latin typeface="Times New Roman" panose="02020603050405020304" pitchFamily="18" charset="0"/>
            </a:endParaRPr>
          </a:p>
          <a:p>
            <a:pPr marL="0" lvl="0" indent="0" eaLnBrk="1" fontAlgn="base" hangingPunct="1">
              <a:lnSpc>
                <a:spcPct val="80000"/>
              </a:lnSpc>
              <a:spcBef>
                <a:spcPts val="900"/>
              </a:spcBef>
              <a:buNone/>
            </a:pPr>
            <a:r>
              <a:rPr lang="en-US" altLang="en-US" sz="2665" strike="noStrike" noProof="1" dirty="0">
                <a:latin typeface="Times New Roman" panose="02020603050405020304" pitchFamily="18" charset="0"/>
              </a:rPr>
              <a:t>A   B   C   D   E   F   G   H   I   J   L   K   M   N   O   P  </a:t>
            </a:r>
            <a:r>
              <a:rPr lang="en-US" altLang="en-US" sz="2665" strike="noStrike" noProof="1" dirty="0">
                <a:latin typeface="Times New Roman" panose="02020603050405020304" pitchFamily="18" charset="0"/>
                <a:sym typeface="宋体" panose="02010600030101010101" pitchFamily="2" charset="-122"/>
              </a:rPr>
              <a:t>Q   R   S   T   U   V   </a:t>
            </a:r>
            <a:endParaRPr lang="en-US" altLang="en-US" sz="2665" strike="noStrike" noProof="1" dirty="0">
              <a:latin typeface="Times New Roman" panose="02020603050405020304" pitchFamily="18" charset="0"/>
            </a:endParaRPr>
          </a:p>
          <a:p>
            <a:pPr marL="0" lvl="0" indent="0" eaLnBrk="1" fontAlgn="base" hangingPunct="1">
              <a:lnSpc>
                <a:spcPct val="80000"/>
              </a:lnSpc>
              <a:spcBef>
                <a:spcPts val="900"/>
              </a:spcBef>
              <a:buNone/>
            </a:pPr>
            <a:r>
              <a:rPr lang="en-US" altLang="en-US" sz="2665" strike="noStrike" noProof="1" dirty="0">
                <a:latin typeface="Times New Roman" panose="02020603050405020304" pitchFamily="18" charset="0"/>
              </a:rPr>
              <a:t>16  5   12  10 18   9    6   4   6   3   4   5   12  14  10   9  </a:t>
            </a:r>
            <a:r>
              <a:rPr lang="en-US" altLang="en-US" sz="2665" strike="noStrike" noProof="1" dirty="0">
                <a:latin typeface="Times New Roman" panose="02020603050405020304" pitchFamily="18" charset="0"/>
                <a:sym typeface="宋体" panose="02010600030101010101" pitchFamily="2" charset="-122"/>
              </a:rPr>
              <a:t>14  20  4   9   15   2 </a:t>
            </a:r>
            <a:endParaRPr lang="en-US" altLang="en-US" sz="2665" strike="noStrike" noProof="1" dirty="0">
              <a:latin typeface="Times New Roman" panose="02020603050405020304" pitchFamily="18" charset="0"/>
            </a:endParaRPr>
          </a:p>
          <a:p>
            <a:pPr marL="0" lvl="0" indent="0" eaLnBrk="1" fontAlgn="base" hangingPunct="1">
              <a:lnSpc>
                <a:spcPct val="80000"/>
              </a:lnSpc>
              <a:spcBef>
                <a:spcPts val="900"/>
              </a:spcBef>
              <a:buNone/>
            </a:pPr>
            <a:r>
              <a:rPr lang="en-US" altLang="en-US" sz="2665" strike="noStrike" noProof="1" dirty="0">
                <a:latin typeface="Times New Roman" panose="02020603050405020304" pitchFamily="18" charset="0"/>
              </a:rPr>
              <a:t>W   X   Y   Z</a:t>
            </a:r>
            <a:endParaRPr lang="en-US" altLang="en-US" sz="2665" strike="noStrike" noProof="1" dirty="0">
              <a:latin typeface="Times New Roman" panose="02020603050405020304" pitchFamily="18" charset="0"/>
            </a:endParaRPr>
          </a:p>
          <a:p>
            <a:pPr marL="0" lvl="0" indent="0" eaLnBrk="1" fontAlgn="base" hangingPunct="1">
              <a:lnSpc>
                <a:spcPct val="80000"/>
              </a:lnSpc>
              <a:spcBef>
                <a:spcPts val="900"/>
              </a:spcBef>
              <a:buNone/>
            </a:pPr>
            <a:r>
              <a:rPr lang="en-US" altLang="en-US" sz="2665" strike="noStrike" noProof="1" dirty="0">
                <a:latin typeface="Times New Roman" panose="02020603050405020304" pitchFamily="18" charset="0"/>
              </a:rPr>
              <a:t> 2   3     6   5</a:t>
            </a:r>
            <a:endParaRPr lang="en-US" altLang="en-US" sz="3195" strike="noStrike" noProof="1" dirty="0">
              <a:latin typeface="Times New Roman" panose="02020603050405020304" pitchFamily="18" charset="0"/>
            </a:endParaRPr>
          </a:p>
          <a:p>
            <a:pPr marL="0" lvl="0" indent="0" eaLnBrk="1" fontAlgn="base" hangingPunct="1">
              <a:lnSpc>
                <a:spcPct val="80000"/>
              </a:lnSpc>
              <a:spcBef>
                <a:spcPts val="900"/>
              </a:spcBef>
              <a:buNone/>
            </a:pPr>
            <a:r>
              <a:rPr lang="en-US" altLang="en-US" sz="3195" strike="noStrike" noProof="1" dirty="0">
                <a:latin typeface="Times New Roman" panose="02020603050405020304" pitchFamily="18" charset="0"/>
              </a:rPr>
              <a:t>计算密文的I.C＝0.0475</a:t>
            </a:r>
            <a:r>
              <a:rPr lang="zh-CN" altLang="en-US" sz="3195" strike="noStrike" noProof="1" dirty="0">
                <a:latin typeface="Times New Roman" panose="02020603050405020304" pitchFamily="18" charset="0"/>
              </a:rPr>
              <a:t>，</a:t>
            </a:r>
            <a:r>
              <a:rPr lang="en-US" altLang="en-US" sz="3195" strike="noStrike" noProof="1" dirty="0">
                <a:latin typeface="Times New Roman" panose="02020603050405020304" pitchFamily="18" charset="0"/>
              </a:rPr>
              <a:t>求得d </a:t>
            </a:r>
            <a:r>
              <a:rPr lang="en-US" altLang="en-US" sz="3195" strike="noStrike" noProof="1" dirty="0">
                <a:latin typeface="Arial" panose="020B0604020202020204" pitchFamily="34" charset="0"/>
              </a:rPr>
              <a:t>≈</a:t>
            </a:r>
            <a:r>
              <a:rPr lang="en-US" altLang="en-US" sz="3195" strike="noStrike" noProof="1" dirty="0">
                <a:latin typeface="Times New Roman" panose="02020603050405020304" pitchFamily="18" charset="0"/>
              </a:rPr>
              <a:t>[2.973]+1= 3</a:t>
            </a:r>
            <a:r>
              <a:rPr lang="zh-CN" altLang="en-US" sz="3195" strike="noStrike" noProof="1" dirty="0">
                <a:latin typeface="Times New Roman" panose="02020603050405020304" pitchFamily="18" charset="0"/>
              </a:rPr>
              <a:t>。</a:t>
            </a:r>
            <a:endParaRPr lang="zh-CN" altLang="en-US" sz="3195" strike="noStrike" noProof="1" dirty="0">
              <a:latin typeface="Times New Roman" panose="02020603050405020304" pitchFamily="18" charset="0"/>
            </a:endParaRPr>
          </a:p>
          <a:p>
            <a:pPr marL="0" lvl="0" indent="0" eaLnBrk="1" fontAlgn="base" hangingPunct="1">
              <a:lnSpc>
                <a:spcPct val="80000"/>
              </a:lnSpc>
              <a:spcBef>
                <a:spcPts val="900"/>
              </a:spcBef>
              <a:buNone/>
            </a:pPr>
            <a:r>
              <a:rPr lang="en-US" altLang="en-US" sz="3195" strike="noStrike" noProof="1" dirty="0">
                <a:latin typeface="Times New Roman" panose="02020603050405020304" pitchFamily="18" charset="0"/>
              </a:rPr>
              <a:t>由此可推断该密文可能是三表代替加密的</a:t>
            </a:r>
            <a:r>
              <a:rPr lang="zh-CN" altLang="en-US" sz="3195" strike="noStrike" noProof="1" dirty="0">
                <a:latin typeface="Times New Roman" panose="02020603050405020304" pitchFamily="18" charset="0"/>
              </a:rPr>
              <a:t>。</a:t>
            </a:r>
            <a:endParaRPr lang="zh-CN" altLang="en-US" sz="3195" strike="noStrike" noProof="1" dirty="0">
              <a:latin typeface="Times New Roman" panose="02020603050405020304" pitchFamily="18" charset="0"/>
            </a:endParaRPr>
          </a:p>
          <a:p>
            <a:pPr marL="0" lvl="0" indent="0" eaLnBrk="1" fontAlgn="base" hangingPunct="1">
              <a:lnSpc>
                <a:spcPct val="80000"/>
              </a:lnSpc>
              <a:spcBef>
                <a:spcPts val="725"/>
              </a:spcBef>
              <a:buNone/>
            </a:pPr>
            <a:endParaRPr lang="en-US" altLang="zh-CN" sz="2930" strike="noStrike" noProof="1" dirty="0">
              <a:latin typeface="Times New Roman" panose="02020603050405020304" pitchFamily="18" charset="0"/>
            </a:endParaRPr>
          </a:p>
          <a:p>
            <a:pPr marL="0" lvl="0" indent="0" eaLnBrk="1" fontAlgn="base" hangingPunct="1">
              <a:lnSpc>
                <a:spcPct val="80000"/>
              </a:lnSpc>
              <a:spcBef>
                <a:spcPts val="725"/>
              </a:spcBef>
              <a:buNone/>
            </a:pPr>
            <a:endParaRPr lang="en-US" altLang="zh-CN" sz="2930" strike="noStrike" noProof="1" dirty="0"/>
          </a:p>
        </p:txBody>
      </p:sp>
    </p:spTree>
  </p:cSld>
  <p:clrMapOvr>
    <a:masterClrMapping/>
  </p:clrMapOvr>
  <p:transition spd="med"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3"/>
          <p:cNvSpPr>
            <a:spLocks noGrp="1"/>
          </p:cNvSpPr>
          <p:nvPr>
            <p:ph type="body"/>
          </p:nvPr>
        </p:nvSpPr>
        <p:spPr>
          <a:xfrm>
            <a:off x="431397" y="1125530"/>
            <a:ext cx="11134339" cy="4525636"/>
          </a:xfrm>
        </p:spPr>
        <p:txBody>
          <a:bodyPr wrap="square" lIns="0" tIns="0" rIns="0" bIns="0" anchor="t">
            <a:normAutofit lnSpcReduction="10000"/>
          </a:bodyPr>
          <a:p>
            <a:pPr marL="0" lvl="0" indent="0" eaLnBrk="1" fontAlgn="base" latinLnBrk="0" hangingPunct="1">
              <a:spcBef>
                <a:spcPts val="600"/>
              </a:spcBef>
              <a:buNone/>
            </a:pPr>
            <a:r>
              <a:rPr lang="zh-CN" altLang="en-US" sz="3195" strike="noStrike" noProof="1" dirty="0">
                <a:latin typeface="Times New Roman" panose="02020603050405020304" pitchFamily="18" charset="0"/>
              </a:rPr>
              <a:t>对密文作Kasiski检验</a:t>
            </a:r>
            <a:endParaRPr lang="zh-CN" altLang="en-US" sz="3195" strike="noStrike" noProof="1" dirty="0">
              <a:latin typeface="Times New Roman" panose="02020603050405020304" pitchFamily="18" charset="0"/>
            </a:endParaRPr>
          </a:p>
          <a:p>
            <a:pPr marL="0" lvl="0" indent="0" eaLnBrk="1" fontAlgn="base" latinLnBrk="0" hangingPunct="1">
              <a:spcBef>
                <a:spcPts val="600"/>
              </a:spcBef>
              <a:buNone/>
            </a:pPr>
            <a:r>
              <a:rPr lang="zh-CN" altLang="en-US" sz="2965" strike="noStrike" noProof="1" dirty="0">
                <a:latin typeface="Times New Roman" panose="02020603050405020304" pitchFamily="18" charset="0"/>
              </a:rPr>
              <a:t>从密文中找出长度为3以上的重复字模式，并列出其间的距离及距离的因数分解如下：</a:t>
            </a:r>
            <a:endParaRPr lang="zh-CN" altLang="en-US" sz="2965" strike="noStrike" noProof="1" dirty="0">
              <a:latin typeface="Times New Roman" panose="02020603050405020304" pitchFamily="18" charset="0"/>
            </a:endParaRPr>
          </a:p>
          <a:p>
            <a:pPr marL="0" lvl="0" indent="0" eaLnBrk="1" fontAlgn="base" latinLnBrk="0" hangingPunct="1">
              <a:spcBef>
                <a:spcPct val="0"/>
              </a:spcBef>
              <a:buNone/>
            </a:pPr>
            <a:r>
              <a:rPr lang="zh-CN" altLang="en-US" sz="3195" strike="noStrike" noProof="1" dirty="0">
                <a:latin typeface="Times New Roman" panose="02020603050405020304" pitchFamily="18" charset="0"/>
              </a:rPr>
              <a:t>  </a:t>
            </a:r>
            <a:r>
              <a:rPr lang="zh-CN" altLang="en-US" sz="2140" strike="noStrike" noProof="1" dirty="0">
                <a:latin typeface="Times New Roman" panose="02020603050405020304" pitchFamily="18" charset="0"/>
              </a:rPr>
              <a:t>重复序列        距离        因数分解</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PQA               150        2×5×5×3</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RTE                 42        2×7×3</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ROPY              81        3×3×3×3</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DER                 57       19×3</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RUN               117       13×3×3</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CZCC             114        2×19×3</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MNB                 42        2×7×3</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ARU                  42        2×7×3</a:t>
            </a:r>
            <a:endParaRPr lang="zh-CN" altLang="en-US" sz="2140" strike="noStrike" noProof="1" dirty="0">
              <a:latin typeface="Times New Roman" panose="02020603050405020304" pitchFamily="18" charset="0"/>
            </a:endParaRPr>
          </a:p>
          <a:p>
            <a:pPr marL="0" lvl="0" indent="0" eaLnBrk="1" fontAlgn="base" latinLnBrk="0" hangingPunct="1">
              <a:spcBef>
                <a:spcPct val="0"/>
              </a:spcBef>
              <a:buNone/>
            </a:pPr>
            <a:r>
              <a:rPr lang="zh-CN" altLang="en-US" sz="2140" strike="noStrike" noProof="1" dirty="0">
                <a:latin typeface="Times New Roman" panose="02020603050405020304" pitchFamily="18" charset="0"/>
              </a:rPr>
              <a:t>    UEQ                  54        2×3×3×3</a:t>
            </a:r>
            <a:endParaRPr lang="zh-CN" altLang="en-US" sz="2140" strike="noStrike" noProof="1" dirty="0">
              <a:latin typeface="Times New Roman" panose="02020603050405020304" pitchFamily="18" charset="0"/>
            </a:endParaRPr>
          </a:p>
          <a:p>
            <a:pPr marL="0" lvl="0" indent="0" eaLnBrk="1" fontAlgn="base" latinLnBrk="0" hangingPunct="1">
              <a:spcBef>
                <a:spcPts val="900"/>
              </a:spcBef>
              <a:buNone/>
            </a:pPr>
            <a:r>
              <a:rPr lang="zh-CN" altLang="en-US" sz="2965" strike="noStrike" noProof="1" dirty="0">
                <a:latin typeface="Times New Roman" panose="02020603050405020304" pitchFamily="18" charset="0"/>
              </a:rPr>
              <a:t>由于距离的最大公因数为3，从而进一步证实了密表数为3。 </a:t>
            </a:r>
            <a:endParaRPr lang="zh-CN" altLang="en-US" sz="2965" strike="noStrike" noProof="1" dirty="0">
              <a:latin typeface="Times New Roman" panose="02020603050405020304" pitchFamily="18" charset="0"/>
            </a:endParaRPr>
          </a:p>
        </p:txBody>
      </p:sp>
    </p:spTree>
  </p:cSld>
  <p:clrMapOvr>
    <a:masterClrMapping/>
  </p:clrMapOvr>
  <p:transition spd="med"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1"/>
          <p:cNvSpPr txBox="1"/>
          <p:nvPr/>
        </p:nvSpPr>
        <p:spPr>
          <a:xfrm>
            <a:off x="434758" y="1891562"/>
            <a:ext cx="11503915" cy="2968625"/>
          </a:xfrm>
          <a:prstGeom prst="rect">
            <a:avLst/>
          </a:prstGeom>
          <a:noFill/>
          <a:ln w="9525">
            <a:noFill/>
            <a:miter/>
          </a:ln>
        </p:spPr>
        <p:txBody>
          <a:bodyPr wrap="square" anchor="t">
            <a:spAutoFit/>
          </a:bodyPr>
          <a:p>
            <a:pPr defTabSz="914400" eaLnBrk="0" hangingPunct="0">
              <a:buSzPct val="75000"/>
              <a:buFont typeface="Arial" panose="020B0604020202020204" pitchFamily="34" charset="0"/>
              <a:buNone/>
            </a:pPr>
            <a:r>
              <a:rPr lang="zh-CN" altLang="en-US" sz="2965" noProof="1" dirty="0">
                <a:latin typeface="Times New Roman" panose="02020603050405020304" pitchFamily="18" charset="0"/>
                <a:ea typeface="宋体" panose="02010600030101010101" pitchFamily="2" charset="-122"/>
                <a:cs typeface="+mn-ea"/>
                <a:sym typeface="Helvetica Light" charset="0"/>
              </a:rPr>
              <a:t>例</a:t>
            </a:r>
            <a:r>
              <a:rPr lang="en-US" altLang="zh-CN" sz="2965" noProof="1" dirty="0">
                <a:latin typeface="Times New Roman" panose="02020603050405020304" pitchFamily="18" charset="0"/>
                <a:ea typeface="宋体" panose="02010600030101010101" pitchFamily="2" charset="-122"/>
                <a:cs typeface="+mn-ea"/>
                <a:sym typeface="Helvetica Light" charset="0"/>
              </a:rPr>
              <a:t>4</a:t>
            </a:r>
            <a:r>
              <a:rPr lang="zh-CN" altLang="en-US" sz="2965" noProof="1" dirty="0">
                <a:latin typeface="Times New Roman" panose="02020603050405020304" pitchFamily="18" charset="0"/>
                <a:ea typeface="宋体" panose="02010600030101010101" pitchFamily="2" charset="-122"/>
                <a:cs typeface="+mn-ea"/>
                <a:sym typeface="Helvetica Light" charset="0"/>
              </a:rPr>
              <a:t>  已知密文序列为</a:t>
            </a:r>
            <a:endParaRPr lang="zh-CN" altLang="en-US" sz="2965" noProof="1" dirty="0">
              <a:latin typeface="Times New Roman" panose="02020603050405020304" pitchFamily="18" charset="0"/>
              <a:ea typeface="宋体" panose="02010600030101010101" pitchFamily="2" charset="-122"/>
              <a:cs typeface="+mn-ea"/>
              <a:sym typeface="Helvetica Light" charset="0"/>
            </a:endParaRPr>
          </a:p>
          <a:p>
            <a:pPr defTabSz="914400" eaLnBrk="0" hangingPunct="0">
              <a:buSzPct val="75000"/>
              <a:buFont typeface="Arial" panose="020B0604020202020204" pitchFamily="34" charset="0"/>
              <a:buNone/>
            </a:pPr>
            <a:endParaRPr lang="zh-CN" altLang="en-US" sz="2400" noProof="1" dirty="0">
              <a:latin typeface="Times New Roman" panose="02020603050405020304" pitchFamily="18" charset="0"/>
              <a:ea typeface="宋体" panose="02010600030101010101" pitchFamily="2" charset="-122"/>
              <a:sym typeface="Helvetica Light" charset="0"/>
            </a:endParaRPr>
          </a:p>
          <a:p>
            <a:pPr defTabSz="914400" eaLnBrk="0" hangingPunct="0">
              <a:buSzPct val="75000"/>
              <a:buFont typeface="Arial" panose="020B0604020202020204" pitchFamily="34" charset="0"/>
              <a:buNone/>
            </a:pPr>
            <a:r>
              <a:rPr lang="zh-CN" altLang="en-US" sz="2665" noProof="1" dirty="0">
                <a:latin typeface="Times New Roman" panose="02020603050405020304" pitchFamily="18" charset="0"/>
                <a:ea typeface="宋体" panose="02010600030101010101" pitchFamily="2" charset="-122"/>
                <a:cs typeface="+mn-ea"/>
                <a:sym typeface="Helvetica Light" charset="0"/>
              </a:rPr>
              <a:t>OOBQB </a:t>
            </a:r>
            <a:r>
              <a:rPr lang="zh-CN" altLang="en-US" sz="2665" noProof="1" dirty="0">
                <a:solidFill>
                  <a:srgbClr val="FF0000"/>
                </a:solidFill>
                <a:latin typeface="Times New Roman" panose="02020603050405020304" pitchFamily="18" charset="0"/>
                <a:ea typeface="宋体" panose="02010600030101010101" pitchFamily="2" charset="-122"/>
                <a:cs typeface="+mn-ea"/>
                <a:sym typeface="Helvetica Light" charset="0"/>
              </a:rPr>
              <a:t>PQA</a:t>
            </a:r>
            <a:r>
              <a:rPr lang="zh-CN" altLang="en-US" sz="2665" noProof="1" dirty="0">
                <a:latin typeface="Times New Roman" panose="02020603050405020304" pitchFamily="18" charset="0"/>
                <a:ea typeface="宋体" panose="02010600030101010101" pitchFamily="2" charset="-122"/>
                <a:cs typeface="+mn-ea"/>
                <a:sym typeface="Helvetica Light" charset="0"/>
              </a:rPr>
              <a:t>IU NEUSR TEKAS RUMNA RRMNR </a:t>
            </a:r>
            <a:r>
              <a:rPr lang="zh-CN" altLang="en-US" sz="2665" noProof="1" dirty="0">
                <a:solidFill>
                  <a:srgbClr val="83C2FD"/>
                </a:solidFill>
                <a:latin typeface="Times New Roman" panose="02020603050405020304" pitchFamily="18" charset="0"/>
                <a:ea typeface="宋体" panose="02010600030101010101" pitchFamily="2" charset="-122"/>
                <a:cs typeface="+mn-ea"/>
                <a:sym typeface="Helvetica Light" charset="0"/>
              </a:rPr>
              <a:t>ROPY</a:t>
            </a:r>
            <a:r>
              <a:rPr lang="zh-CN" altLang="en-US" sz="2665" noProof="1" dirty="0">
                <a:latin typeface="Times New Roman" panose="02020603050405020304" pitchFamily="18" charset="0"/>
                <a:ea typeface="宋体" panose="02010600030101010101" pitchFamily="2" charset="-122"/>
                <a:cs typeface="+mn-ea"/>
                <a:sym typeface="Helvetica Light" charset="0"/>
              </a:rPr>
              <a:t>O DEEAD ERUNR QLJUG CZCCU  NRTEU ARJPT MPAWU TNDOB GCCEM SOHKA RCMNB YUATM MDERD UQFWM DTFKI L</a:t>
            </a:r>
            <a:r>
              <a:rPr lang="zh-CN" altLang="en-US" sz="2665" noProof="1" dirty="0">
                <a:solidFill>
                  <a:srgbClr val="83C2FD"/>
                </a:solidFill>
                <a:latin typeface="Times New Roman" panose="02020603050405020304" pitchFamily="18" charset="0"/>
                <a:ea typeface="宋体" panose="02010600030101010101" pitchFamily="2" charset="-122"/>
                <a:cs typeface="+mn-ea"/>
                <a:sym typeface="Helvetica Light" charset="0"/>
              </a:rPr>
              <a:t>ROPY</a:t>
            </a:r>
            <a:r>
              <a:rPr lang="zh-CN" altLang="en-US" sz="2665" noProof="1" dirty="0">
                <a:latin typeface="Times New Roman" panose="02020603050405020304" pitchFamily="18" charset="0"/>
                <a:ea typeface="宋体" panose="02010600030101010101" pitchFamily="2" charset="-122"/>
                <a:cs typeface="+mn-ea"/>
                <a:sym typeface="Helvetica Light" charset="0"/>
              </a:rPr>
              <a:t> ARUOL FHYZS NUEQM NBFHG EILFE JXIEQ NAQEV QRREG </a:t>
            </a:r>
            <a:r>
              <a:rPr lang="zh-CN" altLang="en-US" sz="2665" noProof="1" dirty="0">
                <a:solidFill>
                  <a:srgbClr val="FF0000"/>
                </a:solidFill>
                <a:latin typeface="Times New Roman" panose="02020603050405020304" pitchFamily="18" charset="0"/>
                <a:ea typeface="宋体" panose="02010600030101010101" pitchFamily="2" charset="-122"/>
                <a:cs typeface="+mn-ea"/>
                <a:sym typeface="Helvetica Light" charset="0"/>
              </a:rPr>
              <a:t>PQA</a:t>
            </a:r>
            <a:r>
              <a:rPr lang="zh-CN" altLang="en-US" sz="2665" noProof="1" dirty="0">
                <a:latin typeface="Times New Roman" panose="02020603050405020304" pitchFamily="18" charset="0"/>
                <a:ea typeface="宋体" panose="02010600030101010101" pitchFamily="2" charset="-122"/>
                <a:cs typeface="+mn-ea"/>
                <a:sym typeface="Helvetica Light" charset="0"/>
              </a:rPr>
              <a:t>RU NDXUC ZCCGP MZTFQ PMXIA UE</a:t>
            </a:r>
            <a:r>
              <a:rPr lang="en-US" altLang="zh-CN" sz="2665" noProof="1" dirty="0">
                <a:latin typeface="Times New Roman" panose="02020603050405020304" pitchFamily="18" charset="0"/>
                <a:ea typeface="宋体" panose="02010600030101010101" pitchFamily="2" charset="-122"/>
                <a:cs typeface="+mn-ea"/>
                <a:sym typeface="Helvetica Light" charset="0"/>
              </a:rPr>
              <a:t>- </a:t>
            </a:r>
            <a:r>
              <a:rPr lang="zh-CN" altLang="en-US" sz="2665" noProof="1" dirty="0">
                <a:latin typeface="Times New Roman" panose="02020603050405020304" pitchFamily="18" charset="0"/>
                <a:ea typeface="宋体" panose="02010600030101010101" pitchFamily="2" charset="-122"/>
                <a:cs typeface="+mn-ea"/>
                <a:sym typeface="Helvetica Light" charset="0"/>
              </a:rPr>
              <a:t>QAF EAVCD NKQNR EYCEI RTAQZ RTQRF MDYOH PANGO LCD</a:t>
            </a:r>
            <a:endParaRPr lang="zh-CN" altLang="en-US" sz="2665" noProof="1" dirty="0">
              <a:latin typeface="Times New Roman" panose="02020603050405020304" pitchFamily="18" charset="0"/>
              <a:ea typeface="宋体" panose="02010600030101010101" pitchFamily="2" charset="-122"/>
              <a:sym typeface="Helvetica Light" charset="0"/>
            </a:endParaRPr>
          </a:p>
        </p:txBody>
      </p:sp>
    </p:spTree>
  </p:cSld>
  <p:clrMapOvr>
    <a:masterClrMapping/>
  </p:clrMapOvr>
  <p:transition spd="med"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4758" y="1028095"/>
            <a:ext cx="11661826" cy="5433695"/>
          </a:xfrm>
          <a:prstGeom prst="rect">
            <a:avLst/>
          </a:prstGeom>
          <a:noFill/>
        </p:spPr>
        <p:txBody>
          <a:bodyPr wrap="square" rtlCol="0" anchor="t">
            <a:spAutoFit/>
          </a:bodyPr>
          <a:p>
            <a:pPr marR="0" defTabSz="825500" rtl="0">
              <a:spcBef>
                <a:spcPts val="600"/>
              </a:spcBef>
              <a:buClrTx/>
              <a:buSzPct val="75000"/>
              <a:buFont typeface="Arial" panose="020B0604020202020204" pitchFamily="34" charset="0"/>
              <a:buNone/>
              <a:defRPr/>
            </a:pPr>
            <a:r>
              <a:rPr lang="zh-CN" altLang="en-US" sz="2965" noProof="1" dirty="0">
                <a:latin typeface="Times New Roman" panose="02020603050405020304" pitchFamily="18" charset="0"/>
                <a:ea typeface="宋体" panose="02010600030101010101" pitchFamily="2" charset="-122"/>
                <a:cs typeface="+mn-ea"/>
                <a:sym typeface="+mn-ea"/>
              </a:rPr>
              <a:t>但在九个重码距离中还有6个可被2除尽，3个能被7除尽。</a:t>
            </a:r>
            <a:endParaRPr lang="zh-CN" altLang="en-US" sz="2965" noProof="1" dirty="0">
              <a:latin typeface="Times New Roman" panose="02020603050405020304" pitchFamily="18" charset="0"/>
              <a:sym typeface="+mn-ea"/>
            </a:endParaRPr>
          </a:p>
          <a:p>
            <a:pPr marR="0" defTabSz="825500" rtl="0">
              <a:spcBef>
                <a:spcPts val="600"/>
              </a:spcBef>
              <a:buClrTx/>
              <a:buSzPct val="75000"/>
              <a:buFont typeface="Arial" panose="020B0604020202020204" pitchFamily="34" charset="0"/>
              <a:buNone/>
              <a:defRPr/>
            </a:pPr>
            <a:r>
              <a:rPr sz="2965" noProof="0" dirty="0" smtClean="0">
                <a:latin typeface="Times New Roman" panose="02020603050405020304" pitchFamily="18" charset="0"/>
                <a:ea typeface="+mn-ea"/>
                <a:cs typeface="+mn-cs"/>
                <a:sym typeface="Helvetica Light" charset="0"/>
              </a:rPr>
              <a:t>为了进一步证实密表数为3</a:t>
            </a:r>
            <a:r>
              <a:rPr lang="zh-CN" sz="2965" noProof="0" dirty="0" smtClean="0">
                <a:latin typeface="Times New Roman" panose="02020603050405020304" pitchFamily="18" charset="0"/>
                <a:ea typeface="+mn-ea"/>
                <a:cs typeface="+mn-cs"/>
                <a:sym typeface="Helvetica Light" charset="0"/>
              </a:rPr>
              <a:t>，</a:t>
            </a:r>
            <a:r>
              <a:rPr sz="2965" noProof="0" dirty="0" smtClean="0">
                <a:latin typeface="Times New Roman" panose="02020603050405020304" pitchFamily="18" charset="0"/>
                <a:ea typeface="+mn-ea"/>
                <a:cs typeface="+mn-cs"/>
                <a:sym typeface="Helvetica Light" charset="0"/>
              </a:rPr>
              <a:t> 我们将密文字母依次写成三行</a:t>
            </a:r>
            <a:r>
              <a:rPr lang="zh-CN" sz="2965" noProof="0" dirty="0" smtClean="0">
                <a:latin typeface="Times New Roman" panose="02020603050405020304" pitchFamily="18" charset="0"/>
                <a:ea typeface="+mn-ea"/>
                <a:cs typeface="+mn-cs"/>
                <a:sym typeface="Helvetica Light" charset="0"/>
              </a:rPr>
              <a:t>。</a:t>
            </a:r>
            <a:endParaRPr lang="zh-CN" sz="2965"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O Q Q U U T A  U A M R Y E D U Q U  Z U T A  P  P  U D G  E  O A</a:t>
            </a:r>
            <a:endParaRPr kumimoji="0" sz="2400"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O B A N  S E S  M R N O O E E N  L G C N E R  T  A  T O C  M H R </a:t>
            </a:r>
            <a:endParaRPr kumimoji="0" sz="2400"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B P  I  E  R K R N R  R P  D A R R  J  C C R U J  M W N B C  S  K C </a:t>
            </a:r>
            <a:endParaRPr kumimoji="0" sz="2400"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M  Y T  D  D  F  D  K R Y U F Z U M  F E  F  X Q Q  Q  E  Q  U  X Z G  Z</a:t>
            </a:r>
            <a:endParaRPr kumimoji="0" lang="zh-CN" sz="2400"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N  U M E  U  W T   I  O A O H S E  N  H I  E  I   N E  R  G  A  N  U C  P  T</a:t>
            </a:r>
            <a:endParaRPr kumimoji="0" sz="2400"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B  A  M R Q  M  F  L  P  R L Y N Q  B G L J   E  A V  R   P   R D  C C  M F</a:t>
            </a:r>
            <a:endParaRPr kumimoji="0" sz="2400"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Q  X  U  A  A   D  Q E E T Z Q M O A O D </a:t>
            </a:r>
            <a:endParaRPr kumimoji="0" sz="2400"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P   I   E   F  V  N  N Y  I  A R R D H N L </a:t>
            </a:r>
            <a:endParaRPr kumimoji="0" sz="2400" kern="1200" cap="none" spc="0" normalizeH="0" baseline="0" noProof="0" dirty="0" smtClean="0">
              <a:latin typeface="Times New Roman" panose="02020603050405020304" pitchFamily="18" charset="0"/>
              <a:ea typeface="+mn-ea"/>
              <a:cs typeface="+mn-cs"/>
              <a:sym typeface="Helvetica Light" charset="0"/>
            </a:endParaRPr>
          </a:p>
          <a:p>
            <a:pPr marR="0" defTabSz="825500" rtl="0">
              <a:spcBef>
                <a:spcPts val="0"/>
              </a:spcBef>
              <a:buClrTx/>
              <a:buSzPct val="75000"/>
              <a:buFont typeface="Arial" panose="020B0604020202020204" pitchFamily="34" charset="0"/>
              <a:buNone/>
              <a:defRPr/>
            </a:pPr>
            <a:r>
              <a:rPr sz="2400" noProof="0" dirty="0" smtClean="0">
                <a:latin typeface="Times New Roman" panose="02020603050405020304" pitchFamily="18" charset="0"/>
                <a:ea typeface="+mn-ea"/>
                <a:cs typeface="+mn-cs"/>
                <a:sym typeface="Helvetica Light" charset="0"/>
              </a:rPr>
              <a:t>M A  Q  E  C  K   R C  R Q T F Y  P G C</a:t>
            </a:r>
            <a:endParaRPr sz="2400" noProof="0" dirty="0" smtClean="0">
              <a:latin typeface="Times New Roman" panose="02020603050405020304" pitchFamily="18" charset="0"/>
              <a:ea typeface="+mn-ea"/>
              <a:cs typeface="+mn-cs"/>
              <a:sym typeface="Helvetica Light" charset="0"/>
            </a:endParaRPr>
          </a:p>
          <a:p>
            <a:pPr marR="0" defTabSz="825500" rtl="0">
              <a:spcBef>
                <a:spcPts val="900"/>
              </a:spcBef>
              <a:buClrTx/>
              <a:buSzPct val="75000"/>
              <a:buFont typeface="Arial" panose="020B0604020202020204" pitchFamily="34" charset="0"/>
              <a:buNone/>
              <a:defRPr/>
            </a:pPr>
            <a:r>
              <a:rPr sz="2965" noProof="0" dirty="0" smtClean="0">
                <a:latin typeface="Times New Roman" panose="02020603050405020304" pitchFamily="18" charset="0"/>
                <a:ea typeface="+mn-ea"/>
                <a:cs typeface="+mn-cs"/>
                <a:sym typeface="Helvetica Light" charset="0"/>
              </a:rPr>
              <a:t>计算各行的I.C值分别为0.0717</a:t>
            </a:r>
            <a:r>
              <a:rPr lang="zh-CN" sz="2965" noProof="0" dirty="0" smtClean="0">
                <a:latin typeface="Times New Roman" panose="02020603050405020304" pitchFamily="18" charset="0"/>
                <a:ea typeface="+mn-ea"/>
                <a:cs typeface="+mn-cs"/>
                <a:sym typeface="Helvetica Light" charset="0"/>
              </a:rPr>
              <a:t>、</a:t>
            </a:r>
            <a:r>
              <a:rPr sz="2965" noProof="0" dirty="0" smtClean="0">
                <a:latin typeface="Times New Roman" panose="02020603050405020304" pitchFamily="18" charset="0"/>
                <a:ea typeface="+mn-ea"/>
                <a:cs typeface="+mn-cs"/>
                <a:sym typeface="Helvetica Light" charset="0"/>
              </a:rPr>
              <a:t>0.0637和0.0641</a:t>
            </a:r>
            <a:r>
              <a:rPr lang="zh-CN" sz="2965" noProof="0" dirty="0" smtClean="0">
                <a:latin typeface="Times New Roman" panose="02020603050405020304" pitchFamily="18" charset="0"/>
                <a:ea typeface="+mn-ea"/>
                <a:cs typeface="+mn-cs"/>
                <a:sym typeface="Helvetica Light" charset="0"/>
              </a:rPr>
              <a:t>，</a:t>
            </a:r>
            <a:r>
              <a:rPr sz="2965" noProof="0" dirty="0" smtClean="0">
                <a:latin typeface="Times New Roman" panose="02020603050405020304" pitchFamily="18" charset="0"/>
                <a:ea typeface="+mn-ea"/>
                <a:cs typeface="+mn-cs"/>
                <a:sym typeface="Helvetica Light" charset="0"/>
              </a:rPr>
              <a:t>都很接近单表代替下的I.C值</a:t>
            </a:r>
            <a:r>
              <a:rPr lang="zh-CN" sz="2965" noProof="0" dirty="0" smtClean="0">
                <a:latin typeface="Times New Roman" panose="02020603050405020304" pitchFamily="18" charset="0"/>
                <a:ea typeface="+mn-ea"/>
                <a:cs typeface="+mn-cs"/>
                <a:sym typeface="Helvetica Light" charset="0"/>
              </a:rPr>
              <a:t>，</a:t>
            </a:r>
            <a:r>
              <a:rPr sz="2965" noProof="0" dirty="0" smtClean="0">
                <a:latin typeface="Times New Roman" panose="02020603050405020304" pitchFamily="18" charset="0"/>
                <a:ea typeface="+mn-ea"/>
                <a:cs typeface="+mn-cs"/>
                <a:sym typeface="Helvetica Light" charset="0"/>
              </a:rPr>
              <a:t> 进一步表明加密此段密文使用的密表数为3</a:t>
            </a:r>
            <a:r>
              <a:rPr lang="zh-CN" sz="2965" noProof="0" dirty="0" smtClean="0">
                <a:latin typeface="Times New Roman" panose="02020603050405020304" pitchFamily="18" charset="0"/>
                <a:ea typeface="+mn-ea"/>
                <a:cs typeface="+mn-cs"/>
                <a:sym typeface="Helvetica Light" charset="0"/>
              </a:rPr>
              <a:t>。</a:t>
            </a:r>
            <a:endParaRPr lang="zh-CN" sz="2965" noProof="0" dirty="0" smtClean="0">
              <a:latin typeface="Times New Roman" panose="02020603050405020304" pitchFamily="18" charset="0"/>
              <a:ea typeface="+mn-ea"/>
              <a:cs typeface="+mn-cs"/>
              <a:sym typeface="Helvetica Light" charset="0"/>
            </a:endParaRPr>
          </a:p>
        </p:txBody>
      </p:sp>
    </p:spTree>
  </p:cSld>
  <p:clrMapOvr>
    <a:masterClrMapping/>
  </p:clrMapOvr>
  <p:transition spd="med"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239890" y="117594"/>
            <a:ext cx="9215901" cy="863467"/>
          </a:xfrm>
          <a:ln>
            <a:miter/>
          </a:ln>
        </p:spPr>
        <p:txBody>
          <a:bodyPr wrap="square" lIns="0" tIns="0" rIns="0" bIns="0" anchor="ctr"/>
          <a:p>
            <a:pPr marL="838200" lvl="0" indent="-838200" algn="l" eaLnBrk="1" fontAlgn="base" hangingPunct="1"/>
            <a:r>
              <a:rPr lang="en-US" altLang="zh-CN" sz="4795" b="0" strike="noStrike" noProof="1" dirty="0">
                <a:latin typeface="Times New Roman" panose="02020603050405020304" pitchFamily="18" charset="0"/>
              </a:rPr>
              <a:t> 4.</a:t>
            </a:r>
            <a:r>
              <a:rPr lang="zh-CN" altLang="en-US" sz="4795" b="0" strike="noStrike" noProof="1" dirty="0">
                <a:latin typeface="Times New Roman" panose="02020603050405020304" pitchFamily="18" charset="0"/>
              </a:rPr>
              <a:t>密表的匹配</a:t>
            </a:r>
            <a:endParaRPr lang="zh-CN" altLang="en-US" sz="4795" b="0" strike="noStrike" noProof="1" dirty="0">
              <a:latin typeface="Times New Roman" panose="02020603050405020304" pitchFamily="18" charset="0"/>
            </a:endParaRPr>
          </a:p>
        </p:txBody>
      </p:sp>
      <p:sp>
        <p:nvSpPr>
          <p:cNvPr id="39938" name="文本框 1"/>
          <p:cNvSpPr txBox="1"/>
          <p:nvPr/>
        </p:nvSpPr>
        <p:spPr>
          <a:xfrm>
            <a:off x="239890" y="1797488"/>
            <a:ext cx="11702144" cy="3241040"/>
          </a:xfrm>
          <a:prstGeom prst="rect">
            <a:avLst/>
          </a:prstGeom>
          <a:noFill/>
          <a:ln w="9525">
            <a:noFill/>
            <a:miter/>
          </a:ln>
        </p:spPr>
        <p:txBody>
          <a:bodyPr wrap="square" anchor="t">
            <a:spAutoFit/>
          </a:bodyPr>
          <a:p>
            <a:pPr marL="285750" indent="-285750" defTabSz="914400" eaLnBrk="0" hangingPunct="0">
              <a:buClrTx/>
              <a:buSzPct val="70000"/>
              <a:buFont typeface="Wingdings" panose="05000000000000000000" charset="0"/>
              <a:buChar char="l"/>
            </a:pPr>
            <a:r>
              <a:rPr lang="zh-CN" altLang="en-US" sz="2965" noProof="1" dirty="0">
                <a:latin typeface="Arial" panose="020B0604020202020204" pitchFamily="34" charset="0"/>
                <a:ea typeface="宋体" panose="02010600030101010101" pitchFamily="2" charset="-122"/>
                <a:cs typeface="+mn-ea"/>
                <a:sym typeface="Helvetica Light" charset="0"/>
              </a:rPr>
              <a:t> </a:t>
            </a:r>
            <a:r>
              <a:rPr lang="zh-CN" altLang="en-US" sz="2965" noProof="1" dirty="0">
                <a:latin typeface="Times New Roman" panose="02020603050405020304" pitchFamily="18" charset="0"/>
                <a:ea typeface="宋体" panose="02010600030101010101" pitchFamily="2" charset="-122"/>
                <a:cs typeface="+mn-ea"/>
                <a:sym typeface="Helvetica Light" charset="0"/>
              </a:rPr>
              <a:t>确定了密表数</a:t>
            </a:r>
            <a:r>
              <a:rPr lang="en-US" altLang="zh-CN" sz="2965" i="1" noProof="1" dirty="0">
                <a:latin typeface="Times New Roman" panose="02020603050405020304" pitchFamily="18" charset="0"/>
                <a:ea typeface="宋体" panose="02010600030101010101" pitchFamily="2" charset="-122"/>
                <a:cs typeface="+mn-ea"/>
                <a:sym typeface="Helvetica Light" charset="0"/>
              </a:rPr>
              <a:t>d</a:t>
            </a:r>
            <a:r>
              <a:rPr lang="zh-CN" altLang="en-US" sz="2965" noProof="1" dirty="0">
                <a:latin typeface="Times New Roman" panose="02020603050405020304" pitchFamily="18" charset="0"/>
                <a:ea typeface="宋体" panose="02010600030101010101" pitchFamily="2" charset="-122"/>
                <a:cs typeface="+mn-ea"/>
                <a:sym typeface="Helvetica Light" charset="0"/>
              </a:rPr>
              <a:t>后，可将密文写成</a:t>
            </a:r>
            <a:r>
              <a:rPr lang="en-US" altLang="zh-CN" sz="2965" i="1" noProof="1" dirty="0">
                <a:latin typeface="Times New Roman" panose="02020603050405020304" pitchFamily="18" charset="0"/>
                <a:ea typeface="宋体" panose="02010600030101010101" pitchFamily="2" charset="-122"/>
                <a:cs typeface="+mn-ea"/>
                <a:sym typeface="Helvetica Light" charset="0"/>
              </a:rPr>
              <a:t>d</a:t>
            </a:r>
            <a:r>
              <a:rPr lang="zh-CN" altLang="en-US" sz="2965" noProof="1" dirty="0">
                <a:latin typeface="Times New Roman" panose="02020603050405020304" pitchFamily="18" charset="0"/>
                <a:ea typeface="宋体" panose="02010600030101010101" pitchFamily="2" charset="-122"/>
                <a:cs typeface="+mn-ea"/>
                <a:sym typeface="Helvetica Light" charset="0"/>
              </a:rPr>
              <a:t>行，使同一行密文为同一代替表加密而成，如能确定各代替表就能恢复原明文。</a:t>
            </a:r>
            <a:endParaRPr lang="zh-CN" altLang="en-US" sz="2965" noProof="1" dirty="0">
              <a:latin typeface="Times New Roman" panose="02020603050405020304" pitchFamily="18" charset="0"/>
              <a:ea typeface="宋体" panose="02010600030101010101" pitchFamily="2" charset="-122"/>
              <a:cs typeface="+mn-ea"/>
              <a:sym typeface="Helvetica Light" charset="0"/>
            </a:endParaRPr>
          </a:p>
          <a:p>
            <a:pPr marL="285750" indent="-285750" defTabSz="914400" eaLnBrk="0" hangingPunct="0">
              <a:buClrTx/>
              <a:buSzPct val="70000"/>
              <a:buFont typeface="Wingdings" panose="05000000000000000000" charset="0"/>
              <a:buChar char="l"/>
            </a:pPr>
            <a:r>
              <a:rPr lang="zh-CN" altLang="en-US" sz="2965" noProof="1" dirty="0">
                <a:latin typeface="Times New Roman" panose="02020603050405020304" pitchFamily="18" charset="0"/>
                <a:ea typeface="宋体" panose="02010600030101010101" pitchFamily="2" charset="-122"/>
                <a:cs typeface="+mn-ea"/>
                <a:sym typeface="Helvetica Light" charset="0"/>
              </a:rPr>
              <a:t>每一行的密文字母数要足够大，至少要比密钥字长得多，否则攻击难度就很大。</a:t>
            </a:r>
            <a:endParaRPr lang="zh-CN" altLang="en-US" sz="2965" noProof="1" dirty="0">
              <a:latin typeface="Times New Roman" panose="02020603050405020304" pitchFamily="18" charset="0"/>
              <a:ea typeface="宋体" panose="02010600030101010101" pitchFamily="2" charset="-122"/>
              <a:cs typeface="+mn-ea"/>
              <a:sym typeface="Helvetica Light" charset="0"/>
            </a:endParaRPr>
          </a:p>
          <a:p>
            <a:pPr marL="285750" indent="-285750" defTabSz="914400" eaLnBrk="0" hangingPunct="0">
              <a:buClrTx/>
              <a:buSzPct val="70000"/>
              <a:buFont typeface="Wingdings" panose="05000000000000000000" charset="0"/>
              <a:buChar char="l"/>
            </a:pPr>
            <a:r>
              <a:rPr lang="zh-CN" altLang="en-US" sz="2965" noProof="1" dirty="0">
                <a:latin typeface="Times New Roman" panose="02020603050405020304" pitchFamily="18" charset="0"/>
                <a:ea typeface="宋体" panose="02010600030101010101" pitchFamily="2" charset="-122"/>
                <a:cs typeface="+mn-ea"/>
                <a:sym typeface="Helvetica Light" charset="0"/>
              </a:rPr>
              <a:t>明文的双码、三码等统计特性都很难利用，要确定各行的代替表比单表代替密码要难得多。</a:t>
            </a:r>
            <a:endParaRPr lang="zh-CN" altLang="en-US" sz="2965" noProof="1" dirty="0">
              <a:latin typeface="Times New Roman" panose="02020603050405020304" pitchFamily="18" charset="0"/>
              <a:ea typeface="宋体" panose="02010600030101010101" pitchFamily="2" charset="-122"/>
              <a:sym typeface="Helvetica Light" charset="0"/>
            </a:endParaRPr>
          </a:p>
          <a:p>
            <a:pPr marL="1270000" lvl="1" indent="-635000" algn="l" defTabSz="914400" eaLnBrk="0" fontAlgn="base" latinLnBrk="0" hangingPunct="0">
              <a:spcBef>
                <a:spcPct val="0"/>
              </a:spcBef>
              <a:spcAft>
                <a:spcPct val="0"/>
              </a:spcAft>
              <a:buFont typeface="Wingdings" panose="05000000000000000000" charset="0"/>
              <a:buChar char="Ø"/>
            </a:pPr>
            <a:endParaRPr lang="zh-CN" altLang="en-US" sz="2665" u="none" strike="noStrike" baseline="0" noProof="1" dirty="0">
              <a:solidFill>
                <a:schemeClr val="tx1"/>
              </a:solidFill>
              <a:latin typeface="Times New Roman" panose="02020603050405020304" pitchFamily="18" charset="0"/>
              <a:ea typeface="宋体" panose="02010600030101010101" pitchFamily="2" charset="-122"/>
              <a:sym typeface="Helvetica Light" charset="0"/>
            </a:endParaRPr>
          </a:p>
        </p:txBody>
      </p:sp>
    </p:spTree>
  </p:cSld>
  <p:clrMapOvr>
    <a:masterClrMapping/>
  </p:clrMapOvr>
  <p:transition spd="med"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2"/>
          <p:cNvSpPr txBox="1"/>
          <p:nvPr/>
        </p:nvSpPr>
        <p:spPr>
          <a:xfrm>
            <a:off x="152535" y="1293520"/>
            <a:ext cx="11251932" cy="3538220"/>
          </a:xfrm>
          <a:prstGeom prst="rect">
            <a:avLst/>
          </a:prstGeom>
          <a:noFill/>
          <a:ln w="9525">
            <a:noFill/>
            <a:miter/>
          </a:ln>
        </p:spPr>
        <p:txBody>
          <a:bodyPr wrap="square" anchor="t">
            <a:spAutoFit/>
          </a:bodyPr>
          <a:p>
            <a:pPr marL="520700" indent="-342900" defTabSz="914400" eaLnBrk="0" hangingPunct="0">
              <a:buClrTx/>
              <a:buSzPct val="70000"/>
              <a:buFont typeface="Wingdings" panose="05000000000000000000" charset="0"/>
              <a:buChar char="l"/>
            </a:pPr>
            <a:r>
              <a:rPr lang="zh-CN" altLang="en-US" sz="3195" baseline="0" noProof="1" dirty="0">
                <a:latin typeface="Times New Roman" panose="02020603050405020304" pitchFamily="18" charset="0"/>
                <a:ea typeface="宋体" panose="02010600030101010101" pitchFamily="2" charset="-122"/>
                <a:cs typeface="+mn-ea"/>
                <a:sym typeface="Helvetica Light" charset="0"/>
              </a:rPr>
              <a:t>当各单表代替密码均为加法密码时，只要找到其中一行密文的代替表，就可以将所有行的代替表确定。</a:t>
            </a:r>
            <a:endParaRPr lang="zh-CN" altLang="en-US" sz="3195" baseline="0" noProof="1" dirty="0">
              <a:latin typeface="Times New Roman" panose="02020603050405020304" pitchFamily="18" charset="0"/>
              <a:ea typeface="宋体" panose="02010600030101010101" pitchFamily="2" charset="-122"/>
              <a:cs typeface="+mn-ea"/>
              <a:sym typeface="Helvetica Light" charset="0"/>
            </a:endParaRPr>
          </a:p>
          <a:p>
            <a:pPr marL="520700" indent="-342900" defTabSz="914400" eaLnBrk="0" hangingPunct="0">
              <a:buClrTx/>
              <a:buSzPct val="70000"/>
              <a:buFont typeface="Wingdings" panose="05000000000000000000" charset="0"/>
              <a:buChar char="l"/>
            </a:pPr>
            <a:r>
              <a:rPr lang="zh-CN" altLang="en-US" sz="3195" baseline="0" noProof="1" dirty="0">
                <a:latin typeface="Times New Roman" panose="02020603050405020304" pitchFamily="18" charset="0"/>
                <a:ea typeface="宋体" panose="02010600030101010101" pitchFamily="2" charset="-122"/>
                <a:cs typeface="+mn-ea"/>
                <a:sym typeface="Helvetica Light" charset="0"/>
              </a:rPr>
              <a:t>然而，若每行采用的是一般的单表代替密码，确定各代替表就要比加法密码困难得多。</a:t>
            </a:r>
            <a:endParaRPr lang="en-US" altLang="zh-CN" sz="3195" baseline="0" noProof="1" dirty="0">
              <a:latin typeface="Times New Roman" panose="02020603050405020304" pitchFamily="18" charset="0"/>
              <a:ea typeface="宋体" panose="02010600030101010101" pitchFamily="2" charset="-122"/>
              <a:cs typeface="+mn-ea"/>
              <a:sym typeface="Helvetica Light" charset="0"/>
            </a:endParaRPr>
          </a:p>
          <a:p>
            <a:pPr marL="520700" indent="-342900" defTabSz="914400" eaLnBrk="0" hangingPunct="0">
              <a:buClrTx/>
              <a:buSzPct val="70000"/>
              <a:buFont typeface="Wingdings" panose="05000000000000000000" charset="0"/>
              <a:buChar char="l"/>
            </a:pPr>
            <a:r>
              <a:rPr lang="zh-CN" altLang="en-US" sz="3195" baseline="0" noProof="1" dirty="0">
                <a:latin typeface="Times New Roman" panose="02020603050405020304" pitchFamily="18" charset="0"/>
                <a:ea typeface="宋体" panose="02010600030101010101" pitchFamily="2" charset="-122"/>
                <a:cs typeface="+mn-ea"/>
                <a:sym typeface="Helvetica Light" charset="0"/>
              </a:rPr>
              <a:t>常用的方法是密表匹配，即把多表代替密码加密的密文变成一个已知移位数的单表代替密码加密的密文，然后再采用单表代替密码的破译方法进行破译。</a:t>
            </a:r>
            <a:endParaRPr lang="zh-CN" altLang="en-US" sz="3195" baseline="0" noProof="1">
              <a:latin typeface="Arial" panose="020B0604020202020204" pitchFamily="34" charset="0"/>
              <a:ea typeface="宋体" panose="02010600030101010101" pitchFamily="2" charset="-122"/>
            </a:endParaRPr>
          </a:p>
        </p:txBody>
      </p:sp>
    </p:spTree>
  </p:cSld>
  <p:clrMapOvr>
    <a:masterClrMapping/>
  </p:clrMapOvr>
  <p:transition spd="med"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143933" y="165100"/>
            <a:ext cx="10915651" cy="863600"/>
          </a:xfrm>
        </p:spPr>
        <p:txBody>
          <a:bodyPr wrap="square" lIns="0" tIns="0" rIns="0" bIns="0" anchor="ctr"/>
          <a:p>
            <a:pPr algn="l" eaLnBrk="1" hangingPunct="1"/>
            <a:r>
              <a:rPr lang="en-US" altLang="zh-CN" sz="4800" b="0" dirty="0">
                <a:latin typeface="Times New Roman" panose="02020603050405020304" pitchFamily="18" charset="0"/>
              </a:rPr>
              <a:t>  2.</a:t>
            </a:r>
            <a:r>
              <a:rPr lang="zh-CN" altLang="en-US" sz="4800" dirty="0"/>
              <a:t>常见的多表代替密码</a:t>
            </a:r>
            <a:r>
              <a:rPr lang="en-US" altLang="zh-CN" sz="4800" dirty="0"/>
              <a:t>--</a:t>
            </a:r>
            <a:r>
              <a:rPr lang="zh-CN" altLang="en-US" sz="3735" b="0" dirty="0">
                <a:latin typeface="Times New Roman" panose="02020603050405020304" pitchFamily="18" charset="0"/>
              </a:rPr>
              <a:t>维吉尼亚密码</a:t>
            </a:r>
            <a:endParaRPr lang="zh-CN" altLang="en-US" sz="3735" b="0" dirty="0">
              <a:latin typeface="Times New Roman" panose="02020603050405020304" pitchFamily="18" charset="0"/>
            </a:endParaRPr>
          </a:p>
        </p:txBody>
      </p:sp>
      <p:sp>
        <p:nvSpPr>
          <p:cNvPr id="13314" name="Rectangle 3"/>
          <p:cNvSpPr>
            <a:spLocks noGrp="1"/>
          </p:cNvSpPr>
          <p:nvPr>
            <p:ph type="body"/>
          </p:nvPr>
        </p:nvSpPr>
        <p:spPr>
          <a:xfrm>
            <a:off x="719667" y="1413933"/>
            <a:ext cx="11040533" cy="5183717"/>
          </a:xfrm>
        </p:spPr>
        <p:txBody>
          <a:bodyPr wrap="square" lIns="0" tIns="0" rIns="0" bIns="0" anchor="t"/>
          <a:p>
            <a:pPr marL="0" indent="0" eaLnBrk="1" hangingPunct="1">
              <a:spcBef>
                <a:spcPts val="900"/>
              </a:spcBef>
            </a:pPr>
            <a:r>
              <a:rPr lang="en-US" altLang="zh-CN" sz="3200" dirty="0">
                <a:latin typeface="宋体" panose="02010600030101010101" pitchFamily="2" charset="-122"/>
              </a:rPr>
              <a:t> Blaise de Vigenère </a:t>
            </a:r>
            <a:r>
              <a:rPr lang="zh-CN" altLang="en-US" sz="3200" dirty="0">
                <a:latin typeface="宋体" panose="02010600030101010101" pitchFamily="2" charset="-122"/>
              </a:rPr>
              <a:t>发明了多字母替换（</a:t>
            </a:r>
            <a:r>
              <a:rPr lang="en-US" altLang="zh-CN" sz="3200" dirty="0">
                <a:latin typeface="宋体" panose="02010600030101010101" pitchFamily="2" charset="-122"/>
              </a:rPr>
              <a:t>polyalphabetic substitution cipher</a:t>
            </a:r>
            <a:r>
              <a:rPr lang="zh-CN" altLang="en-US" sz="3200" dirty="0">
                <a:latin typeface="宋体" panose="02010600030101010101" pitchFamily="2" charset="-122"/>
              </a:rPr>
              <a:t>）。</a:t>
            </a:r>
            <a:endParaRPr lang="en-US" altLang="zh-CN" sz="3200" dirty="0">
              <a:latin typeface="宋体" panose="02010600030101010101" pitchFamily="2" charset="-122"/>
            </a:endParaRPr>
          </a:p>
          <a:p>
            <a:pPr marL="0" indent="0" eaLnBrk="1" hangingPunct="1">
              <a:spcBef>
                <a:spcPts val="900"/>
              </a:spcBef>
            </a:pPr>
            <a:r>
              <a:rPr lang="en-US" altLang="zh-CN" sz="3200" dirty="0">
                <a:latin typeface="宋体" panose="02010600030101010101" pitchFamily="2" charset="-122"/>
              </a:rPr>
              <a:t> </a:t>
            </a:r>
            <a:r>
              <a:rPr lang="zh-CN" altLang="en-US" sz="3200" dirty="0">
                <a:latin typeface="宋体" panose="02010600030101010101" pitchFamily="2" charset="-122"/>
              </a:rPr>
              <a:t>随着破译单表密码的技术提高，使得</a:t>
            </a:r>
            <a:r>
              <a:rPr lang="en-US" altLang="zh-CN" sz="3200" dirty="0">
                <a:latin typeface="宋体" panose="02010600030101010101" pitchFamily="2" charset="-122"/>
              </a:rPr>
              <a:t>vigenère cipher </a:t>
            </a:r>
            <a:r>
              <a:rPr lang="zh-CN" altLang="en-US" sz="3200" dirty="0">
                <a:latin typeface="宋体" panose="02010600030101010101" pitchFamily="2" charset="-122"/>
              </a:rPr>
              <a:t>逐渐被各国使用。</a:t>
            </a:r>
            <a:endParaRPr lang="en-US" altLang="zh-CN" sz="3200" dirty="0">
              <a:latin typeface="宋体" panose="02010600030101010101" pitchFamily="2" charset="-122"/>
            </a:endParaRPr>
          </a:p>
          <a:p>
            <a:pPr marL="0" indent="0" eaLnBrk="1" hangingPunct="1">
              <a:spcBef>
                <a:spcPts val="900"/>
              </a:spcBef>
            </a:pPr>
            <a:r>
              <a:rPr lang="en-US" altLang="zh-CN" sz="3200" dirty="0">
                <a:latin typeface="宋体" panose="02010600030101010101" pitchFamily="2" charset="-122"/>
              </a:rPr>
              <a:t> 1854</a:t>
            </a:r>
            <a:r>
              <a:rPr lang="zh-CN" altLang="en-US" sz="3200" dirty="0">
                <a:latin typeface="宋体" panose="02010600030101010101" pitchFamily="2" charset="-122"/>
              </a:rPr>
              <a:t>年，首次被 </a:t>
            </a:r>
            <a:r>
              <a:rPr lang="en-US" altLang="zh-CN" sz="3200" dirty="0">
                <a:latin typeface="宋体" panose="02010600030101010101" pitchFamily="2" charset="-122"/>
              </a:rPr>
              <a:t>Charles Babbage </a:t>
            </a:r>
            <a:r>
              <a:rPr lang="zh-CN" altLang="en-US" sz="3200" dirty="0">
                <a:latin typeface="宋体" panose="02010600030101010101" pitchFamily="2" charset="-122"/>
              </a:rPr>
              <a:t>攻破，但没有公开。</a:t>
            </a:r>
            <a:endParaRPr lang="en-US" altLang="zh-CN" sz="3200" dirty="0">
              <a:latin typeface="宋体" panose="02010600030101010101" pitchFamily="2" charset="-122"/>
            </a:endParaRPr>
          </a:p>
          <a:p>
            <a:pPr marL="0" indent="0" eaLnBrk="1" hangingPunct="1">
              <a:spcBef>
                <a:spcPts val="900"/>
              </a:spcBef>
            </a:pPr>
            <a:r>
              <a:rPr lang="en-US" altLang="zh-CN" sz="3200" dirty="0">
                <a:latin typeface="宋体" panose="02010600030101010101" pitchFamily="2" charset="-122"/>
              </a:rPr>
              <a:t> Friedrich Kasiski</a:t>
            </a:r>
            <a:r>
              <a:rPr lang="zh-CN" altLang="en-US" sz="3200" dirty="0">
                <a:latin typeface="宋体" panose="02010600030101010101" pitchFamily="2" charset="-122"/>
              </a:rPr>
              <a:t>于</a:t>
            </a:r>
            <a:r>
              <a:rPr lang="en-US" altLang="zh-CN" sz="3200" dirty="0">
                <a:latin typeface="宋体" panose="02010600030101010101" pitchFamily="2" charset="-122"/>
              </a:rPr>
              <a:t>1863</a:t>
            </a:r>
            <a:r>
              <a:rPr lang="zh-CN" altLang="en-US" sz="3200" dirty="0">
                <a:latin typeface="宋体" panose="02010600030101010101" pitchFamily="2" charset="-122"/>
              </a:rPr>
              <a:t>年攻破并发表了此密码的各种变形，   </a:t>
            </a:r>
            <a:endParaRPr lang="en-US" altLang="zh-CN" sz="3200" dirty="0">
              <a:latin typeface="宋体" panose="02010600030101010101" pitchFamily="2" charset="-122"/>
            </a:endParaRPr>
          </a:p>
          <a:p>
            <a:pPr marL="0" indent="0" eaLnBrk="1" hangingPunct="1">
              <a:spcBef>
                <a:spcPts val="900"/>
              </a:spcBef>
              <a:buNone/>
            </a:pPr>
            <a:r>
              <a:rPr lang="en-US" altLang="zh-CN" sz="3200" dirty="0">
                <a:latin typeface="宋体" panose="02010600030101010101" pitchFamily="2" charset="-122"/>
              </a:rPr>
              <a:t> </a:t>
            </a:r>
            <a:r>
              <a:rPr lang="zh-CN" altLang="en-US" sz="3200" dirty="0">
                <a:latin typeface="宋体" panose="02010600030101010101" pitchFamily="2" charset="-122"/>
              </a:rPr>
              <a:t>被沿用到</a:t>
            </a:r>
            <a:r>
              <a:rPr lang="en-US" altLang="zh-CN" sz="3200" dirty="0">
                <a:latin typeface="宋体" panose="02010600030101010101" pitchFamily="2" charset="-122"/>
              </a:rPr>
              <a:t>20</a:t>
            </a:r>
            <a:r>
              <a:rPr lang="zh-CN" altLang="en-US" sz="3200" dirty="0">
                <a:latin typeface="宋体" panose="02010600030101010101" pitchFamily="2" charset="-122"/>
              </a:rPr>
              <a:t>世纪。</a:t>
            </a:r>
            <a:endParaRPr lang="zh-CN" altLang="en-US" sz="3200" dirty="0">
              <a:latin typeface="宋体" panose="02010600030101010101" pitchFamily="2" charset="-122"/>
            </a:endParaRPr>
          </a:p>
        </p:txBody>
      </p:sp>
      <p:pic>
        <p:nvPicPr>
          <p:cNvPr id="13315" name="Picture 12" descr="{226EAD20-C35D-4104-AF3A-1A0C9B910552}"/>
          <p:cNvPicPr>
            <a:picLocks noChangeAspect="1"/>
          </p:cNvPicPr>
          <p:nvPr/>
        </p:nvPicPr>
        <p:blipFill>
          <a:blip r:embed="rId1"/>
          <a:stretch>
            <a:fillRect/>
          </a:stretch>
        </p:blipFill>
        <p:spPr>
          <a:xfrm>
            <a:off x="9903884" y="4874684"/>
            <a:ext cx="1663700" cy="1818216"/>
          </a:xfrm>
          <a:prstGeom prst="rect">
            <a:avLst/>
          </a:prstGeom>
          <a:noFill/>
          <a:ln w="9525">
            <a:noFill/>
          </a:ln>
        </p:spPr>
      </p:pic>
    </p:spTree>
  </p:cSld>
  <p:clrMapOvr>
    <a:masterClrMapping/>
  </p:clrMapOvr>
  <p:transition spd="med"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页脚占位符 4"/>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14339" name="Rectangle 4"/>
          <p:cNvSpPr>
            <a:spLocks noGrp="1" noChangeArrowheads="1"/>
          </p:cNvSpPr>
          <p:nvPr>
            <p:ph type="body"/>
          </p:nvPr>
        </p:nvSpPr>
        <p:spPr>
          <a:xfrm>
            <a:off x="1136651" y="1809751"/>
            <a:ext cx="9916584" cy="4787900"/>
          </a:xfrm>
          <a:ln>
            <a:miter/>
          </a:ln>
        </p:spPr>
        <p:txBody>
          <a:bodyPr vert="horz" wrap="square" lIns="0" tIns="0" rIns="0" bIns="0" numCol="1" anchor="t" anchorCtr="0" compatLnSpc="1"/>
          <a:lstStyle/>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加密</a:t>
            </a:r>
            <a:endPar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a:p>
            <a:pPr marL="0" marR="0" lvl="0" indent="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方式一：数学公式计算</a:t>
            </a:r>
            <a:endPar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a:p>
            <a:pPr marL="1270000" marR="0" lvl="1" indent="-635000" algn="l" defTabSz="825500" rtl="0" eaLnBrk="1" fontAlgn="base" latinLnBrk="0" hangingPunct="1">
              <a:spcBef>
                <a:spcPts val="900"/>
              </a:spcBef>
              <a:spcAft>
                <a:spcPct val="0"/>
              </a:spcAft>
              <a:buClrTx/>
              <a:buSzPct val="75000"/>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设明文 </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P = </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p</a:t>
            </a:r>
            <a:r>
              <a:rPr kumimoji="0" lang="en-US" altLang="zh-CN" sz="32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rPr>
              <a:t>1</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p</a:t>
            </a:r>
            <a:r>
              <a:rPr kumimoji="0" lang="en-US" altLang="zh-CN" sz="32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rPr>
              <a:t>2</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r>
              <a:rPr kumimoji="0" lang="en-US" altLang="zh-CN" sz="3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mn-cs"/>
                <a:sym typeface="Helvetica Light" charset="0"/>
              </a:rPr>
              <a:t>p</a:t>
            </a:r>
            <a:r>
              <a:rPr kumimoji="0" lang="en-US" altLang="zh-CN" sz="3200" b="0" i="1" u="none" strike="noStrike" kern="1200" cap="none" spc="0" normalizeH="0" baseline="-25000" noProof="0" dirty="0" err="1" smtClean="0">
                <a:ln>
                  <a:noFill/>
                </a:ln>
                <a:solidFill>
                  <a:schemeClr val="tx1"/>
                </a:solidFill>
                <a:effectLst/>
                <a:uLnTx/>
                <a:uFillTx/>
                <a:latin typeface="Times New Roman" panose="02020603050405020304" pitchFamily="18" charset="0"/>
                <a:ea typeface="+mn-ea"/>
                <a:cs typeface="+mn-cs"/>
                <a:sym typeface="Helvetica Light" charset="0"/>
              </a:rPr>
              <a:t>n</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，密钥 </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k</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 </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k</a:t>
            </a:r>
            <a:r>
              <a:rPr kumimoji="0" lang="en-US" altLang="zh-CN" sz="32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rPr>
              <a:t>1</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k</a:t>
            </a:r>
            <a:r>
              <a:rPr kumimoji="0" lang="en-US" altLang="zh-CN" sz="32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rPr>
              <a:t>2</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r>
              <a:rPr kumimoji="0" lang="en-US" altLang="zh-CN" sz="3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mn-cs"/>
                <a:sym typeface="Helvetica Light" charset="0"/>
              </a:rPr>
              <a:t>k</a:t>
            </a:r>
            <a:r>
              <a:rPr kumimoji="0" lang="en-US" altLang="zh-CN" sz="3200" b="0" i="1" u="none" strike="noStrike" kern="1200" cap="none" spc="0" normalizeH="0" baseline="-25000" noProof="0" dirty="0" err="1" smtClean="0">
                <a:ln>
                  <a:noFill/>
                </a:ln>
                <a:solidFill>
                  <a:schemeClr val="tx1"/>
                </a:solidFill>
                <a:effectLst/>
                <a:uLnTx/>
                <a:uFillTx/>
                <a:latin typeface="Times New Roman" panose="02020603050405020304" pitchFamily="18" charset="0"/>
                <a:ea typeface="+mn-ea"/>
                <a:cs typeface="+mn-cs"/>
                <a:sym typeface="Helvetica Light" charset="0"/>
              </a:rPr>
              <a:t>n</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endPar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a:p>
            <a:pPr marL="1270000" marR="0" lvl="1" indent="-63500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密文</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C = </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c</a:t>
            </a:r>
            <a:r>
              <a:rPr kumimoji="0" lang="en-US" altLang="zh-CN" sz="32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rPr>
              <a:t>1</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c</a:t>
            </a:r>
            <a:r>
              <a:rPr kumimoji="0" lang="en-US" altLang="zh-CN" sz="32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rPr>
              <a:t>2</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r>
              <a:rPr kumimoji="0" lang="en-US" altLang="zh-CN" sz="3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mn-cs"/>
                <a:sym typeface="Helvetica Light" charset="0"/>
              </a:rPr>
              <a:t>c</a:t>
            </a:r>
            <a:r>
              <a:rPr kumimoji="0" lang="en-US" altLang="zh-CN" sz="3200" b="0" i="0" u="none" strike="noStrike" kern="1200" cap="none" spc="0" normalizeH="0" baseline="-25000" noProof="0" dirty="0" err="1" smtClean="0">
                <a:ln>
                  <a:noFill/>
                </a:ln>
                <a:solidFill>
                  <a:schemeClr val="tx1"/>
                </a:solidFill>
                <a:effectLst/>
                <a:uLnTx/>
                <a:uFillTx/>
                <a:latin typeface="Times New Roman" panose="02020603050405020304" pitchFamily="18" charset="0"/>
                <a:ea typeface="+mn-ea"/>
                <a:cs typeface="+mn-cs"/>
                <a:sym typeface="Helvetica Light" charset="0"/>
              </a:rPr>
              <a:t>n</a:t>
            </a:r>
            <a:endParaRPr kumimoji="0" lang="en-US" altLang="zh-CN" sz="32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endParaRPr>
          </a:p>
          <a:p>
            <a:pPr marL="1270000" marR="0" lvl="1" indent="-635000" algn="l" defTabSz="825500" rtl="0" eaLnBrk="1" fontAlgn="base" latinLnBrk="0" hangingPunct="1">
              <a:spcBef>
                <a:spcPts val="900"/>
              </a:spcBef>
              <a:spcAft>
                <a:spcPct val="0"/>
              </a:spcAft>
              <a:buClrTx/>
              <a:buSzPct val="75000"/>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加密：</a:t>
            </a:r>
            <a:endPar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a:p>
            <a:pPr marL="1270000" marR="0" lvl="1" indent="-635000" algn="l" defTabSz="825500" rtl="0" eaLnBrk="1" fontAlgn="base" latinLnBrk="0" hangingPunct="1">
              <a:spcBef>
                <a:spcPts val="900"/>
              </a:spcBef>
              <a:spcAft>
                <a:spcPct val="0"/>
              </a:spcAft>
              <a:buClrTx/>
              <a:buSzPct val="75000"/>
              <a:buFont typeface="Arial" panose="020B0604020202020204" pitchFamily="34" charset="0"/>
              <a:buNone/>
              <a:defRPr/>
            </a:pP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a:t>
            </a:r>
            <a:r>
              <a:rPr kumimoji="0" lang="en-US" altLang="zh-CN" sz="3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mn-cs"/>
                <a:sym typeface="Helvetica Light" charset="0"/>
              </a:rPr>
              <a:t>c</a:t>
            </a:r>
            <a:r>
              <a:rPr kumimoji="0" lang="en-US" altLang="zh-CN" sz="3200" b="0" i="1" u="none" strike="noStrike" kern="1200" cap="none" spc="0" normalizeH="0" baseline="-25000" noProof="0" dirty="0" err="1" smtClean="0">
                <a:ln>
                  <a:noFill/>
                </a:ln>
                <a:solidFill>
                  <a:schemeClr val="tx1"/>
                </a:solidFill>
                <a:effectLst/>
                <a:uLnTx/>
                <a:uFillTx/>
                <a:latin typeface="Times New Roman" panose="02020603050405020304" pitchFamily="18" charset="0"/>
                <a:ea typeface="+mn-ea"/>
                <a:cs typeface="+mn-cs"/>
                <a:sym typeface="Helvetica Light" charset="0"/>
              </a:rPr>
              <a:t>i</a:t>
            </a:r>
            <a:r>
              <a:rPr kumimoji="0" lang="en-US" altLang="zh-CN" sz="32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rPr>
              <a:t> </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p</a:t>
            </a:r>
            <a:r>
              <a:rPr kumimoji="0" lang="en-US" altLang="zh-CN" sz="32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mn-cs"/>
                <a:sym typeface="Helvetica Light" charset="0"/>
              </a:rPr>
              <a:t>i </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a:t>
            </a:r>
            <a:r>
              <a:rPr kumimoji="0" lang="en-US" altLang="zh-CN" sz="3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mn-cs"/>
                <a:sym typeface="Helvetica Light" charset="0"/>
              </a:rPr>
              <a:t>k</a:t>
            </a:r>
            <a:r>
              <a:rPr kumimoji="0" lang="en-US" altLang="zh-CN" sz="3200" b="0" i="1" u="none" strike="noStrike" kern="1200" cap="none" spc="0" normalizeH="0" baseline="-25000" noProof="0" dirty="0" err="1" smtClean="0">
                <a:ln>
                  <a:noFill/>
                </a:ln>
                <a:solidFill>
                  <a:schemeClr val="tx1"/>
                </a:solidFill>
                <a:effectLst/>
                <a:uLnTx/>
                <a:uFillTx/>
                <a:latin typeface="Times New Roman" panose="02020603050405020304" pitchFamily="18" charset="0"/>
                <a:ea typeface="+mn-ea"/>
                <a:cs typeface="+mn-cs"/>
                <a:sym typeface="Helvetica Light" charset="0"/>
              </a:rPr>
              <a:t>i</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 (mod  26)</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r>
              <a:rPr kumimoji="0" lang="en-US" altLang="zh-CN" sz="3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mn-cs"/>
                <a:sym typeface="Helvetica Light" charset="0"/>
              </a:rPr>
              <a:t>i</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=1</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2</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r>
              <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n</a:t>
            </a:r>
            <a:endParaRPr kumimoji="0" lang="en-US" altLang="zh-C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a:p>
            <a:pPr marL="342900" marR="0" lvl="0" indent="-342900" algn="l" defTabSz="825500" rtl="0" eaLnBrk="1" fontAlgn="base" latinLnBrk="0" hangingPunct="1">
              <a:spcBef>
                <a:spcPts val="900"/>
              </a:spcBef>
              <a:spcAft>
                <a:spcPct val="0"/>
              </a:spcAft>
              <a:buClrTx/>
              <a:buSzPct val="75000"/>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说明：若明文长度大于</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n</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，则</a:t>
            </a:r>
            <a:r>
              <a:rPr kumimoji="0" lang="en-US" altLang="zh-CN" sz="3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k</a:t>
            </a:r>
            <a:r>
              <a:rPr kumimoji="0" lang="zh-CN" alt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重复使用</a:t>
            </a:r>
            <a:r>
              <a:rPr kumimoji="0" lang="zh-CN" altLang="en-US" sz="3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rPr>
              <a:t>。</a:t>
            </a:r>
            <a:endParaRPr kumimoji="0" lang="zh-CN" altLang="en-US" sz="3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sym typeface="Helvetica Light" charset="0"/>
            </a:endParaRPr>
          </a:p>
        </p:txBody>
      </p:sp>
      <p:sp>
        <p:nvSpPr>
          <p:cNvPr id="2" name="Rectangle 6"/>
          <p:cNvSpPr/>
          <p:nvPr/>
        </p:nvSpPr>
        <p:spPr>
          <a:xfrm>
            <a:off x="0" y="-229129"/>
            <a:ext cx="309880" cy="460375"/>
          </a:xfrm>
          <a:prstGeom prst="rect">
            <a:avLst/>
          </a:prstGeom>
          <a:noFill/>
          <a:ln w="9525">
            <a:noFill/>
          </a:ln>
        </p:spPr>
        <p:txBody>
          <a:bodyPr wrap="none" anchor="ctr">
            <a:spAutoFit/>
          </a:bodyPr>
          <a:p>
            <a:pPr defTabSz="914400" eaLnBrk="0" hangingPunct="0">
              <a:buFont typeface="Arial" panose="020B0604020202020204" pitchFamily="34" charset="0"/>
              <a:buNone/>
            </a:pPr>
            <a:endParaRPr lang="zh-CN" altLang="en-US" sz="2400" dirty="0">
              <a:latin typeface="Franklin Gothic Book" pitchFamily="34" charset="0"/>
              <a:ea typeface="宋体" panose="02010600030101010101" pitchFamily="2" charset="-122"/>
              <a:sym typeface="Helvetica Light" charset="0"/>
            </a:endParaRPr>
          </a:p>
        </p:txBody>
      </p:sp>
      <p:sp>
        <p:nvSpPr>
          <p:cNvPr id="23560" name="Text Box 7"/>
          <p:cNvSpPr txBox="1"/>
          <p:nvPr/>
        </p:nvSpPr>
        <p:spPr>
          <a:xfrm>
            <a:off x="717551" y="1126067"/>
            <a:ext cx="4802717" cy="460375"/>
          </a:xfrm>
          <a:prstGeom prst="rect">
            <a:avLst/>
          </a:prstGeom>
          <a:noFill/>
          <a:ln w="9525">
            <a:noFill/>
            <a:miter/>
          </a:ln>
        </p:spPr>
        <p:txBody>
          <a:bodyPr>
            <a:spAutoFit/>
          </a:bodyPr>
          <a:lstStyle/>
          <a:p>
            <a:pPr marR="0" defTabSz="914400" rtl="0">
              <a:buClrTx/>
              <a:buSzTx/>
              <a:buFont typeface="Arial" panose="020B0604020202020204" pitchFamily="34" charset="0"/>
              <a:buNone/>
              <a:defRPr/>
            </a:pPr>
            <a:r>
              <a:rPr kumimoji="0" lang="zh-CN" altLang="en-US" sz="2400" kern="1200" cap="none" spc="0" normalizeH="0" baseline="0" noProof="1">
                <a:latin typeface="+mn-ea"/>
                <a:ea typeface="+mn-ea"/>
                <a:cs typeface="+mn-ea"/>
              </a:rPr>
              <a:t>一</a:t>
            </a:r>
            <a:r>
              <a:rPr kumimoji="0" lang="en-US" altLang="zh-CN" sz="2400" kern="1200" cap="none" spc="0" normalizeH="0" baseline="0" noProof="1">
                <a:latin typeface="+mn-ea"/>
                <a:ea typeface="+mn-ea"/>
                <a:cs typeface="+mn-ea"/>
              </a:rPr>
              <a:t>. </a:t>
            </a:r>
            <a:r>
              <a:rPr kumimoji="0" lang="zh-CN" altLang="en-US" sz="2400" kern="1200" cap="none" spc="0" normalizeH="0" baseline="0" noProof="1">
                <a:latin typeface="+mn-ea"/>
                <a:ea typeface="+mn-ea"/>
                <a:cs typeface="+mn-ea"/>
              </a:rPr>
              <a:t>加密和解密</a:t>
            </a:r>
            <a:endParaRPr kumimoji="0" lang="en-US" altLang="x-none" sz="2400" kern="1200" cap="none" spc="0" normalizeH="0" baseline="0" noProof="1">
              <a:latin typeface="+mn-ea"/>
              <a:ea typeface="+mn-ea"/>
              <a:cs typeface="+mn-cs"/>
            </a:endParaRPr>
          </a:p>
        </p:txBody>
      </p:sp>
    </p:spTree>
  </p:cSld>
  <p:clrMapOvr>
    <a:masterClrMapping/>
  </p:clrMapOvr>
  <p:transition spd="med"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609600" y="6356351"/>
            <a:ext cx="2844800" cy="366183"/>
          </a:xfrm>
          <a:prstGeom prst="rect">
            <a:avLst/>
          </a:prstGeom>
          <a:noFill/>
          <a:ln w="9525">
            <a:noFill/>
          </a:ln>
        </p:spPr>
        <p:txBody>
          <a:bodyPr anchor="ctr"/>
          <a:p>
            <a:pPr defTabSz="914400" eaLnBrk="0" hangingPunct="0">
              <a:buFont typeface="Arial" panose="020B0604020202020204" pitchFamily="34" charset="0"/>
              <a:buNone/>
            </a:pPr>
            <a:fld id="{BB962C8B-B14F-4D97-AF65-F5344CB8AC3E}" type="datetime8">
              <a:rPr lang="zh-CN" altLang="en-US" sz="1600" dirty="0">
                <a:solidFill>
                  <a:srgbClr val="898989"/>
                </a:solidFill>
                <a:latin typeface="Franklin Gothic Book" pitchFamily="34" charset="0"/>
                <a:ea typeface="宋体" panose="02010600030101010101" pitchFamily="2" charset="-122"/>
                <a:sym typeface="Helvetica Light" charset="0"/>
              </a:rPr>
            </a:fld>
            <a:endParaRPr lang="zh-CN" altLang="en-US" sz="1600" dirty="0">
              <a:solidFill>
                <a:srgbClr val="898989"/>
              </a:solidFill>
              <a:latin typeface="Franklin Gothic Book" pitchFamily="34" charset="0"/>
              <a:ea typeface="宋体" panose="02010600030101010101" pitchFamily="2" charset="-122"/>
              <a:sym typeface="Helvetica Light" charset="0"/>
            </a:endParaRPr>
          </a:p>
        </p:txBody>
      </p:sp>
      <p:sp>
        <p:nvSpPr>
          <p:cNvPr id="15362" name="页脚占位符 4"/>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15363" name="灯片编号占位符 5"/>
          <p:cNvSpPr txBox="1">
            <a:spLocks noGrp="1"/>
          </p:cNvSpPr>
          <p:nvPr/>
        </p:nvSpPr>
        <p:spPr>
          <a:xfrm>
            <a:off x="8737600" y="6356351"/>
            <a:ext cx="2844800" cy="366183"/>
          </a:xfrm>
          <a:prstGeom prst="rect">
            <a:avLst/>
          </a:prstGeom>
          <a:noFill/>
          <a:ln w="9525">
            <a:noFill/>
          </a:ln>
        </p:spPr>
        <p:txBody>
          <a:bodyPr anchor="ctr"/>
          <a:p>
            <a:pPr algn="r" defTabSz="914400" eaLnBrk="0" hangingPunct="0">
              <a:buFont typeface="Arial" panose="020B0604020202020204" pitchFamily="34" charset="0"/>
              <a:buNone/>
            </a:pPr>
            <a:fld id="{9A0DB2DC-4C9A-4742-B13C-FB6460FD3503}" type="slidenum">
              <a:rPr lang="en-US" altLang="zh-CN" sz="1600" dirty="0">
                <a:solidFill>
                  <a:srgbClr val="898989"/>
                </a:solidFill>
                <a:latin typeface="Franklin Gothic Book" pitchFamily="34" charset="0"/>
                <a:ea typeface="宋体" panose="02010600030101010101" pitchFamily="2" charset="-122"/>
                <a:sym typeface="Helvetica Light" charset="0"/>
              </a:rPr>
            </a:fld>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15364" name="Rectangle 3"/>
          <p:cNvSpPr>
            <a:spLocks noGrp="1"/>
          </p:cNvSpPr>
          <p:nvPr>
            <p:ph type="body"/>
          </p:nvPr>
        </p:nvSpPr>
        <p:spPr>
          <a:xfrm>
            <a:off x="285751" y="1143000"/>
            <a:ext cx="10350500" cy="510117"/>
          </a:xfrm>
        </p:spPr>
        <p:txBody>
          <a:bodyPr wrap="square" lIns="0" tIns="0" rIns="0" bIns="0" anchor="t"/>
          <a:p>
            <a:pPr marL="0" indent="0" eaLnBrk="1" hangingPunct="1">
              <a:lnSpc>
                <a:spcPct val="90000"/>
              </a:lnSpc>
              <a:buNone/>
            </a:pPr>
            <a:r>
              <a:rPr lang="zh-CN" altLang="en-US" sz="3200" dirty="0">
                <a:latin typeface="Times New Roman" panose="02020603050405020304" pitchFamily="18" charset="0"/>
                <a:cs typeface="Times New Roman" panose="02020603050405020304" pitchFamily="18" charset="0"/>
              </a:rPr>
              <a:t>方式二：查表法 （密钥</a:t>
            </a:r>
            <a:r>
              <a:rPr lang="en-US" altLang="zh-CN" sz="3200" i="1" dirty="0">
                <a:latin typeface="Times New Roman" panose="02020603050405020304" pitchFamily="18" charset="0"/>
                <a:cs typeface="Times New Roman" panose="02020603050405020304" pitchFamily="18" charset="0"/>
              </a:rPr>
              <a:t>k</a:t>
            </a:r>
            <a:r>
              <a:rPr lang="zh-CN" altLang="en-US" sz="3200" dirty="0">
                <a:latin typeface="Times New Roman" panose="02020603050405020304" pitchFamily="18" charset="0"/>
                <a:cs typeface="Times New Roman" panose="02020603050405020304" pitchFamily="18" charset="0"/>
              </a:rPr>
              <a:t>，明文</a:t>
            </a:r>
            <a:r>
              <a:rPr lang="en-US" altLang="zh-CN" sz="3200" dirty="0">
                <a:latin typeface="Times New Roman" panose="02020603050405020304" pitchFamily="18" charset="0"/>
                <a:cs typeface="Times New Roman" panose="02020603050405020304" pitchFamily="18" charset="0"/>
              </a:rPr>
              <a:t>P</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密文</a:t>
            </a:r>
            <a:r>
              <a:rPr lang="en-US" altLang="zh-CN" sz="3200" dirty="0">
                <a:latin typeface="Times New Roman" panose="02020603050405020304" pitchFamily="18" charset="0"/>
                <a:cs typeface="Times New Roman" panose="02020603050405020304" pitchFamily="18" charset="0"/>
              </a:rPr>
              <a:t>C</a:t>
            </a:r>
            <a:endParaRPr lang="en-US" altLang="zh-CN" sz="3200" dirty="0">
              <a:latin typeface="Times New Roman" panose="02020603050405020304" pitchFamily="18" charset="0"/>
              <a:ea typeface="Times New Roman" panose="02020603050405020304" pitchFamily="18" charset="0"/>
            </a:endParaRPr>
          </a:p>
        </p:txBody>
      </p:sp>
      <p:sp>
        <p:nvSpPr>
          <p:cNvPr id="15365" name="Rectangle 4"/>
          <p:cNvSpPr/>
          <p:nvPr/>
        </p:nvSpPr>
        <p:spPr>
          <a:xfrm>
            <a:off x="0" y="-229129"/>
            <a:ext cx="309880" cy="460375"/>
          </a:xfrm>
          <a:prstGeom prst="rect">
            <a:avLst/>
          </a:prstGeom>
          <a:noFill/>
          <a:ln w="9525">
            <a:noFill/>
          </a:ln>
        </p:spPr>
        <p:txBody>
          <a:bodyPr wrap="none" anchor="ctr">
            <a:spAutoFit/>
          </a:bodyPr>
          <a:p>
            <a:pPr defTabSz="914400" eaLnBrk="0" hangingPunct="0">
              <a:buFont typeface="Arial" panose="020B0604020202020204" pitchFamily="34" charset="0"/>
              <a:buNone/>
            </a:pPr>
            <a:endParaRPr lang="zh-CN" altLang="en-US" sz="2400" dirty="0">
              <a:latin typeface="Franklin Gothic Book" pitchFamily="34" charset="0"/>
              <a:ea typeface="宋体" panose="02010600030101010101" pitchFamily="2" charset="-122"/>
              <a:sym typeface="Helvetica Light" charset="0"/>
            </a:endParaRPr>
          </a:p>
        </p:txBody>
      </p:sp>
      <p:pic>
        <p:nvPicPr>
          <p:cNvPr id="15366" name="Picture 5"/>
          <p:cNvPicPr>
            <a:picLocks noChangeAspect="1"/>
          </p:cNvPicPr>
          <p:nvPr/>
        </p:nvPicPr>
        <p:blipFill>
          <a:blip r:embed="rId1"/>
          <a:stretch>
            <a:fillRect/>
          </a:stretch>
        </p:blipFill>
        <p:spPr>
          <a:xfrm>
            <a:off x="241300" y="1557867"/>
            <a:ext cx="11616267" cy="5171017"/>
          </a:xfrm>
          <a:prstGeom prst="rect">
            <a:avLst/>
          </a:prstGeom>
          <a:noFill/>
          <a:ln w="9525">
            <a:noFill/>
          </a:ln>
        </p:spPr>
      </p:pic>
    </p:spTree>
  </p:cSld>
  <p:clrMapOvr>
    <a:masterClrMapping/>
  </p:clrMapOvr>
  <p:transition spd="med"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页脚占位符 4"/>
          <p:cNvSpPr txBox="1">
            <a:spLocks noGrp="1"/>
          </p:cNvSpPr>
          <p:nvPr/>
        </p:nvSpPr>
        <p:spPr>
          <a:xfrm>
            <a:off x="4165600" y="6356351"/>
            <a:ext cx="3860800" cy="366183"/>
          </a:xfrm>
          <a:prstGeom prst="rect">
            <a:avLst/>
          </a:prstGeom>
          <a:noFill/>
          <a:ln w="9525">
            <a:noFill/>
          </a:ln>
        </p:spPr>
        <p:txBody>
          <a:bodyPr anchor="ctr"/>
          <a:p>
            <a:pPr algn="ctr" defTabSz="914400" eaLnBrk="0" hangingPunct="0">
              <a:buFont typeface="Arial" panose="020B0604020202020204" pitchFamily="34" charset="0"/>
              <a:buNone/>
            </a:pPr>
            <a:endParaRPr lang="en-US" altLang="zh-CN" sz="1600" dirty="0">
              <a:solidFill>
                <a:srgbClr val="898989"/>
              </a:solidFill>
              <a:latin typeface="Franklin Gothic Book" pitchFamily="34" charset="0"/>
              <a:ea typeface="宋体" panose="02010600030101010101" pitchFamily="2" charset="-122"/>
              <a:sym typeface="Helvetica Light" charset="0"/>
            </a:endParaRPr>
          </a:p>
        </p:txBody>
      </p:sp>
      <p:sp>
        <p:nvSpPr>
          <p:cNvPr id="16386" name="Rectangle 3"/>
          <p:cNvSpPr>
            <a:spLocks noGrp="1"/>
          </p:cNvSpPr>
          <p:nvPr>
            <p:ph type="body"/>
          </p:nvPr>
        </p:nvSpPr>
        <p:spPr>
          <a:xfrm>
            <a:off x="1778000" y="2205567"/>
            <a:ext cx="10079567" cy="3168651"/>
          </a:xfrm>
        </p:spPr>
        <p:txBody>
          <a:bodyPr wrap="square" lIns="0" tIns="0" rIns="0" bIns="0" anchor="t"/>
          <a:p>
            <a:pPr marL="0" indent="0" eaLnBrk="1" hangingPunct="1">
              <a:spcBef>
                <a:spcPts val="900"/>
              </a:spcBef>
              <a:buNone/>
            </a:pPr>
            <a:r>
              <a:rPr lang="zh-CN" altLang="en-US" sz="3200" dirty="0">
                <a:latin typeface="Times New Roman" panose="02020603050405020304" pitchFamily="18" charset="0"/>
                <a:cs typeface="Times New Roman" panose="02020603050405020304" pitchFamily="18" charset="0"/>
              </a:rPr>
              <a:t>方法一：数学公式计算</a:t>
            </a:r>
            <a:endParaRPr lang="zh-CN" altLang="en-US" sz="3200" dirty="0">
              <a:latin typeface="Times New Roman" panose="02020603050405020304" pitchFamily="18" charset="0"/>
              <a:cs typeface="Times New Roman" panose="02020603050405020304" pitchFamily="18" charset="0"/>
            </a:endParaRPr>
          </a:p>
          <a:p>
            <a:pPr lvl="1" eaLnBrk="1" hangingPunct="1">
              <a:spcBef>
                <a:spcPts val="900"/>
              </a:spcBef>
            </a:pPr>
            <a:r>
              <a:rPr lang="en-US" altLang="zh-CN" sz="3200" i="1" dirty="0">
                <a:latin typeface="Times New Roman" panose="02020603050405020304" pitchFamily="18" charset="0"/>
                <a:cs typeface="Times New Roman" panose="02020603050405020304" pitchFamily="18" charset="0"/>
              </a:rPr>
              <a:t>p</a:t>
            </a:r>
            <a:r>
              <a:rPr lang="en-US" altLang="zh-CN" sz="3200" i="1" baseline="-25000" dirty="0">
                <a:latin typeface="Times New Roman" panose="02020603050405020304" pitchFamily="18" charset="0"/>
                <a:cs typeface="Times New Roman" panose="02020603050405020304" pitchFamily="18" charset="0"/>
              </a:rPr>
              <a:t>i</a:t>
            </a:r>
            <a:r>
              <a:rPr lang="en-US" altLang="zh-CN" sz="3200" baseline="-250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c</a:t>
            </a:r>
            <a:r>
              <a:rPr lang="en-US" altLang="zh-CN" sz="3200" i="1" baseline="-25000" dirty="0">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(mod  26)</a:t>
            </a:r>
            <a:r>
              <a:rPr lang="zh-CN" altLang="en-US" sz="3200" dirty="0">
                <a:latin typeface="Times New Roman" panose="02020603050405020304" pitchFamily="18" charset="0"/>
                <a:cs typeface="Times New Roman" panose="02020603050405020304" pitchFamily="18" charset="0"/>
              </a:rPr>
              <a:t>，</a:t>
            </a:r>
            <a:r>
              <a:rPr lang="zh-CN" altLang="en-US" sz="3200" i="1" dirty="0">
                <a:latin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zh-CN" altLang="en-US"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a:p>
            <a:pPr marL="0" indent="0" eaLnBrk="1" hangingPunct="1">
              <a:spcBef>
                <a:spcPts val="900"/>
              </a:spcBef>
              <a:buNone/>
            </a:pPr>
            <a:r>
              <a:rPr lang="zh-CN" altLang="en-US" sz="3200" dirty="0">
                <a:latin typeface="Times New Roman" panose="02020603050405020304" pitchFamily="18" charset="0"/>
                <a:cs typeface="Times New Roman" panose="02020603050405020304" pitchFamily="18" charset="0"/>
              </a:rPr>
              <a:t>方法二：查表</a:t>
            </a:r>
            <a:endParaRPr lang="zh-CN" altLang="en-US" sz="3200" dirty="0">
              <a:latin typeface="Times New Roman" panose="02020603050405020304" pitchFamily="18" charset="0"/>
              <a:cs typeface="Times New Roman" panose="02020603050405020304" pitchFamily="18" charset="0"/>
            </a:endParaRPr>
          </a:p>
          <a:p>
            <a:pPr lvl="1" eaLnBrk="1" hangingPunct="1">
              <a:spcBef>
                <a:spcPts val="900"/>
              </a:spcBef>
            </a:pPr>
            <a:r>
              <a:rPr lang="zh-CN" altLang="en-US" sz="3200" dirty="0">
                <a:latin typeface="Times New Roman" panose="02020603050405020304" pitchFamily="18" charset="0"/>
                <a:cs typeface="Times New Roman" panose="02020603050405020304" pitchFamily="18" charset="0"/>
              </a:rPr>
              <a:t>密钥</a:t>
            </a:r>
            <a:r>
              <a:rPr lang="en-US" altLang="zh-CN" sz="3200" i="1" dirty="0">
                <a:latin typeface="Times New Roman" panose="02020603050405020304" pitchFamily="18" charset="0"/>
                <a:cs typeface="Times New Roman" panose="02020603050405020304" pitchFamily="18" charset="0"/>
              </a:rPr>
              <a:t>k</a:t>
            </a:r>
            <a:r>
              <a:rPr lang="zh-CN" altLang="en-US" sz="3200" dirty="0">
                <a:latin typeface="Times New Roman" panose="02020603050405020304" pitchFamily="18" charset="0"/>
                <a:cs typeface="Times New Roman" panose="02020603050405020304" pitchFamily="18" charset="0"/>
              </a:rPr>
              <a:t>行里密文</a:t>
            </a:r>
            <a:r>
              <a:rPr lang="en-US" altLang="zh-CN" sz="3200" dirty="0">
                <a:latin typeface="Times New Roman" panose="02020603050405020304" pitchFamily="18" charset="0"/>
                <a:cs typeface="Times New Roman" panose="02020603050405020304" pitchFamily="18" charset="0"/>
              </a:rPr>
              <a:t>C</a:t>
            </a:r>
            <a:r>
              <a:rPr lang="zh-CN" altLang="en-US" sz="3200" dirty="0">
                <a:latin typeface="Times New Roman" panose="02020603050405020304" pitchFamily="18" charset="0"/>
                <a:cs typeface="Times New Roman" panose="02020603050405020304" pitchFamily="18" charset="0"/>
              </a:rPr>
              <a:t>所在列的顶部字母</a:t>
            </a:r>
            <a:r>
              <a:rPr lang="en-US" altLang="zh-CN" sz="3200" dirty="0">
                <a:latin typeface="Times New Roman" panose="02020603050405020304" pitchFamily="18" charset="0"/>
                <a:ea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明文</a:t>
            </a:r>
            <a:r>
              <a:rPr lang="en-US" altLang="zh-CN" sz="3200" dirty="0">
                <a:latin typeface="Times New Roman" panose="02020603050405020304" pitchFamily="18" charset="0"/>
                <a:cs typeface="Times New Roman" panose="02020603050405020304" pitchFamily="18" charset="0"/>
              </a:rPr>
              <a:t>P</a:t>
            </a:r>
            <a:endParaRPr lang="zh-CN" altLang="en-US" sz="3200" dirty="0">
              <a:latin typeface="Times New Roman" panose="02020603050405020304" pitchFamily="18" charset="0"/>
              <a:ea typeface="Times New Roman" panose="02020603050405020304" pitchFamily="18" charset="0"/>
            </a:endParaRPr>
          </a:p>
        </p:txBody>
      </p:sp>
      <p:sp>
        <p:nvSpPr>
          <p:cNvPr id="25606" name="Text Box 4"/>
          <p:cNvSpPr txBox="1"/>
          <p:nvPr/>
        </p:nvSpPr>
        <p:spPr>
          <a:xfrm>
            <a:off x="814917" y="1341967"/>
            <a:ext cx="2497667" cy="460375"/>
          </a:xfrm>
          <a:prstGeom prst="rect">
            <a:avLst/>
          </a:prstGeom>
          <a:noFill/>
          <a:ln w="9525">
            <a:noFill/>
            <a:miter/>
          </a:ln>
        </p:spPr>
        <p:txBody>
          <a:bodyPr>
            <a:spAutoFit/>
          </a:bodyPr>
          <a:lstStyle/>
          <a:p>
            <a:pPr marR="0" defTabSz="914400" rtl="0">
              <a:buClrTx/>
              <a:buSzTx/>
              <a:buFont typeface="Arial" panose="020B0604020202020204" pitchFamily="34" charset="0"/>
              <a:buNone/>
              <a:defRPr/>
            </a:pPr>
            <a:r>
              <a:rPr kumimoji="0" lang="zh-CN" altLang="en-US" sz="2400" kern="1200" cap="none" spc="0" normalizeH="0" baseline="0" noProof="1">
                <a:latin typeface="Franklin Gothic Book" pitchFamily="34" charset="0"/>
                <a:ea typeface="宋体" panose="02010600030101010101" pitchFamily="2" charset="-122"/>
                <a:cs typeface="+mn-ea"/>
              </a:rPr>
              <a:t>解密：</a:t>
            </a:r>
            <a:endParaRPr kumimoji="0" lang="zh-CN" altLang="en-US" sz="2400" kern="1200" cap="none" spc="0" normalizeH="0" baseline="0" noProof="1">
              <a:latin typeface="Franklin Gothic Book" pitchFamily="34" charset="0"/>
              <a:ea typeface="宋体" panose="02010600030101010101" pitchFamily="2" charset="-122"/>
              <a:cs typeface="+mn-cs"/>
            </a:endParaRPr>
          </a:p>
        </p:txBody>
      </p:sp>
    </p:spTree>
  </p:cSld>
  <p:clrMapOvr>
    <a:masterClrMapping/>
  </p:clrMapOvr>
  <p:transition spd="med" advClick="0"/>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11340</Words>
  <Application>WPS 演示</Application>
  <PresentationFormat>宽屏</PresentationFormat>
  <Paragraphs>959</Paragraphs>
  <Slides>56</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22</vt:i4>
      </vt:variant>
      <vt:variant>
        <vt:lpstr>幻灯片标题</vt:lpstr>
      </vt:variant>
      <vt:variant>
        <vt:i4>56</vt:i4>
      </vt:variant>
    </vt:vector>
  </HeadingPairs>
  <TitlesOfParts>
    <vt:vector size="94" baseType="lpstr">
      <vt:lpstr>Arial</vt:lpstr>
      <vt:lpstr>宋体</vt:lpstr>
      <vt:lpstr>Wingdings</vt:lpstr>
      <vt:lpstr>Arial Unicode MS</vt:lpstr>
      <vt:lpstr>Calibri Light</vt:lpstr>
      <vt:lpstr>Calibri</vt:lpstr>
      <vt:lpstr>微软雅黑</vt:lpstr>
      <vt:lpstr>Helvetica Light</vt:lpstr>
      <vt:lpstr>Times New Roman</vt:lpstr>
      <vt:lpstr>Franklin Gothic Book</vt:lpstr>
      <vt:lpstr>Symbol</vt:lpstr>
      <vt:lpstr>Courier New</vt:lpstr>
      <vt:lpstr>黑体</vt:lpstr>
      <vt:lpstr>Heiti SC Light</vt:lpstr>
      <vt:lpstr>Wingdings</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 本节概述 </vt:lpstr>
      <vt:lpstr>PowerPoint 演示文稿</vt:lpstr>
      <vt:lpstr>PowerPoint 演示文稿</vt:lpstr>
      <vt:lpstr>PowerPoint 演示文稿</vt:lpstr>
      <vt:lpstr>  2.常见的多表代替密码--维吉尼亚密码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2.常见的多表代替密码--博福特密码</vt:lpstr>
      <vt:lpstr>PowerPoint 演示文稿</vt:lpstr>
      <vt:lpstr>PowerPoint 演示文稿</vt:lpstr>
      <vt:lpstr>PowerPoint 演示文稿</vt:lpstr>
      <vt:lpstr> 2.常见的多表代替密码-- 弗纳姆密码</vt:lpstr>
      <vt:lpstr>PowerPoint 演示文稿</vt:lpstr>
      <vt:lpstr> 2.常见的多表代替密码--一次一密</vt:lpstr>
      <vt:lpstr> 3. 置换技术</vt:lpstr>
      <vt:lpstr>PowerPoint 演示文稿</vt:lpstr>
      <vt:lpstr> 4.  转轮机</vt:lpstr>
      <vt:lpstr>PowerPoint 演示文稿</vt:lpstr>
      <vt:lpstr>  5. 隐写术</vt:lpstr>
      <vt:lpstr> 本节概述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2.识别周期多表代替密码的参数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3.确定密表数的方法</vt:lpstr>
      <vt:lpstr>PowerPoint 演示文稿</vt:lpstr>
      <vt:lpstr>PowerPoint 演示文稿</vt:lpstr>
      <vt:lpstr>PowerPoint 演示文稿</vt:lpstr>
      <vt:lpstr>PowerPoint 演示文稿</vt:lpstr>
      <vt:lpstr>PowerPoint 演示文稿</vt:lpstr>
      <vt:lpstr>PowerPoint 演示文稿</vt:lpstr>
      <vt:lpstr> 4.密表的匹配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zjm</dc:creator>
  <cp:lastModifiedBy>zjm</cp:lastModifiedBy>
  <cp:revision>2</cp:revision>
  <dcterms:created xsi:type="dcterms:W3CDTF">2018-03-19T03:08:42Z</dcterms:created>
  <dcterms:modified xsi:type="dcterms:W3CDTF">2018-03-19T03:31:33Z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