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4"/>
    <p:sldId id="297" r:id="rId45"/>
    <p:sldId id="298" r:id="rId46"/>
    <p:sldId id="299" r:id="rId47"/>
    <p:sldId id="300" r:id="rId48"/>
    <p:sldId id="301" r:id="rId49"/>
    <p:sldId id="302" r:id="rId50"/>
    <p:sldId id="303" r:id="rId51"/>
    <p:sldId id="304" r:id="rId52"/>
    <p:sldId id="305" r:id="rId5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0658" name="Rectangle 2"/>
          <p:cNvSpPr>
            <a:spLocks noGrp="1" noTextEdit="1"/>
          </p:cNvSpPr>
          <p:nvPr>
            <p:ph type="sldImg"/>
          </p:nvPr>
        </p:nvSpPr>
        <p:spPr/>
      </p:sp>
      <p:sp>
        <p:nvSpPr>
          <p:cNvPr id="70659" name="Rectangle 3"/>
          <p:cNvSpPr>
            <a:spLocks noGrp="1"/>
          </p:cNvSpPr>
          <p:nvPr>
            <p:ph type="body"/>
          </p:nvPr>
        </p:nvSpPr>
        <p:spPr/>
        <p:txBody>
          <a:bodyPr wrap="square" lIns="91440" tIns="45720" rIns="91440" bIns="45720" anchor="ctr"/>
          <a:p>
            <a:pPr lvl="0" eaLnBrk="1" hangingPunct="1"/>
            <a:r>
              <a:rPr lang="zh-CN" altLang="en-US" dirty="0"/>
              <a:t>分组密码的设计原则可以分为实现原则和安全性原则。</a:t>
            </a:r>
            <a:endParaRPr lang="zh-CN" altLang="en-US" dirty="0"/>
          </a:p>
          <a:p>
            <a:pPr lvl="0" eaLnBrk="1" hangingPunct="1"/>
            <a:r>
              <a:rPr lang="zh-CN" altLang="en-US" dirty="0"/>
              <a:t>影响安全性的因素很多，比如分组长度和密钥长度。但是一般性的设计原则是</a:t>
            </a:r>
            <a:r>
              <a:rPr lang="en-US" altLang="zh-CN" dirty="0"/>
              <a:t>shannon</a:t>
            </a:r>
            <a:r>
              <a:rPr lang="zh-CN" altLang="en-US" dirty="0"/>
              <a:t>提出的混淆与扩散。解释混淆与扩散。</a:t>
            </a:r>
            <a:endParaRPr lang="zh-CN" altLang="en-US" dirty="0"/>
          </a:p>
          <a:p>
            <a:pPr lvl="0" eaLnBrk="1" hangingPunct="1"/>
            <a:r>
              <a:rPr lang="zh-CN" altLang="en-US" dirty="0"/>
              <a:t>分组密码可以用软件和硬件来实现。硬件都有点是高速度，而软件实现的优点是灵活性、成本低。</a:t>
            </a:r>
            <a:endParaRPr lang="zh-CN" altLang="en-US" dirty="0"/>
          </a:p>
          <a:p>
            <a:pPr lvl="0" eaLnBrk="1" hangingPunct="1"/>
            <a:r>
              <a:rPr lang="zh-CN" altLang="en-US" dirty="0"/>
              <a:t>迭代密码与上述基本原则相符。一个简单的轮函数可以方便实现，并且一个适当选择的轮函数经过若干次迭代后可以提供必要都混淆和扩散。</a:t>
            </a:r>
            <a:endParaRPr lang="zh-CN" altLang="en-US" dirty="0"/>
          </a:p>
          <a:p>
            <a:pPr lvl="0" eaLnBrk="1" hangingPunct="1"/>
            <a:r>
              <a:rPr lang="zh-CN" altLang="en-US" dirty="0"/>
              <a:t>迭代分组密码有加密算法、解密算法和密钥扩展算法三部分组成。</a:t>
            </a:r>
            <a:endParaRPr lang="zh-CN" altLang="en-US" dirty="0"/>
          </a:p>
          <a:p>
            <a:pPr lvl="0" eaLnBrk="1" hangingPunct="1"/>
            <a:r>
              <a:rPr lang="zh-CN" altLang="en-US" dirty="0"/>
              <a:t>加密算法都设计一般主要考虑以下三个方面：整体结构、轮函数以及</a:t>
            </a:r>
            <a:r>
              <a:rPr lang="en-US" altLang="zh-CN" dirty="0"/>
              <a:t>S-</a:t>
            </a:r>
            <a:r>
              <a:rPr lang="zh-CN" altLang="en-US" dirty="0"/>
              <a:t>盒等局部特征。</a:t>
            </a:r>
            <a:endParaRPr lang="zh-CN" altLang="en-US" dirty="0"/>
          </a:p>
          <a:p>
            <a:pPr lvl="0" eaLnBrk="1" hangingPunct="1"/>
            <a:r>
              <a:rPr lang="zh-CN" altLang="en-US" dirty="0"/>
              <a:t>软件实现多考虑子块和简单的运算：子块的长度适应软件编程，比如8、16和32比特等。子块所进行的密码运算应该是一些易于软件实现都，最好是处理器的一些基本指令，比如加法、乘法和移位运算等。</a:t>
            </a:r>
            <a:endParaRPr lang="zh-CN" altLang="en-US" dirty="0"/>
          </a:p>
          <a:p>
            <a:pPr lvl="0" eaLnBrk="1" hangingPunct="1"/>
            <a:r>
              <a:rPr lang="zh-CN" altLang="en-US" dirty="0"/>
              <a:t>硬件实现考虑：加解密的相似性，加解密仅仅是密钥的使用方式不同，同样器件既可以加密也可以解密。尽量使用规则结构，成为一个标准组件结构以便使用超大规模集成电路实现。</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3730" name="Rectangle 2"/>
          <p:cNvSpPr>
            <a:spLocks noGrp="1" noTextEdit="1"/>
          </p:cNvSpPr>
          <p:nvPr>
            <p:ph type="sldImg"/>
          </p:nvPr>
        </p:nvSpPr>
        <p:spPr/>
      </p:sp>
      <p:sp>
        <p:nvSpPr>
          <p:cNvPr id="73731" name="Rectangle 3"/>
          <p:cNvSpPr>
            <a:spLocks noGrp="1"/>
          </p:cNvSpPr>
          <p:nvPr>
            <p:ph type="body"/>
          </p:nvPr>
        </p:nvSpPr>
        <p:spPr/>
        <p:txBody>
          <a:bodyPr wrap="square" lIns="91440" tIns="45720" rIns="91440" bIns="45720" anchor="ctr"/>
          <a:p>
            <a:pPr lvl="0" eaLnBrk="1" hangingPunct="1"/>
            <a:r>
              <a:rPr lang="en-US" altLang="zh-CN" dirty="0"/>
              <a:t>Safer</a:t>
            </a:r>
            <a:r>
              <a:rPr lang="zh-CN" altLang="en-US" dirty="0"/>
              <a:t>和</a:t>
            </a:r>
            <a:r>
              <a:rPr lang="en-US" altLang="zh-CN" dirty="0"/>
              <a:t>shark</a:t>
            </a:r>
            <a:r>
              <a:rPr lang="zh-CN" altLang="en-US" dirty="0"/>
              <a:t>采用</a:t>
            </a:r>
            <a:r>
              <a:rPr lang="en-US" altLang="zh-CN" dirty="0"/>
              <a:t>sp</a:t>
            </a:r>
            <a:r>
              <a:rPr lang="zh-CN" altLang="en-US" dirty="0"/>
              <a:t>网络结构</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7826" name="Rectangle 2"/>
          <p:cNvSpPr>
            <a:spLocks noGrp="1" noTextEdit="1"/>
          </p:cNvSpPr>
          <p:nvPr>
            <p:ph type="sldImg"/>
          </p:nvPr>
        </p:nvSpPr>
        <p:spPr/>
      </p:sp>
      <p:sp>
        <p:nvSpPr>
          <p:cNvPr id="77827" name="Rectangle 3"/>
          <p:cNvSpPr>
            <a:spLocks noGrp="1"/>
          </p:cNvSpPr>
          <p:nvPr>
            <p:ph type="body"/>
          </p:nvPr>
        </p:nvSpPr>
        <p:spPr/>
        <p:txBody>
          <a:bodyPr wrap="square" lIns="91440" tIns="45720" rIns="91440" bIns="45720" anchor="ctr"/>
          <a:p>
            <a:pPr lvl="0" eaLnBrk="1" hangingPunct="1"/>
            <a:r>
              <a:rPr lang="zh-CN" altLang="en-US" dirty="0"/>
              <a:t>安全性：对抗现有攻击，例如线性和差分攻击</a:t>
            </a:r>
            <a:endParaRPr lang="zh-CN" altLang="en-US" dirty="0"/>
          </a:p>
          <a:p>
            <a:pPr lvl="0" eaLnBrk="1" hangingPunct="1"/>
            <a:r>
              <a:rPr lang="zh-CN" altLang="en-US" dirty="0"/>
              <a:t>速度：轮函数和轮数决定了算法的加解密速度。现有密码算法设计两种趋势：构造复杂轮函数，足以对抗现有攻击，但是为了速度轮数要少；构造简单轮函数，不足以对抗线性和差分攻击，但是速度快，轮数可以很大。</a:t>
            </a:r>
            <a:endParaRPr lang="zh-CN" altLang="en-US" dirty="0"/>
          </a:p>
          <a:p>
            <a:pPr lvl="0" eaLnBrk="1" hangingPunct="1"/>
            <a:r>
              <a:rPr lang="zh-CN" altLang="en-US" dirty="0"/>
              <a:t>轮函数满足适当的各种密码指标时，可以构造出实际安全的密码算法。</a:t>
            </a:r>
            <a:endParaRPr lang="zh-CN" altLang="en-US" dirty="0"/>
          </a:p>
          <a:p>
            <a:pPr lvl="0" eaLnBrk="1" hangingPunct="1"/>
            <a:r>
              <a:rPr lang="zh-CN" altLang="en-US" dirty="0"/>
              <a:t>灵活性：各种操作系统，各种处理器等等</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Rectangle 2"/>
          <p:cNvSpPr>
            <a:spLocks noGrp="1" noTextEdit="1"/>
          </p:cNvSpPr>
          <p:nvPr>
            <p:ph type="sldImg"/>
          </p:nvPr>
        </p:nvSpPr>
        <p:spPr/>
      </p:sp>
      <p:sp>
        <p:nvSpPr>
          <p:cNvPr id="79875" name="Rectangle 3"/>
          <p:cNvSpPr>
            <a:spLocks noGrp="1"/>
          </p:cNvSpPr>
          <p:nvPr>
            <p:ph type="body"/>
          </p:nvPr>
        </p:nvSpPr>
        <p:spPr/>
        <p:txBody>
          <a:bodyPr wrap="square" lIns="91440" tIns="45720" rIns="91440" bIns="45720" anchor="ctr"/>
          <a:p>
            <a:pPr lvl="0" eaLnBrk="1" hangingPunct="1"/>
            <a:r>
              <a:rPr lang="zh-CN" altLang="en-US" dirty="0"/>
              <a:t>密码算法轮函数构造分为两种，一种有</a:t>
            </a:r>
            <a:r>
              <a:rPr lang="en-US" altLang="zh-CN" dirty="0"/>
              <a:t>s</a:t>
            </a:r>
            <a:r>
              <a:rPr lang="zh-CN" altLang="en-US" dirty="0"/>
              <a:t>盒，一种没有</a:t>
            </a:r>
            <a:r>
              <a:rPr lang="en-US" altLang="zh-CN" dirty="0"/>
              <a:t>s</a:t>
            </a:r>
            <a:r>
              <a:rPr lang="zh-CN" altLang="en-US" dirty="0"/>
              <a:t>盒。这里讲没有</a:t>
            </a:r>
            <a:r>
              <a:rPr lang="en-US" altLang="zh-CN" dirty="0"/>
              <a:t>s</a:t>
            </a:r>
            <a:r>
              <a:rPr lang="zh-CN" altLang="en-US" dirty="0"/>
              <a:t>盒的构造。</a:t>
            </a:r>
            <a:r>
              <a:rPr lang="en-US" altLang="zh-CN" dirty="0"/>
              <a:t>Idea</a:t>
            </a:r>
            <a:r>
              <a:rPr lang="zh-CN" altLang="en-US" dirty="0"/>
              <a:t>、</a:t>
            </a:r>
            <a:r>
              <a:rPr lang="en-US" altLang="zh-CN" dirty="0"/>
              <a:t>rc5</a:t>
            </a:r>
            <a:r>
              <a:rPr lang="zh-CN" altLang="en-US" dirty="0"/>
              <a:t>等没有</a:t>
            </a:r>
            <a:r>
              <a:rPr lang="en-US" altLang="zh-CN" dirty="0"/>
              <a:t>s</a:t>
            </a:r>
            <a:r>
              <a:rPr lang="zh-CN" altLang="en-US" dirty="0"/>
              <a:t>盒。</a:t>
            </a:r>
            <a:endParaRPr lang="zh-CN" altLang="en-US" dirty="0"/>
          </a:p>
          <a:p>
            <a:pPr lvl="0" eaLnBrk="1" hangingPunct="1"/>
            <a:r>
              <a:rPr lang="zh-CN" altLang="en-US" dirty="0"/>
              <a:t>没有</a:t>
            </a:r>
            <a:r>
              <a:rPr lang="en-US" altLang="zh-CN" dirty="0"/>
              <a:t>s</a:t>
            </a:r>
            <a:r>
              <a:rPr lang="zh-CN" altLang="en-US" dirty="0"/>
              <a:t>盒的轮函数实现混淆主要靠加法运算、乘法运算以及数据依赖循环等。</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22" name="Rectangle 2"/>
          <p:cNvSpPr>
            <a:spLocks noGrp="1" noTextEdit="1"/>
          </p:cNvSpPr>
          <p:nvPr>
            <p:ph type="sldImg"/>
          </p:nvPr>
        </p:nvSpPr>
        <p:spPr/>
      </p:sp>
      <p:sp>
        <p:nvSpPr>
          <p:cNvPr id="81923" name="Rectangle 3"/>
          <p:cNvSpPr>
            <a:spLocks noGrp="1"/>
          </p:cNvSpPr>
          <p:nvPr>
            <p:ph type="body"/>
          </p:nvPr>
        </p:nvSpPr>
        <p:spPr/>
        <p:txBody>
          <a:bodyPr wrap="square" lIns="91440" tIns="45720" rIns="91440" bIns="45720" anchor="ctr"/>
          <a:p>
            <a:pPr lvl="0" eaLnBrk="1" hangingPunct="1"/>
            <a:r>
              <a:rPr lang="zh-CN" altLang="en-US" dirty="0"/>
              <a:t>对于迭代分组密码，弱密钥都解释：如果某个密钥的使用明显降低了密码的安全性，则称此密钥为弱密钥。另外一种是类似于</a:t>
            </a:r>
            <a:r>
              <a:rPr lang="en-US" altLang="zh-CN" dirty="0"/>
              <a:t>des</a:t>
            </a:r>
            <a:r>
              <a:rPr lang="zh-CN" altLang="en-US" dirty="0"/>
              <a:t>的弱密钥和半弱密钥。</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标题和文本在内容之上">
    <p:bg>
      <p:bgPr>
        <a:solidFill>
          <a:srgbClr val="E3EDE4"/>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981200"/>
            <a:ext cx="109728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09600" y="4000500"/>
            <a:ext cx="109728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4"/>
          <p:cNvSpPr>
            <a:spLocks noGrp="1"/>
          </p:cNvSpPr>
          <p:nvPr>
            <p:ph type="ftr" sz="quarter" idx="3"/>
          </p:nvPr>
        </p:nvSpPr>
        <p:spPr>
          <a:xfrm>
            <a:off x="4165600" y="6248400"/>
            <a:ext cx="3860800" cy="457200"/>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Tx/>
              <a:buNone/>
              <a:defRPr/>
            </a:pPr>
            <a:endParaRPr kumimoji="0" lang="en-US" b="0" i="0" strike="noStrike" kern="1200" cap="none" spc="0" normalizeH="0" baseline="0" noProof="0">
              <a:latin typeface="Arial" panose="020B060402020202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a:xfrm>
            <a:off x="8737600" y="6248400"/>
            <a:ext cx="2844800" cy="457200"/>
          </a:xfrm>
          <a:prstGeom prst="rect">
            <a:avLst/>
          </a:prstGeom>
        </p:spPr>
        <p:txBody>
          <a:bodyPr vert="horz" lIns="91440" tIns="45720" rIns="91440" bIns="45720" rtlCol="0" anchor="ctr"/>
          <a:p>
            <a:pPr algn="r" eaLnBrk="1" fontAlgn="base" hangingPunct="1"/>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en-US" altLang="zh-CN" sz="1200" strike="noStrike" noProof="1" dirty="0">
              <a:solidFill>
                <a:srgbClr val="898989"/>
              </a:solidFill>
            </a:endParaRPr>
          </a:p>
        </p:txBody>
      </p:sp>
      <p:sp>
        <p:nvSpPr>
          <p:cNvPr id="9" name="日期占位符 6"/>
          <p:cNvSpPr>
            <a:spLocks noGrp="1"/>
          </p:cNvSpPr>
          <p:nvPr>
            <p:ph type="dt" sz="half" idx="12"/>
          </p:nvPr>
        </p:nvSpPr>
        <p:spPr>
          <a:xfrm>
            <a:off x="609600" y="6245225"/>
            <a:ext cx="2844800" cy="476250"/>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Tx/>
              <a:buNone/>
              <a:defRPr/>
            </a:pPr>
            <a:endParaRPr kumimoji="0" lang="zh-CN" altLang="en-US" b="0" i="0" strike="noStrike"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0" Type="http://schemas.openxmlformats.org/officeDocument/2006/relationships/vmlDrawing" Target="../drawings/vmlDrawing7.vml"/><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0.png"/><Relationship Id="rId7" Type="http://schemas.openxmlformats.org/officeDocument/2006/relationships/oleObject" Target="../embeddings/oleObject20.bin"/><Relationship Id="rId6" Type="http://schemas.openxmlformats.org/officeDocument/2006/relationships/image" Target="../media/image19.png"/><Relationship Id="rId5" Type="http://schemas.openxmlformats.org/officeDocument/2006/relationships/oleObject" Target="../embeddings/oleObject19.bin"/><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7.wmf"/><Relationship Id="rId13" Type="http://schemas.openxmlformats.org/officeDocument/2006/relationships/vmlDrawing" Target="../drawings/vmlDrawing10.vml"/><Relationship Id="rId12" Type="http://schemas.openxmlformats.org/officeDocument/2006/relationships/slideLayout" Target="../slideLayouts/slideLayout7.xml"/><Relationship Id="rId11" Type="http://schemas.openxmlformats.org/officeDocument/2006/relationships/image" Target="../media/image21.png"/><Relationship Id="rId10" Type="http://schemas.openxmlformats.org/officeDocument/2006/relationships/oleObject" Target="../embeddings/oleObject22.bin"/><Relationship Id="rId1"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jpeg"/><Relationship Id="rId2" Type="http://schemas.openxmlformats.org/officeDocument/2006/relationships/image" Target="../media/image25.jpe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1.png"/><Relationship Id="rId7" Type="http://schemas.openxmlformats.org/officeDocument/2006/relationships/oleObject" Target="../embeddings/oleObject27.bin"/><Relationship Id="rId6" Type="http://schemas.openxmlformats.org/officeDocument/2006/relationships/image" Target="../media/image30.png"/><Relationship Id="rId5" Type="http://schemas.openxmlformats.org/officeDocument/2006/relationships/oleObject" Target="../embeddings/oleObject26.bin"/><Relationship Id="rId4" Type="http://schemas.openxmlformats.org/officeDocument/2006/relationships/image" Target="../media/image29.png"/><Relationship Id="rId3" Type="http://schemas.openxmlformats.org/officeDocument/2006/relationships/oleObject" Target="../embeddings/oleObject25.bin"/><Relationship Id="rId2" Type="http://schemas.openxmlformats.org/officeDocument/2006/relationships/image" Target="../media/image28.png"/><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32.wmf"/><Relationship Id="rId1"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oleObject" Target="../embeddings/oleObject3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idx="1"/>
          </p:nvPr>
        </p:nvSpPr>
        <p:spPr>
          <a:xfrm>
            <a:off x="2024063" y="333375"/>
            <a:ext cx="8305800" cy="3952875"/>
          </a:xfrm>
        </p:spPr>
        <p:txBody>
          <a:bodyPr wrap="square" lIns="91440" tIns="45720" rIns="91440" bIns="45720" anchor="t">
            <a:normAutofit lnSpcReduction="20000"/>
          </a:bodyPr>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8-</a:t>
            </a:r>
            <a:r>
              <a:rPr lang="en-US" altLang="zh-CN" sz="2400" b="1" dirty="0">
                <a:latin typeface="Times New Roman" panose="02020603050405020304" pitchFamily="18" charset="0"/>
                <a:ea typeface="宋体" panose="02010600030101010101" pitchFamily="2" charset="-122"/>
              </a:rPr>
              <a:t>bit</a:t>
            </a:r>
            <a:r>
              <a:rPr lang="zh-CN" altLang="en-US" sz="2400" b="1" dirty="0">
                <a:latin typeface="Times New Roman" panose="02020603050405020304" pitchFamily="18" charset="0"/>
                <a:ea typeface="宋体" panose="02010600030101010101" pitchFamily="2" charset="-122"/>
              </a:rPr>
              <a:t>子密钥：</a:t>
            </a: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    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11</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12</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13</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14</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15</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16</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17</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18</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然后与</a:t>
            </a:r>
            <a:r>
              <a:rPr lang="en-US" altLang="zh-CN" sz="2400" b="1" dirty="0">
                <a:latin typeface="Times New Roman" panose="02020603050405020304" pitchFamily="18" charset="0"/>
                <a:ea typeface="宋体" panose="02010600030101010101" pitchFamily="2" charset="-122"/>
              </a:rPr>
              <a:t>E/P</a:t>
            </a:r>
            <a:r>
              <a:rPr lang="zh-CN" altLang="en-US" sz="2400" b="1" dirty="0">
                <a:latin typeface="Times New Roman" panose="02020603050405020304" pitchFamily="18" charset="0"/>
                <a:ea typeface="宋体" panose="02010600030101010101" pitchFamily="2" charset="-122"/>
              </a:rPr>
              <a:t>的结果作异或运算得：</a:t>
            </a: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把它们重记为8位：</a:t>
            </a: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上述第一行输入进</a:t>
            </a:r>
            <a:r>
              <a:rPr lang="en-US" altLang="zh-CN" sz="2400" b="1"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盒</a:t>
            </a:r>
            <a:r>
              <a:rPr lang="en-US" altLang="zh-CN" sz="2400" b="1" dirty="0">
                <a:latin typeface="Times New Roman" panose="02020603050405020304" pitchFamily="18" charset="0"/>
                <a:ea typeface="宋体" panose="02010600030101010101" pitchFamily="2" charset="-122"/>
              </a:rPr>
              <a:t>S0</a:t>
            </a:r>
            <a:r>
              <a:rPr lang="zh-CN" altLang="en-US" sz="2400" b="1" dirty="0">
                <a:latin typeface="Times New Roman" panose="02020603050405020304" pitchFamily="18" charset="0"/>
                <a:ea typeface="宋体" panose="02010600030101010101" pitchFamily="2" charset="-122"/>
              </a:rPr>
              <a:t>，产生2-位的输出；第二行的4位输入进</a:t>
            </a:r>
            <a:r>
              <a:rPr lang="en-US" altLang="zh-CN" sz="2400" b="1"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盒</a:t>
            </a:r>
            <a:r>
              <a:rPr lang="en-US" altLang="zh-CN" sz="2400" b="1" dirty="0">
                <a:latin typeface="Times New Roman" panose="02020603050405020304" pitchFamily="18" charset="0"/>
                <a:ea typeface="宋体" panose="02010600030101010101" pitchFamily="2" charset="-122"/>
              </a:rPr>
              <a:t>S1</a:t>
            </a:r>
            <a:r>
              <a:rPr lang="zh-CN" altLang="en-US" sz="2400" b="1" dirty="0">
                <a:latin typeface="Times New Roman" panose="02020603050405020304" pitchFamily="18" charset="0"/>
                <a:ea typeface="宋体" panose="02010600030101010101" pitchFamily="2" charset="-122"/>
              </a:rPr>
              <a:t>，产生2-位的输出。两个</a:t>
            </a:r>
            <a:r>
              <a:rPr lang="en-US" altLang="zh-CN" sz="2400" b="1"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盒按如下定义：</a:t>
            </a:r>
            <a:endParaRPr lang="zh-CN" altLang="en-US" sz="2400" b="1" dirty="0">
              <a:latin typeface="Times New Roman" panose="02020603050405020304" pitchFamily="18" charset="0"/>
              <a:ea typeface="宋体" panose="02010600030101010101" pitchFamily="2" charset="-122"/>
            </a:endParaRPr>
          </a:p>
        </p:txBody>
      </p:sp>
      <p:sp>
        <p:nvSpPr>
          <p:cNvPr id="13"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5C4A8F88-EE7C-49EF-B433-94ACA4B3D5E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8915"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8916" name="Rectangle 3"/>
          <p:cNvSpPr/>
          <p:nvPr/>
        </p:nvSpPr>
        <p:spPr>
          <a:xfrm>
            <a:off x="4810125" y="1428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8917" name="Object 4"/>
          <p:cNvGraphicFramePr>
            <a:graphicFrameLocks noChangeAspect="1"/>
          </p:cNvGraphicFramePr>
          <p:nvPr/>
        </p:nvGraphicFramePr>
        <p:xfrm>
          <a:off x="4511675" y="1125538"/>
          <a:ext cx="3714750" cy="841375"/>
        </p:xfrm>
        <a:graphic>
          <a:graphicData uri="http://schemas.openxmlformats.org/presentationml/2006/ole">
            <mc:AlternateContent xmlns:mc="http://schemas.openxmlformats.org/markup-compatibility/2006">
              <mc:Choice xmlns:v="urn:schemas-microsoft-com:vml" Requires="v">
                <p:oleObj spid="_x0000_s3084" name="" r:id="rId1" imgW="2146300" imgH="482600" progId="Equation.3">
                  <p:embed/>
                </p:oleObj>
              </mc:Choice>
              <mc:Fallback>
                <p:oleObj name="" r:id="rId1" imgW="2146300" imgH="482600" progId="Equation.3">
                  <p:embed/>
                  <p:pic>
                    <p:nvPicPr>
                      <p:cNvPr id="0" name="图片 3083"/>
                      <p:cNvPicPr/>
                      <p:nvPr/>
                    </p:nvPicPr>
                    <p:blipFill>
                      <a:blip r:embed="rId2"/>
                      <a:stretch>
                        <a:fillRect/>
                      </a:stretch>
                    </p:blipFill>
                    <p:spPr>
                      <a:xfrm>
                        <a:off x="4511675" y="1125538"/>
                        <a:ext cx="3714750" cy="841375"/>
                      </a:xfrm>
                      <a:prstGeom prst="rect">
                        <a:avLst/>
                      </a:prstGeom>
                      <a:solidFill>
                        <a:srgbClr val="CCECFF"/>
                      </a:solidFill>
                      <a:ln w="38100">
                        <a:noFill/>
                        <a:miter/>
                      </a:ln>
                    </p:spPr>
                  </p:pic>
                </p:oleObj>
              </mc:Fallback>
            </mc:AlternateContent>
          </a:graphicData>
        </a:graphic>
      </p:graphicFrame>
      <p:sp>
        <p:nvSpPr>
          <p:cNvPr id="38918" name="Rectangle 5"/>
          <p:cNvSpPr/>
          <p:nvPr/>
        </p:nvSpPr>
        <p:spPr>
          <a:xfrm>
            <a:off x="5486400" y="3186113"/>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8919" name="Object 6"/>
          <p:cNvGraphicFramePr>
            <a:graphicFrameLocks noChangeAspect="1"/>
          </p:cNvGraphicFramePr>
          <p:nvPr/>
        </p:nvGraphicFramePr>
        <p:xfrm>
          <a:off x="5735638" y="2349500"/>
          <a:ext cx="2413000" cy="962025"/>
        </p:xfrm>
        <a:graphic>
          <a:graphicData uri="http://schemas.openxmlformats.org/presentationml/2006/ole">
            <mc:AlternateContent xmlns:mc="http://schemas.openxmlformats.org/markup-compatibility/2006">
              <mc:Choice xmlns:v="urn:schemas-microsoft-com:vml" Requires="v">
                <p:oleObj spid="_x0000_s3085" name="" r:id="rId3" imgW="1221105" imgH="483235" progId="Equation.3">
                  <p:embed/>
                </p:oleObj>
              </mc:Choice>
              <mc:Fallback>
                <p:oleObj name="" r:id="rId3" imgW="1221105" imgH="483235" progId="Equation.3">
                  <p:embed/>
                  <p:pic>
                    <p:nvPicPr>
                      <p:cNvPr id="0" name="图片 3084"/>
                      <p:cNvPicPr/>
                      <p:nvPr/>
                    </p:nvPicPr>
                    <p:blipFill>
                      <a:blip r:embed="rId4"/>
                      <a:stretch>
                        <a:fillRect/>
                      </a:stretch>
                    </p:blipFill>
                    <p:spPr>
                      <a:xfrm>
                        <a:off x="5735638" y="2349500"/>
                        <a:ext cx="2413000" cy="962025"/>
                      </a:xfrm>
                      <a:prstGeom prst="rect">
                        <a:avLst/>
                      </a:prstGeom>
                      <a:solidFill>
                        <a:srgbClr val="CCECFF"/>
                      </a:solidFill>
                      <a:ln w="38100">
                        <a:noFill/>
                        <a:miter/>
                      </a:ln>
                    </p:spPr>
                  </p:pic>
                </p:oleObj>
              </mc:Fallback>
            </mc:AlternateContent>
          </a:graphicData>
        </a:graphic>
      </p:graphicFrame>
      <p:sp>
        <p:nvSpPr>
          <p:cNvPr id="38920" name="Rectangle 7"/>
          <p:cNvSpPr/>
          <p:nvPr/>
        </p:nvSpPr>
        <p:spPr>
          <a:xfrm>
            <a:off x="5481638" y="2971800"/>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8921" name="Object 8"/>
          <p:cNvGraphicFramePr>
            <a:graphicFrameLocks noChangeAspect="1"/>
          </p:cNvGraphicFramePr>
          <p:nvPr/>
        </p:nvGraphicFramePr>
        <p:xfrm>
          <a:off x="3503613" y="4868863"/>
          <a:ext cx="2159000" cy="1606550"/>
        </p:xfrm>
        <a:graphic>
          <a:graphicData uri="http://schemas.openxmlformats.org/presentationml/2006/ole">
            <mc:AlternateContent xmlns:mc="http://schemas.openxmlformats.org/markup-compatibility/2006">
              <mc:Choice xmlns:v="urn:schemas-microsoft-com:vml" Requires="v">
                <p:oleObj spid="_x0000_s3080" name="" r:id="rId5" imgW="1234440" imgH="916305" progId="Equation.3">
                  <p:embed/>
                </p:oleObj>
              </mc:Choice>
              <mc:Fallback>
                <p:oleObj name="" r:id="rId5" imgW="1234440" imgH="916305" progId="Equation.3">
                  <p:embed/>
                  <p:pic>
                    <p:nvPicPr>
                      <p:cNvPr id="0" name="图片 3079"/>
                      <p:cNvPicPr/>
                      <p:nvPr/>
                    </p:nvPicPr>
                    <p:blipFill>
                      <a:blip r:embed="rId6"/>
                      <a:stretch>
                        <a:fillRect/>
                      </a:stretch>
                    </p:blipFill>
                    <p:spPr>
                      <a:xfrm>
                        <a:off x="3503613" y="4868863"/>
                        <a:ext cx="2159000" cy="1606550"/>
                      </a:xfrm>
                      <a:prstGeom prst="rect">
                        <a:avLst/>
                      </a:prstGeom>
                      <a:solidFill>
                        <a:srgbClr val="CCECFF"/>
                      </a:solidFill>
                      <a:ln w="38100">
                        <a:noFill/>
                        <a:miter/>
                      </a:ln>
                    </p:spPr>
                  </p:pic>
                </p:oleObj>
              </mc:Fallback>
            </mc:AlternateContent>
          </a:graphicData>
        </a:graphic>
      </p:graphicFrame>
      <p:sp>
        <p:nvSpPr>
          <p:cNvPr id="38922" name="Rectangle 9"/>
          <p:cNvSpPr/>
          <p:nvPr/>
        </p:nvSpPr>
        <p:spPr>
          <a:xfrm>
            <a:off x="5491163" y="2971800"/>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8923" name="Object 10"/>
          <p:cNvGraphicFramePr>
            <a:graphicFrameLocks noChangeAspect="1"/>
          </p:cNvGraphicFramePr>
          <p:nvPr/>
        </p:nvGraphicFramePr>
        <p:xfrm>
          <a:off x="6527800" y="4941888"/>
          <a:ext cx="2133600" cy="1612900"/>
        </p:xfrm>
        <a:graphic>
          <a:graphicData uri="http://schemas.openxmlformats.org/presentationml/2006/ole">
            <mc:AlternateContent xmlns:mc="http://schemas.openxmlformats.org/markup-compatibility/2006">
              <mc:Choice xmlns:v="urn:schemas-microsoft-com:vml" Requires="v">
                <p:oleObj spid="_x0000_s3081" name="" r:id="rId7" imgW="1209040" imgH="916305" progId="Equation.3">
                  <p:embed/>
                </p:oleObj>
              </mc:Choice>
              <mc:Fallback>
                <p:oleObj name="" r:id="rId7" imgW="1209040" imgH="916305" progId="Equation.3">
                  <p:embed/>
                  <p:pic>
                    <p:nvPicPr>
                      <p:cNvPr id="0" name="图片 3080"/>
                      <p:cNvPicPr/>
                      <p:nvPr/>
                    </p:nvPicPr>
                    <p:blipFill>
                      <a:blip r:embed="rId8"/>
                      <a:stretch>
                        <a:fillRect/>
                      </a:stretch>
                    </p:blipFill>
                    <p:spPr>
                      <a:xfrm>
                        <a:off x="6527800" y="4941888"/>
                        <a:ext cx="2133600" cy="1612900"/>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idx="1"/>
          </p:nvPr>
        </p:nvSpPr>
        <p:spPr>
          <a:xfrm>
            <a:off x="1847850" y="404813"/>
            <a:ext cx="8077200" cy="5313362"/>
          </a:xfrm>
        </p:spPr>
        <p:txBody>
          <a:bodyPr wrap="square" lIns="91440" tIns="45720" rIns="91440" bIns="45720" anchor="t">
            <a:normAutofit lnSpcReduction="10000"/>
          </a:bodyPr>
          <a:p>
            <a:pPr eaLnBrk="1" hangingPunct="1">
              <a:lnSpc>
                <a:spcPct val="90000"/>
              </a:lnSpc>
              <a:buFont typeface="Wingdings" panose="05000000000000000000" pitchFamily="2" charset="2"/>
              <a:buNone/>
            </a:pPr>
            <a:r>
              <a:rPr lang="en-US" altLang="zh-CN" sz="2400" dirty="0">
                <a:ea typeface="宋体" panose="02010600030101010101" pitchFamily="2" charset="-122"/>
              </a:rPr>
              <a:t>S</a:t>
            </a:r>
            <a:r>
              <a:rPr lang="zh-CN" altLang="en-US" sz="2400" dirty="0">
                <a:latin typeface="宋体" panose="02010600030101010101" pitchFamily="2" charset="-122"/>
                <a:ea typeface="宋体" panose="02010600030101010101" pitchFamily="2" charset="-122"/>
              </a:rPr>
              <a:t>盒按下述规则运算：</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将第1和第4的输入比特做为2</a:t>
            </a:r>
            <a:r>
              <a:rPr lang="en-US" altLang="zh-CN" sz="2400" dirty="0">
                <a:ea typeface="宋体" panose="02010600030101010101" pitchFamily="2" charset="-122"/>
              </a:rPr>
              <a:t>bit</a:t>
            </a:r>
            <a:r>
              <a:rPr lang="zh-CN" altLang="en-US" sz="2400" dirty="0">
                <a:latin typeface="宋体" panose="02010600030101010101" pitchFamily="2" charset="-122"/>
                <a:ea typeface="宋体" panose="02010600030101010101" pitchFamily="2" charset="-122"/>
              </a:rPr>
              <a:t>数，指示为</a:t>
            </a:r>
            <a:r>
              <a:rPr lang="en-US" altLang="zh-CN" sz="2400" dirty="0">
                <a:ea typeface="宋体" panose="02010600030101010101" pitchFamily="2" charset="-122"/>
              </a:rPr>
              <a:t>S</a:t>
            </a:r>
            <a:r>
              <a:rPr lang="zh-CN" altLang="en-US" sz="2400" dirty="0">
                <a:latin typeface="宋体" panose="02010600030101010101" pitchFamily="2" charset="-122"/>
                <a:ea typeface="宋体" panose="02010600030101010101" pitchFamily="2" charset="-122"/>
              </a:rPr>
              <a:t>盒的一个行；将第2和第3的输入比特做为</a:t>
            </a:r>
            <a:r>
              <a:rPr lang="en-US" altLang="zh-CN" sz="2400" dirty="0">
                <a:ea typeface="宋体" panose="02010600030101010101" pitchFamily="2" charset="-122"/>
              </a:rPr>
              <a:t>S</a:t>
            </a:r>
            <a:r>
              <a:rPr lang="zh-CN" altLang="en-US" sz="2400" dirty="0">
                <a:latin typeface="宋体" panose="02010600030101010101" pitchFamily="2" charset="-122"/>
                <a:ea typeface="宋体" panose="02010600030101010101" pitchFamily="2" charset="-122"/>
              </a:rPr>
              <a:t>盒的一个列。如此确定为</a:t>
            </a:r>
            <a:r>
              <a:rPr lang="en-US" altLang="zh-CN" sz="2400" dirty="0">
                <a:ea typeface="宋体" panose="02010600030101010101" pitchFamily="2" charset="-122"/>
              </a:rPr>
              <a:t>S</a:t>
            </a:r>
            <a:r>
              <a:rPr lang="zh-CN" altLang="en-US" sz="2400" dirty="0">
                <a:latin typeface="宋体" panose="02010600030101010101" pitchFamily="2" charset="-122"/>
                <a:ea typeface="宋体" panose="02010600030101010101" pitchFamily="2" charset="-122"/>
              </a:rPr>
              <a:t>盒矩阵的（</a:t>
            </a:r>
            <a:r>
              <a:rPr lang="en-US" altLang="zh-CN" sz="2400" dirty="0">
                <a:ea typeface="宋体" panose="02010600030101010101" pitchFamily="2" charset="-122"/>
              </a:rPr>
              <a:t>i,j</a:t>
            </a:r>
            <a:r>
              <a:rPr lang="zh-CN" altLang="en-US" sz="2400" dirty="0">
                <a:ea typeface="宋体" panose="02010600030101010101" pitchFamily="2" charset="-122"/>
              </a:rPr>
              <a:t>）</a:t>
            </a:r>
            <a:r>
              <a:rPr lang="zh-CN" altLang="en-US" sz="2400" dirty="0">
                <a:latin typeface="宋体" panose="02010600030101010101" pitchFamily="2" charset="-122"/>
                <a:ea typeface="宋体" panose="02010600030101010101" pitchFamily="2" charset="-122"/>
              </a:rPr>
              <a:t>数。</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endParaRPr lang="en-US" altLang="zh-CN"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例：（</a:t>
            </a:r>
            <a:r>
              <a:rPr lang="en-US" altLang="zh-CN" sz="2400" dirty="0">
                <a:ea typeface="宋体" panose="02010600030101010101" pitchFamily="2" charset="-122"/>
              </a:rPr>
              <a:t>P</a:t>
            </a:r>
            <a:r>
              <a:rPr lang="en-US" altLang="zh-CN" sz="2400" baseline="-25000" dirty="0">
                <a:ea typeface="宋体" panose="02010600030101010101" pitchFamily="2" charset="-122"/>
              </a:rPr>
              <a:t>0,0, </a:t>
            </a:r>
            <a:r>
              <a:rPr lang="en-US" altLang="zh-CN" sz="2400" dirty="0">
                <a:ea typeface="宋体" panose="02010600030101010101" pitchFamily="2" charset="-122"/>
              </a:rPr>
              <a:t>P</a:t>
            </a:r>
            <a:r>
              <a:rPr lang="en-US" altLang="zh-CN" sz="2400" baseline="-25000" dirty="0">
                <a:ea typeface="宋体" panose="02010600030101010101" pitchFamily="2" charset="-122"/>
              </a:rPr>
              <a:t>0,3</a:t>
            </a:r>
            <a:r>
              <a:rPr lang="zh-CN" altLang="en-US" sz="2400" dirty="0">
                <a:ea typeface="宋体" panose="02010600030101010101" pitchFamily="2" charset="-122"/>
              </a:rPr>
              <a:t>）</a:t>
            </a:r>
            <a:r>
              <a:rPr lang="en-US" altLang="zh-CN" sz="2400" dirty="0">
                <a:ea typeface="宋体" panose="02010600030101010101" pitchFamily="2" charset="-122"/>
              </a:rPr>
              <a:t>=(00),</a:t>
            </a:r>
            <a:r>
              <a:rPr lang="zh-CN" altLang="en-US" sz="2400" dirty="0">
                <a:latin typeface="宋体" panose="02010600030101010101" pitchFamily="2" charset="-122"/>
                <a:ea typeface="宋体" panose="02010600030101010101" pitchFamily="2" charset="-122"/>
              </a:rPr>
              <a:t>并且(</a:t>
            </a:r>
            <a:r>
              <a:rPr lang="en-US" altLang="zh-CN" sz="2400" dirty="0">
                <a:ea typeface="宋体" panose="02010600030101010101" pitchFamily="2" charset="-122"/>
              </a:rPr>
              <a:t>P</a:t>
            </a:r>
            <a:r>
              <a:rPr lang="en-US" altLang="zh-CN" sz="2400" baseline="-25000" dirty="0">
                <a:ea typeface="宋体" panose="02010600030101010101" pitchFamily="2" charset="-122"/>
              </a:rPr>
              <a:t>0,1</a:t>
            </a:r>
            <a:r>
              <a:rPr lang="en-US" altLang="zh-CN" sz="2400" dirty="0">
                <a:ea typeface="宋体" panose="02010600030101010101" pitchFamily="2" charset="-122"/>
              </a:rPr>
              <a:t>,P</a:t>
            </a:r>
            <a:r>
              <a:rPr lang="en-US" altLang="zh-CN" sz="2400" baseline="-25000" dirty="0">
                <a:ea typeface="宋体" panose="02010600030101010101" pitchFamily="2" charset="-122"/>
              </a:rPr>
              <a:t>0,2</a:t>
            </a:r>
            <a:r>
              <a:rPr lang="en-US" altLang="zh-CN" sz="2400" dirty="0">
                <a:ea typeface="宋体" panose="02010600030101010101" pitchFamily="2" charset="-122"/>
              </a:rPr>
              <a:t>)=(1 0)</a:t>
            </a:r>
            <a:r>
              <a:rPr lang="zh-CN" altLang="en-US" sz="2400" dirty="0">
                <a:latin typeface="宋体" panose="02010600030101010101" pitchFamily="2" charset="-122"/>
                <a:ea typeface="宋体" panose="02010600030101010101" pitchFamily="2" charset="-122"/>
              </a:rPr>
              <a:t>确定了</a:t>
            </a:r>
            <a:r>
              <a:rPr lang="en-US" altLang="zh-CN" sz="2400" dirty="0">
                <a:ea typeface="宋体" panose="02010600030101010101" pitchFamily="2" charset="-122"/>
              </a:rPr>
              <a:t>S0</a:t>
            </a:r>
            <a:r>
              <a:rPr lang="zh-CN" altLang="en-US" sz="2400" dirty="0">
                <a:latin typeface="宋体" panose="02010600030101010101" pitchFamily="2" charset="-122"/>
                <a:ea typeface="宋体" panose="02010600030101010101" pitchFamily="2" charset="-122"/>
              </a:rPr>
              <a:t>中的第0行2列（0，2）的系数为3，记为（1 1）输出。</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endParaRPr lang="en-US" altLang="zh-CN"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由</a:t>
            </a:r>
            <a:r>
              <a:rPr lang="en-US" altLang="zh-CN" sz="2400" dirty="0">
                <a:ea typeface="宋体" panose="02010600030101010101" pitchFamily="2" charset="-122"/>
              </a:rPr>
              <a:t>S0, S1</a:t>
            </a:r>
            <a:r>
              <a:rPr lang="zh-CN" altLang="en-US" sz="2400" dirty="0">
                <a:latin typeface="宋体" panose="02010600030101010101" pitchFamily="2" charset="-122"/>
                <a:ea typeface="宋体" panose="02010600030101010101" pitchFamily="2" charset="-122"/>
              </a:rPr>
              <a:t>输出4-</a:t>
            </a:r>
            <a:r>
              <a:rPr lang="en-US" altLang="zh-CN" sz="2400" dirty="0">
                <a:ea typeface="宋体" panose="02010600030101010101" pitchFamily="2" charset="-122"/>
              </a:rPr>
              <a:t>bit</a:t>
            </a:r>
            <a:r>
              <a:rPr lang="zh-CN" altLang="en-US" sz="2400" dirty="0">
                <a:latin typeface="宋体" panose="02010600030101010101" pitchFamily="2" charset="-122"/>
                <a:ea typeface="宋体" panose="02010600030101010101" pitchFamily="2" charset="-122"/>
              </a:rPr>
              <a:t>经置换</a:t>
            </a:r>
            <a:endParaRPr lang="zh-CN" altLang="en-US" sz="2400"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endParaRPr lang="zh-CN" altLang="en-US" sz="2400" b="1"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endParaRPr lang="en-US" altLang="zh-CN" sz="2400" b="1" dirty="0">
              <a:ea typeface="宋体" panose="02010600030101010101" pitchFamily="2" charset="-122"/>
            </a:endParaRPr>
          </a:p>
          <a:p>
            <a:pPr algn="just" eaLnBrk="1" hangingPunct="1">
              <a:lnSpc>
                <a:spcPct val="90000"/>
              </a:lnSpc>
              <a:buFont typeface="Wingdings" panose="05000000000000000000" pitchFamily="2" charset="2"/>
              <a:buNone/>
            </a:pPr>
            <a:endParaRPr lang="en-US" altLang="zh-CN" sz="2400" b="1" dirty="0">
              <a:latin typeface="宋体" panose="02010600030101010101" pitchFamily="2" charset="-122"/>
              <a:ea typeface="宋体" panose="02010600030101010101" pitchFamily="2" charset="-122"/>
            </a:endParaRPr>
          </a:p>
          <a:p>
            <a:pPr algn="just" eaLnBrk="1" hangingPunct="1">
              <a:lnSpc>
                <a:spcPct val="90000"/>
              </a:lnSpc>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它的输出就是</a:t>
            </a:r>
            <a:r>
              <a:rPr lang="en-US" altLang="zh-CN" sz="2400" b="1" dirty="0">
                <a:ea typeface="宋体" panose="02010600030101010101" pitchFamily="2" charset="-122"/>
              </a:rPr>
              <a:t>F</a:t>
            </a:r>
            <a:r>
              <a:rPr lang="zh-CN" altLang="en-US" sz="2400" b="1" dirty="0">
                <a:latin typeface="宋体" panose="02010600030101010101" pitchFamily="2" charset="-122"/>
                <a:ea typeface="宋体" panose="02010600030101010101" pitchFamily="2" charset="-122"/>
              </a:rPr>
              <a:t>函数的输出。</a:t>
            </a:r>
            <a:endParaRPr lang="zh-CN" altLang="en-US" sz="2400" b="1" dirty="0">
              <a:latin typeface="宋体" panose="02010600030101010101" pitchFamily="2" charset="-122"/>
              <a:ea typeface="宋体" panose="02010600030101010101" pitchFamily="2" charset="-122"/>
            </a:endParaRPr>
          </a:p>
        </p:txBody>
      </p:sp>
      <p:sp>
        <p:nvSpPr>
          <p:cNvPr id="8"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B5C20FE5-EEC2-4DCF-B1E8-1C417B7ECCB5}"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993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9940" name="Rectangle 3"/>
          <p:cNvSpPr/>
          <p:nvPr/>
        </p:nvSpPr>
        <p:spPr>
          <a:xfrm>
            <a:off x="4810125" y="1428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39941" name="Rectangle 4"/>
          <p:cNvSpPr/>
          <p:nvPr/>
        </p:nvSpPr>
        <p:spPr>
          <a:xfrm>
            <a:off x="5495925" y="32670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9942" name="Object 5"/>
          <p:cNvGraphicFramePr>
            <a:graphicFrameLocks noChangeAspect="1"/>
          </p:cNvGraphicFramePr>
          <p:nvPr/>
        </p:nvGraphicFramePr>
        <p:xfrm>
          <a:off x="5159375" y="4005263"/>
          <a:ext cx="2971800" cy="801687"/>
        </p:xfrm>
        <a:graphic>
          <a:graphicData uri="http://schemas.openxmlformats.org/presentationml/2006/ole">
            <mc:AlternateContent xmlns:mc="http://schemas.openxmlformats.org/markup-compatibility/2006">
              <mc:Choice xmlns:v="urn:schemas-microsoft-com:vml" Requires="v">
                <p:oleObj spid="_x0000_s3079" name="" r:id="rId1" imgW="1505585" imgH="410210" progId="Word.Picture.8">
                  <p:embed/>
                </p:oleObj>
              </mc:Choice>
              <mc:Fallback>
                <p:oleObj name="" r:id="rId1" imgW="1505585" imgH="410210" progId="Word.Picture.8">
                  <p:embed/>
                  <p:pic>
                    <p:nvPicPr>
                      <p:cNvPr id="0" name="图片 3078"/>
                      <p:cNvPicPr/>
                      <p:nvPr/>
                    </p:nvPicPr>
                    <p:blipFill>
                      <a:blip r:embed="rId2"/>
                      <a:stretch>
                        <a:fillRect/>
                      </a:stretch>
                    </p:blipFill>
                    <p:spPr>
                      <a:xfrm>
                        <a:off x="5159375" y="4005263"/>
                        <a:ext cx="2971800" cy="801687"/>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idx="1"/>
          </p:nvPr>
        </p:nvSpPr>
        <p:spPr>
          <a:xfrm>
            <a:off x="1558925" y="549275"/>
            <a:ext cx="9074150" cy="6121400"/>
          </a:xfrm>
        </p:spPr>
        <p:txBody>
          <a:bodyPr wrap="square" lIns="91440" tIns="45720" rIns="91440" bIns="45720" anchor="t"/>
          <a:p>
            <a:pPr eaLnBrk="1" hangingPunct="1">
              <a:lnSpc>
                <a:spcPct val="90000"/>
              </a:lnSpc>
              <a:buClr>
                <a:schemeClr val="tx1"/>
              </a:buClr>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(4) S-DES</a:t>
            </a:r>
            <a:r>
              <a:rPr lang="zh-CN" altLang="en-US" sz="2400" dirty="0">
                <a:latin typeface="Times New Roman" panose="02020603050405020304" pitchFamily="18" charset="0"/>
                <a:ea typeface="宋体" panose="02010600030101010101" pitchFamily="2" charset="-122"/>
              </a:rPr>
              <a:t>的安全性分析</a:t>
            </a:r>
            <a:endParaRPr lang="zh-CN" altLang="en-US" sz="2400" dirty="0">
              <a:latin typeface="Times New Roman" panose="02020603050405020304" pitchFamily="18" charset="0"/>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无法抗强力攻击</a:t>
            </a:r>
            <a:endParaRPr lang="zh-CN" altLang="en-US" sz="2400" dirty="0">
              <a:latin typeface="Times New Roman" panose="02020603050405020304" pitchFamily="18" charset="0"/>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具有一定的抗密码分析能力</a:t>
            </a:r>
            <a:endParaRPr lang="zh-CN" altLang="en-US" sz="2400"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置换和加法操作都是线性映射 </a:t>
            </a:r>
            <a:endParaRPr lang="zh-CN" altLang="en-US"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非线性来自于</a:t>
            </a:r>
            <a:r>
              <a:rPr lang="en-US" altLang="zh-CN"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盒 </a:t>
            </a:r>
            <a:endParaRPr lang="zh-CN" altLang="en-US"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设： </a:t>
            </a:r>
            <a:r>
              <a:rPr lang="en-US" altLang="zh-CN"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盒 输入为(</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0,0</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0,1</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0,2</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0,3</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和(</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1,0</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1,1</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1,2</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baseline="-30000" dirty="0">
                <a:latin typeface="Times New Roman" panose="02020603050405020304" pitchFamily="18" charset="0"/>
                <a:ea typeface="宋体" panose="02010600030101010101" pitchFamily="2" charset="-122"/>
              </a:rPr>
              <a:t>1,3</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w</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y</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盒输出为(</a:t>
            </a:r>
            <a:r>
              <a:rPr lang="en-US" altLang="zh-CN" i="1" dirty="0">
                <a:latin typeface="Times New Roman" panose="02020603050405020304" pitchFamily="18" charset="0"/>
                <a:ea typeface="宋体" panose="02010600030101010101" pitchFamily="2" charset="-122"/>
              </a:rPr>
              <a:t>q</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r</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   则：</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abcd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ab</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ac</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（模2加）</a:t>
            </a:r>
            <a:endParaRPr lang="zh-CN" altLang="en-US"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r</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abcd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abd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ab</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ac</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+1 </a:t>
            </a:r>
            <a:r>
              <a:rPr lang="zh-CN" altLang="en-US" dirty="0">
                <a:latin typeface="Times New Roman" panose="02020603050405020304" pitchFamily="18" charset="0"/>
                <a:ea typeface="宋体" panose="02010600030101010101" pitchFamily="2" charset="-122"/>
              </a:rPr>
              <a:t>（模2加）</a:t>
            </a:r>
            <a:endParaRPr lang="en-US" altLang="zh-CN"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None/>
            </a:pPr>
            <a:endParaRPr lang="zh-CN" altLang="en-US" dirty="0">
              <a:latin typeface="Times New Roman" panose="02020603050405020304" pitchFamily="18" charset="0"/>
              <a:ea typeface="宋体" panose="02010600030101010101" pitchFamily="2" charset="-122"/>
            </a:endParaRPr>
          </a:p>
          <a:p>
            <a:pPr lvl="2" eaLnBrk="1" hangingPunct="1">
              <a:lnSpc>
                <a:spcPct val="90000"/>
              </a:lnSpc>
              <a:buClr>
                <a:schemeClr val="tx1"/>
              </a:buClr>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线性映射和非线性映射交替使用将产生复杂的密文比特多项式，其复杂性可用8个包含10个未知数的非线性方程表示，每一个方程大约有2</a:t>
            </a:r>
            <a:r>
              <a:rPr lang="zh-CN" altLang="en-US" baseline="30000" dirty="0">
                <a:latin typeface="Times New Roman" panose="02020603050405020304" pitchFamily="18" charset="0"/>
                <a:ea typeface="宋体" panose="02010600030101010101" pitchFamily="2" charset="-122"/>
              </a:rPr>
              <a:t>9</a:t>
            </a:r>
            <a:r>
              <a:rPr lang="zh-CN" altLang="en-US" dirty="0">
                <a:latin typeface="Times New Roman" panose="02020603050405020304" pitchFamily="18" charset="0"/>
                <a:ea typeface="宋体" panose="02010600030101010101" pitchFamily="2" charset="-122"/>
              </a:rPr>
              <a:t>个项 （含有10个二进制未知数的一个多项式方程可以有2</a:t>
            </a:r>
            <a:r>
              <a:rPr lang="zh-CN" altLang="en-US" baseline="30000" dirty="0">
                <a:latin typeface="Times New Roman" panose="02020603050405020304" pitchFamily="18" charset="0"/>
                <a:ea typeface="宋体" panose="02010600030101010101" pitchFamily="2" charset="-122"/>
              </a:rPr>
              <a:t>10</a:t>
            </a:r>
            <a:r>
              <a:rPr lang="zh-CN" altLang="en-US" dirty="0">
                <a:latin typeface="Times New Roman" panose="02020603050405020304" pitchFamily="18" charset="0"/>
                <a:ea typeface="宋体" panose="02010600030101010101" pitchFamily="2" charset="-122"/>
              </a:rPr>
              <a:t>个可能的项 ）。</a:t>
            </a:r>
            <a:endParaRPr lang="zh-CN" altLang="en-US" dirty="0">
              <a:latin typeface="Times New Roman" panose="02020603050405020304" pitchFamily="18" charset="0"/>
              <a:ea typeface="宋体" panose="02010600030101010101" pitchFamily="2"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2FE73F53-A6DE-4415-8F83-BA907FC3EC27}"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0963"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0964" name="Rectangle 3"/>
          <p:cNvSpPr/>
          <p:nvPr/>
        </p:nvSpPr>
        <p:spPr>
          <a:xfrm>
            <a:off x="4810125" y="1428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1847850" y="1196975"/>
            <a:ext cx="1330325" cy="625475"/>
          </a:xfrm>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j-cs"/>
              </a:rPr>
              <a:t>背景</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44035" name="Rectangle 3"/>
          <p:cNvSpPr>
            <a:spLocks noGrp="1" noChangeArrowheads="1"/>
          </p:cNvSpPr>
          <p:nvPr>
            <p:ph idx="1"/>
          </p:nvPr>
        </p:nvSpPr>
        <p:spPr>
          <a:xfrm>
            <a:off x="1631950" y="1917700"/>
            <a:ext cx="9001125" cy="44196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tx1"/>
              </a:buClr>
              <a:buSzPct val="150000"/>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发明人：美国</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IBM</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公司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W. Tuchman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 Meyer </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tx1"/>
              </a:buClr>
              <a:buSzPct val="1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1971-1972</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年研制成功</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tx1"/>
              </a:buClr>
              <a:buSzPct val="150000"/>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基础：1967年美国</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Horst </a:t>
            </a:r>
            <a:r>
              <a:rPr kumimoji="0" lang="en-US" altLang="zh-CN" sz="2400" b="1" i="0" u="none" strike="noStrike" kern="1200" cap="none" spc="0" normalizeH="0" baseline="0" noProof="0" dirty="0" err="1" smtClean="0">
                <a:ln>
                  <a:noFill/>
                </a:ln>
                <a:solidFill>
                  <a:schemeClr val="tx1"/>
                </a:solidFill>
                <a:effectLst/>
                <a:uLnTx/>
                <a:uFillTx/>
                <a:latin typeface="+mn-ea"/>
                <a:ea typeface="+mn-ea"/>
                <a:cs typeface="+mn-cs"/>
              </a:rPr>
              <a:t>Feistel</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提出的理论</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tx1"/>
              </a:buClr>
              <a:buSzPct val="150000"/>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产生：美国国家标准局（</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NBS)1973</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年5月到1974年8月两次发布通告， 公开征求用于电子计算机的加密算法。经评选从一大批算法中采纳了</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IBM</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LUCIFER</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方案</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tx1"/>
              </a:buClr>
              <a:buSzPct val="150000"/>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标准化：</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算法1975年3月公开发表，1977年1月15日由美国国家标准局颁布为数据加密标准(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Data Encryption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Standard</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),于1977年7月15日生效</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63178A5-1F84-4692-AB34-8997DC13D58D}"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1988"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4038" name="Rectangle 4"/>
          <p:cNvSpPr>
            <a:spLocks noChangeArrowheads="1"/>
          </p:cNvSpPr>
          <p:nvPr/>
        </p:nvSpPr>
        <p:spPr bwMode="auto">
          <a:xfrm>
            <a:off x="1524000" y="333375"/>
            <a:ext cx="4316730" cy="646430"/>
          </a:xfrm>
          <a:prstGeom prst="rect">
            <a:avLst/>
          </a:prstGeom>
          <a:noFill/>
          <a:ln w="9525">
            <a:noFill/>
            <a:miter lim="800000"/>
          </a:ln>
        </p:spPr>
        <p:txBody>
          <a:bodyPr wrap="none" lIns="90000" tIns="46800" rIns="90000" bIns="46800">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mn-ea"/>
                <a:ea typeface="+mn-ea"/>
                <a:cs typeface="+mn-cs"/>
              </a:rPr>
              <a:t>3. 数据加密标准</a:t>
            </a:r>
            <a:r>
              <a:rPr kumimoji="0" lang="en-US" altLang="zh-CN" sz="3600" b="1" i="0" u="none" strike="noStrike" kern="1200" cap="none" spc="0" normalizeH="0" baseline="0" noProof="0" dirty="0">
                <a:ln>
                  <a:noFill/>
                </a:ln>
                <a:solidFill>
                  <a:schemeClr val="tx1"/>
                </a:solidFill>
                <a:effectLst/>
                <a:uLnTx/>
                <a:uFillTx/>
                <a:latin typeface="+mn-ea"/>
                <a:ea typeface="+mn-ea"/>
                <a:cs typeface="+mn-cs"/>
              </a:rPr>
              <a:t>DES</a:t>
            </a:r>
            <a:endParaRPr kumimoji="0" lang="zh-CN" altLang="en-US" sz="36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a:xfrm>
            <a:off x="1919288" y="549275"/>
            <a:ext cx="2039938" cy="641350"/>
          </a:xfrm>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背景</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45059" name="Rectangle 3"/>
          <p:cNvSpPr>
            <a:spLocks noGrp="1" noChangeArrowheads="1"/>
          </p:cNvSpPr>
          <p:nvPr>
            <p:ph idx="1"/>
          </p:nvPr>
        </p:nvSpPr>
        <p:spPr>
          <a:xfrm>
            <a:off x="1631950" y="1268413"/>
            <a:ext cx="8928100" cy="46482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0"/>
              </a:spcAft>
              <a:buClrTx/>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美国国家安全局（</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NSA, National Security Agency)</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参与了美国国家标准局制定数据加密标准的过程。</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NBS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接受了</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NSA</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的某些建议，对算法做了修改，并将密钥长度从</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LUCIFER</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方案中的128位压缩到56位</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Tx/>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1979年，美国银行协会批准使用</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Tx/>
              <a:buSzPct val="150000"/>
              <a:buFont typeface="Wingdings" panose="05000000000000000000" pitchFamily="2" charset="2"/>
              <a:buChar char="§"/>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1980</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年，</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成为美国标准化协会(</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ANSI)</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标准</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Tx/>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1984年2月，</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ISO</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成立的数据加密技术委员会(</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SC20)</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在</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基础上制定数据加密的国际标准工作</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19D8D372-66DA-43EE-942E-5035B6DA758B}"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3012"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idx="1"/>
          </p:nvPr>
        </p:nvSpPr>
        <p:spPr>
          <a:xfrm>
            <a:off x="1631950" y="476250"/>
            <a:ext cx="8856663" cy="6381750"/>
          </a:xfrm>
        </p:spPr>
        <p:txBody>
          <a:bodyPr wrap="square" lIns="91440" tIns="45720" rIns="91440" bIns="45720" anchor="t"/>
          <a:p>
            <a:pPr eaLnBrk="1" hangingPunct="1">
              <a:lnSpc>
                <a:spcPct val="80000"/>
              </a:lnSpc>
            </a:pPr>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利用</a:t>
            </a:r>
            <a:r>
              <a:rPr lang="zh-CN" altLang="en-US" sz="2400" b="1" dirty="0">
                <a:solidFill>
                  <a:srgbClr val="FF0000"/>
                </a:solidFill>
                <a:latin typeface="Times New Roman" panose="02020603050405020304" pitchFamily="18" charset="0"/>
                <a:ea typeface="宋体" panose="02010600030101010101" pitchFamily="2" charset="-122"/>
              </a:rPr>
              <a:t>56比特串长度的密钥</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来加密长度为</a:t>
            </a:r>
            <a:r>
              <a:rPr lang="zh-CN" altLang="en-US" sz="2400" b="1" dirty="0">
                <a:solidFill>
                  <a:srgbClr val="FF0000"/>
                </a:solidFill>
                <a:latin typeface="Times New Roman" panose="02020603050405020304" pitchFamily="18" charset="0"/>
                <a:ea typeface="宋体" panose="02010600030101010101" pitchFamily="2" charset="-122"/>
              </a:rPr>
              <a:t>64位的明文</a:t>
            </a:r>
            <a:r>
              <a:rPr lang="zh-CN" altLang="en-US" sz="2400" b="1" dirty="0">
                <a:latin typeface="Times New Roman" panose="02020603050405020304" pitchFamily="18" charset="0"/>
                <a:ea typeface="宋体" panose="02010600030101010101" pitchFamily="2" charset="-122"/>
              </a:rPr>
              <a:t>，得到长度为</a:t>
            </a:r>
            <a:r>
              <a:rPr lang="zh-CN" altLang="en-US" sz="2400" b="1" dirty="0">
                <a:solidFill>
                  <a:srgbClr val="FF0000"/>
                </a:solidFill>
                <a:latin typeface="Times New Roman" panose="02020603050405020304" pitchFamily="18" charset="0"/>
                <a:ea typeface="宋体" panose="02010600030101010101" pitchFamily="2" charset="-122"/>
              </a:rPr>
              <a:t>64位的密文</a:t>
            </a: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a:p>
            <a:pPr eaLnBrk="1" hangingPunct="1">
              <a:lnSpc>
                <a:spcPct val="80000"/>
              </a:lnSpc>
              <a:buNone/>
            </a:pPr>
            <a:endParaRPr lang="zh-CN" altLang="en-US" sz="2400" b="1" dirty="0">
              <a:solidFill>
                <a:srgbClr val="FF0000"/>
              </a:solidFill>
              <a:latin typeface="Times New Roman" panose="02020603050405020304" pitchFamily="18" charset="0"/>
              <a:ea typeface="宋体" panose="02010600030101010101" pitchFamily="2" charset="-122"/>
            </a:endParaRPr>
          </a:p>
          <a:p>
            <a:pPr eaLnBrk="1" hangingPunct="1">
              <a:lnSpc>
                <a:spcPct val="80000"/>
              </a:lnSpc>
              <a:spcBef>
                <a:spcPts val="1200"/>
              </a:spcBef>
              <a:spcAft>
                <a:spcPts val="1200"/>
              </a:spcAft>
            </a:pPr>
            <a:r>
              <a:rPr lang="zh-CN" altLang="en-US" sz="2400" b="1" dirty="0">
                <a:latin typeface="Times New Roman" panose="02020603050405020304" pitchFamily="18" charset="0"/>
                <a:ea typeface="宋体" panose="02010600030101010101" pitchFamily="2" charset="-122"/>
              </a:rPr>
              <a:t>该算法分三个阶段实现：</a:t>
            </a:r>
            <a:endParaRPr lang="en-US" altLang="zh-CN" sz="2400" b="1" dirty="0">
              <a:latin typeface="Times New Roman" panose="02020603050405020304" pitchFamily="18" charset="0"/>
              <a:ea typeface="宋体" panose="02010600030101010101" pitchFamily="2" charset="-122"/>
            </a:endParaRPr>
          </a:p>
          <a:p>
            <a:pPr eaLnBrk="1" hangingPunct="1">
              <a:lnSpc>
                <a:spcPct val="80000"/>
              </a:lnSpc>
              <a:spcBef>
                <a:spcPct val="0"/>
              </a:spcBef>
              <a:buNone/>
            </a:pP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1. 给定明文</a:t>
            </a:r>
            <a:r>
              <a:rPr lang="en-US" altLang="zh-CN"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，通过一个固定的初始置换</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来排列</a:t>
            </a:r>
            <a:r>
              <a:rPr lang="en-US" altLang="zh-CN"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中的位，得到</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0</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0</a:t>
            </a: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0</a:t>
            </a:r>
            <a:r>
              <a:rPr lang="zh-CN" altLang="en-US" sz="2400" b="1" baseline="-25000"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其中</a:t>
            </a: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由</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前32位组成，</a:t>
            </a: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由</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的后32位组成。</a:t>
            </a:r>
            <a:endParaRPr lang="zh-CN" altLang="en-US" sz="2400" b="1" dirty="0">
              <a:latin typeface="Times New Roman" panose="02020603050405020304" pitchFamily="18" charset="0"/>
              <a:ea typeface="宋体" panose="02010600030101010101" pitchFamily="2" charset="-122"/>
            </a:endParaRPr>
          </a:p>
          <a:p>
            <a:pPr eaLnBrk="1" hangingPunct="1">
              <a:lnSpc>
                <a:spcPct val="80000"/>
              </a:lnSpc>
              <a:spcBef>
                <a:spcPct val="0"/>
              </a:spcBef>
              <a:buFont typeface="Wingdings" panose="05000000000000000000" pitchFamily="2" charset="2"/>
              <a:buNone/>
            </a:pP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2.计算函数</a:t>
            </a:r>
            <a:r>
              <a:rPr lang="en-US" altLang="zh-CN" sz="2400" b="1"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的16次迭代, 根据下述规则来计算</a:t>
            </a: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(1&lt;=i&lt;=16</a:t>
            </a:r>
            <a:r>
              <a:rPr lang="zh-CN" altLang="en-US" sz="2400" b="1" dirty="0">
                <a:latin typeface="Times New Roman" panose="02020603050405020304" pitchFamily="18" charset="0"/>
                <a:ea typeface="宋体" panose="02010600030101010101" pitchFamily="2" charset="-122"/>
              </a:rPr>
              <a:t>）</a:t>
            </a: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i-1</a:t>
            </a:r>
            <a:r>
              <a:rPr lang="en-US" altLang="zh-CN" sz="2400" b="1" dirty="0">
                <a:latin typeface="Times New Roman" panose="02020603050405020304" pitchFamily="18" charset="0"/>
                <a:ea typeface="宋体" panose="02010600030101010101" pitchFamily="2" charset="-122"/>
              </a:rPr>
              <a:t>, Ri=L</a:t>
            </a:r>
            <a:r>
              <a:rPr lang="en-US" altLang="zh-CN" sz="2400" b="1" baseline="-25000" dirty="0">
                <a:latin typeface="Times New Roman" panose="02020603050405020304" pitchFamily="18" charset="0"/>
                <a:ea typeface="宋体" panose="02010600030101010101" pitchFamily="2" charset="-122"/>
              </a:rPr>
              <a:t>i-1</a:t>
            </a:r>
            <a:r>
              <a:rPr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F(R</a:t>
            </a:r>
            <a:r>
              <a:rPr lang="en-US" altLang="zh-CN" sz="2400" b="1" baseline="-25000" dirty="0">
                <a:latin typeface="Times New Roman" panose="02020603050405020304" pitchFamily="18" charset="0"/>
                <a:ea typeface="宋体" panose="02010600030101010101" pitchFamily="2" charset="-122"/>
              </a:rPr>
              <a:t>i-1</a:t>
            </a:r>
            <a:r>
              <a:rPr lang="en-US" altLang="zh-CN" sz="2400" b="1" dirty="0">
                <a:latin typeface="Times New Roman" panose="02020603050405020304" pitchFamily="18" charset="0"/>
                <a:ea typeface="宋体" panose="02010600030101010101" pitchFamily="2" charset="-122"/>
              </a:rPr>
              <a:t>, K</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br>
              <a:rPr lang="en-US" altLang="zh-CN"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其中</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是</a:t>
            </a:r>
            <a:r>
              <a:rPr lang="zh-CN" altLang="en-US" sz="2400" b="1" dirty="0">
                <a:solidFill>
                  <a:srgbClr val="FF0000"/>
                </a:solidFill>
                <a:latin typeface="Times New Roman" panose="02020603050405020304" pitchFamily="18" charset="0"/>
                <a:ea typeface="宋体" panose="02010600030101010101" pitchFamily="2" charset="-122"/>
              </a:rPr>
              <a:t>长为48位</a:t>
            </a:r>
            <a:r>
              <a:rPr lang="zh-CN" altLang="en-US" sz="2400" b="1" dirty="0">
                <a:latin typeface="Times New Roman" panose="02020603050405020304" pitchFamily="18" charset="0"/>
                <a:ea typeface="宋体" panose="02010600030101010101" pitchFamily="2" charset="-122"/>
              </a:rPr>
              <a:t>的子密钥。子密钥</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是作为密钥</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56</a:t>
            </a:r>
            <a:r>
              <a:rPr lang="zh-CN" altLang="en-US" sz="2400" b="1" dirty="0">
                <a:latin typeface="Times New Roman" panose="02020603050405020304" pitchFamily="18" charset="0"/>
                <a:ea typeface="宋体" panose="02010600030101010101" pitchFamily="2" charset="-122"/>
              </a:rPr>
              <a:t>位）的函数而计算出的。</a:t>
            </a:r>
            <a:endParaRPr lang="zh-CN" altLang="en-US" sz="2400" b="1" dirty="0">
              <a:latin typeface="Times New Roman" panose="02020603050405020304" pitchFamily="18" charset="0"/>
              <a:ea typeface="宋体" panose="02010600030101010101" pitchFamily="2" charset="-122"/>
            </a:endParaRPr>
          </a:p>
          <a:p>
            <a:pPr eaLnBrk="1" hangingPunct="1">
              <a:lnSpc>
                <a:spcPct val="80000"/>
              </a:lnSpc>
              <a:spcBef>
                <a:spcPct val="0"/>
              </a:spcBef>
              <a:buFont typeface="Wingdings" panose="05000000000000000000" pitchFamily="2" charset="2"/>
              <a:buNone/>
            </a:pPr>
            <a:br>
              <a:rPr lang="zh-CN" altLang="en-US"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 3.对比特串</a:t>
            </a: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16</a:t>
            </a: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使用逆置换</a:t>
            </a:r>
            <a:r>
              <a:rPr lang="en-US" altLang="zh-CN" sz="2400" b="1" dirty="0">
                <a:latin typeface="Times New Roman" panose="02020603050405020304" pitchFamily="18" charset="0"/>
                <a:ea typeface="宋体" panose="02010600030101010101" pitchFamily="2" charset="-122"/>
              </a:rPr>
              <a:t>IP</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得到密文</a:t>
            </a:r>
            <a:r>
              <a:rPr lang="en-US" altLang="zh-CN" sz="2400" b="1" dirty="0">
                <a:latin typeface="Times New Roman" panose="02020603050405020304" pitchFamily="18" charset="0"/>
                <a:ea typeface="宋体" panose="02010600030101010101" pitchFamily="2" charset="-122"/>
              </a:rPr>
              <a:t>Y</a:t>
            </a:r>
            <a:r>
              <a:rPr lang="zh-CN" altLang="en-US" sz="2400" b="1" dirty="0">
                <a:latin typeface="Times New Roman" panose="02020603050405020304" pitchFamily="18" charset="0"/>
                <a:ea typeface="宋体" panose="02010600030101010101" pitchFamily="2" charset="-122"/>
              </a:rPr>
              <a:t>。</a:t>
            </a:r>
            <a:br>
              <a:rPr lang="zh-CN" altLang="en-US" sz="2400" b="1" dirty="0">
                <a:latin typeface="Times New Roman" panose="02020603050405020304" pitchFamily="18" charset="0"/>
                <a:ea typeface="宋体" panose="02010600030101010101" pitchFamily="2" charset="-122"/>
              </a:rPr>
            </a:br>
            <a:endParaRPr lang="zh-CN" altLang="en-US" sz="2400" b="1" dirty="0">
              <a:latin typeface="Times New Roman" panose="02020603050405020304" pitchFamily="18" charset="0"/>
              <a:ea typeface="宋体" panose="02010600030101010101" pitchFamily="2" charset="-122"/>
            </a:endParaRPr>
          </a:p>
          <a:p>
            <a:pPr eaLnBrk="1" hangingPunct="1">
              <a:lnSpc>
                <a:spcPct val="80000"/>
              </a:lnSpc>
              <a:spcBef>
                <a:spcPct val="0"/>
              </a:spcBef>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Y=IP</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R</a:t>
            </a:r>
            <a:r>
              <a:rPr lang="en-US" altLang="zh-CN" sz="2400" b="1" baseline="-25000" dirty="0">
                <a:solidFill>
                  <a:srgbClr val="FF0000"/>
                </a:solidFill>
                <a:latin typeface="Times New Roman" panose="02020603050405020304" pitchFamily="18" charset="0"/>
                <a:ea typeface="宋体" panose="02010600030101010101" pitchFamily="2" charset="-122"/>
              </a:rPr>
              <a:t>16</a:t>
            </a:r>
            <a:r>
              <a:rPr lang="en-US" altLang="zh-CN" sz="2400" b="1" dirty="0">
                <a:solidFill>
                  <a:srgbClr val="FF0000"/>
                </a:solidFill>
                <a:latin typeface="Times New Roman" panose="02020603050405020304" pitchFamily="18" charset="0"/>
                <a:ea typeface="宋体" panose="02010600030101010101" pitchFamily="2" charset="-122"/>
              </a:rPr>
              <a:t>L</a:t>
            </a:r>
            <a:r>
              <a:rPr lang="en-US" altLang="zh-CN" sz="2400" b="1" baseline="-25000" dirty="0">
                <a:solidFill>
                  <a:srgbClr val="FF0000"/>
                </a:solidFill>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a:t>
            </a:r>
            <a:endParaRPr lang="zh-CN" altLang="en-US" sz="2400" b="1" baseline="-25000" dirty="0">
              <a:latin typeface="Times New Roman" panose="02020603050405020304" pitchFamily="18" charset="0"/>
              <a:ea typeface="宋体" panose="02010600030101010101" pitchFamily="2" charset="-122"/>
            </a:endParaRPr>
          </a:p>
        </p:txBody>
      </p:sp>
      <p:sp>
        <p:nvSpPr>
          <p:cNvPr id="5"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92B102F0-2D18-4CC2-A3F9-B86688B554B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4035"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idx="1"/>
          </p:nvPr>
        </p:nvSpPr>
        <p:spPr>
          <a:xfrm>
            <a:off x="1778000" y="2566988"/>
            <a:ext cx="1797050" cy="1493837"/>
          </a:xfrm>
        </p:spPr>
        <p:txBody>
          <a:bodyPr wrap="square" lIns="91440" tIns="45720" rIns="91440" bIns="45720" anchor="t"/>
          <a:p>
            <a:pPr marL="609600" indent="-609600" eaLnBrk="1" hangingPunct="1">
              <a:buFont typeface="Wingdings" panose="05000000000000000000" pitchFamily="2" charset="2"/>
              <a:buNone/>
            </a:pPr>
            <a:r>
              <a:rPr lang="en-US" altLang="zh-CN" b="1" dirty="0">
                <a:latin typeface="楷体_GB2312" pitchFamily="1" charset="-122"/>
                <a:ea typeface="楷体_GB2312" pitchFamily="1" charset="-122"/>
              </a:rPr>
              <a:t>DES</a:t>
            </a:r>
            <a:r>
              <a:rPr lang="zh-CN" altLang="en-US" b="1" dirty="0">
                <a:latin typeface="楷体_GB2312" pitchFamily="1" charset="-122"/>
                <a:ea typeface="楷体_GB2312" pitchFamily="1" charset="-122"/>
              </a:rPr>
              <a:t>加密</a:t>
            </a:r>
            <a:endParaRPr lang="zh-CN" altLang="en-US" b="1" dirty="0">
              <a:latin typeface="楷体_GB2312" pitchFamily="1" charset="-122"/>
              <a:ea typeface="楷体_GB2312" pitchFamily="1" charset="-122"/>
            </a:endParaRPr>
          </a:p>
          <a:p>
            <a:pPr marL="609600" indent="-609600" eaLnBrk="1" hangingPunct="1">
              <a:buFont typeface="Wingdings" panose="05000000000000000000" pitchFamily="2" charset="2"/>
              <a:buNone/>
            </a:pPr>
            <a:r>
              <a:rPr lang="zh-CN" altLang="en-US" b="1" dirty="0">
                <a:latin typeface="楷体_GB2312" pitchFamily="1" charset="-122"/>
                <a:ea typeface="楷体_GB2312" pitchFamily="1" charset="-122"/>
              </a:rPr>
              <a:t>流程图</a:t>
            </a:r>
            <a:endParaRPr lang="zh-CN" altLang="en-US" b="1" dirty="0">
              <a:latin typeface="楷体_GB2312" pitchFamily="1" charset="-122"/>
              <a:ea typeface="楷体_GB2312" pitchFamily="1"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D0DBBC8E-AA12-413A-AD0D-24FF71CCE473}"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505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5060"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45061" name="Object 4"/>
          <p:cNvGraphicFramePr>
            <a:graphicFrameLocks noChangeAspect="1"/>
          </p:cNvGraphicFramePr>
          <p:nvPr/>
        </p:nvGraphicFramePr>
        <p:xfrm>
          <a:off x="4008438" y="836613"/>
          <a:ext cx="5791200" cy="5329237"/>
        </p:xfrm>
        <a:graphic>
          <a:graphicData uri="http://schemas.openxmlformats.org/presentationml/2006/ole">
            <mc:AlternateContent xmlns:mc="http://schemas.openxmlformats.org/markup-compatibility/2006">
              <mc:Choice xmlns:v="urn:schemas-microsoft-com:vml" Requires="v">
                <p:oleObj spid="_x0000_s3108" name="" r:id="rId1" imgW="3437890" imgH="3171190" progId="Word.Picture.8">
                  <p:embed/>
                </p:oleObj>
              </mc:Choice>
              <mc:Fallback>
                <p:oleObj name="" r:id="rId1" imgW="3437890" imgH="3171190" progId="Word.Picture.8">
                  <p:embed/>
                  <p:pic>
                    <p:nvPicPr>
                      <p:cNvPr id="0" name="图片 3107"/>
                      <p:cNvPicPr/>
                      <p:nvPr/>
                    </p:nvPicPr>
                    <p:blipFill>
                      <a:blip r:embed="rId2"/>
                      <a:stretch>
                        <a:fillRect/>
                      </a:stretch>
                    </p:blipFill>
                    <p:spPr>
                      <a:xfrm>
                        <a:off x="4008438" y="836613"/>
                        <a:ext cx="5791200" cy="5329237"/>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idx="1"/>
          </p:nvPr>
        </p:nvSpPr>
        <p:spPr>
          <a:xfrm>
            <a:off x="1703388" y="765175"/>
            <a:ext cx="5500687" cy="457200"/>
          </a:xfrm>
        </p:spPr>
        <p:txBody>
          <a:bodyPr wrap="square" lIns="91440" tIns="45720" rIns="91440" bIns="45720" anchor="t"/>
          <a:p>
            <a:pPr marL="609600" indent="-609600" eaLnBrk="1" hangingPunct="1">
              <a:lnSpc>
                <a:spcPct val="80000"/>
              </a:lnSpc>
              <a:buFont typeface="Wingdings" panose="05000000000000000000" pitchFamily="2" charset="2"/>
              <a:buNone/>
            </a:pPr>
            <a:r>
              <a:rPr lang="zh-CN" altLang="en-US" sz="2400" b="1" dirty="0">
                <a:ea typeface="楷体_GB2312" pitchFamily="1" charset="-122"/>
              </a:rPr>
              <a:t>初始置换及逆初始置换</a:t>
            </a:r>
            <a:endParaRPr lang="zh-CN" altLang="en-US" sz="2400" b="1" dirty="0">
              <a:ea typeface="楷体_GB2312" pitchFamily="1" charset="-122"/>
            </a:endParaRPr>
          </a:p>
        </p:txBody>
      </p:sp>
      <p:sp>
        <p:nvSpPr>
          <p:cNvPr id="180"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D77AFCF0-7FC2-419D-B5C7-8F99C282A302}"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6083"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6084"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6868" name="Group 4"/>
          <p:cNvGraphicFramePr>
            <a:graphicFrameLocks noGrp="1"/>
          </p:cNvGraphicFramePr>
          <p:nvPr/>
        </p:nvGraphicFramePr>
        <p:xfrm>
          <a:off x="2206625" y="1989138"/>
          <a:ext cx="3429000" cy="3108325"/>
        </p:xfrm>
        <a:graphic>
          <a:graphicData uri="http://schemas.openxmlformats.org/drawingml/2006/table">
            <a:tbl>
              <a:tblPr/>
              <a:tblGrid>
                <a:gridCol w="428625"/>
                <a:gridCol w="428625"/>
                <a:gridCol w="428625"/>
                <a:gridCol w="428625"/>
                <a:gridCol w="428625"/>
                <a:gridCol w="428625"/>
                <a:gridCol w="428625"/>
                <a:gridCol w="428625"/>
              </a:tblGrid>
              <a:tr h="398780">
                <a:tc gridSpan="8">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初始置换</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IP</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36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955" name="Group 91"/>
          <p:cNvGraphicFramePr>
            <a:graphicFrameLocks noGrp="1"/>
          </p:cNvGraphicFramePr>
          <p:nvPr/>
        </p:nvGraphicFramePr>
        <p:xfrm>
          <a:off x="6240463" y="1917700"/>
          <a:ext cx="3429000" cy="3108325"/>
        </p:xfrm>
        <a:graphic>
          <a:graphicData uri="http://schemas.openxmlformats.org/drawingml/2006/table">
            <a:tbl>
              <a:tblPr/>
              <a:tblGrid>
                <a:gridCol w="428625"/>
                <a:gridCol w="428625"/>
                <a:gridCol w="419100"/>
                <a:gridCol w="438150"/>
                <a:gridCol w="428625"/>
                <a:gridCol w="428625"/>
                <a:gridCol w="428625"/>
                <a:gridCol w="428625"/>
              </a:tblGrid>
              <a:tr h="398780">
                <a:tc gridSpan="8">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逆初始置换</a:t>
                      </a: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IP</a:t>
                      </a:r>
                      <a:r>
                        <a:rPr kumimoji="0" lang="en-US"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endParaRPr kumimoji="0" lang="en-US"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36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8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3A285032-EF22-4872-AF68-61525E54C117}"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7106"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7107" name="Rectangle 2"/>
          <p:cNvSpPr/>
          <p:nvPr/>
        </p:nvSpPr>
        <p:spPr>
          <a:xfrm>
            <a:off x="1847850" y="476250"/>
            <a:ext cx="7173913" cy="609600"/>
          </a:xfrm>
          <a:prstGeom prst="rect">
            <a:avLst/>
          </a:prstGeom>
          <a:noFill/>
          <a:ln w="9525">
            <a:noFill/>
          </a:ln>
        </p:spPr>
        <p:txBody>
          <a:bodyPr anchor="ctr"/>
          <a:p>
            <a:r>
              <a:rPr lang="en-US" altLang="zh-CN" sz="3600" b="1" dirty="0">
                <a:latin typeface="楷体_GB2312" pitchFamily="1" charset="-122"/>
                <a:ea typeface="楷体_GB2312" pitchFamily="1" charset="-122"/>
              </a:rPr>
              <a:t>IP</a:t>
            </a:r>
            <a:r>
              <a:rPr lang="zh-CN" altLang="en-US" sz="3600" b="1" dirty="0">
                <a:latin typeface="楷体_GB2312" pitchFamily="1" charset="-122"/>
                <a:ea typeface="楷体_GB2312" pitchFamily="1" charset="-122"/>
              </a:rPr>
              <a:t>和</a:t>
            </a:r>
            <a:r>
              <a:rPr lang="en-US" altLang="zh-CN" sz="3600" b="1" dirty="0">
                <a:latin typeface="楷体_GB2312" pitchFamily="1" charset="-122"/>
                <a:ea typeface="楷体_GB2312" pitchFamily="1" charset="-122"/>
              </a:rPr>
              <a:t>IP</a:t>
            </a:r>
            <a:r>
              <a:rPr lang="en-US" altLang="zh-CN" sz="3600" b="1" baseline="30000" dirty="0">
                <a:latin typeface="楷体_GB2312" pitchFamily="1" charset="-122"/>
                <a:ea typeface="楷体_GB2312" pitchFamily="1" charset="-122"/>
              </a:rPr>
              <a:t>-1</a:t>
            </a:r>
            <a:endParaRPr lang="en-US" altLang="zh-CN" sz="4400" b="1" dirty="0">
              <a:latin typeface="楷体_GB2312" pitchFamily="1" charset="-122"/>
              <a:ea typeface="楷体_GB2312" pitchFamily="1" charset="-122"/>
            </a:endParaRPr>
          </a:p>
        </p:txBody>
      </p:sp>
      <p:sp>
        <p:nvSpPr>
          <p:cNvPr id="47108" name="Text Box 3"/>
          <p:cNvSpPr txBox="1"/>
          <p:nvPr/>
        </p:nvSpPr>
        <p:spPr>
          <a:xfrm>
            <a:off x="8347075" y="2667000"/>
            <a:ext cx="2039938" cy="460375"/>
          </a:xfrm>
          <a:prstGeom prst="rect">
            <a:avLst/>
          </a:prstGeom>
          <a:noFill/>
          <a:ln w="9525">
            <a:noFill/>
          </a:ln>
        </p:spPr>
        <p:txBody>
          <a:bodyPr anchor="t">
            <a:spAutoFit/>
          </a:bodyPr>
          <a:p>
            <a:pPr>
              <a:spcBef>
                <a:spcPct val="50000"/>
              </a:spcBef>
            </a:pPr>
            <a:endParaRPr lang="zh-CN" altLang="en-US" sz="2400" dirty="0">
              <a:latin typeface="Tahoma" panose="020B0604030504040204" pitchFamily="34" charset="0"/>
            </a:endParaRPr>
          </a:p>
        </p:txBody>
      </p:sp>
      <p:graphicFrame>
        <p:nvGraphicFramePr>
          <p:cNvPr id="47109" name="Object 4"/>
          <p:cNvGraphicFramePr>
            <a:graphicFrameLocks noChangeAspect="1"/>
          </p:cNvGraphicFramePr>
          <p:nvPr/>
        </p:nvGraphicFramePr>
        <p:xfrm>
          <a:off x="8688388" y="2492375"/>
          <a:ext cx="1828800" cy="523875"/>
        </p:xfrm>
        <a:graphic>
          <a:graphicData uri="http://schemas.openxmlformats.org/presentationml/2006/ole">
            <mc:AlternateContent xmlns:mc="http://schemas.openxmlformats.org/markup-compatibility/2006">
              <mc:Choice xmlns:v="urn:schemas-microsoft-com:vml" Requires="v">
                <p:oleObj spid="_x0000_s3107" name="" r:id="rId1" imgW="801370" imgH="229235" progId="Equation.DSMT4">
                  <p:embed/>
                </p:oleObj>
              </mc:Choice>
              <mc:Fallback>
                <p:oleObj name="" r:id="rId1" imgW="801370" imgH="229235" progId="Equation.DSMT4">
                  <p:embed/>
                  <p:pic>
                    <p:nvPicPr>
                      <p:cNvPr id="0" name="图片 3106"/>
                      <p:cNvPicPr/>
                      <p:nvPr/>
                    </p:nvPicPr>
                    <p:blipFill>
                      <a:blip r:embed="rId2"/>
                      <a:stretch>
                        <a:fillRect/>
                      </a:stretch>
                    </p:blipFill>
                    <p:spPr>
                      <a:xfrm>
                        <a:off x="8688388" y="2492375"/>
                        <a:ext cx="1828800" cy="523875"/>
                      </a:xfrm>
                      <a:prstGeom prst="rect">
                        <a:avLst/>
                      </a:prstGeom>
                      <a:solidFill>
                        <a:schemeClr val="bg1"/>
                      </a:solidFill>
                      <a:ln w="38100">
                        <a:noFill/>
                        <a:miter/>
                      </a:ln>
                    </p:spPr>
                  </p:pic>
                </p:oleObj>
              </mc:Fallback>
            </mc:AlternateContent>
          </a:graphicData>
        </a:graphic>
      </p:graphicFrame>
      <p:graphicFrame>
        <p:nvGraphicFramePr>
          <p:cNvPr id="47110" name="Object 5"/>
          <p:cNvGraphicFramePr>
            <a:graphicFrameLocks noChangeAspect="1"/>
          </p:cNvGraphicFramePr>
          <p:nvPr/>
        </p:nvGraphicFramePr>
        <p:xfrm>
          <a:off x="8832850" y="5084763"/>
          <a:ext cx="1385888" cy="533400"/>
        </p:xfrm>
        <a:graphic>
          <a:graphicData uri="http://schemas.openxmlformats.org/presentationml/2006/ole">
            <mc:AlternateContent xmlns:mc="http://schemas.openxmlformats.org/markup-compatibility/2006">
              <mc:Choice xmlns:v="urn:schemas-microsoft-com:vml" Requires="v">
                <p:oleObj spid="_x0000_s3106" name="" r:id="rId3" imgW="878205" imgH="229235" progId="Equation.DSMT4">
                  <p:embed/>
                </p:oleObj>
              </mc:Choice>
              <mc:Fallback>
                <p:oleObj name="" r:id="rId3" imgW="878205" imgH="229235" progId="Equation.DSMT4">
                  <p:embed/>
                  <p:pic>
                    <p:nvPicPr>
                      <p:cNvPr id="0" name="图片 3105"/>
                      <p:cNvPicPr/>
                      <p:nvPr/>
                    </p:nvPicPr>
                    <p:blipFill>
                      <a:blip r:embed="rId4"/>
                      <a:stretch>
                        <a:fillRect/>
                      </a:stretch>
                    </p:blipFill>
                    <p:spPr>
                      <a:xfrm>
                        <a:off x="8832850" y="5084763"/>
                        <a:ext cx="1385888" cy="533400"/>
                      </a:xfrm>
                      <a:prstGeom prst="rect">
                        <a:avLst/>
                      </a:prstGeom>
                      <a:noFill/>
                      <a:ln w="38100">
                        <a:noFill/>
                        <a:miter/>
                      </a:ln>
                    </p:spPr>
                  </p:pic>
                </p:oleObj>
              </mc:Fallback>
            </mc:AlternateContent>
          </a:graphicData>
        </a:graphic>
      </p:graphicFrame>
      <p:grpSp>
        <p:nvGrpSpPr>
          <p:cNvPr id="47111" name="Group 6"/>
          <p:cNvGrpSpPr/>
          <p:nvPr/>
        </p:nvGrpSpPr>
        <p:grpSpPr>
          <a:xfrm>
            <a:off x="1919288" y="1628775"/>
            <a:ext cx="6629400" cy="4800600"/>
            <a:chOff x="0" y="0"/>
            <a:chExt cx="3563" cy="2712"/>
          </a:xfrm>
        </p:grpSpPr>
        <p:graphicFrame>
          <p:nvGraphicFramePr>
            <p:cNvPr id="47112" name="Object 7"/>
            <p:cNvGraphicFramePr>
              <a:graphicFrameLocks noChangeAspect="1"/>
            </p:cNvGraphicFramePr>
            <p:nvPr/>
          </p:nvGraphicFramePr>
          <p:xfrm>
            <a:off x="2038" y="0"/>
            <a:ext cx="1507" cy="1248"/>
          </p:xfrm>
          <a:graphic>
            <a:graphicData uri="http://schemas.openxmlformats.org/presentationml/2006/ole">
              <mc:AlternateContent xmlns:mc="http://schemas.openxmlformats.org/markup-compatibility/2006">
                <mc:Choice xmlns:v="urn:schemas-microsoft-com:vml" Requires="v">
                  <p:oleObj spid="_x0000_s3104" name="" r:id="rId5" imgW="2762250" imgH="2324100" progId="Paint.Picture">
                    <p:embed/>
                  </p:oleObj>
                </mc:Choice>
                <mc:Fallback>
                  <p:oleObj name="" r:id="rId5" imgW="2762250" imgH="2324100" progId="Paint.Picture">
                    <p:embed/>
                    <p:pic>
                      <p:nvPicPr>
                        <p:cNvPr id="0" name="图片 3103"/>
                        <p:cNvPicPr/>
                        <p:nvPr/>
                      </p:nvPicPr>
                      <p:blipFill>
                        <a:blip r:embed="rId6"/>
                        <a:stretch>
                          <a:fillRect/>
                        </a:stretch>
                      </p:blipFill>
                      <p:spPr>
                        <a:xfrm>
                          <a:off x="2038" y="0"/>
                          <a:ext cx="1507" cy="1248"/>
                        </a:xfrm>
                        <a:prstGeom prst="rect">
                          <a:avLst/>
                        </a:prstGeom>
                        <a:noFill/>
                        <a:ln w="38100">
                          <a:noFill/>
                          <a:miter/>
                        </a:ln>
                      </p:spPr>
                    </p:pic>
                  </p:oleObj>
                </mc:Fallback>
              </mc:AlternateContent>
            </a:graphicData>
          </a:graphic>
        </p:graphicFrame>
        <p:graphicFrame>
          <p:nvGraphicFramePr>
            <p:cNvPr id="47113" name="Object 8"/>
            <p:cNvGraphicFramePr>
              <a:graphicFrameLocks noChangeAspect="1"/>
            </p:cNvGraphicFramePr>
            <p:nvPr/>
          </p:nvGraphicFramePr>
          <p:xfrm>
            <a:off x="0" y="0"/>
            <a:ext cx="1373" cy="1243"/>
          </p:xfrm>
          <a:graphic>
            <a:graphicData uri="http://schemas.openxmlformats.org/presentationml/2006/ole">
              <mc:AlternateContent xmlns:mc="http://schemas.openxmlformats.org/markup-compatibility/2006">
                <mc:Choice xmlns:v="urn:schemas-microsoft-com:vml" Requires="v">
                  <p:oleObj spid="_x0000_s3105" name="" r:id="rId7" imgW="3149600" imgH="2660650" progId="Paint.Picture">
                    <p:embed/>
                  </p:oleObj>
                </mc:Choice>
                <mc:Fallback>
                  <p:oleObj name="" r:id="rId7" imgW="3149600" imgH="2660650" progId="Paint.Picture">
                    <p:embed/>
                    <p:pic>
                      <p:nvPicPr>
                        <p:cNvPr id="0" name="图片 3104"/>
                        <p:cNvPicPr/>
                        <p:nvPr/>
                      </p:nvPicPr>
                      <p:blipFill>
                        <a:blip r:embed="rId8"/>
                        <a:stretch>
                          <a:fillRect/>
                        </a:stretch>
                      </p:blipFill>
                      <p:spPr>
                        <a:xfrm>
                          <a:off x="0" y="0"/>
                          <a:ext cx="1373" cy="1243"/>
                        </a:xfrm>
                        <a:prstGeom prst="rect">
                          <a:avLst/>
                        </a:prstGeom>
                        <a:noFill/>
                        <a:ln w="38100">
                          <a:noFill/>
                          <a:miter/>
                        </a:ln>
                      </p:spPr>
                    </p:pic>
                  </p:oleObj>
                </mc:Fallback>
              </mc:AlternateContent>
            </a:graphicData>
          </a:graphic>
        </p:graphicFrame>
        <p:graphicFrame>
          <p:nvGraphicFramePr>
            <p:cNvPr id="47114" name="Object 9"/>
            <p:cNvGraphicFramePr>
              <a:graphicFrameLocks noChangeAspect="1"/>
            </p:cNvGraphicFramePr>
            <p:nvPr/>
          </p:nvGraphicFramePr>
          <p:xfrm>
            <a:off x="44" y="1440"/>
            <a:ext cx="1374" cy="1243"/>
          </p:xfrm>
          <a:graphic>
            <a:graphicData uri="http://schemas.openxmlformats.org/presentationml/2006/ole">
              <mc:AlternateContent xmlns:mc="http://schemas.openxmlformats.org/markup-compatibility/2006">
                <mc:Choice xmlns:v="urn:schemas-microsoft-com:vml" Requires="v">
                  <p:oleObj spid="_x0000_s3101" name="" r:id="rId9" imgW="3149600" imgH="2660650" progId="Paint.Picture">
                    <p:embed/>
                  </p:oleObj>
                </mc:Choice>
                <mc:Fallback>
                  <p:oleObj name="" r:id="rId9" imgW="3149600" imgH="2660650" progId="Paint.Picture">
                    <p:embed/>
                    <p:pic>
                      <p:nvPicPr>
                        <p:cNvPr id="0" name="图片 3100"/>
                        <p:cNvPicPr/>
                        <p:nvPr/>
                      </p:nvPicPr>
                      <p:blipFill>
                        <a:blip r:embed="rId8"/>
                        <a:stretch>
                          <a:fillRect/>
                        </a:stretch>
                      </p:blipFill>
                      <p:spPr>
                        <a:xfrm>
                          <a:off x="44" y="1440"/>
                          <a:ext cx="1374" cy="1243"/>
                        </a:xfrm>
                        <a:prstGeom prst="rect">
                          <a:avLst/>
                        </a:prstGeom>
                        <a:noFill/>
                        <a:ln w="38100">
                          <a:noFill/>
                          <a:miter/>
                        </a:ln>
                      </p:spPr>
                    </p:pic>
                  </p:oleObj>
                </mc:Fallback>
              </mc:AlternateContent>
            </a:graphicData>
          </a:graphic>
        </p:graphicFrame>
        <p:graphicFrame>
          <p:nvGraphicFramePr>
            <p:cNvPr id="47115" name="Object 10"/>
            <p:cNvGraphicFramePr>
              <a:graphicFrameLocks noChangeAspect="1"/>
            </p:cNvGraphicFramePr>
            <p:nvPr/>
          </p:nvGraphicFramePr>
          <p:xfrm>
            <a:off x="2023" y="1392"/>
            <a:ext cx="1540" cy="1320"/>
          </p:xfrm>
          <a:graphic>
            <a:graphicData uri="http://schemas.openxmlformats.org/presentationml/2006/ole">
              <mc:AlternateContent xmlns:mc="http://schemas.openxmlformats.org/markup-compatibility/2006">
                <mc:Choice xmlns:v="urn:schemas-microsoft-com:vml" Requires="v">
                  <p:oleObj spid="_x0000_s3102" name="" r:id="rId10" imgW="2444750" imgH="2095500" progId="Paint.Picture">
                    <p:embed/>
                  </p:oleObj>
                </mc:Choice>
                <mc:Fallback>
                  <p:oleObj name="" r:id="rId10" imgW="2444750" imgH="2095500" progId="Paint.Picture">
                    <p:embed/>
                    <p:pic>
                      <p:nvPicPr>
                        <p:cNvPr id="0" name="图片 3101"/>
                        <p:cNvPicPr/>
                        <p:nvPr/>
                      </p:nvPicPr>
                      <p:blipFill>
                        <a:blip r:embed="rId11"/>
                        <a:stretch>
                          <a:fillRect/>
                        </a:stretch>
                      </p:blipFill>
                      <p:spPr>
                        <a:xfrm>
                          <a:off x="2023" y="1392"/>
                          <a:ext cx="1540" cy="1320"/>
                        </a:xfrm>
                        <a:prstGeom prst="rect">
                          <a:avLst/>
                        </a:prstGeom>
                        <a:noFill/>
                        <a:ln w="38100">
                          <a:noFill/>
                          <a:miter/>
                        </a:ln>
                      </p:spPr>
                    </p:pic>
                  </p:oleObj>
                </mc:Fallback>
              </mc:AlternateContent>
            </a:graphicData>
          </a:graphic>
        </p:graphicFrame>
        <p:sp>
          <p:nvSpPr>
            <p:cNvPr id="47116" name="Rectangle 11"/>
            <p:cNvSpPr/>
            <p:nvPr/>
          </p:nvSpPr>
          <p:spPr>
            <a:xfrm>
              <a:off x="487" y="336"/>
              <a:ext cx="178" cy="192"/>
            </a:xfrm>
            <a:prstGeom prst="rect">
              <a:avLst/>
            </a:prstGeom>
            <a:noFill/>
            <a:ln w="3810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7" name="Rectangle 12"/>
            <p:cNvSpPr/>
            <p:nvPr/>
          </p:nvSpPr>
          <p:spPr>
            <a:xfrm>
              <a:off x="3013" y="144"/>
              <a:ext cx="177" cy="192"/>
            </a:xfrm>
            <a:prstGeom prst="rect">
              <a:avLst/>
            </a:prstGeom>
            <a:noFill/>
            <a:ln w="28575" cap="flat" cmpd="sng">
              <a:solidFill>
                <a:srgbClr val="FF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8" name="Rectangle 13"/>
            <p:cNvSpPr/>
            <p:nvPr/>
          </p:nvSpPr>
          <p:spPr>
            <a:xfrm>
              <a:off x="3013" y="144"/>
              <a:ext cx="177" cy="192"/>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19" name="Rectangle 14"/>
            <p:cNvSpPr/>
            <p:nvPr/>
          </p:nvSpPr>
          <p:spPr>
            <a:xfrm>
              <a:off x="886" y="1584"/>
              <a:ext cx="177" cy="192"/>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7120" name="Rectangle 15"/>
            <p:cNvSpPr/>
            <p:nvPr/>
          </p:nvSpPr>
          <p:spPr>
            <a:xfrm>
              <a:off x="2597" y="1728"/>
              <a:ext cx="178" cy="192"/>
            </a:xfrm>
            <a:prstGeom prst="rect">
              <a:avLst/>
            </a:prstGeom>
            <a:noFill/>
            <a:ln w="28575" cap="flat" cmpd="sng">
              <a:solidFill>
                <a:srgbClr val="FF0000"/>
              </a:solidFill>
              <a:prstDash val="solid"/>
              <a:miter/>
              <a:headEnd type="none" w="med" len="med"/>
              <a:tailEnd type="none" w="med" len="med"/>
            </a:ln>
          </p:spPr>
          <p:txBody>
            <a:bodyPr wrap="none" anchor="ctr"/>
            <a:p>
              <a:pPr algn="ctr"/>
              <a:endParaRPr lang="zh-CN" altLang="en-US" sz="2400" dirty="0">
                <a:latin typeface="Tahoma" panose="020B0604030504040204" pitchFamily="34" charset="0"/>
              </a:endParaRPr>
            </a:p>
          </p:txBody>
        </p:sp>
        <p:sp>
          <p:nvSpPr>
            <p:cNvPr id="47121" name="Line 16"/>
            <p:cNvSpPr/>
            <p:nvPr/>
          </p:nvSpPr>
          <p:spPr>
            <a:xfrm flipV="1">
              <a:off x="665" y="240"/>
              <a:ext cx="2348" cy="192"/>
            </a:xfrm>
            <a:prstGeom prst="line">
              <a:avLst/>
            </a:prstGeom>
            <a:ln w="28575" cap="flat" cmpd="sng">
              <a:solidFill>
                <a:srgbClr val="0000FF"/>
              </a:solidFill>
              <a:prstDash val="solid"/>
              <a:round/>
              <a:headEnd type="none" w="med" len="med"/>
              <a:tailEnd type="triangle" w="med" len="med"/>
            </a:ln>
          </p:spPr>
          <p:txBody>
            <a:bodyPr anchor="t"/>
            <a:p>
              <a:endParaRPr lang="zh-CN" altLang="en-US">
                <a:latin typeface="Arial" panose="020B0604020202020204" pitchFamily="34" charset="0"/>
              </a:endParaRPr>
            </a:p>
          </p:txBody>
        </p:sp>
        <p:sp>
          <p:nvSpPr>
            <p:cNvPr id="47122" name="AutoShape 17"/>
            <p:cNvSpPr/>
            <p:nvPr/>
          </p:nvSpPr>
          <p:spPr>
            <a:xfrm>
              <a:off x="1418" y="528"/>
              <a:ext cx="620" cy="336"/>
            </a:xfrm>
            <a:prstGeom prst="rightArrow">
              <a:avLst>
                <a:gd name="adj1" fmla="val 50000"/>
                <a:gd name="adj2" fmla="val 46096"/>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dirty="0">
                  <a:latin typeface="Tahoma" panose="020B0604030504040204" pitchFamily="34" charset="0"/>
                </a:rPr>
                <a:t>IP</a:t>
              </a:r>
              <a:endParaRPr lang="en-US" altLang="zh-CN" sz="2400" dirty="0">
                <a:latin typeface="Tahoma" panose="020B0604030504040204" pitchFamily="34" charset="0"/>
              </a:endParaRPr>
            </a:p>
          </p:txBody>
        </p:sp>
        <p:sp>
          <p:nvSpPr>
            <p:cNvPr id="47123" name="AutoShape 18"/>
            <p:cNvSpPr/>
            <p:nvPr/>
          </p:nvSpPr>
          <p:spPr>
            <a:xfrm>
              <a:off x="1462" y="1872"/>
              <a:ext cx="620" cy="336"/>
            </a:xfrm>
            <a:prstGeom prst="rightArrow">
              <a:avLst>
                <a:gd name="adj1" fmla="val 50000"/>
                <a:gd name="adj2" fmla="val 46096"/>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000" dirty="0">
                  <a:latin typeface="Comic Sans MS" panose="030F0702030302020204" pitchFamily="66" charset="0"/>
                </a:rPr>
                <a:t>IP</a:t>
              </a:r>
              <a:r>
                <a:rPr lang="en-US" altLang="zh-CN" sz="2000" baseline="30000" dirty="0">
                  <a:latin typeface="Comic Sans MS" panose="030F0702030302020204" pitchFamily="66" charset="0"/>
                </a:rPr>
                <a:t>—1</a:t>
              </a:r>
              <a:endParaRPr lang="en-US" altLang="zh-CN" sz="2000" baseline="30000" dirty="0">
                <a:latin typeface="Comic Sans MS" panose="030F0702030302020204" pitchFamily="66" charset="0"/>
              </a:endParaRPr>
            </a:p>
          </p:txBody>
        </p:sp>
        <p:sp>
          <p:nvSpPr>
            <p:cNvPr id="47124" name="Line 19"/>
            <p:cNvSpPr/>
            <p:nvPr/>
          </p:nvSpPr>
          <p:spPr>
            <a:xfrm flipH="1">
              <a:off x="1063" y="288"/>
              <a:ext cx="1950" cy="1344"/>
            </a:xfrm>
            <a:prstGeom prst="line">
              <a:avLst/>
            </a:prstGeom>
            <a:ln w="28575" cap="flat" cmpd="sng">
              <a:solidFill>
                <a:srgbClr val="0000FF"/>
              </a:solidFill>
              <a:prstDash val="solid"/>
              <a:round/>
              <a:headEnd type="none" w="med" len="med"/>
              <a:tailEnd type="triangle" w="med" len="med"/>
            </a:ln>
          </p:spPr>
          <p:txBody>
            <a:bodyPr anchor="t"/>
            <a:p>
              <a:endParaRPr lang="zh-CN" altLang="en-US">
                <a:latin typeface="Arial" panose="020B0604020202020204" pitchFamily="34" charset="0"/>
              </a:endParaRPr>
            </a:p>
          </p:txBody>
        </p:sp>
        <p:sp>
          <p:nvSpPr>
            <p:cNvPr id="47125" name="Line 20"/>
            <p:cNvSpPr/>
            <p:nvPr/>
          </p:nvSpPr>
          <p:spPr>
            <a:xfrm>
              <a:off x="1063" y="1728"/>
              <a:ext cx="1507" cy="96"/>
            </a:xfrm>
            <a:prstGeom prst="line">
              <a:avLst/>
            </a:prstGeom>
            <a:ln w="28575" cap="flat" cmpd="sng">
              <a:solidFill>
                <a:srgbClr val="0000FF"/>
              </a:solidFill>
              <a:prstDash val="solid"/>
              <a:round/>
              <a:headEnd type="none" w="med" len="med"/>
              <a:tailEnd type="triangle" w="med" len="med"/>
            </a:ln>
          </p:spPr>
          <p:txBody>
            <a:bodyPr anchor="t"/>
            <a:p>
              <a:endParaRPr lang="zh-CN" altLang="en-US">
                <a:latin typeface="Arial" panose="020B0604020202020204" pitchFamily="34" charset="0"/>
              </a:endParaRP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B014AADA-025C-40BA-9B12-BED8800869C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8130"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48131" name="Picture 2" descr="ws_8F"/>
          <p:cNvPicPr>
            <a:picLocks noChangeAspect="1"/>
          </p:cNvPicPr>
          <p:nvPr/>
        </p:nvPicPr>
        <p:blipFill>
          <a:blip r:embed="rId1"/>
          <a:stretch>
            <a:fillRect/>
          </a:stretch>
        </p:blipFill>
        <p:spPr>
          <a:xfrm>
            <a:off x="1524000" y="0"/>
            <a:ext cx="9144000" cy="6858000"/>
          </a:xfrm>
          <a:prstGeom prst="rect">
            <a:avLst/>
          </a:prstGeom>
          <a:noFill/>
          <a:ln w="9525">
            <a:noFill/>
          </a:ln>
        </p:spPr>
      </p:pic>
      <p:pic>
        <p:nvPicPr>
          <p:cNvPr id="48132" name="Picture 3" descr="ws_90"/>
          <p:cNvPicPr>
            <a:picLocks noChangeAspect="1"/>
          </p:cNvPicPr>
          <p:nvPr/>
        </p:nvPicPr>
        <p:blipFill>
          <a:blip r:embed="rId2"/>
          <a:stretch>
            <a:fillRect/>
          </a:stretch>
        </p:blipFill>
        <p:spPr>
          <a:xfrm>
            <a:off x="2927350" y="476250"/>
            <a:ext cx="5305425" cy="5913438"/>
          </a:xfrm>
          <a:prstGeom prst="rect">
            <a:avLst/>
          </a:prstGeom>
          <a:noFill/>
          <a:ln w="9525">
            <a:noFill/>
          </a:ln>
        </p:spPr>
      </p:pic>
      <p:pic>
        <p:nvPicPr>
          <p:cNvPr id="48133" name="Picture 4" descr="ws_91"/>
          <p:cNvPicPr>
            <a:picLocks noChangeAspect="1"/>
          </p:cNvPicPr>
          <p:nvPr/>
        </p:nvPicPr>
        <p:blipFill>
          <a:blip r:embed="rId3"/>
          <a:stretch>
            <a:fillRect/>
          </a:stretch>
        </p:blipFill>
        <p:spPr>
          <a:xfrm>
            <a:off x="9755188" y="6232525"/>
            <a:ext cx="652462" cy="625475"/>
          </a:xfrm>
          <a:prstGeom prst="rect">
            <a:avLst/>
          </a:prstGeom>
          <a:noFill/>
          <a:ln w="9525">
            <a:noFill/>
          </a:ln>
        </p:spPr>
      </p:pic>
      <p:sp>
        <p:nvSpPr>
          <p:cNvPr id="48134" name="Text Box 5"/>
          <p:cNvSpPr txBox="1"/>
          <p:nvPr/>
        </p:nvSpPr>
        <p:spPr>
          <a:xfrm>
            <a:off x="2424113" y="1773238"/>
            <a:ext cx="950912" cy="3268345"/>
          </a:xfrm>
          <a:prstGeom prst="rect">
            <a:avLst/>
          </a:prstGeom>
          <a:noFill/>
          <a:ln w="9525">
            <a:noFill/>
          </a:ln>
        </p:spPr>
        <p:txBody>
          <a:bodyPr lIns="0" tIns="0" rIns="0" bIns="0" anchor="t">
            <a:spAutoFit/>
          </a:bodyPr>
          <a:p>
            <a:pPr defTabSz="802005">
              <a:lnSpc>
                <a:spcPts val="5050"/>
              </a:lnSpc>
            </a:pPr>
            <a:r>
              <a:rPr lang="en-US" altLang="zh-CN" sz="2800" b="1" dirty="0">
                <a:solidFill>
                  <a:srgbClr val="000065"/>
                </a:solidFill>
                <a:latin typeface="Times New Roman" panose="02020603050405020304" pitchFamily="18" charset="0"/>
              </a:rPr>
              <a:t>DES</a:t>
            </a:r>
            <a:r>
              <a:rPr lang="zh-CN" altLang="en-US" sz="2800" dirty="0">
                <a:solidFill>
                  <a:srgbClr val="000065"/>
                </a:solidFill>
                <a:latin typeface="Times New Roman" panose="02020603050405020304" pitchFamily="18" charset="0"/>
              </a:rPr>
              <a:t>的一</a:t>
            </a:r>
            <a:endParaRPr lang="zh-CN" altLang="en-US" sz="2800" dirty="0">
              <a:solidFill>
                <a:srgbClr val="000065"/>
              </a:solidFill>
              <a:latin typeface="Times New Roman" panose="02020603050405020304" pitchFamily="18" charset="0"/>
            </a:endParaRPr>
          </a:p>
          <a:p>
            <a:pPr defTabSz="802005">
              <a:lnSpc>
                <a:spcPts val="5565"/>
              </a:lnSpc>
            </a:pPr>
            <a:r>
              <a:rPr lang="zh-CN" altLang="en-US" sz="2800" dirty="0">
                <a:solidFill>
                  <a:srgbClr val="000065"/>
                </a:solidFill>
                <a:latin typeface="Times New Roman" panose="02020603050405020304" pitchFamily="18" charset="0"/>
              </a:rPr>
              <a:t>轮迭</a:t>
            </a:r>
            <a:endParaRPr lang="zh-CN" altLang="en-US" sz="2800" dirty="0">
              <a:solidFill>
                <a:srgbClr val="000065"/>
              </a:solidFill>
              <a:latin typeface="Times New Roman" panose="02020603050405020304" pitchFamily="18" charset="0"/>
            </a:endParaRPr>
          </a:p>
          <a:p>
            <a:pPr defTabSz="802005">
              <a:lnSpc>
                <a:spcPts val="5650"/>
              </a:lnSpc>
            </a:pPr>
            <a:r>
              <a:rPr lang="zh-CN" altLang="en-US" sz="2800" dirty="0">
                <a:solidFill>
                  <a:srgbClr val="000065"/>
                </a:solidFill>
                <a:latin typeface="Times New Roman" panose="02020603050405020304" pitchFamily="18" charset="0"/>
              </a:rPr>
              <a:t>代</a:t>
            </a:r>
            <a:endParaRPr lang="zh-CN" altLang="en-US" sz="2800" dirty="0">
              <a:solidFill>
                <a:srgbClr val="000065"/>
              </a:solidFill>
              <a:latin typeface="Times New Roman" panose="02020603050405020304" pitchFamily="18" charset="0"/>
            </a:endParaRPr>
          </a:p>
          <a:p>
            <a:pPr defTabSz="802005">
              <a:lnSpc>
                <a:spcPts val="4175"/>
              </a:lnSpc>
            </a:pPr>
            <a:endParaRPr lang="en-US" altLang="zh-CN" sz="4600" b="1" dirty="0">
              <a:solidFill>
                <a:srgbClr val="000065"/>
              </a:solidFill>
              <a:latin typeface="Times New Roman" panose="02020603050405020304" pitchFamily="18" charset="0"/>
            </a:endParaRPr>
          </a:p>
        </p:txBody>
      </p:sp>
      <p:sp>
        <p:nvSpPr>
          <p:cNvPr id="48135" name="Text Box 7"/>
          <p:cNvSpPr txBox="1"/>
          <p:nvPr/>
        </p:nvSpPr>
        <p:spPr>
          <a:xfrm>
            <a:off x="9501188" y="6307138"/>
            <a:ext cx="165100" cy="191770"/>
          </a:xfrm>
          <a:prstGeom prst="rect">
            <a:avLst/>
          </a:prstGeom>
          <a:noFill/>
          <a:ln w="9525">
            <a:noFill/>
          </a:ln>
        </p:spPr>
        <p:txBody>
          <a:bodyPr wrap="none" lIns="0" tIns="0" rIns="0" bIns="0" anchor="t">
            <a:spAutoFit/>
          </a:bodyPr>
          <a:p>
            <a:pPr defTabSz="802005">
              <a:lnSpc>
                <a:spcPts val="1500"/>
              </a:lnSpc>
            </a:pPr>
            <a:r>
              <a:rPr lang="en-US" altLang="zh-CN" sz="1300" dirty="0">
                <a:solidFill>
                  <a:srgbClr val="000000"/>
                </a:solidFill>
                <a:latin typeface="Times New Roman" panose="02020603050405020304" pitchFamily="18" charset="0"/>
              </a:rPr>
              <a:t>37</a:t>
            </a:r>
            <a:endParaRPr lang="en-US" altLang="zh-CN" sz="1300" dirty="0">
              <a:solidFill>
                <a:srgbClr val="000000"/>
              </a:solidFill>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992313" y="692150"/>
            <a:ext cx="7772400" cy="641350"/>
          </a:xfrm>
        </p:spPr>
        <p:txBody>
          <a:bodyPr wrap="square" lIns="91440" tIns="45720" rIns="91440" bIns="45720" anchor="ctr"/>
          <a:p>
            <a:pPr algn="l" eaLnBrk="1" hangingPunct="1"/>
            <a:r>
              <a:rPr lang="zh-CN" altLang="en-US" sz="3600" b="1" dirty="0">
                <a:latin typeface="楷体_GB2312" pitchFamily="1" charset="-122"/>
                <a:ea typeface="楷体_GB2312" pitchFamily="1" charset="-122"/>
              </a:rPr>
              <a:t>2. 简化的数据加密标准</a:t>
            </a:r>
            <a:r>
              <a:rPr lang="en-US" altLang="zh-CN" sz="3600" b="1" dirty="0">
                <a:latin typeface="楷体_GB2312" pitchFamily="1" charset="-122"/>
                <a:ea typeface="楷体_GB2312" pitchFamily="1" charset="-122"/>
              </a:rPr>
              <a:t>S-DES</a:t>
            </a:r>
            <a:endParaRPr lang="zh-CN" altLang="en-US" sz="3600" b="1" dirty="0">
              <a:latin typeface="楷体_GB2312" pitchFamily="1" charset="-122"/>
              <a:ea typeface="楷体_GB2312" pitchFamily="1" charset="-122"/>
            </a:endParaRPr>
          </a:p>
        </p:txBody>
      </p:sp>
      <p:sp>
        <p:nvSpPr>
          <p:cNvPr id="30722" name="Rectangle 3"/>
          <p:cNvSpPr>
            <a:spLocks noGrp="1"/>
          </p:cNvSpPr>
          <p:nvPr>
            <p:ph idx="1"/>
          </p:nvPr>
        </p:nvSpPr>
        <p:spPr>
          <a:xfrm>
            <a:off x="1524000" y="1485900"/>
            <a:ext cx="9144000" cy="4751388"/>
          </a:xfrm>
        </p:spPr>
        <p:txBody>
          <a:bodyPr wrap="square" lIns="91440" tIns="45720" rIns="91440" bIns="45720" anchor="t"/>
          <a:p>
            <a:pPr marL="609600" indent="-609600" eaLnBrk="1" hangingPunct="1">
              <a:lnSpc>
                <a:spcPct val="80000"/>
              </a:lnSpc>
              <a:buClr>
                <a:schemeClr val="tx2"/>
              </a:buClr>
              <a:buFont typeface="Wingdings" panose="05000000000000000000" pitchFamily="2" charset="2"/>
              <a:buChar char="Ø"/>
            </a:pPr>
            <a:r>
              <a:rPr lang="en-US" altLang="zh-CN" sz="2400" b="1" dirty="0">
                <a:solidFill>
                  <a:schemeClr val="tx2"/>
                </a:solidFill>
                <a:ea typeface="宋体" panose="02010600030101010101" pitchFamily="2" charset="-122"/>
              </a:rPr>
              <a:t>DES-Data Encryption Standard                                                  </a:t>
            </a:r>
            <a:endParaRPr lang="en-US" altLang="zh-CN" sz="2400" b="1" dirty="0">
              <a:solidFill>
                <a:schemeClr val="tx2"/>
              </a:solidFill>
              <a:ea typeface="宋体" panose="02010600030101010101" pitchFamily="2" charset="-122"/>
            </a:endParaRPr>
          </a:p>
          <a:p>
            <a:pPr marL="609600" indent="-609600" eaLnBrk="1" hangingPunct="1">
              <a:lnSpc>
                <a:spcPct val="80000"/>
              </a:lnSpc>
              <a:buClr>
                <a:schemeClr val="tx2"/>
              </a:buClr>
              <a:buNone/>
            </a:pPr>
            <a:r>
              <a:rPr lang="en-US" altLang="zh-CN" sz="2400" b="1" dirty="0">
                <a:solidFill>
                  <a:schemeClr val="tx2"/>
                </a:solidFill>
                <a:ea typeface="宋体" panose="02010600030101010101" pitchFamily="2" charset="-122"/>
              </a:rPr>
              <a:t>         1977</a:t>
            </a:r>
            <a:r>
              <a:rPr lang="zh-CN" altLang="en-US" sz="2400" b="1" dirty="0">
                <a:solidFill>
                  <a:schemeClr val="tx2"/>
                </a:solidFill>
                <a:latin typeface="宋体" panose="02010600030101010101" pitchFamily="2" charset="-122"/>
                <a:ea typeface="宋体" panose="02010600030101010101" pitchFamily="2" charset="-122"/>
              </a:rPr>
              <a:t>年元月15日-美国联邦标准  </a:t>
            </a:r>
            <a:endParaRPr lang="en-US" altLang="zh-CN" sz="2400" b="1" dirty="0">
              <a:solidFill>
                <a:schemeClr val="tx2"/>
              </a:solidFill>
              <a:latin typeface="宋体" panose="02010600030101010101" pitchFamily="2" charset="-122"/>
              <a:ea typeface="宋体" panose="02010600030101010101" pitchFamily="2" charset="-122"/>
            </a:endParaRPr>
          </a:p>
          <a:p>
            <a:pPr marL="609600" indent="-609600" eaLnBrk="1" hangingPunct="1">
              <a:lnSpc>
                <a:spcPct val="80000"/>
              </a:lnSpc>
              <a:buClr>
                <a:schemeClr val="tx2"/>
              </a:buClr>
              <a:buNone/>
            </a:pP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1998年被破解。</a:t>
            </a:r>
            <a:endParaRPr lang="en-US" altLang="zh-CN" sz="2400" b="1" dirty="0">
              <a:solidFill>
                <a:schemeClr val="tx2"/>
              </a:solidFill>
              <a:latin typeface="宋体" panose="02010600030101010101" pitchFamily="2" charset="-122"/>
              <a:ea typeface="宋体" panose="02010600030101010101" pitchFamily="2" charset="-122"/>
            </a:endParaRPr>
          </a:p>
          <a:p>
            <a:pPr marL="609600" indent="-609600" eaLnBrk="1" hangingPunct="1">
              <a:lnSpc>
                <a:spcPct val="80000"/>
              </a:lnSpc>
              <a:buClr>
                <a:schemeClr val="tx2"/>
              </a:buClr>
              <a:buNone/>
            </a:pPr>
            <a:r>
              <a:rPr lang="en-US" altLang="zh-CN" sz="2400" b="1"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ea typeface="宋体" panose="02010600030101010101" pitchFamily="2" charset="-122"/>
              </a:rPr>
              <a:t>Simplified DES</a:t>
            </a:r>
            <a:r>
              <a:rPr lang="zh-CN" altLang="en-US" sz="2400" b="1" dirty="0">
                <a:solidFill>
                  <a:schemeClr val="tx2"/>
                </a:solidFill>
                <a:latin typeface="宋体" panose="02010600030101010101" pitchFamily="2" charset="-122"/>
                <a:ea typeface="宋体" panose="02010600030101010101" pitchFamily="2" charset="-122"/>
              </a:rPr>
              <a:t>方案，简称</a:t>
            </a:r>
            <a:r>
              <a:rPr lang="en-US" altLang="zh-CN" sz="2400" b="1" dirty="0">
                <a:solidFill>
                  <a:schemeClr val="tx2"/>
                </a:solidFill>
                <a:ea typeface="宋体" panose="02010600030101010101" pitchFamily="2" charset="-122"/>
              </a:rPr>
              <a:t>S-DES</a:t>
            </a:r>
            <a:r>
              <a:rPr lang="zh-CN" altLang="en-US" sz="2400" b="1" dirty="0">
                <a:solidFill>
                  <a:schemeClr val="tx2"/>
                </a:solidFill>
                <a:latin typeface="宋体" panose="02010600030101010101" pitchFamily="2" charset="-122"/>
                <a:ea typeface="宋体" panose="02010600030101010101" pitchFamily="2" charset="-122"/>
              </a:rPr>
              <a:t>方案。</a:t>
            </a:r>
            <a:endParaRPr lang="zh-CN" altLang="en-US" sz="2400" b="1" dirty="0">
              <a:solidFill>
                <a:schemeClr val="tx2"/>
              </a:solidFill>
              <a:latin typeface="宋体" panose="02010600030101010101" pitchFamily="2" charset="-122"/>
              <a:ea typeface="宋体" panose="02010600030101010101" pitchFamily="2" charset="-122"/>
            </a:endParaRPr>
          </a:p>
          <a:p>
            <a:pPr marL="609600" indent="-609600" eaLnBrk="1" hangingPunct="1">
              <a:spcBef>
                <a:spcPts val="1200"/>
              </a:spcBef>
              <a:spcAft>
                <a:spcPts val="1200"/>
              </a:spcAft>
              <a:buClr>
                <a:schemeClr val="tx2"/>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加密算法涉及五个函数：                                                      (1)初始置换</a:t>
            </a:r>
            <a:r>
              <a:rPr lang="en-US" altLang="zh-CN" sz="2400" b="1" dirty="0">
                <a:ea typeface="宋体" panose="02010600030101010101" pitchFamily="2" charset="-122"/>
              </a:rPr>
              <a:t>IP(initial permutation)                                                                 (2)</a:t>
            </a:r>
            <a:r>
              <a:rPr lang="zh-CN" altLang="en-US" sz="2400" b="1" dirty="0">
                <a:latin typeface="宋体" panose="02010600030101010101" pitchFamily="2" charset="-122"/>
                <a:ea typeface="宋体" panose="02010600030101010101" pitchFamily="2" charset="-122"/>
              </a:rPr>
              <a:t>复杂函数</a:t>
            </a:r>
            <a:r>
              <a:rPr lang="en-US" altLang="zh-CN" sz="2400" b="1" dirty="0">
                <a:ea typeface="宋体" panose="02010600030101010101" pitchFamily="2" charset="-122"/>
              </a:rPr>
              <a:t>f</a:t>
            </a:r>
            <a:r>
              <a:rPr lang="en-US" altLang="zh-CN" sz="2400" b="1" baseline="-25000" dirty="0">
                <a:ea typeface="宋体" panose="02010600030101010101" pitchFamily="2" charset="-122"/>
              </a:rPr>
              <a:t>k1</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它是依赖于密钥</a:t>
            </a:r>
            <a:r>
              <a:rPr lang="en-US" altLang="zh-CN" sz="2400" b="1" dirty="0">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，具有置换和替换的运算。                                                                                                  (3)置换函数</a:t>
            </a:r>
            <a:r>
              <a:rPr lang="en-US" altLang="zh-CN" sz="2400" b="1" dirty="0">
                <a:ea typeface="宋体" panose="02010600030101010101" pitchFamily="2" charset="-122"/>
              </a:rPr>
              <a:t>SW                                                                                          (4)</a:t>
            </a:r>
            <a:r>
              <a:rPr lang="zh-CN" altLang="en-US" sz="2400" b="1" dirty="0">
                <a:latin typeface="宋体" panose="02010600030101010101" pitchFamily="2" charset="-122"/>
                <a:ea typeface="宋体" panose="02010600030101010101" pitchFamily="2" charset="-122"/>
              </a:rPr>
              <a:t>复杂函数</a:t>
            </a:r>
            <a:r>
              <a:rPr lang="en-US" altLang="zh-CN" sz="2400" b="1" dirty="0">
                <a:ea typeface="宋体" panose="02010600030101010101" pitchFamily="2" charset="-122"/>
              </a:rPr>
              <a:t>f</a:t>
            </a:r>
            <a:r>
              <a:rPr lang="en-US" altLang="zh-CN" sz="2400" b="1" baseline="-25000" dirty="0">
                <a:ea typeface="宋体" panose="02010600030101010101" pitchFamily="2" charset="-122"/>
              </a:rPr>
              <a:t>k2                                                                                                                            </a:t>
            </a:r>
            <a:r>
              <a:rPr lang="en-US" altLang="zh-CN" sz="2400" b="1" dirty="0">
                <a:ea typeface="宋体" panose="02010600030101010101" pitchFamily="2" charset="-122"/>
              </a:rPr>
              <a:t>         </a:t>
            </a:r>
            <a:r>
              <a:rPr lang="en-US" altLang="zh-CN" sz="2400" b="1" baseline="-25000" dirty="0">
                <a:ea typeface="宋体" panose="02010600030101010101" pitchFamily="2" charset="-122"/>
              </a:rPr>
              <a:t>  </a:t>
            </a:r>
            <a:r>
              <a:rPr lang="en-US" altLang="zh-CN" sz="2400" b="1" dirty="0">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初始置换</a:t>
            </a:r>
            <a:r>
              <a:rPr lang="en-US" altLang="zh-CN" sz="2400" b="1" dirty="0">
                <a:ea typeface="宋体" panose="02010600030101010101" pitchFamily="2" charset="-122"/>
              </a:rPr>
              <a:t>IP</a:t>
            </a:r>
            <a:r>
              <a:rPr lang="zh-CN" altLang="en-US" sz="2400" b="1" dirty="0">
                <a:latin typeface="宋体" panose="02010600030101010101" pitchFamily="2" charset="-122"/>
                <a:ea typeface="宋体" panose="02010600030101010101" pitchFamily="2" charset="-122"/>
              </a:rPr>
              <a:t>的逆置换</a:t>
            </a:r>
            <a:r>
              <a:rPr lang="en-US" altLang="zh-CN" sz="2400" b="1" dirty="0">
                <a:ea typeface="宋体" panose="02010600030101010101" pitchFamily="2" charset="-122"/>
              </a:rPr>
              <a:t>IP</a:t>
            </a:r>
            <a:r>
              <a:rPr lang="en-US" altLang="zh-CN" sz="2400" b="1" baseline="30000" dirty="0">
                <a:ea typeface="宋体" panose="02010600030101010101" pitchFamily="2" charset="-122"/>
              </a:rPr>
              <a:t>-1</a:t>
            </a:r>
            <a:endParaRPr lang="zh-CN" altLang="en-US" sz="2400" b="1" baseline="30000" dirty="0">
              <a:latin typeface="宋体" panose="02010600030101010101" pitchFamily="2" charset="-122"/>
              <a:ea typeface="宋体" panose="02010600030101010101" pitchFamily="2"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83C90E25-EDDB-4E09-9D9D-779B2FB27AD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0724"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7121481E-C895-4FCD-AF4F-763667A5D0E0}"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9154"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49155" name="Picture 2" descr="ws_98"/>
          <p:cNvPicPr>
            <a:picLocks noChangeAspect="1"/>
          </p:cNvPicPr>
          <p:nvPr/>
        </p:nvPicPr>
        <p:blipFill>
          <a:blip r:embed="rId1"/>
          <a:stretch>
            <a:fillRect/>
          </a:stretch>
        </p:blipFill>
        <p:spPr>
          <a:xfrm>
            <a:off x="1524000" y="0"/>
            <a:ext cx="9144000" cy="6858000"/>
          </a:xfrm>
          <a:prstGeom prst="rect">
            <a:avLst/>
          </a:prstGeom>
          <a:noFill/>
          <a:ln w="9525">
            <a:noFill/>
          </a:ln>
        </p:spPr>
      </p:pic>
      <p:pic>
        <p:nvPicPr>
          <p:cNvPr id="49156" name="Picture 3" descr="ws_99"/>
          <p:cNvPicPr>
            <a:picLocks noChangeAspect="1"/>
          </p:cNvPicPr>
          <p:nvPr/>
        </p:nvPicPr>
        <p:blipFill>
          <a:blip r:embed="rId2"/>
          <a:stretch>
            <a:fillRect/>
          </a:stretch>
        </p:blipFill>
        <p:spPr>
          <a:xfrm>
            <a:off x="2322513" y="1851025"/>
            <a:ext cx="7553325" cy="3151188"/>
          </a:xfrm>
          <a:prstGeom prst="rect">
            <a:avLst/>
          </a:prstGeom>
          <a:noFill/>
          <a:ln w="9525">
            <a:noFill/>
          </a:ln>
        </p:spPr>
      </p:pic>
      <p:pic>
        <p:nvPicPr>
          <p:cNvPr id="49157" name="Picture 4" descr="ws_9A"/>
          <p:cNvPicPr>
            <a:picLocks noChangeAspect="1"/>
          </p:cNvPicPr>
          <p:nvPr/>
        </p:nvPicPr>
        <p:blipFill>
          <a:blip r:embed="rId3"/>
          <a:stretch>
            <a:fillRect/>
          </a:stretch>
        </p:blipFill>
        <p:spPr>
          <a:xfrm>
            <a:off x="9755188" y="6232525"/>
            <a:ext cx="652462" cy="625475"/>
          </a:xfrm>
          <a:prstGeom prst="rect">
            <a:avLst/>
          </a:prstGeom>
          <a:noFill/>
          <a:ln w="9525">
            <a:noFill/>
          </a:ln>
        </p:spPr>
      </p:pic>
      <p:sp>
        <p:nvSpPr>
          <p:cNvPr id="49158" name="Text Box 5"/>
          <p:cNvSpPr txBox="1"/>
          <p:nvPr/>
        </p:nvSpPr>
        <p:spPr>
          <a:xfrm>
            <a:off x="4302125" y="581025"/>
            <a:ext cx="2145030" cy="647065"/>
          </a:xfrm>
          <a:prstGeom prst="rect">
            <a:avLst/>
          </a:prstGeom>
          <a:noFill/>
          <a:ln w="9525">
            <a:noFill/>
          </a:ln>
        </p:spPr>
        <p:txBody>
          <a:bodyPr wrap="none" lIns="0" tIns="0" rIns="0" bIns="0" anchor="t">
            <a:spAutoFit/>
          </a:bodyPr>
          <a:p>
            <a:pPr defTabSz="802005">
              <a:lnSpc>
                <a:spcPts val="5050"/>
              </a:lnSpc>
            </a:pPr>
            <a:r>
              <a:rPr lang="zh-CN" altLang="en-US" sz="2800" b="1" dirty="0">
                <a:solidFill>
                  <a:srgbClr val="000065"/>
                </a:solidFill>
                <a:latin typeface="Times New Roman" panose="02020603050405020304" pitchFamily="18" charset="0"/>
                <a:ea typeface="楷体_GB2312" pitchFamily="1" charset="-122"/>
              </a:rPr>
              <a:t>选择压缩运算</a:t>
            </a:r>
            <a:endParaRPr lang="zh-CN" altLang="en-US" sz="2800" b="1" dirty="0">
              <a:solidFill>
                <a:srgbClr val="000065"/>
              </a:solidFill>
              <a:latin typeface="Times New Roman" panose="02020603050405020304" pitchFamily="18" charset="0"/>
              <a:ea typeface="楷体_GB2312" pitchFamily="1" charset="-122"/>
            </a:endParaRPr>
          </a:p>
        </p:txBody>
      </p:sp>
      <p:sp>
        <p:nvSpPr>
          <p:cNvPr id="49159" name="Text Box 6"/>
          <p:cNvSpPr txBox="1"/>
          <p:nvPr/>
        </p:nvSpPr>
        <p:spPr>
          <a:xfrm>
            <a:off x="9501188" y="6307138"/>
            <a:ext cx="165100" cy="191770"/>
          </a:xfrm>
          <a:prstGeom prst="rect">
            <a:avLst/>
          </a:prstGeom>
          <a:noFill/>
          <a:ln w="9525">
            <a:noFill/>
          </a:ln>
        </p:spPr>
        <p:txBody>
          <a:bodyPr wrap="none" lIns="0" tIns="0" rIns="0" bIns="0" anchor="t">
            <a:spAutoFit/>
          </a:bodyPr>
          <a:p>
            <a:pPr defTabSz="802005">
              <a:lnSpc>
                <a:spcPts val="1500"/>
              </a:lnSpc>
            </a:pPr>
            <a:r>
              <a:rPr lang="en-US" altLang="zh-CN" sz="1300" dirty="0">
                <a:solidFill>
                  <a:srgbClr val="000000"/>
                </a:solidFill>
                <a:latin typeface="Times New Roman" panose="02020603050405020304" pitchFamily="18" charset="0"/>
              </a:rPr>
              <a:t>41</a:t>
            </a:r>
            <a:endParaRPr lang="en-US" altLang="zh-CN" sz="1300" dirty="0">
              <a:solidFill>
                <a:srgbClr val="000000"/>
              </a:solidFill>
              <a:latin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idx="1"/>
          </p:nvPr>
        </p:nvSpPr>
        <p:spPr>
          <a:xfrm>
            <a:off x="1676400" y="838200"/>
            <a:ext cx="8382000" cy="1905000"/>
          </a:xfrm>
        </p:spPr>
        <p:txBody>
          <a:bodyPr wrap="square" lIns="91440" tIns="45720" rIns="91440" bIns="45720" anchor="t"/>
          <a:p>
            <a:pPr marL="609600" indent="-609600" eaLnBrk="1" hangingPunct="1">
              <a:buFont typeface="Wingdings" panose="05000000000000000000" pitchFamily="2" charset="2"/>
              <a:buNone/>
            </a:pPr>
            <a:r>
              <a:rPr lang="zh-CN" altLang="en-US" sz="2800" dirty="0">
                <a:ea typeface="宋体" panose="02010600030101010101" pitchFamily="2" charset="-122"/>
              </a:rPr>
              <a:t>一轮加密通式             </a:t>
            </a:r>
            <a:r>
              <a:rPr lang="en-US" altLang="zh-CN" sz="2800" b="1" dirty="0">
                <a:ea typeface="宋体" panose="02010600030101010101" pitchFamily="2" charset="-122"/>
              </a:rPr>
              <a:t>L</a:t>
            </a:r>
            <a:r>
              <a:rPr lang="en-US" altLang="zh-CN" sz="2800" b="1" baseline="-30000" dirty="0">
                <a:ea typeface="宋体" panose="02010600030101010101" pitchFamily="2" charset="-122"/>
              </a:rPr>
              <a:t>i</a:t>
            </a:r>
            <a:r>
              <a:rPr lang="en-US" altLang="zh-CN" sz="2800" b="1" dirty="0">
                <a:ea typeface="宋体" panose="02010600030101010101" pitchFamily="2" charset="-122"/>
              </a:rPr>
              <a:t> = R</a:t>
            </a:r>
            <a:r>
              <a:rPr lang="en-US" altLang="zh-CN" sz="2800" b="1" baseline="-30000" dirty="0">
                <a:ea typeface="宋体" panose="02010600030101010101" pitchFamily="2" charset="-122"/>
              </a:rPr>
              <a:t>i-1</a:t>
            </a:r>
            <a:endParaRPr lang="en-US" altLang="zh-CN" sz="2800" b="1" dirty="0">
              <a:ea typeface="宋体" panose="02010600030101010101" pitchFamily="2" charset="-122"/>
            </a:endParaRPr>
          </a:p>
          <a:p>
            <a:pPr marL="609600" indent="-609600" algn="ctr" eaLnBrk="1" hangingPunct="1">
              <a:buFont typeface="Wingdings" panose="05000000000000000000" pitchFamily="2" charset="2"/>
              <a:buNone/>
            </a:pPr>
            <a:r>
              <a:rPr lang="en-US" altLang="zh-CN" sz="2800" b="1" dirty="0">
                <a:ea typeface="宋体" panose="02010600030101010101" pitchFamily="2" charset="-122"/>
              </a:rPr>
              <a:t>R</a:t>
            </a:r>
            <a:r>
              <a:rPr lang="en-US" altLang="zh-CN" sz="2800" b="1" baseline="-30000" dirty="0">
                <a:ea typeface="宋体" panose="02010600030101010101" pitchFamily="2" charset="-122"/>
              </a:rPr>
              <a:t>i</a:t>
            </a:r>
            <a:r>
              <a:rPr lang="en-US" altLang="zh-CN" sz="2800" b="1" dirty="0">
                <a:ea typeface="宋体" panose="02010600030101010101" pitchFamily="2" charset="-122"/>
              </a:rPr>
              <a:t> = L</a:t>
            </a:r>
            <a:r>
              <a:rPr lang="en-US" altLang="zh-CN" sz="2800" b="1" baseline="-30000" dirty="0">
                <a:ea typeface="宋体" panose="02010600030101010101" pitchFamily="2" charset="-122"/>
              </a:rPr>
              <a:t>i-1</a:t>
            </a:r>
            <a:r>
              <a:rPr lang="zh-CN" altLang="en-US" sz="2800" b="1" dirty="0">
                <a:ea typeface="宋体" panose="02010600030101010101" pitchFamily="2" charset="-122"/>
              </a:rPr>
              <a:t>⊕</a:t>
            </a:r>
            <a:r>
              <a:rPr lang="en-US" altLang="zh-CN" sz="2800" b="1" dirty="0">
                <a:ea typeface="宋体" panose="02010600030101010101" pitchFamily="2" charset="-122"/>
              </a:rPr>
              <a:t>F(R</a:t>
            </a:r>
            <a:r>
              <a:rPr lang="en-US" altLang="zh-CN" sz="2800" b="1" baseline="-30000" dirty="0">
                <a:ea typeface="宋体" panose="02010600030101010101" pitchFamily="2" charset="-122"/>
              </a:rPr>
              <a:t>i-1</a:t>
            </a:r>
            <a:r>
              <a:rPr lang="en-US" altLang="zh-CN" sz="2800" b="1" dirty="0">
                <a:ea typeface="宋体" panose="02010600030101010101" pitchFamily="2" charset="-122"/>
              </a:rPr>
              <a:t>, K</a:t>
            </a:r>
            <a:r>
              <a:rPr lang="en-US" altLang="zh-CN" sz="2800" b="1" baseline="-30000" dirty="0">
                <a:ea typeface="宋体" panose="02010600030101010101" pitchFamily="2" charset="-122"/>
              </a:rPr>
              <a:t>i</a:t>
            </a:r>
            <a:r>
              <a:rPr lang="en-US" altLang="zh-CN" sz="2800" b="1" dirty="0">
                <a:ea typeface="宋体" panose="02010600030101010101" pitchFamily="2" charset="-122"/>
              </a:rPr>
              <a:t>) </a:t>
            </a:r>
            <a:endParaRPr lang="zh-CN" altLang="en-US" sz="2800" b="1" dirty="0">
              <a:ea typeface="宋体" panose="02010600030101010101" pitchFamily="2" charset="-122"/>
            </a:endParaRPr>
          </a:p>
          <a:p>
            <a:pPr marL="609600" indent="-609600" eaLnBrk="1" hangingPunct="1">
              <a:buFont typeface="Wingdings" panose="05000000000000000000" pitchFamily="2" charset="2"/>
              <a:buNone/>
            </a:pPr>
            <a:r>
              <a:rPr lang="zh-CN" altLang="en-US" sz="2800" dirty="0">
                <a:ea typeface="宋体" panose="02010600030101010101" pitchFamily="2" charset="-122"/>
              </a:rPr>
              <a:t>一轮加密扩展置换及</a:t>
            </a:r>
            <a:r>
              <a:rPr lang="en-US" altLang="zh-CN" sz="2800" dirty="0">
                <a:ea typeface="宋体" panose="02010600030101010101" pitchFamily="2" charset="-122"/>
              </a:rPr>
              <a:t>P</a:t>
            </a:r>
            <a:r>
              <a:rPr lang="zh-CN" altLang="en-US" sz="2800" dirty="0">
                <a:ea typeface="宋体" panose="02010600030101010101" pitchFamily="2" charset="-122"/>
              </a:rPr>
              <a:t>置换</a:t>
            </a:r>
            <a:endParaRPr lang="zh-CN" altLang="en-US" sz="2800" dirty="0">
              <a:ea typeface="宋体" panose="02010600030101010101" pitchFamily="2" charset="-122"/>
            </a:endParaRPr>
          </a:p>
        </p:txBody>
      </p:sp>
      <p:sp>
        <p:nvSpPr>
          <p:cNvPr id="12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83934540-E562-45C9-92EF-B437922BDF9D}"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017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0180"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40964" name="Group 4"/>
          <p:cNvGraphicFramePr>
            <a:graphicFrameLocks noGrp="1"/>
          </p:cNvGraphicFramePr>
          <p:nvPr/>
        </p:nvGraphicFramePr>
        <p:xfrm>
          <a:off x="2590800" y="2667000"/>
          <a:ext cx="3352800" cy="3401695"/>
        </p:xfrm>
        <a:graphic>
          <a:graphicData uri="http://schemas.openxmlformats.org/drawingml/2006/table">
            <a:tbl>
              <a:tblPr/>
              <a:tblGrid>
                <a:gridCol w="457200"/>
                <a:gridCol w="509905"/>
                <a:gridCol w="527050"/>
                <a:gridCol w="569595"/>
                <a:gridCol w="687705"/>
                <a:gridCol w="601345"/>
              </a:tblGrid>
              <a:tr h="458788">
                <a:tc gridSpan="6">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扩展置换</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366713">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512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7465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830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6713">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6713">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6713">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rgbClr val="3CA45F"/>
                    </a:solidFill>
                  </a:tcPr>
                </a:tc>
              </a:tr>
              <a:tr h="366713">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CA45F"/>
                    </a:solid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CA45F"/>
                    </a:solidFill>
                  </a:tcPr>
                </a:tc>
              </a:tr>
            </a:tbl>
          </a:graphicData>
        </a:graphic>
      </p:graphicFrame>
      <p:graphicFrame>
        <p:nvGraphicFramePr>
          <p:cNvPr id="41033" name="Group 73"/>
          <p:cNvGraphicFramePr>
            <a:graphicFrameLocks noGrp="1"/>
          </p:cNvGraphicFramePr>
          <p:nvPr/>
        </p:nvGraphicFramePr>
        <p:xfrm>
          <a:off x="6477000" y="2667000"/>
          <a:ext cx="3733800" cy="2038350"/>
        </p:xfrm>
        <a:graphic>
          <a:graphicData uri="http://schemas.openxmlformats.org/drawingml/2006/table">
            <a:tbl>
              <a:tblPr/>
              <a:tblGrid>
                <a:gridCol w="466725"/>
                <a:gridCol w="466725"/>
                <a:gridCol w="466725"/>
                <a:gridCol w="466725"/>
                <a:gridCol w="466725"/>
                <a:gridCol w="466725"/>
                <a:gridCol w="466725"/>
                <a:gridCol w="466725"/>
              </a:tblGrid>
              <a:tr h="421005">
                <a:tc gridSpan="8">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置换</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r>
              <a:tr h="41719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40259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39878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39878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5FFEFF52-9414-4E62-AF12-7D95D57454AD}"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1202"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51203" name="Picture 2" descr="ws_95"/>
          <p:cNvPicPr>
            <a:picLocks noChangeAspect="1"/>
          </p:cNvPicPr>
          <p:nvPr/>
        </p:nvPicPr>
        <p:blipFill>
          <a:blip r:embed="rId1"/>
          <a:stretch>
            <a:fillRect/>
          </a:stretch>
        </p:blipFill>
        <p:spPr>
          <a:xfrm>
            <a:off x="1782763" y="0"/>
            <a:ext cx="8636000" cy="6858000"/>
          </a:xfrm>
          <a:prstGeom prst="rect">
            <a:avLst/>
          </a:prstGeom>
          <a:noFill/>
          <a:ln w="9525">
            <a:noFill/>
          </a:ln>
        </p:spPr>
      </p:pic>
      <p:sp>
        <p:nvSpPr>
          <p:cNvPr id="51204" name="Text Box 3"/>
          <p:cNvSpPr txBox="1"/>
          <p:nvPr/>
        </p:nvSpPr>
        <p:spPr>
          <a:xfrm>
            <a:off x="2208213" y="1052513"/>
            <a:ext cx="5188585" cy="563880"/>
          </a:xfrm>
          <a:prstGeom prst="rect">
            <a:avLst/>
          </a:prstGeom>
          <a:noFill/>
          <a:ln w="9525">
            <a:noFill/>
          </a:ln>
        </p:spPr>
        <p:txBody>
          <a:bodyPr wrap="none" lIns="0" tIns="0" rIns="0" bIns="0" anchor="t">
            <a:spAutoFit/>
          </a:bodyPr>
          <a:p>
            <a:pPr defTabSz="802005">
              <a:lnSpc>
                <a:spcPts val="4400"/>
              </a:lnSpc>
            </a:pPr>
            <a:r>
              <a:rPr lang="zh-CN" altLang="en-US" sz="2800" b="1" dirty="0">
                <a:solidFill>
                  <a:srgbClr val="000065"/>
                </a:solidFill>
                <a:latin typeface="楷体_GB2312" pitchFamily="1" charset="-122"/>
                <a:ea typeface="楷体_GB2312" pitchFamily="1" charset="-122"/>
              </a:rPr>
              <a:t>扩展置换Ｅ</a:t>
            </a:r>
            <a:r>
              <a:rPr lang="en-US" altLang="zh-CN" sz="2800" b="1" dirty="0">
                <a:solidFill>
                  <a:srgbClr val="000065"/>
                </a:solidFill>
                <a:latin typeface="楷体_GB2312" pitchFamily="1" charset="-122"/>
                <a:ea typeface="楷体_GB2312" pitchFamily="1" charset="-122"/>
              </a:rPr>
              <a:t>-</a:t>
            </a:r>
            <a:r>
              <a:rPr lang="zh-CN" altLang="en-US" sz="2800" b="1" dirty="0">
                <a:solidFill>
                  <a:srgbClr val="000065"/>
                </a:solidFill>
                <a:latin typeface="楷体_GB2312" pitchFamily="1" charset="-122"/>
                <a:ea typeface="楷体_GB2312" pitchFamily="1" charset="-122"/>
              </a:rPr>
              <a:t>盒－</a:t>
            </a:r>
            <a:r>
              <a:rPr lang="en-US" altLang="zh-CN" sz="2800" b="1" dirty="0">
                <a:solidFill>
                  <a:srgbClr val="000065"/>
                </a:solidFill>
                <a:latin typeface="楷体_GB2312" pitchFamily="1" charset="-122"/>
                <a:ea typeface="楷体_GB2312" pitchFamily="1" charset="-122"/>
              </a:rPr>
              <a:t>32</a:t>
            </a:r>
            <a:r>
              <a:rPr lang="zh-CN" altLang="en-US" sz="2800" b="1" dirty="0">
                <a:solidFill>
                  <a:srgbClr val="000065"/>
                </a:solidFill>
                <a:latin typeface="楷体_GB2312" pitchFamily="1" charset="-122"/>
                <a:ea typeface="楷体_GB2312" pitchFamily="1" charset="-122"/>
              </a:rPr>
              <a:t>位扩展到</a:t>
            </a:r>
            <a:r>
              <a:rPr lang="en-US" altLang="zh-CN" sz="2800" b="1" dirty="0">
                <a:solidFill>
                  <a:srgbClr val="000065"/>
                </a:solidFill>
                <a:latin typeface="楷体_GB2312" pitchFamily="1" charset="-122"/>
                <a:ea typeface="楷体_GB2312" pitchFamily="1" charset="-122"/>
              </a:rPr>
              <a:t>48</a:t>
            </a:r>
            <a:r>
              <a:rPr lang="zh-CN" altLang="en-US" sz="2800" b="1" dirty="0">
                <a:solidFill>
                  <a:srgbClr val="000065"/>
                </a:solidFill>
                <a:latin typeface="楷体_GB2312" pitchFamily="1" charset="-122"/>
                <a:ea typeface="楷体_GB2312" pitchFamily="1" charset="-122"/>
              </a:rPr>
              <a:t>位</a:t>
            </a:r>
            <a:endParaRPr lang="zh-CN" altLang="en-US" sz="2800" b="1" dirty="0">
              <a:solidFill>
                <a:srgbClr val="000065"/>
              </a:solidFill>
              <a:latin typeface="楷体_GB2312" pitchFamily="1" charset="-122"/>
              <a:ea typeface="楷体_GB2312" pitchFamily="1" charset="-122"/>
            </a:endParaRPr>
          </a:p>
        </p:txBody>
      </p:sp>
      <p:sp>
        <p:nvSpPr>
          <p:cNvPr id="51205" name="Text Box 4"/>
          <p:cNvSpPr txBox="1"/>
          <p:nvPr/>
        </p:nvSpPr>
        <p:spPr>
          <a:xfrm>
            <a:off x="5035550" y="3886200"/>
            <a:ext cx="584200" cy="296545"/>
          </a:xfrm>
          <a:prstGeom prst="rect">
            <a:avLst/>
          </a:prstGeom>
          <a:noFill/>
          <a:ln w="9525">
            <a:noFill/>
          </a:ln>
        </p:spPr>
        <p:txBody>
          <a:bodyPr wrap="none" lIns="0" tIns="0" rIns="0" bIns="0" anchor="t">
            <a:spAutoFit/>
          </a:bodyPr>
          <a:p>
            <a:pPr defTabSz="802005">
              <a:lnSpc>
                <a:spcPts val="2315"/>
              </a:lnSpc>
            </a:pPr>
            <a:r>
              <a:rPr lang="zh-CN" altLang="en-US" sz="2300" dirty="0">
                <a:solidFill>
                  <a:srgbClr val="000000"/>
                </a:solidFill>
                <a:latin typeface="Times New Roman" panose="02020603050405020304" pitchFamily="18" charset="0"/>
              </a:rPr>
              <a:t>扩展</a:t>
            </a:r>
            <a:endParaRPr lang="zh-CN" altLang="en-US" sz="2300" dirty="0">
              <a:solidFill>
                <a:srgbClr val="000000"/>
              </a:solidFill>
              <a:latin typeface="Times New Roman" panose="02020603050405020304" pitchFamily="18" charset="0"/>
            </a:endParaRPr>
          </a:p>
        </p:txBody>
      </p:sp>
      <p:sp>
        <p:nvSpPr>
          <p:cNvPr id="51206" name="Text Box 5"/>
          <p:cNvSpPr txBox="1"/>
          <p:nvPr/>
        </p:nvSpPr>
        <p:spPr>
          <a:xfrm>
            <a:off x="9501188" y="6307138"/>
            <a:ext cx="165100" cy="191770"/>
          </a:xfrm>
          <a:prstGeom prst="rect">
            <a:avLst/>
          </a:prstGeom>
          <a:noFill/>
          <a:ln w="9525">
            <a:noFill/>
          </a:ln>
        </p:spPr>
        <p:txBody>
          <a:bodyPr wrap="none" lIns="0" tIns="0" rIns="0" bIns="0" anchor="t">
            <a:spAutoFit/>
          </a:bodyPr>
          <a:p>
            <a:pPr defTabSz="802005">
              <a:lnSpc>
                <a:spcPts val="1500"/>
              </a:lnSpc>
            </a:pPr>
            <a:r>
              <a:rPr lang="en-US" altLang="zh-CN" sz="1300" dirty="0">
                <a:solidFill>
                  <a:srgbClr val="000000"/>
                </a:solidFill>
                <a:latin typeface="Times New Roman" panose="02020603050405020304" pitchFamily="18" charset="0"/>
              </a:rPr>
              <a:t>39</a:t>
            </a:r>
            <a:endParaRPr lang="en-US" altLang="zh-CN" sz="1300" dirty="0">
              <a:solidFill>
                <a:srgbClr val="000000"/>
              </a:solidFill>
              <a:latin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idx="1"/>
          </p:nvPr>
        </p:nvSpPr>
        <p:spPr>
          <a:xfrm>
            <a:off x="1811338" y="0"/>
            <a:ext cx="8856662" cy="5105400"/>
          </a:xfrm>
        </p:spPr>
        <p:txBody>
          <a:bodyPr wrap="square" lIns="91440" tIns="45720" rIns="91440" bIns="45720" anchor="t">
            <a:normAutofit lnSpcReduction="10000"/>
          </a:bodyPr>
          <a:p>
            <a:pPr marL="609600" indent="-609600" eaLnBrk="1" hangingPunct="1">
              <a:lnSpc>
                <a:spcPct val="80000"/>
              </a:lnSpc>
            </a:pPr>
            <a:r>
              <a:rPr lang="en-US" altLang="zh-CN" sz="2200" b="1" dirty="0">
                <a:latin typeface="楷体_GB2312" pitchFamily="1" charset="-122"/>
                <a:ea typeface="楷体_GB2312" pitchFamily="1" charset="-122"/>
              </a:rPr>
              <a:t>F(R</a:t>
            </a:r>
            <a:r>
              <a:rPr lang="zh-CN" altLang="en-US" sz="2200" b="1" dirty="0">
                <a:latin typeface="楷体_GB2312" pitchFamily="1" charset="-122"/>
                <a:ea typeface="楷体_GB2312" pitchFamily="1" charset="-122"/>
              </a:rPr>
              <a:t>，</a:t>
            </a:r>
            <a:r>
              <a:rPr lang="en-US" altLang="zh-CN" sz="2200" b="1" dirty="0">
                <a:latin typeface="楷体_GB2312" pitchFamily="1" charset="-122"/>
                <a:ea typeface="楷体_GB2312" pitchFamily="1" charset="-122"/>
              </a:rPr>
              <a:t>K)</a:t>
            </a:r>
            <a:r>
              <a:rPr lang="zh-CN" altLang="en-US" sz="2200" b="1" dirty="0">
                <a:latin typeface="楷体_GB2312" pitchFamily="1" charset="-122"/>
                <a:ea typeface="楷体_GB2312" pitchFamily="1" charset="-122"/>
              </a:rPr>
              <a:t>的计算</a:t>
            </a:r>
            <a:endParaRPr lang="zh-CN" altLang="en-US" sz="2200" b="1" dirty="0">
              <a:latin typeface="楷体_GB2312" pitchFamily="1" charset="-122"/>
              <a:ea typeface="楷体_GB2312" pitchFamily="1" charset="-122"/>
            </a:endParaRPr>
          </a:p>
          <a:p>
            <a:pPr marL="609600" indent="-609600" eaLnBrk="1" hangingPunct="1">
              <a:lnSpc>
                <a:spcPct val="80000"/>
              </a:lnSpc>
            </a:pPr>
            <a:endParaRPr lang="zh-CN" altLang="en-US" sz="2200" b="1" dirty="0">
              <a:latin typeface="楷体_GB2312" pitchFamily="1" charset="-122"/>
              <a:ea typeface="楷体_GB2312" pitchFamily="1"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endParaRPr lang="zh-CN" altLang="en-US" sz="2600" dirty="0">
              <a:ea typeface="宋体" panose="02010600030101010101" pitchFamily="2" charset="-122"/>
            </a:endParaRPr>
          </a:p>
          <a:p>
            <a:pPr marL="609600" indent="-609600" eaLnBrk="1" hangingPunct="1">
              <a:lnSpc>
                <a:spcPct val="80000"/>
              </a:lnSpc>
            </a:pPr>
            <a:r>
              <a:rPr lang="zh-CN" altLang="en-US" sz="3000" dirty="0">
                <a:ea typeface="宋体" panose="02010600030101010101" pitchFamily="2" charset="-122"/>
              </a:rPr>
              <a:t> </a:t>
            </a:r>
            <a:r>
              <a:rPr lang="en-US" altLang="zh-CN" sz="2200" b="1" dirty="0">
                <a:latin typeface="楷体_GB2312" pitchFamily="1" charset="-122"/>
                <a:ea typeface="楷体_GB2312" pitchFamily="1" charset="-122"/>
              </a:rPr>
              <a:t>S</a:t>
            </a:r>
            <a:r>
              <a:rPr lang="zh-CN" altLang="en-US" sz="2200" b="1" dirty="0">
                <a:latin typeface="楷体_GB2312" pitchFamily="1" charset="-122"/>
                <a:ea typeface="楷体_GB2312" pitchFamily="1" charset="-122"/>
              </a:rPr>
              <a:t>盒选取</a:t>
            </a:r>
            <a:endParaRPr lang="zh-CN" altLang="en-US" sz="2200" b="1" dirty="0">
              <a:latin typeface="楷体_GB2312" pitchFamily="1" charset="-122"/>
              <a:ea typeface="楷体_GB2312" pitchFamily="1" charset="-122"/>
            </a:endParaRPr>
          </a:p>
          <a:p>
            <a:pPr marL="990600" lvl="1" indent="-533400" eaLnBrk="1" hangingPunct="1">
              <a:lnSpc>
                <a:spcPct val="80000"/>
              </a:lnSpc>
            </a:pPr>
            <a:r>
              <a:rPr lang="zh-CN" altLang="en-US" sz="2200" b="1" dirty="0">
                <a:latin typeface="楷体_GB2312" pitchFamily="1" charset="-122"/>
                <a:ea typeface="楷体_GB2312" pitchFamily="1" charset="-122"/>
              </a:rPr>
              <a:t>每一个</a:t>
            </a:r>
            <a:r>
              <a:rPr lang="en-US" altLang="zh-CN" sz="2200" b="1" dirty="0">
                <a:latin typeface="楷体_GB2312" pitchFamily="1" charset="-122"/>
                <a:ea typeface="楷体_GB2312" pitchFamily="1" charset="-122"/>
              </a:rPr>
              <a:t>S</a:t>
            </a:r>
            <a:r>
              <a:rPr lang="zh-CN" altLang="en-US" sz="2200" b="1" dirty="0">
                <a:latin typeface="楷体_GB2312" pitchFamily="1" charset="-122"/>
                <a:ea typeface="楷体_GB2312" pitchFamily="1" charset="-122"/>
              </a:rPr>
              <a:t>盒都接受6个比特作为输入并产生4个比特作为输出。 </a:t>
            </a:r>
            <a:endParaRPr lang="zh-CN" altLang="en-US" sz="2200" b="1" dirty="0">
              <a:latin typeface="楷体_GB2312" pitchFamily="1" charset="-122"/>
              <a:ea typeface="楷体_GB2312" pitchFamily="1" charset="-122"/>
            </a:endParaRPr>
          </a:p>
          <a:p>
            <a:pPr marL="990600" lvl="1" indent="-533400" eaLnBrk="1" hangingPunct="1">
              <a:lnSpc>
                <a:spcPct val="80000"/>
              </a:lnSpc>
            </a:pPr>
            <a:endParaRPr lang="en-US" altLang="zh-CN" sz="2200" b="1" dirty="0">
              <a:latin typeface="楷体_GB2312" pitchFamily="1" charset="-122"/>
              <a:ea typeface="楷体_GB2312" pitchFamily="1" charset="-122"/>
            </a:endParaRPr>
          </a:p>
          <a:p>
            <a:pPr marL="990600" lvl="1" indent="-533400" eaLnBrk="1" hangingPunct="1">
              <a:lnSpc>
                <a:spcPct val="80000"/>
              </a:lnSpc>
            </a:pPr>
            <a:r>
              <a:rPr lang="zh-CN" altLang="en-US" sz="2200" b="1" dirty="0">
                <a:latin typeface="宋体" panose="02010600030101010101" pitchFamily="2" charset="-122"/>
                <a:ea typeface="宋体" panose="02010600030101010101" pitchFamily="2" charset="-122"/>
              </a:rPr>
              <a:t>输入的第一和最后一个比特构成一个2位二进制数，用来选择由</a:t>
            </a:r>
            <a:r>
              <a:rPr lang="en-US" altLang="zh-CN" sz="2200" b="1" dirty="0"/>
              <a:t>S</a:t>
            </a:r>
            <a:r>
              <a:rPr lang="en-US" altLang="zh-CN" sz="2200" b="1" baseline="-30000" dirty="0"/>
              <a:t>i</a:t>
            </a:r>
            <a:r>
              <a:rPr lang="zh-CN" altLang="en-US" sz="2200" b="1" dirty="0">
                <a:latin typeface="宋体" panose="02010600030101010101" pitchFamily="2" charset="-122"/>
                <a:ea typeface="宋体" panose="02010600030101010101" pitchFamily="2" charset="-122"/>
              </a:rPr>
              <a:t>表中的四行所定义的四种替代的一种，中间的4个比特则选出一列。 </a:t>
            </a:r>
            <a:endParaRPr lang="zh-CN" altLang="en-US" sz="2200" b="1" dirty="0">
              <a:latin typeface="宋体" panose="02010600030101010101" pitchFamily="2" charset="-122"/>
              <a:ea typeface="宋体" panose="02010600030101010101" pitchFamily="2" charset="-122"/>
            </a:endParaRPr>
          </a:p>
        </p:txBody>
      </p:sp>
      <p:sp>
        <p:nvSpPr>
          <p:cNvPr id="8"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4453111-06BE-4D33-8154-C389D4824733}"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2227"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2228"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2229"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52230" name="Object 5"/>
          <p:cNvGraphicFramePr>
            <a:graphicFrameLocks noChangeAspect="1"/>
          </p:cNvGraphicFramePr>
          <p:nvPr/>
        </p:nvGraphicFramePr>
        <p:xfrm>
          <a:off x="1738313" y="714375"/>
          <a:ext cx="8458200" cy="3222625"/>
        </p:xfrm>
        <a:graphic>
          <a:graphicData uri="http://schemas.openxmlformats.org/presentationml/2006/ole">
            <mc:AlternateContent xmlns:mc="http://schemas.openxmlformats.org/markup-compatibility/2006">
              <mc:Choice xmlns:v="urn:schemas-microsoft-com:vml" Requires="v">
                <p:oleObj spid="_x0000_s3100" name="" r:id="rId1" imgW="7322820" imgH="2781300" progId="Word.Picture.8">
                  <p:embed/>
                </p:oleObj>
              </mc:Choice>
              <mc:Fallback>
                <p:oleObj name="" r:id="rId1" imgW="7322820" imgH="2781300" progId="Word.Picture.8">
                  <p:embed/>
                  <p:pic>
                    <p:nvPicPr>
                      <p:cNvPr id="0" name="图片 3099"/>
                      <p:cNvPicPr/>
                      <p:nvPr/>
                    </p:nvPicPr>
                    <p:blipFill>
                      <a:blip r:embed="rId2"/>
                      <a:stretch>
                        <a:fillRect/>
                      </a:stretch>
                    </p:blipFill>
                    <p:spPr>
                      <a:xfrm>
                        <a:off x="1738313" y="714375"/>
                        <a:ext cx="8458200" cy="3222625"/>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idx="1"/>
          </p:nvPr>
        </p:nvSpPr>
        <p:spPr>
          <a:xfrm>
            <a:off x="1752600" y="838200"/>
            <a:ext cx="8534400" cy="533400"/>
          </a:xfrm>
        </p:spPr>
        <p:txBody>
          <a:bodyPr wrap="square" lIns="91440" tIns="45720" rIns="91440" bIns="45720" anchor="t"/>
          <a:p>
            <a:pPr marL="609600" indent="-609600" eaLnBrk="1" hangingPunct="1"/>
            <a:r>
              <a:rPr lang="en-US" altLang="zh-CN" sz="2400" b="1" dirty="0">
                <a:latin typeface="楷体_GB2312" pitchFamily="1" charset="-122"/>
                <a:ea typeface="楷体_GB2312" pitchFamily="1" charset="-122"/>
              </a:rPr>
              <a:t>S</a:t>
            </a:r>
            <a:r>
              <a:rPr lang="zh-CN" altLang="en-US" sz="2400" b="1" dirty="0">
                <a:latin typeface="楷体_GB2312" pitchFamily="1" charset="-122"/>
                <a:ea typeface="楷体_GB2312" pitchFamily="1" charset="-122"/>
              </a:rPr>
              <a:t>盒定义</a:t>
            </a:r>
            <a:endParaRPr lang="zh-CN" altLang="en-US" sz="2400" b="1" dirty="0">
              <a:latin typeface="楷体_GB2312" pitchFamily="1" charset="-122"/>
              <a:ea typeface="楷体_GB2312" pitchFamily="1" charset="-122"/>
            </a:endParaRPr>
          </a:p>
        </p:txBody>
      </p:sp>
      <p:sp>
        <p:nvSpPr>
          <p:cNvPr id="371"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3A57CA3-B00F-490D-8614-44AEA68BC8CA}"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3251"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3252"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3253"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44037" name="Group 5"/>
          <p:cNvGraphicFramePr>
            <a:graphicFrameLocks noGrp="1"/>
          </p:cNvGraphicFramePr>
          <p:nvPr/>
        </p:nvGraphicFramePr>
        <p:xfrm>
          <a:off x="1905000" y="2819400"/>
          <a:ext cx="8382000" cy="1128395"/>
        </p:xfrm>
        <a:graphic>
          <a:graphicData uri="http://schemas.openxmlformats.org/drawingml/2006/table">
            <a:tbl>
              <a:tblPr/>
              <a:tblGrid>
                <a:gridCol w="494030"/>
                <a:gridCol w="493395"/>
                <a:gridCol w="492125"/>
                <a:gridCol w="494030"/>
                <a:gridCol w="464820"/>
                <a:gridCol w="519430"/>
                <a:gridCol w="493395"/>
                <a:gridCol w="494030"/>
                <a:gridCol w="492125"/>
                <a:gridCol w="493395"/>
                <a:gridCol w="494030"/>
                <a:gridCol w="493395"/>
                <a:gridCol w="490855"/>
                <a:gridCol w="493395"/>
                <a:gridCol w="494030"/>
                <a:gridCol w="492125"/>
                <a:gridCol w="493395"/>
              </a:tblGrid>
              <a:tr h="244475">
                <a:tc rowSpan="4">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33464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304800">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128" name="Group 96"/>
          <p:cNvGraphicFramePr>
            <a:graphicFrameLocks noGrp="1"/>
          </p:cNvGraphicFramePr>
          <p:nvPr/>
        </p:nvGraphicFramePr>
        <p:xfrm>
          <a:off x="1905000" y="1600200"/>
          <a:ext cx="8382000" cy="977900"/>
        </p:xfrm>
        <a:graphic>
          <a:graphicData uri="http://schemas.openxmlformats.org/drawingml/2006/table">
            <a:tbl>
              <a:tblPr/>
              <a:tblGrid>
                <a:gridCol w="494030"/>
                <a:gridCol w="493395"/>
                <a:gridCol w="517525"/>
                <a:gridCol w="468630"/>
                <a:gridCol w="464820"/>
                <a:gridCol w="519430"/>
                <a:gridCol w="493395"/>
                <a:gridCol w="494030"/>
                <a:gridCol w="492125"/>
                <a:gridCol w="493395"/>
                <a:gridCol w="494030"/>
                <a:gridCol w="493395"/>
                <a:gridCol w="490855"/>
                <a:gridCol w="493395"/>
                <a:gridCol w="494030"/>
                <a:gridCol w="492125"/>
                <a:gridCol w="493395"/>
              </a:tblGrid>
              <a:tr h="244475">
                <a:tc rowSpan="4">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219" name="Group 187"/>
          <p:cNvGraphicFramePr>
            <a:graphicFrameLocks noGrp="1"/>
          </p:cNvGraphicFramePr>
          <p:nvPr/>
        </p:nvGraphicFramePr>
        <p:xfrm>
          <a:off x="1905000" y="5334000"/>
          <a:ext cx="8382000" cy="977900"/>
        </p:xfrm>
        <a:graphic>
          <a:graphicData uri="http://schemas.openxmlformats.org/drawingml/2006/table">
            <a:tbl>
              <a:tblPr/>
              <a:tblGrid>
                <a:gridCol w="494030"/>
                <a:gridCol w="493395"/>
                <a:gridCol w="492125"/>
                <a:gridCol w="501650"/>
                <a:gridCol w="457200"/>
                <a:gridCol w="519430"/>
                <a:gridCol w="493395"/>
                <a:gridCol w="494030"/>
                <a:gridCol w="492125"/>
                <a:gridCol w="493395"/>
                <a:gridCol w="494030"/>
                <a:gridCol w="493395"/>
                <a:gridCol w="490855"/>
                <a:gridCol w="493395"/>
                <a:gridCol w="494030"/>
                <a:gridCol w="492125"/>
                <a:gridCol w="493395"/>
              </a:tblGrid>
              <a:tr h="244475">
                <a:tc rowSpan="4">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310" name="Group 278"/>
          <p:cNvGraphicFramePr>
            <a:graphicFrameLocks noGrp="1"/>
          </p:cNvGraphicFramePr>
          <p:nvPr/>
        </p:nvGraphicFramePr>
        <p:xfrm>
          <a:off x="1905000" y="4114800"/>
          <a:ext cx="8382000" cy="1052195"/>
        </p:xfrm>
        <a:graphic>
          <a:graphicData uri="http://schemas.openxmlformats.org/drawingml/2006/table">
            <a:tbl>
              <a:tblPr/>
              <a:tblGrid>
                <a:gridCol w="494030"/>
                <a:gridCol w="493395"/>
                <a:gridCol w="536575"/>
                <a:gridCol w="457200"/>
                <a:gridCol w="457200"/>
                <a:gridCol w="519430"/>
                <a:gridCol w="493395"/>
                <a:gridCol w="494030"/>
                <a:gridCol w="492125"/>
                <a:gridCol w="493395"/>
                <a:gridCol w="494030"/>
                <a:gridCol w="493395"/>
                <a:gridCol w="490855"/>
                <a:gridCol w="493395"/>
                <a:gridCol w="494030"/>
                <a:gridCol w="492125"/>
                <a:gridCol w="493395"/>
              </a:tblGrid>
              <a:tr h="244475">
                <a:tc rowSpan="4">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9019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3050">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44475">
                <a:tc vMerge="1">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5F6BEEC8-046F-405D-A283-2F56593CF4FB}"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4274"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grpSp>
        <p:nvGrpSpPr>
          <p:cNvPr id="54275" name="Group 2"/>
          <p:cNvGrpSpPr/>
          <p:nvPr/>
        </p:nvGrpSpPr>
        <p:grpSpPr>
          <a:xfrm>
            <a:off x="1847850" y="333375"/>
            <a:ext cx="8439150" cy="5257800"/>
            <a:chOff x="0" y="0"/>
            <a:chExt cx="5316" cy="3312"/>
          </a:xfrm>
        </p:grpSpPr>
        <p:sp>
          <p:nvSpPr>
            <p:cNvPr id="54276" name="Rectangle 3"/>
            <p:cNvSpPr/>
            <p:nvPr/>
          </p:nvSpPr>
          <p:spPr>
            <a:xfrm>
              <a:off x="144" y="0"/>
              <a:ext cx="2259" cy="576"/>
            </a:xfrm>
            <a:prstGeom prst="rect">
              <a:avLst/>
            </a:prstGeom>
            <a:noFill/>
            <a:ln w="9525">
              <a:noFill/>
            </a:ln>
          </p:spPr>
          <p:txBody>
            <a:bodyPr anchor="ctr"/>
            <a:p>
              <a:r>
                <a:rPr lang="en-US" altLang="zh-CN" sz="2400" b="1" dirty="0">
                  <a:solidFill>
                    <a:schemeClr val="tx2"/>
                  </a:solidFill>
                  <a:latin typeface="宋体" panose="02010600030101010101" pitchFamily="2" charset="-122"/>
                </a:rPr>
                <a:t>S</a:t>
              </a:r>
              <a:r>
                <a:rPr lang="en-US" altLang="zh-CN" sz="2400" b="1" dirty="0">
                  <a:solidFill>
                    <a:schemeClr val="tx2"/>
                  </a:solidFill>
                  <a:latin typeface="Comic Sans MS" panose="030F0702030302020204" pitchFamily="66" charset="0"/>
                </a:rPr>
                <a:t>-</a:t>
              </a:r>
              <a:r>
                <a:rPr lang="zh-CN" altLang="en-US" sz="2400" b="1" dirty="0">
                  <a:solidFill>
                    <a:schemeClr val="tx2"/>
                  </a:solidFill>
                  <a:latin typeface="Comic Sans MS" panose="030F0702030302020204" pitchFamily="66" charset="0"/>
                </a:rPr>
                <a:t>盒的构造</a:t>
              </a:r>
              <a:endParaRPr lang="zh-CN" altLang="en-US" sz="2400" b="1" dirty="0">
                <a:solidFill>
                  <a:schemeClr val="tx2"/>
                </a:solidFill>
                <a:latin typeface="Comic Sans MS" panose="030F0702030302020204" pitchFamily="66" charset="0"/>
              </a:endParaRPr>
            </a:p>
          </p:txBody>
        </p:sp>
        <p:graphicFrame>
          <p:nvGraphicFramePr>
            <p:cNvPr id="54277" name="Object 4"/>
            <p:cNvGraphicFramePr>
              <a:graphicFrameLocks noChangeAspect="1"/>
            </p:cNvGraphicFramePr>
            <p:nvPr/>
          </p:nvGraphicFramePr>
          <p:xfrm>
            <a:off x="0" y="720"/>
            <a:ext cx="2304" cy="2256"/>
          </p:xfrm>
          <a:graphic>
            <a:graphicData uri="http://schemas.openxmlformats.org/presentationml/2006/ole">
              <mc:AlternateContent xmlns:mc="http://schemas.openxmlformats.org/markup-compatibility/2006">
                <mc:Choice xmlns:v="urn:schemas-microsoft-com:vml" Requires="v">
                  <p:oleObj spid="_x0000_s3097" name="" r:id="rId1" imgW="3956050" imgH="2825750" progId="Paint.Picture">
                    <p:embed/>
                  </p:oleObj>
                </mc:Choice>
                <mc:Fallback>
                  <p:oleObj name="" r:id="rId1" imgW="3956050" imgH="2825750" progId="Paint.Picture">
                    <p:embed/>
                    <p:pic>
                      <p:nvPicPr>
                        <p:cNvPr id="0" name="图片 3096"/>
                        <p:cNvPicPr/>
                        <p:nvPr/>
                      </p:nvPicPr>
                      <p:blipFill>
                        <a:blip r:embed="rId2"/>
                        <a:stretch>
                          <a:fillRect/>
                        </a:stretch>
                      </p:blipFill>
                      <p:spPr>
                        <a:xfrm>
                          <a:off x="0" y="720"/>
                          <a:ext cx="2304" cy="2256"/>
                        </a:xfrm>
                        <a:prstGeom prst="rect">
                          <a:avLst/>
                        </a:prstGeom>
                        <a:noFill/>
                        <a:ln w="38100">
                          <a:noFill/>
                          <a:miter/>
                        </a:ln>
                      </p:spPr>
                    </p:pic>
                  </p:oleObj>
                </mc:Fallback>
              </mc:AlternateContent>
            </a:graphicData>
          </a:graphic>
        </p:graphicFrame>
        <p:graphicFrame>
          <p:nvGraphicFramePr>
            <p:cNvPr id="54278" name="Object 5"/>
            <p:cNvGraphicFramePr>
              <a:graphicFrameLocks noChangeAspect="1"/>
            </p:cNvGraphicFramePr>
            <p:nvPr/>
          </p:nvGraphicFramePr>
          <p:xfrm>
            <a:off x="2952" y="1575"/>
            <a:ext cx="2337" cy="775"/>
          </p:xfrm>
          <a:graphic>
            <a:graphicData uri="http://schemas.openxmlformats.org/presentationml/2006/ole">
              <mc:AlternateContent xmlns:mc="http://schemas.openxmlformats.org/markup-compatibility/2006">
                <mc:Choice xmlns:v="urn:schemas-microsoft-com:vml" Requires="v">
                  <p:oleObj spid="_x0000_s3098" name="" r:id="rId3" imgW="4368800" imgH="787400" progId="Paint.Picture">
                    <p:embed/>
                  </p:oleObj>
                </mc:Choice>
                <mc:Fallback>
                  <p:oleObj name="" r:id="rId3" imgW="4368800" imgH="787400" progId="Paint.Picture">
                    <p:embed/>
                    <p:pic>
                      <p:nvPicPr>
                        <p:cNvPr id="0" name="图片 3097"/>
                        <p:cNvPicPr/>
                        <p:nvPr/>
                      </p:nvPicPr>
                      <p:blipFill>
                        <a:blip r:embed="rId4"/>
                        <a:stretch>
                          <a:fillRect/>
                        </a:stretch>
                      </p:blipFill>
                      <p:spPr>
                        <a:xfrm>
                          <a:off x="2952" y="1575"/>
                          <a:ext cx="2337" cy="775"/>
                        </a:xfrm>
                        <a:prstGeom prst="rect">
                          <a:avLst/>
                        </a:prstGeom>
                        <a:noFill/>
                        <a:ln w="38100">
                          <a:noFill/>
                          <a:miter/>
                        </a:ln>
                      </p:spPr>
                    </p:pic>
                  </p:oleObj>
                </mc:Fallback>
              </mc:AlternateContent>
            </a:graphicData>
          </a:graphic>
        </p:graphicFrame>
        <p:graphicFrame>
          <p:nvGraphicFramePr>
            <p:cNvPr id="54279" name="Object 6"/>
            <p:cNvGraphicFramePr>
              <a:graphicFrameLocks noChangeAspect="1"/>
            </p:cNvGraphicFramePr>
            <p:nvPr/>
          </p:nvGraphicFramePr>
          <p:xfrm>
            <a:off x="2614" y="1200"/>
            <a:ext cx="2654" cy="206"/>
          </p:xfrm>
          <a:graphic>
            <a:graphicData uri="http://schemas.openxmlformats.org/presentationml/2006/ole">
              <mc:AlternateContent xmlns:mc="http://schemas.openxmlformats.org/markup-compatibility/2006">
                <mc:Choice xmlns:v="urn:schemas-microsoft-com:vml" Requires="v">
                  <p:oleObj spid="_x0000_s3099" name="" r:id="rId5" imgW="5105400" imgH="209550" progId="Paint.Picture">
                    <p:embed/>
                  </p:oleObj>
                </mc:Choice>
                <mc:Fallback>
                  <p:oleObj name="" r:id="rId5" imgW="5105400" imgH="209550" progId="Paint.Picture">
                    <p:embed/>
                    <p:pic>
                      <p:nvPicPr>
                        <p:cNvPr id="0" name="图片 3098"/>
                        <p:cNvPicPr/>
                        <p:nvPr/>
                      </p:nvPicPr>
                      <p:blipFill>
                        <a:blip r:embed="rId6"/>
                        <a:stretch>
                          <a:fillRect/>
                        </a:stretch>
                      </p:blipFill>
                      <p:spPr>
                        <a:xfrm>
                          <a:off x="2614" y="1200"/>
                          <a:ext cx="2654" cy="206"/>
                        </a:xfrm>
                        <a:prstGeom prst="rect">
                          <a:avLst/>
                        </a:prstGeom>
                        <a:noFill/>
                        <a:ln w="38100">
                          <a:noFill/>
                          <a:miter/>
                        </a:ln>
                      </p:spPr>
                    </p:pic>
                  </p:oleObj>
                </mc:Fallback>
              </mc:AlternateContent>
            </a:graphicData>
          </a:graphic>
        </p:graphicFrame>
        <p:graphicFrame>
          <p:nvGraphicFramePr>
            <p:cNvPr id="54280" name="Object 7"/>
            <p:cNvGraphicFramePr>
              <a:graphicFrameLocks noChangeAspect="1"/>
            </p:cNvGraphicFramePr>
            <p:nvPr/>
          </p:nvGraphicFramePr>
          <p:xfrm>
            <a:off x="2711" y="1588"/>
            <a:ext cx="144" cy="812"/>
          </p:xfrm>
          <a:graphic>
            <a:graphicData uri="http://schemas.openxmlformats.org/presentationml/2006/ole">
              <mc:AlternateContent xmlns:mc="http://schemas.openxmlformats.org/markup-compatibility/2006">
                <mc:Choice xmlns:v="urn:schemas-microsoft-com:vml" Requires="v">
                  <p:oleObj spid="_x0000_s3103" name="" r:id="rId7" imgW="228600" imgH="825500" progId="Paint.Picture">
                    <p:embed/>
                  </p:oleObj>
                </mc:Choice>
                <mc:Fallback>
                  <p:oleObj name="" r:id="rId7" imgW="228600" imgH="825500" progId="Paint.Picture">
                    <p:embed/>
                    <p:pic>
                      <p:nvPicPr>
                        <p:cNvPr id="0" name="图片 3102"/>
                        <p:cNvPicPr/>
                        <p:nvPr/>
                      </p:nvPicPr>
                      <p:blipFill>
                        <a:blip r:embed="rId8"/>
                        <a:stretch>
                          <a:fillRect/>
                        </a:stretch>
                      </p:blipFill>
                      <p:spPr>
                        <a:xfrm>
                          <a:off x="2711" y="1588"/>
                          <a:ext cx="144" cy="812"/>
                        </a:xfrm>
                        <a:prstGeom prst="rect">
                          <a:avLst/>
                        </a:prstGeom>
                        <a:noFill/>
                        <a:ln w="38100">
                          <a:noFill/>
                          <a:miter/>
                        </a:ln>
                      </p:spPr>
                    </p:pic>
                  </p:oleObj>
                </mc:Fallback>
              </mc:AlternateContent>
            </a:graphicData>
          </a:graphic>
        </p:graphicFrame>
        <p:sp>
          <p:nvSpPr>
            <p:cNvPr id="54281" name="Line 8"/>
            <p:cNvSpPr/>
            <p:nvPr/>
          </p:nvSpPr>
          <p:spPr>
            <a:xfrm>
              <a:off x="2614" y="1500"/>
              <a:ext cx="2702" cy="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82" name="Line 9"/>
            <p:cNvSpPr/>
            <p:nvPr/>
          </p:nvSpPr>
          <p:spPr>
            <a:xfrm>
              <a:off x="2904" y="1200"/>
              <a:ext cx="0" cy="120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83" name="Line 10"/>
            <p:cNvSpPr/>
            <p:nvPr/>
          </p:nvSpPr>
          <p:spPr>
            <a:xfrm>
              <a:off x="2304" y="1056"/>
              <a:ext cx="144" cy="0"/>
            </a:xfrm>
            <a:prstGeom prst="line">
              <a:avLst/>
            </a:prstGeom>
            <a:ln w="28575"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84" name="Line 11"/>
            <p:cNvSpPr/>
            <p:nvPr/>
          </p:nvSpPr>
          <p:spPr>
            <a:xfrm>
              <a:off x="2304" y="2448"/>
              <a:ext cx="288" cy="0"/>
            </a:xfrm>
            <a:prstGeom prst="line">
              <a:avLst/>
            </a:prstGeom>
            <a:ln w="28575"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graphicFrame>
          <p:nvGraphicFramePr>
            <p:cNvPr id="54285" name="Object 12"/>
            <p:cNvGraphicFramePr>
              <a:graphicFrameLocks noChangeAspect="1"/>
            </p:cNvGraphicFramePr>
            <p:nvPr/>
          </p:nvGraphicFramePr>
          <p:xfrm>
            <a:off x="1240" y="2688"/>
            <a:ext cx="4076" cy="624"/>
          </p:xfrm>
          <a:graphic>
            <a:graphicData uri="http://schemas.openxmlformats.org/presentationml/2006/ole">
              <mc:AlternateContent xmlns:mc="http://schemas.openxmlformats.org/markup-compatibility/2006">
                <mc:Choice xmlns:v="urn:schemas-microsoft-com:vml" Requires="v">
                  <p:oleObj spid="_x0000_s3076" name="" r:id="rId9" imgW="3744595" imgH="444500" progId="Equation.DSMT4">
                    <p:embed/>
                  </p:oleObj>
                </mc:Choice>
                <mc:Fallback>
                  <p:oleObj name="" r:id="rId9" imgW="3744595" imgH="444500" progId="Equation.DSMT4">
                    <p:embed/>
                    <p:pic>
                      <p:nvPicPr>
                        <p:cNvPr id="0" name="图片 3075"/>
                        <p:cNvPicPr/>
                        <p:nvPr/>
                      </p:nvPicPr>
                      <p:blipFill>
                        <a:blip r:embed="rId10"/>
                        <a:stretch>
                          <a:fillRect/>
                        </a:stretch>
                      </p:blipFill>
                      <p:spPr>
                        <a:xfrm>
                          <a:off x="1240" y="2688"/>
                          <a:ext cx="4076" cy="624"/>
                        </a:xfrm>
                        <a:prstGeom prst="rect">
                          <a:avLst/>
                        </a:prstGeom>
                        <a:noFill/>
                        <a:ln w="38100">
                          <a:noFill/>
                          <a:miter/>
                        </a:ln>
                      </p:spPr>
                    </p:pic>
                  </p:oleObj>
                </mc:Fallback>
              </mc:AlternateContent>
            </a:graphicData>
          </a:graphic>
        </p:graphicFrame>
        <p:sp>
          <p:nvSpPr>
            <p:cNvPr id="54286" name="Rectangle 13"/>
            <p:cNvSpPr/>
            <p:nvPr/>
          </p:nvSpPr>
          <p:spPr>
            <a:xfrm>
              <a:off x="1344" y="3024"/>
              <a:ext cx="624" cy="240"/>
            </a:xfrm>
            <a:prstGeom prst="rect">
              <a:avLst/>
            </a:prstGeom>
            <a:no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87" name="Rectangle 14"/>
            <p:cNvSpPr/>
            <p:nvPr/>
          </p:nvSpPr>
          <p:spPr>
            <a:xfrm>
              <a:off x="4848" y="3024"/>
              <a:ext cx="384" cy="240"/>
            </a:xfrm>
            <a:prstGeom prst="rect">
              <a:avLst/>
            </a:prstGeom>
            <a:no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88" name="Rectangle 15"/>
            <p:cNvSpPr/>
            <p:nvPr/>
          </p:nvSpPr>
          <p:spPr>
            <a:xfrm>
              <a:off x="4272" y="2112"/>
              <a:ext cx="192" cy="240"/>
            </a:xfrm>
            <a:prstGeom prst="rect">
              <a:avLst/>
            </a:prstGeom>
            <a:noFill/>
            <a:ln w="28575" cap="flat" cmpd="sng">
              <a:solidFill>
                <a:schemeClr val="folHlink"/>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4289" name="Line 16"/>
            <p:cNvSpPr/>
            <p:nvPr/>
          </p:nvSpPr>
          <p:spPr>
            <a:xfrm flipV="1">
              <a:off x="2592" y="816"/>
              <a:ext cx="0" cy="1632"/>
            </a:xfrm>
            <a:prstGeom prst="line">
              <a:avLst/>
            </a:prstGeom>
            <a:ln w="1905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90" name="Line 17"/>
            <p:cNvSpPr/>
            <p:nvPr/>
          </p:nvSpPr>
          <p:spPr>
            <a:xfrm>
              <a:off x="2592" y="816"/>
              <a:ext cx="1728" cy="0"/>
            </a:xfrm>
            <a:prstGeom prst="line">
              <a:avLst/>
            </a:prstGeom>
            <a:ln w="1905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91" name="Line 18"/>
            <p:cNvSpPr/>
            <p:nvPr/>
          </p:nvSpPr>
          <p:spPr>
            <a:xfrm>
              <a:off x="4320" y="816"/>
              <a:ext cx="0" cy="336"/>
            </a:xfrm>
            <a:prstGeom prst="line">
              <a:avLst/>
            </a:prstGeom>
            <a:ln w="19050" cap="flat" cmpd="sng">
              <a:solidFill>
                <a:srgbClr val="FF0000"/>
              </a:solidFill>
              <a:prstDash val="solid"/>
              <a:round/>
              <a:headEnd type="none" w="med" len="med"/>
              <a:tailEnd type="triangle" w="med" len="med"/>
            </a:ln>
          </p:spPr>
          <p:txBody>
            <a:bodyPr anchor="t"/>
            <a:p>
              <a:endParaRPr lang="zh-CN" altLang="en-US">
                <a:latin typeface="Arial" panose="020B0604020202020204" pitchFamily="34" charset="0"/>
              </a:endParaRPr>
            </a:p>
          </p:txBody>
        </p:sp>
        <p:sp>
          <p:nvSpPr>
            <p:cNvPr id="54292" name="Line 19"/>
            <p:cNvSpPr/>
            <p:nvPr/>
          </p:nvSpPr>
          <p:spPr>
            <a:xfrm>
              <a:off x="2448" y="1056"/>
              <a:ext cx="0" cy="1248"/>
            </a:xfrm>
            <a:prstGeom prst="line">
              <a:avLst/>
            </a:prstGeom>
            <a:ln w="1905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4293" name="Line 20"/>
            <p:cNvSpPr/>
            <p:nvPr/>
          </p:nvSpPr>
          <p:spPr>
            <a:xfrm>
              <a:off x="2448" y="2304"/>
              <a:ext cx="240" cy="0"/>
            </a:xfrm>
            <a:prstGeom prst="line">
              <a:avLst/>
            </a:prstGeom>
            <a:ln w="19050" cap="flat" cmpd="sng">
              <a:solidFill>
                <a:srgbClr val="FF0000"/>
              </a:solidFill>
              <a:prstDash val="solid"/>
              <a:round/>
              <a:headEnd type="none" w="med" len="med"/>
              <a:tailEnd type="triangle" w="med" len="med"/>
            </a:ln>
          </p:spPr>
          <p:txBody>
            <a:bodyPr anchor="t"/>
            <a:p>
              <a:endParaRPr lang="zh-CN" altLang="en-US">
                <a:latin typeface="Arial" panose="020B0604020202020204" pitchFamily="34" charset="0"/>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idx="1"/>
          </p:nvPr>
        </p:nvSpPr>
        <p:spPr>
          <a:xfrm>
            <a:off x="1524000" y="1143000"/>
            <a:ext cx="8534400" cy="533400"/>
          </a:xfrm>
          <a:ln>
            <a:miter/>
          </a:ln>
        </p:spPr>
        <p:txBody>
          <a:bodyPr vert="horz" wrap="square" lIns="91440" tIns="45720" rIns="91440" bIns="45720" numCol="1" rtlCol="0" anchor="t" anchorCtr="0" compatLnSpc="1">
            <a:normAutofit lnSpcReduction="10000"/>
          </a:bodyPr>
          <a:lstStyle/>
          <a:p>
            <a:pPr marL="609600" marR="0" lvl="0" indent="-609600" algn="l" defTabSz="914400" rtl="0" eaLnBrk="1" fontAlgn="auto" latinLnBrk="0" hangingPunct="1">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密钥的产生</a:t>
            </a: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4"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76321ACE-271F-49E2-BCF9-9B97D3D70350}"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529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5300"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5301"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46085" name="Group 5"/>
          <p:cNvGraphicFramePr>
            <a:graphicFrameLocks noGrp="1"/>
          </p:cNvGraphicFramePr>
          <p:nvPr/>
        </p:nvGraphicFramePr>
        <p:xfrm>
          <a:off x="2057400" y="1752600"/>
          <a:ext cx="3267075" cy="2595245"/>
        </p:xfrm>
        <a:graphic>
          <a:graphicData uri="http://schemas.openxmlformats.org/drawingml/2006/table">
            <a:tbl>
              <a:tblPr/>
              <a:tblGrid>
                <a:gridCol w="466725"/>
                <a:gridCol w="466725"/>
                <a:gridCol w="466725"/>
                <a:gridCol w="466725"/>
                <a:gridCol w="466725"/>
                <a:gridCol w="466725"/>
                <a:gridCol w="466725"/>
              </a:tblGrid>
              <a:tr h="398780">
                <a:tc gridSpan="7">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置换选择</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163" name="Group 83"/>
          <p:cNvGraphicFramePr>
            <a:graphicFrameLocks noGrp="1"/>
          </p:cNvGraphicFramePr>
          <p:nvPr/>
        </p:nvGraphicFramePr>
        <p:xfrm>
          <a:off x="6172200" y="1828800"/>
          <a:ext cx="3733800" cy="1952625"/>
        </p:xfrm>
        <a:graphic>
          <a:graphicData uri="http://schemas.openxmlformats.org/drawingml/2006/table">
            <a:tbl>
              <a:tblPr/>
              <a:tblGrid>
                <a:gridCol w="466725"/>
                <a:gridCol w="447675"/>
                <a:gridCol w="457200"/>
                <a:gridCol w="495300"/>
                <a:gridCol w="466725"/>
                <a:gridCol w="466725"/>
                <a:gridCol w="466725"/>
                <a:gridCol w="466725"/>
              </a:tblGrid>
              <a:tr h="304800">
                <a:tc gridSpan="8">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置换选择</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232" name="Group 152"/>
          <p:cNvGraphicFramePr>
            <a:graphicFrameLocks noGrp="1"/>
          </p:cNvGraphicFramePr>
          <p:nvPr/>
        </p:nvGraphicFramePr>
        <p:xfrm>
          <a:off x="1828800" y="4648200"/>
          <a:ext cx="8686800" cy="854075"/>
        </p:xfrm>
        <a:graphic>
          <a:graphicData uri="http://schemas.openxmlformats.org/drawingml/2006/table">
            <a:tbl>
              <a:tblPr/>
              <a:tblGrid>
                <a:gridCol w="1143000"/>
                <a:gridCol w="393700"/>
                <a:gridCol w="386080"/>
                <a:gridCol w="460375"/>
                <a:gridCol w="461645"/>
                <a:gridCol w="460375"/>
                <a:gridCol w="538480"/>
                <a:gridCol w="461645"/>
                <a:gridCol w="538480"/>
                <a:gridCol w="460375"/>
                <a:gridCol w="537845"/>
                <a:gridCol w="462280"/>
                <a:gridCol w="460375"/>
                <a:gridCol w="537845"/>
                <a:gridCol w="462280"/>
                <a:gridCol w="460375"/>
                <a:gridCol w="461645"/>
              </a:tblGrid>
              <a:tr h="304800">
                <a:tc gridSpan="17">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左移调度</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循环序号</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转动比特数</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1263B8B0-5A8E-4F1F-8313-0B840D1C2FC1}"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6322"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56323" name="Picture 2" descr="ws_A4"/>
          <p:cNvPicPr>
            <a:picLocks noChangeAspect="1"/>
          </p:cNvPicPr>
          <p:nvPr/>
        </p:nvPicPr>
        <p:blipFill>
          <a:blip r:embed="rId1"/>
          <a:stretch>
            <a:fillRect/>
          </a:stretch>
        </p:blipFill>
        <p:spPr>
          <a:xfrm>
            <a:off x="1782763" y="0"/>
            <a:ext cx="8636000" cy="6858000"/>
          </a:xfrm>
          <a:prstGeom prst="rect">
            <a:avLst/>
          </a:prstGeom>
          <a:noFill/>
          <a:ln w="9525">
            <a:noFill/>
          </a:ln>
        </p:spPr>
      </p:pic>
      <p:sp>
        <p:nvSpPr>
          <p:cNvPr id="56324" name="Text Box 3"/>
          <p:cNvSpPr txBox="1"/>
          <p:nvPr/>
        </p:nvSpPr>
        <p:spPr>
          <a:xfrm>
            <a:off x="4043363" y="457200"/>
            <a:ext cx="2145030" cy="647065"/>
          </a:xfrm>
          <a:prstGeom prst="rect">
            <a:avLst/>
          </a:prstGeom>
          <a:noFill/>
          <a:ln w="9525">
            <a:noFill/>
          </a:ln>
        </p:spPr>
        <p:txBody>
          <a:bodyPr wrap="none" lIns="0" tIns="0" rIns="0" bIns="0" anchor="t">
            <a:spAutoFit/>
          </a:bodyPr>
          <a:p>
            <a:pPr defTabSz="802005">
              <a:lnSpc>
                <a:spcPts val="5050"/>
              </a:lnSpc>
            </a:pPr>
            <a:r>
              <a:rPr lang="zh-CN" altLang="en-US" sz="2800" b="1" dirty="0">
                <a:solidFill>
                  <a:srgbClr val="000065"/>
                </a:solidFill>
                <a:latin typeface="Times New Roman" panose="02020603050405020304" pitchFamily="18" charset="0"/>
                <a:ea typeface="楷体_GB2312" pitchFamily="1" charset="-122"/>
              </a:rPr>
              <a:t>子密钥的产生</a:t>
            </a:r>
            <a:endParaRPr lang="zh-CN" altLang="en-US" sz="2800" b="1" dirty="0">
              <a:solidFill>
                <a:srgbClr val="000065"/>
              </a:solidFill>
              <a:latin typeface="Times New Roman" panose="02020603050405020304" pitchFamily="18" charset="0"/>
              <a:ea typeface="楷体_GB2312" pitchFamily="1" charset="-122"/>
            </a:endParaRPr>
          </a:p>
        </p:txBody>
      </p:sp>
      <p:sp>
        <p:nvSpPr>
          <p:cNvPr id="56325" name="Text Box 4"/>
          <p:cNvSpPr txBox="1"/>
          <p:nvPr/>
        </p:nvSpPr>
        <p:spPr>
          <a:xfrm>
            <a:off x="4597400" y="1779588"/>
            <a:ext cx="723900" cy="169545"/>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64 </a:t>
            </a:r>
            <a:r>
              <a:rPr lang="zh-CN" altLang="en-US" sz="1200" dirty="0">
                <a:solidFill>
                  <a:srgbClr val="000000"/>
                </a:solidFill>
                <a:latin typeface="Times New Roman" panose="02020603050405020304" pitchFamily="18" charset="0"/>
              </a:rPr>
              <a:t>位 密 钥</a:t>
            </a:r>
            <a:endParaRPr lang="zh-CN" altLang="en-US" sz="1200" dirty="0">
              <a:solidFill>
                <a:srgbClr val="000000"/>
              </a:solidFill>
              <a:latin typeface="Times New Roman" panose="02020603050405020304" pitchFamily="18" charset="0"/>
            </a:endParaRPr>
          </a:p>
        </p:txBody>
      </p:sp>
      <p:sp>
        <p:nvSpPr>
          <p:cNvPr id="56326" name="Text Box 5"/>
          <p:cNvSpPr txBox="1"/>
          <p:nvPr/>
        </p:nvSpPr>
        <p:spPr>
          <a:xfrm>
            <a:off x="7037388" y="1736725"/>
            <a:ext cx="1219200" cy="540385"/>
          </a:xfrm>
          <a:prstGeom prst="rect">
            <a:avLst/>
          </a:prstGeom>
          <a:noFill/>
          <a:ln w="9525">
            <a:noFill/>
          </a:ln>
        </p:spPr>
        <p:txBody>
          <a:bodyPr wrap="none" lIns="0" tIns="0" rIns="0" bIns="0" anchor="t">
            <a:spAutoFit/>
          </a:bodyPr>
          <a:p>
            <a:pPr defTabSz="802005">
              <a:lnSpc>
                <a:spcPts val="1200"/>
              </a:lnSpc>
              <a:tabLst>
                <a:tab pos="111125" algn="l"/>
              </a:tabLst>
            </a:pPr>
            <a:r>
              <a:rPr lang="zh-CN" altLang="en-US" sz="1200" dirty="0">
                <a:solidFill>
                  <a:srgbClr val="000000"/>
                </a:solidFill>
                <a:latin typeface="Times New Roman" panose="02020603050405020304" pitchFamily="18" charset="0"/>
              </a:rPr>
              <a:t>密钥表的计算逻辑</a:t>
            </a:r>
            <a:endParaRPr lang="zh-CN" altLang="en-US" sz="1200" dirty="0">
              <a:solidFill>
                <a:srgbClr val="000000"/>
              </a:solidFill>
              <a:latin typeface="Times New Roman" panose="02020603050405020304" pitchFamily="18" charset="0"/>
            </a:endParaRPr>
          </a:p>
          <a:p>
            <a:pPr defTabSz="802005">
              <a:lnSpc>
                <a:spcPts val="875"/>
              </a:lnSpc>
              <a:tabLst>
                <a:tab pos="111125" algn="l"/>
              </a:tabLst>
            </a:pPr>
            <a:endParaRPr lang="zh-CN" altLang="en-US" sz="1200" dirty="0">
              <a:solidFill>
                <a:srgbClr val="000000"/>
              </a:solidFill>
              <a:latin typeface="Times New Roman" panose="02020603050405020304" pitchFamily="18" charset="0"/>
            </a:endParaRPr>
          </a:p>
          <a:p>
            <a:pPr defTabSz="802005">
              <a:lnSpc>
                <a:spcPts val="875"/>
              </a:lnSpc>
              <a:tabLst>
                <a:tab pos="111125" algn="l"/>
              </a:tabLst>
            </a:pPr>
            <a:endParaRPr lang="zh-CN" altLang="en-US" sz="1200" dirty="0">
              <a:solidFill>
                <a:srgbClr val="000000"/>
              </a:solidFill>
              <a:latin typeface="Times New Roman" panose="02020603050405020304" pitchFamily="18" charset="0"/>
            </a:endParaRPr>
          </a:p>
          <a:p>
            <a:pPr defTabSz="802005">
              <a:lnSpc>
                <a:spcPts val="1265"/>
              </a:lnSpc>
              <a:tabLst>
                <a:tab pos="111125" algn="l"/>
              </a:tabLst>
            </a:pPr>
            <a:r>
              <a:rPr lang="zh-CN" altLang="en-US" sz="1200" dirty="0">
                <a:solidFill>
                  <a:srgbClr val="000000"/>
                </a:solidFill>
                <a:latin typeface="Times New Roman" panose="02020603050405020304" pitchFamily="18" charset="0"/>
              </a:rPr>
              <a:t>	循环左移：</a:t>
            </a:r>
            <a:endParaRPr lang="zh-CN" altLang="en-US" sz="1200" dirty="0">
              <a:solidFill>
                <a:srgbClr val="000000"/>
              </a:solidFill>
              <a:latin typeface="Times New Roman" panose="02020603050405020304" pitchFamily="18" charset="0"/>
            </a:endParaRPr>
          </a:p>
        </p:txBody>
      </p:sp>
      <p:sp>
        <p:nvSpPr>
          <p:cNvPr id="56327" name="Text Box 6"/>
          <p:cNvSpPr txBox="1"/>
          <p:nvPr/>
        </p:nvSpPr>
        <p:spPr>
          <a:xfrm>
            <a:off x="4495800" y="2346325"/>
            <a:ext cx="762000" cy="169545"/>
          </a:xfrm>
          <a:prstGeom prst="rect">
            <a:avLst/>
          </a:prstGeom>
          <a:noFill/>
          <a:ln w="9525">
            <a:noFill/>
          </a:ln>
        </p:spPr>
        <p:txBody>
          <a:bodyPr wrap="none" lIns="0" tIns="0" rIns="0" bIns="0" anchor="t">
            <a:spAutoFit/>
          </a:bodyPr>
          <a:p>
            <a:pPr defTabSz="802005">
              <a:lnSpc>
                <a:spcPts val="1325"/>
              </a:lnSpc>
            </a:pPr>
            <a:r>
              <a:rPr lang="zh-CN" altLang="en-US" sz="1200" dirty="0">
                <a:solidFill>
                  <a:srgbClr val="000000"/>
                </a:solidFill>
                <a:latin typeface="Times New Roman" panose="02020603050405020304" pitchFamily="18" charset="0"/>
              </a:rPr>
              <a:t>置换选择  </a:t>
            </a: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p:txBody>
      </p:sp>
      <p:sp>
        <p:nvSpPr>
          <p:cNvPr id="56328" name="Text Box 7"/>
          <p:cNvSpPr txBox="1"/>
          <p:nvPr/>
        </p:nvSpPr>
        <p:spPr>
          <a:xfrm>
            <a:off x="7140575" y="2359025"/>
            <a:ext cx="76200" cy="622300"/>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3</a:t>
            </a:r>
            <a:endParaRPr lang="en-US" altLang="zh-CN" sz="1200" dirty="0">
              <a:solidFill>
                <a:srgbClr val="000000"/>
              </a:solidFill>
              <a:latin typeface="Times New Roman" panose="02020603050405020304" pitchFamily="18" charset="0"/>
            </a:endParaRPr>
          </a:p>
        </p:txBody>
      </p:sp>
      <p:sp>
        <p:nvSpPr>
          <p:cNvPr id="56329" name="Text Box 8"/>
          <p:cNvSpPr txBox="1"/>
          <p:nvPr/>
        </p:nvSpPr>
        <p:spPr>
          <a:xfrm>
            <a:off x="7499350" y="2359025"/>
            <a:ext cx="76200" cy="622300"/>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p:txBody>
      </p:sp>
      <p:sp>
        <p:nvSpPr>
          <p:cNvPr id="56330" name="Text Box 9"/>
          <p:cNvSpPr txBox="1"/>
          <p:nvPr/>
        </p:nvSpPr>
        <p:spPr>
          <a:xfrm>
            <a:off x="7856538" y="2359025"/>
            <a:ext cx="152400" cy="622300"/>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9</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10</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11</a:t>
            </a:r>
            <a:endParaRPr lang="en-US" altLang="zh-CN" sz="1200" dirty="0">
              <a:solidFill>
                <a:srgbClr val="000000"/>
              </a:solidFill>
              <a:latin typeface="Times New Roman" panose="02020603050405020304" pitchFamily="18" charset="0"/>
            </a:endParaRPr>
          </a:p>
        </p:txBody>
      </p:sp>
      <p:sp>
        <p:nvSpPr>
          <p:cNvPr id="56331" name="Text Box 10"/>
          <p:cNvSpPr txBox="1"/>
          <p:nvPr/>
        </p:nvSpPr>
        <p:spPr>
          <a:xfrm>
            <a:off x="8294688" y="2359025"/>
            <a:ext cx="76200" cy="622300"/>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p:txBody>
      </p:sp>
      <p:sp>
        <p:nvSpPr>
          <p:cNvPr id="56332" name="Text Box 11"/>
          <p:cNvSpPr txBox="1"/>
          <p:nvPr/>
        </p:nvSpPr>
        <p:spPr>
          <a:xfrm>
            <a:off x="3668713" y="3032125"/>
            <a:ext cx="1128395" cy="735965"/>
          </a:xfrm>
          <a:prstGeom prst="rect">
            <a:avLst/>
          </a:prstGeom>
          <a:noFill/>
          <a:ln w="9525">
            <a:noFill/>
          </a:ln>
        </p:spPr>
        <p:txBody>
          <a:bodyPr wrap="none" lIns="0" tIns="0" rIns="0" bIns="0" anchor="t">
            <a:spAutoFit/>
          </a:bodyPr>
          <a:p>
            <a:pPr defTabSz="802005">
              <a:lnSpc>
                <a:spcPts val="1665"/>
              </a:lnSpc>
              <a:tabLst>
                <a:tab pos="100330" algn="l"/>
              </a:tabLst>
            </a:pPr>
            <a:r>
              <a:rPr lang="en-US" altLang="zh-CN" sz="1400" i="1" dirty="0">
                <a:solidFill>
                  <a:srgbClr val="000000"/>
                </a:solidFill>
                <a:latin typeface="Times New Roman" panose="02020603050405020304" pitchFamily="18" charset="0"/>
              </a:rPr>
              <a:t>C </a:t>
            </a:r>
            <a:r>
              <a:rPr lang="en-US" altLang="zh-CN" sz="800" dirty="0">
                <a:solidFill>
                  <a:srgbClr val="000000"/>
                </a:solidFill>
                <a:latin typeface="Times New Roman" panose="02020603050405020304" pitchFamily="18" charset="0"/>
              </a:rPr>
              <a:t>0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a:p>
            <a:pPr defTabSz="802005">
              <a:lnSpc>
                <a:spcPts val="875"/>
              </a:lnSpc>
              <a:tabLst>
                <a:tab pos="100330" algn="l"/>
              </a:tabLst>
            </a:pPr>
            <a:endParaRPr lang="zh-CN" altLang="en-US" sz="1400" dirty="0">
              <a:solidFill>
                <a:srgbClr val="000000"/>
              </a:solidFill>
              <a:latin typeface="Times New Roman" panose="02020603050405020304" pitchFamily="18" charset="0"/>
            </a:endParaRPr>
          </a:p>
          <a:p>
            <a:pPr defTabSz="802005">
              <a:lnSpc>
                <a:spcPts val="875"/>
              </a:lnSpc>
              <a:tabLst>
                <a:tab pos="100330" algn="l"/>
              </a:tabLst>
            </a:pPr>
            <a:endParaRPr lang="zh-CN" altLang="en-US" sz="1400" dirty="0">
              <a:solidFill>
                <a:srgbClr val="000000"/>
              </a:solidFill>
              <a:latin typeface="Times New Roman" panose="02020603050405020304" pitchFamily="18" charset="0"/>
            </a:endParaRPr>
          </a:p>
          <a:p>
            <a:pPr defTabSz="802005">
              <a:lnSpc>
                <a:spcPts val="875"/>
              </a:lnSpc>
              <a:tabLst>
                <a:tab pos="100330" algn="l"/>
              </a:tabLst>
            </a:pPr>
            <a:endParaRPr lang="zh-CN" altLang="en-US" sz="1400" dirty="0">
              <a:solidFill>
                <a:srgbClr val="000000"/>
              </a:solidFill>
              <a:latin typeface="Times New Roman" panose="02020603050405020304" pitchFamily="18" charset="0"/>
            </a:endParaRPr>
          </a:p>
          <a:p>
            <a:pPr defTabSz="802005">
              <a:lnSpc>
                <a:spcPts val="1450"/>
              </a:lnSpc>
              <a:tabLst>
                <a:tab pos="100330" algn="l"/>
              </a:tabLst>
            </a:pPr>
            <a:r>
              <a:rPr lang="zh-CN" altLang="en-US" sz="1400" dirty="0">
                <a:solidFill>
                  <a:srgbClr val="000000"/>
                </a:solidFill>
                <a:latin typeface="Times New Roman" panose="02020603050405020304" pitchFamily="18" charset="0"/>
              </a:rPr>
              <a:t>	</a:t>
            </a:r>
            <a:r>
              <a:rPr lang="zh-CN" altLang="en-US" sz="1200" dirty="0">
                <a:solidFill>
                  <a:srgbClr val="000000"/>
                </a:solidFill>
                <a:latin typeface="Times New Roman" panose="02020603050405020304" pitchFamily="18" charset="0"/>
              </a:rPr>
              <a:t>循环左移</a:t>
            </a:r>
            <a:endParaRPr lang="zh-CN" altLang="en-US" sz="1200" dirty="0">
              <a:solidFill>
                <a:srgbClr val="000000"/>
              </a:solidFill>
              <a:latin typeface="Times New Roman" panose="02020603050405020304" pitchFamily="18" charset="0"/>
            </a:endParaRPr>
          </a:p>
        </p:txBody>
      </p:sp>
      <p:sp>
        <p:nvSpPr>
          <p:cNvPr id="56333" name="Text Box 12"/>
          <p:cNvSpPr txBox="1"/>
          <p:nvPr/>
        </p:nvSpPr>
        <p:spPr>
          <a:xfrm>
            <a:off x="5349875" y="3032125"/>
            <a:ext cx="1137920" cy="735965"/>
          </a:xfrm>
          <a:prstGeom prst="rect">
            <a:avLst/>
          </a:prstGeom>
          <a:noFill/>
          <a:ln w="9525">
            <a:noFill/>
          </a:ln>
        </p:spPr>
        <p:txBody>
          <a:bodyPr wrap="none" lIns="0" tIns="0" rIns="0" bIns="0" anchor="t">
            <a:spAutoFit/>
          </a:bodyPr>
          <a:p>
            <a:pPr defTabSz="802005">
              <a:lnSpc>
                <a:spcPts val="1665"/>
              </a:lnSpc>
              <a:tabLst>
                <a:tab pos="66675" algn="l"/>
              </a:tabLst>
            </a:pPr>
            <a:r>
              <a:rPr lang="en-US" altLang="zh-CN" sz="1400" i="1" dirty="0">
                <a:solidFill>
                  <a:srgbClr val="000000"/>
                </a:solidFill>
                <a:latin typeface="Times New Roman" panose="02020603050405020304" pitchFamily="18" charset="0"/>
              </a:rPr>
              <a:t>D </a:t>
            </a:r>
            <a:r>
              <a:rPr lang="en-US" altLang="zh-CN" sz="800" dirty="0">
                <a:solidFill>
                  <a:srgbClr val="000000"/>
                </a:solidFill>
                <a:latin typeface="Times New Roman" panose="02020603050405020304" pitchFamily="18" charset="0"/>
              </a:rPr>
              <a:t>0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a:p>
            <a:pPr defTabSz="802005">
              <a:lnSpc>
                <a:spcPts val="875"/>
              </a:lnSpc>
              <a:tabLst>
                <a:tab pos="66675" algn="l"/>
              </a:tabLst>
            </a:pPr>
            <a:endParaRPr lang="zh-CN" altLang="en-US" sz="1400" dirty="0">
              <a:solidFill>
                <a:srgbClr val="000000"/>
              </a:solidFill>
              <a:latin typeface="Times New Roman" panose="02020603050405020304" pitchFamily="18" charset="0"/>
            </a:endParaRPr>
          </a:p>
          <a:p>
            <a:pPr defTabSz="802005">
              <a:lnSpc>
                <a:spcPts val="875"/>
              </a:lnSpc>
              <a:tabLst>
                <a:tab pos="66675" algn="l"/>
              </a:tabLst>
            </a:pPr>
            <a:endParaRPr lang="zh-CN" altLang="en-US" sz="1400" dirty="0">
              <a:solidFill>
                <a:srgbClr val="000000"/>
              </a:solidFill>
              <a:latin typeface="Times New Roman" panose="02020603050405020304" pitchFamily="18" charset="0"/>
            </a:endParaRPr>
          </a:p>
          <a:p>
            <a:pPr defTabSz="802005">
              <a:lnSpc>
                <a:spcPts val="875"/>
              </a:lnSpc>
              <a:tabLst>
                <a:tab pos="66675" algn="l"/>
              </a:tabLst>
            </a:pPr>
            <a:endParaRPr lang="zh-CN" altLang="en-US" sz="1400" dirty="0">
              <a:solidFill>
                <a:srgbClr val="000000"/>
              </a:solidFill>
              <a:latin typeface="Times New Roman" panose="02020603050405020304" pitchFamily="18" charset="0"/>
            </a:endParaRPr>
          </a:p>
          <a:p>
            <a:pPr defTabSz="802005">
              <a:lnSpc>
                <a:spcPts val="1450"/>
              </a:lnSpc>
              <a:tabLst>
                <a:tab pos="66675" algn="l"/>
              </a:tabLst>
            </a:pPr>
            <a:r>
              <a:rPr lang="zh-CN" altLang="en-US" sz="1400" dirty="0">
                <a:solidFill>
                  <a:srgbClr val="000000"/>
                </a:solidFill>
                <a:latin typeface="Times New Roman" panose="02020603050405020304" pitchFamily="18" charset="0"/>
              </a:rPr>
              <a:t>	</a:t>
            </a:r>
            <a:r>
              <a:rPr lang="zh-CN" altLang="en-US" sz="1200" dirty="0">
                <a:solidFill>
                  <a:srgbClr val="000000"/>
                </a:solidFill>
                <a:latin typeface="Times New Roman" panose="02020603050405020304" pitchFamily="18" charset="0"/>
              </a:rPr>
              <a:t>循环左移</a:t>
            </a:r>
            <a:endParaRPr lang="zh-CN" altLang="en-US" sz="1200" dirty="0">
              <a:solidFill>
                <a:srgbClr val="000000"/>
              </a:solidFill>
              <a:latin typeface="Times New Roman" panose="02020603050405020304" pitchFamily="18" charset="0"/>
            </a:endParaRPr>
          </a:p>
        </p:txBody>
      </p:sp>
      <p:sp>
        <p:nvSpPr>
          <p:cNvPr id="56334" name="Text Box 13"/>
          <p:cNvSpPr txBox="1"/>
          <p:nvPr/>
        </p:nvSpPr>
        <p:spPr>
          <a:xfrm>
            <a:off x="7140575" y="3054350"/>
            <a:ext cx="76200" cy="1075055"/>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4</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5</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6</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7</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8</a:t>
            </a:r>
            <a:endParaRPr lang="en-US" altLang="zh-CN" sz="1200" dirty="0">
              <a:solidFill>
                <a:srgbClr val="000000"/>
              </a:solidFill>
              <a:latin typeface="Times New Roman" panose="02020603050405020304" pitchFamily="18" charset="0"/>
            </a:endParaRPr>
          </a:p>
        </p:txBody>
      </p:sp>
      <p:sp>
        <p:nvSpPr>
          <p:cNvPr id="56335" name="Text Box 14"/>
          <p:cNvSpPr txBox="1"/>
          <p:nvPr/>
        </p:nvSpPr>
        <p:spPr>
          <a:xfrm>
            <a:off x="7499350" y="3054350"/>
            <a:ext cx="76200" cy="1075055"/>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p:txBody>
      </p:sp>
      <p:sp>
        <p:nvSpPr>
          <p:cNvPr id="56336" name="Text Box 15"/>
          <p:cNvSpPr txBox="1"/>
          <p:nvPr/>
        </p:nvSpPr>
        <p:spPr>
          <a:xfrm>
            <a:off x="7856538" y="3054350"/>
            <a:ext cx="152400" cy="1075055"/>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12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13</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14</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15</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16</a:t>
            </a:r>
            <a:endParaRPr lang="en-US" altLang="zh-CN" sz="1200" dirty="0">
              <a:solidFill>
                <a:srgbClr val="000000"/>
              </a:solidFill>
              <a:latin typeface="Times New Roman" panose="02020603050405020304" pitchFamily="18" charset="0"/>
            </a:endParaRPr>
          </a:p>
        </p:txBody>
      </p:sp>
      <p:sp>
        <p:nvSpPr>
          <p:cNvPr id="56337" name="Text Box 16"/>
          <p:cNvSpPr txBox="1"/>
          <p:nvPr/>
        </p:nvSpPr>
        <p:spPr>
          <a:xfrm>
            <a:off x="8302625" y="3054350"/>
            <a:ext cx="76200" cy="1075055"/>
          </a:xfrm>
          <a:prstGeom prst="rect">
            <a:avLst/>
          </a:prstGeom>
          <a:noFill/>
          <a:ln w="9525">
            <a:noFill/>
          </a:ln>
        </p:spPr>
        <p:txBody>
          <a:bodyPr wrap="none" lIns="0" tIns="0" rIns="0" bIns="0" anchor="t">
            <a:spAutoFit/>
          </a:bodyPr>
          <a:p>
            <a:pPr defTabSz="802005">
              <a:lnSpc>
                <a:spcPts val="132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a:p>
            <a:pPr defTabSz="802005">
              <a:lnSpc>
                <a:spcPts val="1765"/>
              </a:lnSpc>
            </a:pPr>
            <a:r>
              <a:rPr lang="en-US" altLang="zh-CN" sz="12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ndParaRPr>
          </a:p>
        </p:txBody>
      </p:sp>
      <p:sp>
        <p:nvSpPr>
          <p:cNvPr id="56338" name="Text Box 17"/>
          <p:cNvSpPr txBox="1"/>
          <p:nvPr/>
        </p:nvSpPr>
        <p:spPr>
          <a:xfrm>
            <a:off x="3668713" y="4192588"/>
            <a:ext cx="1128395" cy="213360"/>
          </a:xfrm>
          <a:prstGeom prst="rect">
            <a:avLst/>
          </a:prstGeom>
          <a:noFill/>
          <a:ln w="9525">
            <a:noFill/>
          </a:ln>
        </p:spPr>
        <p:txBody>
          <a:bodyPr wrap="none" lIns="0" tIns="0" rIns="0" bIns="0" anchor="t">
            <a:spAutoFit/>
          </a:bodyPr>
          <a:p>
            <a:pPr defTabSz="802005">
              <a:lnSpc>
                <a:spcPts val="1665"/>
              </a:lnSpc>
            </a:pPr>
            <a:r>
              <a:rPr lang="en-US" altLang="zh-CN" sz="1400" i="1" dirty="0">
                <a:solidFill>
                  <a:srgbClr val="000000"/>
                </a:solidFill>
                <a:latin typeface="Times New Roman" panose="02020603050405020304" pitchFamily="18" charset="0"/>
              </a:rPr>
              <a:t>C </a:t>
            </a:r>
            <a:r>
              <a:rPr lang="en-US" altLang="zh-CN" sz="800" dirty="0">
                <a:solidFill>
                  <a:srgbClr val="000000"/>
                </a:solidFill>
                <a:latin typeface="Times New Roman" panose="02020603050405020304" pitchFamily="18" charset="0"/>
              </a:rPr>
              <a:t>1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p:txBody>
      </p:sp>
      <p:sp>
        <p:nvSpPr>
          <p:cNvPr id="56339" name="Text Box 18"/>
          <p:cNvSpPr txBox="1"/>
          <p:nvPr/>
        </p:nvSpPr>
        <p:spPr>
          <a:xfrm>
            <a:off x="5349875" y="4192588"/>
            <a:ext cx="1137920" cy="213360"/>
          </a:xfrm>
          <a:prstGeom prst="rect">
            <a:avLst/>
          </a:prstGeom>
          <a:noFill/>
          <a:ln w="9525">
            <a:noFill/>
          </a:ln>
        </p:spPr>
        <p:txBody>
          <a:bodyPr wrap="none" lIns="0" tIns="0" rIns="0" bIns="0" anchor="t">
            <a:spAutoFit/>
          </a:bodyPr>
          <a:p>
            <a:pPr defTabSz="802005">
              <a:lnSpc>
                <a:spcPts val="1665"/>
              </a:lnSpc>
            </a:pPr>
            <a:r>
              <a:rPr lang="en-US" altLang="zh-CN" sz="1400" i="1" dirty="0">
                <a:solidFill>
                  <a:srgbClr val="000000"/>
                </a:solidFill>
                <a:latin typeface="Times New Roman" panose="02020603050405020304" pitchFamily="18" charset="0"/>
              </a:rPr>
              <a:t>D </a:t>
            </a:r>
            <a:r>
              <a:rPr lang="en-US" altLang="zh-CN" sz="800" dirty="0">
                <a:solidFill>
                  <a:srgbClr val="000000"/>
                </a:solidFill>
                <a:latin typeface="Times New Roman" panose="02020603050405020304" pitchFamily="18" charset="0"/>
              </a:rPr>
              <a:t>1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p:txBody>
      </p:sp>
      <p:sp>
        <p:nvSpPr>
          <p:cNvPr id="56340" name="Text Box 19"/>
          <p:cNvSpPr txBox="1"/>
          <p:nvPr/>
        </p:nvSpPr>
        <p:spPr>
          <a:xfrm>
            <a:off x="6110288" y="4670425"/>
            <a:ext cx="1714500" cy="236855"/>
          </a:xfrm>
          <a:prstGeom prst="rect">
            <a:avLst/>
          </a:prstGeom>
          <a:noFill/>
          <a:ln w="9525">
            <a:noFill/>
          </a:ln>
        </p:spPr>
        <p:txBody>
          <a:bodyPr wrap="none" lIns="0" tIns="0" rIns="0" bIns="0" anchor="t">
            <a:spAutoFit/>
          </a:bodyPr>
          <a:p>
            <a:pPr defTabSz="802005">
              <a:lnSpc>
                <a:spcPts val="1850"/>
              </a:lnSpc>
            </a:pPr>
            <a:r>
              <a:rPr lang="zh-CN" altLang="en-US" sz="1200" dirty="0">
                <a:solidFill>
                  <a:srgbClr val="000000"/>
                </a:solidFill>
                <a:latin typeface="Times New Roman" panose="02020603050405020304" pitchFamily="18" charset="0"/>
              </a:rPr>
              <a:t>（ </a:t>
            </a:r>
            <a:r>
              <a:rPr lang="en-US" altLang="zh-CN" sz="1200" dirty="0">
                <a:solidFill>
                  <a:srgbClr val="000000"/>
                </a:solidFill>
                <a:latin typeface="Times New Roman" panose="02020603050405020304" pitchFamily="18" charset="0"/>
              </a:rPr>
              <a:t>56 </a:t>
            </a:r>
            <a:r>
              <a:rPr lang="zh-CN" altLang="en-US" sz="1200" dirty="0">
                <a:solidFill>
                  <a:srgbClr val="000000"/>
                </a:solidFill>
                <a:latin typeface="Times New Roman" panose="02020603050405020304" pitchFamily="18" charset="0"/>
              </a:rPr>
              <a:t>位 ）   置 换 选 择  </a:t>
            </a: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p:txBody>
      </p:sp>
      <p:sp>
        <p:nvSpPr>
          <p:cNvPr id="56341" name="Text Box 20"/>
          <p:cNvSpPr txBox="1"/>
          <p:nvPr/>
        </p:nvSpPr>
        <p:spPr>
          <a:xfrm>
            <a:off x="8116888" y="4529138"/>
            <a:ext cx="482600" cy="374650"/>
          </a:xfrm>
          <a:prstGeom prst="rect">
            <a:avLst/>
          </a:prstGeom>
          <a:noFill/>
          <a:ln w="9525">
            <a:noFill/>
          </a:ln>
        </p:spPr>
        <p:txBody>
          <a:bodyPr wrap="none" lIns="0" tIns="0" rIns="0" bIns="0" anchor="t">
            <a:spAutoFit/>
          </a:bodyPr>
          <a:p>
            <a:pPr defTabSz="802005">
              <a:lnSpc>
                <a:spcPts val="1375"/>
              </a:lnSpc>
              <a:tabLst>
                <a:tab pos="44450" algn="l"/>
              </a:tabLst>
            </a:pPr>
            <a:r>
              <a:rPr lang="zh-CN" altLang="en-US" sz="1600" dirty="0">
                <a:latin typeface="Arial" panose="020B0604020202020204" pitchFamily="34" charset="0"/>
              </a:rPr>
              <a:t>	</a:t>
            </a:r>
            <a:r>
              <a:rPr lang="en-US" altLang="zh-CN" sz="1400" i="1" dirty="0">
                <a:solidFill>
                  <a:srgbClr val="000000"/>
                </a:solidFill>
                <a:latin typeface="Times New Roman" panose="02020603050405020304" pitchFamily="18" charset="0"/>
              </a:rPr>
              <a:t>k </a:t>
            </a:r>
            <a:r>
              <a:rPr lang="en-US" altLang="zh-CN" sz="800" dirty="0">
                <a:solidFill>
                  <a:srgbClr val="000000"/>
                </a:solidFill>
                <a:latin typeface="Times New Roman" panose="02020603050405020304" pitchFamily="18" charset="0"/>
              </a:rPr>
              <a:t>1</a:t>
            </a:r>
            <a:endParaRPr lang="en-US" altLang="zh-CN" sz="800" dirty="0">
              <a:solidFill>
                <a:srgbClr val="000000"/>
              </a:solidFill>
              <a:latin typeface="Times New Roman" panose="02020603050405020304" pitchFamily="18" charset="0"/>
            </a:endParaRPr>
          </a:p>
          <a:p>
            <a:pPr defTabSz="802005">
              <a:lnSpc>
                <a:spcPts val="1550"/>
              </a:lnSpc>
              <a:tabLst>
                <a:tab pos="44450" algn="l"/>
              </a:tabLst>
            </a:pPr>
            <a:r>
              <a:rPr lang="en-US" altLang="zh-CN" sz="1200" dirty="0">
                <a:solidFill>
                  <a:srgbClr val="000000"/>
                </a:solidFill>
                <a:latin typeface="Times New Roman" panose="02020603050405020304" pitchFamily="18" charset="0"/>
              </a:rPr>
              <a:t>(48 </a:t>
            </a:r>
            <a:r>
              <a:rPr lang="zh-CN" altLang="en-US" sz="1200" dirty="0">
                <a:solidFill>
                  <a:srgbClr val="000000"/>
                </a:solidFill>
                <a:latin typeface="Times New Roman" panose="02020603050405020304" pitchFamily="18" charset="0"/>
              </a:rPr>
              <a:t>位 </a:t>
            </a:r>
            <a:r>
              <a:rPr lang="en-US" altLang="zh-CN" sz="1200" dirty="0">
                <a:solidFill>
                  <a:srgbClr val="000000"/>
                </a:solidFill>
                <a:latin typeface="Times New Roman" panose="02020603050405020304" pitchFamily="18" charset="0"/>
              </a:rPr>
              <a:t>)</a:t>
            </a:r>
            <a:endParaRPr lang="en-US" altLang="zh-CN" sz="1200" dirty="0">
              <a:solidFill>
                <a:srgbClr val="000000"/>
              </a:solidFill>
              <a:latin typeface="Times New Roman" panose="02020603050405020304" pitchFamily="18" charset="0"/>
            </a:endParaRPr>
          </a:p>
        </p:txBody>
      </p:sp>
      <p:sp>
        <p:nvSpPr>
          <p:cNvPr id="56342" name="Text Box 21"/>
          <p:cNvSpPr txBox="1"/>
          <p:nvPr/>
        </p:nvSpPr>
        <p:spPr>
          <a:xfrm>
            <a:off x="3668713" y="5256213"/>
            <a:ext cx="1105535" cy="764540"/>
          </a:xfrm>
          <a:prstGeom prst="rect">
            <a:avLst/>
          </a:prstGeom>
          <a:noFill/>
          <a:ln w="9525">
            <a:noFill/>
          </a:ln>
        </p:spPr>
        <p:txBody>
          <a:bodyPr wrap="none" lIns="0" tIns="0" rIns="0" bIns="0" anchor="t">
            <a:spAutoFit/>
          </a:bodyPr>
          <a:p>
            <a:pPr defTabSz="802005">
              <a:lnSpc>
                <a:spcPts val="1200"/>
              </a:lnSpc>
              <a:tabLst>
                <a:tab pos="111125" algn="l"/>
              </a:tabLst>
            </a:pPr>
            <a:r>
              <a:rPr lang="zh-CN" altLang="en-US" sz="1600" dirty="0">
                <a:latin typeface="Arial" panose="020B0604020202020204" pitchFamily="34" charset="0"/>
              </a:rPr>
              <a:t>	</a:t>
            </a:r>
            <a:r>
              <a:rPr lang="zh-CN" altLang="en-US" sz="1200" dirty="0">
                <a:solidFill>
                  <a:srgbClr val="000000"/>
                </a:solidFill>
                <a:latin typeface="Times New Roman" panose="02020603050405020304" pitchFamily="18" charset="0"/>
              </a:rPr>
              <a:t>循环左移</a:t>
            </a:r>
            <a:endParaRPr lang="zh-CN" altLang="en-US" sz="1200" dirty="0">
              <a:solidFill>
                <a:srgbClr val="000000"/>
              </a:solidFill>
              <a:latin typeface="Times New Roman" panose="02020603050405020304" pitchFamily="18" charset="0"/>
            </a:endParaRPr>
          </a:p>
          <a:p>
            <a:pPr defTabSz="802005">
              <a:lnSpc>
                <a:spcPts val="875"/>
              </a:lnSpc>
              <a:tabLst>
                <a:tab pos="111125" algn="l"/>
              </a:tabLst>
            </a:pPr>
            <a:endParaRPr lang="zh-CN" altLang="en-US" sz="1200" dirty="0">
              <a:solidFill>
                <a:srgbClr val="000000"/>
              </a:solidFill>
              <a:latin typeface="Times New Roman" panose="02020603050405020304" pitchFamily="18" charset="0"/>
            </a:endParaRPr>
          </a:p>
          <a:p>
            <a:pPr defTabSz="802005">
              <a:lnSpc>
                <a:spcPts val="875"/>
              </a:lnSpc>
              <a:tabLst>
                <a:tab pos="111125" algn="l"/>
              </a:tabLst>
            </a:pPr>
            <a:endParaRPr lang="zh-CN" altLang="en-US" sz="1200" dirty="0">
              <a:solidFill>
                <a:srgbClr val="000000"/>
              </a:solidFill>
              <a:latin typeface="Times New Roman" panose="02020603050405020304" pitchFamily="18" charset="0"/>
            </a:endParaRPr>
          </a:p>
          <a:p>
            <a:pPr defTabSz="802005">
              <a:lnSpc>
                <a:spcPts val="875"/>
              </a:lnSpc>
              <a:tabLst>
                <a:tab pos="111125" algn="l"/>
              </a:tabLst>
            </a:pPr>
            <a:endParaRPr lang="zh-CN" altLang="en-US" sz="1200" dirty="0">
              <a:solidFill>
                <a:srgbClr val="000000"/>
              </a:solidFill>
              <a:latin typeface="Times New Roman" panose="02020603050405020304" pitchFamily="18" charset="0"/>
            </a:endParaRPr>
          </a:p>
          <a:p>
            <a:pPr defTabSz="802005">
              <a:lnSpc>
                <a:spcPts val="2140"/>
              </a:lnSpc>
              <a:tabLst>
                <a:tab pos="111125" algn="l"/>
              </a:tabLst>
            </a:pPr>
            <a:r>
              <a:rPr lang="en-US" altLang="zh-CN" sz="1400" i="1" dirty="0">
                <a:solidFill>
                  <a:srgbClr val="000000"/>
                </a:solidFill>
                <a:latin typeface="Times New Roman" panose="02020603050405020304" pitchFamily="18" charset="0"/>
              </a:rPr>
              <a:t>C </a:t>
            </a:r>
            <a:r>
              <a:rPr lang="en-US" altLang="zh-CN" sz="800" i="1" dirty="0">
                <a:solidFill>
                  <a:srgbClr val="000000"/>
                </a:solidFill>
                <a:latin typeface="Times New Roman" panose="02020603050405020304" pitchFamily="18" charset="0"/>
              </a:rPr>
              <a:t>i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p:txBody>
      </p:sp>
      <p:sp>
        <p:nvSpPr>
          <p:cNvPr id="56343" name="Text Box 22"/>
          <p:cNvSpPr txBox="1"/>
          <p:nvPr/>
        </p:nvSpPr>
        <p:spPr>
          <a:xfrm>
            <a:off x="5349875" y="5256213"/>
            <a:ext cx="1115060" cy="764540"/>
          </a:xfrm>
          <a:prstGeom prst="rect">
            <a:avLst/>
          </a:prstGeom>
          <a:noFill/>
          <a:ln w="9525">
            <a:noFill/>
          </a:ln>
        </p:spPr>
        <p:txBody>
          <a:bodyPr wrap="none" lIns="0" tIns="0" rIns="0" bIns="0" anchor="t">
            <a:spAutoFit/>
          </a:bodyPr>
          <a:p>
            <a:pPr defTabSz="802005">
              <a:lnSpc>
                <a:spcPts val="1200"/>
              </a:lnSpc>
              <a:tabLst>
                <a:tab pos="66675" algn="l"/>
              </a:tabLst>
            </a:pPr>
            <a:r>
              <a:rPr lang="zh-CN" altLang="en-US" sz="1600" dirty="0">
                <a:latin typeface="Arial" panose="020B0604020202020204" pitchFamily="34" charset="0"/>
              </a:rPr>
              <a:t>	</a:t>
            </a:r>
            <a:r>
              <a:rPr lang="zh-CN" altLang="en-US" sz="1200" dirty="0">
                <a:solidFill>
                  <a:srgbClr val="000000"/>
                </a:solidFill>
                <a:latin typeface="Times New Roman" panose="02020603050405020304" pitchFamily="18" charset="0"/>
              </a:rPr>
              <a:t>循环左移</a:t>
            </a:r>
            <a:endParaRPr lang="zh-CN" altLang="en-US" sz="1200" dirty="0">
              <a:solidFill>
                <a:srgbClr val="000000"/>
              </a:solidFill>
              <a:latin typeface="Times New Roman" panose="02020603050405020304" pitchFamily="18" charset="0"/>
            </a:endParaRPr>
          </a:p>
          <a:p>
            <a:pPr defTabSz="802005">
              <a:lnSpc>
                <a:spcPts val="875"/>
              </a:lnSpc>
              <a:tabLst>
                <a:tab pos="66675" algn="l"/>
              </a:tabLst>
            </a:pPr>
            <a:endParaRPr lang="zh-CN" altLang="en-US" sz="1200" dirty="0">
              <a:solidFill>
                <a:srgbClr val="000000"/>
              </a:solidFill>
              <a:latin typeface="Times New Roman" panose="02020603050405020304" pitchFamily="18" charset="0"/>
            </a:endParaRPr>
          </a:p>
          <a:p>
            <a:pPr defTabSz="802005">
              <a:lnSpc>
                <a:spcPts val="875"/>
              </a:lnSpc>
              <a:tabLst>
                <a:tab pos="66675" algn="l"/>
              </a:tabLst>
            </a:pPr>
            <a:endParaRPr lang="zh-CN" altLang="en-US" sz="1200" dirty="0">
              <a:solidFill>
                <a:srgbClr val="000000"/>
              </a:solidFill>
              <a:latin typeface="Times New Roman" panose="02020603050405020304" pitchFamily="18" charset="0"/>
            </a:endParaRPr>
          </a:p>
          <a:p>
            <a:pPr defTabSz="802005">
              <a:lnSpc>
                <a:spcPts val="875"/>
              </a:lnSpc>
              <a:tabLst>
                <a:tab pos="66675" algn="l"/>
              </a:tabLst>
            </a:pPr>
            <a:endParaRPr lang="zh-CN" altLang="en-US" sz="1200" dirty="0">
              <a:solidFill>
                <a:srgbClr val="000000"/>
              </a:solidFill>
              <a:latin typeface="Times New Roman" panose="02020603050405020304" pitchFamily="18" charset="0"/>
            </a:endParaRPr>
          </a:p>
          <a:p>
            <a:pPr defTabSz="802005">
              <a:lnSpc>
                <a:spcPts val="2140"/>
              </a:lnSpc>
              <a:tabLst>
                <a:tab pos="66675" algn="l"/>
              </a:tabLst>
            </a:pPr>
            <a:r>
              <a:rPr lang="en-US" altLang="zh-CN" sz="1400" i="1" dirty="0">
                <a:solidFill>
                  <a:srgbClr val="000000"/>
                </a:solidFill>
                <a:latin typeface="Times New Roman" panose="02020603050405020304" pitchFamily="18" charset="0"/>
              </a:rPr>
              <a:t>D </a:t>
            </a:r>
            <a:r>
              <a:rPr lang="en-US" altLang="zh-CN" sz="800" i="1" dirty="0">
                <a:solidFill>
                  <a:srgbClr val="000000"/>
                </a:solidFill>
                <a:latin typeface="Times New Roman" panose="02020603050405020304" pitchFamily="18" charset="0"/>
              </a:rPr>
              <a:t>i </a:t>
            </a:r>
            <a:r>
              <a:rPr lang="zh-CN" altLang="en-US" sz="1400" dirty="0">
                <a:solidFill>
                  <a:srgbClr val="000000"/>
                </a:solidFill>
                <a:latin typeface="Times New Roman" panose="02020603050405020304" pitchFamily="18" charset="0"/>
              </a:rPr>
              <a:t>（ </a:t>
            </a:r>
            <a:r>
              <a:rPr lang="en-US" altLang="zh-CN" sz="1400" dirty="0">
                <a:solidFill>
                  <a:srgbClr val="000000"/>
                </a:solidFill>
                <a:latin typeface="Times New Roman" panose="02020603050405020304" pitchFamily="18" charset="0"/>
              </a:rPr>
              <a:t>2 8 </a:t>
            </a:r>
            <a:r>
              <a:rPr lang="zh-CN" altLang="en-US" sz="1400" dirty="0">
                <a:solidFill>
                  <a:srgbClr val="000000"/>
                </a:solidFill>
                <a:latin typeface="Times New Roman" panose="02020603050405020304" pitchFamily="18" charset="0"/>
              </a:rPr>
              <a:t>位 ）</a:t>
            </a:r>
            <a:endParaRPr lang="zh-CN" altLang="en-US" sz="1400" dirty="0">
              <a:solidFill>
                <a:srgbClr val="000000"/>
              </a:solidFill>
              <a:latin typeface="Times New Roman" panose="02020603050405020304" pitchFamily="18" charset="0"/>
            </a:endParaRPr>
          </a:p>
        </p:txBody>
      </p:sp>
      <p:sp>
        <p:nvSpPr>
          <p:cNvPr id="56344" name="Text Box 23"/>
          <p:cNvSpPr txBox="1"/>
          <p:nvPr/>
        </p:nvSpPr>
        <p:spPr>
          <a:xfrm>
            <a:off x="6110288" y="6367463"/>
            <a:ext cx="723900" cy="169545"/>
          </a:xfrm>
          <a:prstGeom prst="rect">
            <a:avLst/>
          </a:prstGeom>
          <a:noFill/>
          <a:ln w="9525">
            <a:noFill/>
          </a:ln>
        </p:spPr>
        <p:txBody>
          <a:bodyPr wrap="none" lIns="0" tIns="0" rIns="0" bIns="0" anchor="t">
            <a:spAutoFit/>
          </a:bodyPr>
          <a:p>
            <a:pPr defTabSz="802005">
              <a:lnSpc>
                <a:spcPts val="1325"/>
              </a:lnSpc>
            </a:pPr>
            <a:r>
              <a:rPr lang="zh-CN" altLang="en-US" sz="1200" dirty="0">
                <a:solidFill>
                  <a:srgbClr val="000000"/>
                </a:solidFill>
                <a:latin typeface="Times New Roman" panose="02020603050405020304" pitchFamily="18" charset="0"/>
              </a:rPr>
              <a:t>（ </a:t>
            </a:r>
            <a:r>
              <a:rPr lang="en-US" altLang="zh-CN" sz="1200" dirty="0">
                <a:solidFill>
                  <a:srgbClr val="000000"/>
                </a:solidFill>
                <a:latin typeface="Times New Roman" panose="02020603050405020304" pitchFamily="18" charset="0"/>
              </a:rPr>
              <a:t>56 </a:t>
            </a:r>
            <a:r>
              <a:rPr lang="zh-CN" altLang="en-US" sz="1200" dirty="0">
                <a:solidFill>
                  <a:srgbClr val="000000"/>
                </a:solidFill>
                <a:latin typeface="Times New Roman" panose="02020603050405020304" pitchFamily="18" charset="0"/>
              </a:rPr>
              <a:t>位 ）</a:t>
            </a:r>
            <a:endParaRPr lang="zh-CN" altLang="en-US" sz="1200" dirty="0">
              <a:solidFill>
                <a:srgbClr val="000000"/>
              </a:solidFill>
              <a:latin typeface="Times New Roman" panose="02020603050405020304" pitchFamily="18" charset="0"/>
            </a:endParaRPr>
          </a:p>
        </p:txBody>
      </p:sp>
      <p:sp>
        <p:nvSpPr>
          <p:cNvPr id="56345" name="Text Box 24"/>
          <p:cNvSpPr txBox="1"/>
          <p:nvPr/>
        </p:nvSpPr>
        <p:spPr>
          <a:xfrm>
            <a:off x="6940550" y="6180138"/>
            <a:ext cx="762000" cy="169545"/>
          </a:xfrm>
          <a:prstGeom prst="rect">
            <a:avLst/>
          </a:prstGeom>
          <a:noFill/>
          <a:ln w="9525">
            <a:noFill/>
          </a:ln>
        </p:spPr>
        <p:txBody>
          <a:bodyPr wrap="none" lIns="0" tIns="0" rIns="0" bIns="0" anchor="t">
            <a:spAutoFit/>
          </a:bodyPr>
          <a:p>
            <a:pPr defTabSz="802005">
              <a:lnSpc>
                <a:spcPts val="1325"/>
              </a:lnSpc>
            </a:pPr>
            <a:r>
              <a:rPr lang="zh-CN" altLang="en-US" sz="1200" dirty="0">
                <a:solidFill>
                  <a:srgbClr val="000000"/>
                </a:solidFill>
                <a:latin typeface="Times New Roman" panose="02020603050405020304" pitchFamily="18" charset="0"/>
              </a:rPr>
              <a:t>置换选择  </a:t>
            </a:r>
            <a:r>
              <a:rPr lang="en-US" altLang="zh-CN" sz="1200" dirty="0">
                <a:solidFill>
                  <a:srgbClr val="000000"/>
                </a:solidFill>
                <a:latin typeface="Times New Roman" panose="02020603050405020304" pitchFamily="18" charset="0"/>
              </a:rPr>
              <a:t>2</a:t>
            </a:r>
            <a:endParaRPr lang="en-US" altLang="zh-CN" sz="1200" dirty="0">
              <a:solidFill>
                <a:srgbClr val="000000"/>
              </a:solidFill>
              <a:latin typeface="Times New Roman" panose="02020603050405020304" pitchFamily="18" charset="0"/>
            </a:endParaRPr>
          </a:p>
        </p:txBody>
      </p:sp>
      <p:sp>
        <p:nvSpPr>
          <p:cNvPr id="56346" name="Text Box 25"/>
          <p:cNvSpPr txBox="1"/>
          <p:nvPr/>
        </p:nvSpPr>
        <p:spPr>
          <a:xfrm>
            <a:off x="7937500" y="6156325"/>
            <a:ext cx="723900" cy="374650"/>
          </a:xfrm>
          <a:prstGeom prst="rect">
            <a:avLst/>
          </a:prstGeom>
          <a:noFill/>
          <a:ln w="9525">
            <a:noFill/>
          </a:ln>
        </p:spPr>
        <p:txBody>
          <a:bodyPr wrap="none" lIns="0" tIns="0" rIns="0" bIns="0" anchor="t">
            <a:spAutoFit/>
          </a:bodyPr>
          <a:p>
            <a:pPr defTabSz="802005">
              <a:lnSpc>
                <a:spcPts val="1400"/>
              </a:lnSpc>
              <a:tabLst>
                <a:tab pos="233680" algn="l"/>
              </a:tabLst>
            </a:pPr>
            <a:r>
              <a:rPr lang="zh-CN" altLang="en-US" sz="1600" dirty="0">
                <a:latin typeface="Arial" panose="020B0604020202020204" pitchFamily="34" charset="0"/>
              </a:rPr>
              <a:t>	</a:t>
            </a:r>
            <a:r>
              <a:rPr lang="en-US" altLang="zh-CN" sz="1400" i="1" dirty="0">
                <a:solidFill>
                  <a:srgbClr val="000000"/>
                </a:solidFill>
                <a:latin typeface="Times New Roman" panose="02020603050405020304" pitchFamily="18" charset="0"/>
              </a:rPr>
              <a:t>k </a:t>
            </a:r>
            <a:r>
              <a:rPr lang="en-US" altLang="zh-CN" sz="800" i="1" dirty="0">
                <a:solidFill>
                  <a:srgbClr val="000000"/>
                </a:solidFill>
                <a:latin typeface="Times New Roman" panose="02020603050405020304" pitchFamily="18" charset="0"/>
              </a:rPr>
              <a:t>i</a:t>
            </a:r>
            <a:endParaRPr lang="en-US" altLang="zh-CN" sz="800" i="1" dirty="0">
              <a:solidFill>
                <a:srgbClr val="000000"/>
              </a:solidFill>
              <a:latin typeface="Times New Roman" panose="02020603050405020304" pitchFamily="18" charset="0"/>
            </a:endParaRPr>
          </a:p>
          <a:p>
            <a:pPr defTabSz="802005">
              <a:lnSpc>
                <a:spcPts val="1525"/>
              </a:lnSpc>
              <a:tabLst>
                <a:tab pos="233680" algn="l"/>
              </a:tabLst>
            </a:pPr>
            <a:r>
              <a:rPr lang="zh-CN" altLang="en-US" sz="1200" dirty="0">
                <a:solidFill>
                  <a:srgbClr val="000000"/>
                </a:solidFill>
                <a:latin typeface="Times New Roman" panose="02020603050405020304" pitchFamily="18" charset="0"/>
              </a:rPr>
              <a:t>（ </a:t>
            </a:r>
            <a:r>
              <a:rPr lang="en-US" altLang="zh-CN" sz="1200" dirty="0">
                <a:solidFill>
                  <a:srgbClr val="000000"/>
                </a:solidFill>
                <a:latin typeface="Times New Roman" panose="02020603050405020304" pitchFamily="18" charset="0"/>
              </a:rPr>
              <a:t>48 </a:t>
            </a:r>
            <a:r>
              <a:rPr lang="zh-CN" altLang="en-US" sz="1200" dirty="0">
                <a:solidFill>
                  <a:srgbClr val="000000"/>
                </a:solidFill>
                <a:latin typeface="Times New Roman" panose="02020603050405020304" pitchFamily="18" charset="0"/>
              </a:rPr>
              <a:t>位 ）</a:t>
            </a:r>
            <a:endParaRPr lang="zh-CN" altLang="en-US" sz="1200" dirty="0">
              <a:solidFill>
                <a:srgbClr val="000000"/>
              </a:solidFill>
              <a:latin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idx="1"/>
          </p:nvPr>
        </p:nvSpPr>
        <p:spPr>
          <a:xfrm>
            <a:off x="1558925" y="908050"/>
            <a:ext cx="8877300" cy="4876800"/>
          </a:xfrm>
        </p:spPr>
        <p:txBody>
          <a:bodyPr wrap="square" lIns="91440" tIns="45720" rIns="91440" bIns="45720" anchor="t"/>
          <a:p>
            <a:pPr marL="609600" indent="-609600" eaLnBrk="1" hangingPunct="1"/>
            <a:r>
              <a:rPr lang="en-US" altLang="zh-CN" sz="2400" b="1" dirty="0">
                <a:latin typeface="宋体" panose="02010600030101010101" pitchFamily="2" charset="-122"/>
                <a:ea typeface="宋体" panose="02010600030101010101" pitchFamily="2" charset="-122"/>
              </a:rPr>
              <a:t>DES</a:t>
            </a:r>
            <a:r>
              <a:rPr lang="zh-CN" altLang="en-US" sz="2400" b="1" dirty="0">
                <a:latin typeface="宋体" panose="02010600030101010101" pitchFamily="2" charset="-122"/>
                <a:ea typeface="宋体" panose="02010600030101010101" pitchFamily="2" charset="-122"/>
              </a:rPr>
              <a:t>加密的示例</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取16进制明文</a:t>
            </a:r>
            <a:r>
              <a:rPr lang="en-US" altLang="zh-CN" sz="2400" b="1" i="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0123456789ABCDEF</a:t>
            </a:r>
            <a:br>
              <a:rPr lang="en-US" altLang="zh-CN"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密钥</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为：133457799</a:t>
            </a:r>
            <a:r>
              <a:rPr lang="en-US" altLang="zh-CN" sz="2400" b="1" dirty="0">
                <a:latin typeface="宋体" panose="02010600030101010101" pitchFamily="2" charset="-122"/>
                <a:ea typeface="宋体" panose="02010600030101010101" pitchFamily="2" charset="-122"/>
              </a:rPr>
              <a:t>BBCDFF1</a:t>
            </a:r>
            <a:br>
              <a:rPr lang="en-US" altLang="zh-CN"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去掉奇偶校验位以二进制形式表示的密钥是00010010011010010101101111001001101101111011011111111000</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应用</a:t>
            </a:r>
            <a:r>
              <a:rPr lang="en-US" altLang="zh-CN" sz="2400" b="1" dirty="0">
                <a:latin typeface="宋体" panose="02010600030101010101" pitchFamily="2" charset="-122"/>
                <a:ea typeface="宋体" panose="02010600030101010101" pitchFamily="2" charset="-122"/>
              </a:rPr>
              <a:t>IP</a:t>
            </a:r>
            <a:r>
              <a:rPr lang="zh-CN" altLang="en-US" sz="2400" b="1" dirty="0">
                <a:latin typeface="宋体" panose="02010600030101010101" pitchFamily="2" charset="-122"/>
                <a:ea typeface="宋体" panose="02010600030101010101" pitchFamily="2" charset="-122"/>
              </a:rPr>
              <a:t>，我们得到：</a:t>
            </a:r>
            <a:br>
              <a:rPr lang="zh-CN" altLang="en-US"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L</a:t>
            </a:r>
            <a:r>
              <a:rPr lang="en-US" altLang="zh-CN" sz="2400" b="1" baseline="-25000" dirty="0">
                <a:latin typeface="宋体" panose="02010600030101010101" pitchFamily="2" charset="-122"/>
                <a:ea typeface="宋体" panose="02010600030101010101" pitchFamily="2" charset="-122"/>
              </a:rPr>
              <a:t>0</a:t>
            </a:r>
            <a:r>
              <a:rPr lang="en-US" altLang="zh-CN" sz="2400" b="1" dirty="0">
                <a:latin typeface="宋体" panose="02010600030101010101" pitchFamily="2" charset="-122"/>
                <a:ea typeface="宋体" panose="02010600030101010101" pitchFamily="2" charset="-122"/>
              </a:rPr>
              <a:t>=11001100000000001100110011111111</a:t>
            </a:r>
            <a:br>
              <a:rPr lang="en-US" altLang="zh-CN"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L</a:t>
            </a:r>
            <a:r>
              <a:rPr lang="en-US" altLang="zh-CN" sz="2400" b="1" baseline="-25000" dirty="0">
                <a:latin typeface="宋体" panose="02010600030101010101" pitchFamily="2" charset="-122"/>
                <a:ea typeface="宋体" panose="02010600030101010101" pitchFamily="2" charset="-122"/>
              </a:rPr>
              <a:t>1</a:t>
            </a:r>
            <a:r>
              <a:rPr lang="en-US" altLang="zh-CN" sz="2400" b="1" dirty="0">
                <a:latin typeface="宋体" panose="02010600030101010101" pitchFamily="2" charset="-122"/>
                <a:ea typeface="宋体" panose="02010600030101010101" pitchFamily="2" charset="-122"/>
              </a:rPr>
              <a:t>=R</a:t>
            </a:r>
            <a:r>
              <a:rPr lang="en-US" altLang="zh-CN" sz="2400" b="1" baseline="-25000" dirty="0">
                <a:latin typeface="宋体" panose="02010600030101010101" pitchFamily="2" charset="-122"/>
                <a:ea typeface="宋体" panose="02010600030101010101" pitchFamily="2" charset="-122"/>
              </a:rPr>
              <a:t>0</a:t>
            </a:r>
            <a:r>
              <a:rPr lang="en-US" altLang="zh-CN" sz="2400" b="1" dirty="0">
                <a:latin typeface="宋体" panose="02010600030101010101" pitchFamily="2" charset="-122"/>
                <a:ea typeface="宋体" panose="02010600030101010101" pitchFamily="2" charset="-122"/>
              </a:rPr>
              <a:t>=11110000101010101111000010101010</a:t>
            </a:r>
            <a:br>
              <a:rPr lang="en-US" altLang="zh-CN"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然后进行16轮加密。</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最后对</a:t>
            </a:r>
            <a:r>
              <a:rPr lang="en-US" altLang="zh-CN" sz="2400" b="1" dirty="0">
                <a:latin typeface="宋体" panose="02010600030101010101" pitchFamily="2" charset="-122"/>
                <a:ea typeface="宋体" panose="02010600030101010101" pitchFamily="2" charset="-122"/>
              </a:rPr>
              <a:t>L</a:t>
            </a:r>
            <a:r>
              <a:rPr lang="en-US" altLang="zh-CN" sz="2400" b="1" baseline="-25000" dirty="0">
                <a:latin typeface="宋体" panose="02010600030101010101" pitchFamily="2" charset="-122"/>
                <a:ea typeface="宋体" panose="02010600030101010101" pitchFamily="2" charset="-122"/>
              </a:rPr>
              <a:t>16</a:t>
            </a:r>
            <a:r>
              <a:rPr lang="en-US" altLang="zh-CN" sz="2400" b="1" dirty="0">
                <a:latin typeface="宋体" panose="02010600030101010101" pitchFamily="2" charset="-122"/>
                <a:ea typeface="宋体" panose="02010600030101010101" pitchFamily="2" charset="-122"/>
              </a:rPr>
              <a:t>, R</a:t>
            </a:r>
            <a:r>
              <a:rPr lang="en-US" altLang="zh-CN" sz="2400" b="1" baseline="-25000" dirty="0">
                <a:latin typeface="宋体" panose="02010600030101010101" pitchFamily="2" charset="-122"/>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使用</a:t>
            </a:r>
            <a:r>
              <a:rPr lang="en-US" altLang="zh-CN" sz="2400" b="1" dirty="0">
                <a:latin typeface="宋体" panose="02010600030101010101" pitchFamily="2" charset="-122"/>
                <a:ea typeface="宋体" panose="02010600030101010101" pitchFamily="2" charset="-122"/>
              </a:rPr>
              <a:t>IP</a:t>
            </a:r>
            <a:r>
              <a:rPr lang="en-US" altLang="zh-CN" sz="2400" b="1" baseline="30000"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得到密文：85</a:t>
            </a:r>
            <a:r>
              <a:rPr lang="en-US" altLang="zh-CN" sz="2400" b="1" dirty="0">
                <a:latin typeface="宋体" panose="02010600030101010101" pitchFamily="2" charset="-122"/>
                <a:ea typeface="宋体" panose="02010600030101010101" pitchFamily="2" charset="-122"/>
              </a:rPr>
              <a:t>E813540F0AB405</a:t>
            </a:r>
            <a:endParaRPr lang="en-US" altLang="zh-CN" sz="2400" b="1" dirty="0">
              <a:latin typeface="宋体" panose="02010600030101010101" pitchFamily="2" charset="-122"/>
              <a:ea typeface="宋体" panose="02010600030101010101" pitchFamily="2" charset="-122"/>
            </a:endParaRPr>
          </a:p>
          <a:p>
            <a:pPr marL="609600" indent="-609600" eaLnBrk="1" hangingPunct="1"/>
            <a:endParaRPr lang="zh-CN" altLang="en-US" sz="2400" b="1" dirty="0">
              <a:latin typeface="楷体_GB2312" pitchFamily="1" charset="-122"/>
              <a:ea typeface="楷体_GB2312" pitchFamily="1"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74BCC010-FF42-44E5-A180-E941D908AA52}"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7347"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7348"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7349"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idx="1"/>
          </p:nvPr>
        </p:nvSpPr>
        <p:spPr>
          <a:xfrm>
            <a:off x="1558925" y="549275"/>
            <a:ext cx="9002713" cy="5975350"/>
          </a:xfrm>
        </p:spPr>
        <p:txBody>
          <a:bodyPr wrap="square" lIns="91440" tIns="45720" rIns="91440" bIns="45720" anchor="t"/>
          <a:p>
            <a:pPr marL="609600" indent="-609600" eaLnBrk="1" hangingPunct="1"/>
            <a:r>
              <a:rPr lang="en-US" altLang="zh-CN" sz="2400" b="1" dirty="0">
                <a:latin typeface="Times New Roman" panose="02020603050405020304" pitchFamily="18" charset="0"/>
                <a:cs typeface="Times New Roman" panose="02020603050405020304" pitchFamily="18" charset="0"/>
              </a:rPr>
              <a:t>DES</a:t>
            </a:r>
            <a:r>
              <a:rPr lang="zh-CN" altLang="en-US" sz="2400" b="1" dirty="0">
                <a:latin typeface="Times New Roman" panose="02020603050405020304" pitchFamily="18" charset="0"/>
                <a:ea typeface="宋体" panose="02010600030101010101" pitchFamily="2" charset="-122"/>
              </a:rPr>
              <a:t>的雪崩效应 </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r>
              <a:rPr lang="en-US" altLang="zh-CN" sz="2400" b="1" dirty="0">
                <a:solidFill>
                  <a:srgbClr val="FF0000"/>
                </a:solidFill>
                <a:latin typeface="Times New Roman" panose="02020603050405020304" pitchFamily="18" charset="0"/>
                <a:cs typeface="Times New Roman" panose="02020603050405020304" pitchFamily="18" charset="0"/>
              </a:rPr>
              <a:t>P</a:t>
            </a:r>
            <a:r>
              <a:rPr lang="zh-CN" altLang="en-US" sz="2400" b="1" dirty="0">
                <a:solidFill>
                  <a:srgbClr val="FF0000"/>
                </a:solidFill>
                <a:latin typeface="Times New Roman" panose="02020603050405020304" pitchFamily="18" charset="0"/>
                <a:ea typeface="宋体" panose="02010600030101010101" pitchFamily="2" charset="-122"/>
              </a:rPr>
              <a:t>置换的目的是提供雪崩效应</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明文或密钥的一点小的变动都引起密文的较大变化</a:t>
            </a:r>
            <a:endParaRPr lang="zh-CN" altLang="en-US" sz="2400" dirty="0">
              <a:latin typeface="Times New Roman" panose="02020603050405020304" pitchFamily="18" charset="0"/>
              <a:ea typeface="宋体" panose="02010600030101010101" pitchFamily="2" charset="-122"/>
            </a:endParaRPr>
          </a:p>
          <a:p>
            <a:pPr marL="990600" lvl="1" indent="-533400" eaLnBrk="1" hangingPunct="1"/>
            <a:r>
              <a:rPr lang="zh-CN" altLang="en-US" sz="1800" b="1" dirty="0">
                <a:latin typeface="Times New Roman" panose="02020603050405020304" pitchFamily="18" charset="0"/>
                <a:ea typeface="宋体" panose="02010600030101010101" pitchFamily="2" charset="-122"/>
              </a:rPr>
              <a:t>明文变化的影响</a:t>
            </a:r>
            <a:endParaRPr lang="zh-CN" altLang="en-US" sz="1800" b="1" dirty="0">
              <a:latin typeface="Times New Roman" panose="02020603050405020304" pitchFamily="18" charset="0"/>
              <a:ea typeface="宋体" panose="02010600030101010101" pitchFamily="2" charset="-122"/>
            </a:endParaRPr>
          </a:p>
          <a:p>
            <a:pPr marL="1371600" lvl="2" indent="-4572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明文1：</a:t>
            </a:r>
            <a:r>
              <a:rPr lang="zh-CN" altLang="en-US" sz="1800" b="1" dirty="0">
                <a:solidFill>
                  <a:srgbClr val="FF0000"/>
                </a:solidFill>
                <a:latin typeface="Times New Roman" panose="02020603050405020304" pitchFamily="18" charset="0"/>
                <a:ea typeface="宋体" panose="02010600030101010101" pitchFamily="2" charset="-122"/>
              </a:rPr>
              <a:t>0</a:t>
            </a:r>
            <a:r>
              <a:rPr lang="zh-CN" altLang="en-US" sz="1800" b="1" dirty="0">
                <a:latin typeface="Times New Roman" panose="02020603050405020304" pitchFamily="18" charset="0"/>
                <a:ea typeface="宋体" panose="02010600030101010101" pitchFamily="2" charset="-122"/>
              </a:rPr>
              <a:t>0000000 00000000 00000000 00000000 00000000 00000000 00000000 00000000 </a:t>
            </a:r>
            <a:endParaRPr lang="zh-CN" altLang="en-US" sz="1800" b="1" dirty="0">
              <a:latin typeface="Times New Roman" panose="02020603050405020304" pitchFamily="18" charset="0"/>
              <a:ea typeface="宋体" panose="02010600030101010101" pitchFamily="2" charset="-122"/>
            </a:endParaRPr>
          </a:p>
          <a:p>
            <a:pPr marL="1371600" lvl="2" indent="-4572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明文2：</a:t>
            </a:r>
            <a:r>
              <a:rPr lang="zh-CN" altLang="en-US" sz="1800" b="1" dirty="0">
                <a:solidFill>
                  <a:srgbClr val="FF0000"/>
                </a:solidFill>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0000000 00000000 00000000 00000000 00000000 00000000 00000000 00000000 </a:t>
            </a:r>
            <a:endParaRPr lang="zh-CN" altLang="en-US" sz="1800" b="1" dirty="0">
              <a:latin typeface="Times New Roman" panose="02020603050405020304" pitchFamily="18" charset="0"/>
              <a:ea typeface="宋体" panose="02010600030101010101" pitchFamily="2" charset="-122"/>
            </a:endParaRPr>
          </a:p>
          <a:p>
            <a:pPr marL="1371600" lvl="2" indent="-4572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密钥：0000001 1001011 0100100 1100010 0011100 0011000 0011100 0110010 </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r>
              <a:rPr lang="zh-CN" altLang="en-US" sz="1800" b="1" dirty="0">
                <a:latin typeface="Times New Roman" panose="02020603050405020304" pitchFamily="18" charset="0"/>
                <a:ea typeface="宋体" panose="02010600030101010101" pitchFamily="2" charset="-122"/>
              </a:rPr>
              <a:t>密钥变化的影响</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   明文:01101000 10000101 0010111 01111010 00010011 01110110 11101011 10100100 </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  密钥1：</a:t>
            </a:r>
            <a:r>
              <a:rPr lang="zh-CN" altLang="en-US" sz="1800" b="1" dirty="0">
                <a:solidFill>
                  <a:srgbClr val="FF0000"/>
                </a:solidFill>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110010 1111011 1101111 0011000 0011101 0000100 0110001 11011100</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  密钥2：</a:t>
            </a:r>
            <a:r>
              <a:rPr lang="zh-CN" altLang="en-US" sz="1800" b="1" dirty="0">
                <a:solidFill>
                  <a:srgbClr val="FF0000"/>
                </a:solidFill>
                <a:latin typeface="Times New Roman" panose="02020603050405020304" pitchFamily="18" charset="0"/>
                <a:ea typeface="宋体" panose="02010600030101010101" pitchFamily="2" charset="-122"/>
              </a:rPr>
              <a:t>0</a:t>
            </a:r>
            <a:r>
              <a:rPr lang="zh-CN" altLang="en-US" sz="1800" b="1" dirty="0">
                <a:latin typeface="Times New Roman" panose="02020603050405020304" pitchFamily="18" charset="0"/>
                <a:ea typeface="宋体" panose="02010600030101010101" pitchFamily="2" charset="-122"/>
              </a:rPr>
              <a:t>110010 1111011 1101111 0011000 0011101 0000100 0110001 11011100 </a:t>
            </a:r>
            <a:endParaRPr lang="zh-CN" altLang="en-US" sz="1800" b="1" dirty="0">
              <a:latin typeface="Times New Roman" panose="02020603050405020304" pitchFamily="18" charset="0"/>
              <a:ea typeface="宋体" panose="02010600030101010101" pitchFamily="2"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3F7D17BF-F92E-452A-B1C2-95D1EE748B93}"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8371"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8372" name="Rectangle 3"/>
          <p:cNvSpPr/>
          <p:nvPr/>
        </p:nvSpPr>
        <p:spPr>
          <a:xfrm>
            <a:off x="4572000" y="2438400"/>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8373"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B7854B67-4902-4C6F-AACD-4E279231AED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1746"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7" name="Rectangle 2"/>
          <p:cNvSpPr/>
          <p:nvPr/>
        </p:nvSpPr>
        <p:spPr>
          <a:xfrm>
            <a:off x="4714875" y="2043113"/>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1748" name="Object 3"/>
          <p:cNvGraphicFramePr>
            <a:graphicFrameLocks noChangeAspect="1"/>
          </p:cNvGraphicFramePr>
          <p:nvPr/>
        </p:nvGraphicFramePr>
        <p:xfrm>
          <a:off x="2439988" y="785813"/>
          <a:ext cx="6751637" cy="5738812"/>
        </p:xfrm>
        <a:graphic>
          <a:graphicData uri="http://schemas.openxmlformats.org/presentationml/2006/ole">
            <mc:AlternateContent xmlns:mc="http://schemas.openxmlformats.org/markup-compatibility/2006">
              <mc:Choice xmlns:v="urn:schemas-microsoft-com:vml" Requires="v">
                <p:oleObj spid="_x0000_s3093" name="" r:id="rId1" imgW="3458210" imgH="3467100" progId="Word.Picture.8">
                  <p:embed/>
                </p:oleObj>
              </mc:Choice>
              <mc:Fallback>
                <p:oleObj name="" r:id="rId1" imgW="3458210" imgH="3467100" progId="Word.Picture.8">
                  <p:embed/>
                  <p:pic>
                    <p:nvPicPr>
                      <p:cNvPr id="0" name="图片 3092"/>
                      <p:cNvPicPr/>
                      <p:nvPr/>
                    </p:nvPicPr>
                    <p:blipFill>
                      <a:blip r:embed="rId2"/>
                      <a:stretch>
                        <a:fillRect/>
                      </a:stretch>
                    </p:blipFill>
                    <p:spPr>
                      <a:xfrm>
                        <a:off x="2439988" y="785813"/>
                        <a:ext cx="6751637" cy="5738812"/>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idx="1"/>
          </p:nvPr>
        </p:nvSpPr>
        <p:spPr>
          <a:xfrm>
            <a:off x="1704975" y="1143000"/>
            <a:ext cx="2890838" cy="1565275"/>
          </a:xfrm>
        </p:spPr>
        <p:txBody>
          <a:bodyPr wrap="square" lIns="91440" tIns="45720" rIns="91440" bIns="45720" anchor="t"/>
          <a:p>
            <a:pPr marL="609600" indent="-609600" eaLnBrk="1" hangingPunct="1">
              <a:buFont typeface="Wingdings" panose="05000000000000000000" pitchFamily="2" charset="2"/>
              <a:buNone/>
            </a:pPr>
            <a:r>
              <a:rPr lang="en-US" altLang="zh-CN" dirty="0">
                <a:ea typeface="宋体" panose="02010600030101010101" pitchFamily="2" charset="-122"/>
              </a:rPr>
              <a:t>DES</a:t>
            </a:r>
            <a:r>
              <a:rPr lang="zh-CN" altLang="en-US" dirty="0">
                <a:ea typeface="宋体" panose="02010600030101010101" pitchFamily="2" charset="-122"/>
              </a:rPr>
              <a:t>的</a:t>
            </a:r>
            <a:r>
              <a:rPr lang="zh-CN" altLang="en-US" dirty="0">
                <a:latin typeface="宋体" panose="02010600030101010101" pitchFamily="2" charset="-122"/>
                <a:ea typeface="宋体" panose="02010600030101010101" pitchFamily="2" charset="-122"/>
              </a:rPr>
              <a:t>雪崩效应</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128"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E4C006B5-1324-44DB-827A-849D0B1298A3}"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9395"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9396"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59397"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50181" name="Group 5"/>
          <p:cNvGraphicFramePr>
            <a:graphicFrameLocks noGrp="1"/>
          </p:cNvGraphicFramePr>
          <p:nvPr/>
        </p:nvGraphicFramePr>
        <p:xfrm>
          <a:off x="5181600" y="838200"/>
          <a:ext cx="2362200" cy="5522595"/>
        </p:xfrm>
        <a:graphic>
          <a:graphicData uri="http://schemas.openxmlformats.org/drawingml/2006/table">
            <a:tbl>
              <a:tblPr/>
              <a:tblGrid>
                <a:gridCol w="914400"/>
                <a:gridCol w="1447800"/>
              </a:tblGrid>
              <a:tr h="304800">
                <a:tc gridSpan="2">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hlink"/>
                          </a:solidFill>
                          <a:effectLst/>
                          <a:latin typeface="宋体" panose="02010600030101010101" pitchFamily="2" charset="-122"/>
                          <a:ea typeface="宋体" panose="02010600030101010101" pitchFamily="2" charset="-122"/>
                        </a:rPr>
                        <a:t>明文的变化</a:t>
                      </a:r>
                      <a:r>
                        <a:rPr kumimoji="0" lang="zh-CN" altLang="en-US" sz="20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 </a:t>
                      </a:r>
                      <a:endParaRPr kumimoji="0" lang="zh-CN" altLang="en-US" sz="20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r>
              <a:tr h="54927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循环</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不同比特的个数</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241" name="Group 65"/>
          <p:cNvGraphicFramePr>
            <a:graphicFrameLocks noGrp="1"/>
          </p:cNvGraphicFramePr>
          <p:nvPr/>
        </p:nvGraphicFramePr>
        <p:xfrm>
          <a:off x="7772400" y="838200"/>
          <a:ext cx="2362200" cy="5522595"/>
        </p:xfrm>
        <a:graphic>
          <a:graphicData uri="http://schemas.openxmlformats.org/drawingml/2006/table">
            <a:tbl>
              <a:tblPr/>
              <a:tblGrid>
                <a:gridCol w="990600"/>
                <a:gridCol w="1371600"/>
              </a:tblGrid>
              <a:tr h="304800">
                <a:tc gridSpan="2">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smtClean="0">
                          <a:ln>
                            <a:noFill/>
                          </a:ln>
                          <a:solidFill>
                            <a:schemeClr val="hlink"/>
                          </a:solidFill>
                          <a:effectLst/>
                          <a:latin typeface="宋体" panose="02010600030101010101" pitchFamily="2" charset="-122"/>
                          <a:ea typeface="宋体" panose="02010600030101010101" pitchFamily="2" charset="-122"/>
                        </a:rPr>
                        <a:t>密钥的变化</a:t>
                      </a:r>
                      <a:r>
                        <a:rPr kumimoji="0" lang="zh-CN" altLang="en-US" sz="20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 </a:t>
                      </a:r>
                      <a:endParaRPr kumimoji="0" lang="zh-CN" altLang="en-US" sz="20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r>
              <a:tr h="54927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循环</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不同比特的个数</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320">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cap="flat">
                      <a:noFill/>
                    </a:lnB>
                    <a:lnTlToBr>
                      <a:noFill/>
                    </a:lnTlToBr>
                    <a:lnBlToTr>
                      <a:noFill/>
                    </a:lnBlToTr>
                    <a:noFill/>
                  </a:tcPr>
                </a:tc>
              </a:tr>
              <a:tr h="274955">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idx="1"/>
          </p:nvPr>
        </p:nvSpPr>
        <p:spPr>
          <a:xfrm>
            <a:off x="1524000" y="188913"/>
            <a:ext cx="10117138" cy="6264275"/>
          </a:xfrm>
        </p:spPr>
        <p:txBody>
          <a:bodyPr wrap="square" lIns="91440" tIns="45720" rIns="91440" bIns="45720" anchor="t"/>
          <a:p>
            <a:pPr marL="609600" indent="-609600" eaLnBrk="1" hangingPunct="1"/>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的争论——密钥长度</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最初</a:t>
            </a:r>
            <a:r>
              <a:rPr lang="en-US" altLang="zh-CN" sz="2000" b="1" dirty="0">
                <a:latin typeface="Times New Roman" panose="02020603050405020304" pitchFamily="18" charset="0"/>
                <a:ea typeface="宋体" panose="02010600030101010101" pitchFamily="2" charset="-122"/>
              </a:rPr>
              <a:t>IBM</a:t>
            </a:r>
            <a:r>
              <a:rPr lang="zh-CN" altLang="en-US" sz="2000" b="1" dirty="0">
                <a:latin typeface="Times New Roman" panose="02020603050405020304" pitchFamily="18" charset="0"/>
                <a:ea typeface="宋体" panose="02010600030101010101" pitchFamily="2" charset="-122"/>
              </a:rPr>
              <a:t>设计</a:t>
            </a:r>
            <a:r>
              <a:rPr lang="en-US" altLang="zh-CN" sz="2000" b="1" dirty="0">
                <a:latin typeface="Times New Roman" panose="02020603050405020304" pitchFamily="18" charset="0"/>
                <a:ea typeface="宋体" panose="02010600030101010101" pitchFamily="2" charset="-122"/>
              </a:rPr>
              <a:t>Lucifer</a:t>
            </a:r>
            <a:r>
              <a:rPr lang="zh-CN" altLang="en-US" sz="2000" b="1" dirty="0">
                <a:latin typeface="Times New Roman" panose="02020603050405020304" pitchFamily="18" charset="0"/>
                <a:ea typeface="宋体" panose="02010600030101010101" pitchFamily="2" charset="-122"/>
              </a:rPr>
              <a:t>时的钥长为128位，当</a:t>
            </a:r>
            <a:r>
              <a:rPr lang="en-US" altLang="zh-CN" sz="2000" b="1" dirty="0">
                <a:latin typeface="Times New Roman" panose="02020603050405020304" pitchFamily="18" charset="0"/>
                <a:ea typeface="宋体" panose="02010600030101010101" pitchFamily="2" charset="-122"/>
              </a:rPr>
              <a:t>DES</a:t>
            </a:r>
            <a:r>
              <a:rPr lang="zh-CN" altLang="en-US" sz="2000" b="1" dirty="0">
                <a:latin typeface="Times New Roman" panose="02020603050405020304" pitchFamily="18" charset="0"/>
                <a:ea typeface="宋体" panose="02010600030101010101" pitchFamily="2" charset="-122"/>
              </a:rPr>
              <a:t>成为标准时有效</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长度缩减为56位，要求增加钥长的争论主要是针对蛮力攻击的</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可能性。 </a:t>
            </a:r>
            <a:endParaRPr lang="zh-CN" altLang="en-US" sz="2000" b="1" dirty="0">
              <a:latin typeface="Times New Roman" panose="02020603050405020304" pitchFamily="18" charset="0"/>
              <a:ea typeface="宋体" panose="02010600030101010101" pitchFamily="2" charset="-122"/>
            </a:endParaRPr>
          </a:p>
          <a:p>
            <a:pPr marL="609600" indent="-609600" eaLnBrk="1" hangingPunct="1"/>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的争论——</a:t>
            </a:r>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设计标准</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NSA</a:t>
            </a:r>
            <a:r>
              <a:rPr lang="zh-CN" altLang="en-US" sz="2000" b="1" dirty="0">
                <a:latin typeface="Times New Roman" panose="02020603050405020304" pitchFamily="18" charset="0"/>
                <a:ea typeface="宋体" panose="02010600030101010101" pitchFamily="2" charset="-122"/>
              </a:rPr>
              <a:t>告诫</a:t>
            </a:r>
            <a:r>
              <a:rPr lang="en-US" altLang="zh-CN" sz="2000" b="1" dirty="0">
                <a:latin typeface="Times New Roman" panose="02020603050405020304" pitchFamily="18" charset="0"/>
                <a:ea typeface="宋体" panose="02010600030101010101" pitchFamily="2" charset="-122"/>
              </a:rPr>
              <a:t>DES</a:t>
            </a:r>
            <a:r>
              <a:rPr lang="zh-CN" altLang="en-US" sz="2000" b="1" dirty="0">
                <a:latin typeface="Times New Roman" panose="02020603050405020304" pitchFamily="18" charset="0"/>
                <a:ea typeface="宋体" panose="02010600030101010101" pitchFamily="2" charset="-122"/>
              </a:rPr>
              <a:t>的设计者，代替和置换等的设计标准是“敏感”</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的，并要求</a:t>
            </a:r>
            <a:r>
              <a:rPr lang="en-US" altLang="zh-CN" sz="2000" b="1" dirty="0">
                <a:latin typeface="Times New Roman" panose="02020603050405020304" pitchFamily="18" charset="0"/>
                <a:ea typeface="宋体" panose="02010600030101010101" pitchFamily="2" charset="-122"/>
              </a:rPr>
              <a:t>IBM</a:t>
            </a:r>
            <a:r>
              <a:rPr lang="zh-CN" altLang="en-US" sz="2000" b="1" dirty="0">
                <a:latin typeface="Times New Roman" panose="02020603050405020304" pitchFamily="18" charset="0"/>
                <a:ea typeface="宋体" panose="02010600030101010101" pitchFamily="2" charset="-122"/>
              </a:rPr>
              <a:t>公司不要公布这些信息和数据。</a:t>
            </a:r>
            <a:endParaRPr lang="zh-CN" altLang="en-US" sz="2000" b="1" dirty="0">
              <a:latin typeface="Times New Roman" panose="02020603050405020304" pitchFamily="18" charset="0"/>
              <a:ea typeface="宋体" panose="02010600030101010101" pitchFamily="2" charset="-122"/>
            </a:endParaRPr>
          </a:p>
          <a:p>
            <a:pPr marL="609600" indent="-609600" eaLnBrk="1" hangingPunct="1"/>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的争论——迭代次数 </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在8轮迭代之后，密文基本上就是每一明文位和密钥位的随机函数，为什么</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算法不在8轮之后停止？ </a:t>
            </a:r>
            <a:endParaRPr lang="zh-CN" altLang="en-US" sz="2000" b="1" dirty="0">
              <a:latin typeface="Times New Roman" panose="02020603050405020304" pitchFamily="18" charset="0"/>
              <a:ea typeface="宋体" panose="02010600030101010101" pitchFamily="2" charset="-122"/>
            </a:endParaRPr>
          </a:p>
          <a:p>
            <a:pPr marL="609600" indent="-609600" eaLnBrk="1" hangingPunct="1"/>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的争论——抗差分分析</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差分分析表明任何少于16次迭代的</a:t>
            </a:r>
            <a:r>
              <a:rPr lang="en-US" altLang="zh-CN" sz="2000" b="1" dirty="0">
                <a:latin typeface="Times New Roman" panose="02020603050405020304" pitchFamily="18" charset="0"/>
                <a:ea typeface="宋体" panose="02010600030101010101" pitchFamily="2" charset="-122"/>
              </a:rPr>
              <a:t>DES</a:t>
            </a:r>
            <a:r>
              <a:rPr lang="zh-CN" altLang="en-US" sz="2000" b="1" dirty="0">
                <a:latin typeface="Times New Roman" panose="02020603050405020304" pitchFamily="18" charset="0"/>
                <a:ea typeface="宋体" panose="02010600030101010101" pitchFamily="2" charset="-122"/>
              </a:rPr>
              <a:t>算法都可以用比穷举法更有效的方法</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破译，而</a:t>
            </a:r>
            <a:r>
              <a:rPr lang="en-US" altLang="zh-CN" sz="2000" b="1" dirty="0">
                <a:latin typeface="Times New Roman" panose="02020603050405020304" pitchFamily="18" charset="0"/>
                <a:ea typeface="宋体" panose="02010600030101010101" pitchFamily="2" charset="-122"/>
              </a:rPr>
              <a:t>DES</a:t>
            </a:r>
            <a:r>
              <a:rPr lang="zh-CN" altLang="en-US" sz="2000" b="1" dirty="0">
                <a:latin typeface="Times New Roman" panose="02020603050405020304" pitchFamily="18" charset="0"/>
                <a:ea typeface="宋体" panose="02010600030101010101" pitchFamily="2" charset="-122"/>
              </a:rPr>
              <a:t>恰巧为16次迭代，这是偶然的巧合吗？差分分析方法是以色列</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学者</a:t>
            </a:r>
            <a:r>
              <a:rPr lang="en-US" altLang="zh-CN" sz="2000" b="1" dirty="0">
                <a:latin typeface="Times New Roman" panose="02020603050405020304" pitchFamily="18" charset="0"/>
                <a:ea typeface="宋体" panose="02010600030101010101" pitchFamily="2" charset="-122"/>
              </a:rPr>
              <a:t>E. Biham</a:t>
            </a:r>
            <a:r>
              <a:rPr lang="zh-CN" altLang="en-US" sz="2000" b="1" dirty="0">
                <a:latin typeface="Times New Roman" panose="02020603050405020304" pitchFamily="18" charset="0"/>
                <a:ea typeface="宋体" panose="02010600030101010101" pitchFamily="2" charset="-122"/>
              </a:rPr>
              <a:t>和</a:t>
            </a:r>
            <a:r>
              <a:rPr lang="en-US" altLang="zh-CN" sz="2000" b="1" dirty="0">
                <a:latin typeface="Times New Roman" panose="02020603050405020304" pitchFamily="18" charset="0"/>
                <a:ea typeface="宋体" panose="02010600030101010101" pitchFamily="2" charset="-122"/>
              </a:rPr>
              <a:t>A. Shamir</a:t>
            </a:r>
            <a:r>
              <a:rPr lang="zh-CN" altLang="en-US" sz="2000" b="1" dirty="0">
                <a:latin typeface="Times New Roman" panose="02020603050405020304" pitchFamily="18" charset="0"/>
                <a:ea typeface="宋体" panose="02010600030101010101" pitchFamily="2" charset="-122"/>
              </a:rPr>
              <a:t>在1990年发明的，但据称</a:t>
            </a:r>
            <a:r>
              <a:rPr lang="en-US" altLang="zh-CN" sz="2000" b="1" dirty="0">
                <a:latin typeface="Times New Roman" panose="02020603050405020304" pitchFamily="18" charset="0"/>
                <a:ea typeface="宋体" panose="02010600030101010101" pitchFamily="2" charset="-122"/>
              </a:rPr>
              <a:t>IBM</a:t>
            </a:r>
            <a:r>
              <a:rPr lang="zh-CN" altLang="en-US" sz="2000" b="1" dirty="0">
                <a:latin typeface="Times New Roman" panose="02020603050405020304" pitchFamily="18" charset="0"/>
                <a:ea typeface="宋体" panose="02010600030101010101" pitchFamily="2" charset="-122"/>
              </a:rPr>
              <a:t>在1974年就掌握了</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这种差分分析方法。</a:t>
            </a:r>
            <a:endParaRPr lang="zh-CN" altLang="en-US" sz="2000" b="1" dirty="0">
              <a:latin typeface="Times New Roman" panose="02020603050405020304" pitchFamily="18" charset="0"/>
              <a:ea typeface="宋体" panose="02010600030101010101" pitchFamily="2"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8C99B4C3-D459-4B53-BE35-851DDA803CBE}"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041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0420"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60421"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idx="1"/>
          </p:nvPr>
        </p:nvSpPr>
        <p:spPr>
          <a:xfrm>
            <a:off x="1631950" y="549275"/>
            <a:ext cx="8928100" cy="6191250"/>
          </a:xfrm>
        </p:spPr>
        <p:txBody>
          <a:bodyPr wrap="square" lIns="91440" tIns="45720" rIns="91440" bIns="45720" anchor="t"/>
          <a:p>
            <a:pPr marL="609600" indent="-609600" eaLnBrk="1" hangingPunct="1">
              <a:lnSpc>
                <a:spcPct val="90000"/>
              </a:lnSpc>
            </a:pPr>
            <a:r>
              <a:rPr lang="en-US" altLang="zh-CN" sz="2400" b="1" dirty="0">
                <a:latin typeface="Times New Roman" panose="02020603050405020304" pitchFamily="18" charset="0"/>
                <a:ea typeface="宋体" panose="02010600030101010101" pitchFamily="2" charset="-122"/>
              </a:rPr>
              <a:t>DES</a:t>
            </a:r>
            <a:r>
              <a:rPr lang="zh-CN" altLang="en-US" sz="2400" b="1" dirty="0">
                <a:latin typeface="Times New Roman" panose="02020603050405020304" pitchFamily="18" charset="0"/>
                <a:ea typeface="宋体" panose="02010600030101010101" pitchFamily="2" charset="-122"/>
              </a:rPr>
              <a:t>的争论——</a:t>
            </a:r>
            <a:r>
              <a:rPr lang="en-US" altLang="zh-CN" sz="2400" b="1"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盒</a:t>
            </a:r>
            <a:endParaRPr lang="zh-CN" altLang="en-US" sz="24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DES</a:t>
            </a:r>
            <a:r>
              <a:rPr lang="zh-CN" altLang="en-US" sz="2000" b="1" dirty="0">
                <a:latin typeface="Times New Roman" panose="02020603050405020304" pitchFamily="18" charset="0"/>
                <a:ea typeface="宋体" panose="02010600030101010101" pitchFamily="2" charset="-122"/>
              </a:rPr>
              <a:t>的核心是</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盒，除此之外的计算是属线性的。</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盒作为该密码体制的非</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线性组件对安全性至关重要。</a:t>
            </a:r>
            <a:endParaRPr lang="zh-CN" altLang="en-US" sz="20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1976年美国</a:t>
            </a:r>
            <a:r>
              <a:rPr lang="en-US" altLang="zh-CN" sz="1800" b="1" dirty="0">
                <a:latin typeface="Times New Roman" panose="02020603050405020304" pitchFamily="18" charset="0"/>
                <a:ea typeface="宋体" panose="02010600030101010101" pitchFamily="2" charset="-122"/>
              </a:rPr>
              <a:t>NSA</a:t>
            </a:r>
            <a:r>
              <a:rPr lang="zh-CN" altLang="en-US" sz="1800" b="1" dirty="0">
                <a:latin typeface="Times New Roman" panose="02020603050405020304" pitchFamily="18" charset="0"/>
                <a:ea typeface="宋体" panose="02010600030101010101" pitchFamily="2" charset="-122"/>
              </a:rPr>
              <a:t>提出了下列几条</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盒的设计准则：</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1. </a:t>
            </a:r>
            <a:r>
              <a:rPr lang="en-US" altLang="zh-CN" sz="1800" b="1" dirty="0">
                <a:solidFill>
                  <a:srgbClr val="FF0000"/>
                </a:solidFill>
                <a:latin typeface="Times New Roman" panose="02020603050405020304" pitchFamily="18" charset="0"/>
                <a:ea typeface="宋体" panose="02010600030101010101" pitchFamily="2" charset="-122"/>
              </a:rPr>
              <a:t>S</a:t>
            </a:r>
            <a:r>
              <a:rPr lang="zh-CN" altLang="en-US" sz="1800" b="1" dirty="0">
                <a:solidFill>
                  <a:srgbClr val="FF0000"/>
                </a:solidFill>
                <a:latin typeface="Times New Roman" panose="02020603050405020304" pitchFamily="18" charset="0"/>
                <a:ea typeface="宋体" panose="02010600030101010101" pitchFamily="2" charset="-122"/>
              </a:rPr>
              <a:t>盒的每一行是整数0，…，15的一个置换</a:t>
            </a:r>
            <a:endParaRPr lang="zh-CN" altLang="en-US" sz="1800" b="1" dirty="0">
              <a:solidFill>
                <a:srgbClr val="FF0000"/>
              </a:solidFill>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2. 没有一个</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盒是它输入变量的线性函数</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3.改变</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盒的一个输入位至少要引起两位的输出改变</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4.对任何一个</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盒和任何一个输入</a:t>
            </a:r>
            <a:r>
              <a:rPr lang="en-US" altLang="zh-CN" sz="1800" b="1" i="1" dirty="0">
                <a:latin typeface="Times New Roman" panose="02020603050405020304" pitchFamily="18" charset="0"/>
                <a:ea typeface="宋体" panose="02010600030101010101" pitchFamily="2" charset="-122"/>
              </a:rPr>
              <a:t>X</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a:t>
            </a:r>
            <a:r>
              <a:rPr lang="en-US" altLang="zh-CN" sz="1800" b="1" i="1" dirty="0">
                <a:latin typeface="Times New Roman" panose="02020603050405020304" pitchFamily="18" charset="0"/>
                <a:ea typeface="宋体" panose="02010600030101010101" pitchFamily="2" charset="-122"/>
              </a:rPr>
              <a:t>X</a:t>
            </a:r>
            <a:r>
              <a:rPr lang="zh-CN" altLang="en-US" sz="1800" b="1" dirty="0">
                <a:latin typeface="Times New Roman" panose="02020603050405020304" pitchFamily="18" charset="0"/>
                <a:ea typeface="宋体" panose="02010600030101010101" pitchFamily="2" charset="-122"/>
              </a:rPr>
              <a:t>）和 </a:t>
            </a:r>
            <a:r>
              <a:rPr lang="en-US" altLang="zh-CN" sz="1800" b="1" dirty="0">
                <a:latin typeface="Times New Roman" panose="02020603050405020304" pitchFamily="18" charset="0"/>
                <a:ea typeface="宋体" panose="02010600030101010101" pitchFamily="2" charset="-122"/>
              </a:rPr>
              <a:t>S(</a:t>
            </a:r>
            <a:r>
              <a:rPr lang="en-US" altLang="zh-CN" sz="1800" b="1" i="1" dirty="0">
                <a:latin typeface="Times New Roman" panose="02020603050405020304" pitchFamily="18" charset="0"/>
                <a:ea typeface="宋体" panose="02010600030101010101" pitchFamily="2" charset="-122"/>
              </a:rPr>
              <a:t>X</a:t>
            </a:r>
            <a:r>
              <a:rPr lang="en-US" altLang="zh-CN" sz="1800" b="1" dirty="0">
                <a:latin typeface="Times New Roman" panose="02020603050405020304" pitchFamily="18" charset="0"/>
                <a:ea typeface="宋体" panose="02010600030101010101" pitchFamily="2" charset="-122"/>
                <a:sym typeface="Symbol" panose="05050102010706020507" pitchFamily="18" charset="2"/>
              </a:rPr>
              <a:t></a:t>
            </a:r>
            <a:r>
              <a:rPr lang="en-US" altLang="zh-CN" sz="1800" b="1" dirty="0">
                <a:latin typeface="Times New Roman" panose="02020603050405020304" pitchFamily="18" charset="0"/>
                <a:ea typeface="宋体" panose="02010600030101010101" pitchFamily="2" charset="-122"/>
              </a:rPr>
              <a:t>001100</a:t>
            </a:r>
            <a:r>
              <a:rPr lang="zh-CN" altLang="en-US" sz="1800" b="1" dirty="0">
                <a:latin typeface="Times New Roman" panose="02020603050405020304" pitchFamily="18" charset="0"/>
                <a:ea typeface="宋体" panose="02010600030101010101" pitchFamily="2" charset="-122"/>
              </a:rPr>
              <a:t>）至少有两个</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   比特不同（这里</a:t>
            </a:r>
            <a:r>
              <a:rPr lang="en-US" altLang="zh-CN" sz="1800" b="1" i="1" dirty="0">
                <a:latin typeface="Times New Roman" panose="02020603050405020304" pitchFamily="18" charset="0"/>
                <a:ea typeface="宋体" panose="02010600030101010101" pitchFamily="2" charset="-122"/>
              </a:rPr>
              <a:t>X</a:t>
            </a:r>
            <a:r>
              <a:rPr lang="zh-CN" altLang="en-US" sz="1800" b="1" dirty="0">
                <a:latin typeface="Times New Roman" panose="02020603050405020304" pitchFamily="18" charset="0"/>
                <a:ea typeface="宋体" panose="02010600030101010101" pitchFamily="2" charset="-122"/>
              </a:rPr>
              <a:t>是长度为6的比特串）</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5.对任何一个</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盒，对任何一个输入对</a:t>
            </a:r>
            <a:r>
              <a:rPr lang="en-US" altLang="zh-CN" sz="1800" b="1" dirty="0">
                <a:latin typeface="Times New Roman" panose="02020603050405020304" pitchFamily="18" charset="0"/>
                <a:ea typeface="宋体" panose="02010600030101010101" pitchFamily="2" charset="-122"/>
              </a:rPr>
              <a:t>e,f</a:t>
            </a:r>
            <a:r>
              <a:rPr lang="zh-CN" altLang="en-US" sz="1800" b="1" dirty="0">
                <a:latin typeface="Times New Roman" panose="02020603050405020304" pitchFamily="18" charset="0"/>
                <a:ea typeface="宋体" panose="02010600030101010101" pitchFamily="2" charset="-122"/>
              </a:rPr>
              <a:t>属于{0,1},</a:t>
            </a:r>
            <a:r>
              <a:rPr lang="en-US" altLang="zh-CN" sz="1800" b="1" dirty="0">
                <a:latin typeface="Times New Roman" panose="02020603050405020304" pitchFamily="18" charset="0"/>
                <a:ea typeface="宋体" panose="02010600030101010101" pitchFamily="2" charset="-122"/>
              </a:rPr>
              <a:t>S(X) ≠S(X</a:t>
            </a:r>
            <a:r>
              <a:rPr lang="en-US" altLang="zh-CN" sz="1800" b="1" dirty="0">
                <a:latin typeface="Times New Roman" panose="02020603050405020304" pitchFamily="18" charset="0"/>
                <a:ea typeface="宋体" panose="02010600030101010101" pitchFamily="2" charset="-122"/>
                <a:sym typeface="Symbol" panose="05050102010706020507" pitchFamily="18" charset="2"/>
              </a:rPr>
              <a:t>e</a:t>
            </a:r>
            <a:r>
              <a:rPr lang="en-US" altLang="zh-CN" sz="1800" b="1" dirty="0">
                <a:latin typeface="Times New Roman" panose="02020603050405020304" pitchFamily="18" charset="0"/>
                <a:ea typeface="宋体" panose="02010600030101010101" pitchFamily="2" charset="-122"/>
              </a:rPr>
              <a:t>f00)</a:t>
            </a:r>
            <a:endParaRPr lang="en-US" altLang="zh-CN"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6.对任何一个</a:t>
            </a:r>
            <a:r>
              <a:rPr lang="en-US" altLang="zh-CN" sz="1800" b="1" dirty="0">
                <a:latin typeface="Times New Roman" panose="02020603050405020304" pitchFamily="18" charset="0"/>
                <a:ea typeface="宋体" panose="02010600030101010101" pitchFamily="2" charset="-122"/>
              </a:rPr>
              <a:t>S</a:t>
            </a:r>
            <a:r>
              <a:rPr lang="zh-CN" altLang="en-US" sz="1800" b="1" dirty="0">
                <a:latin typeface="Times New Roman" panose="02020603050405020304" pitchFamily="18" charset="0"/>
                <a:ea typeface="宋体" panose="02010600030101010101" pitchFamily="2" charset="-122"/>
              </a:rPr>
              <a:t>盒，如果固定一个输入比特，来看一个固定输出比特的值,</a:t>
            </a:r>
            <a:endParaRPr lang="zh-CN" altLang="en-US" sz="1800" b="1" dirty="0">
              <a:latin typeface="Times New Roman" panose="02020603050405020304" pitchFamily="18" charset="0"/>
              <a:ea typeface="宋体" panose="02010600030101010101" pitchFamily="2" charset="-122"/>
            </a:endParaRPr>
          </a:p>
          <a:p>
            <a:pPr marL="990600" lvl="1" indent="-533400" eaLnBrk="1" hangingPunct="1">
              <a:lnSpc>
                <a:spcPct val="90000"/>
              </a:lnSpc>
              <a:buFont typeface="Wingdings" panose="05000000000000000000" pitchFamily="2" charset="2"/>
              <a:buNone/>
            </a:pPr>
            <a:r>
              <a:rPr lang="zh-CN" altLang="en-US" sz="1800" b="1" dirty="0">
                <a:latin typeface="Times New Roman" panose="02020603050405020304" pitchFamily="18" charset="0"/>
                <a:ea typeface="宋体" panose="02010600030101010101" pitchFamily="2" charset="-122"/>
              </a:rPr>
              <a:t>   这个输出比特为0的输入数目将接近于这个输出比特为1的输入数目。</a:t>
            </a:r>
            <a:endParaRPr lang="zh-CN" altLang="en-US" sz="18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solidFill>
                  <a:srgbClr val="FF0000"/>
                </a:solidFill>
                <a:latin typeface="Times New Roman" panose="02020603050405020304" pitchFamily="18" charset="0"/>
                <a:ea typeface="宋体" panose="02010600030101010101" pitchFamily="2" charset="-122"/>
              </a:rPr>
              <a:t>盒子的设计标准（其实也就是整个算法的设计标准）并未公开</a:t>
            </a:r>
            <a:r>
              <a:rPr lang="zh-CN" altLang="en-US" sz="2000" b="1" dirty="0">
                <a:latin typeface="Times New Roman" panose="02020603050405020304" pitchFamily="18" charset="0"/>
                <a:ea typeface="宋体" panose="02010600030101010101" pitchFamily="2" charset="-122"/>
              </a:rPr>
              <a:t>，人们怀疑</a:t>
            </a:r>
            <a:endParaRPr lang="zh-CN" altLang="en-US" sz="20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这些盒子的设计可能隐藏着一种可以使得了解</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盒弱点的敌对方成功</a:t>
            </a:r>
            <a:endParaRPr lang="zh-CN" altLang="en-US" sz="20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进行密码分析的隐患。这种可能性使人心神不安，而且这么多年以来的确</a:t>
            </a:r>
            <a:endParaRPr lang="zh-CN" altLang="en-US" sz="20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有不少</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盒的规律性以及未曾料到的行为被发现。尽管如此，至今还没</a:t>
            </a:r>
            <a:endParaRPr lang="zh-CN" altLang="en-US" sz="20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有人成功地发现</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盒想象中的致命缺陷（至少没有人公开承认这样一个</a:t>
            </a:r>
            <a:endParaRPr lang="zh-CN" altLang="en-US" sz="2000" b="1" dirty="0">
              <a:latin typeface="Times New Roman" panose="02020603050405020304" pitchFamily="18" charset="0"/>
              <a:ea typeface="宋体" panose="02010600030101010101" pitchFamily="2" charset="-122"/>
            </a:endParaRPr>
          </a:p>
          <a:p>
            <a:pPr marL="990600" lvl="1" indent="-533400"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发现）。 </a:t>
            </a:r>
            <a:endParaRPr lang="zh-CN" altLang="en-US" sz="2000" b="1" dirty="0">
              <a:latin typeface="Times New Roman" panose="02020603050405020304" pitchFamily="18" charset="0"/>
              <a:ea typeface="宋体" panose="02010600030101010101" pitchFamily="2"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FFB583EB-7DF0-409C-A3A4-0A627CA83C33}"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1443"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1444" name="Rectangle 3"/>
          <p:cNvSpPr/>
          <p:nvPr/>
        </p:nvSpPr>
        <p:spPr>
          <a:xfrm>
            <a:off x="4719638" y="21621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61445" name="Rectangle 4"/>
          <p:cNvSpPr/>
          <p:nvPr/>
        </p:nvSpPr>
        <p:spPr>
          <a:xfrm>
            <a:off x="3533775" y="2452688"/>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0DA29C26-ABE4-49E1-AA42-B11B659EF11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2466"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0420" name="Text Box 2"/>
          <p:cNvSpPr txBox="1">
            <a:spLocks noChangeArrowheads="1"/>
          </p:cNvSpPr>
          <p:nvPr/>
        </p:nvSpPr>
        <p:spPr bwMode="auto">
          <a:xfrm>
            <a:off x="3503613" y="188913"/>
            <a:ext cx="4648200" cy="829945"/>
          </a:xfrm>
          <a:prstGeom prst="rect">
            <a:avLst/>
          </a:prstGeom>
          <a:noFill/>
          <a:ln w="9525">
            <a:noFill/>
            <a:miter lim="800000"/>
          </a:ln>
        </p:spPr>
        <p:txBody>
          <a:bodyPr>
            <a:spAutoFit/>
          </a:bodyPr>
          <a:lstStyle/>
          <a:p>
            <a:pPr marR="0" algn="ctr" defTabSz="914400" rtl="0">
              <a:lnSpc>
                <a:spcPct val="120000"/>
              </a:lnSpc>
              <a:spcBef>
                <a:spcPct val="50000"/>
              </a:spcBef>
              <a:buClr>
                <a:schemeClr val="folHlink"/>
              </a:buClr>
              <a:buSzPct val="75000"/>
              <a:buFont typeface="Wingdings" panose="05000000000000000000" pitchFamily="2" charset="2"/>
              <a:buNone/>
              <a:defRPr/>
            </a:pPr>
            <a:r>
              <a:rPr kumimoji="0" lang="en-US" altLang="zh-CN" sz="4000" b="1" kern="1200" cap="none" spc="0" normalizeH="0" baseline="0" noProof="0" dirty="0" smtClean="0">
                <a:solidFill>
                  <a:schemeClr val="tx2"/>
                </a:solidFill>
                <a:latin typeface="+mn-ea"/>
                <a:ea typeface="+mn-ea"/>
                <a:cs typeface="+mn-cs"/>
              </a:rPr>
              <a:t>DES</a:t>
            </a:r>
            <a:r>
              <a:rPr kumimoji="0" lang="zh-CN" altLang="en-US" sz="4000" b="1" kern="1200" cap="none" spc="0" normalizeH="0" baseline="0" noProof="0" dirty="0" smtClean="0">
                <a:solidFill>
                  <a:schemeClr val="tx2"/>
                </a:solidFill>
                <a:latin typeface="+mn-ea"/>
                <a:ea typeface="+mn-ea"/>
                <a:cs typeface="+mn-cs"/>
              </a:rPr>
              <a:t>的强度</a:t>
            </a:r>
            <a:endParaRPr kumimoji="0" lang="zh-CN" altLang="en-US" sz="4000" b="1" kern="1200" cap="none" spc="0" normalizeH="0" baseline="0" noProof="0" dirty="0" smtClean="0">
              <a:solidFill>
                <a:schemeClr val="tx2"/>
              </a:solidFill>
              <a:latin typeface="+mn-ea"/>
              <a:ea typeface="+mn-ea"/>
              <a:cs typeface="+mn-cs"/>
            </a:endParaRPr>
          </a:p>
        </p:txBody>
      </p:sp>
      <p:sp>
        <p:nvSpPr>
          <p:cNvPr id="60421" name="Text Box 3"/>
          <p:cNvSpPr txBox="1">
            <a:spLocks noChangeArrowheads="1"/>
          </p:cNvSpPr>
          <p:nvPr/>
        </p:nvSpPr>
        <p:spPr bwMode="auto">
          <a:xfrm>
            <a:off x="2057400" y="1447800"/>
            <a:ext cx="8307388" cy="3119120"/>
          </a:xfrm>
          <a:prstGeom prst="rect">
            <a:avLst/>
          </a:prstGeom>
          <a:noFill/>
          <a:ln w="9525">
            <a:noFill/>
            <a:miter lim="800000"/>
          </a:ln>
        </p:spPr>
        <p:txBody>
          <a:bodyPr>
            <a:spAutoFit/>
          </a:bodyPr>
          <a:lstStyle/>
          <a:p>
            <a:pPr marL="457200" marR="0" indent="-457200" defTabSz="914400" rtl="0">
              <a:lnSpc>
                <a:spcPct val="120000"/>
              </a:lnSpc>
              <a:spcBef>
                <a:spcPct val="50000"/>
              </a:spcBef>
              <a:buClr>
                <a:schemeClr val="tx1"/>
              </a:buClr>
              <a:buSzTx/>
              <a:buFont typeface="Wingdings" panose="05000000000000000000" pitchFamily="2" charset="2"/>
              <a:buAutoNum type="arabicPeriod"/>
              <a:defRPr/>
            </a:pPr>
            <a:r>
              <a:rPr kumimoji="0" lang="zh-CN" altLang="en-US" sz="2400" b="1" kern="1200" cap="none" spc="0" normalizeH="0" baseline="0" noProof="0" dirty="0" smtClean="0">
                <a:latin typeface="+mn-ea"/>
                <a:ea typeface="+mn-ea"/>
                <a:cs typeface="+mn-cs"/>
              </a:rPr>
              <a:t>56位密钥……长度问题（密钥容量），且各次迭代中使用的密钥</a:t>
            </a:r>
            <a:r>
              <a:rPr kumimoji="0" lang="en-US" altLang="zh-CN" sz="2400" b="1" i="1" kern="1200" cap="none" spc="0" normalizeH="0" baseline="0" noProof="0" dirty="0" smtClean="0">
                <a:latin typeface="+mn-ea"/>
                <a:ea typeface="+mn-ea"/>
                <a:cs typeface="+mn-cs"/>
              </a:rPr>
              <a:t>K</a:t>
            </a:r>
            <a:r>
              <a:rPr kumimoji="0" lang="zh-CN" altLang="en-US" sz="2400" b="1" i="1" kern="1200" cap="none" spc="0" normalizeH="0" baseline="30000" noProof="0" dirty="0" smtClean="0">
                <a:latin typeface="+mn-ea"/>
                <a:ea typeface="+mn-ea"/>
                <a:cs typeface="+mn-cs"/>
              </a:rPr>
              <a:t>（</a:t>
            </a:r>
            <a:r>
              <a:rPr kumimoji="0" lang="en-US" altLang="zh-CN" sz="2400" b="1" i="1" kern="1200" cap="none" spc="0" normalizeH="0" baseline="30000" noProof="0" dirty="0" err="1" smtClean="0">
                <a:latin typeface="+mn-ea"/>
                <a:ea typeface="+mn-ea"/>
                <a:cs typeface="+mn-cs"/>
              </a:rPr>
              <a:t>i</a:t>
            </a:r>
            <a:r>
              <a:rPr kumimoji="0" lang="zh-CN" altLang="en-US" sz="2400" b="1" i="1" kern="1200" cap="none" spc="0" normalizeH="0" baseline="30000" noProof="0" dirty="0" smtClean="0">
                <a:latin typeface="+mn-ea"/>
                <a:ea typeface="+mn-ea"/>
                <a:cs typeface="+mn-cs"/>
              </a:rPr>
              <a:t>）</a:t>
            </a:r>
            <a:r>
              <a:rPr kumimoji="0" lang="zh-CN" altLang="en-US" sz="2400" b="1" kern="1200" cap="none" spc="0" normalizeH="0" baseline="0" noProof="0" dirty="0" smtClean="0">
                <a:latin typeface="+mn-ea"/>
                <a:ea typeface="+mn-ea"/>
                <a:cs typeface="+mn-cs"/>
              </a:rPr>
              <a:t>是递推产生的。</a:t>
            </a:r>
            <a:endParaRPr kumimoji="0" lang="zh-CN" altLang="en-US" sz="2400" b="1" kern="1200" cap="none" spc="0" normalizeH="0" baseline="0" noProof="0" dirty="0" smtClean="0">
              <a:latin typeface="+mn-ea"/>
              <a:ea typeface="+mn-ea"/>
              <a:cs typeface="+mn-cs"/>
            </a:endParaRPr>
          </a:p>
          <a:p>
            <a:pPr marL="457200" marR="0" indent="-457200" defTabSz="914400" rtl="0">
              <a:lnSpc>
                <a:spcPct val="120000"/>
              </a:lnSpc>
              <a:spcBef>
                <a:spcPct val="50000"/>
              </a:spcBef>
              <a:buClr>
                <a:schemeClr val="tx1"/>
              </a:buClr>
              <a:buSzTx/>
              <a:buFont typeface="Wingdings" panose="05000000000000000000" pitchFamily="2" charset="2"/>
              <a:buAutoNum type="arabicPeriod"/>
              <a:defRPr/>
            </a:pPr>
            <a:r>
              <a:rPr kumimoji="0" lang="en-US" altLang="zh-CN" sz="2400" b="1" kern="1200" cap="none" spc="0" normalizeH="0" baseline="0" noProof="0" dirty="0" smtClean="0">
                <a:latin typeface="+mn-ea"/>
                <a:ea typeface="+mn-ea"/>
                <a:cs typeface="+mn-cs"/>
              </a:rPr>
              <a:t>S</a:t>
            </a:r>
            <a:r>
              <a:rPr kumimoji="0" lang="zh-CN" altLang="en-US" sz="2400" b="1" kern="1200" cap="none" spc="0" normalizeH="0" baseline="0" noProof="0" dirty="0" smtClean="0">
                <a:latin typeface="+mn-ea"/>
                <a:ea typeface="+mn-ea"/>
                <a:cs typeface="+mn-cs"/>
              </a:rPr>
              <a:t>盒子……设计标准未公开（但有部分准则）</a:t>
            </a:r>
            <a:endParaRPr kumimoji="0" lang="zh-CN" altLang="en-US" sz="2400" b="1" kern="1200" cap="none" spc="0" normalizeH="0" baseline="0" noProof="0" dirty="0" smtClean="0">
              <a:latin typeface="+mn-ea"/>
              <a:ea typeface="+mn-ea"/>
              <a:cs typeface="+mn-cs"/>
            </a:endParaRPr>
          </a:p>
          <a:p>
            <a:pPr marL="457200" marR="0" indent="-457200" defTabSz="914400" rtl="0">
              <a:lnSpc>
                <a:spcPct val="120000"/>
              </a:lnSpc>
              <a:spcBef>
                <a:spcPct val="50000"/>
              </a:spcBef>
              <a:buClr>
                <a:schemeClr val="tx1"/>
              </a:buClr>
              <a:buSzTx/>
              <a:buFont typeface="Wingdings" panose="05000000000000000000" pitchFamily="2" charset="2"/>
              <a:buAutoNum type="arabicPeriod"/>
              <a:defRPr/>
            </a:pPr>
            <a:r>
              <a:rPr kumimoji="0" lang="zh-CN" altLang="en-US" sz="2400" b="1" kern="1200" cap="none" spc="0" normalizeH="0" baseline="0" noProof="0" dirty="0" smtClean="0">
                <a:latin typeface="+mn-ea"/>
                <a:ea typeface="+mn-ea"/>
                <a:cs typeface="+mn-cs"/>
              </a:rPr>
              <a:t>加密单位仅有64位二进制，这对于数据传输来说太小，因为每个区组仅含8个字符，而且其中某些位还要用于奇偶校验或其他通讯开销。</a:t>
            </a:r>
            <a:endParaRPr kumimoji="0" lang="zh-CN" altLang="en-US" sz="2400" b="1" kern="1200" cap="none" spc="0" normalizeH="0" baseline="0" noProof="0" dirty="0" smtClean="0">
              <a:latin typeface="+mn-ea"/>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26242156-8944-47AC-9DF0-C9462C39A4AA}"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3490"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1444" name="Rectangle 2"/>
          <p:cNvSpPr>
            <a:spLocks noChangeArrowheads="1"/>
          </p:cNvSpPr>
          <p:nvPr/>
        </p:nvSpPr>
        <p:spPr bwMode="auto">
          <a:xfrm>
            <a:off x="1774825" y="1557338"/>
            <a:ext cx="8569325" cy="4351338"/>
          </a:xfrm>
          <a:prstGeom prst="rect">
            <a:avLst/>
          </a:prstGeom>
          <a:noFill/>
          <a:ln w="9525">
            <a:noFill/>
            <a:miter lim="800000"/>
          </a:ln>
        </p:spPr>
        <p:txBody>
          <a:bodyPr lIns="92075" tIns="46038" rIns="92075" bIns="46038"/>
          <a:lstStyle/>
          <a:p>
            <a:pPr marL="457200" marR="0" lvl="0" indent="-457200" algn="l" defTabSz="914400" rtl="0" eaLnBrk="1" fontAlgn="base" latinLnBrk="0" hangingPunct="1">
              <a:lnSpc>
                <a:spcPct val="120000"/>
              </a:lnSpc>
              <a:spcBef>
                <a:spcPct val="20000"/>
              </a:spcBef>
              <a:spcAft>
                <a:spcPct val="0"/>
              </a:spcAft>
              <a:buClr>
                <a:schemeClr val="tx1"/>
              </a:buClr>
              <a:buSzTx/>
              <a:buFontTx/>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强力攻击：2</a:t>
            </a:r>
            <a:r>
              <a:rPr kumimoji="0" lang="zh-CN" altLang="en-US" sz="2400" b="1" i="0" u="none" strike="noStrike" kern="1200" cap="none" spc="0" normalizeH="0" baseline="30000" noProof="0" dirty="0" smtClean="0">
                <a:ln>
                  <a:noFill/>
                </a:ln>
                <a:solidFill>
                  <a:schemeClr val="tx1"/>
                </a:solidFill>
                <a:effectLst/>
                <a:uLnTx/>
                <a:uFillTx/>
                <a:latin typeface="+mn-ea"/>
                <a:ea typeface="+mn-ea"/>
                <a:cs typeface="+mn-cs"/>
              </a:rPr>
              <a:t>55</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次尝试</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ct val="20000"/>
              </a:spcBef>
              <a:spcAft>
                <a:spcPct val="0"/>
              </a:spcAft>
              <a:buClr>
                <a:schemeClr val="tx1"/>
              </a:buClr>
              <a:buSzTx/>
              <a:buFontTx/>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差分密码分析法：2</a:t>
            </a:r>
            <a:r>
              <a:rPr kumimoji="0" lang="zh-CN" altLang="en-US" sz="2400" b="1" i="0" u="none" strike="noStrike" kern="1200" cap="none" spc="0" normalizeH="0" baseline="30000" noProof="0" dirty="0" smtClean="0">
                <a:ln>
                  <a:noFill/>
                </a:ln>
                <a:solidFill>
                  <a:schemeClr val="tx1"/>
                </a:solidFill>
                <a:effectLst/>
                <a:uLnTx/>
                <a:uFillTx/>
                <a:latin typeface="+mn-ea"/>
                <a:ea typeface="+mn-ea"/>
                <a:cs typeface="+mn-cs"/>
              </a:rPr>
              <a:t>47</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次尝试</a:t>
            </a:r>
            <a:endParaRPr kumimoji="0" lang="zh-CN" altLang="en-US" sz="2400" b="1" i="0" u="none" strike="noStrike" kern="1200" cap="none" spc="0" normalizeH="0" baseline="30000" noProof="0" dirty="0" smtClean="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ct val="20000"/>
              </a:spcBef>
              <a:spcAft>
                <a:spcPct val="0"/>
              </a:spcAft>
              <a:buClr>
                <a:schemeClr val="tx1"/>
              </a:buClr>
              <a:buSzTx/>
              <a:buFontTx/>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线性密码分析法：2</a:t>
            </a:r>
            <a:r>
              <a:rPr kumimoji="0" lang="zh-CN" altLang="en-US" sz="2400" b="1" i="0" u="none" strike="noStrike" kern="1200" cap="none" spc="0" normalizeH="0" baseline="30000" noProof="0" dirty="0" smtClean="0">
                <a:ln>
                  <a:noFill/>
                </a:ln>
                <a:solidFill>
                  <a:schemeClr val="tx1"/>
                </a:solidFill>
                <a:effectLst/>
                <a:uLnTx/>
                <a:uFillTx/>
                <a:latin typeface="+mn-ea"/>
                <a:ea typeface="+mn-ea"/>
                <a:cs typeface="+mn-cs"/>
              </a:rPr>
              <a:t>43</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次尝试</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其他加密标准（3-</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 IDEA</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新加密标准（</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Advanced Encryption Standard</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）可随机产生128、192或256位密钥为信息加密。</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AutoNum type="arabicPeriod" startAt="4"/>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如能1秒内破解</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密码，那么用这种计算机来破解</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的128位算法的密码仍需要149万亿年。</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1445" name="Text Box 3"/>
          <p:cNvSpPr txBox="1">
            <a:spLocks noChangeArrowheads="1"/>
          </p:cNvSpPr>
          <p:nvPr/>
        </p:nvSpPr>
        <p:spPr bwMode="auto">
          <a:xfrm>
            <a:off x="3048000" y="533400"/>
            <a:ext cx="4648200" cy="829945"/>
          </a:xfrm>
          <a:prstGeom prst="rect">
            <a:avLst/>
          </a:prstGeom>
          <a:noFill/>
          <a:ln w="9525">
            <a:noFill/>
            <a:miter lim="800000"/>
          </a:ln>
        </p:spPr>
        <p:txBody>
          <a:bodyPr>
            <a:spAutoFit/>
          </a:bodyPr>
          <a:lstStyle/>
          <a:p>
            <a:pPr marR="0" algn="ctr" defTabSz="914400" rtl="0">
              <a:lnSpc>
                <a:spcPct val="120000"/>
              </a:lnSpc>
              <a:spcBef>
                <a:spcPct val="50000"/>
              </a:spcBef>
              <a:buClr>
                <a:schemeClr val="folHlink"/>
              </a:buClr>
              <a:buSzPct val="75000"/>
              <a:buFont typeface="Wingdings" panose="05000000000000000000" pitchFamily="2" charset="2"/>
              <a:buNone/>
              <a:defRPr/>
            </a:pPr>
            <a:r>
              <a:rPr kumimoji="0" lang="en-US" altLang="zh-CN" sz="4000" b="1" kern="1200" cap="none" spc="0" normalizeH="0" baseline="0" noProof="0" dirty="0" smtClean="0">
                <a:solidFill>
                  <a:schemeClr val="tx2"/>
                </a:solidFill>
                <a:latin typeface="+mn-ea"/>
                <a:ea typeface="+mn-ea"/>
                <a:cs typeface="+mn-cs"/>
              </a:rPr>
              <a:t>DES</a:t>
            </a:r>
            <a:r>
              <a:rPr kumimoji="0" lang="zh-CN" altLang="en-US" sz="4000" b="1" kern="1200" cap="none" spc="0" normalizeH="0" baseline="0" noProof="0" dirty="0" smtClean="0">
                <a:solidFill>
                  <a:schemeClr val="tx2"/>
                </a:solidFill>
                <a:latin typeface="+mn-ea"/>
                <a:ea typeface="+mn-ea"/>
                <a:cs typeface="+mn-cs"/>
              </a:rPr>
              <a:t>的强度</a:t>
            </a:r>
            <a:endParaRPr kumimoji="0" lang="zh-CN" altLang="en-US" sz="4000" b="1" kern="1200" cap="none" spc="0" normalizeH="0" baseline="0" noProof="0" dirty="0" smtClean="0">
              <a:solidFill>
                <a:schemeClr val="tx2"/>
              </a:solidFill>
              <a:latin typeface="+mn-ea"/>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DEEB445B-2741-4059-A4EB-A82092FDC02C}"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4514"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7413" name="Rectangle 2"/>
          <p:cNvSpPr>
            <a:spLocks noChangeArrowheads="1"/>
          </p:cNvSpPr>
          <p:nvPr/>
        </p:nvSpPr>
        <p:spPr bwMode="auto">
          <a:xfrm>
            <a:off x="2495550" y="692150"/>
            <a:ext cx="3586163" cy="914400"/>
          </a:xfrm>
          <a:prstGeom prst="rect">
            <a:avLst/>
          </a:prstGeom>
          <a:noFill/>
          <a:ln w="9525">
            <a:noFill/>
            <a:miter lim="800000"/>
          </a:ln>
        </p:spPr>
        <p:txBody>
          <a:bodyPr anchor="ctr"/>
          <a:lstStyle/>
          <a:p>
            <a:pPr marL="0" marR="0" lvl="0" indent="0" algn="l" defTabSz="914400" rtl="0" eaLnBrk="1" fontAlgn="base" latinLnBrk="0" hangingPunct="1">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2"/>
                </a:solidFill>
                <a:effectLst/>
                <a:uLnTx/>
                <a:uFillTx/>
                <a:latin typeface="+mn-ea"/>
                <a:ea typeface="+mn-ea"/>
                <a:cs typeface="+mn-cs"/>
              </a:rPr>
              <a:t>DES</a:t>
            </a:r>
            <a:r>
              <a:rPr kumimoji="0" lang="zh-CN" altLang="en-US" sz="3600" b="1" i="0" u="none" strike="noStrike" kern="1200" cap="none" spc="0" normalizeH="0" baseline="0" noProof="0" dirty="0" smtClean="0">
                <a:ln>
                  <a:noFill/>
                </a:ln>
                <a:solidFill>
                  <a:schemeClr val="tx2"/>
                </a:solidFill>
                <a:effectLst/>
                <a:uLnTx/>
                <a:uFillTx/>
                <a:latin typeface="+mn-ea"/>
                <a:ea typeface="+mn-ea"/>
                <a:cs typeface="+mn-cs"/>
              </a:rPr>
              <a:t>密钥长度</a:t>
            </a:r>
            <a:endParaRPr kumimoji="0" lang="zh-CN" altLang="en-US" sz="36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17414" name="Rectangle 3"/>
          <p:cNvSpPr>
            <a:spLocks noChangeArrowheads="1"/>
          </p:cNvSpPr>
          <p:nvPr/>
        </p:nvSpPr>
        <p:spPr bwMode="auto">
          <a:xfrm>
            <a:off x="2159000" y="1916113"/>
            <a:ext cx="7970838" cy="4343400"/>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关于</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算法的另一个最有争议的问题就是担心实际56比特的密钥长度不足以抵御穷举式攻击，因为密钥量只有         个 </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早在1977年，</a:t>
            </a:r>
            <a:r>
              <a:rPr kumimoji="0" lang="en-US" altLang="zh-CN" sz="2400" b="1" i="0" u="none" strike="noStrike" kern="1200" cap="none" spc="0" normalizeH="0" baseline="0" noProof="0" dirty="0" err="1" smtClean="0">
                <a:ln>
                  <a:noFill/>
                </a:ln>
                <a:solidFill>
                  <a:schemeClr val="tx1"/>
                </a:solidFill>
                <a:effectLst/>
                <a:uLnTx/>
                <a:uFillTx/>
                <a:latin typeface="+mn-ea"/>
                <a:ea typeface="+mn-ea"/>
                <a:cs typeface="+mn-cs"/>
              </a:rPr>
              <a:t>Diffie</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Hellman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已建议制造一个每秒能测试100万个密钥的</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VLSI</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芯片。每秒测试100万个密钥的机器大约需要一天就可以搜索整个密钥空间。他们估计制造这样的机器大约需要2000万美元</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graphicFrame>
        <p:nvGraphicFramePr>
          <p:cNvPr id="64517" name="Object 4"/>
          <p:cNvGraphicFramePr>
            <a:graphicFrameLocks noChangeAspect="1"/>
          </p:cNvGraphicFramePr>
          <p:nvPr/>
        </p:nvGraphicFramePr>
        <p:xfrm>
          <a:off x="3143250" y="2997200"/>
          <a:ext cx="1081088" cy="381000"/>
        </p:xfrm>
        <a:graphic>
          <a:graphicData uri="http://schemas.openxmlformats.org/presentationml/2006/ole">
            <mc:AlternateContent xmlns:mc="http://schemas.openxmlformats.org/markup-compatibility/2006">
              <mc:Choice xmlns:v="urn:schemas-microsoft-com:vml" Requires="v">
                <p:oleObj spid="_x0000_s3077" name="" r:id="rId1" imgW="610235" imgH="203200" progId="Equation.3">
                  <p:embed/>
                </p:oleObj>
              </mc:Choice>
              <mc:Fallback>
                <p:oleObj name="" r:id="rId1" imgW="610235" imgH="203200" progId="Equation.3">
                  <p:embed/>
                  <p:pic>
                    <p:nvPicPr>
                      <p:cNvPr id="0" name="图片 3076"/>
                      <p:cNvPicPr/>
                      <p:nvPr/>
                    </p:nvPicPr>
                    <p:blipFill>
                      <a:blip r:embed="rId2"/>
                      <a:stretch>
                        <a:fillRect/>
                      </a:stretch>
                    </p:blipFill>
                    <p:spPr>
                      <a:xfrm>
                        <a:off x="3143250" y="2997200"/>
                        <a:ext cx="1081088" cy="381000"/>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94C2049-F19F-447C-86D8-4DAAD5C5864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5538"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2468" name="Rectangle 2"/>
          <p:cNvSpPr>
            <a:spLocks noChangeArrowheads="1"/>
          </p:cNvSpPr>
          <p:nvPr/>
        </p:nvSpPr>
        <p:spPr bwMode="auto">
          <a:xfrm>
            <a:off x="2566988" y="765175"/>
            <a:ext cx="3586163" cy="914400"/>
          </a:xfrm>
          <a:prstGeom prst="rect">
            <a:avLst/>
          </a:prstGeom>
          <a:noFill/>
          <a:ln w="9525">
            <a:noFill/>
            <a:miter lim="800000"/>
          </a:ln>
        </p:spPr>
        <p:txBody>
          <a:bodyPr anchor="ctr"/>
          <a:lstStyle/>
          <a:p>
            <a:pPr marL="0" marR="0" lvl="0" indent="0" algn="l"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2"/>
                </a:solidFill>
                <a:effectLst/>
                <a:uLnTx/>
                <a:uFillTx/>
                <a:latin typeface="+mn-ea"/>
                <a:ea typeface="+mn-ea"/>
                <a:cs typeface="+mn-cs"/>
              </a:rPr>
              <a:t>DES</a:t>
            </a:r>
            <a:r>
              <a:rPr kumimoji="0" lang="zh-CN" altLang="en-US" sz="3600" b="1" i="0" u="none" strike="noStrike" kern="1200" cap="none" spc="0" normalizeH="0" baseline="0" noProof="0" dirty="0" smtClean="0">
                <a:ln>
                  <a:noFill/>
                </a:ln>
                <a:solidFill>
                  <a:schemeClr val="tx2"/>
                </a:solidFill>
                <a:effectLst/>
                <a:uLnTx/>
                <a:uFillTx/>
                <a:latin typeface="+mn-ea"/>
                <a:ea typeface="+mn-ea"/>
                <a:cs typeface="+mn-cs"/>
              </a:rPr>
              <a:t>密钥长度</a:t>
            </a:r>
            <a:endParaRPr kumimoji="0" lang="zh-CN" altLang="en-US" sz="36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62469" name="Rectangle 3"/>
          <p:cNvSpPr>
            <a:spLocks noChangeArrowheads="1"/>
          </p:cNvSpPr>
          <p:nvPr/>
        </p:nvSpPr>
        <p:spPr bwMode="auto">
          <a:xfrm>
            <a:off x="1631950" y="1916113"/>
            <a:ext cx="8713788" cy="4343400"/>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在</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CRYPTO’93</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上，</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Session</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Wiener</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给出了一个非常详细的密钥搜索机器的设计方案，这个机器基于并行运算的密钥搜索芯片，所以16次加密能同时完成。花费10万美元，平均用1.5天左右就可找到</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密钥</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美国克罗拉多洲的程序员</a:t>
            </a:r>
            <a:r>
              <a:rPr kumimoji="0" lang="en-US" altLang="zh-CN" sz="2400" b="1" i="0" u="none" strike="noStrike" kern="1200" cap="none" spc="0" normalizeH="0" baseline="0" noProof="0" dirty="0" err="1" smtClean="0">
                <a:ln>
                  <a:noFill/>
                </a:ln>
                <a:solidFill>
                  <a:schemeClr val="tx1"/>
                </a:solidFill>
                <a:effectLst/>
                <a:uLnTx/>
                <a:uFillTx/>
                <a:latin typeface="+mn-ea"/>
                <a:ea typeface="+mn-ea"/>
                <a:cs typeface="+mn-cs"/>
              </a:rPr>
              <a:t>Verser</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从1997年2月18日起，用了96天时间，在</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Internet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上数万名志愿者的协同工作下，成功地找到了</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的密钥，赢得了悬赏的1万美元</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0879D706-5FEA-49FA-BD6F-791471CD913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6562" name="灯片编号占位符 2"/>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3492" name="Rectangle 2"/>
          <p:cNvSpPr>
            <a:spLocks noChangeArrowheads="1"/>
          </p:cNvSpPr>
          <p:nvPr/>
        </p:nvSpPr>
        <p:spPr bwMode="auto">
          <a:xfrm>
            <a:off x="2566988" y="785813"/>
            <a:ext cx="3586163" cy="914400"/>
          </a:xfrm>
          <a:prstGeom prst="rect">
            <a:avLst/>
          </a:prstGeom>
          <a:noFill/>
          <a:ln w="9525">
            <a:noFill/>
            <a:miter lim="800000"/>
          </a:ln>
        </p:spPr>
        <p:txBody>
          <a:bodyPr anchor="ctr"/>
          <a:lstStyle/>
          <a:p>
            <a:pPr marL="0" marR="0" lvl="0" indent="0" algn="l"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2"/>
                </a:solidFill>
                <a:effectLst/>
                <a:uLnTx/>
                <a:uFillTx/>
                <a:latin typeface="+mn-ea"/>
                <a:ea typeface="+mn-ea"/>
                <a:cs typeface="+mn-cs"/>
              </a:rPr>
              <a:t>DES</a:t>
            </a:r>
            <a:r>
              <a:rPr kumimoji="0" lang="zh-CN" altLang="en-US" sz="3600" b="1" i="0" u="none" strike="noStrike" kern="1200" cap="none" spc="0" normalizeH="0" baseline="0" noProof="0" dirty="0" smtClean="0">
                <a:ln>
                  <a:noFill/>
                </a:ln>
                <a:solidFill>
                  <a:schemeClr val="tx2"/>
                </a:solidFill>
                <a:effectLst/>
                <a:uLnTx/>
                <a:uFillTx/>
                <a:latin typeface="+mn-ea"/>
                <a:ea typeface="+mn-ea"/>
                <a:cs typeface="+mn-cs"/>
              </a:rPr>
              <a:t>密钥长度</a:t>
            </a:r>
            <a:endParaRPr kumimoji="0" lang="zh-CN" altLang="en-US" sz="36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63493" name="Rectangle 3"/>
          <p:cNvSpPr>
            <a:spLocks noChangeArrowheads="1"/>
          </p:cNvSpPr>
          <p:nvPr/>
        </p:nvSpPr>
        <p:spPr bwMode="auto">
          <a:xfrm>
            <a:off x="2135188" y="2060575"/>
            <a:ext cx="8208963" cy="2362200"/>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1998年7月电子前沿基金会（</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EFF</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）使用一台25万美圆的电脑在56小时内破译了56比特密钥的</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folHlink"/>
              </a:buClr>
              <a:buSzPct val="150000"/>
              <a:buFont typeface="Wingdings" panose="05000000000000000000" pitchFamily="2" charset="2"/>
              <a:buChar char="§"/>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1999</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年1月</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RSA</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数据安全会议期间，电子前沿基金会用22小时15分钟就宣告破解了一个</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DES</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的密钥</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noChangeArrowheads="1"/>
          </p:cNvSpPr>
          <p:nvPr>
            <p:ph type="title"/>
          </p:nvPr>
        </p:nvSpPr>
        <p:spPr>
          <a:xfrm>
            <a:off x="1919288" y="333375"/>
            <a:ext cx="8229600" cy="882650"/>
          </a:xfrm>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n-ea"/>
                <a:ea typeface="+mn-ea"/>
                <a:cs typeface="+mj-cs"/>
              </a:rPr>
              <a:t>4. </a:t>
            </a: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差分分析和线性分析</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67586" name="Rectangle 4"/>
          <p:cNvSpPr>
            <a:spLocks noGrp="1"/>
          </p:cNvSpPr>
          <p:nvPr>
            <p:ph type="body" sz="half" idx="1"/>
          </p:nvPr>
        </p:nvSpPr>
        <p:spPr>
          <a:xfrm>
            <a:off x="1809750" y="1700213"/>
            <a:ext cx="8858250" cy="3529012"/>
          </a:xfrm>
        </p:spPr>
        <p:txBody>
          <a:bodyPr wrap="square" lIns="91440" tIns="45720" rIns="91440" bIns="45720" anchor="t"/>
          <a:p>
            <a:pPr eaLnBrk="1" hangingPunct="1">
              <a:lnSpc>
                <a:spcPct val="90000"/>
              </a:lnSpc>
            </a:pPr>
            <a:r>
              <a:rPr lang="zh-CN" altLang="en-US" sz="2400" b="1" dirty="0">
                <a:latin typeface="Times New Roman" panose="02020603050405020304" pitchFamily="18" charset="0"/>
                <a:ea typeface="宋体" panose="02010600030101010101" pitchFamily="2" charset="-122"/>
              </a:rPr>
              <a:t>差分密码分析</a:t>
            </a:r>
            <a:r>
              <a:rPr lang="en-AU" altLang="en-US" sz="2400" b="1" dirty="0">
                <a:latin typeface="Times New Roman" panose="02020603050405020304" pitchFamily="18" charset="0"/>
                <a:cs typeface="Times New Roman" panose="02020603050405020304" pitchFamily="18" charset="0"/>
              </a:rPr>
              <a:t>Differential Cryptanalysis</a:t>
            </a:r>
            <a:endParaRPr lang="zh-CN" altLang="en-US" sz="2400" b="1" dirty="0">
              <a:latin typeface="Times New Roman" panose="02020603050405020304" pitchFamily="18" charset="0"/>
              <a:ea typeface="宋体" panose="02010600030101010101" pitchFamily="2" charset="-122"/>
            </a:endParaRPr>
          </a:p>
          <a:p>
            <a:pPr lvl="1" eaLnBrk="1" hangingPunct="1">
              <a:lnSpc>
                <a:spcPct val="90000"/>
              </a:lnSpc>
            </a:pPr>
            <a:r>
              <a:rPr lang="zh-CN" altLang="en-US" b="1" dirty="0">
                <a:latin typeface="Times New Roman" panose="02020603050405020304" pitchFamily="18" charset="0"/>
                <a:ea typeface="宋体" panose="02010600030101010101" pitchFamily="2" charset="-122"/>
              </a:rPr>
              <a:t>历史</a:t>
            </a:r>
            <a:endParaRPr lang="zh-CN" altLang="en-US" b="1" dirty="0">
              <a:latin typeface="Times New Roman" panose="02020603050405020304" pitchFamily="18" charset="0"/>
              <a:ea typeface="宋体" panose="02010600030101010101" pitchFamily="2" charset="-122"/>
            </a:endParaRPr>
          </a:p>
          <a:p>
            <a:pPr lvl="1" eaLnBrk="1" hangingPunct="1">
              <a:lnSpc>
                <a:spcPct val="90000"/>
              </a:lnSpc>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cs typeface="Times New Roman" panose="02020603050405020304" pitchFamily="18" charset="0"/>
              </a:rPr>
              <a:t>1990</a:t>
            </a:r>
            <a:r>
              <a:rPr lang="zh-CN" altLang="en-US" sz="2000" b="1" dirty="0">
                <a:latin typeface="Times New Roman" panose="02020603050405020304" pitchFamily="18" charset="0"/>
                <a:ea typeface="宋体" panose="02010600030101010101" pitchFamily="2" charset="-122"/>
              </a:rPr>
              <a:t>年，</a:t>
            </a:r>
            <a:r>
              <a:rPr lang="en-US" altLang="zh-CN" sz="2000" b="1" dirty="0">
                <a:latin typeface="Times New Roman" panose="02020603050405020304" pitchFamily="18" charset="0"/>
                <a:cs typeface="Times New Roman" panose="02020603050405020304" pitchFamily="18" charset="0"/>
              </a:rPr>
              <a:t>Murphy</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Biham</a:t>
            </a:r>
            <a:r>
              <a:rPr lang="zh-CN" altLang="en-US" sz="2000" b="1" dirty="0">
                <a:latin typeface="Times New Roman" panose="02020603050405020304" pitchFamily="18" charset="0"/>
                <a:ea typeface="宋体" panose="02010600030101010101" pitchFamily="2" charset="-122"/>
              </a:rPr>
              <a:t>和</a:t>
            </a:r>
            <a:r>
              <a:rPr lang="en-US" altLang="zh-CN" sz="2000" b="1" dirty="0">
                <a:latin typeface="Times New Roman" panose="02020603050405020304" pitchFamily="18" charset="0"/>
                <a:cs typeface="Times New Roman" panose="02020603050405020304" pitchFamily="18" charset="0"/>
              </a:rPr>
              <a:t>Shamir</a:t>
            </a:r>
            <a:r>
              <a:rPr lang="zh-CN" altLang="en-US" sz="2000" b="1" dirty="0">
                <a:latin typeface="Times New Roman" panose="02020603050405020304" pitchFamily="18" charset="0"/>
                <a:ea typeface="宋体" panose="02010600030101010101" pitchFamily="2" charset="-122"/>
              </a:rPr>
              <a:t>首次提出用差分密码分析攻击分组密码和散列函数，是第一种可以以少于</a:t>
            </a:r>
            <a:r>
              <a:rPr lang="en-US" altLang="zh-CN" sz="2000" b="1" dirty="0">
                <a:latin typeface="Times New Roman" panose="02020603050405020304" pitchFamily="18" charset="0"/>
                <a:cs typeface="Times New Roman" panose="02020603050405020304" pitchFamily="18" charset="0"/>
              </a:rPr>
              <a:t>2</a:t>
            </a:r>
            <a:r>
              <a:rPr lang="en-US" altLang="zh-CN" sz="2000" b="1" baseline="30000" dirty="0">
                <a:latin typeface="Times New Roman" panose="02020603050405020304" pitchFamily="18" charset="0"/>
                <a:cs typeface="Times New Roman" panose="02020603050405020304" pitchFamily="18" charset="0"/>
              </a:rPr>
              <a:t>55</a:t>
            </a:r>
            <a:r>
              <a:rPr lang="zh-CN" altLang="en-US" sz="2000" b="1" dirty="0">
                <a:latin typeface="Times New Roman" panose="02020603050405020304" pitchFamily="18" charset="0"/>
                <a:ea typeface="宋体" panose="02010600030101010101" pitchFamily="2" charset="-122"/>
              </a:rPr>
              <a:t>的复杂性对</a:t>
            </a:r>
            <a:r>
              <a:rPr lang="en-US" altLang="zh-CN" sz="2000" b="1" dirty="0">
                <a:latin typeface="Times New Roman" panose="02020603050405020304" pitchFamily="18" charset="0"/>
                <a:cs typeface="Times New Roman" panose="02020603050405020304" pitchFamily="18" charset="0"/>
              </a:rPr>
              <a:t>DES</a:t>
            </a:r>
            <a:r>
              <a:rPr lang="zh-CN" altLang="en-US" sz="2000" b="1" dirty="0">
                <a:latin typeface="Times New Roman" panose="02020603050405020304" pitchFamily="18" charset="0"/>
                <a:ea typeface="宋体" panose="02010600030101010101" pitchFamily="2" charset="-122"/>
              </a:rPr>
              <a:t>进行破译的方法。</a:t>
            </a:r>
            <a:endParaRPr lang="zh-CN" altLang="en-US" sz="2000" b="1" dirty="0">
              <a:latin typeface="Times New Roman" panose="02020603050405020304" pitchFamily="18" charset="0"/>
              <a:ea typeface="宋体" panose="02010600030101010101" pitchFamily="2" charset="-122"/>
            </a:endParaRPr>
          </a:p>
          <a:p>
            <a:pPr lvl="1" eaLnBrk="1" hangingPunct="1">
              <a:lnSpc>
                <a:spcPct val="90000"/>
              </a:lnSpc>
            </a:pPr>
            <a:r>
              <a:rPr lang="zh-CN" altLang="en-US" b="1" dirty="0">
                <a:latin typeface="Times New Roman" panose="02020603050405020304" pitchFamily="18" charset="0"/>
                <a:ea typeface="宋体" panose="02010600030101010101" pitchFamily="2" charset="-122"/>
              </a:rPr>
              <a:t>差分密码分析攻击方法</a:t>
            </a:r>
            <a:endParaRPr lang="zh-CN" altLang="en-US" b="1" dirty="0">
              <a:latin typeface="Times New Roman" panose="02020603050405020304" pitchFamily="18" charset="0"/>
              <a:ea typeface="宋体" panose="02010600030101010101" pitchFamily="2" charset="-122"/>
            </a:endParaRPr>
          </a:p>
          <a:p>
            <a:pPr lvl="1" eaLnBrk="1" hangingPunct="1">
              <a:lnSpc>
                <a:spcPct val="90000"/>
              </a:lnSpc>
              <a:buFont typeface="Wingdings" panose="05000000000000000000" pitchFamily="2" charset="2"/>
              <a:buNone/>
            </a:pPr>
            <a:r>
              <a:rPr lang="en-AU" altLang="en-US" sz="2000" b="1" dirty="0">
                <a:latin typeface="Times New Roman" panose="02020603050405020304" pitchFamily="18" charset="0"/>
                <a:cs typeface="Times New Roman" panose="02020603050405020304" pitchFamily="18" charset="0"/>
              </a:rPr>
              <a:t>Differential Cryptanalysis compares two related pairs of encryptions with a known difference in the input, searching for a known difference in output when same subkeys are used.</a:t>
            </a:r>
            <a:endParaRPr lang="zh-CN" altLang="en-US" sz="2000" b="1" dirty="0">
              <a:latin typeface="Times New Roman" panose="02020603050405020304" pitchFamily="18" charset="0"/>
              <a:ea typeface="宋体" panose="02010600030101010101" pitchFamily="2" charset="-122"/>
            </a:endParaRPr>
          </a:p>
          <a:p>
            <a:pPr lvl="2" eaLnBrk="1" hangingPunct="1">
              <a:lnSpc>
                <a:spcPct val="90000"/>
              </a:lnSpc>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两个报文的异或</a:t>
            </a:r>
            <a:r>
              <a:rPr lang="el-GR" altLang="en-US" b="1" dirty="0">
                <a:latin typeface="Times New Roman" panose="02020603050405020304" pitchFamily="18" charset="0"/>
                <a:cs typeface="Times New Roman" panose="02020603050405020304" pitchFamily="18" charset="0"/>
              </a:rPr>
              <a:t>Δ</a:t>
            </a:r>
            <a:r>
              <a:rPr lang="en-US" altLang="zh-CN" b="1" dirty="0">
                <a:latin typeface="Times New Roman" panose="02020603050405020304" pitchFamily="18" charset="0"/>
                <a:cs typeface="Times New Roman" panose="02020603050405020304" pitchFamily="18" charset="0"/>
              </a:rPr>
              <a:t>m=m⊕m’</a:t>
            </a:r>
            <a:r>
              <a:rPr lang="zh-CN" altLang="en-US" b="1" dirty="0">
                <a:latin typeface="Times New Roman" panose="02020603050405020304" pitchFamily="18" charset="0"/>
                <a:ea typeface="宋体" panose="02010600030101010101" pitchFamily="2" charset="-122"/>
              </a:rPr>
              <a:t>，中间过程有</a:t>
            </a:r>
            <a:r>
              <a:rPr lang="el-GR" altLang="en-US" b="1" dirty="0">
                <a:latin typeface="Times New Roman" panose="02020603050405020304" pitchFamily="18" charset="0"/>
                <a:cs typeface="Times New Roman" panose="02020603050405020304" pitchFamily="18" charset="0"/>
              </a:rPr>
              <a:t>Δ</a:t>
            </a:r>
            <a:r>
              <a:rPr lang="en-US" altLang="zh-CN" b="1" dirty="0">
                <a:latin typeface="Times New Roman" panose="02020603050405020304" pitchFamily="18" charset="0"/>
                <a:cs typeface="Times New Roman" panose="02020603050405020304" pitchFamily="18" charset="0"/>
              </a:rPr>
              <a:t>m</a:t>
            </a:r>
            <a:r>
              <a:rPr lang="en-US" altLang="zh-CN" b="1" baseline="-25000" dirty="0">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=m</a:t>
            </a:r>
            <a:r>
              <a:rPr lang="en-US" altLang="zh-CN" b="1" baseline="-25000" dirty="0">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⊕m</a:t>
            </a:r>
            <a:r>
              <a:rPr lang="en-US" altLang="zh-CN" b="1" baseline="-25000" dirty="0">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rPr>
              <a:t>，则</a:t>
            </a:r>
            <a:endParaRPr lang="zh-CN" altLang="en-US" b="1" dirty="0">
              <a:latin typeface="Times New Roman" panose="02020603050405020304" pitchFamily="18" charset="0"/>
              <a:ea typeface="宋体" panose="02010600030101010101" pitchFamily="2" charset="-122"/>
            </a:endParaRPr>
          </a:p>
        </p:txBody>
      </p:sp>
      <p:pic>
        <p:nvPicPr>
          <p:cNvPr id="67587" name="Picture 2"/>
          <p:cNvPicPr>
            <a:picLocks noGrp="1" noChangeAspect="1"/>
          </p:cNvPicPr>
          <p:nvPr>
            <p:ph sz="half" idx="2"/>
          </p:nvPr>
        </p:nvPicPr>
        <p:blipFill>
          <a:blip r:embed="rId1"/>
          <a:stretch>
            <a:fillRect/>
          </a:stretch>
        </p:blipFill>
        <p:spPr>
          <a:xfrm>
            <a:off x="4800600" y="5300663"/>
            <a:ext cx="3667125" cy="1557337"/>
          </a:xfrm>
        </p:spPr>
      </p:pic>
      <p:sp>
        <p:nvSpPr>
          <p:cNvPr id="67588" name="灯片编号占位符 5"/>
          <p:cNvSpPr>
            <a:spLocks noGrp="1"/>
          </p:cNvSpPr>
          <p:nvPr>
            <p:ph type="sldNum" sz="quarter" idx="4"/>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7" name="日期占位符 6"/>
          <p:cNvSpPr txBox="1">
            <a:spLocks noGrp="1"/>
          </p:cNvSpPr>
          <p:nvPr>
            <p:ph type="dt" sz="half" idx="12"/>
          </p:nvPr>
        </p:nvSpPr>
        <p:spPr>
          <a:noFill/>
        </p:spPr>
        <p:txBody>
          <a:bodyPr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63F4102A-5C6E-4CD8-BFDB-78F45A5890B5}"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3"/>
          <p:cNvSpPr>
            <a:spLocks noGrp="1"/>
          </p:cNvSpPr>
          <p:nvPr>
            <p:ph type="title"/>
          </p:nvPr>
        </p:nvSpPr>
        <p:spPr>
          <a:xfrm>
            <a:off x="1992313" y="333375"/>
            <a:ext cx="8229600" cy="935038"/>
          </a:xfrm>
        </p:spPr>
        <p:txBody>
          <a:bodyPr wrap="square" lIns="91440" tIns="45720" rIns="91440" bIns="45720" anchor="ctr"/>
          <a:p>
            <a:pPr eaLnBrk="1" hangingPunct="1"/>
            <a:r>
              <a:rPr lang="zh-CN" altLang="en-US" sz="3600" b="1" dirty="0">
                <a:ea typeface="宋体" panose="02010600030101010101" pitchFamily="2" charset="-122"/>
              </a:rPr>
              <a:t>线性密码分析</a:t>
            </a:r>
            <a:r>
              <a:rPr lang="en-US" altLang="zh-CN" sz="3600" b="1" dirty="0">
                <a:latin typeface="Comic Sans MS" panose="030F0702030302020204" pitchFamily="66" charset="0"/>
                <a:ea typeface="宋体" panose="02010600030101010101" pitchFamily="2" charset="-122"/>
              </a:rPr>
              <a:t>Linear Cryptanalysis</a:t>
            </a:r>
            <a:endParaRPr lang="zh-CN" altLang="en-US" sz="3600" b="1" dirty="0">
              <a:latin typeface="Comic Sans MS" panose="030F0702030302020204" pitchFamily="66" charset="0"/>
              <a:ea typeface="宋体" panose="02010600030101010101" pitchFamily="2" charset="-122"/>
            </a:endParaRPr>
          </a:p>
        </p:txBody>
      </p:sp>
      <p:sp>
        <p:nvSpPr>
          <p:cNvPr id="68610" name="Rectangle 2"/>
          <p:cNvSpPr>
            <a:spLocks noGrp="1"/>
          </p:cNvSpPr>
          <p:nvPr>
            <p:ph idx="1"/>
          </p:nvPr>
        </p:nvSpPr>
        <p:spPr>
          <a:xfrm>
            <a:off x="1631950" y="1196975"/>
            <a:ext cx="8856663" cy="5545138"/>
          </a:xfrm>
        </p:spPr>
        <p:txBody>
          <a:bodyPr wrap="square" lIns="91440" tIns="45720" rIns="91440" bIns="45720" anchor="t"/>
          <a:p>
            <a:pPr eaLnBrk="1" hangingPunct="1"/>
            <a:r>
              <a:rPr lang="zh-CN" altLang="en-US" sz="2000" b="1" dirty="0">
                <a:latin typeface="Times New Roman" panose="02020603050405020304" pitchFamily="18" charset="0"/>
                <a:ea typeface="宋体" panose="02010600030101010101" pitchFamily="2" charset="-122"/>
              </a:rPr>
              <a:t>是</a:t>
            </a:r>
            <a:r>
              <a:rPr lang="en-AU" altLang="en-US" sz="2000" b="1" dirty="0">
                <a:latin typeface="Times New Roman" panose="02020603050405020304" pitchFamily="18" charset="0"/>
                <a:cs typeface="Times New Roman" panose="02020603050405020304" pitchFamily="18" charset="0"/>
              </a:rPr>
              <a:t>1993</a:t>
            </a:r>
            <a:r>
              <a:rPr lang="zh-CN" altLang="en-US" sz="2000" b="1" dirty="0">
                <a:latin typeface="Times New Roman" panose="02020603050405020304" pitchFamily="18" charset="0"/>
                <a:ea typeface="宋体" panose="02010600030101010101" pitchFamily="2" charset="-122"/>
              </a:rPr>
              <a:t>年提出的另一种</a:t>
            </a:r>
            <a:r>
              <a:rPr lang="zh-CN" altLang="en-US" sz="2000" b="1" dirty="0">
                <a:solidFill>
                  <a:srgbClr val="FF0000"/>
                </a:solidFill>
                <a:latin typeface="Times New Roman" panose="02020603050405020304" pitchFamily="18" charset="0"/>
                <a:ea typeface="宋体" panose="02010600030101010101" pitchFamily="2" charset="-122"/>
              </a:rPr>
              <a:t>统计攻击</a:t>
            </a:r>
            <a:r>
              <a:rPr lang="zh-CN" altLang="en-US" sz="2000" b="1" dirty="0">
                <a:latin typeface="Times New Roman" panose="02020603050405020304" pitchFamily="18" charset="0"/>
                <a:ea typeface="宋体" panose="02010600030101010101" pitchFamily="2" charset="-122"/>
              </a:rPr>
              <a:t>，</a:t>
            </a:r>
            <a:r>
              <a:rPr lang="zh-CN" altLang="en-US" sz="2000" b="1" dirty="0">
                <a:solidFill>
                  <a:srgbClr val="FF0000"/>
                </a:solidFill>
                <a:latin typeface="Times New Roman" panose="02020603050405020304" pitchFamily="18" charset="0"/>
                <a:ea typeface="宋体" panose="02010600030101010101" pitchFamily="2" charset="-122"/>
              </a:rPr>
              <a:t>基于找到</a:t>
            </a:r>
            <a:r>
              <a:rPr lang="en-AU" altLang="en-US" sz="2000" b="1" dirty="0">
                <a:solidFill>
                  <a:srgbClr val="FF0000"/>
                </a:solidFill>
                <a:latin typeface="Times New Roman" panose="02020603050405020304" pitchFamily="18" charset="0"/>
                <a:cs typeface="Times New Roman" panose="02020603050405020304" pitchFamily="18" charset="0"/>
              </a:rPr>
              <a:t>DES</a:t>
            </a:r>
            <a:r>
              <a:rPr lang="zh-CN" altLang="en-US" sz="2000" b="1" dirty="0">
                <a:solidFill>
                  <a:srgbClr val="FF0000"/>
                </a:solidFill>
                <a:latin typeface="Times New Roman" panose="02020603050405020304" pitchFamily="18" charset="0"/>
                <a:ea typeface="宋体" panose="02010600030101010101" pitchFamily="2" charset="-122"/>
              </a:rPr>
              <a:t>中进行变换的线性近似</a:t>
            </a:r>
            <a:r>
              <a:rPr lang="zh-CN" altLang="en-US" sz="2000" b="1" dirty="0">
                <a:latin typeface="Times New Roman" panose="02020603050405020304" pitchFamily="18" charset="0"/>
                <a:ea typeface="宋体" panose="02010600030101010101" pitchFamily="2" charset="-122"/>
              </a:rPr>
              <a:t>，可以在有</a:t>
            </a:r>
            <a:r>
              <a:rPr lang="en-AU" altLang="en-US" sz="2000" b="1" dirty="0">
                <a:latin typeface="Times New Roman" panose="02020603050405020304" pitchFamily="18" charset="0"/>
                <a:cs typeface="Times New Roman" panose="02020603050405020304" pitchFamily="18" charset="0"/>
              </a:rPr>
              <a:t>2</a:t>
            </a:r>
            <a:r>
              <a:rPr lang="en-AU" altLang="en-US" sz="2000" b="1" baseline="30000" dirty="0">
                <a:latin typeface="Times New Roman" panose="02020603050405020304" pitchFamily="18" charset="0"/>
                <a:cs typeface="Times New Roman" panose="02020603050405020304" pitchFamily="18" charset="0"/>
              </a:rPr>
              <a:t>47</a:t>
            </a:r>
            <a:r>
              <a:rPr lang="zh-CN" altLang="en-US" sz="2000" b="1" dirty="0">
                <a:latin typeface="Times New Roman" panose="02020603050405020304" pitchFamily="18" charset="0"/>
                <a:ea typeface="宋体" panose="02010600030101010101" pitchFamily="2" charset="-122"/>
              </a:rPr>
              <a:t>个已知明文的情况下破译</a:t>
            </a:r>
            <a:r>
              <a:rPr lang="en-AU" altLang="en-US" sz="2000" b="1" dirty="0">
                <a:latin typeface="Times New Roman" panose="02020603050405020304" pitchFamily="18" charset="0"/>
                <a:cs typeface="Times New Roman" panose="02020603050405020304" pitchFamily="18" charset="0"/>
              </a:rPr>
              <a:t>DES</a:t>
            </a:r>
            <a:r>
              <a:rPr lang="zh-CN" altLang="en-US" sz="2000" b="1" dirty="0">
                <a:latin typeface="Times New Roman" panose="02020603050405020304" pitchFamily="18" charset="0"/>
                <a:ea typeface="宋体" panose="02010600030101010101" pitchFamily="2" charset="-122"/>
              </a:rPr>
              <a:t>密钥，</a:t>
            </a:r>
            <a:r>
              <a:rPr lang="en-AU" altLang="en-US" sz="2000" b="1" dirty="0">
                <a:latin typeface="Times New Roman" panose="02020603050405020304" pitchFamily="18" charset="0"/>
                <a:cs typeface="Times New Roman" panose="02020603050405020304" pitchFamily="18" charset="0"/>
              </a:rPr>
              <a:t>still in practise infeasible.</a:t>
            </a:r>
            <a:endParaRPr lang="en-AU" altLang="en-US" sz="2000" b="1" dirty="0">
              <a:latin typeface="Times New Roman" panose="02020603050405020304" pitchFamily="18" charset="0"/>
              <a:cs typeface="Times New Roman" panose="02020603050405020304" pitchFamily="18" charset="0"/>
            </a:endParaRPr>
          </a:p>
          <a:p>
            <a:pPr eaLnBrk="1" hangingPunct="1"/>
            <a:r>
              <a:rPr lang="zh-CN" altLang="en-US" sz="2000" b="1" dirty="0">
                <a:latin typeface="Times New Roman" panose="02020603050405020304" pitchFamily="18" charset="0"/>
                <a:ea typeface="宋体" panose="02010600030101010101" pitchFamily="2" charset="-122"/>
              </a:rPr>
              <a:t>基本原理</a:t>
            </a:r>
            <a:endParaRPr lang="zh-CN" altLang="en-US" sz="2000" b="1" dirty="0">
              <a:latin typeface="Times New Roman" panose="02020603050405020304" pitchFamily="18" charset="0"/>
              <a:ea typeface="宋体" panose="02010600030101010101" pitchFamily="2" charset="-122"/>
            </a:endParaRPr>
          </a:p>
          <a:p>
            <a:pPr lvl="1" eaLnBrk="1" hangingPunct="1"/>
            <a:r>
              <a:rPr lang="zh-CN" altLang="en-US" sz="2000" b="1" dirty="0">
                <a:latin typeface="Times New Roman" panose="02020603050405020304" pitchFamily="18" charset="0"/>
                <a:ea typeface="宋体" panose="02010600030101010101" pitchFamily="2" charset="-122"/>
              </a:rPr>
              <a:t>令明文分组为</a:t>
            </a:r>
            <a:r>
              <a:rPr lang="en-AU" altLang="en-US" sz="2000" b="1" dirty="0">
                <a:latin typeface="Times New Roman" panose="02020603050405020304" pitchFamily="18" charset="0"/>
                <a:cs typeface="Times New Roman" panose="02020603050405020304" pitchFamily="18" charset="0"/>
              </a:rPr>
              <a:t>P[1], ..., P[n], </a:t>
            </a:r>
            <a:r>
              <a:rPr lang="zh-CN" altLang="en-US" sz="2000" b="1" dirty="0">
                <a:latin typeface="Times New Roman" panose="02020603050405020304" pitchFamily="18" charset="0"/>
                <a:ea typeface="宋体" panose="02010600030101010101" pitchFamily="2" charset="-122"/>
              </a:rPr>
              <a:t>密文分组为</a:t>
            </a:r>
            <a:r>
              <a:rPr lang="en-AU" altLang="en-US" sz="2000" b="1" dirty="0">
                <a:latin typeface="Times New Roman" panose="02020603050405020304" pitchFamily="18" charset="0"/>
                <a:cs typeface="Times New Roman" panose="02020603050405020304" pitchFamily="18" charset="0"/>
              </a:rPr>
              <a:t>C[1], ..., C[n], </a:t>
            </a:r>
            <a:r>
              <a:rPr lang="zh-CN" altLang="en-US" sz="2000" b="1" dirty="0">
                <a:latin typeface="Times New Roman" panose="02020603050405020304" pitchFamily="18" charset="0"/>
                <a:ea typeface="宋体" panose="02010600030101010101" pitchFamily="2" charset="-122"/>
              </a:rPr>
              <a:t>密钥为</a:t>
            </a:r>
            <a:r>
              <a:rPr lang="en-AU" altLang="en-US" sz="2000" b="1" dirty="0">
                <a:latin typeface="Times New Roman" panose="02020603050405020304" pitchFamily="18" charset="0"/>
                <a:cs typeface="Times New Roman" panose="02020603050405020304" pitchFamily="18" charset="0"/>
              </a:rPr>
              <a:t>K[1], ..., K[m], </a:t>
            </a:r>
            <a:r>
              <a:rPr lang="zh-CN" altLang="en-US" sz="2000" b="1" dirty="0">
                <a:latin typeface="Times New Roman" panose="02020603050405020304" pitchFamily="18" charset="0"/>
                <a:ea typeface="宋体" panose="02010600030101010101" pitchFamily="2" charset="-122"/>
              </a:rPr>
              <a:t>则定义：</a:t>
            </a:r>
            <a:endParaRPr lang="zh-CN" altLang="en-US" sz="2000" b="1" dirty="0">
              <a:latin typeface="Times New Roman" panose="02020603050405020304" pitchFamily="18" charset="0"/>
              <a:ea typeface="宋体" panose="02010600030101010101" pitchFamily="2" charset="-122"/>
            </a:endParaRPr>
          </a:p>
          <a:p>
            <a:pPr lvl="1" eaLnBrk="1" hangingPunct="1">
              <a:buFont typeface="Wingdings" panose="05000000000000000000" pitchFamily="2" charset="2"/>
              <a:buNone/>
            </a:pPr>
            <a:r>
              <a:rPr lang="en-AU" altLang="en-US" sz="2000" b="1" dirty="0">
                <a:latin typeface="Times New Roman" panose="02020603050405020304" pitchFamily="18" charset="0"/>
                <a:cs typeface="Times New Roman" panose="02020603050405020304" pitchFamily="18" charset="0"/>
              </a:rPr>
              <a:t>     A[</a:t>
            </a:r>
            <a:r>
              <a:rPr lang="en-AU" altLang="en-US" sz="2000" b="1" i="1" dirty="0">
                <a:latin typeface="Times New Roman" panose="02020603050405020304" pitchFamily="18" charset="0"/>
                <a:cs typeface="Times New Roman" panose="02020603050405020304" pitchFamily="18" charset="0"/>
              </a:rPr>
              <a:t>i</a:t>
            </a:r>
            <a:r>
              <a:rPr lang="en-AU" altLang="en-US" sz="2000" b="1" dirty="0">
                <a:latin typeface="Times New Roman" panose="02020603050405020304" pitchFamily="18" charset="0"/>
                <a:cs typeface="Times New Roman" panose="02020603050405020304" pitchFamily="18" charset="0"/>
              </a:rPr>
              <a:t>, </a:t>
            </a:r>
            <a:r>
              <a:rPr lang="en-AU" altLang="en-US" sz="2000" b="1" i="1" dirty="0">
                <a:latin typeface="Times New Roman" panose="02020603050405020304" pitchFamily="18" charset="0"/>
                <a:cs typeface="Times New Roman" panose="02020603050405020304" pitchFamily="18" charset="0"/>
              </a:rPr>
              <a:t>j</a:t>
            </a:r>
            <a:r>
              <a:rPr lang="en-AU" altLang="en-US" sz="2000" b="1" dirty="0">
                <a:latin typeface="Times New Roman" panose="02020603050405020304" pitchFamily="18" charset="0"/>
                <a:cs typeface="Times New Roman" panose="02020603050405020304" pitchFamily="18" charset="0"/>
              </a:rPr>
              <a:t>, ..., </a:t>
            </a:r>
            <a:r>
              <a:rPr lang="en-AU" altLang="en-US" sz="2000" b="1" i="1" dirty="0">
                <a:latin typeface="Times New Roman" panose="02020603050405020304" pitchFamily="18" charset="0"/>
                <a:cs typeface="Times New Roman" panose="02020603050405020304" pitchFamily="18" charset="0"/>
              </a:rPr>
              <a:t>k</a:t>
            </a:r>
            <a:r>
              <a:rPr lang="en-AU" altLang="en-US" sz="2000" b="1" dirty="0">
                <a:latin typeface="Times New Roman" panose="02020603050405020304" pitchFamily="18" charset="0"/>
                <a:cs typeface="Times New Roman" panose="02020603050405020304" pitchFamily="18" charset="0"/>
              </a:rPr>
              <a:t>] = A[</a:t>
            </a:r>
            <a:r>
              <a:rPr lang="en-AU" altLang="en-US" sz="2000" b="1" i="1" dirty="0">
                <a:latin typeface="Times New Roman" panose="02020603050405020304" pitchFamily="18" charset="0"/>
                <a:cs typeface="Times New Roman" panose="02020603050405020304" pitchFamily="18" charset="0"/>
              </a:rPr>
              <a:t>i</a:t>
            </a:r>
            <a:r>
              <a:rPr lang="en-AU" altLang="en-US" sz="2000" b="1" dirty="0">
                <a:latin typeface="Times New Roman" panose="02020603050405020304" pitchFamily="18" charset="0"/>
                <a:cs typeface="Times New Roman" panose="02020603050405020304" pitchFamily="18" charset="0"/>
              </a:rPr>
              <a:t>]⊕A[</a:t>
            </a:r>
            <a:r>
              <a:rPr lang="en-AU" altLang="en-US" sz="2000" b="1" i="1" dirty="0">
                <a:latin typeface="Times New Roman" panose="02020603050405020304" pitchFamily="18" charset="0"/>
                <a:cs typeface="Times New Roman" panose="02020603050405020304" pitchFamily="18" charset="0"/>
              </a:rPr>
              <a:t>j</a:t>
            </a:r>
            <a:r>
              <a:rPr lang="en-AU" altLang="en-US" sz="2000" b="1" dirty="0">
                <a:latin typeface="Times New Roman" panose="02020603050405020304" pitchFamily="18" charset="0"/>
                <a:cs typeface="Times New Roman" panose="02020603050405020304" pitchFamily="18" charset="0"/>
              </a:rPr>
              <a:t>]⊕...⊕A[</a:t>
            </a:r>
            <a:r>
              <a:rPr lang="en-AU" altLang="en-US" sz="2000" b="1" i="1" dirty="0">
                <a:latin typeface="Times New Roman" panose="02020603050405020304" pitchFamily="18" charset="0"/>
                <a:cs typeface="Times New Roman" panose="02020603050405020304" pitchFamily="18" charset="0"/>
              </a:rPr>
              <a:t>k</a:t>
            </a:r>
            <a:r>
              <a:rPr lang="en-AU" altLang="en-US" sz="2000" b="1" dirty="0">
                <a:latin typeface="Times New Roman" panose="02020603050405020304" pitchFamily="18" charset="0"/>
                <a:cs typeface="Times New Roman" panose="02020603050405020304" pitchFamily="18" charset="0"/>
              </a:rPr>
              <a:t>]</a:t>
            </a:r>
            <a:endParaRPr lang="en-AU" altLang="en-US" sz="2000" b="1" dirty="0">
              <a:latin typeface="Times New Roman" panose="02020603050405020304" pitchFamily="18" charset="0"/>
              <a:cs typeface="Times New Roman" panose="02020603050405020304" pitchFamily="18" charset="0"/>
            </a:endParaRPr>
          </a:p>
          <a:p>
            <a:pPr lvl="1" eaLnBrk="1" hangingPunct="1"/>
            <a:r>
              <a:rPr lang="zh-CN" altLang="en-US" sz="2000" b="1" dirty="0">
                <a:latin typeface="Times New Roman" panose="02020603050405020304" pitchFamily="18" charset="0"/>
                <a:ea typeface="宋体" panose="02010600030101010101" pitchFamily="2" charset="-122"/>
              </a:rPr>
              <a:t>线性密码分析的目标是找到如下有效线性方程：</a:t>
            </a:r>
            <a:endParaRPr lang="zh-CN" altLang="en-US" sz="2000" b="1" dirty="0">
              <a:latin typeface="Times New Roman" panose="02020603050405020304" pitchFamily="18" charset="0"/>
              <a:ea typeface="宋体" panose="02010600030101010101" pitchFamily="2" charset="-122"/>
            </a:endParaRPr>
          </a:p>
          <a:p>
            <a:pPr lvl="1" eaLnBrk="1" hangingPunct="1">
              <a:buFont typeface="Wingdings" panose="05000000000000000000" pitchFamily="2" charset="2"/>
              <a:buNone/>
            </a:pPr>
            <a:r>
              <a:rPr lang="en-AU" altLang="en-US" sz="2000" b="1" dirty="0">
                <a:latin typeface="Times New Roman" panose="02020603050405020304" pitchFamily="18" charset="0"/>
                <a:cs typeface="Times New Roman" panose="02020603050405020304" pitchFamily="18" charset="0"/>
              </a:rPr>
              <a:t>    P[</a:t>
            </a:r>
            <a:r>
              <a:rPr lang="el-GR" altLang="en-US" sz="2000" b="1" dirty="0">
                <a:latin typeface="Times New Roman" panose="02020603050405020304" pitchFamily="18" charset="0"/>
                <a:cs typeface="Times New Roman" panose="02020603050405020304" pitchFamily="18" charset="0"/>
              </a:rPr>
              <a:t>α</a:t>
            </a:r>
            <a:r>
              <a:rPr lang="en-AU" altLang="en-US" sz="2000" b="1" baseline="-25000" dirty="0">
                <a:latin typeface="Times New Roman" panose="02020603050405020304" pitchFamily="18" charset="0"/>
                <a:cs typeface="Times New Roman" panose="02020603050405020304" pitchFamily="18" charset="0"/>
              </a:rPr>
              <a:t>1</a:t>
            </a:r>
            <a:r>
              <a:rPr lang="en-AU" altLang="en-US" sz="2000" b="1" dirty="0">
                <a:latin typeface="Times New Roman" panose="02020603050405020304" pitchFamily="18" charset="0"/>
                <a:cs typeface="Times New Roman" panose="02020603050405020304" pitchFamily="18" charset="0"/>
              </a:rPr>
              <a:t>, </a:t>
            </a:r>
            <a:r>
              <a:rPr lang="el-GR" altLang="en-US" sz="2000" b="1" dirty="0">
                <a:latin typeface="Times New Roman" panose="02020603050405020304" pitchFamily="18" charset="0"/>
                <a:cs typeface="Times New Roman" panose="02020603050405020304" pitchFamily="18" charset="0"/>
              </a:rPr>
              <a:t>α</a:t>
            </a:r>
            <a:r>
              <a:rPr lang="en-AU" altLang="en-US" sz="2000" b="1" baseline="-25000" dirty="0">
                <a:latin typeface="Times New Roman" panose="02020603050405020304" pitchFamily="18" charset="0"/>
                <a:cs typeface="Times New Roman" panose="02020603050405020304" pitchFamily="18" charset="0"/>
              </a:rPr>
              <a:t>2</a:t>
            </a:r>
            <a:r>
              <a:rPr lang="en-AU" altLang="en-US" sz="2000" b="1" dirty="0">
                <a:latin typeface="Times New Roman" panose="02020603050405020304" pitchFamily="18" charset="0"/>
                <a:cs typeface="Times New Roman" panose="02020603050405020304" pitchFamily="18" charset="0"/>
              </a:rPr>
              <a:t>, ..., </a:t>
            </a:r>
            <a:r>
              <a:rPr lang="el-GR" altLang="en-US" sz="2000" b="1" dirty="0">
                <a:latin typeface="Times New Roman" panose="02020603050405020304" pitchFamily="18" charset="0"/>
                <a:cs typeface="Times New Roman" panose="02020603050405020304" pitchFamily="18" charset="0"/>
              </a:rPr>
              <a:t>α</a:t>
            </a:r>
            <a:r>
              <a:rPr lang="en-AU" altLang="en-US" sz="2000" b="1" baseline="-25000" dirty="0">
                <a:latin typeface="Times New Roman" panose="02020603050405020304" pitchFamily="18" charset="0"/>
                <a:cs typeface="Times New Roman" panose="02020603050405020304" pitchFamily="18" charset="0"/>
              </a:rPr>
              <a:t>a</a:t>
            </a:r>
            <a:r>
              <a:rPr lang="en-AU" altLang="en-US" sz="2000" b="1" dirty="0">
                <a:latin typeface="Times New Roman" panose="02020603050405020304" pitchFamily="18" charset="0"/>
                <a:cs typeface="Times New Roman" panose="02020603050405020304" pitchFamily="18" charset="0"/>
              </a:rPr>
              <a:t>]⊕C[</a:t>
            </a:r>
            <a:r>
              <a:rPr lang="el-GR" altLang="en-US" sz="2000" b="1" dirty="0">
                <a:latin typeface="Times New Roman" panose="02020603050405020304" pitchFamily="18" charset="0"/>
                <a:cs typeface="Times New Roman" panose="02020603050405020304" pitchFamily="18" charset="0"/>
              </a:rPr>
              <a:t>β</a:t>
            </a:r>
            <a:r>
              <a:rPr lang="en-AU" altLang="en-US" sz="2000" b="1" baseline="-25000" dirty="0">
                <a:latin typeface="Times New Roman" panose="02020603050405020304" pitchFamily="18" charset="0"/>
                <a:cs typeface="Times New Roman" panose="02020603050405020304" pitchFamily="18" charset="0"/>
              </a:rPr>
              <a:t>1</a:t>
            </a:r>
            <a:r>
              <a:rPr lang="en-AU" altLang="en-US" sz="2000" b="1" dirty="0">
                <a:latin typeface="Times New Roman" panose="02020603050405020304" pitchFamily="18" charset="0"/>
                <a:cs typeface="Times New Roman" panose="02020603050405020304" pitchFamily="18" charset="0"/>
              </a:rPr>
              <a:t>, </a:t>
            </a:r>
            <a:r>
              <a:rPr lang="el-GR" altLang="en-US" sz="2000" b="1" dirty="0">
                <a:latin typeface="Times New Roman" panose="02020603050405020304" pitchFamily="18" charset="0"/>
                <a:cs typeface="Times New Roman" panose="02020603050405020304" pitchFamily="18" charset="0"/>
              </a:rPr>
              <a:t>β</a:t>
            </a:r>
            <a:r>
              <a:rPr lang="en-AU" altLang="en-US" sz="2000" b="1" baseline="-25000" dirty="0">
                <a:latin typeface="Times New Roman" panose="02020603050405020304" pitchFamily="18" charset="0"/>
                <a:cs typeface="Times New Roman" panose="02020603050405020304" pitchFamily="18" charset="0"/>
              </a:rPr>
              <a:t>2</a:t>
            </a:r>
            <a:r>
              <a:rPr lang="en-AU" altLang="en-US" sz="2000" b="1" dirty="0">
                <a:latin typeface="Times New Roman" panose="02020603050405020304" pitchFamily="18" charset="0"/>
                <a:cs typeface="Times New Roman" panose="02020603050405020304" pitchFamily="18" charset="0"/>
              </a:rPr>
              <a:t>, ..., </a:t>
            </a:r>
            <a:r>
              <a:rPr lang="el-GR" altLang="en-US" sz="2000" b="1" dirty="0">
                <a:latin typeface="Times New Roman" panose="02020603050405020304" pitchFamily="18" charset="0"/>
                <a:cs typeface="Times New Roman" panose="02020603050405020304" pitchFamily="18" charset="0"/>
              </a:rPr>
              <a:t>β</a:t>
            </a:r>
            <a:r>
              <a:rPr lang="en-AU" altLang="en-US" sz="2000" b="1" baseline="-25000" dirty="0">
                <a:latin typeface="Times New Roman" panose="02020603050405020304" pitchFamily="18" charset="0"/>
                <a:cs typeface="Times New Roman" panose="02020603050405020304" pitchFamily="18" charset="0"/>
              </a:rPr>
              <a:t>b</a:t>
            </a:r>
            <a:r>
              <a:rPr lang="en-AU" altLang="en-US" sz="2000" b="1" dirty="0">
                <a:latin typeface="Times New Roman" panose="02020603050405020304" pitchFamily="18" charset="0"/>
                <a:cs typeface="Times New Roman" panose="02020603050405020304" pitchFamily="18" charset="0"/>
              </a:rPr>
              <a:t>] = K[</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1</a:t>
            </a:r>
            <a:r>
              <a:rPr lang="en-AU" altLang="en-US" sz="2000" b="1" dirty="0">
                <a:latin typeface="Times New Roman" panose="02020603050405020304" pitchFamily="18" charset="0"/>
                <a:cs typeface="Times New Roman" panose="02020603050405020304" pitchFamily="18" charset="0"/>
              </a:rPr>
              <a:t>,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2</a:t>
            </a:r>
            <a:r>
              <a:rPr lang="en-AU" altLang="en-US" sz="2000" b="1" dirty="0">
                <a:latin typeface="Times New Roman" panose="02020603050405020304" pitchFamily="18" charset="0"/>
                <a:cs typeface="Times New Roman" panose="02020603050405020304" pitchFamily="18" charset="0"/>
              </a:rPr>
              <a:t>, ...,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c</a:t>
            </a:r>
            <a:r>
              <a:rPr lang="en-AU" altLang="en-US" sz="2000" b="1" dirty="0">
                <a:latin typeface="Times New Roman" panose="02020603050405020304" pitchFamily="18" charset="0"/>
                <a:cs typeface="Times New Roman" panose="02020603050405020304" pitchFamily="18" charset="0"/>
              </a:rPr>
              <a:t>]</a:t>
            </a:r>
            <a:endParaRPr lang="en-AU" altLang="en-US" sz="2000" b="1" dirty="0">
              <a:latin typeface="Times New Roman" panose="02020603050405020304" pitchFamily="18" charset="0"/>
              <a:cs typeface="Times New Roman" panose="02020603050405020304" pitchFamily="18" charset="0"/>
            </a:endParaRPr>
          </a:p>
          <a:p>
            <a:pPr lvl="1" eaLnBrk="1" hangingPunct="1"/>
            <a:r>
              <a:rPr lang="zh-CN" altLang="en-US" sz="2000" b="1" dirty="0">
                <a:latin typeface="Times New Roman" panose="02020603050405020304" pitchFamily="18" charset="0"/>
                <a:ea typeface="宋体" panose="02010600030101010101" pitchFamily="2" charset="-122"/>
              </a:rPr>
              <a:t>其中，</a:t>
            </a:r>
            <a:r>
              <a:rPr lang="en-AU" altLang="en-US" sz="2000" b="1" dirty="0">
                <a:latin typeface="Times New Roman" panose="02020603050405020304" pitchFamily="18" charset="0"/>
                <a:cs typeface="Times New Roman" panose="02020603050405020304" pitchFamily="18" charset="0"/>
              </a:rPr>
              <a:t>x=0</a:t>
            </a:r>
            <a:r>
              <a:rPr lang="zh-CN" altLang="en-US" sz="2000" b="1" dirty="0">
                <a:latin typeface="Times New Roman" panose="02020603050405020304" pitchFamily="18" charset="0"/>
                <a:ea typeface="宋体" panose="02010600030101010101" pitchFamily="2" charset="-122"/>
              </a:rPr>
              <a:t>或</a:t>
            </a:r>
            <a:r>
              <a:rPr lang="en-AU" altLang="en-US"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rPr>
              <a:t>；</a:t>
            </a:r>
            <a:r>
              <a:rPr lang="en-AU" altLang="en-US" sz="2000" b="1" dirty="0">
                <a:latin typeface="Times New Roman" panose="02020603050405020304" pitchFamily="18" charset="0"/>
                <a:cs typeface="Times New Roman" panose="02020603050405020304" pitchFamily="18" charset="0"/>
              </a:rPr>
              <a:t>1≤a</a:t>
            </a:r>
            <a:r>
              <a:rPr lang="zh-CN" altLang="en-US" sz="2000" b="1" dirty="0">
                <a:latin typeface="Times New Roman" panose="02020603050405020304" pitchFamily="18" charset="0"/>
                <a:ea typeface="宋体" panose="02010600030101010101" pitchFamily="2" charset="-122"/>
              </a:rPr>
              <a:t>，</a:t>
            </a:r>
            <a:r>
              <a:rPr lang="en-AU" altLang="en-US" sz="2000" b="1" dirty="0">
                <a:latin typeface="Times New Roman" panose="02020603050405020304" pitchFamily="18" charset="0"/>
                <a:cs typeface="Times New Roman" panose="02020603050405020304" pitchFamily="18" charset="0"/>
              </a:rPr>
              <a:t>b≤n</a:t>
            </a:r>
            <a:r>
              <a:rPr lang="zh-CN" altLang="en-US" sz="2000" b="1" dirty="0">
                <a:latin typeface="Times New Roman" panose="02020603050405020304" pitchFamily="18" charset="0"/>
                <a:ea typeface="宋体" panose="02010600030101010101" pitchFamily="2" charset="-122"/>
              </a:rPr>
              <a:t>，</a:t>
            </a:r>
            <a:r>
              <a:rPr lang="en-AU" altLang="en-US" sz="2000" b="1" dirty="0">
                <a:latin typeface="Times New Roman" panose="02020603050405020304" pitchFamily="18" charset="0"/>
                <a:cs typeface="Times New Roman" panose="02020603050405020304" pitchFamily="18" charset="0"/>
              </a:rPr>
              <a:t>1≤c≤m</a:t>
            </a:r>
            <a:r>
              <a:rPr lang="zh-CN" altLang="en-US" sz="2000" b="1" dirty="0">
                <a:latin typeface="Times New Roman" panose="02020603050405020304" pitchFamily="18" charset="0"/>
                <a:ea typeface="宋体" panose="02010600030101010101" pitchFamily="2" charset="-122"/>
              </a:rPr>
              <a:t>，</a:t>
            </a:r>
            <a:r>
              <a:rPr lang="el-GR" altLang="en-US" sz="2000" b="1" dirty="0">
                <a:latin typeface="Times New Roman" panose="02020603050405020304" pitchFamily="18" charset="0"/>
                <a:cs typeface="Times New Roman" panose="02020603050405020304" pitchFamily="18" charset="0"/>
              </a:rPr>
              <a:t>α</a:t>
            </a:r>
            <a:r>
              <a:rPr lang="zh-CN" altLang="en-US" sz="2000" b="1" dirty="0">
                <a:latin typeface="Times New Roman" panose="02020603050405020304" pitchFamily="18" charset="0"/>
                <a:ea typeface="宋体" panose="02010600030101010101" pitchFamily="2" charset="-122"/>
              </a:rPr>
              <a:t>，</a:t>
            </a:r>
            <a:r>
              <a:rPr lang="el-GR" altLang="en-US" sz="2000" b="1" dirty="0">
                <a:latin typeface="Times New Roman" panose="02020603050405020304" pitchFamily="18" charset="0"/>
                <a:cs typeface="Times New Roman" panose="02020603050405020304" pitchFamily="18" charset="0"/>
              </a:rPr>
              <a:t>β</a:t>
            </a:r>
            <a:r>
              <a:rPr lang="zh-CN" altLang="en-US" sz="2000" b="1" dirty="0">
                <a:latin typeface="Times New Roman" panose="02020603050405020304" pitchFamily="18" charset="0"/>
                <a:ea typeface="宋体" panose="02010600030101010101" pitchFamily="2" charset="-122"/>
              </a:rPr>
              <a:t>和</a:t>
            </a:r>
            <a:r>
              <a:rPr lang="el-GR" altLang="en-US" sz="2000" b="1" dirty="0">
                <a:latin typeface="Times New Roman" panose="02020603050405020304" pitchFamily="18" charset="0"/>
                <a:cs typeface="Times New Roman" panose="02020603050405020304" pitchFamily="18" charset="0"/>
              </a:rPr>
              <a:t>γ</a:t>
            </a:r>
            <a:r>
              <a:rPr lang="zh-CN" altLang="en-US" sz="2000" b="1" dirty="0">
                <a:latin typeface="Times New Roman" panose="02020603050405020304" pitchFamily="18" charset="0"/>
                <a:ea typeface="宋体" panose="02010600030101010101" pitchFamily="2" charset="-122"/>
              </a:rPr>
              <a:t>等表示固定的唯一的比特位置。方程以概率</a:t>
            </a:r>
            <a:r>
              <a:rPr lang="en-US" altLang="zh-CN" sz="2000" b="1" dirty="0">
                <a:latin typeface="Times New Roman" panose="02020603050405020304" pitchFamily="18" charset="0"/>
                <a:ea typeface="宋体" panose="02010600030101010101" pitchFamily="2" charset="-122"/>
              </a:rPr>
              <a:t>p≠0.5</a:t>
            </a:r>
            <a:r>
              <a:rPr lang="zh-CN" altLang="en-US" sz="2000" b="1" dirty="0">
                <a:latin typeface="Times New Roman" panose="02020603050405020304" pitchFamily="18" charset="0"/>
                <a:ea typeface="宋体" panose="02010600030101010101" pitchFamily="2" charset="-122"/>
              </a:rPr>
              <a:t>成立，</a:t>
            </a:r>
            <a:r>
              <a:rPr lang="en-US" altLang="zh-CN" sz="2000" b="1" dirty="0">
                <a:latin typeface="Times New Roman" panose="02020603050405020304" pitchFamily="18" charset="0"/>
                <a:ea typeface="宋体" panose="02010600030101010101" pitchFamily="2" charset="-122"/>
              </a:rPr>
              <a:t>p</a:t>
            </a:r>
            <a:r>
              <a:rPr lang="zh-CN" altLang="en-US" sz="2000" b="1" dirty="0">
                <a:latin typeface="Times New Roman" panose="02020603050405020304" pitchFamily="18" charset="0"/>
                <a:ea typeface="宋体" panose="02010600030101010101" pitchFamily="2" charset="-122"/>
              </a:rPr>
              <a:t>离</a:t>
            </a:r>
            <a:r>
              <a:rPr lang="en-US" altLang="zh-CN" sz="2000" b="1" dirty="0">
                <a:latin typeface="Times New Roman" panose="02020603050405020304" pitchFamily="18" charset="0"/>
                <a:ea typeface="宋体" panose="02010600030101010101" pitchFamily="2" charset="-122"/>
              </a:rPr>
              <a:t>0.5</a:t>
            </a:r>
            <a:r>
              <a:rPr lang="zh-CN" altLang="en-US" sz="2000" b="1" dirty="0">
                <a:latin typeface="Times New Roman" panose="02020603050405020304" pitchFamily="18" charset="0"/>
                <a:ea typeface="宋体" panose="02010600030101010101" pitchFamily="2" charset="-122"/>
              </a:rPr>
              <a:t>越远，方程越有效。</a:t>
            </a:r>
            <a:endParaRPr lang="zh-CN" altLang="en-US" sz="2000" b="1" dirty="0">
              <a:latin typeface="Times New Roman" panose="02020603050405020304" pitchFamily="18" charset="0"/>
              <a:ea typeface="宋体" panose="02010600030101010101" pitchFamily="2" charset="-122"/>
            </a:endParaRPr>
          </a:p>
          <a:p>
            <a:pPr lvl="1" eaLnBrk="1" hangingPunct="1"/>
            <a:r>
              <a:rPr lang="zh-CN" altLang="en-US" sz="2000" b="1" dirty="0">
                <a:latin typeface="Times New Roman" panose="02020603050405020304" pitchFamily="18" charset="0"/>
                <a:ea typeface="宋体" panose="02010600030101010101" pitchFamily="2" charset="-122"/>
              </a:rPr>
              <a:t>对于大量的明文密文对，计算方程左边的值，如果结果中有一半以上为</a:t>
            </a:r>
            <a:r>
              <a:rPr lang="en-US"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，则假定</a:t>
            </a:r>
            <a:r>
              <a:rPr lang="en-AU" altLang="en-US" sz="2000" b="1" dirty="0">
                <a:latin typeface="Times New Roman" panose="02020603050405020304" pitchFamily="18" charset="0"/>
                <a:cs typeface="Times New Roman" panose="02020603050405020304" pitchFamily="18" charset="0"/>
              </a:rPr>
              <a:t>K[</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1</a:t>
            </a:r>
            <a:r>
              <a:rPr lang="en-AU" altLang="en-US" sz="2000" b="1" dirty="0">
                <a:latin typeface="Times New Roman" panose="02020603050405020304" pitchFamily="18" charset="0"/>
                <a:cs typeface="Times New Roman" panose="02020603050405020304" pitchFamily="18" charset="0"/>
              </a:rPr>
              <a:t>,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2</a:t>
            </a:r>
            <a:r>
              <a:rPr lang="en-AU" altLang="en-US" sz="2000" b="1" dirty="0">
                <a:latin typeface="Times New Roman" panose="02020603050405020304" pitchFamily="18" charset="0"/>
                <a:cs typeface="Times New Roman" panose="02020603050405020304" pitchFamily="18" charset="0"/>
              </a:rPr>
              <a:t>, ...,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c</a:t>
            </a:r>
            <a:r>
              <a:rPr lang="en-AU" altLang="en-US"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；如果大多为</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，则假定</a:t>
            </a:r>
            <a:r>
              <a:rPr lang="en-AU" altLang="en-US" sz="2000" b="1" dirty="0">
                <a:latin typeface="Times New Roman" panose="02020603050405020304" pitchFamily="18" charset="0"/>
                <a:cs typeface="Times New Roman" panose="02020603050405020304" pitchFamily="18" charset="0"/>
              </a:rPr>
              <a:t>K[</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1</a:t>
            </a:r>
            <a:r>
              <a:rPr lang="en-AU" altLang="en-US" sz="2000" b="1" dirty="0">
                <a:latin typeface="Times New Roman" panose="02020603050405020304" pitchFamily="18" charset="0"/>
                <a:cs typeface="Times New Roman" panose="02020603050405020304" pitchFamily="18" charset="0"/>
              </a:rPr>
              <a:t>,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2</a:t>
            </a:r>
            <a:r>
              <a:rPr lang="en-AU" altLang="en-US" sz="2000" b="1" dirty="0">
                <a:latin typeface="Times New Roman" panose="02020603050405020304" pitchFamily="18" charset="0"/>
                <a:cs typeface="Times New Roman" panose="02020603050405020304" pitchFamily="18" charset="0"/>
              </a:rPr>
              <a:t>, ..., </a:t>
            </a:r>
            <a:r>
              <a:rPr lang="el-GR" altLang="en-US" sz="2000" b="1" dirty="0">
                <a:latin typeface="Times New Roman" panose="02020603050405020304" pitchFamily="18" charset="0"/>
                <a:cs typeface="Times New Roman" panose="02020603050405020304" pitchFamily="18" charset="0"/>
              </a:rPr>
              <a:t>γ</a:t>
            </a:r>
            <a:r>
              <a:rPr lang="en-AU" altLang="en-US" sz="2000" b="1" baseline="-25000" dirty="0">
                <a:latin typeface="Times New Roman" panose="02020603050405020304" pitchFamily="18" charset="0"/>
                <a:cs typeface="Times New Roman" panose="02020603050405020304" pitchFamily="18" charset="0"/>
              </a:rPr>
              <a:t>c</a:t>
            </a:r>
            <a:r>
              <a:rPr lang="en-AU" altLang="en-US"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00B0DFA2-5CC7-4464-88B1-2E8B8F92BB79}"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8612"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p:cNvSpPr>
          <p:nvPr>
            <p:ph idx="1"/>
          </p:nvPr>
        </p:nvSpPr>
        <p:spPr>
          <a:xfrm>
            <a:off x="1776413" y="642938"/>
            <a:ext cx="8497887" cy="5881687"/>
          </a:xfrm>
        </p:spPr>
        <p:txBody>
          <a:bodyPr wrap="square" lIns="91440" tIns="45720" rIns="91440" bIns="45720" anchor="t"/>
          <a:p>
            <a:pPr marL="609600" indent="-609600" eaLnBrk="1" hangingPunct="1">
              <a:buClr>
                <a:schemeClr val="tx1"/>
              </a:buClr>
              <a:buFont typeface="Wingdings" panose="05000000000000000000" pitchFamily="2" charset="2"/>
              <a:buChar char="Ø"/>
            </a:pPr>
            <a:r>
              <a:rPr lang="zh-CN" altLang="en-US" sz="2400" b="1" dirty="0">
                <a:latin typeface="楷体_GB2312" pitchFamily="1" charset="-122"/>
                <a:ea typeface="楷体_GB2312" pitchFamily="1" charset="-122"/>
              </a:rPr>
              <a:t>2.加密算法的数学表示：  </a:t>
            </a:r>
            <a:endParaRPr lang="zh-CN" altLang="en-US" sz="2400" b="1" dirty="0">
              <a:latin typeface="楷体_GB2312" pitchFamily="1" charset="-122"/>
              <a:ea typeface="楷体_GB2312" pitchFamily="1" charset="-122"/>
            </a:endParaRPr>
          </a:p>
          <a:p>
            <a:pPr marL="609600" indent="-609600" eaLnBrk="1" hangingPunct="1">
              <a:spcBef>
                <a:spcPts val="1200"/>
              </a:spcBef>
              <a:spcAft>
                <a:spcPts val="1200"/>
              </a:spcAft>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r>
              <a:rPr lang="en-US" altLang="zh-CN" sz="2400" b="1" dirty="0">
                <a:solidFill>
                  <a:schemeClr val="tx2"/>
                </a:solidFill>
                <a:latin typeface="Times New Roman" panose="02020603050405020304" pitchFamily="18" charset="0"/>
                <a:ea typeface="宋体" panose="02010600030101010101" pitchFamily="2" charset="-122"/>
              </a:rPr>
              <a:t>IP</a:t>
            </a:r>
            <a:r>
              <a:rPr lang="en-US" altLang="zh-CN" sz="2400" b="1" baseline="30000" dirty="0">
                <a:solidFill>
                  <a:schemeClr val="tx2"/>
                </a:solidFill>
                <a:latin typeface="Times New Roman" panose="02020603050405020304" pitchFamily="18" charset="0"/>
                <a:ea typeface="宋体" panose="02010600030101010101" pitchFamily="2" charset="-122"/>
              </a:rPr>
              <a:t>-1</a:t>
            </a:r>
            <a:r>
              <a:rPr lang="en-US" altLang="zh-CN" sz="2400" b="1" dirty="0">
                <a:solidFill>
                  <a:schemeClr val="tx2"/>
                </a:solidFill>
                <a:latin typeface="Times New Roman" panose="02020603050405020304" pitchFamily="18" charset="0"/>
                <a:ea typeface="宋体" panose="02010600030101010101" pitchFamily="2" charset="-122"/>
              </a:rPr>
              <a:t>*f</a:t>
            </a:r>
            <a:r>
              <a:rPr lang="en-US" altLang="zh-CN" sz="2400" b="1" baseline="-25000" dirty="0">
                <a:solidFill>
                  <a:schemeClr val="tx2"/>
                </a:solidFill>
                <a:latin typeface="Times New Roman" panose="02020603050405020304" pitchFamily="18" charset="0"/>
                <a:ea typeface="宋体" panose="02010600030101010101" pitchFamily="2" charset="-122"/>
              </a:rPr>
              <a:t>k2</a:t>
            </a:r>
            <a:r>
              <a:rPr lang="en-US" altLang="zh-CN" sz="2400" b="1" dirty="0">
                <a:solidFill>
                  <a:schemeClr val="tx2"/>
                </a:solidFill>
                <a:latin typeface="Times New Roman" panose="02020603050405020304" pitchFamily="18" charset="0"/>
                <a:ea typeface="宋体" panose="02010600030101010101" pitchFamily="2" charset="-122"/>
              </a:rPr>
              <a:t>*SW*f</a:t>
            </a:r>
            <a:r>
              <a:rPr lang="en-US" altLang="zh-CN" sz="2400" b="1" baseline="-25000" dirty="0">
                <a:solidFill>
                  <a:schemeClr val="tx2"/>
                </a:solidFill>
                <a:latin typeface="Times New Roman" panose="02020603050405020304" pitchFamily="18" charset="0"/>
                <a:ea typeface="宋体" panose="02010600030101010101" pitchFamily="2" charset="-122"/>
              </a:rPr>
              <a:t>k1</a:t>
            </a:r>
            <a:r>
              <a:rPr lang="en-US" altLang="zh-CN" sz="2400" b="1" dirty="0">
                <a:solidFill>
                  <a:schemeClr val="tx2"/>
                </a:solidFill>
                <a:latin typeface="Times New Roman" panose="02020603050405020304" pitchFamily="18" charset="0"/>
                <a:ea typeface="宋体" panose="02010600030101010101" pitchFamily="2" charset="-122"/>
              </a:rPr>
              <a:t>*IP</a:t>
            </a:r>
            <a:r>
              <a:rPr lang="en-US" altLang="zh-CN" sz="2400" b="1" dirty="0">
                <a:solidFill>
                  <a:srgbClr val="3333FF"/>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也可写为                                                                                               密文=</a:t>
            </a:r>
            <a:r>
              <a:rPr lang="en-US" altLang="zh-CN" sz="2400" b="1" dirty="0">
                <a:latin typeface="Times New Roman" panose="02020603050405020304" pitchFamily="18" charset="0"/>
                <a:ea typeface="宋体" panose="02010600030101010101" pitchFamily="2" charset="-122"/>
              </a:rPr>
              <a:t>IP</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k2</a:t>
            </a:r>
            <a:r>
              <a:rPr lang="en-US" altLang="zh-CN" sz="2400" b="1" dirty="0">
                <a:latin typeface="Times New Roman" panose="02020603050405020304" pitchFamily="18" charset="0"/>
                <a:ea typeface="宋体" panose="02010600030101010101" pitchFamily="2" charset="-122"/>
              </a:rPr>
              <a:t>(SW(f</a:t>
            </a:r>
            <a:r>
              <a:rPr lang="en-US" altLang="zh-CN" sz="2400" b="1" baseline="-25000" dirty="0">
                <a:latin typeface="Times New Roman" panose="02020603050405020304" pitchFamily="18" charset="0"/>
                <a:ea typeface="宋体" panose="02010600030101010101" pitchFamily="2" charset="-122"/>
              </a:rPr>
              <a:t>k1</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明文)))))                                                        其中 </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=P8(</a:t>
            </a:r>
            <a:r>
              <a:rPr lang="zh-CN" altLang="en-US" sz="2400" b="1" dirty="0">
                <a:latin typeface="Times New Roman" panose="02020603050405020304" pitchFamily="18" charset="0"/>
                <a:ea typeface="宋体" panose="02010600030101010101" pitchFamily="2" charset="-122"/>
              </a:rPr>
              <a:t>移位(</a:t>
            </a:r>
            <a:r>
              <a:rPr lang="en-US" altLang="zh-CN" sz="2400" b="1" dirty="0">
                <a:latin typeface="Times New Roman" panose="02020603050405020304" pitchFamily="18" charset="0"/>
                <a:ea typeface="宋体" panose="02010600030101010101" pitchFamily="2" charset="-122"/>
              </a:rPr>
              <a:t>P10(</a:t>
            </a:r>
            <a:r>
              <a:rPr lang="zh-CN" altLang="en-US" sz="2400" b="1" dirty="0">
                <a:latin typeface="Times New Roman" panose="02020603050405020304" pitchFamily="18" charset="0"/>
                <a:ea typeface="宋体" panose="02010600030101010101" pitchFamily="2" charset="-122"/>
              </a:rPr>
              <a:t>密钥</a:t>
            </a:r>
            <a:r>
              <a:rPr lang="en-US" altLang="zh-CN" sz="2400" b="1" dirty="0">
                <a:latin typeface="Times New Roman" panose="02020603050405020304" pitchFamily="18" charset="0"/>
                <a:ea typeface="宋体" panose="02010600030101010101" pitchFamily="2" charset="-122"/>
              </a:rPr>
              <a:t>K)))                                                             K</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=P8(</a:t>
            </a:r>
            <a:r>
              <a:rPr lang="zh-CN" altLang="en-US" sz="2400" b="1" dirty="0">
                <a:solidFill>
                  <a:srgbClr val="FF0000"/>
                </a:solidFill>
                <a:latin typeface="Times New Roman" panose="02020603050405020304" pitchFamily="18" charset="0"/>
                <a:ea typeface="宋体" panose="02010600030101010101" pitchFamily="2" charset="-122"/>
              </a:rPr>
              <a:t>移位</a:t>
            </a:r>
            <a:r>
              <a:rPr lang="zh-CN" altLang="en-US" sz="2400" b="1" dirty="0">
                <a:latin typeface="Times New Roman" panose="02020603050405020304" pitchFamily="18" charset="0"/>
                <a:ea typeface="宋体" panose="02010600030101010101" pitchFamily="2" charset="-122"/>
              </a:rPr>
              <a:t>(移位(</a:t>
            </a:r>
            <a:r>
              <a:rPr lang="en-US" altLang="zh-CN" sz="2400" b="1" dirty="0">
                <a:latin typeface="Times New Roman" panose="02020603050405020304" pitchFamily="18" charset="0"/>
                <a:ea typeface="宋体" panose="02010600030101010101" pitchFamily="2" charset="-122"/>
              </a:rPr>
              <a:t>P10(</a:t>
            </a:r>
            <a:r>
              <a:rPr lang="zh-CN" altLang="en-US" sz="2400" b="1" dirty="0">
                <a:latin typeface="Times New Roman" panose="02020603050405020304" pitchFamily="18" charset="0"/>
                <a:ea typeface="宋体" panose="02010600030101010101" pitchFamily="2" charset="-122"/>
              </a:rPr>
              <a:t>密钥</a:t>
            </a:r>
            <a:r>
              <a:rPr lang="en-US" altLang="zh-CN" sz="2400" b="1" dirty="0">
                <a:latin typeface="Times New Roman" panose="02020603050405020304" pitchFamily="18" charset="0"/>
                <a:ea typeface="宋体" panose="02010600030101010101" pitchFamily="2" charset="-122"/>
              </a:rPr>
              <a:t>K))))                                                    </a:t>
            </a:r>
            <a:endParaRPr lang="en-US" altLang="zh-CN" sz="2400" b="1" dirty="0">
              <a:latin typeface="Times New Roman" panose="02020603050405020304" pitchFamily="18" charset="0"/>
              <a:ea typeface="宋体" panose="02010600030101010101" pitchFamily="2" charset="-122"/>
            </a:endParaRPr>
          </a:p>
          <a:p>
            <a:pPr marL="609600" indent="-609600" eaLnBrk="1" hangingPunct="1">
              <a:spcBef>
                <a:spcPts val="1200"/>
              </a:spcBef>
              <a:spcAft>
                <a:spcPts val="1200"/>
              </a:spcAft>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解密算法的数学表示：                                                                         明文=</a:t>
            </a:r>
            <a:r>
              <a:rPr lang="en-US" altLang="zh-CN" sz="2400" b="1" dirty="0">
                <a:latin typeface="Times New Roman" panose="02020603050405020304" pitchFamily="18" charset="0"/>
                <a:ea typeface="宋体" panose="02010600030101010101" pitchFamily="2" charset="-122"/>
              </a:rPr>
              <a:t>IP</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k1</a:t>
            </a:r>
            <a:r>
              <a:rPr lang="en-US" altLang="zh-CN" sz="2400" b="1" dirty="0">
                <a:latin typeface="Times New Roman" panose="02020603050405020304" pitchFamily="18" charset="0"/>
                <a:ea typeface="宋体" panose="02010600030101010101" pitchFamily="2" charset="-122"/>
              </a:rPr>
              <a:t>(SW(f</a:t>
            </a:r>
            <a:r>
              <a:rPr lang="en-US" altLang="zh-CN" sz="2400" b="1" baseline="-25000" dirty="0">
                <a:latin typeface="Times New Roman" panose="02020603050405020304" pitchFamily="18" charset="0"/>
                <a:ea typeface="宋体" panose="02010600030101010101" pitchFamily="2" charset="-122"/>
              </a:rPr>
              <a:t>k2</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密文)))))</a:t>
            </a:r>
            <a:endParaRPr lang="zh-CN" altLang="en-US" sz="2400" b="1" dirty="0">
              <a:latin typeface="Times New Roman" panose="02020603050405020304" pitchFamily="18" charset="0"/>
              <a:ea typeface="宋体" panose="02010600030101010101" pitchFamily="2"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2CB04517-FAF3-4796-9D63-EEEBCC9E90E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2771"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2772" name="Rectangle 2"/>
          <p:cNvSpPr/>
          <p:nvPr/>
        </p:nvSpPr>
        <p:spPr>
          <a:xfrm>
            <a:off x="4714875" y="2043113"/>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idx="1"/>
          </p:nvPr>
        </p:nvSpPr>
        <p:spPr>
          <a:xfrm>
            <a:off x="1992313" y="1484313"/>
            <a:ext cx="8229600" cy="3886200"/>
          </a:xfrm>
          <a:ln>
            <a:miter/>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针对安全性的一般原则:</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混淆</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扩散</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重要的设计原理:必须能抵抗现有的攻击方法</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针对实现的原则</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软件</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硬件</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5B6C5A56-D661-454E-B4C8-4AA137CADE2E}"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9635"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6565" name="Rectangle 3"/>
          <p:cNvSpPr>
            <a:spLocks noChangeArrowheads="1"/>
          </p:cNvSpPr>
          <p:nvPr/>
        </p:nvSpPr>
        <p:spPr bwMode="auto">
          <a:xfrm>
            <a:off x="1992313" y="546576"/>
            <a:ext cx="7772400" cy="645160"/>
          </a:xfrm>
          <a:prstGeom prst="rect">
            <a:avLst/>
          </a:prstGeom>
          <a:noFill/>
          <a:ln w="9525">
            <a:noFill/>
            <a:miter lim="800000"/>
          </a:ln>
        </p:spPr>
        <p:txBody>
          <a:bodyPr anchor="ctr">
            <a:spAutoFit/>
          </a:bodyPr>
          <a:lstStyle/>
          <a:p>
            <a:pPr marL="0" marR="0" lvl="0" indent="0" algn="l" defTabSz="928370" rtl="0" eaLnBrk="0" fontAlgn="base" latinLnBrk="0" hangingPunct="0">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3600" b="1" i="0" u="none" strike="noStrike" kern="1200" cap="none" spc="0" normalizeH="0" baseline="0" noProof="0" dirty="0" smtClean="0">
                <a:ln>
                  <a:noFill/>
                </a:ln>
                <a:solidFill>
                  <a:schemeClr val="tx1"/>
                </a:solidFill>
                <a:effectLst/>
                <a:uLnTx/>
                <a:uFillTx/>
                <a:latin typeface="+mn-ea"/>
                <a:ea typeface="+mn-ea"/>
                <a:cs typeface="+mn-cs"/>
              </a:rPr>
              <a:t>分组密码的设计原理</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p:nvPr>
        </p:nvSpPr>
        <p:spPr>
          <a:xfrm>
            <a:off x="2063750" y="908050"/>
            <a:ext cx="7772400" cy="533400"/>
          </a:xfrm>
          <a:ln>
            <a:miter/>
          </a:ln>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分组密码的整体结构</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71682" name="Rectangle 3"/>
          <p:cNvSpPr>
            <a:spLocks noGrp="1"/>
          </p:cNvSpPr>
          <p:nvPr>
            <p:ph idx="1"/>
          </p:nvPr>
        </p:nvSpPr>
        <p:spPr>
          <a:xfrm>
            <a:off x="2054225" y="2432050"/>
            <a:ext cx="7753350" cy="3265488"/>
          </a:xfrm>
        </p:spPr>
        <p:txBody>
          <a:bodyPr wrap="square" lIns="91440" tIns="45720" rIns="91440" bIns="45720" anchor="t"/>
          <a:p>
            <a:pPr eaLnBrk="1" hangingPunct="1">
              <a:buClr>
                <a:schemeClr val="tx1"/>
              </a:buClr>
              <a:buFont typeface="Wingdings" panose="05000000000000000000" pitchFamily="2" charset="2"/>
              <a:buChar char="Ø"/>
            </a:pPr>
            <a:r>
              <a:rPr lang="en-US" altLang="zh-CN" sz="3600"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Feistel </a:t>
            </a:r>
            <a:r>
              <a:rPr lang="zh-CN" altLang="en-US" sz="2800" b="1" dirty="0">
                <a:latin typeface="宋体" panose="02010600030101010101" pitchFamily="2" charset="-122"/>
                <a:ea typeface="宋体" panose="02010600030101010101" pitchFamily="2" charset="-122"/>
              </a:rPr>
              <a:t>网络</a:t>
            </a:r>
            <a:endParaRPr lang="zh-CN" altLang="en-US" sz="28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r>
              <a:rPr lang="en-US" altLang="zh-CN" sz="2800" b="1" dirty="0">
                <a:latin typeface="宋体" panose="02010600030101010101" pitchFamily="2" charset="-122"/>
                <a:ea typeface="宋体" panose="02010600030101010101" pitchFamily="2" charset="-122"/>
              </a:rPr>
              <a:t> SP</a:t>
            </a:r>
            <a:r>
              <a:rPr lang="zh-CN" altLang="en-US" sz="2800" b="1" dirty="0">
                <a:latin typeface="宋体" panose="02010600030101010101" pitchFamily="2" charset="-122"/>
                <a:ea typeface="宋体" panose="02010600030101010101" pitchFamily="2" charset="-122"/>
              </a:rPr>
              <a:t>网络</a:t>
            </a:r>
            <a:endParaRPr lang="zh-CN" altLang="en-US" sz="28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endParaRPr lang="zh-CN" altLang="en-US" sz="2800" b="1" dirty="0">
              <a:latin typeface="楷体_GB2312" pitchFamily="1" charset="-122"/>
              <a:ea typeface="楷体_GB2312" pitchFamily="1"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B14E6C3C-D1CE-4230-8229-D946D39AD511}"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1684"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noChangeArrowheads="1"/>
          </p:cNvSpPr>
          <p:nvPr>
            <p:ph type="title"/>
          </p:nvPr>
        </p:nvSpPr>
        <p:spPr>
          <a:xfrm>
            <a:off x="2208213" y="476250"/>
            <a:ext cx="7772400" cy="701675"/>
          </a:xfrm>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n-ea"/>
                <a:ea typeface="+mn-ea"/>
                <a:cs typeface="+mj-cs"/>
              </a:rPr>
              <a:t>SP</a:t>
            </a: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网络结构</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graphicFrame>
        <p:nvGraphicFramePr>
          <p:cNvPr id="72706" name="Object 4"/>
          <p:cNvGraphicFramePr>
            <a:graphicFrameLocks noGrp="1" noChangeAspect="1"/>
          </p:cNvGraphicFramePr>
          <p:nvPr>
            <p:ph idx="1"/>
          </p:nvPr>
        </p:nvGraphicFramePr>
        <p:xfrm>
          <a:off x="7953375" y="3857625"/>
          <a:ext cx="1752600" cy="2095500"/>
        </p:xfrm>
        <a:graphic>
          <a:graphicData uri="http://schemas.openxmlformats.org/presentationml/2006/ole">
            <mc:AlternateContent xmlns:mc="http://schemas.openxmlformats.org/markup-compatibility/2006">
              <mc:Choice xmlns:v="urn:schemas-microsoft-com:vml" Requires="v">
                <p:oleObj spid="_x0000_s3078" name="" r:id="rId1" imgW="1752600" imgH="2095500" progId="Paint.Picture">
                  <p:embed/>
                </p:oleObj>
              </mc:Choice>
              <mc:Fallback>
                <p:oleObj name="" r:id="rId1" imgW="1752600" imgH="2095500" progId="Paint.Picture">
                  <p:embed/>
                  <p:pic>
                    <p:nvPicPr>
                      <p:cNvPr id="0" name="图片 3077"/>
                      <p:cNvPicPr/>
                      <p:nvPr/>
                    </p:nvPicPr>
                    <p:blipFill>
                      <a:blip r:embed="rId2"/>
                      <a:stretch>
                        <a:fillRect/>
                      </a:stretch>
                    </p:blipFill>
                    <p:spPr>
                      <a:xfrm>
                        <a:off x="7953375" y="3857625"/>
                        <a:ext cx="1752600" cy="2095500"/>
                      </a:xfrm>
                      <a:prstGeom prst="rect">
                        <a:avLst/>
                      </a:prstGeom>
                      <a:noFill/>
                      <a:ln w="38100">
                        <a:miter/>
                      </a:ln>
                    </p:spPr>
                  </p:pic>
                </p:oleObj>
              </mc:Fallback>
            </mc:AlternateContent>
          </a:graphicData>
        </a:graphic>
      </p:graphicFrame>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D9F95CF-BE84-4A7D-A2BA-1AFB541C0A21}"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2708"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8438" name="Text Box 2"/>
          <p:cNvSpPr txBox="1">
            <a:spLocks noChangeArrowheads="1"/>
          </p:cNvSpPr>
          <p:nvPr/>
        </p:nvSpPr>
        <p:spPr bwMode="auto">
          <a:xfrm>
            <a:off x="1524000" y="1268413"/>
            <a:ext cx="9144000" cy="2491740"/>
          </a:xfrm>
          <a:prstGeom prst="rect">
            <a:avLst/>
          </a:prstGeom>
          <a:noFill/>
          <a:ln w="9525">
            <a:noFill/>
            <a:miter lim="800000"/>
          </a:ln>
        </p:spPr>
        <p:txBody>
          <a:bodyPr>
            <a:spAutoFit/>
          </a:bodyPr>
          <a:lstStyle/>
          <a:p>
            <a:pPr marR="0" defTabSz="914400" rtl="0">
              <a:spcBef>
                <a:spcPct val="50000"/>
              </a:spcBef>
              <a:buClrTx/>
              <a:buSzTx/>
              <a:buFontTx/>
              <a:buNone/>
              <a:defRPr/>
            </a:pPr>
            <a:r>
              <a:rPr kumimoji="0" lang="zh-CN" altLang="en-US" sz="2400" kern="1200" cap="none" spc="0" normalizeH="0" baseline="0" noProof="0" dirty="0">
                <a:latin typeface="+mn-ea"/>
                <a:ea typeface="+mn-ea"/>
                <a:cs typeface="+mn-cs"/>
              </a:rPr>
              <a:t>在这种密码的每一轮中，轮输入首先被一个由子密钥控制的可逆函数</a:t>
            </a:r>
            <a:r>
              <a:rPr kumimoji="0" lang="en-US" altLang="zh-CN" sz="2400" kern="1200" cap="none" spc="0" normalizeH="0" baseline="0" noProof="0" dirty="0">
                <a:latin typeface="+mn-ea"/>
                <a:ea typeface="+mn-ea"/>
                <a:cs typeface="+mn-cs"/>
              </a:rPr>
              <a:t>S</a:t>
            </a:r>
            <a:r>
              <a:rPr kumimoji="0" lang="zh-CN" altLang="en-US" sz="2400" kern="1200" cap="none" spc="0" normalizeH="0" baseline="0" noProof="0" dirty="0">
                <a:latin typeface="+mn-ea"/>
                <a:ea typeface="+mn-ea"/>
                <a:cs typeface="+mn-cs"/>
              </a:rPr>
              <a:t>作用，然后再对所得结果用置换（或可逆线性变换）</a:t>
            </a:r>
            <a:r>
              <a:rPr kumimoji="0" lang="en-US" altLang="zh-CN" sz="2400" kern="1200" cap="none" spc="0" normalizeH="0" baseline="0" noProof="0" dirty="0">
                <a:latin typeface="+mn-ea"/>
                <a:ea typeface="+mn-ea"/>
                <a:cs typeface="+mn-cs"/>
              </a:rPr>
              <a:t>P</a:t>
            </a:r>
            <a:r>
              <a:rPr kumimoji="0" lang="zh-CN" altLang="en-US" sz="2400" kern="1200" cap="none" spc="0" normalizeH="0" baseline="0" noProof="0" dirty="0">
                <a:latin typeface="+mn-ea"/>
                <a:ea typeface="+mn-ea"/>
                <a:cs typeface="+mn-cs"/>
              </a:rPr>
              <a:t>作用。</a:t>
            </a:r>
            <a:r>
              <a:rPr kumimoji="0" lang="en-US" altLang="zh-CN" sz="2400" kern="1200" cap="none" spc="0" normalizeH="0" baseline="0" noProof="0" dirty="0">
                <a:latin typeface="+mn-ea"/>
                <a:ea typeface="+mn-ea"/>
                <a:cs typeface="+mn-cs"/>
              </a:rPr>
              <a:t>S</a:t>
            </a:r>
            <a:r>
              <a:rPr kumimoji="0" lang="zh-CN" altLang="en-US" sz="2400" kern="1200" cap="none" spc="0" normalizeH="0" baseline="0" noProof="0" dirty="0">
                <a:latin typeface="+mn-ea"/>
                <a:ea typeface="+mn-ea"/>
                <a:cs typeface="+mn-cs"/>
              </a:rPr>
              <a:t>和</a:t>
            </a:r>
            <a:r>
              <a:rPr kumimoji="0" lang="en-US" altLang="zh-CN" sz="2400" kern="1200" cap="none" spc="0" normalizeH="0" baseline="0" noProof="0" dirty="0">
                <a:latin typeface="+mn-ea"/>
                <a:ea typeface="+mn-ea"/>
                <a:cs typeface="+mn-cs"/>
              </a:rPr>
              <a:t>P</a:t>
            </a:r>
            <a:r>
              <a:rPr kumimoji="0" lang="zh-CN" altLang="en-US" sz="2400" kern="1200" cap="none" spc="0" normalizeH="0" baseline="0" noProof="0" dirty="0">
                <a:latin typeface="+mn-ea"/>
                <a:ea typeface="+mn-ea"/>
                <a:cs typeface="+mn-cs"/>
              </a:rPr>
              <a:t>分别被称为混淆层和扩散层，主要起混淆和扩散作用。</a:t>
            </a:r>
            <a:endParaRPr kumimoji="0" lang="zh-CN" altLang="en-US" sz="2400" kern="1200" cap="none" spc="0" normalizeH="0" baseline="0" noProof="0" dirty="0">
              <a:latin typeface="+mn-ea"/>
              <a:ea typeface="+mn-ea"/>
              <a:cs typeface="+mn-cs"/>
            </a:endParaRPr>
          </a:p>
          <a:p>
            <a:pPr marR="0" defTabSz="914400" rtl="0">
              <a:spcBef>
                <a:spcPct val="50000"/>
              </a:spcBef>
              <a:buClrTx/>
              <a:buSzTx/>
              <a:buFontTx/>
              <a:buNone/>
              <a:defRPr/>
            </a:pPr>
            <a:r>
              <a:rPr kumimoji="0" lang="en-US" altLang="zh-CN" sz="2400" kern="1200" cap="none" spc="0" normalizeH="0" baseline="0" noProof="0" dirty="0">
                <a:latin typeface="+mn-ea"/>
                <a:ea typeface="+mn-ea"/>
                <a:cs typeface="+mn-cs"/>
              </a:rPr>
              <a:t> </a:t>
            </a:r>
            <a:r>
              <a:rPr kumimoji="0" lang="zh-CN" altLang="en-US" sz="2400" kern="1200" cap="none" spc="0" normalizeH="0" baseline="0" noProof="0" dirty="0">
                <a:latin typeface="+mn-ea"/>
                <a:ea typeface="+mn-ea"/>
                <a:cs typeface="+mn-cs"/>
              </a:rPr>
              <a:t>设计者可以根据</a:t>
            </a:r>
            <a:r>
              <a:rPr kumimoji="0" lang="en-US" altLang="zh-CN" sz="2400" kern="1200" cap="none" spc="0" normalizeH="0" baseline="0" noProof="0" dirty="0">
                <a:latin typeface="+mn-ea"/>
                <a:ea typeface="+mn-ea"/>
                <a:cs typeface="+mn-cs"/>
              </a:rPr>
              <a:t>S</a:t>
            </a:r>
            <a:r>
              <a:rPr kumimoji="0" lang="zh-CN" altLang="en-US" sz="2400" kern="1200" cap="none" spc="0" normalizeH="0" baseline="0" noProof="0" dirty="0">
                <a:latin typeface="+mn-ea"/>
                <a:ea typeface="+mn-ea"/>
                <a:cs typeface="+mn-cs"/>
              </a:rPr>
              <a:t>和</a:t>
            </a:r>
            <a:r>
              <a:rPr kumimoji="0" lang="en-US" altLang="zh-CN" sz="2400" kern="1200" cap="none" spc="0" normalizeH="0" baseline="0" noProof="0" dirty="0">
                <a:latin typeface="+mn-ea"/>
                <a:ea typeface="+mn-ea"/>
                <a:cs typeface="+mn-cs"/>
              </a:rPr>
              <a:t>P</a:t>
            </a:r>
            <a:r>
              <a:rPr kumimoji="0" lang="zh-CN" altLang="en-US" sz="2400" kern="1200" cap="none" spc="0" normalizeH="0" baseline="0" noProof="0" dirty="0">
                <a:latin typeface="+mn-ea"/>
                <a:ea typeface="+mn-ea"/>
                <a:cs typeface="+mn-cs"/>
              </a:rPr>
              <a:t>的某些密码指标来估计</a:t>
            </a:r>
            <a:r>
              <a:rPr kumimoji="0" lang="en-US" altLang="zh-CN" sz="2400" kern="1200" cap="none" spc="0" normalizeH="0" baseline="0" noProof="0" dirty="0">
                <a:latin typeface="+mn-ea"/>
                <a:ea typeface="+mn-ea"/>
                <a:cs typeface="+mn-cs"/>
              </a:rPr>
              <a:t>SP</a:t>
            </a:r>
            <a:r>
              <a:rPr kumimoji="0" lang="zh-CN" altLang="en-US" sz="2400" kern="1200" cap="none" spc="0" normalizeH="0" baseline="0" noProof="0" dirty="0">
                <a:latin typeface="+mn-ea"/>
                <a:ea typeface="+mn-ea"/>
                <a:cs typeface="+mn-cs"/>
              </a:rPr>
              <a:t>型密码对抗差分密码分析和线性密码分析的能力。与</a:t>
            </a:r>
            <a:r>
              <a:rPr kumimoji="0" lang="en-US" altLang="zh-CN" sz="2400" kern="1200" cap="none" spc="0" normalizeH="0" baseline="0" noProof="0" dirty="0" err="1">
                <a:latin typeface="+mn-ea"/>
                <a:ea typeface="+mn-ea"/>
                <a:cs typeface="+mn-cs"/>
              </a:rPr>
              <a:t>Feistel</a:t>
            </a:r>
            <a:r>
              <a:rPr kumimoji="0" lang="zh-CN" altLang="en-US" sz="2400" kern="1200" cap="none" spc="0" normalizeH="0" baseline="0" noProof="0" dirty="0">
                <a:latin typeface="+mn-ea"/>
                <a:ea typeface="+mn-ea"/>
                <a:cs typeface="+mn-cs"/>
              </a:rPr>
              <a:t>结构相比，</a:t>
            </a:r>
            <a:r>
              <a:rPr kumimoji="0" lang="en-US" altLang="zh-CN" sz="2400" kern="1200" cap="none" spc="0" normalizeH="0" baseline="0" noProof="0" dirty="0">
                <a:latin typeface="+mn-ea"/>
                <a:ea typeface="+mn-ea"/>
                <a:cs typeface="+mn-cs"/>
              </a:rPr>
              <a:t>SP</a:t>
            </a:r>
            <a:r>
              <a:rPr kumimoji="0" lang="zh-CN" altLang="en-US" sz="2400" kern="1200" cap="none" spc="0" normalizeH="0" baseline="0" noProof="0" dirty="0">
                <a:latin typeface="+mn-ea"/>
                <a:ea typeface="+mn-ea"/>
                <a:cs typeface="+mn-cs"/>
              </a:rPr>
              <a:t>网络结构可以更快的扩散，但加/解密通常不相似。</a:t>
            </a:r>
            <a:endParaRPr kumimoji="0" lang="zh-CN" altLang="en-US" sz="2400" kern="1200" cap="none" spc="0" normalizeH="0" baseline="0" noProof="0" dirty="0">
              <a:latin typeface="+mn-ea"/>
              <a:ea typeface="+mn-ea"/>
              <a:cs typeface="+mn-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a:xfrm>
            <a:off x="1774825" y="620713"/>
            <a:ext cx="7772400" cy="792163"/>
          </a:xfrm>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n-ea"/>
                <a:ea typeface="+mn-ea"/>
                <a:cs typeface="+mj-cs"/>
              </a:rPr>
              <a:t>S</a:t>
            </a: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盒的设计准则</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74754" name="Rectangle 3"/>
          <p:cNvSpPr>
            <a:spLocks noGrp="1"/>
          </p:cNvSpPr>
          <p:nvPr>
            <p:ph idx="1"/>
          </p:nvPr>
        </p:nvSpPr>
        <p:spPr>
          <a:xfrm>
            <a:off x="1524000" y="1773238"/>
            <a:ext cx="9144000" cy="3671887"/>
          </a:xfrm>
        </p:spPr>
        <p:txBody>
          <a:bodyPr wrap="square" lIns="91440" tIns="45720" rIns="91440" bIns="45720" anchor="t"/>
          <a:p>
            <a:pPr eaLnBrk="1" hangingPunct="1">
              <a:buClr>
                <a:schemeClr val="tx1"/>
              </a:buClr>
              <a:buFont typeface="Wingdings" panose="05000000000000000000" pitchFamily="2" charset="2"/>
              <a:buChar char="Ø"/>
            </a:pPr>
            <a:r>
              <a:rPr lang="en-US" altLang="zh-CN" sz="2800"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盒首次出现在</a:t>
            </a:r>
            <a:r>
              <a:rPr lang="en-US" altLang="zh-CN" sz="2400" b="1" dirty="0">
                <a:latin typeface="宋体" panose="02010600030101010101" pitchFamily="2" charset="-122"/>
                <a:ea typeface="宋体" panose="02010600030101010101" pitchFamily="2" charset="-122"/>
              </a:rPr>
              <a:t>Lucifer</a:t>
            </a:r>
            <a:r>
              <a:rPr lang="zh-CN" altLang="en-US" sz="2400" b="1" dirty="0">
                <a:latin typeface="宋体" panose="02010600030101010101" pitchFamily="2" charset="-122"/>
                <a:ea typeface="宋体" panose="02010600030101010101" pitchFamily="2" charset="-122"/>
              </a:rPr>
              <a:t>算法中,因</a:t>
            </a:r>
            <a:r>
              <a:rPr lang="en-US" altLang="zh-CN" sz="2400" b="1" dirty="0">
                <a:latin typeface="宋体" panose="02010600030101010101" pitchFamily="2" charset="-122"/>
                <a:ea typeface="宋体" panose="02010600030101010101" pitchFamily="2" charset="-122"/>
              </a:rPr>
              <a:t>DES</a:t>
            </a:r>
            <a:r>
              <a:rPr lang="zh-CN" altLang="en-US" sz="2400" b="1" dirty="0">
                <a:latin typeface="宋体" panose="02010600030101010101" pitchFamily="2" charset="-122"/>
                <a:ea typeface="宋体" panose="02010600030101010101" pitchFamily="2" charset="-122"/>
              </a:rPr>
              <a:t>的使用而流行.</a:t>
            </a:r>
            <a:endParaRPr lang="zh-CN" altLang="en-US" sz="24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 S-</a:t>
            </a:r>
            <a:r>
              <a:rPr lang="zh-CN" altLang="en-US" sz="2400" b="1" dirty="0">
                <a:latin typeface="宋体" panose="02010600030101010101" pitchFamily="2" charset="-122"/>
                <a:ea typeface="宋体" panose="02010600030101010101" pitchFamily="2" charset="-122"/>
              </a:rPr>
              <a:t>盒是许多密码算法的唯一非线性部件,因此,它的密码强度决定了 整个算法的安全强度.</a:t>
            </a:r>
            <a:endParaRPr lang="zh-CN" altLang="en-US" sz="24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 提供了密码算法所必须的混淆作用.</a:t>
            </a:r>
            <a:endParaRPr lang="zh-CN" altLang="en-US" sz="24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 如何全面准确地度量</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盒的密码强度和设计有效的</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盒是分组密码设计和分析中的难题.</a:t>
            </a:r>
            <a:endParaRPr lang="zh-CN" altLang="en-US" sz="24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 非线性度、差分均匀性、严格雪崩准则、没有陷门</a:t>
            </a:r>
            <a:endParaRPr lang="zh-CN" altLang="en-US" sz="2400" b="1" dirty="0">
              <a:latin typeface="宋体" panose="02010600030101010101" pitchFamily="2" charset="-122"/>
              <a:ea typeface="宋体" panose="02010600030101010101" pitchFamily="2" charset="-122"/>
            </a:endParaRPr>
          </a:p>
          <a:p>
            <a:pPr eaLnBrk="1" hangingPunct="1">
              <a:buClr>
                <a:schemeClr val="tx1"/>
              </a:buClr>
              <a:buFont typeface="Wingdings" panose="05000000000000000000" pitchFamily="2" charset="2"/>
              <a:buChar char="Ø"/>
            </a:pPr>
            <a:endParaRPr lang="zh-CN" altLang="en-US" sz="2400" b="1" dirty="0">
              <a:latin typeface="楷体_GB2312" pitchFamily="1" charset="-122"/>
              <a:ea typeface="楷体_GB2312" pitchFamily="1" charset="-122"/>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F992819-1324-4AE4-B20B-4DD35FEE7822}"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4756"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n-ea"/>
                <a:ea typeface="+mn-ea"/>
                <a:cs typeface="+mj-cs"/>
              </a:rPr>
              <a:t>P</a:t>
            </a: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置换的设计准则</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69635" name="Rectangle 3"/>
          <p:cNvSpPr>
            <a:spLocks noGrp="1" noChangeArrowheads="1"/>
          </p:cNvSpPr>
          <p:nvPr>
            <p:ph idx="1"/>
          </p:nvPr>
        </p:nvSpPr>
        <p:spPr>
          <a:ln>
            <a:miter/>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en-US" altLang="zh-CN" sz="32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P</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置换的目的是提供雪崩效应（明文或密钥的一点小的变动都引起密文的较大变化）</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835282AA-EDA8-4D1C-96B8-6598452FEAB5}"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5780"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轮函数的设计准则</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70659" name="Rectangle 3"/>
          <p:cNvSpPr>
            <a:spLocks noGrp="1" noChangeArrowheads="1"/>
          </p:cNvSpPr>
          <p:nvPr>
            <p:ph idx="1"/>
          </p:nvPr>
        </p:nvSpPr>
        <p:spPr>
          <a:ln>
            <a:miter/>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安全性</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速度</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灵活性：能在多种平台实现</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29D5C5BD-4975-44EC-90DA-82ABDC51EAB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6804"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wrap="square" lIns="91440" tIns="45720" rIns="91440" bIns="45720" anchor="ctr"/>
          <a:p>
            <a:pPr eaLnBrk="1" hangingPunct="1"/>
            <a:r>
              <a:rPr lang="zh-CN" altLang="en-US" sz="3600" b="1" dirty="0">
                <a:ea typeface="楷体_GB2312" pitchFamily="1" charset="-122"/>
              </a:rPr>
              <a:t>轮函数的构造</a:t>
            </a:r>
            <a:endParaRPr lang="zh-CN" altLang="en-US" sz="3600" b="1" dirty="0">
              <a:ea typeface="楷体_GB2312" pitchFamily="1" charset="-122"/>
            </a:endParaRPr>
          </a:p>
        </p:txBody>
      </p:sp>
      <p:sp>
        <p:nvSpPr>
          <p:cNvPr id="71683" name="Rectangle 3"/>
          <p:cNvSpPr>
            <a:spLocks noGrp="1" noChangeArrowheads="1"/>
          </p:cNvSpPr>
          <p:nvPr>
            <p:ph idx="1"/>
          </p:nvPr>
        </p:nvSpPr>
        <p:spPr>
          <a:ln>
            <a:miter/>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加法、减法和异或</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固定循环</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移位</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数据依赖循环</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乘法</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1ADE7E36-7CA8-45BC-AF3C-02544D6C6054}"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8852"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p:nvPr>
        </p:nvSpPr>
        <p:spPr>
          <a:ln>
            <a:miter/>
          </a:ln>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mn-ea"/>
                <a:ea typeface="+mn-ea"/>
                <a:cs typeface="+mj-cs"/>
              </a:rPr>
              <a:t>密钥扩展算法的设计</a:t>
            </a:r>
            <a:endParaRPr kumimoji="0" lang="zh-CN" altLang="en-US" sz="36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72707" name="Rectangle 3"/>
          <p:cNvSpPr>
            <a:spLocks noGrp="1" noChangeArrowheads="1"/>
          </p:cNvSpPr>
          <p:nvPr>
            <p:ph idx="1"/>
          </p:nvPr>
        </p:nvSpPr>
        <p:spPr>
          <a:xfrm>
            <a:off x="1847850" y="2060575"/>
            <a:ext cx="8229600" cy="4114800"/>
          </a:xfrm>
          <a:ln>
            <a:miter/>
          </a:ln>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en-US" altLang="zh-CN" sz="24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设计目标：子密钥的</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统计独立性</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和</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灵敏性</a:t>
            </a:r>
            <a:endParaRPr kumimoji="0" lang="zh-CN" altLang="en-US"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实现简单</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速度快</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不存在简单关系：</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给定两个有某种关系的种子密钥</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能预测它们轮子密钥之间的关系</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种子密钥的所有比特对每个子密钥比特的影响大致相同</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从一些子密钥比特获得其他的子密钥比特在计算上是难的</a:t>
            </a:r>
            <a:endParaRPr kumimoji="0" lang="zh-CN" altLang="en-US"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spcBef>
                <a:spcPct val="2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没有弱密钥</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3BE6B85E-8650-4D15-A05D-4776D3A8C181}"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0900"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a:xfrm>
            <a:off x="2208213" y="404813"/>
            <a:ext cx="7772400" cy="1143000"/>
          </a:xfrm>
          <a:ln>
            <a:miter/>
          </a:ln>
        </p:spPr>
        <p:txBody>
          <a:bodyPr anchor="ctr"/>
          <a:p>
            <a:r>
              <a:rPr lang="zh-CN" altLang="en-US" dirty="0">
                <a:effectLst>
                  <a:outerShdw blurRad="38100" dist="38100" dir="2700000">
                    <a:srgbClr val="FFFFFF"/>
                  </a:outerShdw>
                </a:effectLst>
                <a:latin typeface="华文行楷" panose="02010800040101010101" pitchFamily="2" charset="-122"/>
                <a:ea typeface="华文行楷" panose="02010800040101010101" pitchFamily="2" charset="-122"/>
              </a:rPr>
              <a:t>分组密码的设计原理</a:t>
            </a:r>
            <a:endParaRPr lang="zh-CN" altLang="en-US" dirty="0">
              <a:effectLst>
                <a:outerShdw blurRad="38100" dist="38100" dir="2700000">
                  <a:srgbClr val="FFFFFF"/>
                </a:outerShdw>
              </a:effectLst>
              <a:latin typeface="华文行楷" panose="02010800040101010101" pitchFamily="2" charset="-122"/>
              <a:ea typeface="华文行楷" panose="02010800040101010101" pitchFamily="2" charset="-122"/>
            </a:endParaRPr>
          </a:p>
        </p:txBody>
      </p:sp>
      <p:sp>
        <p:nvSpPr>
          <p:cNvPr id="82946" name="文本占位符 115714"/>
          <p:cNvSpPr>
            <a:spLocks noGrp="1"/>
          </p:cNvSpPr>
          <p:nvPr>
            <p:ph idx="1"/>
          </p:nvPr>
        </p:nvSpPr>
        <p:spPr>
          <a:xfrm>
            <a:off x="2209800" y="1700213"/>
            <a:ext cx="7772400" cy="4395787"/>
          </a:xfrm>
        </p:spPr>
        <p:txBody>
          <a:bodyPr anchor="t"/>
          <a:p>
            <a:pPr>
              <a:lnSpc>
                <a:spcPct val="90000"/>
              </a:lnSpc>
            </a:pPr>
            <a:r>
              <a:rPr lang="zh-CN" altLang="en-US" dirty="0">
                <a:latin typeface="华文仿宋" panose="02010600040101010101" pitchFamily="2" charset="-122"/>
                <a:ea typeface="华文仿宋" panose="02010600040101010101" pitchFamily="2" charset="-122"/>
              </a:rPr>
              <a:t>严格雪崩效应准则（</a:t>
            </a:r>
            <a:r>
              <a:rPr lang="en-US" altLang="zh-CN">
                <a:latin typeface="华文仿宋" panose="02010600040101010101" pitchFamily="2" charset="-122"/>
                <a:ea typeface="华文仿宋" panose="02010600040101010101" pitchFamily="2" charset="-122"/>
              </a:rPr>
              <a:t>SAC</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a:p>
            <a:pPr lvl="1">
              <a:lnSpc>
                <a:spcPct val="90000"/>
              </a:lnSpc>
            </a:pPr>
            <a:r>
              <a:rPr lang="en-US" altLang="zh-CN">
                <a:latin typeface="华文仿宋" panose="02010600040101010101" pitchFamily="2" charset="-122"/>
                <a:ea typeface="华文仿宋" panose="02010600040101010101" pitchFamily="2" charset="-122"/>
              </a:rPr>
              <a:t>S</a:t>
            </a:r>
            <a:r>
              <a:rPr lang="zh-CN" altLang="en-US" dirty="0">
                <a:latin typeface="华文仿宋" panose="02010600040101010101" pitchFamily="2" charset="-122"/>
                <a:ea typeface="华文仿宋" panose="02010600040101010101" pitchFamily="2" charset="-122"/>
              </a:rPr>
              <a:t>盒的输入的任意一位</a:t>
            </a:r>
            <a:r>
              <a:rPr lang="en-US" altLang="zh-CN">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发生变化，输出的任意一位</a:t>
            </a:r>
            <a:r>
              <a:rPr lang="en-US" altLang="zh-CN">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发生变化的可能性为</a:t>
            </a:r>
            <a:r>
              <a:rPr lang="en-US" altLang="zh-CN">
                <a:latin typeface="华文仿宋" panose="02010600040101010101" pitchFamily="2" charset="-122"/>
                <a:ea typeface="华文仿宋" panose="02010600040101010101" pitchFamily="2" charset="-122"/>
              </a:rPr>
              <a:t>1/2</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a:p>
            <a:pPr lvl="1">
              <a:lnSpc>
                <a:spcPct val="90000"/>
              </a:lnSpc>
            </a:pPr>
            <a:r>
              <a:rPr lang="zh-CN" altLang="en-US" dirty="0">
                <a:latin typeface="华文仿宋" panose="02010600040101010101" pitchFamily="2" charset="-122"/>
                <a:ea typeface="华文仿宋" panose="02010600040101010101" pitchFamily="2" charset="-122"/>
              </a:rPr>
              <a:t>增强扩散特性。</a:t>
            </a:r>
            <a:endParaRPr lang="zh-CN" altLang="en-US" dirty="0">
              <a:latin typeface="华文仿宋" panose="02010600040101010101" pitchFamily="2" charset="-122"/>
              <a:ea typeface="华文仿宋" panose="02010600040101010101" pitchFamily="2" charset="-122"/>
            </a:endParaRPr>
          </a:p>
          <a:p>
            <a:pPr>
              <a:lnSpc>
                <a:spcPct val="90000"/>
              </a:lnSpc>
            </a:pPr>
            <a:r>
              <a:rPr lang="zh-CN" altLang="en-US" dirty="0">
                <a:latin typeface="华文仿宋" panose="02010600040101010101" pitchFamily="2" charset="-122"/>
                <a:ea typeface="华文仿宋" panose="02010600040101010101" pitchFamily="2" charset="-122"/>
              </a:rPr>
              <a:t>独立准则（</a:t>
            </a:r>
            <a:r>
              <a:rPr lang="en-US" altLang="zh-CN">
                <a:latin typeface="华文仿宋" panose="02010600040101010101" pitchFamily="2" charset="-122"/>
                <a:ea typeface="华文仿宋" panose="02010600040101010101" pitchFamily="2" charset="-122"/>
              </a:rPr>
              <a:t>BIC</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a:p>
            <a:pPr lvl="1">
              <a:lnSpc>
                <a:spcPct val="90000"/>
              </a:lnSpc>
            </a:pPr>
            <a:r>
              <a:rPr lang="zh-CN" altLang="en-US" dirty="0">
                <a:latin typeface="华文仿宋" panose="02010600040101010101" pitchFamily="2" charset="-122"/>
                <a:ea typeface="华文仿宋" panose="02010600040101010101" pitchFamily="2" charset="-122"/>
              </a:rPr>
              <a:t>对任意的</a:t>
            </a:r>
            <a:r>
              <a:rPr lang="en-US" altLang="zh-CN">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a:t>
            </a:r>
            <a:r>
              <a:rPr lang="en-US" altLang="zh-CN">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a:t>
            </a:r>
            <a:r>
              <a:rPr lang="en-US" altLang="zh-CN">
                <a:latin typeface="华文仿宋" panose="02010600040101010101" pitchFamily="2" charset="-122"/>
                <a:ea typeface="华文仿宋" panose="02010600040101010101" pitchFamily="2" charset="-122"/>
              </a:rPr>
              <a:t>k</a:t>
            </a:r>
            <a:r>
              <a:rPr lang="zh-CN" altLang="en-US" dirty="0">
                <a:latin typeface="华文仿宋" panose="02010600040101010101" pitchFamily="2" charset="-122"/>
                <a:ea typeface="华文仿宋" panose="02010600040101010101" pitchFamily="2" charset="-122"/>
              </a:rPr>
              <a:t>，当输入中的一位</a:t>
            </a:r>
            <a:r>
              <a:rPr lang="en-US" altLang="zh-CN">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发生变换时，输出位中的</a:t>
            </a:r>
            <a:r>
              <a:rPr lang="en-US" altLang="zh-CN">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和</a:t>
            </a:r>
            <a:r>
              <a:rPr lang="en-US" altLang="zh-CN">
                <a:latin typeface="华文仿宋" panose="02010600040101010101" pitchFamily="2" charset="-122"/>
                <a:ea typeface="华文仿宋" panose="02010600040101010101" pitchFamily="2" charset="-122"/>
              </a:rPr>
              <a:t>k</a:t>
            </a:r>
            <a:r>
              <a:rPr lang="zh-CN" altLang="en-US" dirty="0">
                <a:latin typeface="华文仿宋" panose="02010600040101010101" pitchFamily="2" charset="-122"/>
                <a:ea typeface="华文仿宋" panose="02010600040101010101" pitchFamily="2" charset="-122"/>
              </a:rPr>
              <a:t>位的变化是彼此无关的。</a:t>
            </a:r>
            <a:endParaRPr lang="zh-CN" altLang="en-US" dirty="0">
              <a:latin typeface="华文仿宋" panose="02010600040101010101" pitchFamily="2" charset="-122"/>
              <a:ea typeface="华文仿宋" panose="02010600040101010101" pitchFamily="2" charset="-122"/>
            </a:endParaRPr>
          </a:p>
          <a:p>
            <a:pPr lvl="1">
              <a:lnSpc>
                <a:spcPct val="90000"/>
              </a:lnSpc>
            </a:pPr>
            <a:r>
              <a:rPr lang="zh-CN" altLang="en-US" dirty="0">
                <a:latin typeface="华文仿宋" panose="02010600040101010101" pitchFamily="2" charset="-122"/>
                <a:ea typeface="华文仿宋" panose="02010600040101010101" pitchFamily="2" charset="-122"/>
              </a:rPr>
              <a:t>加强混淆的有效性。</a:t>
            </a:r>
            <a:endParaRPr lang="zh-CN" altLang="en-US" dirty="0">
              <a:latin typeface="华文仿宋" panose="02010600040101010101" pitchFamily="2" charset="-122"/>
              <a:ea typeface="华文仿宋" panose="02010600040101010101" pitchFamily="2" charset="-122"/>
            </a:endParaRPr>
          </a:p>
        </p:txBody>
      </p:sp>
      <p:sp>
        <p:nvSpPr>
          <p:cNvPr id="82947" name="灯片编号占位符 1"/>
          <p:cNvSpPr/>
          <p:nvPr>
            <p:ph type="sldNum" sz="quarter" idx="12"/>
          </p:nvPr>
        </p:nvSpPr>
        <p:spPr>
          <a:noFill/>
          <a:ln>
            <a:noFill/>
          </a:ln>
        </p:spPr>
        <p:txBody>
          <a:bodyPr lIns="91440" tIns="45720" rIns="91440" bIns="45720" anchor="ctr"/>
          <a:p>
            <a:fld id="{9A0DB2DC-4C9A-4742-B13C-FB6460FD3503}" type="slidenum">
              <a:rPr lang="en-US" altLang="x-none"/>
            </a:fld>
            <a:endParaRPr lang="en-US" altLang="x-non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a:xfrm>
            <a:off x="2135188" y="333375"/>
            <a:ext cx="7772400" cy="1143000"/>
          </a:xfrm>
          <a:ln>
            <a:miter/>
          </a:ln>
        </p:spPr>
        <p:txBody>
          <a:bodyPr anchor="ctr"/>
          <a:p>
            <a:r>
              <a:rPr lang="zh-CN" altLang="en-US" dirty="0">
                <a:effectLst>
                  <a:outerShdw blurRad="38100" dist="38100" dir="2700000">
                    <a:srgbClr val="FFFFFF"/>
                  </a:outerShdw>
                </a:effectLst>
                <a:ea typeface="华文行楷" panose="02010800040101010101" pitchFamily="2" charset="-122"/>
              </a:rPr>
              <a:t>实现的设计原则</a:t>
            </a:r>
            <a:endParaRPr lang="zh-CN" altLang="en-US" dirty="0">
              <a:effectLst>
                <a:outerShdw blurRad="38100" dist="38100" dir="2700000">
                  <a:srgbClr val="FFFFFF"/>
                </a:outerShdw>
              </a:effectLst>
              <a:ea typeface="华文行楷" panose="02010800040101010101" pitchFamily="2" charset="-122"/>
            </a:endParaRPr>
          </a:p>
        </p:txBody>
      </p:sp>
      <p:sp>
        <p:nvSpPr>
          <p:cNvPr id="83970" name="文本占位符 116738"/>
          <p:cNvSpPr>
            <a:spLocks noGrp="1"/>
          </p:cNvSpPr>
          <p:nvPr>
            <p:ph idx="1"/>
          </p:nvPr>
        </p:nvSpPr>
        <p:spPr>
          <a:xfrm>
            <a:off x="1847850" y="1341438"/>
            <a:ext cx="8496300" cy="5256212"/>
          </a:xfrm>
        </p:spPr>
        <p:txBody>
          <a:bodyPr anchor="t"/>
          <a:p>
            <a:r>
              <a:rPr lang="zh-CN" altLang="en-US" sz="2800" b="1" dirty="0">
                <a:latin typeface="华文仿宋" panose="02010600040101010101" pitchFamily="2" charset="-122"/>
                <a:ea typeface="华文仿宋" panose="02010600040101010101" pitchFamily="2" charset="-122"/>
              </a:rPr>
              <a:t>软件实现的要求</a:t>
            </a:r>
            <a:r>
              <a:rPr lang="zh-CN" altLang="en-US" sz="2800" dirty="0">
                <a:latin typeface="华文仿宋" panose="02010600040101010101" pitchFamily="2" charset="-122"/>
                <a:ea typeface="华文仿宋" panose="02010600040101010101" pitchFamily="2" charset="-122"/>
              </a:rPr>
              <a:t>：使用子块和简单的运算。密码运算在子块上进行，要求子块的长度能自然地适应软件编程，如</a:t>
            </a:r>
            <a:r>
              <a:rPr lang="en-US" altLang="zh-CN" sz="2800" b="1">
                <a:latin typeface="华文仿宋" panose="02010600040101010101" pitchFamily="2" charset="-122"/>
                <a:ea typeface="华文仿宋" panose="02010600040101010101" pitchFamily="2" charset="-122"/>
              </a:rPr>
              <a:t>8</a:t>
            </a:r>
            <a:r>
              <a:rPr lang="zh-CN" altLang="en-US" sz="2800" dirty="0">
                <a:latin typeface="华文仿宋" panose="02010600040101010101" pitchFamily="2" charset="-122"/>
                <a:ea typeface="华文仿宋" panose="02010600040101010101" pitchFamily="2" charset="-122"/>
              </a:rPr>
              <a:t>、</a:t>
            </a:r>
            <a:r>
              <a:rPr lang="en-US" altLang="zh-CN" sz="2800" b="1">
                <a:latin typeface="华文仿宋" panose="02010600040101010101" pitchFamily="2" charset="-122"/>
                <a:ea typeface="华文仿宋" panose="02010600040101010101" pitchFamily="2" charset="-122"/>
              </a:rPr>
              <a:t>16</a:t>
            </a:r>
            <a:r>
              <a:rPr lang="zh-CN" altLang="en-US" sz="2800" dirty="0">
                <a:latin typeface="华文仿宋" panose="02010600040101010101" pitchFamily="2" charset="-122"/>
                <a:ea typeface="华文仿宋" panose="02010600040101010101" pitchFamily="2" charset="-122"/>
              </a:rPr>
              <a:t>、</a:t>
            </a:r>
            <a:r>
              <a:rPr lang="en-US" altLang="zh-CN" sz="2800" b="1">
                <a:latin typeface="华文仿宋" panose="02010600040101010101" pitchFamily="2" charset="-122"/>
                <a:ea typeface="华文仿宋" panose="02010600040101010101" pitchFamily="2" charset="-122"/>
              </a:rPr>
              <a:t>32</a:t>
            </a:r>
            <a:r>
              <a:rPr lang="zh-CN" altLang="en-US" sz="2800" dirty="0">
                <a:latin typeface="华文仿宋" panose="02010600040101010101" pitchFamily="2" charset="-122"/>
                <a:ea typeface="华文仿宋" panose="02010600040101010101" pitchFamily="2" charset="-122"/>
              </a:rPr>
              <a:t>比特等。应尽量避免按比特置换，在子块上所进行的密码运算尽量采用易于软件实现的运算。最好是用处理器的基本运算，如加法、乘法、移位等。</a:t>
            </a:r>
            <a:endParaRPr lang="zh-CN" altLang="en-US" sz="2800" dirty="0">
              <a:latin typeface="华文仿宋" panose="02010600040101010101" pitchFamily="2" charset="-122"/>
              <a:ea typeface="华文仿宋" panose="02010600040101010101" pitchFamily="2" charset="-122"/>
            </a:endParaRPr>
          </a:p>
          <a:p>
            <a:r>
              <a:rPr lang="zh-CN" altLang="en-US" sz="2800" b="1" dirty="0">
                <a:latin typeface="华文仿宋" panose="02010600040101010101" pitchFamily="2" charset="-122"/>
                <a:ea typeface="华文仿宋" panose="02010600040101010101" pitchFamily="2" charset="-122"/>
              </a:rPr>
              <a:t>硬件实现的要求：</a:t>
            </a:r>
            <a:r>
              <a:rPr lang="zh-CN" altLang="en-US" sz="2800" dirty="0">
                <a:latin typeface="华文仿宋" panose="02010600040101010101" pitchFamily="2" charset="-122"/>
                <a:ea typeface="华文仿宋" panose="02010600040101010101" pitchFamily="2" charset="-122"/>
              </a:rPr>
              <a:t>加密和解密的相似性，即加密和解密过程的不同应仅仅在密钥使用方式上，以便采用同样的器件来实现加密和解密，以节省费用和体积。尽量采用标准的组件结构，以便能适应于在超大规模集成电路中实现。</a:t>
            </a:r>
            <a:endParaRPr lang="zh-CN" altLang="en-US" sz="2800" dirty="0">
              <a:latin typeface="华文仿宋" panose="02010600040101010101" pitchFamily="2" charset="-122"/>
              <a:ea typeface="华文仿宋" panose="02010600040101010101" pitchFamily="2" charset="-122"/>
            </a:endParaRPr>
          </a:p>
        </p:txBody>
      </p:sp>
      <p:sp>
        <p:nvSpPr>
          <p:cNvPr id="83971" name="灯片编号占位符 1"/>
          <p:cNvSpPr/>
          <p:nvPr>
            <p:ph type="sldNum" sz="quarter" idx="12"/>
          </p:nvPr>
        </p:nvSpPr>
        <p:spPr>
          <a:noFill/>
          <a:ln>
            <a:noFill/>
          </a:ln>
        </p:spPr>
        <p:txBody>
          <a:bodyPr lIns="91440" tIns="45720" rIns="91440" bIns="45720" anchor="ctr"/>
          <a:p>
            <a:fld id="{9A0DB2DC-4C9A-4742-B13C-FB6460FD3503}" type="slidenum">
              <a:rPr lang="en-US" altLang="x-none"/>
            </a:fld>
            <a:endParaRPr lang="en-US" altLang="x-non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idx="1"/>
          </p:nvPr>
        </p:nvSpPr>
        <p:spPr>
          <a:xfrm>
            <a:off x="1776413" y="2349500"/>
            <a:ext cx="3886200" cy="609600"/>
          </a:xfrm>
        </p:spPr>
        <p:txBody>
          <a:bodyPr wrap="square" lIns="91440" tIns="45720" rIns="91440" bIns="45720" anchor="t"/>
          <a:p>
            <a:pPr eaLnBrk="1" hangingPunct="1">
              <a:buFont typeface="Wingdings" panose="05000000000000000000" pitchFamily="2" charset="2"/>
              <a:buNone/>
            </a:pPr>
            <a:r>
              <a:rPr lang="zh-CN" altLang="en-US" sz="2400" b="1" dirty="0">
                <a:latin typeface="楷体_GB2312" pitchFamily="1" charset="-122"/>
                <a:ea typeface="楷体_GB2312" pitchFamily="1" charset="-122"/>
              </a:rPr>
              <a:t>（1） </a:t>
            </a:r>
            <a:r>
              <a:rPr lang="en-US" altLang="zh-CN" sz="2400" b="1" dirty="0">
                <a:latin typeface="楷体_GB2312" pitchFamily="1" charset="-122"/>
                <a:ea typeface="楷体_GB2312" pitchFamily="1" charset="-122"/>
              </a:rPr>
              <a:t>S-DES</a:t>
            </a:r>
            <a:r>
              <a:rPr lang="zh-CN" altLang="en-US" sz="2400" b="1" dirty="0">
                <a:latin typeface="楷体_GB2312" pitchFamily="1" charset="-122"/>
                <a:ea typeface="楷体_GB2312" pitchFamily="1" charset="-122"/>
              </a:rPr>
              <a:t>的密钥生成：</a:t>
            </a:r>
            <a:endParaRPr lang="zh-CN" altLang="en-US" sz="2400" b="1" dirty="0">
              <a:latin typeface="楷体_GB2312" pitchFamily="1" charset="-122"/>
              <a:ea typeface="楷体_GB2312" pitchFamily="1"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53F44C35-40A4-427C-AAAC-D0EFE0A49DFD}"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3795"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3796" name="Rectangle 3"/>
          <p:cNvSpPr/>
          <p:nvPr/>
        </p:nvSpPr>
        <p:spPr>
          <a:xfrm>
            <a:off x="4986338" y="2005013"/>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3797" name="Object 4"/>
          <p:cNvGraphicFramePr>
            <a:graphicFrameLocks noChangeAspect="1"/>
          </p:cNvGraphicFramePr>
          <p:nvPr/>
        </p:nvGraphicFramePr>
        <p:xfrm>
          <a:off x="5664200" y="1196975"/>
          <a:ext cx="4097338" cy="5113338"/>
        </p:xfrm>
        <a:graphic>
          <a:graphicData uri="http://schemas.openxmlformats.org/presentationml/2006/ole">
            <mc:AlternateContent xmlns:mc="http://schemas.openxmlformats.org/markup-compatibility/2006">
              <mc:Choice xmlns:v="urn:schemas-microsoft-com:vml" Requires="v">
                <p:oleObj spid="_x0000_s3091" name="" r:id="rId1" imgW="2767330" imgH="3562985" progId="Word.Picture.8">
                  <p:embed/>
                </p:oleObj>
              </mc:Choice>
              <mc:Fallback>
                <p:oleObj name="" r:id="rId1" imgW="2767330" imgH="3562985" progId="Word.Picture.8">
                  <p:embed/>
                  <p:pic>
                    <p:nvPicPr>
                      <p:cNvPr id="0" name="图片 3090"/>
                      <p:cNvPicPr/>
                      <p:nvPr/>
                    </p:nvPicPr>
                    <p:blipFill>
                      <a:blip r:embed="rId2"/>
                      <a:stretch>
                        <a:fillRect/>
                      </a:stretch>
                    </p:blipFill>
                    <p:spPr>
                      <a:xfrm>
                        <a:off x="5664200" y="1196975"/>
                        <a:ext cx="4097338" cy="5113338"/>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1981200" y="357188"/>
            <a:ext cx="8329613" cy="768350"/>
          </a:xfrm>
        </p:spPr>
        <p:txBody>
          <a:bodyPr wrap="square" lIns="91440" tIns="45720" rIns="91440" bIns="45720" anchor="ctr"/>
          <a:p>
            <a:pPr algn="l" eaLnBrk="1" hangingPunct="1"/>
            <a:r>
              <a:rPr lang="zh-CN" altLang="en-US" dirty="0">
                <a:ea typeface="宋体" panose="02010600030101010101" pitchFamily="2" charset="-122"/>
              </a:rPr>
              <a:t>要点</a:t>
            </a:r>
            <a:endParaRPr lang="zh-CN" altLang="en-US" dirty="0">
              <a:ea typeface="宋体" panose="02010600030101010101" pitchFamily="2" charset="-122"/>
            </a:endParaRPr>
          </a:p>
        </p:txBody>
      </p:sp>
      <p:sp>
        <p:nvSpPr>
          <p:cNvPr id="567299" name="Rectangle 3"/>
          <p:cNvSpPr>
            <a:spLocks noGrp="1"/>
          </p:cNvSpPr>
          <p:nvPr>
            <p:ph idx="1"/>
          </p:nvPr>
        </p:nvSpPr>
        <p:spPr>
          <a:xfrm>
            <a:off x="1981200" y="1412875"/>
            <a:ext cx="8229600" cy="4718050"/>
          </a:xfrm>
        </p:spPr>
        <p:txBody>
          <a:bodyPr wrap="square" lIns="91440" tIns="45720" rIns="91440" bIns="45720" anchor="t"/>
          <a:p>
            <a:pPr eaLnBrk="1" hangingPunct="1"/>
            <a:r>
              <a:rPr lang="zh-CN" altLang="en-US" sz="2600" dirty="0">
                <a:ea typeface="宋体" panose="02010600030101010101" pitchFamily="2" charset="-122"/>
              </a:rPr>
              <a:t>分组密码是一种加密解密算法，将输入明文分组当做一个整体处理，输出一个等长的密文分组</a:t>
            </a:r>
            <a:endParaRPr lang="zh-CN" altLang="en-US" sz="2600" dirty="0">
              <a:ea typeface="宋体" panose="02010600030101010101" pitchFamily="2" charset="-122"/>
            </a:endParaRPr>
          </a:p>
          <a:p>
            <a:pPr eaLnBrk="1" hangingPunct="1"/>
            <a:r>
              <a:rPr lang="zh-CN" altLang="en-US" sz="2600" dirty="0">
                <a:ea typeface="宋体" panose="02010600030101010101" pitchFamily="2" charset="-122"/>
              </a:rPr>
              <a:t>许多分组密码都采用</a:t>
            </a:r>
            <a:r>
              <a:rPr lang="en-US" altLang="zh-CN" sz="2600" dirty="0">
                <a:ea typeface="宋体" panose="02010600030101010101" pitchFamily="2" charset="-122"/>
              </a:rPr>
              <a:t>Feistel</a:t>
            </a:r>
            <a:r>
              <a:rPr lang="zh-CN" altLang="en-US" sz="2600" dirty="0">
                <a:ea typeface="宋体" panose="02010600030101010101" pitchFamily="2" charset="-122"/>
              </a:rPr>
              <a:t>结构，这样的结构由许多相同的轮函数组成。每一轮里，对输入数据的一半进行代换，接着用一个置换来交换数据的两个部分，扩展初始的密钥使得每一轮使用不同的子密钥</a:t>
            </a:r>
            <a:endParaRPr lang="zh-CN" altLang="en-US" sz="2600" dirty="0">
              <a:ea typeface="宋体" panose="02010600030101010101" pitchFamily="2" charset="-122"/>
            </a:endParaRPr>
          </a:p>
          <a:p>
            <a:pPr eaLnBrk="1" hangingPunct="1"/>
            <a:r>
              <a:rPr lang="en-US" altLang="zh-CN" sz="2600" dirty="0">
                <a:ea typeface="宋体" panose="02010600030101010101" pitchFamily="2" charset="-122"/>
              </a:rPr>
              <a:t>DES</a:t>
            </a:r>
            <a:r>
              <a:rPr lang="zh-CN" altLang="en-US" sz="2600" dirty="0">
                <a:ea typeface="宋体" panose="02010600030101010101" pitchFamily="2" charset="-122"/>
              </a:rPr>
              <a:t>是应用最为广泛的分组密码，它扩展了经典的</a:t>
            </a:r>
            <a:r>
              <a:rPr lang="en-US" altLang="zh-CN" sz="2600" dirty="0">
                <a:ea typeface="宋体" panose="02010600030101010101" pitchFamily="2" charset="-122"/>
              </a:rPr>
              <a:t>Feistel</a:t>
            </a:r>
            <a:r>
              <a:rPr lang="zh-CN" altLang="en-US" sz="2600" dirty="0">
                <a:ea typeface="宋体" panose="02010600030101010101" pitchFamily="2" charset="-122"/>
              </a:rPr>
              <a:t>结构。</a:t>
            </a:r>
            <a:r>
              <a:rPr lang="en-US" altLang="zh-CN" sz="2600" dirty="0">
                <a:ea typeface="宋体" panose="02010600030101010101" pitchFamily="2" charset="-122"/>
              </a:rPr>
              <a:t>DES</a:t>
            </a:r>
            <a:r>
              <a:rPr lang="zh-CN" altLang="en-US" sz="2600" dirty="0">
                <a:ea typeface="宋体" panose="02010600030101010101" pitchFamily="2" charset="-122"/>
              </a:rPr>
              <a:t>的分组和密钥分别是</a:t>
            </a:r>
            <a:r>
              <a:rPr lang="en-US" altLang="zh-CN" sz="2600" dirty="0">
                <a:ea typeface="宋体" panose="02010600030101010101" pitchFamily="2" charset="-122"/>
              </a:rPr>
              <a:t>64</a:t>
            </a:r>
            <a:r>
              <a:rPr lang="zh-CN" altLang="en-US" sz="2600" dirty="0">
                <a:ea typeface="宋体" panose="02010600030101010101" pitchFamily="2" charset="-122"/>
              </a:rPr>
              <a:t>位和</a:t>
            </a:r>
            <a:r>
              <a:rPr lang="en-US" altLang="zh-CN" sz="2600" dirty="0">
                <a:ea typeface="宋体" panose="02010600030101010101" pitchFamily="2" charset="-122"/>
              </a:rPr>
              <a:t>56</a:t>
            </a:r>
            <a:r>
              <a:rPr lang="zh-CN" altLang="en-US" sz="2600" dirty="0">
                <a:ea typeface="宋体" panose="02010600030101010101" pitchFamily="2" charset="-122"/>
              </a:rPr>
              <a:t>位的</a:t>
            </a:r>
            <a:endParaRPr lang="zh-CN" altLang="en-US" sz="2600" dirty="0">
              <a:ea typeface="宋体" panose="02010600030101010101" pitchFamily="2" charset="-122"/>
            </a:endParaRPr>
          </a:p>
          <a:p>
            <a:pPr eaLnBrk="1" hangingPunct="1"/>
            <a:r>
              <a:rPr lang="zh-CN" altLang="en-US" sz="2600" dirty="0">
                <a:ea typeface="宋体" panose="02010600030101010101" pitchFamily="2" charset="-122"/>
              </a:rPr>
              <a:t>差分分析和线性分析是两种重要的密码分析方法。</a:t>
            </a:r>
            <a:r>
              <a:rPr lang="en-US" altLang="zh-CN" sz="2600" dirty="0">
                <a:ea typeface="宋体" panose="02010600030101010101" pitchFamily="2" charset="-122"/>
              </a:rPr>
              <a:t>DES</a:t>
            </a:r>
            <a:r>
              <a:rPr lang="zh-CN" altLang="en-US" sz="2600" dirty="0">
                <a:ea typeface="宋体" panose="02010600030101010101" pitchFamily="2" charset="-122"/>
              </a:rPr>
              <a:t>对这两种攻击有一定的免疫性</a:t>
            </a:r>
            <a:endParaRPr lang="zh-CN" altLang="en-US" sz="2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299">
                                            <p:txEl>
                                              <p:charRg st="0"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7299">
                                            <p:txEl>
                                              <p:charRg st="42" end="1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7299">
                                            <p:txEl>
                                              <p:charRg st="135" end="18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7299">
                                            <p:txEl>
                                              <p:charRg st="189" end="2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idx="1"/>
          </p:nvPr>
        </p:nvSpPr>
        <p:spPr>
          <a:xfrm>
            <a:off x="2208213" y="765175"/>
            <a:ext cx="7994650" cy="5472113"/>
          </a:xfrm>
        </p:spPr>
        <p:txBody>
          <a:bodyPr wrap="square" lIns="91440" tIns="45720" rIns="91440" bIns="45720" anchor="t">
            <a:normAutofit lnSpcReduction="10000"/>
          </a:bodyPr>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（1） </a:t>
            </a:r>
            <a:r>
              <a:rPr lang="en-US" altLang="zh-CN" sz="2400" b="1" dirty="0">
                <a:latin typeface="Times New Roman" panose="02020603050405020304" pitchFamily="18" charset="0"/>
                <a:ea typeface="宋体" panose="02010600030101010101" pitchFamily="2" charset="-122"/>
              </a:rPr>
              <a:t>S-DES</a:t>
            </a:r>
            <a:r>
              <a:rPr lang="zh-CN" altLang="en-US" sz="2400" b="1" dirty="0">
                <a:latin typeface="Times New Roman" panose="02020603050405020304" pitchFamily="18" charset="0"/>
                <a:ea typeface="宋体" panose="02010600030101010101" pitchFamily="2" charset="-122"/>
              </a:rPr>
              <a:t>的密钥生成：                                                             </a:t>
            </a:r>
            <a:endParaRPr lang="zh-CN" altLang="en-US"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设10</a:t>
            </a:r>
            <a:r>
              <a:rPr lang="en-US" altLang="zh-CN" sz="2400" b="1" dirty="0">
                <a:latin typeface="Times New Roman" panose="02020603050405020304" pitchFamily="18" charset="0"/>
                <a:ea typeface="宋体" panose="02010600030101010101" pitchFamily="2" charset="-122"/>
              </a:rPr>
              <a:t>bit</a:t>
            </a:r>
            <a:r>
              <a:rPr lang="zh-CN" altLang="en-US" sz="2400" b="1" dirty="0">
                <a:latin typeface="Times New Roman" panose="02020603050405020304" pitchFamily="18" charset="0"/>
                <a:ea typeface="宋体" panose="02010600030101010101" pitchFamily="2" charset="-122"/>
              </a:rPr>
              <a:t>的密钥为（</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5</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6</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7</a:t>
            </a:r>
            <a:r>
              <a:rPr lang="en-US" altLang="zh-CN" sz="2400" b="1" dirty="0">
                <a:latin typeface="Times New Roman" panose="02020603050405020304" pitchFamily="18" charset="0"/>
                <a:ea typeface="宋体" panose="02010600030101010101" pitchFamily="2" charset="-122"/>
              </a:rPr>
              <a:t>, k</a:t>
            </a:r>
            <a:r>
              <a:rPr lang="en-US" altLang="zh-CN" sz="2400" b="1" baseline="-25000" dirty="0">
                <a:latin typeface="Times New Roman" panose="02020603050405020304" pitchFamily="18" charset="0"/>
                <a:ea typeface="宋体" panose="02010600030101010101" pitchFamily="2" charset="-122"/>
              </a:rPr>
              <a:t>8</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9</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10</a:t>
            </a:r>
            <a:r>
              <a:rPr lang="en-US"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置换</a:t>
            </a:r>
            <a:r>
              <a:rPr lang="en-US" altLang="zh-CN" sz="2400" b="1" dirty="0">
                <a:latin typeface="Times New Roman" panose="02020603050405020304" pitchFamily="18" charset="0"/>
                <a:ea typeface="宋体" panose="02010600030101010101" pitchFamily="2" charset="-122"/>
              </a:rPr>
              <a:t>P10</a:t>
            </a:r>
            <a:r>
              <a:rPr lang="zh-CN" altLang="en-US" sz="2400" b="1" dirty="0">
                <a:latin typeface="Times New Roman" panose="02020603050405020304" pitchFamily="18" charset="0"/>
                <a:ea typeface="宋体" panose="02010600030101010101" pitchFamily="2" charset="-122"/>
              </a:rPr>
              <a:t>是这样定义的  </a:t>
            </a:r>
            <a:r>
              <a:rPr lang="en-US" altLang="zh-CN" sz="2400" b="1" dirty="0">
                <a:latin typeface="Times New Roman" panose="02020603050405020304" pitchFamily="18" charset="0"/>
                <a:ea typeface="宋体" panose="02010600030101010101" pitchFamily="2" charset="-122"/>
              </a:rPr>
              <a:t>P10(k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10</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5</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7</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10</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9</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8</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6</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相当于                                                                                                                                       </a:t>
            </a:r>
            <a:endParaRPr lang="zh-CN" altLang="en-US"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P10=                                                                                                                                                                                                                                                                                                                                                                                                                                                                                                                         </a:t>
            </a:r>
            <a:endParaRPr lang="en-US" altLang="zh-CN"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endParaRPr lang="en-US" altLang="zh-CN"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rPr>
              <a:t>LS-1</a:t>
            </a:r>
            <a:r>
              <a:rPr lang="zh-CN" altLang="en-US" sz="2400" b="1" dirty="0">
                <a:latin typeface="Times New Roman" panose="02020603050405020304" pitchFamily="18" charset="0"/>
                <a:ea typeface="宋体" panose="02010600030101010101" pitchFamily="2" charset="-122"/>
              </a:rPr>
              <a:t>为循环左移，在这里实现左移1位; </a:t>
            </a:r>
            <a:endParaRPr lang="zh-CN" altLang="en-US"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     LS-2</a:t>
            </a:r>
            <a:r>
              <a:rPr lang="zh-CN" altLang="en-US" sz="2400" b="1" dirty="0">
                <a:latin typeface="Times New Roman" panose="02020603050405020304" pitchFamily="18" charset="0"/>
                <a:ea typeface="宋体" panose="02010600030101010101" pitchFamily="2" charset="-122"/>
              </a:rPr>
              <a:t>为循环左移，在这里实现左移2位;                                        </a:t>
            </a:r>
            <a:endParaRPr lang="zh-CN" altLang="en-US"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P8= </a:t>
            </a:r>
            <a:br>
              <a:rPr lang="en-US" altLang="zh-CN" sz="2400" b="1" dirty="0">
                <a:latin typeface="Times New Roman" panose="02020603050405020304" pitchFamily="18" charset="0"/>
                <a:ea typeface="宋体" panose="02010600030101010101" pitchFamily="2" charset="-122"/>
              </a:rPr>
            </a:br>
            <a:endParaRPr lang="en-US" altLang="zh-CN" sz="2400" b="1"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若</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选为(</a:t>
            </a:r>
            <a:r>
              <a:rPr lang="zh-CN" altLang="en-US" sz="2400" dirty="0">
                <a:latin typeface="Times New Roman" panose="02020603050405020304" pitchFamily="18" charset="0"/>
                <a:ea typeface="宋体" panose="02010600030101010101" pitchFamily="2" charset="-122"/>
              </a:rPr>
              <a:t>1010000010</a:t>
            </a:r>
            <a:r>
              <a:rPr lang="zh-CN" altLang="en-US" sz="2400" b="1" dirty="0">
                <a:latin typeface="Times New Roman" panose="02020603050405020304" pitchFamily="18" charset="0"/>
                <a:ea typeface="宋体" panose="02010600030101010101" pitchFamily="2" charset="-122"/>
              </a:rPr>
              <a:t>), 产生的两个子密钥分别为</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1 0 1 0 0 1 0 0</a:t>
            </a:r>
            <a:r>
              <a:rPr lang="en-US" altLang="zh-CN" sz="2400" b="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0 1 0 0 0 0 1 1</a:t>
            </a:r>
            <a:r>
              <a:rPr lang="en-US" altLang="zh-CN"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0066247C-575C-4B60-A346-727744C0B2AA}"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4819"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graphicFrame>
        <p:nvGraphicFramePr>
          <p:cNvPr id="34820" name="Object 3"/>
          <p:cNvGraphicFramePr>
            <a:graphicFrameLocks noChangeAspect="1"/>
          </p:cNvGraphicFramePr>
          <p:nvPr/>
        </p:nvGraphicFramePr>
        <p:xfrm>
          <a:off x="4656138" y="2492375"/>
          <a:ext cx="3816350" cy="765175"/>
        </p:xfrm>
        <a:graphic>
          <a:graphicData uri="http://schemas.openxmlformats.org/presentationml/2006/ole">
            <mc:AlternateContent xmlns:mc="http://schemas.openxmlformats.org/markup-compatibility/2006">
              <mc:Choice xmlns:v="urn:schemas-microsoft-com:vml" Requires="v">
                <p:oleObj spid="_x0000_s3088" name="" r:id="rId1" imgW="2602230" imgH="520700" progId="Equation.3">
                  <p:embed/>
                </p:oleObj>
              </mc:Choice>
              <mc:Fallback>
                <p:oleObj name="" r:id="rId1" imgW="2602230" imgH="520700" progId="Equation.3">
                  <p:embed/>
                  <p:pic>
                    <p:nvPicPr>
                      <p:cNvPr id="0" name="图片 3087"/>
                      <p:cNvPicPr/>
                      <p:nvPr/>
                    </p:nvPicPr>
                    <p:blipFill>
                      <a:blip r:embed="rId2"/>
                      <a:stretch>
                        <a:fillRect/>
                      </a:stretch>
                    </p:blipFill>
                    <p:spPr>
                      <a:xfrm>
                        <a:off x="4656138" y="2492375"/>
                        <a:ext cx="3816350" cy="765175"/>
                      </a:xfrm>
                      <a:prstGeom prst="rect">
                        <a:avLst/>
                      </a:prstGeom>
                      <a:noFill/>
                      <a:ln w="38100">
                        <a:noFill/>
                        <a:miter/>
                      </a:ln>
                    </p:spPr>
                  </p:pic>
                </p:oleObj>
              </mc:Fallback>
            </mc:AlternateContent>
          </a:graphicData>
        </a:graphic>
      </p:graphicFrame>
      <p:graphicFrame>
        <p:nvGraphicFramePr>
          <p:cNvPr id="34821" name="Object 4"/>
          <p:cNvGraphicFramePr>
            <a:graphicFrameLocks noChangeAspect="1"/>
          </p:cNvGraphicFramePr>
          <p:nvPr/>
        </p:nvGraphicFramePr>
        <p:xfrm>
          <a:off x="4511675" y="4508500"/>
          <a:ext cx="2740025" cy="825500"/>
        </p:xfrm>
        <a:graphic>
          <a:graphicData uri="http://schemas.openxmlformats.org/presentationml/2006/ole">
            <mc:AlternateContent xmlns:mc="http://schemas.openxmlformats.org/markup-compatibility/2006">
              <mc:Choice xmlns:v="urn:schemas-microsoft-com:vml" Requires="v">
                <p:oleObj spid="_x0000_s3086" name="" r:id="rId3" imgW="2120265" imgH="520700" progId="Equation.3">
                  <p:embed/>
                </p:oleObj>
              </mc:Choice>
              <mc:Fallback>
                <p:oleObj name="" r:id="rId3" imgW="2120265" imgH="520700" progId="Equation.3">
                  <p:embed/>
                  <p:pic>
                    <p:nvPicPr>
                      <p:cNvPr id="0" name="图片 3085"/>
                      <p:cNvPicPr/>
                      <p:nvPr/>
                    </p:nvPicPr>
                    <p:blipFill>
                      <a:blip r:embed="rId4"/>
                      <a:stretch>
                        <a:fillRect/>
                      </a:stretch>
                    </p:blipFill>
                    <p:spPr>
                      <a:xfrm>
                        <a:off x="4511675" y="4508500"/>
                        <a:ext cx="2740025" cy="825500"/>
                      </a:xfrm>
                      <a:prstGeom prst="rect">
                        <a:avLst/>
                      </a:prstGeom>
                      <a:noFill/>
                      <a:ln w="38100">
                        <a:noFill/>
                        <a:miter/>
                      </a:ln>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idx="1"/>
          </p:nvPr>
        </p:nvSpPr>
        <p:spPr>
          <a:xfrm>
            <a:off x="2054225" y="1700213"/>
            <a:ext cx="7753350" cy="3884612"/>
          </a:xfrm>
        </p:spPr>
        <p:txBody>
          <a:bodyPr wrap="square" lIns="91440" tIns="45720" rIns="91440" bIns="45720" anchor="t"/>
          <a:p>
            <a:pPr eaLnBrk="1" hangingPunct="1">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S-DES</a:t>
            </a:r>
            <a:r>
              <a:rPr lang="zh-CN" altLang="en-US" sz="2400" b="1" dirty="0">
                <a:latin typeface="Times New Roman" panose="02020603050405020304" pitchFamily="18" charset="0"/>
                <a:ea typeface="宋体" panose="02010600030101010101" pitchFamily="2" charset="-122"/>
              </a:rPr>
              <a:t>的加密运算:</a:t>
            </a:r>
            <a:endParaRPr lang="zh-CN" altLang="en-US"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初始置换用</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函数:</a:t>
            </a:r>
            <a:endParaRPr lang="zh-CN" altLang="en-US"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末端算法的置换为</a:t>
            </a:r>
            <a:r>
              <a:rPr lang="en-US" altLang="zh-CN" sz="2400" b="1" dirty="0">
                <a:latin typeface="Times New Roman" panose="02020603050405020304" pitchFamily="18" charset="0"/>
                <a:ea typeface="宋体" panose="02010600030101010101" pitchFamily="2" charset="-122"/>
              </a:rPr>
              <a:t>IP</a:t>
            </a:r>
            <a:r>
              <a:rPr lang="zh-CN" altLang="en-US" sz="2400" b="1" dirty="0">
                <a:latin typeface="Times New Roman" panose="02020603050405020304" pitchFamily="18" charset="0"/>
                <a:ea typeface="宋体" panose="02010600030101010101" pitchFamily="2" charset="-122"/>
              </a:rPr>
              <a:t>的逆置换:</a:t>
            </a:r>
            <a:endParaRPr lang="zh-CN" altLang="en-US"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zh-CN" altLang="en-US" sz="2400" b="1"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易见</a:t>
            </a:r>
            <a:r>
              <a:rPr lang="en-US" altLang="zh-CN" sz="2400" b="1" dirty="0">
                <a:latin typeface="Times New Roman" panose="02020603050405020304" pitchFamily="18" charset="0"/>
                <a:ea typeface="宋体" panose="02010600030101010101" pitchFamily="2" charset="-122"/>
              </a:rPr>
              <a:t>IP</a:t>
            </a:r>
            <a:r>
              <a:rPr lang="en-US" altLang="zh-CN" sz="2400" b="1" baseline="30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(IP(X))=X </a:t>
            </a:r>
            <a:endParaRPr lang="zh-CN" altLang="en-US" sz="2400" b="1" dirty="0">
              <a:latin typeface="Times New Roman" panose="02020603050405020304" pitchFamily="18" charset="0"/>
              <a:ea typeface="宋体" panose="02010600030101010101" pitchFamily="2" charset="-122"/>
            </a:endParaRPr>
          </a:p>
        </p:txBody>
      </p:sp>
      <p:sp>
        <p:nvSpPr>
          <p:cNvPr id="9"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0F6E2F35-4D36-4629-905C-61EA02DBB94F}"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5843"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5844" name="Rectangle 3"/>
          <p:cNvSpPr/>
          <p:nvPr/>
        </p:nvSpPr>
        <p:spPr>
          <a:xfrm>
            <a:off x="4943475" y="32670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5845" name="Object 4"/>
          <p:cNvGraphicFramePr>
            <a:graphicFrameLocks noChangeAspect="1"/>
          </p:cNvGraphicFramePr>
          <p:nvPr/>
        </p:nvGraphicFramePr>
        <p:xfrm>
          <a:off x="4872038" y="2708275"/>
          <a:ext cx="4648200" cy="654050"/>
        </p:xfrm>
        <a:graphic>
          <a:graphicData uri="http://schemas.openxmlformats.org/presentationml/2006/ole">
            <mc:AlternateContent xmlns:mc="http://schemas.openxmlformats.org/markup-compatibility/2006">
              <mc:Choice xmlns:v="urn:schemas-microsoft-com:vml" Requires="v">
                <p:oleObj spid="_x0000_s3092" name="" r:id="rId1" imgW="2863850" imgH="408305" progId="Word.Picture.8">
                  <p:embed/>
                </p:oleObj>
              </mc:Choice>
              <mc:Fallback>
                <p:oleObj name="" r:id="rId1" imgW="2863850" imgH="408305" progId="Word.Picture.8">
                  <p:embed/>
                  <p:pic>
                    <p:nvPicPr>
                      <p:cNvPr id="0" name="图片 3091"/>
                      <p:cNvPicPr/>
                      <p:nvPr/>
                    </p:nvPicPr>
                    <p:blipFill>
                      <a:blip r:embed="rId2"/>
                      <a:stretch>
                        <a:fillRect/>
                      </a:stretch>
                    </p:blipFill>
                    <p:spPr>
                      <a:xfrm>
                        <a:off x="4872038" y="2708275"/>
                        <a:ext cx="4648200" cy="654050"/>
                      </a:xfrm>
                      <a:prstGeom prst="rect">
                        <a:avLst/>
                      </a:prstGeom>
                      <a:solidFill>
                        <a:srgbClr val="CCECFF"/>
                      </a:solidFill>
                      <a:ln w="38100">
                        <a:noFill/>
                        <a:miter/>
                      </a:ln>
                    </p:spPr>
                  </p:pic>
                </p:oleObj>
              </mc:Fallback>
            </mc:AlternateContent>
          </a:graphicData>
        </a:graphic>
      </p:graphicFrame>
      <p:sp>
        <p:nvSpPr>
          <p:cNvPr id="35846" name="Rectangle 5"/>
          <p:cNvSpPr/>
          <p:nvPr/>
        </p:nvSpPr>
        <p:spPr>
          <a:xfrm>
            <a:off x="4800600" y="3213100"/>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5847" name="Object 6"/>
          <p:cNvGraphicFramePr>
            <a:graphicFrameLocks noChangeAspect="1"/>
          </p:cNvGraphicFramePr>
          <p:nvPr/>
        </p:nvGraphicFramePr>
        <p:xfrm>
          <a:off x="4943475" y="4149725"/>
          <a:ext cx="4572000" cy="642938"/>
        </p:xfrm>
        <a:graphic>
          <a:graphicData uri="http://schemas.openxmlformats.org/presentationml/2006/ole">
            <mc:AlternateContent xmlns:mc="http://schemas.openxmlformats.org/markup-compatibility/2006">
              <mc:Choice xmlns:v="urn:schemas-microsoft-com:vml" Requires="v">
                <p:oleObj spid="_x0000_s3087" name="" r:id="rId3" imgW="2863850" imgH="408305" progId="Word.Picture.8">
                  <p:embed/>
                </p:oleObj>
              </mc:Choice>
              <mc:Fallback>
                <p:oleObj name="" r:id="rId3" imgW="2863850" imgH="408305" progId="Word.Picture.8">
                  <p:embed/>
                  <p:pic>
                    <p:nvPicPr>
                      <p:cNvPr id="0" name="图片 3086"/>
                      <p:cNvPicPr/>
                      <p:nvPr/>
                    </p:nvPicPr>
                    <p:blipFill>
                      <a:blip r:embed="rId4"/>
                      <a:stretch>
                        <a:fillRect/>
                      </a:stretch>
                    </p:blipFill>
                    <p:spPr>
                      <a:xfrm>
                        <a:off x="4943475" y="4149725"/>
                        <a:ext cx="4572000" cy="642938"/>
                      </a:xfrm>
                      <a:prstGeom prst="rect">
                        <a:avLst/>
                      </a:prstGeom>
                      <a:solidFill>
                        <a:srgbClr val="CCECFF"/>
                      </a:solidFill>
                      <a:ln w="38100">
                        <a:no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idx="1"/>
          </p:nvPr>
        </p:nvSpPr>
        <p:spPr>
          <a:xfrm>
            <a:off x="1990725" y="765175"/>
            <a:ext cx="4759325" cy="533400"/>
          </a:xfrm>
        </p:spPr>
        <p:txBody>
          <a:bodyPr wrap="square" lIns="91440" tIns="45720" rIns="91440" bIns="45720" anchor="t"/>
          <a:p>
            <a:pPr eaLnBrk="1" hangingPunct="1">
              <a:buClr>
                <a:schemeClr val="tx1"/>
              </a:buClr>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(3) S-DES</a:t>
            </a:r>
            <a:r>
              <a:rPr lang="zh-CN" altLang="en-US" sz="2400" b="1" dirty="0">
                <a:latin typeface="Times New Roman" panose="02020603050405020304" pitchFamily="18" charset="0"/>
                <a:ea typeface="宋体" panose="02010600030101010101" pitchFamily="2" charset="-122"/>
              </a:rPr>
              <a:t>加密图</a:t>
            </a:r>
            <a:endParaRPr lang="zh-CN" altLang="en-US" sz="2400" b="1" dirty="0">
              <a:latin typeface="Times New Roman" panose="02020603050405020304" pitchFamily="18" charset="0"/>
              <a:ea typeface="宋体" panose="02010600030101010101" pitchFamily="2" charset="-122"/>
            </a:endParaRPr>
          </a:p>
        </p:txBody>
      </p:sp>
      <p:sp>
        <p:nvSpPr>
          <p:cNvPr id="8"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97B644A8-5DCE-437D-BCA1-2AA04DC26736}"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6867"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6868" name="Rectangle 3"/>
          <p:cNvSpPr/>
          <p:nvPr/>
        </p:nvSpPr>
        <p:spPr>
          <a:xfrm>
            <a:off x="4810125" y="1428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6869" name="Object 4"/>
          <p:cNvGraphicFramePr>
            <a:graphicFrameLocks noChangeAspect="1"/>
          </p:cNvGraphicFramePr>
          <p:nvPr/>
        </p:nvGraphicFramePr>
        <p:xfrm>
          <a:off x="6242050" y="1844675"/>
          <a:ext cx="3670300" cy="4991100"/>
        </p:xfrm>
        <a:graphic>
          <a:graphicData uri="http://schemas.openxmlformats.org/presentationml/2006/ole">
            <mc:AlternateContent xmlns:mc="http://schemas.openxmlformats.org/markup-compatibility/2006">
              <mc:Choice xmlns:v="urn:schemas-microsoft-com:vml" Requires="v">
                <p:oleObj spid="_x0000_s3089" name="" r:id="rId1" imgW="3219450" imgH="4476750" progId="Word.Picture.8">
                  <p:embed/>
                </p:oleObj>
              </mc:Choice>
              <mc:Fallback>
                <p:oleObj name="" r:id="rId1" imgW="3219450" imgH="4476750" progId="Word.Picture.8">
                  <p:embed/>
                  <p:pic>
                    <p:nvPicPr>
                      <p:cNvPr id="0" name="图片 3088"/>
                      <p:cNvPicPr/>
                      <p:nvPr/>
                    </p:nvPicPr>
                    <p:blipFill>
                      <a:blip r:embed="rId2"/>
                      <a:stretch>
                        <a:fillRect/>
                      </a:stretch>
                    </p:blipFill>
                    <p:spPr>
                      <a:xfrm>
                        <a:off x="6242050" y="1844675"/>
                        <a:ext cx="3670300" cy="4991100"/>
                      </a:xfrm>
                      <a:prstGeom prst="rect">
                        <a:avLst/>
                      </a:prstGeom>
                      <a:noFill/>
                      <a:ln w="38100">
                        <a:noFill/>
                        <a:miter/>
                      </a:ln>
                    </p:spPr>
                  </p:pic>
                </p:oleObj>
              </mc:Fallback>
            </mc:AlternateContent>
          </a:graphicData>
        </a:graphic>
      </p:graphicFrame>
      <p:graphicFrame>
        <p:nvGraphicFramePr>
          <p:cNvPr id="36870" name="Object 5"/>
          <p:cNvGraphicFramePr>
            <a:graphicFrameLocks noChangeAspect="1"/>
          </p:cNvGraphicFramePr>
          <p:nvPr/>
        </p:nvGraphicFramePr>
        <p:xfrm>
          <a:off x="2063750" y="1484313"/>
          <a:ext cx="4111625" cy="5100637"/>
        </p:xfrm>
        <a:graphic>
          <a:graphicData uri="http://schemas.openxmlformats.org/presentationml/2006/ole">
            <mc:AlternateContent xmlns:mc="http://schemas.openxmlformats.org/markup-compatibility/2006">
              <mc:Choice xmlns:v="urn:schemas-microsoft-com:vml" Requires="v">
                <p:oleObj spid="_x0000_s3090" name="" r:id="rId3" imgW="3219450" imgH="3990975" progId="Word.Picture.8">
                  <p:embed/>
                </p:oleObj>
              </mc:Choice>
              <mc:Fallback>
                <p:oleObj name="" r:id="rId3" imgW="3219450" imgH="3990975" progId="Word.Picture.8">
                  <p:embed/>
                  <p:pic>
                    <p:nvPicPr>
                      <p:cNvPr id="0" name="图片 3089"/>
                      <p:cNvPicPr/>
                      <p:nvPr/>
                    </p:nvPicPr>
                    <p:blipFill>
                      <a:blip r:embed="rId4"/>
                      <a:stretch>
                        <a:fillRect/>
                      </a:stretch>
                    </p:blipFill>
                    <p:spPr>
                      <a:xfrm>
                        <a:off x="2063750" y="1484313"/>
                        <a:ext cx="4111625" cy="5100637"/>
                      </a:xfrm>
                      <a:prstGeom prst="rect">
                        <a:avLst/>
                      </a:prstGeom>
                      <a:no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idx="1"/>
          </p:nvPr>
        </p:nvSpPr>
        <p:spPr>
          <a:xfrm>
            <a:off x="1704975" y="836613"/>
            <a:ext cx="8785225" cy="5470525"/>
          </a:xfrm>
        </p:spPr>
        <p:txBody>
          <a:bodyPr wrap="square" lIns="91440" tIns="45720" rIns="91440" bIns="45720" anchor="t"/>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函数</a:t>
            </a:r>
            <a:r>
              <a:rPr lang="en-US" altLang="zh-CN" sz="2400" b="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是加密方案中的最重要部分，它可表示为：</a:t>
            </a:r>
            <a:endParaRPr lang="zh-CN" altLang="en-US" sz="2400" b="1"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k</a:t>
            </a:r>
            <a:r>
              <a:rPr lang="en-US" altLang="zh-CN" sz="2400" b="1" dirty="0">
                <a:latin typeface="Times New Roman" panose="02020603050405020304" pitchFamily="18" charset="0"/>
                <a:ea typeface="宋体" panose="02010600030101010101" pitchFamily="2" charset="-122"/>
              </a:rPr>
              <a:t>(L,R)=(L</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F(R,SK),R)</a:t>
            </a:r>
            <a:br>
              <a:rPr lang="en-US" altLang="zh-CN" sz="2400" b="1" dirty="0">
                <a:latin typeface="Times New Roman" panose="02020603050405020304" pitchFamily="18" charset="0"/>
                <a:ea typeface="宋体" panose="02010600030101010101" pitchFamily="2" charset="-122"/>
              </a:rPr>
            </a:br>
            <a:r>
              <a:rPr lang="zh-CN" altLang="en-US" sz="2400" b="1" dirty="0">
                <a:latin typeface="Times New Roman" panose="02020603050405020304" pitchFamily="18" charset="0"/>
                <a:ea typeface="宋体" panose="02010600030101010101" pitchFamily="2" charset="-122"/>
              </a:rPr>
              <a:t>其中</a:t>
            </a:r>
            <a:r>
              <a:rPr lang="en-US" altLang="zh-CN" sz="2400" b="1" dirty="0">
                <a:latin typeface="Times New Roman" panose="02020603050405020304" pitchFamily="18" charset="0"/>
                <a:ea typeface="宋体" panose="02010600030101010101" pitchFamily="2" charset="-122"/>
              </a:rPr>
              <a:t>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为8位输入,  左右各为4位；</a:t>
            </a:r>
            <a:r>
              <a:rPr lang="en-US" altLang="zh-CN" sz="2400" b="1" dirty="0">
                <a:solidFill>
                  <a:srgbClr val="FF0000"/>
                </a:solidFill>
                <a:latin typeface="Times New Roman" panose="02020603050405020304" pitchFamily="18" charset="0"/>
                <a:ea typeface="宋体" panose="02010600030101010101" pitchFamily="2" charset="-122"/>
              </a:rPr>
              <a:t>F</a:t>
            </a:r>
            <a:r>
              <a:rPr lang="zh-CN" altLang="en-US" sz="2400" b="1" dirty="0">
                <a:solidFill>
                  <a:srgbClr val="FF0000"/>
                </a:solidFill>
                <a:latin typeface="Times New Roman" panose="02020603050405020304" pitchFamily="18" charset="0"/>
                <a:ea typeface="宋体" panose="02010600030101010101" pitchFamily="2" charset="-122"/>
              </a:rPr>
              <a:t>为从4位集到4位集的一 个映射, 并不要求是一一映射的</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SK</a:t>
            </a:r>
            <a:r>
              <a:rPr lang="zh-CN" altLang="en-US" sz="2400" b="1" dirty="0">
                <a:latin typeface="Times New Roman" panose="02020603050405020304" pitchFamily="18" charset="0"/>
                <a:ea typeface="宋体" panose="02010600030101010101" pitchFamily="2" charset="-122"/>
              </a:rPr>
              <a:t>为子密钥。</a:t>
            </a:r>
            <a:endParaRPr lang="en-US" altLang="zh-CN" sz="2400" b="1"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对映射</a:t>
            </a:r>
            <a:r>
              <a:rPr lang="en-US" altLang="zh-CN" sz="2400" b="1"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来说：</a:t>
            </a: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首先输入是一个4位数（</a:t>
            </a:r>
            <a:r>
              <a:rPr lang="en-US" altLang="zh-CN" sz="2400" b="1" dirty="0">
                <a:latin typeface="Times New Roman" panose="02020603050405020304" pitchFamily="18" charset="0"/>
                <a:ea typeface="宋体" panose="02010600030101010101" pitchFamily="2" charset="-122"/>
              </a:rPr>
              <a:t>n</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,n</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,n</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,n</a:t>
            </a:r>
            <a:r>
              <a:rPr lang="en-US" altLang="zh-CN" sz="2400" b="1" baseline="-25000"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），第一步运算是扩张/置换 （</a:t>
            </a:r>
            <a:r>
              <a:rPr lang="en-US" altLang="zh-CN" sz="2400" b="1" dirty="0">
                <a:latin typeface="Times New Roman" panose="02020603050405020304" pitchFamily="18" charset="0"/>
                <a:ea typeface="宋体" panose="02010600030101010101" pitchFamily="2" charset="-122"/>
              </a:rPr>
              <a:t>E/P</a:t>
            </a:r>
            <a:r>
              <a:rPr lang="zh-CN" altLang="en-US" sz="2400" b="1" dirty="0">
                <a:latin typeface="Times New Roman" panose="02020603050405020304" pitchFamily="18" charset="0"/>
                <a:ea typeface="宋体" panose="02010600030101010101" pitchFamily="2" charset="-122"/>
              </a:rPr>
              <a:t>）运算：</a:t>
            </a: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事实上，它的直</a:t>
            </a:r>
            <a:r>
              <a:rPr lang="zh-CN" altLang="en-US" sz="2400" b="1" dirty="0">
                <a:latin typeface="宋体" panose="02010600030101010101" pitchFamily="2" charset="-122"/>
                <a:ea typeface="宋体" panose="02010600030101010101" pitchFamily="2" charset="-122"/>
              </a:rPr>
              <a:t>观表现形式为：</a:t>
            </a:r>
            <a:endParaRPr lang="zh-CN" altLang="en-US" sz="2400" b="1" dirty="0">
              <a:latin typeface="宋体" panose="02010600030101010101" pitchFamily="2" charset="-122"/>
              <a:ea typeface="宋体" panose="02010600030101010101" pitchFamily="2" charset="-122"/>
            </a:endParaRPr>
          </a:p>
        </p:txBody>
      </p:sp>
      <p:sp>
        <p:nvSpPr>
          <p:cNvPr id="10" name="日期占位符 5"/>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spcBef>
                <a:spcPct val="0"/>
              </a:spcBef>
              <a:spcAft>
                <a:spcPct val="0"/>
              </a:spcAft>
              <a:buClrTx/>
              <a:buSzTx/>
              <a:buFontTx/>
              <a:buNone/>
              <a:defRPr/>
            </a:pPr>
            <a:fld id="{C4939B09-7E28-4563-B7AA-2345F4E55962}" type="datetime1">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7891" name="灯片编号占位符 4"/>
          <p:cNvSpPr>
            <a:spLocks noGrp="1"/>
          </p:cNvSpPr>
          <p:nvPr>
            <p:ph type="sldNum" sz="quarter" idx="12"/>
          </p:nvPr>
        </p:nvSpPr>
        <p:spPr>
          <a:noFill/>
          <a:ln>
            <a:noFill/>
          </a:ln>
        </p:spPr>
        <p:txBody>
          <a:bodyPr lIns="91440" tIns="45720" rIns="91440" bIns="45720" anchor="ctr"/>
          <a:p>
            <a:pPr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7892" name="Rectangle 3"/>
          <p:cNvSpPr/>
          <p:nvPr/>
        </p:nvSpPr>
        <p:spPr>
          <a:xfrm>
            <a:off x="4810125" y="1428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sp>
        <p:nvSpPr>
          <p:cNvPr id="37893" name="Rectangle 4"/>
          <p:cNvSpPr/>
          <p:nvPr/>
        </p:nvSpPr>
        <p:spPr>
          <a:xfrm>
            <a:off x="4943475" y="3267075"/>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7894" name="Object 5"/>
          <p:cNvGraphicFramePr>
            <a:graphicFrameLocks noChangeAspect="1"/>
          </p:cNvGraphicFramePr>
          <p:nvPr/>
        </p:nvGraphicFramePr>
        <p:xfrm>
          <a:off x="4006850" y="3644900"/>
          <a:ext cx="4572000" cy="642938"/>
        </p:xfrm>
        <a:graphic>
          <a:graphicData uri="http://schemas.openxmlformats.org/presentationml/2006/ole">
            <mc:AlternateContent xmlns:mc="http://schemas.openxmlformats.org/markup-compatibility/2006">
              <mc:Choice xmlns:v="urn:schemas-microsoft-com:vml" Requires="v">
                <p:oleObj spid="_x0000_s3083" name="" r:id="rId1" imgW="2886710" imgH="410210" progId="Word.Picture.8">
                  <p:embed/>
                </p:oleObj>
              </mc:Choice>
              <mc:Fallback>
                <p:oleObj name="" r:id="rId1" imgW="2886710" imgH="410210" progId="Word.Picture.8">
                  <p:embed/>
                  <p:pic>
                    <p:nvPicPr>
                      <p:cNvPr id="0" name="图片 3082"/>
                      <p:cNvPicPr/>
                      <p:nvPr/>
                    </p:nvPicPr>
                    <p:blipFill>
                      <a:blip r:embed="rId2"/>
                      <a:stretch>
                        <a:fillRect/>
                      </a:stretch>
                    </p:blipFill>
                    <p:spPr>
                      <a:xfrm>
                        <a:off x="4006850" y="3644900"/>
                        <a:ext cx="4572000" cy="642938"/>
                      </a:xfrm>
                      <a:prstGeom prst="rect">
                        <a:avLst/>
                      </a:prstGeom>
                      <a:solidFill>
                        <a:srgbClr val="B9EA88"/>
                      </a:solidFill>
                      <a:ln w="38100">
                        <a:noFill/>
                        <a:miter/>
                      </a:ln>
                    </p:spPr>
                  </p:pic>
                </p:oleObj>
              </mc:Fallback>
            </mc:AlternateContent>
          </a:graphicData>
        </a:graphic>
      </p:graphicFrame>
      <p:sp>
        <p:nvSpPr>
          <p:cNvPr id="37895" name="Rectangle 6"/>
          <p:cNvSpPr/>
          <p:nvPr/>
        </p:nvSpPr>
        <p:spPr>
          <a:xfrm>
            <a:off x="5672138" y="3186113"/>
            <a:ext cx="9144000" cy="369570"/>
          </a:xfrm>
          <a:prstGeom prst="rect">
            <a:avLst/>
          </a:prstGeom>
          <a:noFill/>
          <a:ln w="9525">
            <a:noFill/>
          </a:ln>
        </p:spPr>
        <p:txBody>
          <a:bodyPr lIns="90000" tIns="46800" rIns="90000" bIns="46800" anchor="t">
            <a:spAutoFit/>
          </a:bodyPr>
          <a:p>
            <a:endParaRPr lang="zh-CN" altLang="en-US" dirty="0">
              <a:latin typeface="Arial" panose="020B0604020202020204" pitchFamily="34" charset="0"/>
            </a:endParaRPr>
          </a:p>
        </p:txBody>
      </p:sp>
      <p:graphicFrame>
        <p:nvGraphicFramePr>
          <p:cNvPr id="37896" name="Object 7"/>
          <p:cNvGraphicFramePr>
            <a:graphicFrameLocks noChangeAspect="1"/>
          </p:cNvGraphicFramePr>
          <p:nvPr/>
        </p:nvGraphicFramePr>
        <p:xfrm>
          <a:off x="6024563" y="4940300"/>
          <a:ext cx="1828800" cy="1047750"/>
        </p:xfrm>
        <a:graphic>
          <a:graphicData uri="http://schemas.openxmlformats.org/presentationml/2006/ole">
            <mc:AlternateContent xmlns:mc="http://schemas.openxmlformats.org/markup-compatibility/2006">
              <mc:Choice xmlns:v="urn:schemas-microsoft-com:vml" Requires="v">
                <p:oleObj spid="_x0000_s3082" name="" r:id="rId3" imgW="852170" imgH="483235" progId="Equation.3">
                  <p:embed/>
                </p:oleObj>
              </mc:Choice>
              <mc:Fallback>
                <p:oleObj name="" r:id="rId3" imgW="852170" imgH="483235" progId="Equation.3">
                  <p:embed/>
                  <p:pic>
                    <p:nvPicPr>
                      <p:cNvPr id="0" name="图片 3081"/>
                      <p:cNvPicPr/>
                      <p:nvPr/>
                    </p:nvPicPr>
                    <p:blipFill>
                      <a:blip r:embed="rId4"/>
                      <a:stretch>
                        <a:fillRect/>
                      </a:stretch>
                    </p:blipFill>
                    <p:spPr>
                      <a:xfrm>
                        <a:off x="6024563" y="4940300"/>
                        <a:ext cx="1828800" cy="1047750"/>
                      </a:xfrm>
                      <a:prstGeom prst="rect">
                        <a:avLst/>
                      </a:prstGeom>
                      <a:solidFill>
                        <a:srgbClr val="B9EA88"/>
                      </a:solidFill>
                      <a:ln w="38100">
                        <a:noFill/>
                        <a:miter/>
                      </a:ln>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10638</Words>
  <Application>WPS 演示</Application>
  <PresentationFormat>宽屏</PresentationFormat>
  <Paragraphs>2127</Paragraphs>
  <Slides>50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30</vt:i4>
      </vt:variant>
      <vt:variant>
        <vt:lpstr>幻灯片标题</vt:lpstr>
      </vt:variant>
      <vt:variant>
        <vt:i4>50</vt:i4>
      </vt:variant>
    </vt:vector>
  </HeadingPairs>
  <TitlesOfParts>
    <vt:vector size="96" baseType="lpstr">
      <vt:lpstr>Arial</vt:lpstr>
      <vt:lpstr>宋体</vt:lpstr>
      <vt:lpstr>Wingdings</vt:lpstr>
      <vt:lpstr>Arial Unicode MS</vt:lpstr>
      <vt:lpstr>Calibri Light</vt:lpstr>
      <vt:lpstr>Calibri</vt:lpstr>
      <vt:lpstr>微软雅黑</vt:lpstr>
      <vt:lpstr>楷体_GB2312</vt:lpstr>
      <vt:lpstr>Times New Roman</vt:lpstr>
      <vt:lpstr>Symbol</vt:lpstr>
      <vt:lpstr>Tahoma</vt:lpstr>
      <vt:lpstr>Comic Sans MS</vt:lpstr>
      <vt:lpstr>华文行楷</vt:lpstr>
      <vt:lpstr>华文仿宋</vt:lpstr>
      <vt:lpstr>新宋体</vt:lpstr>
      <vt:lpstr>Office 主题</vt:lpstr>
      <vt:lpstr>Word.Picture.8</vt:lpstr>
      <vt:lpstr>Equation.3</vt:lpstr>
      <vt:lpstr>Equation.3</vt:lpstr>
      <vt:lpstr>Equation.3</vt:lpstr>
      <vt:lpstr>Equation.3</vt:lpstr>
      <vt:lpstr>Equation.3</vt:lpstr>
      <vt:lpstr>Word.Picture.8</vt:lpstr>
      <vt:lpstr>Word.Picture.8</vt:lpstr>
      <vt:lpstr>Equation.DSMT4</vt:lpstr>
      <vt:lpstr>Equation.DSMT4</vt:lpstr>
      <vt:lpstr>Paint.Picture</vt:lpstr>
      <vt:lpstr>Word.Picture.8</vt:lpstr>
      <vt:lpstr>Paint.Picture</vt:lpstr>
      <vt:lpstr>Paint.Picture</vt:lpstr>
      <vt:lpstr>Paint.Picture</vt:lpstr>
      <vt:lpstr>Word.Picture.8</vt:lpstr>
      <vt:lpstr>Paint.Picture</vt:lpstr>
      <vt:lpstr>Paint.Picture</vt:lpstr>
      <vt:lpstr>Paint.Picture</vt:lpstr>
      <vt:lpstr>Paint.Picture</vt:lpstr>
      <vt:lpstr>Equation.DSMT4</vt:lpstr>
      <vt:lpstr>Equation.3</vt:lpstr>
      <vt:lpstr>Equation.3</vt:lpstr>
      <vt:lpstr>Paint.Picture</vt:lpstr>
      <vt:lpstr>Equation.3</vt:lpstr>
      <vt:lpstr>Word.Picture.8</vt:lpstr>
      <vt:lpstr>Word.Picture.8</vt:lpstr>
      <vt:lpstr>Word.Picture.8</vt:lpstr>
      <vt:lpstr>Word.Picture.8</vt:lpstr>
      <vt:lpstr>Word.Picture.8</vt:lpstr>
      <vt:lpstr>PowerPoint 演示文稿</vt:lpstr>
      <vt:lpstr>2. 简化的数据加密标准S-DES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背景</vt:lpstr>
      <vt:lpstr>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差分分析和线性分析</vt:lpstr>
      <vt:lpstr>线性密码分析Linear Cryptanalysis</vt:lpstr>
      <vt:lpstr>PowerPoint 演示文稿</vt:lpstr>
      <vt:lpstr>分组密码的整体结构</vt:lpstr>
      <vt:lpstr>SP网络结构</vt:lpstr>
      <vt:lpstr>S盒的设计准则</vt:lpstr>
      <vt:lpstr>P置换的设计准则</vt:lpstr>
      <vt:lpstr>轮函数的设计准则</vt:lpstr>
      <vt:lpstr>轮函数的构造</vt:lpstr>
      <vt:lpstr>密钥扩展算法的设计</vt:lpstr>
      <vt:lpstr>分组密码的设计原理</vt:lpstr>
      <vt:lpstr>实现的设计原则</vt:lpstr>
      <vt:lpstr>要点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zjm</dc:creator>
  <cp:lastModifiedBy>zjm</cp:lastModifiedBy>
  <cp:revision>1</cp:revision>
  <dcterms:created xsi:type="dcterms:W3CDTF">2018-03-19T02:19:10Z</dcterms:created>
  <dcterms:modified xsi:type="dcterms:W3CDTF">2018-03-19T02:21:18Z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