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1" d="100"/>
          <a:sy n="81" d="100"/>
        </p:scale>
        <p:origin x="52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5/5/2018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5/5/2018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5/5/2018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5/5/2018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5/5/2018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RSA</a:t>
            </a:r>
            <a:endParaRPr lang="en-US" dirty="0"/>
          </a:p>
        </p:txBody>
      </p:sp>
      <p:sp>
        <p:nvSpPr>
          <p:cNvPr id="3" name="Subtitle 2"/>
          <p:cNvSpPr>
            <a:spLocks noGrp="1"/>
          </p:cNvSpPr>
          <p:nvPr>
            <p:ph type="subTitle" idx="1"/>
          </p:nvPr>
        </p:nvSpPr>
        <p:spPr/>
        <p:txBody>
          <a:bodyPr/>
          <a:lstStyle/>
          <a:p>
            <a:r>
              <a:rPr lang="zh-CN" altLang="en-US" dirty="0" smtClean="0"/>
              <a:t>周美廷</a:t>
            </a:r>
            <a:endParaRPr lang="en-US" altLang="zh-CN" dirty="0" smtClean="0"/>
          </a:p>
          <a:p>
            <a:r>
              <a:rPr lang="zh-CN" altLang="en-US" dirty="0"/>
              <a:t>张</a:t>
            </a:r>
            <a:r>
              <a:rPr lang="zh-CN" altLang="en-US" dirty="0" smtClean="0"/>
              <a:t>金源</a:t>
            </a:r>
            <a:endParaRPr lang="en-US" dirty="0"/>
          </a:p>
        </p:txBody>
      </p:sp>
    </p:spTree>
    <p:extLst>
      <p:ext uri="{BB962C8B-B14F-4D97-AF65-F5344CB8AC3E}">
        <p14:creationId xmlns:p14="http://schemas.microsoft.com/office/powerpoint/2010/main" val="335073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2286000"/>
                <a:ext cx="9601200" cy="3794166"/>
              </a:xfrm>
            </p:spPr>
            <p:txBody>
              <a:bodyPr>
                <a:normAutofit fontScale="62500" lnSpcReduction="20000"/>
              </a:bodyPr>
              <a:lstStyle/>
              <a:p>
                <a:r>
                  <a:rPr lang="en-US" dirty="0" smtClean="0"/>
                  <a:t>Choose two distinct prime numbers, such as</a:t>
                </a:r>
              </a:p>
              <a:p>
                <a:pPr lvl="1"/>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=61 </m:t>
                    </m:r>
                    <m:r>
                      <a:rPr lang="en-US" i="1" dirty="0">
                        <a:latin typeface="Cambria Math" panose="02040503050406030204" pitchFamily="18" charset="0"/>
                      </a:rPr>
                      <m:t>𝑎𝑛𝑑</m:t>
                    </m:r>
                    <m:r>
                      <a:rPr lang="en-US" i="1" dirty="0">
                        <a:latin typeface="Cambria Math" panose="02040503050406030204" pitchFamily="18" charset="0"/>
                      </a:rPr>
                      <m:t> </m:t>
                    </m:r>
                    <m:r>
                      <a:rPr lang="en-US" i="1" dirty="0" smtClean="0">
                        <a:latin typeface="Cambria Math" panose="02040503050406030204" pitchFamily="18" charset="0"/>
                      </a:rPr>
                      <m:t>𝑞</m:t>
                    </m:r>
                    <m:r>
                      <a:rPr lang="en-US" i="1" dirty="0" smtClean="0">
                        <a:latin typeface="Cambria Math" panose="02040503050406030204" pitchFamily="18" charset="0"/>
                      </a:rPr>
                      <m:t>=53</m:t>
                    </m:r>
                  </m:oMath>
                </a14:m>
                <a:endParaRPr lang="en-US" dirty="0"/>
              </a:p>
              <a:p>
                <a:r>
                  <a:rPr lang="en-US" dirty="0"/>
                  <a:t>Compute n = </a:t>
                </a:r>
                <a:r>
                  <a:rPr lang="en-US" dirty="0" err="1"/>
                  <a:t>pq</a:t>
                </a:r>
                <a:r>
                  <a:rPr lang="en-US" dirty="0"/>
                  <a:t> giving</a:t>
                </a:r>
              </a:p>
              <a:p>
                <a:pPr lvl="1"/>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=61 × 53</m:t>
                    </m:r>
                    <m:r>
                      <a:rPr lang="en-US" i="1" dirty="0" smtClean="0">
                        <a:latin typeface="Cambria Math" panose="02040503050406030204" pitchFamily="18" charset="0"/>
                      </a:rPr>
                      <m:t>=3233</m:t>
                    </m:r>
                  </m:oMath>
                </a14:m>
                <a:endParaRPr lang="en-US" dirty="0" smtClean="0"/>
              </a:p>
              <a:p>
                <a:r>
                  <a:rPr lang="en-US" dirty="0" smtClean="0"/>
                  <a:t>Compute </a:t>
                </a:r>
                <a:r>
                  <a:rPr lang="en-US" dirty="0"/>
                  <a:t>the totient of the product as </a:t>
                </a:r>
                <a:r>
                  <a:rPr lang="el-GR" dirty="0"/>
                  <a:t>λ(</a:t>
                </a:r>
                <a:r>
                  <a:rPr lang="en-US" dirty="0"/>
                  <a:t>n) = lcm(p − 1, q − 1) </a:t>
                </a:r>
                <a:r>
                  <a:rPr lang="en-US" dirty="0" smtClean="0"/>
                  <a:t>giving</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𝜆</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3233</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𝑙𝑐𝑚</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60, 52</m:t>
                        </m:r>
                      </m:e>
                    </m:d>
                    <m:r>
                      <a:rPr lang="en-US" b="0" i="1" smtClean="0">
                        <a:latin typeface="Cambria Math" panose="02040503050406030204" pitchFamily="18" charset="0"/>
                        <a:ea typeface="Cambria Math" panose="02040503050406030204" pitchFamily="18" charset="0"/>
                      </a:rPr>
                      <m:t>=780</m:t>
                    </m:r>
                  </m:oMath>
                </a14:m>
                <a:endParaRPr lang="en-US" dirty="0"/>
              </a:p>
              <a:p>
                <a:r>
                  <a:rPr lang="en-US" dirty="0" smtClean="0"/>
                  <a:t>Choose </a:t>
                </a:r>
                <a:r>
                  <a:rPr lang="en-US" dirty="0"/>
                  <a:t>any number 1 &lt; e &lt; 780 that is coprime to 780. Choosing a prime number for e leaves us only to check that e is not a divisor of 780.</a:t>
                </a:r>
              </a:p>
              <a:p>
                <a:pPr lvl="1"/>
                <a:r>
                  <a:rPr lang="en-US" dirty="0"/>
                  <a:t>Let </a:t>
                </a:r>
                <a14:m>
                  <m:oMath xmlns:m="http://schemas.openxmlformats.org/officeDocument/2006/math">
                    <m:r>
                      <a:rPr lang="en-US" i="1" dirty="0" smtClean="0">
                        <a:latin typeface="Cambria Math" panose="02040503050406030204" pitchFamily="18" charset="0"/>
                      </a:rPr>
                      <m:t>𝑒</m:t>
                    </m:r>
                    <m:r>
                      <a:rPr lang="en-US" i="1" dirty="0" smtClean="0">
                        <a:latin typeface="Cambria Math" panose="02040503050406030204" pitchFamily="18" charset="0"/>
                      </a:rPr>
                      <m:t>=17</m:t>
                    </m:r>
                  </m:oMath>
                </a14:m>
                <a:endParaRPr lang="en-US" dirty="0"/>
              </a:p>
              <a:p>
                <a:r>
                  <a:rPr lang="en-US" dirty="0"/>
                  <a:t>Compute d, the modular multiplicative inverse of e (mod </a:t>
                </a:r>
                <a:r>
                  <a:rPr lang="el-GR" dirty="0"/>
                  <a:t>λ(</a:t>
                </a:r>
                <a:r>
                  <a:rPr lang="en-US" dirty="0"/>
                  <a:t>n)) yielding,</a:t>
                </a:r>
              </a:p>
              <a:p>
                <a:pPr lvl="1"/>
                <a:r>
                  <a:rPr lang="en-US" dirty="0" smtClean="0"/>
                  <a:t>d=413</a:t>
                </a:r>
              </a:p>
              <a:p>
                <a:pPr lvl="1"/>
                <a:r>
                  <a:rPr lang="en-US" dirty="0" smtClean="0"/>
                  <a:t>Worked </a:t>
                </a:r>
                <a:r>
                  <a:rPr lang="en-US" dirty="0"/>
                  <a:t>example for the modular multiplicative inverse:</a:t>
                </a:r>
              </a:p>
              <a:p>
                <a:pPr lvl="1"/>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=1</m:t>
                    </m:r>
                  </m:oMath>
                </a14:m>
                <a:endParaRPr lang="en-US" b="0" dirty="0" smtClean="0">
                  <a:ea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413 </m:t>
                    </m:r>
                    <m:r>
                      <a:rPr lang="en-US" b="0" i="1" smtClean="0">
                        <a:latin typeface="Cambria Math" panose="02040503050406030204" pitchFamily="18" charset="0"/>
                        <a:ea typeface="Cambria Math" panose="02040503050406030204" pitchFamily="18" charset="0"/>
                      </a:rPr>
                      <m:t>×17 </m:t>
                    </m:r>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780=1</m:t>
                    </m:r>
                  </m:oMath>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2286000"/>
                <a:ext cx="9601200" cy="3794166"/>
              </a:xfrm>
              <a:blipFill>
                <a:blip r:embed="rId2"/>
                <a:stretch>
                  <a:fillRect l="-63" t="-1447"/>
                </a:stretch>
              </a:blipFill>
            </p:spPr>
            <p:txBody>
              <a:bodyPr/>
              <a:lstStyle/>
              <a:p>
                <a:r>
                  <a:rPr lang="en-US">
                    <a:noFill/>
                  </a:rPr>
                  <a:t> </a:t>
                </a:r>
              </a:p>
            </p:txBody>
          </p:sp>
        </mc:Fallback>
      </mc:AlternateContent>
    </p:spTree>
    <p:extLst>
      <p:ext uri="{BB962C8B-B14F-4D97-AF65-F5344CB8AC3E}">
        <p14:creationId xmlns:p14="http://schemas.microsoft.com/office/powerpoint/2010/main" val="351326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lang="en-US" dirty="0" smtClean="0"/>
                  <a:t>The public key is (n = 3233, e = 17). For a padded plaintext message m, the encryption function is</a:t>
                </a:r>
                <a:endParaRPr lang="en-US" dirty="0"/>
              </a:p>
              <a:p>
                <a:pPr lvl="1"/>
                <a14:m>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17</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3233</m:t>
                    </m:r>
                  </m:oMath>
                </a14:m>
                <a:endParaRPr lang="en-US" dirty="0" smtClean="0"/>
              </a:p>
              <a:p>
                <a:r>
                  <a:rPr lang="en-US" dirty="0" smtClean="0"/>
                  <a:t>The </a:t>
                </a:r>
                <a:r>
                  <a:rPr lang="en-US" dirty="0"/>
                  <a:t>private key is (n = 3233, d = 413). For an encrypted </a:t>
                </a:r>
                <a:r>
                  <a:rPr lang="en-US" dirty="0" err="1"/>
                  <a:t>ciphertext</a:t>
                </a:r>
                <a:r>
                  <a:rPr lang="en-US" dirty="0"/>
                  <a:t> c, the decryption function is</a:t>
                </a:r>
              </a:p>
              <a:p>
                <a:pPr lvl="1"/>
                <a14:m>
                  <m:oMath xmlns:m="http://schemas.openxmlformats.org/officeDocument/2006/math">
                    <m:r>
                      <a:rPr lang="en-US" b="0" i="1" smtClean="0">
                        <a:latin typeface="Cambria Math" panose="02040503050406030204" pitchFamily="18" charset="0"/>
                      </a:rPr>
                      <m:t>𝑚</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413 </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3233</m:t>
                    </m:r>
                  </m:oMath>
                </a14:m>
                <a:endParaRPr lang="en-US" dirty="0" smtClean="0"/>
              </a:p>
              <a:p>
                <a:r>
                  <a:rPr lang="en-US" dirty="0" smtClean="0"/>
                  <a:t>For </a:t>
                </a:r>
                <a:r>
                  <a:rPr lang="en-US" dirty="0"/>
                  <a:t>instance, in order to encrypt m = 65, we calculate</a:t>
                </a:r>
              </a:p>
              <a:p>
                <a:pPr lvl="1"/>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65</m:t>
                        </m:r>
                      </m:e>
                      <m:sup>
                        <m:r>
                          <a:rPr lang="en-US" b="0" i="1" smtClean="0">
                            <a:latin typeface="Cambria Math" panose="02040503050406030204" pitchFamily="18" charset="0"/>
                          </a:rPr>
                          <m:t>17</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3233=2790</m:t>
                    </m:r>
                  </m:oMath>
                </a14:m>
                <a:endParaRPr lang="en-US" dirty="0" smtClean="0"/>
              </a:p>
              <a:p>
                <a:r>
                  <a:rPr lang="en-US" dirty="0" smtClean="0"/>
                  <a:t>To </a:t>
                </a:r>
                <a:r>
                  <a:rPr lang="en-US" dirty="0"/>
                  <a:t>decrypt c = 2790, we </a:t>
                </a:r>
                <a:r>
                  <a:rPr lang="en-US" dirty="0" smtClean="0"/>
                  <a:t>calculate</a:t>
                </a:r>
              </a:p>
              <a:p>
                <a:pPr lvl="1"/>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2790</m:t>
                        </m:r>
                      </m:e>
                      <m:sup>
                        <m:r>
                          <a:rPr lang="en-US" b="0" i="1" smtClean="0">
                            <a:latin typeface="Cambria Math" panose="02040503050406030204" pitchFamily="18" charset="0"/>
                          </a:rPr>
                          <m:t>413</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3233=65</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08" t="-2211"/>
                </a:stretch>
              </a:blipFill>
            </p:spPr>
            <p:txBody>
              <a:bodyPr/>
              <a:lstStyle/>
              <a:p>
                <a:r>
                  <a:rPr lang="en-US">
                    <a:noFill/>
                  </a:rPr>
                  <a:t> </a:t>
                </a:r>
              </a:p>
            </p:txBody>
          </p:sp>
        </mc:Fallback>
      </mc:AlternateContent>
    </p:spTree>
    <p:extLst>
      <p:ext uri="{BB962C8B-B14F-4D97-AF65-F5344CB8AC3E}">
        <p14:creationId xmlns:p14="http://schemas.microsoft.com/office/powerpoint/2010/main" val="1728957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2286000"/>
                <a:ext cx="9601200" cy="3722914"/>
              </a:xfrm>
            </p:spPr>
            <p:txBody>
              <a:bodyPr>
                <a:normAutofit fontScale="77500" lnSpcReduction="20000"/>
              </a:bodyPr>
              <a:lstStyle/>
              <a:p>
                <a:r>
                  <a:rPr lang="en-US" dirty="0" smtClean="0"/>
                  <a:t>Practical implementations use the Chinese remainder theorem to speed up the calculation using modulus of factors (mod </a:t>
                </a:r>
                <a:r>
                  <a:rPr lang="en-US" dirty="0" err="1"/>
                  <a:t>pq</a:t>
                </a:r>
                <a:r>
                  <a:rPr lang="en-US" dirty="0"/>
                  <a:t> using mod p and mod q</a:t>
                </a:r>
                <a:r>
                  <a:rPr lang="en-US" dirty="0" smtClean="0"/>
                  <a:t>).</a:t>
                </a:r>
              </a:p>
              <a:p>
                <a:r>
                  <a:rPr lang="en-US" dirty="0"/>
                  <a:t>The values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𝑑</m:t>
                        </m:r>
                      </m:e>
                      <m:sub>
                        <m:r>
                          <a:rPr lang="en-US" b="0" i="1" dirty="0" smtClean="0">
                            <a:latin typeface="Cambria Math" panose="02040503050406030204" pitchFamily="18" charset="0"/>
                          </a:rPr>
                          <m:t>𝑝</m:t>
                        </m:r>
                      </m:sub>
                    </m:sSub>
                  </m:oMath>
                </a14:m>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𝑞</m:t>
                        </m:r>
                      </m:sub>
                    </m:sSub>
                  </m:oMath>
                </a14:m>
                <a:r>
                  <a:rPr lang="en-US" dirty="0" smtClean="0"/>
                  <a:t> </a:t>
                </a:r>
                <a:r>
                  <a:rPr lang="en-US" dirty="0"/>
                  <a:t>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𝑖𝑛𝑣</m:t>
                        </m:r>
                      </m:sub>
                    </m:sSub>
                  </m:oMath>
                </a14:m>
                <a:r>
                  <a:rPr lang="en-US" dirty="0" smtClean="0"/>
                  <a:t>, </a:t>
                </a:r>
                <a:r>
                  <a:rPr lang="en-US" dirty="0"/>
                  <a:t>which are part of the private key are computed as follows</a:t>
                </a:r>
                <a:r>
                  <a:rPr lang="en-US" dirty="0" smtClean="0"/>
                  <a:t>:</a:t>
                </a:r>
                <a:endParaRPr lang="en-US" dirty="0"/>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 −1</m:t>
                        </m:r>
                      </m:e>
                    </m:d>
                    <m:r>
                      <a:rPr lang="en-US" b="0" i="1" smtClean="0">
                        <a:latin typeface="Cambria Math" panose="02040503050406030204" pitchFamily="18" charset="0"/>
                      </a:rPr>
                      <m:t>=413 </m:t>
                    </m:r>
                    <m:r>
                      <a:rPr lang="en-US" b="0" i="1" smtClean="0">
                        <a:latin typeface="Cambria Math" panose="02040503050406030204" pitchFamily="18" charset="0"/>
                      </a:rPr>
                      <m:t>𝑚𝑜𝑑</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61 −1</m:t>
                        </m:r>
                      </m:e>
                    </m:d>
                    <m:r>
                      <a:rPr lang="en-US" b="0" i="1" smtClean="0">
                        <a:latin typeface="Cambria Math" panose="02040503050406030204" pitchFamily="18" charset="0"/>
                      </a:rPr>
                      <m:t>=53</m:t>
                    </m:r>
                  </m:oMath>
                </a14:m>
                <a:endParaRPr lang="en-US" b="0" dirty="0" smtClean="0"/>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𝑞</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𝑞</m:t>
                        </m:r>
                        <m:r>
                          <a:rPr lang="en-US" b="0" i="1" smtClean="0">
                            <a:latin typeface="Cambria Math" panose="02040503050406030204" pitchFamily="18" charset="0"/>
                          </a:rPr>
                          <m:t> −1</m:t>
                        </m:r>
                      </m:e>
                    </m:d>
                    <m:r>
                      <a:rPr lang="en-US" b="0" i="1" smtClean="0">
                        <a:latin typeface="Cambria Math" panose="02040503050406030204" pitchFamily="18" charset="0"/>
                      </a:rPr>
                      <m:t>=413 </m:t>
                    </m:r>
                    <m:r>
                      <a:rPr lang="en-US" b="0" i="1" smtClean="0">
                        <a:latin typeface="Cambria Math" panose="02040503050406030204" pitchFamily="18" charset="0"/>
                      </a:rPr>
                      <m:t>𝑚𝑜𝑑</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53 −1</m:t>
                        </m:r>
                      </m:e>
                    </m:d>
                    <m:r>
                      <a:rPr lang="en-US" b="0" i="1" smtClean="0">
                        <a:latin typeface="Cambria Math" panose="02040503050406030204" pitchFamily="18" charset="0"/>
                      </a:rPr>
                      <m:t>=49</m:t>
                    </m:r>
                  </m:oMath>
                </a14:m>
                <a:endParaRPr lang="en-US" b="0" dirty="0" smtClean="0"/>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𝑖𝑛𝑣</m:t>
                        </m:r>
                      </m:sub>
                    </m:sSub>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−1</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53</m:t>
                        </m:r>
                      </m:e>
                      <m:sup>
                        <m:r>
                          <a:rPr lang="en-US" b="0" i="1" smtClean="0">
                            <a:latin typeface="Cambria Math" panose="02040503050406030204" pitchFamily="18" charset="0"/>
                          </a:rPr>
                          <m:t>−1</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61=38  </m:t>
                    </m:r>
                    <m:sSub>
                      <m:sSubPr>
                        <m:ctrlPr>
                          <a:rPr lang="en-US" b="0" i="1" smtClean="0">
                            <a:latin typeface="Cambria Math" panose="02040503050406030204" pitchFamily="18" charset="0"/>
                            <a:sym typeface="Symbol" panose="05050102010706020507" pitchFamily="18" charset="2"/>
                          </a:rPr>
                        </m:ctrlPr>
                      </m:sSubPr>
                      <m:e>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𝑞</m:t>
                        </m:r>
                      </m:e>
                      <m:sub>
                        <m:r>
                          <a:rPr lang="en-US" b="0" i="1" smtClean="0">
                            <a:latin typeface="Cambria Math" panose="02040503050406030204" pitchFamily="18" charset="0"/>
                            <a:sym typeface="Symbol" panose="05050102010706020507" pitchFamily="18" charset="2"/>
                          </a:rPr>
                          <m:t>𝑖𝑛𝑣</m:t>
                        </m:r>
                      </m:sub>
                    </m:sSub>
                    <m:r>
                      <a:rPr lang="en-US" b="0" i="1" smtClean="0">
                        <a:latin typeface="Cambria Math" panose="02040503050406030204" pitchFamily="18" charset="0"/>
                        <a:sym typeface="Symbol" panose="05050102010706020507" pitchFamily="18" charset="2"/>
                      </a:rPr>
                      <m:t> </m:t>
                    </m:r>
                    <m:r>
                      <a:rPr lang="en-US" b="0" i="1" smtClean="0">
                        <a:latin typeface="Cambria Math" panose="02040503050406030204" pitchFamily="18" charset="0"/>
                        <a:ea typeface="Cambria Math" panose="02040503050406030204" pitchFamily="18" charset="0"/>
                        <a:sym typeface="Symbol" panose="05050102010706020507" pitchFamily="18" charset="2"/>
                      </a:rPr>
                      <m:t>×</m:t>
                    </m:r>
                    <m:r>
                      <a:rPr lang="en-US" b="0" i="1" smtClean="0">
                        <a:latin typeface="Cambria Math" panose="02040503050406030204" pitchFamily="18" charset="0"/>
                        <a:ea typeface="Cambria Math" panose="02040503050406030204" pitchFamily="18" charset="0"/>
                        <a:sym typeface="Symbol" panose="05050102010706020507" pitchFamily="18" charset="2"/>
                      </a:rPr>
                      <m:t>𝑞</m:t>
                    </m:r>
                    <m:r>
                      <a:rPr lang="en-US" b="0" i="1" smtClean="0">
                        <a:latin typeface="Cambria Math" panose="02040503050406030204" pitchFamily="18" charset="0"/>
                        <a:ea typeface="Cambria Math" panose="02040503050406030204" pitchFamily="18" charset="0"/>
                        <a:sym typeface="Symbol" panose="05050102010706020507" pitchFamily="18" charset="2"/>
                      </a:rPr>
                      <m:t>) </m:t>
                    </m:r>
                    <m:r>
                      <a:rPr lang="en-US" b="0" i="1" smtClean="0">
                        <a:latin typeface="Cambria Math" panose="02040503050406030204" pitchFamily="18" charset="0"/>
                        <a:ea typeface="Cambria Math" panose="02040503050406030204" pitchFamily="18" charset="0"/>
                        <a:sym typeface="Symbol" panose="05050102010706020507" pitchFamily="18" charset="2"/>
                      </a:rPr>
                      <m:t>𝑚𝑜𝑑</m:t>
                    </m:r>
                    <m:r>
                      <a:rPr lang="en-US" b="0" i="1" smtClean="0">
                        <a:latin typeface="Cambria Math" panose="02040503050406030204" pitchFamily="18" charset="0"/>
                        <a:ea typeface="Cambria Math" panose="02040503050406030204" pitchFamily="18" charset="0"/>
                        <a:sym typeface="Symbol" panose="05050102010706020507" pitchFamily="18" charset="2"/>
                      </a:rPr>
                      <m:t> </m:t>
                    </m:r>
                    <m:r>
                      <a:rPr lang="en-US" b="0" i="1" smtClean="0">
                        <a:latin typeface="Cambria Math" panose="02040503050406030204" pitchFamily="18" charset="0"/>
                        <a:ea typeface="Cambria Math" panose="02040503050406030204" pitchFamily="18" charset="0"/>
                        <a:sym typeface="Symbol" panose="05050102010706020507" pitchFamily="18" charset="2"/>
                      </a:rPr>
                      <m:t>𝑝</m:t>
                    </m:r>
                    <m:r>
                      <a:rPr lang="en-US" b="0" i="1" smtClean="0">
                        <a:latin typeface="Cambria Math" panose="02040503050406030204" pitchFamily="18" charset="0"/>
                        <a:ea typeface="Cambria Math" panose="02040503050406030204" pitchFamily="18" charset="0"/>
                        <a:sym typeface="Symbol" panose="05050102010706020507" pitchFamily="18" charset="2"/>
                      </a:rPr>
                      <m:t>=38 ×53 </m:t>
                    </m:r>
                    <m:r>
                      <a:rPr lang="en-US" b="0" i="1" smtClean="0">
                        <a:latin typeface="Cambria Math" panose="02040503050406030204" pitchFamily="18" charset="0"/>
                        <a:ea typeface="Cambria Math" panose="02040503050406030204" pitchFamily="18" charset="0"/>
                        <a:sym typeface="Symbol" panose="05050102010706020507" pitchFamily="18" charset="2"/>
                      </a:rPr>
                      <m:t>𝑚𝑜𝑑</m:t>
                    </m:r>
                    <m:r>
                      <a:rPr lang="en-US" b="0" i="1" smtClean="0">
                        <a:latin typeface="Cambria Math" panose="02040503050406030204" pitchFamily="18" charset="0"/>
                        <a:ea typeface="Cambria Math" panose="02040503050406030204" pitchFamily="18" charset="0"/>
                        <a:sym typeface="Symbol" panose="05050102010706020507" pitchFamily="18" charset="2"/>
                      </a:rPr>
                      <m:t> 61=1</m:t>
                    </m:r>
                  </m:oMath>
                </a14:m>
                <a:endParaRPr lang="en-US" dirty="0" smtClean="0"/>
              </a:p>
              <a:p>
                <a:r>
                  <a:rPr lang="en-US" dirty="0" smtClean="0"/>
                  <a:t>Here </a:t>
                </a:r>
                <a:r>
                  <a:rPr lang="en-US" dirty="0"/>
                  <a:t>is how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𝑑</m:t>
                        </m:r>
                      </m:e>
                      <m:sub>
                        <m:r>
                          <a:rPr lang="en-US" i="1" dirty="0">
                            <a:latin typeface="Cambria Math" panose="02040503050406030204" pitchFamily="18" charset="0"/>
                          </a:rPr>
                          <m:t>𝑝</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𝑞</m:t>
                        </m:r>
                      </m:sub>
                    </m:sSub>
                  </m:oMath>
                </a14:m>
                <a:r>
                  <a:rPr lang="en-US" dirty="0"/>
                  <a:t> </a:t>
                </a:r>
                <a:r>
                  <a:rPr lang="en-US" dirty="0"/>
                  <a:t>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𝑖𝑛𝑣</m:t>
                        </m:r>
                      </m:sub>
                    </m:sSub>
                  </m:oMath>
                </a14:m>
                <a:r>
                  <a:rPr lang="en-US" dirty="0" smtClean="0"/>
                  <a:t> are </a:t>
                </a:r>
                <a:r>
                  <a:rPr lang="en-US" dirty="0"/>
                  <a:t>used for efficient decryption. (Encryption is efficient by choice of a suitable d and e pair</a:t>
                </a:r>
                <a:r>
                  <a:rPr lang="en-US" dirty="0" smtClean="0"/>
                  <a:t>)</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𝑝</m:t>
                            </m:r>
                          </m:sub>
                        </m:sSub>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2790</m:t>
                        </m:r>
                      </m:e>
                      <m:sup>
                        <m:r>
                          <a:rPr lang="en-US" b="0" i="1" smtClean="0">
                            <a:latin typeface="Cambria Math" panose="02040503050406030204" pitchFamily="18" charset="0"/>
                          </a:rPr>
                          <m:t>53</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61=4</m:t>
                    </m:r>
                  </m:oMath>
                </a14:m>
                <a:endParaRPr lang="en-US" b="0" dirty="0" smtClean="0"/>
              </a:p>
              <a:p>
                <a:pPr lvl="1"/>
                <a14:m>
                  <m:oMath xmlns:m="http://schemas.openxmlformats.org/officeDocument/2006/math">
                    <m:sSub>
                      <m:sSubPr>
                        <m:ctrlPr>
                          <a:rPr lang="en-US">
                            <a:latin typeface="Cambria Math" panose="02040503050406030204" pitchFamily="18" charset="0"/>
                          </a:rPr>
                        </m:ctrlPr>
                      </m:sSubPr>
                      <m:e>
                        <m:r>
                          <a:rPr lang="en-US">
                            <a:latin typeface="Cambria Math" panose="02040503050406030204" pitchFamily="18" charset="0"/>
                          </a:rPr>
                          <m:t>𝑚</m:t>
                        </m:r>
                      </m:e>
                      <m:sub>
                        <m:r>
                          <a:rPr lang="en-US" b="0" i="1" smtClean="0">
                            <a:latin typeface="Cambria Math" panose="02040503050406030204" pitchFamily="18" charset="0"/>
                          </a:rPr>
                          <m:t>2</m:t>
                        </m:r>
                      </m:sub>
                    </m:sSub>
                    <m:r>
                      <a:rPr lang="en-US">
                        <a:latin typeface="Cambria Math" panose="02040503050406030204" pitchFamily="18" charset="0"/>
                      </a:rPr>
                      <m:t>= </m:t>
                    </m:r>
                    <m:sSup>
                      <m:sSupPr>
                        <m:ctrlPr>
                          <a:rPr lang="en-US">
                            <a:latin typeface="Cambria Math" panose="02040503050406030204" pitchFamily="18" charset="0"/>
                          </a:rPr>
                        </m:ctrlPr>
                      </m:sSupPr>
                      <m:e>
                        <m:r>
                          <a:rPr lang="en-US">
                            <a:latin typeface="Cambria Math" panose="02040503050406030204" pitchFamily="18" charset="0"/>
                          </a:rPr>
                          <m:t>𝑐</m:t>
                        </m:r>
                      </m:e>
                      <m:sup>
                        <m:sSub>
                          <m:sSubPr>
                            <m:ctrlPr>
                              <a:rPr lang="en-US">
                                <a:latin typeface="Cambria Math" panose="02040503050406030204" pitchFamily="18" charset="0"/>
                              </a:rPr>
                            </m:ctrlPr>
                          </m:sSubPr>
                          <m:e>
                            <m:r>
                              <a:rPr lang="en-US">
                                <a:latin typeface="Cambria Math" panose="02040503050406030204" pitchFamily="18" charset="0"/>
                              </a:rPr>
                              <m:t>𝑑</m:t>
                            </m:r>
                          </m:e>
                          <m:sub>
                            <m:r>
                              <a:rPr lang="en-US" b="0" i="1" smtClean="0">
                                <a:latin typeface="Cambria Math" panose="02040503050406030204" pitchFamily="18" charset="0"/>
                              </a:rPr>
                              <m:t>𝑞</m:t>
                            </m:r>
                          </m:sub>
                        </m:sSub>
                      </m:sup>
                    </m:sSup>
                    <m:r>
                      <a:rPr lang="en-US">
                        <a:latin typeface="Cambria Math" panose="02040503050406030204" pitchFamily="18" charset="0"/>
                      </a:rPr>
                      <m:t> </m:t>
                    </m:r>
                    <m:r>
                      <a:rPr lang="en-US">
                        <a:latin typeface="Cambria Math" panose="02040503050406030204" pitchFamily="18" charset="0"/>
                      </a:rPr>
                      <m:t>𝑚𝑜𝑑</m:t>
                    </m:r>
                    <m:r>
                      <a:rPr lang="en-US">
                        <a:latin typeface="Cambria Math" panose="02040503050406030204" pitchFamily="18" charset="0"/>
                      </a:rPr>
                      <m:t> </m:t>
                    </m:r>
                    <m:r>
                      <a:rPr lang="en-US" b="0" i="1" smtClean="0">
                        <a:latin typeface="Cambria Math" panose="02040503050406030204" pitchFamily="18" charset="0"/>
                      </a:rPr>
                      <m:t>𝑞</m:t>
                    </m:r>
                    <m:r>
                      <a:rPr lang="en-US">
                        <a:latin typeface="Cambria Math" panose="02040503050406030204" pitchFamily="18" charset="0"/>
                      </a:rPr>
                      <m:t>=</m:t>
                    </m:r>
                    <m:sSup>
                      <m:sSupPr>
                        <m:ctrlPr>
                          <a:rPr lang="en-US">
                            <a:latin typeface="Cambria Math" panose="02040503050406030204" pitchFamily="18" charset="0"/>
                          </a:rPr>
                        </m:ctrlPr>
                      </m:sSupPr>
                      <m:e>
                        <m:r>
                          <a:rPr lang="en-US">
                            <a:latin typeface="Cambria Math" panose="02040503050406030204" pitchFamily="18" charset="0"/>
                          </a:rPr>
                          <m:t>2790</m:t>
                        </m:r>
                      </m:e>
                      <m:sup>
                        <m:r>
                          <a:rPr lang="en-US" b="0" i="1" smtClean="0">
                            <a:latin typeface="Cambria Math" panose="02040503050406030204" pitchFamily="18" charset="0"/>
                          </a:rPr>
                          <m:t>49</m:t>
                        </m:r>
                      </m:sup>
                    </m:sSup>
                    <m:r>
                      <a:rPr lang="en-US">
                        <a:latin typeface="Cambria Math" panose="02040503050406030204" pitchFamily="18" charset="0"/>
                      </a:rPr>
                      <m:t> </m:t>
                    </m:r>
                    <m:r>
                      <a:rPr lang="en-US">
                        <a:latin typeface="Cambria Math" panose="02040503050406030204" pitchFamily="18" charset="0"/>
                      </a:rPr>
                      <m:t>𝑚𝑜𝑑</m:t>
                    </m:r>
                    <m:r>
                      <a:rPr lang="en-US">
                        <a:latin typeface="Cambria Math" panose="02040503050406030204" pitchFamily="18" charset="0"/>
                      </a:rPr>
                      <m:t> </m:t>
                    </m:r>
                    <m:r>
                      <a:rPr lang="en-US" b="0" i="1" smtClean="0">
                        <a:latin typeface="Cambria Math" panose="02040503050406030204" pitchFamily="18" charset="0"/>
                      </a:rPr>
                      <m:t>53</m:t>
                    </m:r>
                    <m:r>
                      <a:rPr lang="en-US">
                        <a:latin typeface="Cambria Math" panose="02040503050406030204" pitchFamily="18" charset="0"/>
                      </a:rPr>
                      <m:t>=</m:t>
                    </m:r>
                    <m:r>
                      <a:rPr lang="en-US" b="0" i="1" smtClean="0">
                        <a:latin typeface="Cambria Math" panose="02040503050406030204" pitchFamily="18" charset="0"/>
                      </a:rPr>
                      <m:t>12</m:t>
                    </m:r>
                  </m:oMath>
                </a14:m>
                <a:endParaRPr lang="en-US" b="0" dirty="0" smtClean="0"/>
              </a:p>
              <a:p>
                <a:pPr lvl="1"/>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𝑖𝑛𝑣</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𝑚</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𝑚</m:t>
                                </m:r>
                              </m:e>
                              <m:sub>
                                <m:r>
                                  <a:rPr lang="en-US" b="0" i="1" smtClean="0">
                                    <a:latin typeface="Cambria Math" panose="02040503050406030204" pitchFamily="18" charset="0"/>
                                    <a:ea typeface="Cambria Math" panose="02040503050406030204" pitchFamily="18" charset="0"/>
                                  </a:rPr>
                                  <m:t>2</m:t>
                                </m:r>
                              </m:sub>
                            </m:sSub>
                          </m:e>
                        </m:d>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38 ×−8</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61=1</m:t>
                    </m:r>
                  </m:oMath>
                </a14:m>
                <a:endParaRPr lang="en-US" b="0" dirty="0" smtClean="0">
                  <a:ea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=12+1 ×53=65</m:t>
                    </m:r>
                  </m:oMath>
                </a14:m>
                <a:endParaRPr lang="en-US" dirty="0"/>
              </a:p>
              <a:p>
                <a:pPr lvl="1"/>
                <a:endParaRPr lang="en-US" b="0" dirty="0" smtClean="0"/>
              </a:p>
              <a:p>
                <a:pPr lvl="1"/>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2286000"/>
                <a:ext cx="9601200" cy="3722914"/>
              </a:xfrm>
              <a:blipFill>
                <a:blip r:embed="rId2"/>
                <a:stretch>
                  <a:fillRect l="-254" t="-2128"/>
                </a:stretch>
              </a:blipFill>
            </p:spPr>
            <p:txBody>
              <a:bodyPr/>
              <a:lstStyle/>
              <a:p>
                <a:r>
                  <a:rPr lang="en-US">
                    <a:noFill/>
                  </a:rPr>
                  <a:t> </a:t>
                </a:r>
              </a:p>
            </p:txBody>
          </p:sp>
        </mc:Fallback>
      </mc:AlternateContent>
    </p:spTree>
    <p:extLst>
      <p:ext uri="{BB962C8B-B14F-4D97-AF65-F5344CB8AC3E}">
        <p14:creationId xmlns:p14="http://schemas.microsoft.com/office/powerpoint/2010/main" val="734324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Rivest</a:t>
            </a:r>
            <a:r>
              <a:rPr lang="en-US" dirty="0"/>
              <a:t>–Shamir–</a:t>
            </a:r>
            <a:r>
              <a:rPr lang="en-US" dirty="0" err="1"/>
              <a:t>Adleman</a:t>
            </a:r>
            <a:endParaRPr lang="en-US" dirty="0"/>
          </a:p>
        </p:txBody>
      </p:sp>
      <p:sp>
        <p:nvSpPr>
          <p:cNvPr id="3" name="Content Placeholder 2"/>
          <p:cNvSpPr>
            <a:spLocks noGrp="1"/>
          </p:cNvSpPr>
          <p:nvPr>
            <p:ph idx="1"/>
          </p:nvPr>
        </p:nvSpPr>
        <p:spPr/>
        <p:txBody>
          <a:bodyPr>
            <a:normAutofit fontScale="92500" lnSpcReduction="20000"/>
          </a:bodyPr>
          <a:lstStyle/>
          <a:p>
            <a:r>
              <a:rPr lang="en-US" altLang="zh-CN" dirty="0" smtClean="0"/>
              <a:t>O</a:t>
            </a:r>
            <a:r>
              <a:rPr lang="en-US" dirty="0" smtClean="0"/>
              <a:t>ne </a:t>
            </a:r>
            <a:r>
              <a:rPr lang="en-US" dirty="0"/>
              <a:t>of the first public-key cryptosystems and is widely used for secure data </a:t>
            </a:r>
            <a:r>
              <a:rPr lang="en-US" dirty="0" smtClean="0"/>
              <a:t>transmission</a:t>
            </a:r>
          </a:p>
          <a:p>
            <a:r>
              <a:rPr lang="en-US" dirty="0" smtClean="0"/>
              <a:t>The </a:t>
            </a:r>
            <a:r>
              <a:rPr lang="en-US" dirty="0"/>
              <a:t>encryption key is public and it is different from the decryption key which is kept secret (private</a:t>
            </a:r>
            <a:r>
              <a:rPr lang="en-US" dirty="0" smtClean="0"/>
              <a:t>)</a:t>
            </a:r>
          </a:p>
          <a:p>
            <a:r>
              <a:rPr lang="en-US" dirty="0"/>
              <a:t>RSA is a relatively slow algorithm, </a:t>
            </a:r>
            <a:r>
              <a:rPr lang="en-US" dirty="0" smtClean="0"/>
              <a:t>it </a:t>
            </a:r>
            <a:r>
              <a:rPr lang="en-US" dirty="0"/>
              <a:t>is less commonly used to directly encrypt user data. </a:t>
            </a:r>
            <a:endParaRPr lang="en-US" dirty="0" smtClean="0"/>
          </a:p>
          <a:p>
            <a:r>
              <a:rPr lang="en-US" dirty="0" smtClean="0"/>
              <a:t>RSA </a:t>
            </a:r>
            <a:r>
              <a:rPr lang="en-US" dirty="0"/>
              <a:t>passes encrypted shared keys for symmetric key cryptography which in turn can perform bulk encryption-decryption operations at much higher speed</a:t>
            </a:r>
            <a:r>
              <a:rPr lang="en-US" dirty="0" smtClean="0"/>
              <a:t>.</a:t>
            </a:r>
          </a:p>
          <a:p>
            <a:r>
              <a:rPr lang="en-US" dirty="0"/>
              <a:t>Cryptographic methods cannot be proven secure. </a:t>
            </a:r>
            <a:r>
              <a:rPr lang="en-US" dirty="0" smtClean="0"/>
              <a:t>The </a:t>
            </a:r>
            <a:r>
              <a:rPr lang="en-US" dirty="0"/>
              <a:t>only test is to see if someone can figure out how to decipher a message without having direct knowledge of the decryption key. The RSA method's security rests on the fact that it is extremely difficult to factor very large numbers. If 100 digit numbers are used for p and q, the resulting n will be approximately 200 digits. The fastest known factoring algorithm would take far too long for an attacker to ever break the code. Other methods for determining d without factoring n are equally as difficult</a:t>
            </a:r>
            <a:r>
              <a:rPr lang="en-US" dirty="0" smtClean="0"/>
              <a:t>.</a:t>
            </a:r>
            <a:endParaRPr lang="en-US" dirty="0"/>
          </a:p>
        </p:txBody>
      </p:sp>
    </p:spTree>
    <p:extLst>
      <p:ext uri="{BB962C8B-B14F-4D97-AF65-F5344CB8AC3E}">
        <p14:creationId xmlns:p14="http://schemas.microsoft.com/office/powerpoint/2010/main" val="3691421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Patent</a:t>
            </a:r>
            <a:endParaRPr lang="en-US" dirty="0"/>
          </a:p>
        </p:txBody>
      </p:sp>
      <p:sp>
        <p:nvSpPr>
          <p:cNvPr id="3" name="Content Placeholder 2"/>
          <p:cNvSpPr>
            <a:spLocks noGrp="1"/>
          </p:cNvSpPr>
          <p:nvPr>
            <p:ph idx="1"/>
          </p:nvPr>
        </p:nvSpPr>
        <p:spPr/>
        <p:txBody>
          <a:bodyPr/>
          <a:lstStyle/>
          <a:p>
            <a:r>
              <a:rPr lang="en-US" dirty="0"/>
              <a:t>MIT was granted U.S. Patent 4,405,829 for a "Cryptographic communications system and method" that used the algorithm, on September 20, 1983. Though the patent was going to expire on September 21, </a:t>
            </a:r>
            <a:r>
              <a:rPr lang="en-US" dirty="0" smtClean="0"/>
              <a:t>2000, </a:t>
            </a:r>
            <a:r>
              <a:rPr lang="en-US" dirty="0"/>
              <a:t>the algorithm was released to the public domain by RSA Security on September 6, 2000, two weeks </a:t>
            </a:r>
            <a:r>
              <a:rPr lang="en-US" dirty="0" smtClean="0"/>
              <a:t>earlier. Since </a:t>
            </a:r>
            <a:r>
              <a:rPr lang="en-US" dirty="0"/>
              <a:t>a paper describing the algorithm had been published in August 1977</a:t>
            </a:r>
            <a:r>
              <a:rPr lang="en-US" dirty="0" smtClean="0"/>
              <a:t>, </a:t>
            </a:r>
            <a:r>
              <a:rPr lang="en-US" dirty="0"/>
              <a:t>prior to the December 1977 filing date of the patent application, regulations in much of the rest of the world precluded patents elsewhere and only the US patent was granted. Had </a:t>
            </a:r>
            <a:r>
              <a:rPr lang="en-US" dirty="0" err="1"/>
              <a:t>Cocks's</a:t>
            </a:r>
            <a:r>
              <a:rPr lang="en-US" dirty="0"/>
              <a:t> work been publicly known, a patent in the United States would not have been legal either.</a:t>
            </a:r>
          </a:p>
        </p:txBody>
      </p:sp>
    </p:spTree>
    <p:extLst>
      <p:ext uri="{BB962C8B-B14F-4D97-AF65-F5344CB8AC3E}">
        <p14:creationId xmlns:p14="http://schemas.microsoft.com/office/powerpoint/2010/main" val="2264826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10000"/>
              </a:bodyPr>
              <a:lstStyle/>
              <a:p>
                <a:r>
                  <a:rPr lang="en-US" dirty="0" smtClean="0"/>
                  <a:t>A basic principle behind RSA is the observation that it is practical to find three very large positive integers e, d and n such that with modular exponentiation for all integer m (with 0 ≤ m &lt; n):</a:t>
                </a:r>
                <a:endParaRPr lang="en-US" dirty="0"/>
              </a:p>
              <a:p>
                <a14:m>
                  <m:oMath xmlns:m="http://schemas.openxmlformats.org/officeDocument/2006/math">
                    <m:sSup>
                      <m:sSupPr>
                        <m:ctrlPr>
                          <a:rPr lang="en-US" b="0" i="1" smtClean="0">
                            <a:latin typeface="Cambria Math" panose="02040503050406030204" pitchFamily="18" charset="0"/>
                          </a:rPr>
                        </m:ctrlPr>
                      </m:sSupPr>
                      <m:e>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𝑚</m:t>
                            </m:r>
                          </m:e>
                          <m:sup>
                            <m:r>
                              <a:rPr lang="en-US" i="1">
                                <a:latin typeface="Cambria Math" panose="02040503050406030204" pitchFamily="18" charset="0"/>
                              </a:rPr>
                              <m:t>𝑒</m:t>
                            </m:r>
                          </m:sup>
                        </m:sSup>
                        <m:r>
                          <a:rPr lang="en-US" i="1">
                            <a:latin typeface="Cambria Math" panose="02040503050406030204" pitchFamily="18" charset="0"/>
                          </a:rPr>
                          <m:t>)</m:t>
                        </m:r>
                      </m:e>
                      <m:sup>
                        <m:r>
                          <a:rPr lang="en-US" b="0" i="1" smtClean="0">
                            <a:latin typeface="Cambria Math" panose="02040503050406030204" pitchFamily="18" charset="0"/>
                          </a:rPr>
                          <m:t>𝑑</m:t>
                        </m:r>
                      </m:sup>
                    </m:sSup>
                    <m:r>
                      <a:rPr lang="en-US" b="0" i="1" smtClean="0">
                        <a:latin typeface="Cambria Math" panose="02040503050406030204" pitchFamily="18" charset="0"/>
                      </a:rPr>
                      <m:t> </m:t>
                    </m:r>
                    <m:r>
                      <a:rPr lang="en-US" b="0" i="1" smtClean="0">
                        <a:latin typeface="Cambria Math" panose="02040503050406030204" pitchFamily="18" charset="0"/>
                        <a:sym typeface="Symbol" panose="05050102010706020507" pitchFamily="18" charset="2"/>
                      </a:rPr>
                      <m:t> </m:t>
                    </m:r>
                    <m:r>
                      <a:rPr lang="en-US" b="0" i="1" smtClean="0">
                        <a:latin typeface="Cambria Math" panose="02040503050406030204" pitchFamily="18" charset="0"/>
                        <a:sym typeface="Symbol" panose="05050102010706020507" pitchFamily="18" charset="2"/>
                      </a:rPr>
                      <m:t>𝑚</m:t>
                    </m:r>
                  </m:oMath>
                </a14:m>
                <a:r>
                  <a:rPr lang="en-US" dirty="0" smtClean="0"/>
                  <a:t> (mod n)</a:t>
                </a:r>
                <a:endParaRPr lang="en-US" dirty="0"/>
              </a:p>
              <a:p>
                <a:r>
                  <a:rPr lang="en-US" dirty="0"/>
                  <a:t>and that even knowing e and n or even m it can be extremely difficult to find d</a:t>
                </a:r>
                <a:r>
                  <a:rPr lang="en-US" dirty="0" smtClean="0"/>
                  <a:t>.</a:t>
                </a:r>
                <a:endParaRPr lang="en-US" dirty="0"/>
              </a:p>
              <a:p>
                <a:r>
                  <a:rPr lang="en-US" dirty="0"/>
                  <a:t>In addition, for some operations it is convenient that the order of the two exponentiations can be changed and that this relation also implies</a:t>
                </a:r>
                <a:r>
                  <a:rPr lang="en-US" dirty="0" smtClean="0"/>
                  <a:t>:</a:t>
                </a:r>
                <a:endParaRPr lang="en-US" dirty="0"/>
              </a:p>
              <a:p>
                <a14:m>
                  <m:oMath xmlns:m="http://schemas.openxmlformats.org/officeDocument/2006/math">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𝑚</m:t>
                            </m:r>
                          </m:e>
                          <m:sup>
                            <m:r>
                              <a:rPr lang="en-US" i="1">
                                <a:latin typeface="Cambria Math" panose="02040503050406030204" pitchFamily="18" charset="0"/>
                              </a:rPr>
                              <m:t>𝑒</m:t>
                            </m:r>
                          </m:sup>
                        </m:sSup>
                        <m:r>
                          <a:rPr lang="en-US" i="1">
                            <a:latin typeface="Cambria Math" panose="02040503050406030204" pitchFamily="18" charset="0"/>
                          </a:rPr>
                          <m:t>)</m:t>
                        </m:r>
                      </m:e>
                      <m:sup>
                        <m:r>
                          <a:rPr lang="en-US" i="1">
                            <a:latin typeface="Cambria Math" panose="02040503050406030204" pitchFamily="18" charset="0"/>
                          </a:rPr>
                          <m:t>𝑑</m:t>
                        </m:r>
                      </m:sup>
                    </m:sSup>
                    <m:r>
                      <a:rPr lang="en-US" i="1">
                        <a:latin typeface="Cambria Math" panose="02040503050406030204" pitchFamily="18" charset="0"/>
                      </a:rPr>
                      <m:t> </m:t>
                    </m:r>
                    <m:r>
                      <a:rPr lang="en-US" i="1">
                        <a:latin typeface="Cambria Math" panose="02040503050406030204" pitchFamily="18" charset="0"/>
                        <a:sym typeface="Symbol" panose="05050102010706020507" pitchFamily="18" charset="2"/>
                      </a:rPr>
                      <m:t> </m:t>
                    </m:r>
                    <m:r>
                      <a:rPr lang="en-US" i="1">
                        <a:latin typeface="Cambria Math" panose="02040503050406030204" pitchFamily="18" charset="0"/>
                        <a:sym typeface="Symbol" panose="05050102010706020507" pitchFamily="18" charset="2"/>
                      </a:rPr>
                      <m:t>𝑚</m:t>
                    </m:r>
                  </m:oMath>
                </a14:m>
                <a:r>
                  <a:rPr lang="en-US" dirty="0"/>
                  <a:t> (mod n)</a:t>
                </a:r>
                <a:endParaRPr lang="en-US" dirty="0"/>
              </a:p>
              <a:p>
                <a:r>
                  <a:rPr lang="en-US" dirty="0"/>
                  <a:t>RSA involves a public key and a private key. </a:t>
                </a:r>
                <a:r>
                  <a:rPr lang="en-US" dirty="0" smtClean="0"/>
                  <a:t>The </a:t>
                </a:r>
                <a:r>
                  <a:rPr lang="en-US" dirty="0"/>
                  <a:t>intention is that messages encrypted with the public key can only be decrypted in a reasonable amount of time by using the private key. The public key is represented by the integers n and e; and, the private key, by the integer d (although n is also used during the decryption </a:t>
                </a:r>
                <a:r>
                  <a:rPr lang="en-US" dirty="0" smtClean="0"/>
                  <a:t>process). </a:t>
                </a:r>
                <a:r>
                  <a:rPr lang="en-US" dirty="0"/>
                  <a:t>m represents the </a:t>
                </a:r>
                <a:r>
                  <a:rPr lang="en-US" dirty="0" smtClean="0"/>
                  <a:t>message.</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17" t="-1531"/>
                </a:stretch>
              </a:blipFill>
            </p:spPr>
            <p:txBody>
              <a:bodyPr/>
              <a:lstStyle/>
              <a:p>
                <a:r>
                  <a:rPr lang="en-US">
                    <a:noFill/>
                  </a:rPr>
                  <a:t> </a:t>
                </a:r>
              </a:p>
            </p:txBody>
          </p:sp>
        </mc:Fallback>
      </mc:AlternateContent>
    </p:spTree>
    <p:extLst>
      <p:ext uri="{BB962C8B-B14F-4D97-AF65-F5344CB8AC3E}">
        <p14:creationId xmlns:p14="http://schemas.microsoft.com/office/powerpoint/2010/main" val="454212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generation</a:t>
            </a:r>
          </a:p>
        </p:txBody>
      </p:sp>
      <p:sp>
        <p:nvSpPr>
          <p:cNvPr id="3" name="Content Placeholder 2"/>
          <p:cNvSpPr>
            <a:spLocks noGrp="1"/>
          </p:cNvSpPr>
          <p:nvPr>
            <p:ph idx="1"/>
          </p:nvPr>
        </p:nvSpPr>
        <p:spPr/>
        <p:txBody>
          <a:bodyPr>
            <a:normAutofit fontScale="62500" lnSpcReduction="20000"/>
          </a:bodyPr>
          <a:lstStyle/>
          <a:p>
            <a:r>
              <a:rPr lang="en-US" dirty="0"/>
              <a:t>Choose two distinct prime numbers p and q.</a:t>
            </a:r>
          </a:p>
          <a:p>
            <a:pPr lvl="1"/>
            <a:r>
              <a:rPr lang="en-US" dirty="0"/>
              <a:t>For security purposes, the integers p and q should be chosen at random, and should be similar in magnitude but differ in length by a few digits to make factoring harder.[2] Prime integers can be efficiently found using a primality test.</a:t>
            </a:r>
          </a:p>
          <a:p>
            <a:r>
              <a:rPr lang="en-US" dirty="0"/>
              <a:t>Compute n = </a:t>
            </a:r>
            <a:r>
              <a:rPr lang="en-US" dirty="0" err="1"/>
              <a:t>pq</a:t>
            </a:r>
            <a:r>
              <a:rPr lang="en-US" dirty="0"/>
              <a:t>.</a:t>
            </a:r>
          </a:p>
          <a:p>
            <a:pPr lvl="1"/>
            <a:r>
              <a:rPr lang="en-US" dirty="0"/>
              <a:t>n is used as the modulus for both the public and private keys. Its length, usually expressed in bits, is the key length.</a:t>
            </a:r>
          </a:p>
          <a:p>
            <a:r>
              <a:rPr lang="en-US" dirty="0"/>
              <a:t>Compute λ(n) = lcm(λ(p), λ(q)) = lcm(p − 1, q − 1), where λ is Carmichael's totient function. This value is kept private.</a:t>
            </a:r>
          </a:p>
          <a:p>
            <a:r>
              <a:rPr lang="en-US" dirty="0"/>
              <a:t>Choose an integer e such that 1 &lt; e &lt; λ(n) and </a:t>
            </a:r>
            <a:r>
              <a:rPr lang="en-US" dirty="0" err="1"/>
              <a:t>gcd</a:t>
            </a:r>
            <a:r>
              <a:rPr lang="en-US" dirty="0"/>
              <a:t>(e, λ(n)) = 1; i.e., e and λ(n) are coprime.</a:t>
            </a:r>
          </a:p>
          <a:p>
            <a:r>
              <a:rPr lang="en-US" dirty="0"/>
              <a:t>Determine d as d ≡ e−1 (mod λ(n)); i.e., d is the modular multiplicative inverse of e (modulo λ(n)).</a:t>
            </a:r>
          </a:p>
          <a:p>
            <a:pPr lvl="1"/>
            <a:r>
              <a:rPr lang="en-US" dirty="0"/>
              <a:t>This is more clearly stated as: solve for d given </a:t>
            </a:r>
            <a:r>
              <a:rPr lang="en-US" dirty="0" err="1"/>
              <a:t>d⋅e</a:t>
            </a:r>
            <a:r>
              <a:rPr lang="en-US" dirty="0"/>
              <a:t> ≡ 1 (mod λ(n)).</a:t>
            </a:r>
          </a:p>
          <a:p>
            <a:pPr lvl="1"/>
            <a:r>
              <a:rPr lang="en-US" dirty="0"/>
              <a:t>e having a short bit-length and small Hamming weight results in more efficient encryption – most commonly e = 216 + 1 = 65,537. However, much smaller values of e (such as 3) have been shown to be less secure in some settings</a:t>
            </a:r>
            <a:r>
              <a:rPr lang="en-US" dirty="0" smtClean="0"/>
              <a:t>.</a:t>
            </a:r>
            <a:endParaRPr lang="en-US" dirty="0"/>
          </a:p>
          <a:p>
            <a:pPr lvl="1"/>
            <a:r>
              <a:rPr lang="en-US" dirty="0"/>
              <a:t>e is released as the public key exponent.</a:t>
            </a:r>
          </a:p>
          <a:p>
            <a:pPr lvl="1"/>
            <a:r>
              <a:rPr lang="en-US" dirty="0"/>
              <a:t>d is kept as the private key exponent.</a:t>
            </a:r>
          </a:p>
        </p:txBody>
      </p:sp>
    </p:spTree>
    <p:extLst>
      <p:ext uri="{BB962C8B-B14F-4D97-AF65-F5344CB8AC3E}">
        <p14:creationId xmlns:p14="http://schemas.microsoft.com/office/powerpoint/2010/main" val="992320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generation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public key consists of the modulus n and the public (or encryption) exponent e. The private key consists of the private (or decryption) exponent </a:t>
            </a:r>
            <a:r>
              <a:rPr lang="en-US" dirty="0" smtClean="0"/>
              <a:t>d. </a:t>
            </a:r>
            <a:r>
              <a:rPr lang="en-US" dirty="0"/>
              <a:t>p, q, and λ(n) must also be kept secret because they can be used to calculate d</a:t>
            </a:r>
            <a:r>
              <a:rPr lang="en-US" dirty="0" smtClean="0"/>
              <a:t>.</a:t>
            </a:r>
            <a:endParaRPr lang="en-US" dirty="0"/>
          </a:p>
          <a:p>
            <a:r>
              <a:rPr lang="en-US" dirty="0"/>
              <a:t>In the original RSA paper</a:t>
            </a:r>
            <a:r>
              <a:rPr lang="en-US" dirty="0" smtClean="0"/>
              <a:t>, </a:t>
            </a:r>
            <a:r>
              <a:rPr lang="en-US" dirty="0"/>
              <a:t>the Euler totient function φ(n) = (p − 1)(q − 1) is used instead of λ(n) for calculating the private exponent d. Since φ(n) is always divisible by λ(n) the algorithm works as well. That the Euler totient function can be used can also seen as consequence of the Lagrange's theorem applied to the multiplicative group of integers modulo </a:t>
            </a:r>
            <a:r>
              <a:rPr lang="en-US" dirty="0" err="1"/>
              <a:t>pq</a:t>
            </a:r>
            <a:r>
              <a:rPr lang="en-US" dirty="0"/>
              <a:t>). Thus any d satisfying </a:t>
            </a:r>
            <a:r>
              <a:rPr lang="en-US" dirty="0" err="1"/>
              <a:t>d⋅e</a:t>
            </a:r>
            <a:r>
              <a:rPr lang="en-US" dirty="0"/>
              <a:t> ≡ 1 (mod φ(n)) also satisfies </a:t>
            </a:r>
            <a:r>
              <a:rPr lang="en-US" dirty="0" err="1"/>
              <a:t>d⋅e</a:t>
            </a:r>
            <a:r>
              <a:rPr lang="en-US" dirty="0"/>
              <a:t> ≡ 1 (mod λ(n)). However, computing d modulo φ(n) will sometimes yield a result that is larger than necessary (i.e. d &gt; λ(n)). Most of the implementations of RSA will accept exponents generated using either method (if they use the private exponent d at all, rather than using the optimized decryption method based on the Chinese remainder theorem described below), but some standards like FIPS 186-4 may require that d &lt; λ(n). Any "oversized" private exponents not meeting that criterion may always be reduced modulo λ(n) to obtain a smaller equivalent exponent</a:t>
            </a:r>
            <a:r>
              <a:rPr lang="en-US" dirty="0" smtClean="0"/>
              <a:t>.</a:t>
            </a:r>
            <a:endParaRPr lang="en-US" dirty="0"/>
          </a:p>
          <a:p>
            <a:r>
              <a:rPr lang="en-US" dirty="0"/>
              <a:t>Since any common factors of (p − 1) and (q − 1) are present in the </a:t>
            </a:r>
            <a:r>
              <a:rPr lang="en-US" dirty="0" err="1"/>
              <a:t>factorisation</a:t>
            </a:r>
            <a:r>
              <a:rPr lang="en-US" dirty="0"/>
              <a:t> of n − 1 = </a:t>
            </a:r>
            <a:r>
              <a:rPr lang="en-US" dirty="0" err="1"/>
              <a:t>pq</a:t>
            </a:r>
            <a:r>
              <a:rPr lang="en-US" dirty="0"/>
              <a:t> − 1 = (p − 1)(q − 1) + (p − 1) + (q − 1</a:t>
            </a:r>
            <a:r>
              <a:rPr lang="en-US" dirty="0" smtClean="0"/>
              <a:t>), </a:t>
            </a:r>
            <a:r>
              <a:rPr lang="en-US" dirty="0"/>
              <a:t>it is recommended that (p − 1) and (q − 1) have only very small common factors, if any besides the necessary </a:t>
            </a:r>
            <a:r>
              <a:rPr lang="en-US" dirty="0" smtClean="0"/>
              <a:t>2.</a:t>
            </a:r>
            <a:endParaRPr lang="en-US" dirty="0"/>
          </a:p>
          <a:p>
            <a:r>
              <a:rPr lang="en-US" dirty="0"/>
              <a:t>Note: The authors of the original RSA paper carry out the key generation by choosing d and then computing e as the modular multiplicative inverse of d (modulo φ(n)). Since it is beneficial to use a small value for e (e.g., 65,537) in order to speed up the encryption function, current implementations of RSA, such as PKCS#1 choose e and compute d instead.</a:t>
            </a:r>
          </a:p>
        </p:txBody>
      </p:sp>
    </p:spTree>
    <p:extLst>
      <p:ext uri="{BB962C8B-B14F-4D97-AF65-F5344CB8AC3E}">
        <p14:creationId xmlns:p14="http://schemas.microsoft.com/office/powerpoint/2010/main" val="2052995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distribution</a:t>
            </a:r>
          </a:p>
        </p:txBody>
      </p:sp>
      <p:sp>
        <p:nvSpPr>
          <p:cNvPr id="3" name="Content Placeholder 2"/>
          <p:cNvSpPr>
            <a:spLocks noGrp="1"/>
          </p:cNvSpPr>
          <p:nvPr>
            <p:ph idx="1"/>
          </p:nvPr>
        </p:nvSpPr>
        <p:spPr/>
        <p:txBody>
          <a:bodyPr/>
          <a:lstStyle/>
          <a:p>
            <a:r>
              <a:rPr lang="en-US" dirty="0"/>
              <a:t>Suppose that Bob wants to send information to Alice. If they decide to use RSA, Bob must know Alice's public key to encrypt the message and Alice must use her private key to decrypt the message. To enable Bob to send his encrypted messages, Alice transmits her public key (n, e) to Bob via a reliable, but not necessarily secret, route. Alice's private key (d) is never distributed.</a:t>
            </a:r>
          </a:p>
        </p:txBody>
      </p:sp>
    </p:spTree>
    <p:extLst>
      <p:ext uri="{BB962C8B-B14F-4D97-AF65-F5344CB8AC3E}">
        <p14:creationId xmlns:p14="http://schemas.microsoft.com/office/powerpoint/2010/main" val="1369271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After Bob obtains Alice's public key, he can send a message M to Alice</a:t>
                </a:r>
                <a:r>
                  <a:rPr lang="en-US" dirty="0"/>
                  <a:t> </a:t>
                </a:r>
                <a:r>
                  <a:rPr lang="en-US" dirty="0" smtClean="0"/>
                  <a:t>by first </a:t>
                </a:r>
                <a:r>
                  <a:rPr lang="en-US" dirty="0"/>
                  <a:t>turns M </a:t>
                </a:r>
                <a:r>
                  <a:rPr lang="en-US" dirty="0" smtClean="0"/>
                  <a:t>(the </a:t>
                </a:r>
                <a:r>
                  <a:rPr lang="en-US" dirty="0"/>
                  <a:t>un-padded plaintext) into an integer m </a:t>
                </a:r>
                <a:r>
                  <a:rPr lang="en-US" dirty="0" smtClean="0"/>
                  <a:t>(the </a:t>
                </a:r>
                <a:r>
                  <a:rPr lang="en-US" dirty="0"/>
                  <a:t>padded plaintext), such that 0 ≤ m &lt; n by using an agreed-upon reversible protocol known as a padding scheme. He then computes the </a:t>
                </a:r>
                <a:r>
                  <a:rPr lang="en-US" dirty="0" err="1"/>
                  <a:t>ciphertext</a:t>
                </a:r>
                <a:r>
                  <a:rPr lang="en-US" dirty="0"/>
                  <a:t> c, using Alice's public key e, corresponding </a:t>
                </a:r>
                <a:r>
                  <a:rPr lang="en-US" dirty="0" smtClean="0"/>
                  <a:t>to</a:t>
                </a:r>
                <a:endParaRPr lang="en-US" dirty="0"/>
              </a:p>
              <a:p>
                <a14:m>
                  <m:oMath xmlns:m="http://schemas.openxmlformats.org/officeDocument/2006/math">
                    <m:r>
                      <a:rPr lang="en-US" b="0" i="1" dirty="0" smtClean="0">
                        <a:latin typeface="Cambria Math" panose="02040503050406030204" pitchFamily="18" charset="0"/>
                      </a:rPr>
                      <m:t>𝑐</m:t>
                    </m:r>
                    <m:r>
                      <a:rPr lang="en-US" b="0" i="1" dirty="0" smtClean="0">
                        <a:latin typeface="Cambria Math" panose="02040503050406030204" pitchFamily="18" charset="0"/>
                      </a:rPr>
                      <m:t> ≡</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𝑚</m:t>
                        </m:r>
                      </m:e>
                      <m:sup>
                        <m:r>
                          <a:rPr lang="en-US" b="0" i="1" dirty="0" smtClean="0">
                            <a:latin typeface="Cambria Math" panose="02040503050406030204" pitchFamily="18" charset="0"/>
                            <a:ea typeface="Cambria Math" panose="02040503050406030204" pitchFamily="18" charset="0"/>
                          </a:rPr>
                          <m:t>𝑒</m:t>
                        </m:r>
                      </m:sup>
                    </m:sSup>
                  </m:oMath>
                </a14:m>
                <a:r>
                  <a:rPr lang="en-US" dirty="0" smtClean="0"/>
                  <a:t> (mod n)</a:t>
                </a:r>
              </a:p>
              <a:p>
                <a:r>
                  <a:rPr lang="en-US" dirty="0"/>
                  <a:t>This can be done reasonably quickly, even for 500-bit numbers, using modular exponentiation. Bob then transmits c to Alice.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1" t="-1361"/>
                </a:stretch>
              </a:blipFill>
            </p:spPr>
            <p:txBody>
              <a:bodyPr/>
              <a:lstStyle/>
              <a:p>
                <a:r>
                  <a:rPr lang="en-US">
                    <a:noFill/>
                  </a:rPr>
                  <a:t> </a:t>
                </a:r>
              </a:p>
            </p:txBody>
          </p:sp>
        </mc:Fallback>
      </mc:AlternateContent>
    </p:spTree>
    <p:extLst>
      <p:ext uri="{BB962C8B-B14F-4D97-AF65-F5344CB8AC3E}">
        <p14:creationId xmlns:p14="http://schemas.microsoft.com/office/powerpoint/2010/main" val="4138651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Decryption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Alice can recover m from c by using her private key exponent d by computing</a:t>
                </a: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𝑑</m:t>
                        </m:r>
                      </m:sup>
                    </m:sSup>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𝑒</m:t>
                            </m:r>
                          </m:sup>
                        </m:sSup>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𝑑</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m:t>
                    </m:r>
                  </m:oMath>
                </a14:m>
                <a:r>
                  <a:rPr lang="en-US" dirty="0" smtClean="0"/>
                  <a:t> (mod n)</a:t>
                </a:r>
                <a:endParaRPr lang="en-US" dirty="0"/>
              </a:p>
              <a:p>
                <a:r>
                  <a:rPr lang="en-US" dirty="0" smtClean="0"/>
                  <a:t>Given </a:t>
                </a:r>
                <a:r>
                  <a:rPr lang="en-US" dirty="0"/>
                  <a:t>m, she can recover the original message M by reversing the padding scheme.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1" t="-1361"/>
                </a:stretch>
              </a:blipFill>
            </p:spPr>
            <p:txBody>
              <a:bodyPr/>
              <a:lstStyle/>
              <a:p>
                <a:r>
                  <a:rPr lang="en-US">
                    <a:noFill/>
                  </a:rPr>
                  <a:t> </a:t>
                </a:r>
              </a:p>
            </p:txBody>
          </p:sp>
        </mc:Fallback>
      </mc:AlternateContent>
    </p:spTree>
    <p:extLst>
      <p:ext uri="{BB962C8B-B14F-4D97-AF65-F5344CB8AC3E}">
        <p14:creationId xmlns:p14="http://schemas.microsoft.com/office/powerpoint/2010/main" val="79373578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142</TotalTime>
  <Words>1295</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华文楷体</vt:lpstr>
      <vt:lpstr>Cambria Math</vt:lpstr>
      <vt:lpstr>Franklin Gothic Book</vt:lpstr>
      <vt:lpstr>Symbol</vt:lpstr>
      <vt:lpstr>Crop</vt:lpstr>
      <vt:lpstr>RSA</vt:lpstr>
      <vt:lpstr>Rivest–Shamir–Adleman</vt:lpstr>
      <vt:lpstr>Patent</vt:lpstr>
      <vt:lpstr>Operation</vt:lpstr>
      <vt:lpstr>Key generation</vt:lpstr>
      <vt:lpstr>Key generation</vt:lpstr>
      <vt:lpstr>Key distribution</vt:lpstr>
      <vt:lpstr>Encryption</vt:lpstr>
      <vt:lpstr>Decryption</vt:lpstr>
      <vt:lpstr>Example</vt:lpstr>
      <vt:lpstr>Example</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RSA</dc:title>
  <dc:creator>Javiera Stephanie</dc:creator>
  <cp:lastModifiedBy>Javiera Stephanie</cp:lastModifiedBy>
  <cp:revision>10</cp:revision>
  <dcterms:created xsi:type="dcterms:W3CDTF">2018-05-05T14:12:15Z</dcterms:created>
  <dcterms:modified xsi:type="dcterms:W3CDTF">2018-05-05T16:34:24Z</dcterms:modified>
</cp:coreProperties>
</file>