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8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2A76-3898-4914-8A62-7C1AA683541F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F318-17E3-4343-B2B7-EADAB481B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1979613" y="2060575"/>
            <a:ext cx="5135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CN" sz="4000" b="1"/>
              <a:t>5.2  </a:t>
            </a:r>
            <a:r>
              <a:rPr lang="zh-CN" altLang="zh-CN" sz="4000" b="1"/>
              <a:t>原根存在的条件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 eaLnBrk="1" hangingPunct="1"/>
            <a:r>
              <a:rPr lang="zh-CN" altLang="zh-CN" sz="2800" b="1" smtClean="0">
                <a:solidFill>
                  <a:srgbClr val="000000"/>
                </a:solidFill>
              </a:rPr>
              <a:t>离散对数的性质</a:t>
            </a:r>
            <a:br>
              <a:rPr lang="zh-CN" altLang="zh-CN" sz="2800" b="1" smtClean="0">
                <a:solidFill>
                  <a:srgbClr val="000000"/>
                </a:solidFill>
              </a:rPr>
            </a:br>
            <a:endParaRPr lang="zh-CN" altLang="en-US" sz="2800" smtClean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 txBox="1">
            <a:spLocks noChangeArrowheads="1"/>
          </p:cNvSpPr>
          <p:nvPr/>
        </p:nvSpPr>
        <p:spPr bwMode="auto">
          <a:xfrm>
            <a:off x="539750" y="1341438"/>
            <a:ext cx="83820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定理1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的原根,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       如果(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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 1,我们有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circleNumDbPlain"/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ind(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ab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) ≡ind 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a +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ind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 b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(mod 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);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circleNumDbPlain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ind 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 b="1" i="1" baseline="3000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≡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ind 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(mod 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),这里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≥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circleNumDbPlain"/>
            </a:pPr>
            <a:r>
              <a:rPr lang="zh-CN" altLang="en-US" sz="2400" b="1">
                <a:latin typeface="Times New Roman" pitchFamily="18" charset="0"/>
              </a:rPr>
              <a:t>ind 1=0，ind </a:t>
            </a:r>
            <a:r>
              <a:rPr lang="zh-CN" altLang="en-US" sz="2400" b="1" i="1">
                <a:latin typeface="Times New Roman" pitchFamily="18" charset="0"/>
              </a:rPr>
              <a:t>g = </a:t>
            </a:r>
            <a:r>
              <a:rPr lang="zh-CN" altLang="en-US" sz="2400" b="1">
                <a:latin typeface="Times New Roman" pitchFamily="18" charset="0"/>
              </a:rPr>
              <a:t>1; 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circleNumDbPlain"/>
            </a:pPr>
            <a:r>
              <a:rPr lang="zh-CN" altLang="en-US" sz="2400" b="1">
                <a:latin typeface="Times New Roman" pitchFamily="18" charset="0"/>
              </a:rPr>
              <a:t>ind（-1）= 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/2，这里m&gt;2;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circleNumDbPlain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设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的一个原根，则 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ind </a:t>
            </a:r>
            <a:r>
              <a:rPr lang="zh-CN" altLang="en-US" sz="24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 b="1">
                <a:latin typeface="Times New Roman" pitchFamily="18" charset="0"/>
              </a:rPr>
              <a:t>≡ind </a:t>
            </a:r>
            <a:r>
              <a:rPr lang="zh-CN" altLang="en-US" sz="24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b="1" i="1" baseline="-6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· ind</a:t>
            </a:r>
            <a:r>
              <a:rPr lang="zh-CN" altLang="en-US" sz="2400" b="1" i="1" baseline="-250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(mod 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3" y="765175"/>
            <a:ext cx="87439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0"/>
            <a:ext cx="8348663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13" y="1916113"/>
            <a:ext cx="795655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-14288"/>
            <a:ext cx="7200900" cy="470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4691063"/>
            <a:ext cx="7488237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333375"/>
            <a:ext cx="90122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6686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046139"/>
            <a:ext cx="6984776" cy="581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38007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 eaLnBrk="1" hangingPunct="1"/>
            <a:r>
              <a:rPr lang="en-US" altLang="zh-CN" sz="2800" b="1" smtClean="0">
                <a:solidFill>
                  <a:srgbClr val="000000"/>
                </a:solidFill>
              </a:rPr>
              <a:t>n</a:t>
            </a:r>
            <a:r>
              <a:rPr lang="zh-CN" altLang="zh-CN" sz="2800" b="1" smtClean="0">
                <a:solidFill>
                  <a:srgbClr val="000000"/>
                </a:solidFill>
              </a:rPr>
              <a:t>次剩余</a:t>
            </a:r>
            <a:endParaRPr lang="zh-CN" altLang="en-US" sz="2800" smtClean="0">
              <a:solidFill>
                <a:srgbClr val="000000"/>
              </a:solidFill>
            </a:endParaRP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700213"/>
            <a:ext cx="854868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765175"/>
            <a:ext cx="8255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0800"/>
            <a:ext cx="8893175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76250"/>
            <a:ext cx="8064500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4524375"/>
            <a:ext cx="88233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33375"/>
            <a:ext cx="777716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1557338"/>
            <a:ext cx="7997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350" y="2636838"/>
            <a:ext cx="77851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963" y="4221163"/>
            <a:ext cx="7710487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075240" cy="980728"/>
          </a:xfrm>
        </p:spPr>
        <p:txBody>
          <a:bodyPr>
            <a:normAutofit fontScale="90000"/>
          </a:bodyPr>
          <a:lstStyle/>
          <a:p>
            <a:pPr marL="342900" indent="-342900" algn="l"/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800" b="1" dirty="0" smtClean="0"/>
              <a:t>应用：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Diffie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—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Hellman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密钥交换算法</a:t>
            </a:r>
            <a:br>
              <a:rPr lang="zh-CN" altLang="zh-CN" sz="2800" b="1" dirty="0" smtClean="0">
                <a:solidFill>
                  <a:srgbClr val="000000"/>
                </a:solidFill>
              </a:rPr>
            </a:br>
            <a:endParaRPr lang="zh-CN" alt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68413"/>
            <a:ext cx="799147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924175"/>
            <a:ext cx="79914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692150"/>
            <a:ext cx="6553200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2349500"/>
            <a:ext cx="63992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20713"/>
            <a:ext cx="8732838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836613"/>
            <a:ext cx="89471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0"/>
            <a:ext cx="8135937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68413"/>
            <a:ext cx="86550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2997200"/>
            <a:ext cx="794861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5854700"/>
            <a:ext cx="806926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268538" y="2536825"/>
            <a:ext cx="4895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CN" sz="4000" b="1"/>
              <a:t>5.3  </a:t>
            </a:r>
            <a:r>
              <a:rPr lang="zh-CN" altLang="zh-CN" sz="4000" b="1"/>
              <a:t>指标及</a:t>
            </a:r>
            <a:r>
              <a:rPr lang="en-US" altLang="zh-CN" sz="4000" b="1"/>
              <a:t>n</a:t>
            </a:r>
            <a:r>
              <a:rPr lang="zh-CN" altLang="zh-CN" sz="4000" b="1"/>
              <a:t>次剩余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20713"/>
            <a:ext cx="6985000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90750"/>
            <a:ext cx="80645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836613"/>
            <a:ext cx="78486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"/>
            <a:ext cx="8785225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7850188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68413"/>
            <a:ext cx="8280400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413" y="3429000"/>
            <a:ext cx="80645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全屏显示(4:3)</PresentationFormat>
  <Paragraphs>13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离散对数的性质 </vt:lpstr>
      <vt:lpstr>幻灯片 11</vt:lpstr>
      <vt:lpstr>幻灯片 12</vt:lpstr>
      <vt:lpstr>幻灯片 13</vt:lpstr>
      <vt:lpstr>幻灯片 14</vt:lpstr>
      <vt:lpstr>幻灯片 15</vt:lpstr>
      <vt:lpstr>幻灯片 16</vt:lpstr>
      <vt:lpstr>n次剩余</vt:lpstr>
      <vt:lpstr>幻灯片 18</vt:lpstr>
      <vt:lpstr>幻灯片 19</vt:lpstr>
      <vt:lpstr> 应用：Diffie—Hellman密钥交换算法 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4</cp:revision>
  <dcterms:created xsi:type="dcterms:W3CDTF">2014-11-04T08:33:34Z</dcterms:created>
  <dcterms:modified xsi:type="dcterms:W3CDTF">2014-11-04T08:48:59Z</dcterms:modified>
</cp:coreProperties>
</file>