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Default Extension="wav" ContentType="audio/wav"/>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5"/>
  </p:notesMasterIdLst>
  <p:sldIdLst>
    <p:sldId id="256" r:id="rId2"/>
    <p:sldId id="257" r:id="rId3"/>
    <p:sldId id="355" r:id="rId4"/>
    <p:sldId id="356" r:id="rId5"/>
    <p:sldId id="357" r:id="rId6"/>
    <p:sldId id="358" r:id="rId7"/>
    <p:sldId id="359" r:id="rId8"/>
    <p:sldId id="360" r:id="rId9"/>
    <p:sldId id="361" r:id="rId10"/>
    <p:sldId id="362" r:id="rId11"/>
    <p:sldId id="364" r:id="rId12"/>
    <p:sldId id="365" r:id="rId13"/>
    <p:sldId id="363" r:id="rId14"/>
    <p:sldId id="287" r:id="rId15"/>
    <p:sldId id="289" r:id="rId16"/>
    <p:sldId id="288" r:id="rId17"/>
    <p:sldId id="290" r:id="rId18"/>
    <p:sldId id="291" r:id="rId19"/>
    <p:sldId id="292" r:id="rId20"/>
    <p:sldId id="332" r:id="rId21"/>
    <p:sldId id="293" r:id="rId22"/>
    <p:sldId id="294" r:id="rId23"/>
    <p:sldId id="426" r:id="rId24"/>
    <p:sldId id="427" r:id="rId25"/>
    <p:sldId id="428" r:id="rId26"/>
    <p:sldId id="295" r:id="rId27"/>
    <p:sldId id="296" r:id="rId28"/>
    <p:sldId id="366" r:id="rId29"/>
    <p:sldId id="367" r:id="rId30"/>
    <p:sldId id="368" r:id="rId31"/>
    <p:sldId id="369" r:id="rId32"/>
    <p:sldId id="370" r:id="rId33"/>
    <p:sldId id="371" r:id="rId34"/>
    <p:sldId id="342" r:id="rId35"/>
    <p:sldId id="343" r:id="rId36"/>
    <p:sldId id="344" r:id="rId37"/>
    <p:sldId id="300" r:id="rId38"/>
    <p:sldId id="301" r:id="rId39"/>
    <p:sldId id="302" r:id="rId40"/>
    <p:sldId id="297" r:id="rId41"/>
    <p:sldId id="298" r:id="rId42"/>
    <p:sldId id="299" r:id="rId43"/>
    <p:sldId id="303" r:id="rId44"/>
    <p:sldId id="304" r:id="rId45"/>
    <p:sldId id="305" r:id="rId46"/>
    <p:sldId id="306" r:id="rId47"/>
    <p:sldId id="440" r:id="rId48"/>
    <p:sldId id="308" r:id="rId49"/>
    <p:sldId id="309" r:id="rId50"/>
    <p:sldId id="310" r:id="rId51"/>
    <p:sldId id="311" r:id="rId52"/>
    <p:sldId id="312" r:id="rId53"/>
    <p:sldId id="313" r:id="rId54"/>
    <p:sldId id="314" r:id="rId55"/>
    <p:sldId id="315" r:id="rId56"/>
    <p:sldId id="316" r:id="rId57"/>
    <p:sldId id="317" r:id="rId58"/>
    <p:sldId id="318" r:id="rId59"/>
    <p:sldId id="353" r:id="rId60"/>
    <p:sldId id="354" r:id="rId61"/>
    <p:sldId id="319" r:id="rId62"/>
    <p:sldId id="320" r:id="rId63"/>
    <p:sldId id="321" r:id="rId64"/>
    <p:sldId id="329" r:id="rId65"/>
    <p:sldId id="330" r:id="rId66"/>
    <p:sldId id="372" r:id="rId67"/>
    <p:sldId id="373" r:id="rId68"/>
    <p:sldId id="374" r:id="rId69"/>
    <p:sldId id="375" r:id="rId70"/>
    <p:sldId id="376" r:id="rId71"/>
    <p:sldId id="377" r:id="rId72"/>
    <p:sldId id="378" r:id="rId73"/>
    <p:sldId id="379" r:id="rId74"/>
    <p:sldId id="380" r:id="rId75"/>
    <p:sldId id="381" r:id="rId76"/>
    <p:sldId id="382" r:id="rId77"/>
    <p:sldId id="383" r:id="rId78"/>
    <p:sldId id="384" r:id="rId79"/>
    <p:sldId id="385" r:id="rId80"/>
    <p:sldId id="386" r:id="rId81"/>
    <p:sldId id="390" r:id="rId82"/>
    <p:sldId id="391" r:id="rId83"/>
    <p:sldId id="392" r:id="rId84"/>
    <p:sldId id="435" r:id="rId85"/>
    <p:sldId id="393" r:id="rId86"/>
    <p:sldId id="394" r:id="rId87"/>
    <p:sldId id="434" r:id="rId88"/>
    <p:sldId id="395" r:id="rId89"/>
    <p:sldId id="396" r:id="rId90"/>
    <p:sldId id="397" r:id="rId91"/>
    <p:sldId id="398" r:id="rId92"/>
    <p:sldId id="399" r:id="rId93"/>
    <p:sldId id="436" r:id="rId94"/>
    <p:sldId id="400" r:id="rId95"/>
    <p:sldId id="401" r:id="rId96"/>
    <p:sldId id="402" r:id="rId97"/>
    <p:sldId id="403" r:id="rId98"/>
    <p:sldId id="404" r:id="rId99"/>
    <p:sldId id="417" r:id="rId100"/>
    <p:sldId id="418" r:id="rId101"/>
    <p:sldId id="419" r:id="rId102"/>
    <p:sldId id="420" r:id="rId103"/>
    <p:sldId id="421" r:id="rId104"/>
    <p:sldId id="422" r:id="rId105"/>
    <p:sldId id="424" r:id="rId106"/>
    <p:sldId id="425" r:id="rId107"/>
    <p:sldId id="442" r:id="rId108"/>
    <p:sldId id="412" r:id="rId109"/>
    <p:sldId id="413" r:id="rId110"/>
    <p:sldId id="414" r:id="rId111"/>
    <p:sldId id="415" r:id="rId112"/>
    <p:sldId id="416" r:id="rId113"/>
    <p:sldId id="441" r:id="rId114"/>
  </p:sldIdLst>
  <p:sldSz cx="9144000" cy="6858000" type="screen4x3"/>
  <p:notesSz cx="6858000" cy="9144000"/>
  <p:defaultTextStyle>
    <a:defPPr>
      <a:defRPr lang="zh-CN"/>
    </a:defPPr>
    <a:lvl1pPr algn="l" rtl="0" eaLnBrk="0" fontAlgn="base" hangingPunct="0">
      <a:spcBef>
        <a:spcPct val="0"/>
      </a:spcBef>
      <a:spcAft>
        <a:spcPct val="0"/>
      </a:spcAft>
      <a:defRPr sz="2000" b="1"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sz="2000" b="1"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sz="2000" b="1"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sz="2000" b="1" kern="1200">
        <a:solidFill>
          <a:schemeClr val="tx1"/>
        </a:solidFill>
        <a:latin typeface="Arial" charset="0"/>
        <a:ea typeface="宋体" pitchFamily="2" charset="-122"/>
        <a:cs typeface="+mn-cs"/>
      </a:defRPr>
    </a:lvl5pPr>
    <a:lvl6pPr marL="2286000" algn="l" defTabSz="914400" rtl="0" eaLnBrk="1" latinLnBrk="0" hangingPunct="1">
      <a:defRPr sz="2000" b="1" kern="1200">
        <a:solidFill>
          <a:schemeClr val="tx1"/>
        </a:solidFill>
        <a:latin typeface="Arial" charset="0"/>
        <a:ea typeface="宋体" pitchFamily="2" charset="-122"/>
        <a:cs typeface="+mn-cs"/>
      </a:defRPr>
    </a:lvl6pPr>
    <a:lvl7pPr marL="2743200" algn="l" defTabSz="914400" rtl="0" eaLnBrk="1" latinLnBrk="0" hangingPunct="1">
      <a:defRPr sz="2000" b="1" kern="1200">
        <a:solidFill>
          <a:schemeClr val="tx1"/>
        </a:solidFill>
        <a:latin typeface="Arial" charset="0"/>
        <a:ea typeface="宋体" pitchFamily="2" charset="-122"/>
        <a:cs typeface="+mn-cs"/>
      </a:defRPr>
    </a:lvl7pPr>
    <a:lvl8pPr marL="3200400" algn="l" defTabSz="914400" rtl="0" eaLnBrk="1" latinLnBrk="0" hangingPunct="1">
      <a:defRPr sz="2000" b="1" kern="1200">
        <a:solidFill>
          <a:schemeClr val="tx1"/>
        </a:solidFill>
        <a:latin typeface="Arial" charset="0"/>
        <a:ea typeface="宋体" pitchFamily="2" charset="-122"/>
        <a:cs typeface="+mn-cs"/>
      </a:defRPr>
    </a:lvl8pPr>
    <a:lvl9pPr marL="3657600" algn="l" defTabSz="914400" rtl="0" eaLnBrk="1" latinLnBrk="0" hangingPunct="1">
      <a:defRPr sz="20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78" end="143"/>
    <p:penClr>
      <a:srgbClr val="FF0000"/>
    </p:penClr>
  </p:showPr>
  <p:clrMru>
    <a:srgbClr val="0033CC"/>
    <a:srgbClr val="FFCD2D"/>
    <a:srgbClr val="FFC611"/>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97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139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0CD16E7D-5580-4AD2-BDA7-7A2408CA08A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001885D3-5103-4145-BE7F-E620F2CE0CA4}" type="slidenum">
              <a:rPr lang="en-US" altLang="zh-CN" smtClean="0"/>
              <a:pPr/>
              <a:t>1</a:t>
            </a:fld>
            <a:endParaRPr lang="en-US" altLang="zh-CN"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EDADD93E-AFEA-4923-A91C-E8A017E4DFC6}" type="slidenum">
              <a:rPr lang="en-US" altLang="zh-CN" smtClean="0"/>
              <a:pPr/>
              <a:t>10</a:t>
            </a:fld>
            <a:endParaRPr lang="en-US" altLang="zh-CN"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8C99137F-C9CC-45F5-B5A5-5AD2C2BA1E61}" type="slidenum">
              <a:rPr lang="en-US" altLang="zh-CN" smtClean="0"/>
              <a:pPr/>
              <a:t>102</a:t>
            </a:fld>
            <a:endParaRPr lang="en-US" altLang="zh-CN"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665A3C54-243F-43B2-B0E8-CA0FFCAD04B5}" type="slidenum">
              <a:rPr lang="en-US" altLang="zh-CN" smtClean="0"/>
              <a:pPr/>
              <a:t>103</a:t>
            </a:fld>
            <a:endParaRPr lang="en-US" altLang="zh-CN"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9404112-B7F2-412D-9595-7C95570B4F28}" type="slidenum">
              <a:rPr lang="en-US" altLang="zh-CN" smtClean="0"/>
              <a:pPr/>
              <a:t>104</a:t>
            </a:fld>
            <a:endParaRPr lang="en-US" altLang="zh-CN"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AEBD7CAB-102A-43E5-8469-4F6105267003}" type="slidenum">
              <a:rPr lang="en-US" altLang="zh-CN" smtClean="0"/>
              <a:pPr/>
              <a:t>105</a:t>
            </a:fld>
            <a:endParaRPr lang="en-US" altLang="zh-CN"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C92A0567-6478-478A-B717-0F447456872D}" type="slidenum">
              <a:rPr lang="en-US" altLang="zh-CN" smtClean="0"/>
              <a:pPr/>
              <a:t>106</a:t>
            </a:fld>
            <a:endParaRPr lang="en-US" altLang="zh-CN"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75914020-5D7C-4477-807E-DDB88B202B4A}" type="slidenum">
              <a:rPr lang="en-US" altLang="zh-CN" smtClean="0"/>
              <a:pPr/>
              <a:t>108</a:t>
            </a:fld>
            <a:endParaRPr lang="en-US" altLang="zh-CN"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A2597DF-290B-4305-BEED-C7DA3BE97396}" type="slidenum">
              <a:rPr lang="en-US" altLang="zh-CN" smtClean="0"/>
              <a:pPr/>
              <a:t>109</a:t>
            </a:fld>
            <a:endParaRPr lang="en-US" altLang="zh-CN" smtClean="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B4F94E41-91F4-491D-9EB9-2F0CAFD04FC9}" type="slidenum">
              <a:rPr lang="en-US" altLang="zh-CN" smtClean="0"/>
              <a:pPr/>
              <a:t>110</a:t>
            </a:fld>
            <a:endParaRPr lang="en-US" altLang="zh-CN"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3B98B5BB-A4A5-4220-AC8E-163372E42148}" type="slidenum">
              <a:rPr lang="en-US" altLang="zh-CN" smtClean="0"/>
              <a:pPr/>
              <a:t>111</a:t>
            </a:fld>
            <a:endParaRPr lang="en-US" altLang="zh-CN"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6983E397-1948-49FF-B3D5-F86F332ACD35}" type="slidenum">
              <a:rPr lang="en-US" altLang="zh-CN" smtClean="0"/>
              <a:pPr/>
              <a:t>112</a:t>
            </a:fld>
            <a:endParaRPr lang="en-US" altLang="zh-CN"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E0D762B-C870-44F8-8497-D044C85C842C}" type="slidenum">
              <a:rPr lang="en-US" altLang="zh-CN" smtClean="0"/>
              <a:pPr/>
              <a:t>11</a:t>
            </a:fld>
            <a:endParaRPr lang="en-US" altLang="zh-CN"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F289965C-69B1-473F-A03C-C6858C4DAAB4}" type="slidenum">
              <a:rPr lang="en-US" altLang="zh-CN" smtClean="0"/>
              <a:pPr/>
              <a:t>12</a:t>
            </a:fld>
            <a:endParaRPr lang="en-US" altLang="zh-CN"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55AE16F7-F31E-4120-BE73-951036BA0328}" type="slidenum">
              <a:rPr lang="en-US" altLang="zh-CN" smtClean="0"/>
              <a:pPr/>
              <a:t>13</a:t>
            </a:fld>
            <a:endParaRPr lang="en-US" altLang="zh-CN"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75B6400E-53F2-4908-9DEF-CD9EF8E86D83}" type="slidenum">
              <a:rPr lang="en-US" altLang="zh-CN" smtClean="0"/>
              <a:pPr/>
              <a:t>14</a:t>
            </a:fld>
            <a:endParaRPr lang="en-US" altLang="zh-CN"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r>
              <a:rPr lang="zh-CN" altLang="en-US" smtClean="0"/>
              <a:t>第九讲讲至位置</a:t>
            </a:r>
            <a:endParaRPr lang="zh-CN" altLang="zh-CN" smtClean="0"/>
          </a:p>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0CC80A60-7748-4CF1-B778-CE0A4EE2C5E3}" type="slidenum">
              <a:rPr lang="en-US" altLang="zh-CN" smtClean="0"/>
              <a:pPr/>
              <a:t>15</a:t>
            </a:fld>
            <a:endParaRPr lang="en-US" altLang="zh-CN"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50B6A577-85DC-4B11-95BE-025B4B964E6A}" type="slidenum">
              <a:rPr lang="en-US" altLang="zh-CN" smtClean="0"/>
              <a:pPr/>
              <a:t>16</a:t>
            </a:fld>
            <a:endParaRPr lang="en-US" altLang="zh-CN"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15B163F9-7262-473B-99CD-8694DC5F9592}" type="slidenum">
              <a:rPr lang="en-US" altLang="zh-CN" smtClean="0"/>
              <a:pPr/>
              <a:t>17</a:t>
            </a:fld>
            <a:endParaRPr lang="en-US" altLang="zh-CN"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615813FD-FE73-4028-9A9D-96B164DF534C}" type="slidenum">
              <a:rPr lang="en-US" altLang="zh-CN" smtClean="0"/>
              <a:pPr/>
              <a:t>18</a:t>
            </a:fld>
            <a:endParaRPr lang="en-US" altLang="zh-CN"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37B4945-E88F-4962-8B8D-F9939DBCC335}" type="slidenum">
              <a:rPr lang="en-US" altLang="zh-CN" smtClean="0"/>
              <a:pPr/>
              <a:t>19</a:t>
            </a:fld>
            <a:endParaRPr lang="en-US" altLang="zh-CN"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B1B6B038-7A7E-4B03-AFCF-30AAE31E8C5F}" type="slidenum">
              <a:rPr lang="en-US" altLang="zh-CN" smtClean="0"/>
              <a:pPr/>
              <a:t>2</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1B4F3332-EEF7-4066-BB4A-06A249B31412}" type="slidenum">
              <a:rPr lang="en-US" altLang="zh-CN" smtClean="0"/>
              <a:pPr/>
              <a:t>20</a:t>
            </a:fld>
            <a:endParaRPr lang="en-US" altLang="zh-CN"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040E74BA-620C-48CA-97B4-C4060007AE1D}" type="slidenum">
              <a:rPr lang="en-US" altLang="zh-CN" smtClean="0"/>
              <a:pPr/>
              <a:t>21</a:t>
            </a:fld>
            <a:endParaRPr lang="en-US" altLang="zh-CN"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r>
              <a:rPr lang="zh-CN" altLang="en-US" smtClean="0"/>
              <a:t>第十一讲至位置</a:t>
            </a:r>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75229F01-B358-45C3-8028-5037B5024550}" type="slidenum">
              <a:rPr lang="en-US" altLang="zh-CN" smtClean="0"/>
              <a:pPr/>
              <a:t>22</a:t>
            </a:fld>
            <a:endParaRPr lang="en-US" altLang="zh-CN"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ADC8401-C0A0-4C59-90CE-EECD0ECBF75D}" type="slidenum">
              <a:rPr lang="en-US" altLang="zh-CN" smtClean="0"/>
              <a:pPr/>
              <a:t>23</a:t>
            </a:fld>
            <a:endParaRPr lang="en-US" altLang="zh-CN" smtClean="0"/>
          </a:p>
        </p:txBody>
      </p:sp>
      <p:sp>
        <p:nvSpPr>
          <p:cNvPr id="1628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C2FE93D6-3068-4677-9059-ED8FD6F4EB16}" type="slidenum">
              <a:rPr lang="en-US" altLang="zh-CN" sz="1200" b="0"/>
              <a:pPr algn="r" eaLnBrk="1" hangingPunct="1"/>
              <a:t>23</a:t>
            </a:fld>
            <a:endParaRPr lang="en-US" altLang="zh-CN" sz="1200" b="0"/>
          </a:p>
        </p:txBody>
      </p:sp>
      <p:sp>
        <p:nvSpPr>
          <p:cNvPr id="162820" name="Rectangle 2"/>
          <p:cNvSpPr>
            <a:spLocks noGrp="1" noRot="1" noChangeAspect="1" noChangeArrowheads="1" noTextEdit="1"/>
          </p:cNvSpPr>
          <p:nvPr>
            <p:ph type="sldImg"/>
          </p:nvPr>
        </p:nvSpPr>
        <p:spPr>
          <a:ln/>
        </p:spPr>
      </p:sp>
      <p:sp>
        <p:nvSpPr>
          <p:cNvPr id="162821"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AEE1708E-0456-4783-9360-A30DAE4A8887}" type="slidenum">
              <a:rPr lang="en-US" altLang="zh-CN" smtClean="0"/>
              <a:pPr/>
              <a:t>24</a:t>
            </a:fld>
            <a:endParaRPr lang="en-US" altLang="zh-CN" smtClean="0"/>
          </a:p>
        </p:txBody>
      </p:sp>
      <p:sp>
        <p:nvSpPr>
          <p:cNvPr id="16384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6310E704-0B7A-4FB3-9708-2E485844E398}" type="slidenum">
              <a:rPr lang="en-US" altLang="zh-CN" sz="1200" b="0"/>
              <a:pPr algn="r" eaLnBrk="1" hangingPunct="1"/>
              <a:t>24</a:t>
            </a:fld>
            <a:endParaRPr lang="en-US" altLang="zh-CN" sz="1200" b="0"/>
          </a:p>
        </p:txBody>
      </p:sp>
      <p:sp>
        <p:nvSpPr>
          <p:cNvPr id="163844" name="Rectangle 2"/>
          <p:cNvSpPr>
            <a:spLocks noGrp="1" noRot="1" noChangeAspect="1" noChangeArrowheads="1" noTextEdit="1"/>
          </p:cNvSpPr>
          <p:nvPr>
            <p:ph type="sldImg"/>
          </p:nvPr>
        </p:nvSpPr>
        <p:spPr>
          <a:ln/>
        </p:spPr>
      </p:sp>
      <p:sp>
        <p:nvSpPr>
          <p:cNvPr id="163845"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D3D45754-3C3C-4265-BE80-A1D4AE3FE927}" type="slidenum">
              <a:rPr lang="en-US" altLang="zh-CN" smtClean="0"/>
              <a:pPr/>
              <a:t>25</a:t>
            </a:fld>
            <a:endParaRPr lang="en-US" altLang="zh-CN" smtClean="0"/>
          </a:p>
        </p:txBody>
      </p:sp>
      <p:sp>
        <p:nvSpPr>
          <p:cNvPr id="1648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29957A48-91FF-49BD-B469-6825C9C57316}" type="slidenum">
              <a:rPr lang="en-US" altLang="zh-CN" sz="1200" b="0"/>
              <a:pPr algn="r" eaLnBrk="1" hangingPunct="1"/>
              <a:t>25</a:t>
            </a:fld>
            <a:endParaRPr lang="en-US" altLang="zh-CN" sz="1200" b="0"/>
          </a:p>
        </p:txBody>
      </p:sp>
      <p:sp>
        <p:nvSpPr>
          <p:cNvPr id="164868" name="Rectangle 2"/>
          <p:cNvSpPr>
            <a:spLocks noGrp="1" noRot="1" noChangeAspect="1" noChangeArrowheads="1" noTextEdit="1"/>
          </p:cNvSpPr>
          <p:nvPr>
            <p:ph type="sldImg"/>
          </p:nvPr>
        </p:nvSpPr>
        <p:spPr>
          <a:ln/>
        </p:spPr>
      </p:sp>
      <p:sp>
        <p:nvSpPr>
          <p:cNvPr id="164869"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7CD52ADC-AEF7-4AE4-A4F7-544171C6D3AA}" type="slidenum">
              <a:rPr lang="en-US" altLang="zh-CN" smtClean="0"/>
              <a:pPr/>
              <a:t>26</a:t>
            </a:fld>
            <a:endParaRPr lang="en-US" altLang="zh-CN"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E7C52AAE-1C07-4F53-8F22-82A8B8DF9CF9}" type="slidenum">
              <a:rPr lang="en-US" altLang="zh-CN" smtClean="0"/>
              <a:pPr/>
              <a:t>27</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6C49E66-D4BC-406E-ACF4-508B6EA1A6E9}" type="slidenum">
              <a:rPr lang="en-US" altLang="zh-CN" smtClean="0"/>
              <a:pPr/>
              <a:t>28</a:t>
            </a:fld>
            <a:endParaRPr lang="en-US" altLang="zh-CN"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37ADAE85-0600-4A84-9084-6D403B8CFE57}" type="slidenum">
              <a:rPr lang="en-US" altLang="zh-CN" smtClean="0"/>
              <a:pPr/>
              <a:t>29</a:t>
            </a:fld>
            <a:endParaRPr lang="en-US" altLang="zh-CN"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35BCCF77-70B3-4866-93D2-61DCA4262730}" type="slidenum">
              <a:rPr lang="en-US" altLang="zh-CN" smtClean="0"/>
              <a:pPr/>
              <a:t>3</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75BA814-2997-4EEB-8A3B-368249D2B2E3}" type="slidenum">
              <a:rPr lang="en-US" altLang="zh-CN" smtClean="0"/>
              <a:pPr/>
              <a:t>30</a:t>
            </a:fld>
            <a:endParaRPr lang="en-US" altLang="zh-CN"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F575ADF-DB36-4DB7-B780-6E1176221CCD}" type="slidenum">
              <a:rPr lang="en-US" altLang="zh-CN" smtClean="0"/>
              <a:pPr/>
              <a:t>31</a:t>
            </a:fld>
            <a:endParaRPr lang="en-US" altLang="zh-CN"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8E08A04E-1875-4E49-8C46-88B1FEDD5F3E}" type="slidenum">
              <a:rPr lang="en-US" altLang="zh-CN" smtClean="0"/>
              <a:pPr/>
              <a:t>32</a:t>
            </a:fld>
            <a:endParaRPr lang="en-US" altLang="zh-CN"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3B92B272-67BF-4468-94FA-880E0E72A320}" type="slidenum">
              <a:rPr lang="en-US" altLang="zh-CN" smtClean="0"/>
              <a:pPr/>
              <a:t>33</a:t>
            </a:fld>
            <a:endParaRPr lang="en-US" altLang="zh-CN"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AF6963A-2A39-4B43-BCEA-ACCE06CE5FA0}" type="slidenum">
              <a:rPr lang="en-US" altLang="zh-CN" smtClean="0"/>
              <a:pPr/>
              <a:t>34</a:t>
            </a:fld>
            <a:endParaRPr lang="en-US" altLang="zh-CN"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A069C476-A151-480B-83BA-2E1EC5C039C2}" type="slidenum">
              <a:rPr lang="en-US" altLang="zh-CN" smtClean="0"/>
              <a:pPr/>
              <a:t>35</a:t>
            </a:fld>
            <a:endParaRPr lang="en-US" altLang="zh-CN"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19ED612-D46A-413B-B6F2-81ABAF6A3531}" type="slidenum">
              <a:rPr lang="en-US" altLang="zh-CN" smtClean="0"/>
              <a:pPr/>
              <a:t>36</a:t>
            </a:fld>
            <a:endParaRPr lang="en-US" altLang="zh-CN"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BC4C78F1-F3D8-4123-834C-5DF1F86E8381}" type="slidenum">
              <a:rPr lang="en-US" altLang="zh-CN" smtClean="0"/>
              <a:pPr/>
              <a:t>37</a:t>
            </a:fld>
            <a:endParaRPr lang="en-US" altLang="zh-CN"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2FE8C046-1452-40ED-8A01-18D2868FC9EA}" type="slidenum">
              <a:rPr lang="en-US" altLang="zh-CN" smtClean="0"/>
              <a:pPr/>
              <a:t>38</a:t>
            </a:fld>
            <a:endParaRPr lang="en-US" altLang="zh-CN"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C597BB71-1A54-40DF-A981-ECD6FBE94F8F}" type="slidenum">
              <a:rPr lang="en-US" altLang="zh-CN" smtClean="0"/>
              <a:pPr/>
              <a:t>39</a:t>
            </a:fld>
            <a:endParaRPr lang="en-US" altLang="zh-CN"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5AB4A9CC-BBC2-42DC-886C-166525C41FD4}" type="slidenum">
              <a:rPr lang="en-US" altLang="zh-CN" smtClean="0"/>
              <a:pPr/>
              <a:t>4</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BBC4B490-D9C4-437F-9520-904D29593088}" type="slidenum">
              <a:rPr lang="en-US" altLang="zh-CN" smtClean="0"/>
              <a:pPr/>
              <a:t>40</a:t>
            </a:fld>
            <a:endParaRPr lang="en-US" altLang="zh-CN"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4686905-4C0C-4BFB-9E10-28EF0DB055FD}" type="slidenum">
              <a:rPr lang="en-US" altLang="zh-CN" smtClean="0"/>
              <a:pPr/>
              <a:t>41</a:t>
            </a:fld>
            <a:endParaRPr lang="en-US" altLang="zh-CN" smtClean="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85E6038D-DEE2-4360-99E3-1E29C6DDB4D0}" type="slidenum">
              <a:rPr lang="en-US" altLang="zh-CN" smtClean="0"/>
              <a:pPr/>
              <a:t>42</a:t>
            </a:fld>
            <a:endParaRPr lang="en-US" altLang="zh-CN"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92A26323-A825-4650-8FD8-33E74B9FA2F3}" type="slidenum">
              <a:rPr lang="en-US" altLang="zh-CN" smtClean="0"/>
              <a:pPr/>
              <a:t>43</a:t>
            </a:fld>
            <a:endParaRPr lang="en-US" altLang="zh-CN" smtClean="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D34FE3B3-2624-43C6-B9E7-57274C3960A4}" type="slidenum">
              <a:rPr lang="en-US" altLang="zh-CN" smtClean="0"/>
              <a:pPr/>
              <a:t>44</a:t>
            </a:fld>
            <a:endParaRPr lang="en-US" altLang="zh-CN"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809B05A2-EEF2-4A71-BC8E-C628AC211EC9}" type="slidenum">
              <a:rPr lang="en-US" altLang="zh-CN" smtClean="0"/>
              <a:pPr/>
              <a:t>45</a:t>
            </a:fld>
            <a:endParaRPr lang="en-US" altLang="zh-CN"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0324B1AF-73A7-4978-82B0-5F2FFA3EEF4C}" type="slidenum">
              <a:rPr lang="en-US" altLang="zh-CN" smtClean="0"/>
              <a:pPr/>
              <a:t>46</a:t>
            </a:fld>
            <a:endParaRPr lang="en-US" altLang="zh-CN"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EF03DC3-57D4-49A4-ACF8-02348720E80E}" type="slidenum">
              <a:rPr lang="en-US" altLang="zh-CN" smtClean="0"/>
              <a:pPr/>
              <a:t>48</a:t>
            </a:fld>
            <a:endParaRPr lang="en-US" altLang="zh-CN"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r>
              <a:rPr lang="zh-CN" altLang="en-US" smtClean="0"/>
              <a:t>第十讲讲至位置</a:t>
            </a:r>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6B94E7F-9E0F-467A-98E5-93A14CBD387F}" type="slidenum">
              <a:rPr lang="en-US" altLang="zh-CN" smtClean="0"/>
              <a:pPr/>
              <a:t>49</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F5B39D4B-3B4B-4629-B109-36B5E3555141}" type="slidenum">
              <a:rPr lang="en-US" altLang="zh-CN" smtClean="0"/>
              <a:pPr/>
              <a:t>50</a:t>
            </a:fld>
            <a:endParaRPr lang="en-US" altLang="zh-CN"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48879559-4322-4601-82E2-181C1BBE4464}" type="slidenum">
              <a:rPr lang="en-US" altLang="zh-CN" smtClean="0"/>
              <a:pPr/>
              <a:t>5</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EA90F12F-EBCA-4C93-9BA5-73E73B0287F6}" type="slidenum">
              <a:rPr lang="en-US" altLang="zh-CN" smtClean="0"/>
              <a:pPr/>
              <a:t>51</a:t>
            </a:fld>
            <a:endParaRPr lang="en-US" altLang="zh-CN" smtClean="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C0E5ECA2-2378-47F2-AF5B-24E0AEE4126A}" type="slidenum">
              <a:rPr lang="en-US" altLang="zh-CN" smtClean="0"/>
              <a:pPr/>
              <a:t>52</a:t>
            </a:fld>
            <a:endParaRPr lang="en-US" altLang="zh-CN"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FAC3F697-96DA-4721-B097-D78461FE7195}" type="slidenum">
              <a:rPr lang="en-US" altLang="zh-CN" smtClean="0"/>
              <a:pPr/>
              <a:t>53</a:t>
            </a:fld>
            <a:endParaRPr lang="en-US" altLang="zh-CN"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E6C0760C-E8EF-4435-BD22-5584F55A6063}" type="slidenum">
              <a:rPr lang="en-US" altLang="zh-CN" smtClean="0"/>
              <a:pPr/>
              <a:t>54</a:t>
            </a:fld>
            <a:endParaRPr lang="en-US" altLang="zh-CN"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28230F31-5219-49A9-95ED-1AB9FC8DC6B3}" type="slidenum">
              <a:rPr lang="en-US" altLang="zh-CN" smtClean="0"/>
              <a:pPr/>
              <a:t>55</a:t>
            </a:fld>
            <a:endParaRPr lang="en-US" altLang="zh-CN" smtClean="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33A2012F-069B-478E-8528-AE6DF30D9CBD}" type="slidenum">
              <a:rPr lang="en-US" altLang="zh-CN" smtClean="0"/>
              <a:pPr/>
              <a:t>56</a:t>
            </a:fld>
            <a:endParaRPr lang="en-US" altLang="zh-CN"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AABDB856-1686-47E4-B74E-C799D104CD26}" type="slidenum">
              <a:rPr lang="en-US" altLang="zh-CN" smtClean="0"/>
              <a:pPr/>
              <a:t>57</a:t>
            </a:fld>
            <a:endParaRPr lang="en-US" altLang="zh-CN" smtClean="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9D9A31AE-05AF-4F5A-A6DE-7AD8E195C768}" type="slidenum">
              <a:rPr lang="en-US" altLang="zh-CN" smtClean="0"/>
              <a:pPr/>
              <a:t>58</a:t>
            </a:fld>
            <a:endParaRPr lang="en-US" altLang="zh-CN"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06923730-67BF-4FD8-8197-93FB96539CA7}" type="slidenum">
              <a:rPr lang="en-US" altLang="zh-CN" smtClean="0"/>
              <a:pPr/>
              <a:t>59</a:t>
            </a:fld>
            <a:endParaRPr lang="en-US" altLang="zh-CN"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25B0AB4E-DD14-46BF-909C-01F6D66E2407}" type="slidenum">
              <a:rPr lang="en-US" altLang="zh-CN" smtClean="0"/>
              <a:pPr/>
              <a:t>60</a:t>
            </a:fld>
            <a:endParaRPr lang="en-US" altLang="zh-CN" smtClean="0"/>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498CCAB5-F208-4561-B803-A2DCD851B712}" type="slidenum">
              <a:rPr lang="en-US" altLang="zh-CN" smtClean="0"/>
              <a:pPr/>
              <a:t>6</a:t>
            </a:fld>
            <a:endParaRPr lang="en-US" altLang="zh-CN"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EC77C78-91EC-446E-946F-5571EAE0FFA9}" type="slidenum">
              <a:rPr lang="en-US" altLang="zh-CN" smtClean="0"/>
              <a:pPr/>
              <a:t>61</a:t>
            </a:fld>
            <a:endParaRPr lang="en-US" altLang="zh-CN"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79BCCAEE-6D08-4A86-BB9C-E5D6803CDA12}" type="slidenum">
              <a:rPr lang="en-US" altLang="zh-CN" smtClean="0"/>
              <a:pPr/>
              <a:t>62</a:t>
            </a:fld>
            <a:endParaRPr lang="en-US" altLang="zh-CN"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2FF16CB0-8407-4E9F-AAB3-8A17DD7F59AA}" type="slidenum">
              <a:rPr lang="en-US" altLang="zh-CN" smtClean="0"/>
              <a:pPr/>
              <a:t>63</a:t>
            </a:fld>
            <a:endParaRPr lang="en-US" altLang="zh-CN"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964FBC57-1A36-46B9-B0B0-62A1D571E4A0}" type="slidenum">
              <a:rPr lang="en-US" altLang="zh-CN" smtClean="0"/>
              <a:pPr/>
              <a:t>64</a:t>
            </a:fld>
            <a:endParaRPr lang="en-US" altLang="zh-CN"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39943271-A2F1-4FF1-87FE-107C43E68194}" type="slidenum">
              <a:rPr lang="en-US" altLang="zh-CN" smtClean="0"/>
              <a:pPr/>
              <a:t>65</a:t>
            </a:fld>
            <a:endParaRPr lang="en-US" altLang="zh-CN"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B4D09857-A1AF-4C46-AAD4-D65C7ED97015}" type="slidenum">
              <a:rPr lang="en-US" altLang="zh-CN" smtClean="0"/>
              <a:pPr/>
              <a:t>66</a:t>
            </a:fld>
            <a:endParaRPr lang="en-US" altLang="zh-CN"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F2A93C79-9E2C-4BAE-8678-1B6B333120DB}" type="slidenum">
              <a:rPr lang="en-US" altLang="zh-CN" smtClean="0"/>
              <a:pPr/>
              <a:t>67</a:t>
            </a:fld>
            <a:endParaRPr lang="en-US" altLang="zh-CN"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69B3F4E3-B1FD-436A-98F2-7A99E8B7C8A2}" type="slidenum">
              <a:rPr lang="en-US" altLang="zh-CN" smtClean="0"/>
              <a:pPr/>
              <a:t>68</a:t>
            </a:fld>
            <a:endParaRPr lang="en-US" altLang="zh-CN"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CBA6072B-BC2F-4616-B9A2-A056E73BB753}" type="slidenum">
              <a:rPr lang="en-US" altLang="zh-CN" smtClean="0"/>
              <a:pPr/>
              <a:t>69</a:t>
            </a:fld>
            <a:endParaRPr lang="en-US" altLang="zh-CN"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65A5B6CD-7A94-4F2A-86F8-681EBC24392E}" type="slidenum">
              <a:rPr lang="en-US" altLang="zh-CN" smtClean="0"/>
              <a:pPr/>
              <a:t>70</a:t>
            </a:fld>
            <a:endParaRPr lang="en-US" altLang="zh-CN" smtClean="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AFF6FCDB-2596-4683-B061-753F2D100C8A}" type="slidenum">
              <a:rPr lang="en-US" altLang="zh-CN" smtClean="0"/>
              <a:pPr/>
              <a:t>7</a:t>
            </a:fld>
            <a:endParaRPr lang="en-US" altLang="zh-CN"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2325FA6C-8BE8-466A-A147-AFCFD06DE715}" type="slidenum">
              <a:rPr lang="en-US" altLang="zh-CN" smtClean="0"/>
              <a:pPr/>
              <a:t>71</a:t>
            </a:fld>
            <a:endParaRPr lang="en-US" altLang="zh-CN" smtClean="0"/>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642F9607-F78E-4417-B5DD-7E2A776EF921}" type="slidenum">
              <a:rPr lang="en-US" altLang="zh-CN" smtClean="0"/>
              <a:pPr/>
              <a:t>72</a:t>
            </a:fld>
            <a:endParaRPr lang="en-US" altLang="zh-CN" smtClean="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0A2C42D6-F01A-473B-85DC-C20B4E2790C0}" type="slidenum">
              <a:rPr lang="en-US" altLang="zh-CN" smtClean="0"/>
              <a:pPr/>
              <a:t>73</a:t>
            </a:fld>
            <a:endParaRPr lang="en-US" altLang="zh-CN"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D3246021-EE8E-45C6-A5BF-77D558BC6C21}" type="slidenum">
              <a:rPr lang="en-US" altLang="zh-CN" smtClean="0"/>
              <a:pPr/>
              <a:t>74</a:t>
            </a:fld>
            <a:endParaRPr lang="en-US" altLang="zh-CN"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2C5619C3-5D0A-48DC-9CBA-0CE962F46325}" type="slidenum">
              <a:rPr lang="en-US" altLang="zh-CN" smtClean="0"/>
              <a:pPr/>
              <a:t>75</a:t>
            </a:fld>
            <a:endParaRPr lang="en-US" altLang="zh-CN"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B6422435-F821-44A5-B1C7-14E2FF18B563}" type="slidenum">
              <a:rPr lang="en-US" altLang="zh-CN" smtClean="0"/>
              <a:pPr/>
              <a:t>76</a:t>
            </a:fld>
            <a:endParaRPr lang="en-US" altLang="zh-CN" smtClean="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r>
              <a:rPr lang="zh-CN" altLang="en-US" smtClean="0"/>
              <a:t>第十一讲位置</a:t>
            </a:r>
            <a:endParaRPr lang="zh-CN"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EC187127-06F0-453B-B8A6-FD1BD1524256}" type="slidenum">
              <a:rPr lang="en-US" altLang="zh-CN" smtClean="0"/>
              <a:pPr/>
              <a:t>77</a:t>
            </a:fld>
            <a:endParaRPr lang="en-US" altLang="zh-CN" smtClean="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998CACA4-459B-4E97-9FEE-8AEB4BF32E81}" type="slidenum">
              <a:rPr lang="en-US" altLang="zh-CN" smtClean="0"/>
              <a:pPr/>
              <a:t>78</a:t>
            </a:fld>
            <a:endParaRPr lang="en-US" altLang="zh-CN" smtClean="0"/>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757DA40C-4FF2-44C1-937D-7438E3086124}" type="slidenum">
              <a:rPr lang="en-US" altLang="zh-CN" smtClean="0"/>
              <a:pPr/>
              <a:t>79</a:t>
            </a:fld>
            <a:endParaRPr lang="en-US" altLang="zh-CN" smtClean="0"/>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5797C12B-8642-4B50-983B-062BEE1FDE3E}" type="slidenum">
              <a:rPr lang="en-US" altLang="zh-CN" smtClean="0"/>
              <a:pPr/>
              <a:t>80</a:t>
            </a:fld>
            <a:endParaRPr lang="en-US" altLang="zh-CN" smtClean="0"/>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E613A66C-879B-4350-84CB-6F8E06FE3F4A}" type="slidenum">
              <a:rPr lang="en-US" altLang="zh-CN" smtClean="0"/>
              <a:pPr/>
              <a:t>8</a:t>
            </a:fld>
            <a:endParaRPr lang="en-US" altLang="zh-CN"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4D8F8062-76B1-4B70-9327-9C3E723BFDF4}" type="slidenum">
              <a:rPr lang="en-US" altLang="zh-CN" smtClean="0"/>
              <a:pPr/>
              <a:t>81</a:t>
            </a:fld>
            <a:endParaRPr lang="en-US" altLang="zh-CN"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1355F2DD-FAFC-4F74-81EA-20BC107F5BC7}" type="slidenum">
              <a:rPr lang="en-US" altLang="zh-CN" smtClean="0"/>
              <a:pPr/>
              <a:t>82</a:t>
            </a:fld>
            <a:endParaRPr lang="en-US" altLang="zh-CN"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B97ED16B-3C39-47B1-A3E1-DFA99B8FC0AB}" type="slidenum">
              <a:rPr lang="en-US" altLang="zh-CN" smtClean="0"/>
              <a:pPr/>
              <a:t>83</a:t>
            </a:fld>
            <a:endParaRPr lang="en-US" altLang="zh-CN" smtClean="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522FC750-5435-4904-B93E-82DD4084FF02}" type="slidenum">
              <a:rPr lang="en-US" altLang="zh-CN" smtClean="0"/>
              <a:pPr/>
              <a:t>84</a:t>
            </a:fld>
            <a:endParaRPr lang="en-US" altLang="zh-CN" smtClean="0"/>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F702BE4D-60D2-49F5-BCFF-21E8317DB7AD}" type="slidenum">
              <a:rPr lang="en-US" altLang="zh-CN" smtClean="0"/>
              <a:pPr/>
              <a:t>85</a:t>
            </a:fld>
            <a:endParaRPr lang="en-US" altLang="zh-CN" smtClean="0"/>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FE94028E-28FD-45C2-B780-08CFB72955F5}" type="slidenum">
              <a:rPr lang="en-US" altLang="zh-CN" smtClean="0"/>
              <a:pPr/>
              <a:t>86</a:t>
            </a:fld>
            <a:endParaRPr lang="en-US" altLang="zh-CN" smtClean="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87</a:t>
            </a:fld>
            <a:endParaRPr lang="en-US" altLang="zh-CN" smtClean="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FF628DCD-0176-4F55-9711-4414F655B8D2}" type="slidenum">
              <a:rPr lang="en-US" altLang="zh-CN" smtClean="0"/>
              <a:pPr/>
              <a:t>88</a:t>
            </a:fld>
            <a:endParaRPr lang="en-US" altLang="zh-CN" smtClean="0"/>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1AAC787F-C0D7-4BD0-9D7F-BAC49A363DA1}" type="slidenum">
              <a:rPr lang="en-US" altLang="zh-CN" smtClean="0"/>
              <a:pPr/>
              <a:t>89</a:t>
            </a:fld>
            <a:endParaRPr lang="en-US" altLang="zh-CN" smtClean="0"/>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BC401451-9827-44FA-8089-AD1EFAC0A9F8}" type="slidenum">
              <a:rPr lang="en-US" altLang="zh-CN" smtClean="0"/>
              <a:pPr/>
              <a:t>90</a:t>
            </a:fld>
            <a:endParaRPr lang="en-US" altLang="zh-CN" smtClean="0"/>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E32B386-D8A7-4094-82DC-DD76A3CA6107}" type="slidenum">
              <a:rPr lang="en-US" altLang="zh-CN" smtClean="0"/>
              <a:pPr/>
              <a:t>9</a:t>
            </a:fld>
            <a:endParaRPr lang="en-US" altLang="zh-CN"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r>
              <a:rPr lang="zh-CN" altLang="en-US" smtClean="0"/>
              <a:t>第九讲讲至位置</a:t>
            </a:r>
            <a:endParaRPr lang="zh-CN" altLang="zh-CN"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096FA739-D176-4958-AEBA-9269CE4A876F}" type="slidenum">
              <a:rPr lang="en-US" altLang="zh-CN" smtClean="0"/>
              <a:pPr/>
              <a:t>91</a:t>
            </a:fld>
            <a:endParaRPr lang="en-US" altLang="zh-CN"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1F68DE6D-38A7-411E-AB67-B309C6230D73}" type="slidenum">
              <a:rPr lang="en-US" altLang="zh-CN" smtClean="0"/>
              <a:pPr/>
              <a:t>92</a:t>
            </a:fld>
            <a:endParaRPr lang="en-US" altLang="zh-CN" smtClean="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E6D468E0-5F11-4C5D-A4E0-5E403B78693B}" type="slidenum">
              <a:rPr lang="en-US" altLang="zh-CN" smtClean="0"/>
              <a:pPr/>
              <a:t>94</a:t>
            </a:fld>
            <a:endParaRPr lang="en-US" altLang="zh-CN" smtClean="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958F0E4D-5DC2-4A8C-B371-3B0925062635}" type="slidenum">
              <a:rPr lang="en-US" altLang="zh-CN" smtClean="0"/>
              <a:pPr/>
              <a:t>95</a:t>
            </a:fld>
            <a:endParaRPr lang="en-US" altLang="zh-CN"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25BE88D6-847D-4D0E-8CCD-82F91C8A7D26}" type="slidenum">
              <a:rPr lang="en-US" altLang="zh-CN" smtClean="0"/>
              <a:pPr/>
              <a:t>96</a:t>
            </a:fld>
            <a:endParaRPr lang="en-US" altLang="zh-CN"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6D0858BF-049C-45A8-861D-E2A8A14B32CD}" type="slidenum">
              <a:rPr lang="en-US" altLang="zh-CN" smtClean="0"/>
              <a:pPr/>
              <a:t>97</a:t>
            </a:fld>
            <a:endParaRPr lang="en-US" altLang="zh-CN"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EDA5346-D91E-43C1-94E8-CC96B5A47D33}" type="slidenum">
              <a:rPr lang="en-US" altLang="zh-CN" smtClean="0"/>
              <a:pPr/>
              <a:t>98</a:t>
            </a:fld>
            <a:endParaRPr lang="en-US" altLang="zh-CN"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0863807-B16E-4561-9B5B-BFA1B231C1A4}" type="slidenum">
              <a:rPr lang="en-US" altLang="zh-CN" smtClean="0"/>
              <a:pPr/>
              <a:t>99</a:t>
            </a:fld>
            <a:endParaRPr lang="en-US" altLang="zh-CN"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DF49C51-144F-4939-AD49-57B6F3B24686}" type="slidenum">
              <a:rPr lang="en-US" altLang="zh-CN" smtClean="0"/>
              <a:pPr/>
              <a:t>100</a:t>
            </a:fld>
            <a:endParaRPr lang="en-US" altLang="zh-CN" smtClean="0"/>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1784CCE-64A5-4BC5-9C2C-4F0E6052C397}" type="slidenum">
              <a:rPr lang="en-US" altLang="zh-CN" smtClean="0"/>
              <a:pPr/>
              <a:t>101</a:t>
            </a:fld>
            <a:endParaRPr lang="en-US" altLang="zh-CN" smtClean="0"/>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zh-CN" altLang="en-US"/>
          </a:p>
        </p:txBody>
      </p:sp>
      <p:sp>
        <p:nvSpPr>
          <p:cNvPr id="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pPr>
              <a:defRPr/>
            </a:pPr>
            <a:endParaRPr lang="zh-CN" altLang="zh-CN">
              <a:solidFill>
                <a:schemeClr val="bg1"/>
              </a:solidFill>
              <a:effectLst>
                <a:outerShdw blurRad="38100" dist="38100" dir="2700000" algn="tl">
                  <a:srgbClr val="000000"/>
                </a:outerShdw>
              </a:effectLst>
            </a:endParaRPr>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D41CE861-1D00-49C7-A6A8-74FF7F5AB29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1325" y="153988"/>
            <a:ext cx="2046288" cy="5849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7700" y="153988"/>
            <a:ext cx="5991225" cy="5849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098D4A30-CE07-4061-ACDE-10C5266A1129}"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153988"/>
            <a:ext cx="8189913" cy="841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7900" y="1447800"/>
            <a:ext cx="3476625" cy="4556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06925" y="1447800"/>
            <a:ext cx="3476625" cy="22018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06925" y="3802063"/>
            <a:ext cx="3476625" cy="2201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7" name="Rectangle 7"/>
          <p:cNvSpPr>
            <a:spLocks noGrp="1" noChangeArrowheads="1"/>
          </p:cNvSpPr>
          <p:nvPr>
            <p:ph type="sldNum" sz="quarter" idx="11"/>
          </p:nvPr>
        </p:nvSpPr>
        <p:spPr>
          <a:ln/>
        </p:spPr>
        <p:txBody>
          <a:bodyPr/>
          <a:lstStyle>
            <a:lvl1pPr>
              <a:defRPr/>
            </a:lvl1pPr>
          </a:lstStyle>
          <a:p>
            <a:pPr>
              <a:defRPr/>
            </a:pPr>
            <a:fld id="{5800791D-BB17-4CF9-9137-EE75755810D4}"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7700" y="153988"/>
            <a:ext cx="8189913" cy="8413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77900" y="1447800"/>
            <a:ext cx="7105650" cy="4556125"/>
          </a:xfrm>
        </p:spPr>
        <p:txBody>
          <a:bodyPr/>
          <a:lstStyle/>
          <a:p>
            <a:pPr lvl="0"/>
            <a:endParaRPr lang="zh-CN" altLang="en-US" noProof="0" smtClean="0"/>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D313A1E5-E2B3-4302-923D-37EDA94B3E31}"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153988"/>
            <a:ext cx="8189913" cy="841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7900" y="1447800"/>
            <a:ext cx="3476625" cy="4556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447800"/>
            <a:ext cx="3476625" cy="4556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3C797DD2-1DE3-41BF-AB38-B56ECBE3B40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defRPr>
                <a:latin typeface="楷体" pitchFamily="49" charset="-122"/>
                <a:ea typeface="楷体" pitchFamily="49" charset="-122"/>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CB7AD273-DB7E-40AE-9A92-188A2F35C0F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6DB10713-31A4-4109-AF0C-D2C27B6DCB3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688DC67D-07CB-460B-A7EE-5F250625C90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8" name="Rectangle 7"/>
          <p:cNvSpPr>
            <a:spLocks noGrp="1" noChangeArrowheads="1"/>
          </p:cNvSpPr>
          <p:nvPr>
            <p:ph type="sldNum" sz="quarter" idx="11"/>
          </p:nvPr>
        </p:nvSpPr>
        <p:spPr>
          <a:ln/>
        </p:spPr>
        <p:txBody>
          <a:bodyPr/>
          <a:lstStyle>
            <a:lvl1pPr>
              <a:defRPr/>
            </a:lvl1pPr>
          </a:lstStyle>
          <a:p>
            <a:pPr>
              <a:defRPr/>
            </a:pPr>
            <a:fld id="{C698FB8D-F012-492D-8713-BBA5A41BA8E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4" name="Rectangle 7"/>
          <p:cNvSpPr>
            <a:spLocks noGrp="1" noChangeArrowheads="1"/>
          </p:cNvSpPr>
          <p:nvPr>
            <p:ph type="sldNum" sz="quarter" idx="11"/>
          </p:nvPr>
        </p:nvSpPr>
        <p:spPr>
          <a:ln/>
        </p:spPr>
        <p:txBody>
          <a:bodyPr/>
          <a:lstStyle>
            <a:lvl1pPr>
              <a:defRPr/>
            </a:lvl1pPr>
          </a:lstStyle>
          <a:p>
            <a:pPr>
              <a:defRPr/>
            </a:pPr>
            <a:fld id="{DACD4159-AC97-40C5-BF2A-A412DE7AE6E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3" name="Rectangle 7"/>
          <p:cNvSpPr>
            <a:spLocks noGrp="1" noChangeArrowheads="1"/>
          </p:cNvSpPr>
          <p:nvPr>
            <p:ph type="sldNum" sz="quarter" idx="11"/>
          </p:nvPr>
        </p:nvSpPr>
        <p:spPr>
          <a:ln/>
        </p:spPr>
        <p:txBody>
          <a:bodyPr/>
          <a:lstStyle>
            <a:lvl1pPr>
              <a:defRPr/>
            </a:lvl1pPr>
          </a:lstStyle>
          <a:p>
            <a:pPr>
              <a:defRPr/>
            </a:pPr>
            <a:fld id="{B0E1A176-A5C6-4ED8-A075-7923832429D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974FC3B5-68C6-49F3-93D6-185D109B908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9CE7F8C2-A81B-4B0D-BC67-9CB96698299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pPr>
              <a:defRPr/>
            </a:pPr>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vl1pPr>
          </a:lstStyle>
          <a:p>
            <a:pPr>
              <a:defRPr/>
            </a:pPr>
            <a:r>
              <a:rPr lang="en-US" altLang="zh-CN"/>
              <a:t>构造类型 – 数组和指针</a:t>
            </a:r>
          </a:p>
        </p:txBody>
      </p:sp>
      <p:sp>
        <p:nvSpPr>
          <p:cNvPr id="41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390D559F-954C-4F08-A647-5880D940AE79}" type="slidenum">
              <a:rPr lang="en-US" altLang="zh-CN"/>
              <a:pPr>
                <a:defRPr/>
              </a:pPr>
              <a:t>‹#›</a:t>
            </a:fld>
            <a:endParaRPr lang="en-US" altLang="zh-CN"/>
          </a:p>
        </p:txBody>
      </p:sp>
      <p:pic>
        <p:nvPicPr>
          <p:cNvPr id="4104" name="Picture 8" descr="snap"/>
          <p:cNvPicPr>
            <a:picLocks noChangeAspect="1" noChangeArrowheads="1"/>
          </p:cNvPicPr>
          <p:nvPr userDrawn="1"/>
        </p:nvPicPr>
        <p:blipFill>
          <a:blip r:embed="rId16" cstate="print"/>
          <a:srcRect/>
          <a:stretch>
            <a:fillRect/>
          </a:stretch>
        </p:blipFill>
        <p:spPr bwMode="auto">
          <a:xfrm>
            <a:off x="5651500" y="0"/>
            <a:ext cx="3492500" cy="620713"/>
          </a:xfrm>
          <a:prstGeom prst="rect">
            <a:avLst/>
          </a:prstGeom>
          <a:noFill/>
          <a:ln w="9525">
            <a:noFill/>
            <a:miter lim="800000"/>
            <a:headEnd/>
            <a:tailEnd/>
          </a:ln>
        </p:spPr>
      </p:pic>
      <p:sp>
        <p:nvSpPr>
          <p:cNvPr id="4105" name="Text Box 9"/>
          <p:cNvSpPr txBox="1">
            <a:spLocks noChangeArrowheads="1"/>
          </p:cNvSpPr>
          <p:nvPr userDrawn="1"/>
        </p:nvSpPr>
        <p:spPr bwMode="auto">
          <a:xfrm>
            <a:off x="7164388" y="6308725"/>
            <a:ext cx="793750" cy="336550"/>
          </a:xfrm>
          <a:prstGeom prst="rect">
            <a:avLst/>
          </a:prstGeom>
          <a:noFill/>
          <a:ln w="9525">
            <a:noFill/>
            <a:miter lim="800000"/>
            <a:headEnd/>
            <a:tailEnd/>
          </a:ln>
          <a:effectLst/>
        </p:spPr>
        <p:txBody>
          <a:bodyPr wrap="none">
            <a:spAutoFit/>
          </a:bodyPr>
          <a:lstStyle/>
          <a:p>
            <a:pPr>
              <a:defRPr/>
            </a:pPr>
            <a:r>
              <a:rPr lang="zh-CN" altLang="en-US" sz="1600" b="0">
                <a:solidFill>
                  <a:srgbClr val="9F9F9F"/>
                </a:solidFill>
                <a:ea typeface="隶书" pitchFamily="49" charset="-122"/>
              </a:rPr>
              <a:t>晏海华</a:t>
            </a:r>
          </a:p>
        </p:txBody>
      </p:sp>
    </p:spTree>
  </p:cSld>
  <p:clrMap bg1="lt1" tx1="dk1" bg2="lt2" tx2="dk2" accent1="accent1" accent2="accent2" accent3="accent3" accent4="accent4" accent5="accent5" accent6="accent6" hlink="hlink" folHlink="folHlink"/>
  <p:sldLayoutIdLst>
    <p:sldLayoutId id="2147484608" r:id="rId1"/>
    <p:sldLayoutId id="2147484595" r:id="rId2"/>
    <p:sldLayoutId id="2147484596" r:id="rId3"/>
    <p:sldLayoutId id="2147484597" r:id="rId4"/>
    <p:sldLayoutId id="2147484598" r:id="rId5"/>
    <p:sldLayoutId id="2147484599" r:id="rId6"/>
    <p:sldLayoutId id="2147484600" r:id="rId7"/>
    <p:sldLayoutId id="2147484601" r:id="rId8"/>
    <p:sldLayoutId id="2147484602" r:id="rId9"/>
    <p:sldLayoutId id="2147484603" r:id="rId10"/>
    <p:sldLayoutId id="2147484604" r:id="rId11"/>
    <p:sldLayoutId id="2147484605" r:id="rId12"/>
    <p:sldLayoutId id="2147484606" r:id="rId13"/>
    <p:sldLayoutId id="2147484607" r:id="rId14"/>
  </p:sldLayoutIdLst>
  <p:hf hdr="0" dt="0"/>
  <p:txStyles>
    <p:titleStyle>
      <a:lvl1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oleObject" Target="../embeddings/Microsoft_Office_Word_97_-_2003___1.doc"/></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oleObject" Target="../embeddings/Microsoft_Office_Word_97_-_2003___2.doc"/></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4213" y="2420938"/>
            <a:ext cx="7772400" cy="1238250"/>
          </a:xfrm>
        </p:spPr>
        <p:txBody>
          <a:bodyPr/>
          <a:lstStyle/>
          <a:p>
            <a:r>
              <a:rPr lang="zh-CN" altLang="en-US" dirty="0" smtClean="0">
                <a:ea typeface="宋体" pitchFamily="2" charset="-122"/>
              </a:rPr>
              <a:t>程序设计</a:t>
            </a:r>
            <a:r>
              <a:rPr lang="zh-CN" altLang="en-US" dirty="0" smtClean="0">
                <a:ea typeface="宋体" pitchFamily="2" charset="-122"/>
              </a:rPr>
              <a:t>基础</a:t>
            </a:r>
            <a:r>
              <a:rPr lang="en-US" altLang="zh-CN" dirty="0" smtClean="0">
                <a:ea typeface="宋体" pitchFamily="2" charset="-122"/>
              </a:rPr>
              <a:t/>
            </a:r>
            <a:br>
              <a:rPr lang="en-US" altLang="zh-CN" dirty="0" smtClean="0">
                <a:ea typeface="宋体" pitchFamily="2" charset="-122"/>
              </a:rPr>
            </a:br>
            <a:r>
              <a:rPr lang="en-US" altLang="zh-CN" sz="3800" dirty="0" smtClean="0">
                <a:ea typeface="宋体" pitchFamily="2" charset="-122"/>
              </a:rPr>
              <a:t>(C Programming)</a:t>
            </a:r>
          </a:p>
        </p:txBody>
      </p:sp>
      <p:sp>
        <p:nvSpPr>
          <p:cNvPr id="6147" name="Rectangle 3"/>
          <p:cNvSpPr>
            <a:spLocks noGrp="1" noChangeArrowheads="1"/>
          </p:cNvSpPr>
          <p:nvPr>
            <p:ph type="subTitle" idx="4294967295"/>
          </p:nvPr>
        </p:nvSpPr>
        <p:spPr>
          <a:xfrm>
            <a:off x="1371600" y="3886200"/>
            <a:ext cx="6400800" cy="1752600"/>
          </a:xfrm>
          <a:solidFill>
            <a:srgbClr val="FFFFFF"/>
          </a:solidFill>
          <a:ln>
            <a:solidFill>
              <a:srgbClr val="000000"/>
            </a:solidFill>
          </a:ln>
        </p:spPr>
        <p:txBody>
          <a:bodyPr/>
          <a:lstStyle/>
          <a:p>
            <a:pPr marL="0" indent="0" algn="ctr">
              <a:buFont typeface="Wingdings" pitchFamily="2" charset="2"/>
              <a:buNone/>
            </a:pPr>
            <a:r>
              <a:rPr lang="zh-CN" altLang="en-US" sz="3200" smtClean="0">
                <a:ea typeface="宋体" pitchFamily="2" charset="-122"/>
              </a:rPr>
              <a:t>第五讲：程序设计方法（三）</a:t>
            </a:r>
          </a:p>
          <a:p>
            <a:pPr marL="0" indent="0" algn="ctr">
              <a:buFont typeface="Wingdings" pitchFamily="2" charset="2"/>
              <a:buNone/>
            </a:pPr>
            <a:r>
              <a:rPr lang="zh-CN" altLang="en-US" b="0" smtClean="0">
                <a:ea typeface="宋体" pitchFamily="2" charset="-122"/>
              </a:rPr>
              <a:t>复杂数据程序设计</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3"/>
          <p:cNvSpPr>
            <a:spLocks noGrp="1"/>
          </p:cNvSpPr>
          <p:nvPr>
            <p:ph type="ftr" sz="quarter" idx="10"/>
          </p:nvPr>
        </p:nvSpPr>
        <p:spPr>
          <a:noFill/>
        </p:spPr>
        <p:txBody>
          <a:bodyPr/>
          <a:lstStyle/>
          <a:p>
            <a:r>
              <a:rPr lang="en-US" altLang="zh-CN" smtClean="0"/>
              <a:t>构造类型 – 数组和指针</a:t>
            </a:r>
          </a:p>
        </p:txBody>
      </p:sp>
      <p:sp>
        <p:nvSpPr>
          <p:cNvPr id="15363" name="灯片编号占位符 4"/>
          <p:cNvSpPr>
            <a:spLocks noGrp="1"/>
          </p:cNvSpPr>
          <p:nvPr>
            <p:ph type="sldNum" sz="quarter" idx="11"/>
          </p:nvPr>
        </p:nvSpPr>
        <p:spPr>
          <a:noFill/>
        </p:spPr>
        <p:txBody>
          <a:bodyPr/>
          <a:lstStyle/>
          <a:p>
            <a:fld id="{688C9084-E9AD-4308-99AF-4DC042848AC3}" type="slidenum">
              <a:rPr lang="en-US" altLang="zh-CN" smtClean="0"/>
              <a:pPr/>
              <a:t>10</a:t>
            </a:fld>
            <a:endParaRPr lang="en-US" altLang="zh-CN" smtClean="0"/>
          </a:p>
        </p:txBody>
      </p:sp>
      <p:sp>
        <p:nvSpPr>
          <p:cNvPr id="15364" name="Rectangle 2"/>
          <p:cNvSpPr>
            <a:spLocks noGrp="1" noChangeArrowheads="1"/>
          </p:cNvSpPr>
          <p:nvPr>
            <p:ph type="title"/>
          </p:nvPr>
        </p:nvSpPr>
        <p:spPr/>
        <p:txBody>
          <a:bodyPr/>
          <a:lstStyle/>
          <a:p>
            <a:r>
              <a:rPr lang="zh-CN" altLang="en-US" smtClean="0">
                <a:ea typeface="宋体" pitchFamily="2" charset="-122"/>
              </a:rPr>
              <a:t>问题</a:t>
            </a:r>
            <a:r>
              <a:rPr lang="en-US" altLang="zh-CN" smtClean="0">
                <a:ea typeface="宋体" pitchFamily="2" charset="-122"/>
              </a:rPr>
              <a:t>5.1</a:t>
            </a:r>
            <a:r>
              <a:rPr lang="zh-CN" altLang="en-US" smtClean="0">
                <a:ea typeface="宋体" pitchFamily="2" charset="-122"/>
              </a:rPr>
              <a:t>：算法设计</a:t>
            </a:r>
          </a:p>
        </p:txBody>
      </p:sp>
      <p:sp>
        <p:nvSpPr>
          <p:cNvPr id="15365" name="Rectangle 3"/>
          <p:cNvSpPr>
            <a:spLocks noGrp="1" noChangeArrowheads="1"/>
          </p:cNvSpPr>
          <p:nvPr>
            <p:ph type="body" idx="1"/>
          </p:nvPr>
        </p:nvSpPr>
        <p:spPr/>
        <p:txBody>
          <a:bodyPr/>
          <a:lstStyle/>
          <a:p>
            <a:r>
              <a:rPr lang="zh-CN" altLang="en-US" b="0" smtClean="0">
                <a:latin typeface="楷体_GB2312" pitchFamily="49" charset="-122"/>
                <a:ea typeface="楷体_GB2312" pitchFamily="49" charset="-122"/>
              </a:rPr>
              <a:t>设</a:t>
            </a:r>
            <a:r>
              <a:rPr lang="en-US" altLang="zh-CN" b="0" smtClean="0">
                <a:latin typeface="楷体_GB2312" pitchFamily="49" charset="-122"/>
                <a:ea typeface="楷体_GB2312" pitchFamily="49" charset="-122"/>
              </a:rPr>
              <a:t>array[9][9]</a:t>
            </a:r>
            <a:r>
              <a:rPr lang="zh-CN" altLang="en-US" b="0" smtClean="0">
                <a:latin typeface="楷体_GB2312" pitchFamily="49" charset="-122"/>
                <a:ea typeface="楷体_GB2312" pitchFamily="49" charset="-122"/>
              </a:rPr>
              <a:t>用于存放旋转矩阵，</a:t>
            </a:r>
            <a:r>
              <a:rPr lang="en-US" altLang="zh-CN" b="0" smtClean="0">
                <a:latin typeface="楷体_GB2312" pitchFamily="49" charset="-122"/>
                <a:ea typeface="楷体_GB2312" pitchFamily="49" charset="-122"/>
              </a:rPr>
              <a:t>n</a:t>
            </a:r>
            <a:r>
              <a:rPr lang="zh-CN" altLang="en-US" b="0" smtClean="0">
                <a:latin typeface="楷体_GB2312" pitchFamily="49" charset="-122"/>
                <a:ea typeface="楷体_GB2312" pitchFamily="49" charset="-122"/>
              </a:rPr>
              <a:t>为旋转矩阵的阶，</a:t>
            </a:r>
            <a:r>
              <a:rPr lang="en-US" altLang="zh-CN" b="0" smtClean="0">
                <a:latin typeface="楷体_GB2312" pitchFamily="49" charset="-122"/>
                <a:ea typeface="楷体_GB2312" pitchFamily="49" charset="-122"/>
              </a:rPr>
              <a:t>m</a:t>
            </a:r>
            <a:r>
              <a:rPr lang="zh-CN" altLang="en-US" b="0" smtClean="0">
                <a:latin typeface="楷体_GB2312" pitchFamily="49" charset="-122"/>
                <a:ea typeface="楷体_GB2312" pitchFamily="49" charset="-122"/>
              </a:rPr>
              <a:t>为当前填写的层数，初值为</a:t>
            </a:r>
            <a:r>
              <a:rPr lang="en-US" altLang="zh-CN" b="0" smtClean="0">
                <a:latin typeface="楷体_GB2312" pitchFamily="49" charset="-122"/>
                <a:ea typeface="楷体_GB2312" pitchFamily="49" charset="-122"/>
              </a:rPr>
              <a:t>0</a:t>
            </a:r>
            <a:r>
              <a:rPr lang="zh-CN" altLang="en-US" b="0" smtClean="0">
                <a:latin typeface="楷体_GB2312" pitchFamily="49" charset="-122"/>
                <a:ea typeface="楷体_GB2312" pitchFamily="49" charset="-122"/>
              </a:rPr>
              <a:t>；</a:t>
            </a:r>
          </a:p>
          <a:p>
            <a:r>
              <a:rPr lang="zh-CN" altLang="en-US" b="0" smtClean="0">
                <a:latin typeface="楷体_GB2312" pitchFamily="49" charset="-122"/>
                <a:ea typeface="楷体_GB2312" pitchFamily="49" charset="-122"/>
              </a:rPr>
              <a:t>读入一个整数到</a:t>
            </a:r>
            <a:r>
              <a:rPr lang="en-US" altLang="zh-CN" b="0" smtClean="0">
                <a:latin typeface="楷体_GB2312" pitchFamily="49" charset="-122"/>
                <a:ea typeface="楷体_GB2312" pitchFamily="49" charset="-122"/>
              </a:rPr>
              <a:t>n</a:t>
            </a:r>
            <a:r>
              <a:rPr lang="zh-CN" altLang="en-US" b="0" smtClean="0">
                <a:latin typeface="楷体_GB2312" pitchFamily="49" charset="-122"/>
                <a:ea typeface="楷体_GB2312" pitchFamily="49" charset="-122"/>
              </a:rPr>
              <a:t>；</a:t>
            </a:r>
          </a:p>
          <a:p>
            <a:r>
              <a:rPr lang="en-US" altLang="zh-CN" b="0" smtClean="0">
                <a:latin typeface="楷体_GB2312" pitchFamily="49" charset="-122"/>
                <a:ea typeface="楷体_GB2312" pitchFamily="49" charset="-122"/>
              </a:rPr>
              <a:t>for(m=0; m&lt;n/2; m++)</a:t>
            </a:r>
          </a:p>
          <a:p>
            <a:pPr lvl="1"/>
            <a:r>
              <a:rPr lang="zh-CN" altLang="en-US" smtClean="0">
                <a:latin typeface="楷体_GB2312" pitchFamily="49" charset="-122"/>
                <a:ea typeface="楷体_GB2312" pitchFamily="49" charset="-122"/>
              </a:rPr>
              <a:t>填充当前层（即分别填充</a:t>
            </a:r>
            <a:r>
              <a:rPr lang="en-US" altLang="zh-CN" smtClean="0">
                <a:latin typeface="楷体_GB2312" pitchFamily="49" charset="-122"/>
                <a:ea typeface="楷体_GB2312" pitchFamily="49" charset="-122"/>
              </a:rPr>
              <a:t>A</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B</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C</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D</a:t>
            </a:r>
            <a:r>
              <a:rPr lang="zh-CN" altLang="en-US" smtClean="0">
                <a:latin typeface="楷体_GB2312" pitchFamily="49" charset="-122"/>
                <a:ea typeface="楷体_GB2312" pitchFamily="49" charset="-122"/>
              </a:rPr>
              <a:t>四段）；</a:t>
            </a:r>
          </a:p>
          <a:p>
            <a:r>
              <a:rPr lang="zh-CN" altLang="en-US" b="0" smtClean="0">
                <a:solidFill>
                  <a:srgbClr val="0033CC"/>
                </a:solidFill>
                <a:ea typeface="宋体" pitchFamily="2" charset="-122"/>
              </a:rPr>
              <a:t>若</a:t>
            </a:r>
            <a:r>
              <a:rPr lang="en-US" altLang="zh-CN" b="0" smtClean="0">
                <a:solidFill>
                  <a:srgbClr val="0033CC"/>
                </a:solidFill>
                <a:ea typeface="宋体" pitchFamily="2" charset="-122"/>
              </a:rPr>
              <a:t>n</a:t>
            </a:r>
            <a:r>
              <a:rPr lang="zh-CN" altLang="en-US" b="0" smtClean="0">
                <a:solidFill>
                  <a:srgbClr val="0033CC"/>
                </a:solidFill>
                <a:ea typeface="宋体" pitchFamily="2" charset="-122"/>
              </a:rPr>
              <a:t>为奇数，则</a:t>
            </a:r>
          </a:p>
          <a:p>
            <a:pPr lvl="1"/>
            <a:r>
              <a:rPr lang="zh-CN" altLang="en-US" smtClean="0">
                <a:solidFill>
                  <a:srgbClr val="0033CC"/>
                </a:solidFill>
                <a:ea typeface="宋体" pitchFamily="2" charset="-122"/>
              </a:rPr>
              <a:t>填充最后一个数字</a:t>
            </a:r>
            <a:r>
              <a:rPr lang="en-US" altLang="zh-CN" smtClean="0">
                <a:solidFill>
                  <a:srgbClr val="0033CC"/>
                </a:solidFill>
                <a:ea typeface="宋体" pitchFamily="2" charset="-122"/>
              </a:rPr>
              <a:t>;</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3"/>
          <p:cNvSpPr>
            <a:spLocks noGrp="1"/>
          </p:cNvSpPr>
          <p:nvPr>
            <p:ph type="ftr" sz="quarter" idx="10"/>
          </p:nvPr>
        </p:nvSpPr>
        <p:spPr>
          <a:noFill/>
        </p:spPr>
        <p:txBody>
          <a:bodyPr/>
          <a:lstStyle/>
          <a:p>
            <a:r>
              <a:rPr lang="en-US" altLang="zh-CN" smtClean="0"/>
              <a:t>构造类型 – 数组和指针</a:t>
            </a:r>
          </a:p>
        </p:txBody>
      </p:sp>
      <p:sp>
        <p:nvSpPr>
          <p:cNvPr id="115715" name="灯片编号占位符 4"/>
          <p:cNvSpPr>
            <a:spLocks noGrp="1"/>
          </p:cNvSpPr>
          <p:nvPr>
            <p:ph type="sldNum" sz="quarter" idx="11"/>
          </p:nvPr>
        </p:nvSpPr>
        <p:spPr>
          <a:noFill/>
        </p:spPr>
        <p:txBody>
          <a:bodyPr/>
          <a:lstStyle/>
          <a:p>
            <a:fld id="{12ADE16E-E39F-45A2-946D-D0F4591FD25B}" type="slidenum">
              <a:rPr lang="en-US" altLang="zh-CN" smtClean="0"/>
              <a:pPr/>
              <a:t>100</a:t>
            </a:fld>
            <a:endParaRPr lang="en-US" altLang="zh-CN" smtClean="0"/>
          </a:p>
        </p:txBody>
      </p:sp>
      <p:sp>
        <p:nvSpPr>
          <p:cNvPr id="115716"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5.7</a:t>
            </a:r>
            <a:r>
              <a:rPr lang="zh-CN" altLang="en-US" dirty="0" smtClean="0">
                <a:ea typeface="宋体" pitchFamily="2" charset="-122"/>
              </a:rPr>
              <a:t>：问题分析</a:t>
            </a:r>
          </a:p>
        </p:txBody>
      </p:sp>
      <p:sp>
        <p:nvSpPr>
          <p:cNvPr id="188419" name="Rectangle 3"/>
          <p:cNvSpPr>
            <a:spLocks noGrp="1" noChangeArrowheads="1"/>
          </p:cNvSpPr>
          <p:nvPr>
            <p:ph type="body" idx="1"/>
          </p:nvPr>
        </p:nvSpPr>
        <p:spPr>
          <a:xfrm>
            <a:off x="827088" y="2781300"/>
            <a:ext cx="7105650" cy="3295650"/>
          </a:xfrm>
        </p:spPr>
        <p:txBody>
          <a:bodyPr/>
          <a:lstStyle/>
          <a:p>
            <a:r>
              <a:rPr lang="zh-CN" altLang="en-US" smtClean="0">
                <a:ea typeface="宋体" pitchFamily="2" charset="-122"/>
              </a:rPr>
              <a:t>如何得到需要显示的行数和文件名？</a:t>
            </a:r>
          </a:p>
          <a:p>
            <a:pPr lvl="1"/>
            <a:r>
              <a:rPr lang="zh-CN" altLang="en-US" smtClean="0">
                <a:ea typeface="宋体" pitchFamily="2" charset="-122"/>
              </a:rPr>
              <a:t>使用命令行参数</a:t>
            </a:r>
          </a:p>
          <a:p>
            <a:pPr lvl="2" indent="0">
              <a:buFont typeface="Wingdings" pitchFamily="2" charset="2"/>
              <a:buNone/>
            </a:pPr>
            <a:r>
              <a:rPr lang="en-US" altLang="zh-CN" smtClean="0">
                <a:ea typeface="宋体" pitchFamily="2" charset="-122"/>
              </a:rPr>
              <a:t>int main(int argc, char *argv[])</a:t>
            </a:r>
          </a:p>
          <a:p>
            <a:pPr lvl="1"/>
            <a:r>
              <a:rPr lang="zh-CN" altLang="en-US" smtClean="0">
                <a:ea typeface="宋体" pitchFamily="2" charset="-122"/>
              </a:rPr>
              <a:t>行数 </a:t>
            </a:r>
            <a:r>
              <a:rPr lang="en-US" altLang="zh-CN" smtClean="0">
                <a:ea typeface="宋体" pitchFamily="2" charset="-122"/>
              </a:rPr>
              <a:t>n = atoi(argv[1]+1)</a:t>
            </a:r>
          </a:p>
          <a:p>
            <a:pPr lvl="1"/>
            <a:r>
              <a:rPr lang="zh-CN" altLang="en-US" smtClean="0">
                <a:ea typeface="宋体" pitchFamily="2" charset="-122"/>
              </a:rPr>
              <a:t>文件名 </a:t>
            </a:r>
            <a:r>
              <a:rPr lang="en-US" altLang="zh-CN" smtClean="0">
                <a:ea typeface="宋体" pitchFamily="2" charset="-122"/>
              </a:rPr>
              <a:t>filename = argv[2]</a:t>
            </a:r>
          </a:p>
          <a:p>
            <a:r>
              <a:rPr lang="zh-CN" altLang="en-US" smtClean="0">
                <a:ea typeface="宋体" pitchFamily="2" charset="-122"/>
              </a:rPr>
              <a:t>如何得到最后</a:t>
            </a:r>
            <a:r>
              <a:rPr lang="en-US" altLang="zh-CN" smtClean="0">
                <a:ea typeface="宋体" pitchFamily="2" charset="-122"/>
              </a:rPr>
              <a:t>n</a:t>
            </a:r>
            <a:r>
              <a:rPr lang="zh-CN" altLang="en-US" smtClean="0">
                <a:ea typeface="宋体" pitchFamily="2" charset="-122"/>
              </a:rPr>
              <a:t>行？</a:t>
            </a:r>
          </a:p>
        </p:txBody>
      </p:sp>
      <p:grpSp>
        <p:nvGrpSpPr>
          <p:cNvPr id="2" name="Group 4"/>
          <p:cNvGrpSpPr>
            <a:grpSpLocks/>
          </p:cNvGrpSpPr>
          <p:nvPr/>
        </p:nvGrpSpPr>
        <p:grpSpPr bwMode="auto">
          <a:xfrm>
            <a:off x="5111750" y="4005263"/>
            <a:ext cx="4032250" cy="1143000"/>
            <a:chOff x="2520" y="6480"/>
            <a:chExt cx="4200" cy="1320"/>
          </a:xfrm>
        </p:grpSpPr>
        <p:sp>
          <p:nvSpPr>
            <p:cNvPr id="115720"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721"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115722"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115723"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4"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5"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6"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“tail”</a:t>
              </a:r>
            </a:p>
          </p:txBody>
        </p:sp>
        <p:sp>
          <p:nvSpPr>
            <p:cNvPr id="115727"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“test.txt”</a:t>
              </a:r>
            </a:p>
          </p:txBody>
        </p:sp>
        <p:sp>
          <p:nvSpPr>
            <p:cNvPr id="115728"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“-20”</a:t>
              </a:r>
            </a:p>
          </p:txBody>
        </p:sp>
        <p:sp>
          <p:nvSpPr>
            <p:cNvPr id="115729"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115730"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
        <p:nvSpPr>
          <p:cNvPr id="188432" name="Text Box 16"/>
          <p:cNvSpPr txBox="1">
            <a:spLocks noChangeArrowheads="1"/>
          </p:cNvSpPr>
          <p:nvPr/>
        </p:nvSpPr>
        <p:spPr bwMode="auto">
          <a:xfrm>
            <a:off x="1187450" y="1366838"/>
            <a:ext cx="3397250" cy="946150"/>
          </a:xfrm>
          <a:prstGeom prst="rect">
            <a:avLst/>
          </a:prstGeom>
          <a:noFill/>
          <a:ln w="9525">
            <a:noFill/>
            <a:miter lim="800000"/>
            <a:headEnd/>
            <a:tailEnd/>
          </a:ln>
        </p:spPr>
        <p:txBody>
          <a:bodyPr wrap="none">
            <a:spAutoFit/>
          </a:bodyPr>
          <a:lstStyle/>
          <a:p>
            <a:r>
              <a:rPr lang="zh-CN" altLang="en-US" sz="1800" b="0"/>
              <a:t>若从命令行输入</a:t>
            </a:r>
            <a:r>
              <a:rPr lang="en-US" altLang="zh-CN" sz="1800" b="0"/>
              <a:t>:</a:t>
            </a:r>
          </a:p>
          <a:p>
            <a:r>
              <a:rPr lang="en-US" altLang="zh-CN"/>
              <a:t>	tail -20 test.txt</a:t>
            </a:r>
          </a:p>
          <a:p>
            <a:r>
              <a:rPr lang="zh-CN" altLang="en-US" sz="1800" b="0"/>
              <a:t>以显示文件</a:t>
            </a:r>
            <a:r>
              <a:rPr lang="en-US" altLang="zh-CN" sz="1800" b="0"/>
              <a:t>test.txt</a:t>
            </a:r>
            <a:r>
              <a:rPr lang="zh-CN" altLang="en-US" sz="1800" b="0"/>
              <a:t>的最后</a:t>
            </a:r>
            <a:r>
              <a:rPr lang="en-US" altLang="zh-CN" sz="1800" b="0"/>
              <a:t>20</a:t>
            </a:r>
            <a:r>
              <a:rPr lang="zh-CN" altLang="en-US" sz="1800" b="0"/>
              <a:t>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32"/>
                                        </p:tgtEl>
                                        <p:attrNameLst>
                                          <p:attrName>style.visibility</p:attrName>
                                        </p:attrNameLst>
                                      </p:cBhvr>
                                      <p:to>
                                        <p:strVal val="visible"/>
                                      </p:to>
                                    </p:set>
                                    <p:anim calcmode="lin" valueType="num">
                                      <p:cBhvr additive="base">
                                        <p:cTn id="7" dur="500" fill="hold"/>
                                        <p:tgtEl>
                                          <p:spTgt spid="188432"/>
                                        </p:tgtEl>
                                        <p:attrNameLst>
                                          <p:attrName>ppt_x</p:attrName>
                                        </p:attrNameLst>
                                      </p:cBhvr>
                                      <p:tavLst>
                                        <p:tav tm="0">
                                          <p:val>
                                            <p:strVal val="#ppt_x"/>
                                          </p:val>
                                        </p:tav>
                                        <p:tav tm="100000">
                                          <p:val>
                                            <p:strVal val="#ppt_x"/>
                                          </p:val>
                                        </p:tav>
                                      </p:tavLst>
                                    </p:anim>
                                    <p:anim calcmode="lin" valueType="num">
                                      <p:cBhvr additive="base">
                                        <p:cTn id="8" dur="500" fill="hold"/>
                                        <p:tgtEl>
                                          <p:spTgt spid="1884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13" dur="500"/>
                                        <p:tgtEl>
                                          <p:spTgt spid="18841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8" dur="500"/>
                                        <p:tgtEl>
                                          <p:spTgt spid="188419">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21" dur="500"/>
                                        <p:tgtEl>
                                          <p:spTgt spid="18841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31" dur="500"/>
                                        <p:tgtEl>
                                          <p:spTgt spid="18841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36" dur="500"/>
                                        <p:tgtEl>
                                          <p:spTgt spid="188419">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41"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3"/>
          <p:cNvSpPr>
            <a:spLocks noGrp="1"/>
          </p:cNvSpPr>
          <p:nvPr>
            <p:ph type="ftr" sz="quarter" idx="10"/>
          </p:nvPr>
        </p:nvSpPr>
        <p:spPr>
          <a:noFill/>
        </p:spPr>
        <p:txBody>
          <a:bodyPr/>
          <a:lstStyle/>
          <a:p>
            <a:r>
              <a:rPr lang="en-US" altLang="zh-CN" smtClean="0"/>
              <a:t>构造类型 – 数组和指针</a:t>
            </a:r>
          </a:p>
        </p:txBody>
      </p:sp>
      <p:sp>
        <p:nvSpPr>
          <p:cNvPr id="116739" name="灯片编号占位符 4"/>
          <p:cNvSpPr>
            <a:spLocks noGrp="1"/>
          </p:cNvSpPr>
          <p:nvPr>
            <p:ph type="sldNum" sz="quarter" idx="11"/>
          </p:nvPr>
        </p:nvSpPr>
        <p:spPr>
          <a:noFill/>
        </p:spPr>
        <p:txBody>
          <a:bodyPr/>
          <a:lstStyle/>
          <a:p>
            <a:fld id="{E56D2D95-2588-4C73-B42C-5D751E9540CB}" type="slidenum">
              <a:rPr lang="en-US" altLang="zh-CN" smtClean="0"/>
              <a:pPr/>
              <a:t>101</a:t>
            </a:fld>
            <a:endParaRPr lang="en-US" altLang="zh-CN" smtClean="0"/>
          </a:p>
        </p:txBody>
      </p:sp>
      <p:sp>
        <p:nvSpPr>
          <p:cNvPr id="11674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5.7</a:t>
            </a:r>
            <a:r>
              <a:rPr lang="zh-CN" altLang="en-US" dirty="0" smtClean="0">
                <a:ea typeface="宋体" pitchFamily="2" charset="-122"/>
              </a:rPr>
              <a:t>：算法设计</a:t>
            </a:r>
          </a:p>
        </p:txBody>
      </p:sp>
      <p:sp>
        <p:nvSpPr>
          <p:cNvPr id="116741" name="Rectangle 3"/>
          <p:cNvSpPr>
            <a:spLocks noGrp="1" noChangeArrowheads="1"/>
          </p:cNvSpPr>
          <p:nvPr>
            <p:ph type="body" idx="1"/>
          </p:nvPr>
        </p:nvSpPr>
        <p:spPr/>
        <p:txBody>
          <a:bodyPr/>
          <a:lstStyle/>
          <a:p>
            <a:pPr marL="457200" indent="-457200"/>
            <a:r>
              <a:rPr lang="zh-CN" altLang="en-US" smtClean="0">
                <a:ea typeface="宋体" pitchFamily="2" charset="-122"/>
              </a:rPr>
              <a:t>方法一：使用</a:t>
            </a:r>
            <a:r>
              <a:rPr lang="en-US" altLang="zh-CN" smtClean="0">
                <a:ea typeface="宋体" pitchFamily="2" charset="-122"/>
              </a:rPr>
              <a:t>n</a:t>
            </a:r>
            <a:r>
              <a:rPr lang="zh-CN" altLang="en-US" smtClean="0">
                <a:ea typeface="宋体" pitchFamily="2" charset="-122"/>
              </a:rPr>
              <a:t>个节点的循环链表。链表中始终存放最近读入的</a:t>
            </a:r>
            <a:r>
              <a:rPr lang="en-US" altLang="zh-CN" smtClean="0">
                <a:ea typeface="宋体" pitchFamily="2" charset="-122"/>
              </a:rPr>
              <a:t>n</a:t>
            </a:r>
            <a:r>
              <a:rPr lang="zh-CN" altLang="en-US" smtClean="0">
                <a:ea typeface="宋体" pitchFamily="2" charset="-122"/>
              </a:rPr>
              <a:t>行。</a:t>
            </a:r>
          </a:p>
          <a:p>
            <a:pPr marL="850900" lvl="1" indent="-457200">
              <a:buFont typeface="Wingdings" pitchFamily="2" charset="2"/>
              <a:buAutoNum type="arabicPeriod"/>
            </a:pPr>
            <a:r>
              <a:rPr lang="zh-CN" altLang="en-US" smtClean="0">
                <a:ea typeface="宋体" pitchFamily="2" charset="-122"/>
              </a:rPr>
              <a:t>首先创建一个空的循环链表；</a:t>
            </a:r>
          </a:p>
          <a:p>
            <a:pPr marL="850900" lvl="1" indent="-457200">
              <a:buFont typeface="Wingdings" pitchFamily="2" charset="2"/>
              <a:buAutoNum type="arabicPeriod"/>
            </a:pPr>
            <a:r>
              <a:rPr lang="zh-CN" altLang="en-US" smtClean="0">
                <a:ea typeface="宋体" pitchFamily="2" charset="-122"/>
              </a:rPr>
              <a:t>然后再依次读入文件的每一行挂在链表上，最后链表上即为最后</a:t>
            </a:r>
            <a:r>
              <a:rPr lang="en-US" altLang="zh-CN" smtClean="0">
                <a:ea typeface="宋体" pitchFamily="2" charset="-122"/>
              </a:rPr>
              <a:t>n</a:t>
            </a:r>
            <a:r>
              <a:rPr lang="zh-CN" altLang="en-US" smtClean="0">
                <a:ea typeface="宋体" pitchFamily="2" charset="-122"/>
              </a:rPr>
              <a:t>行。</a:t>
            </a:r>
          </a:p>
        </p:txBody>
      </p:sp>
      <p:grpSp>
        <p:nvGrpSpPr>
          <p:cNvPr id="2" name="Group 4"/>
          <p:cNvGrpSpPr>
            <a:grpSpLocks/>
          </p:cNvGrpSpPr>
          <p:nvPr/>
        </p:nvGrpSpPr>
        <p:grpSpPr bwMode="auto">
          <a:xfrm>
            <a:off x="3203575" y="4005263"/>
            <a:ext cx="1944688" cy="1800225"/>
            <a:chOff x="2018" y="2523"/>
            <a:chExt cx="1225" cy="1134"/>
          </a:xfrm>
        </p:grpSpPr>
        <p:sp>
          <p:nvSpPr>
            <p:cNvPr id="116750"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1"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2"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3"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4"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5"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6"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7"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8"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9"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89455" name="Line 15"/>
          <p:cNvSpPr>
            <a:spLocks noChangeShapeType="1"/>
          </p:cNvSpPr>
          <p:nvPr/>
        </p:nvSpPr>
        <p:spPr bwMode="auto">
          <a:xfrm>
            <a:off x="4211638" y="3644900"/>
            <a:ext cx="0" cy="360363"/>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89456" name="Line 16"/>
          <p:cNvSpPr>
            <a:spLocks noChangeShapeType="1"/>
          </p:cNvSpPr>
          <p:nvPr/>
        </p:nvSpPr>
        <p:spPr bwMode="auto">
          <a:xfrm flipH="1">
            <a:off x="5148263" y="4437063"/>
            <a:ext cx="288925" cy="21590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7" name="Line 17"/>
          <p:cNvSpPr>
            <a:spLocks noChangeShapeType="1"/>
          </p:cNvSpPr>
          <p:nvPr/>
        </p:nvSpPr>
        <p:spPr bwMode="auto">
          <a:xfrm flipH="1">
            <a:off x="4932363" y="5661025"/>
            <a:ext cx="287337"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8" name="Line 18"/>
          <p:cNvSpPr>
            <a:spLocks noChangeShapeType="1"/>
          </p:cNvSpPr>
          <p:nvPr/>
        </p:nvSpPr>
        <p:spPr bwMode="auto">
          <a:xfrm flipH="1" flipV="1">
            <a:off x="3708400" y="5805488"/>
            <a:ext cx="0" cy="360362"/>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9" name="Line 19"/>
          <p:cNvSpPr>
            <a:spLocks noChangeShapeType="1"/>
          </p:cNvSpPr>
          <p:nvPr/>
        </p:nvSpPr>
        <p:spPr bwMode="auto">
          <a:xfrm flipV="1">
            <a:off x="2771775" y="4868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0" name="Line 20"/>
          <p:cNvSpPr>
            <a:spLocks noChangeShapeType="1"/>
          </p:cNvSpPr>
          <p:nvPr/>
        </p:nvSpPr>
        <p:spPr bwMode="auto">
          <a:xfrm>
            <a:off x="3779838" y="3789363"/>
            <a:ext cx="287337" cy="287337"/>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1" name="Line 21"/>
          <p:cNvSpPr>
            <a:spLocks noChangeShapeType="1"/>
          </p:cNvSpPr>
          <p:nvPr/>
        </p:nvSpPr>
        <p:spPr bwMode="auto">
          <a:xfrm flipH="1">
            <a:off x="5003800" y="4221163"/>
            <a:ext cx="215900" cy="360362"/>
          </a:xfrm>
          <a:prstGeom prst="line">
            <a:avLst/>
          </a:prstGeom>
          <a:noFill/>
          <a:ln w="19050">
            <a:solidFill>
              <a:schemeClr val="tx1"/>
            </a:solidFill>
            <a:round/>
            <a:headEnd/>
            <a:tailEnd type="triangle" w="med" len="med"/>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blinds(horizontal)">
                                      <p:cBhvr>
                                        <p:cTn id="12" dur="500"/>
                                        <p:tgtEl>
                                          <p:spTgt spid="189455"/>
                                        </p:tgtEl>
                                      </p:cBhvr>
                                    </p:animEffect>
                                  </p:childTnLst>
                                  <p:subTnLst>
                                    <p:set>
                                      <p:cBhvr override="childStyle">
                                        <p:cTn dur="1" fill="hold" display="0" masterRel="nextClick" afterEffect="1"/>
                                        <p:tgtEl>
                                          <p:spTgt spid="189455"/>
                                        </p:tgtEl>
                                        <p:attrNameLst>
                                          <p:attrName>style.visibility</p:attrName>
                                        </p:attrNameLst>
                                      </p:cBhvr>
                                      <p:to>
                                        <p:strVal val="hidden"/>
                                      </p:to>
                                    </p:set>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9456"/>
                                        </p:tgtEl>
                                        <p:attrNameLst>
                                          <p:attrName>style.visibility</p:attrName>
                                        </p:attrNameLst>
                                      </p:cBhvr>
                                      <p:to>
                                        <p:strVal val="visible"/>
                                      </p:to>
                                    </p:set>
                                    <p:animEffect transition="in" filter="blinds(horizontal)">
                                      <p:cBhvr>
                                        <p:cTn id="16" dur="1000"/>
                                        <p:tgtEl>
                                          <p:spTgt spid="189456"/>
                                        </p:tgtEl>
                                      </p:cBhvr>
                                    </p:animEffect>
                                  </p:childTnLst>
                                  <p:subTnLst>
                                    <p:set>
                                      <p:cBhvr override="childStyle">
                                        <p:cTn dur="1" fill="hold" display="0" masterRel="nextClick" afterEffect="1"/>
                                        <p:tgtEl>
                                          <p:spTgt spid="189456"/>
                                        </p:tgtEl>
                                        <p:attrNameLst>
                                          <p:attrName>style.visibility</p:attrName>
                                        </p:attrNameLst>
                                      </p:cBhvr>
                                      <p:to>
                                        <p:strVal val="hidden"/>
                                      </p:to>
                                    </p:set>
                                  </p:sub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89457"/>
                                        </p:tgtEl>
                                        <p:attrNameLst>
                                          <p:attrName>style.visibility</p:attrName>
                                        </p:attrNameLst>
                                      </p:cBhvr>
                                      <p:to>
                                        <p:strVal val="visible"/>
                                      </p:to>
                                    </p:set>
                                    <p:animEffect transition="in" filter="blinds(horizontal)">
                                      <p:cBhvr>
                                        <p:cTn id="20" dur="1000"/>
                                        <p:tgtEl>
                                          <p:spTgt spid="189457"/>
                                        </p:tgtEl>
                                      </p:cBhvr>
                                    </p:animEffect>
                                  </p:childTnLst>
                                  <p:subTnLst>
                                    <p:set>
                                      <p:cBhvr override="childStyle">
                                        <p:cTn dur="1" fill="hold" display="0" masterRel="nextClick" afterEffect="1"/>
                                        <p:tgtEl>
                                          <p:spTgt spid="189457"/>
                                        </p:tgtEl>
                                        <p:attrNameLst>
                                          <p:attrName>style.visibility</p:attrName>
                                        </p:attrNameLst>
                                      </p:cBhvr>
                                      <p:to>
                                        <p:strVal val="hidden"/>
                                      </p:to>
                                    </p:set>
                                  </p:subTnLst>
                                </p:cTn>
                              </p:par>
                            </p:childTnLst>
                          </p:cTn>
                        </p:par>
                        <p:par>
                          <p:cTn id="21" fill="hold">
                            <p:stCondLst>
                              <p:cond delay="2500"/>
                            </p:stCondLst>
                            <p:childTnLst>
                              <p:par>
                                <p:cTn id="22" presetID="3" presetClass="entr" presetSubtype="10" fill="hold" grpId="0" nodeType="afterEffect">
                                  <p:stCondLst>
                                    <p:cond delay="0"/>
                                  </p:stCondLst>
                                  <p:childTnLst>
                                    <p:set>
                                      <p:cBhvr>
                                        <p:cTn id="23" dur="1" fill="hold">
                                          <p:stCondLst>
                                            <p:cond delay="0"/>
                                          </p:stCondLst>
                                        </p:cTn>
                                        <p:tgtEl>
                                          <p:spTgt spid="189458"/>
                                        </p:tgtEl>
                                        <p:attrNameLst>
                                          <p:attrName>style.visibility</p:attrName>
                                        </p:attrNameLst>
                                      </p:cBhvr>
                                      <p:to>
                                        <p:strVal val="visible"/>
                                      </p:to>
                                    </p:set>
                                    <p:animEffect transition="in" filter="blinds(horizontal)">
                                      <p:cBhvr>
                                        <p:cTn id="24" dur="1000"/>
                                        <p:tgtEl>
                                          <p:spTgt spid="189458"/>
                                        </p:tgtEl>
                                      </p:cBhvr>
                                    </p:animEffect>
                                  </p:childTnLst>
                                  <p:subTnLst>
                                    <p:set>
                                      <p:cBhvr override="childStyle">
                                        <p:cTn dur="1" fill="hold" display="0" masterRel="nextClick" afterEffect="1"/>
                                        <p:tgtEl>
                                          <p:spTgt spid="189458"/>
                                        </p:tgtEl>
                                        <p:attrNameLst>
                                          <p:attrName>style.visibility</p:attrName>
                                        </p:attrNameLst>
                                      </p:cBhvr>
                                      <p:to>
                                        <p:strVal val="hidden"/>
                                      </p:to>
                                    </p:set>
                                  </p:subTnLst>
                                </p:cTn>
                              </p:par>
                            </p:childTnLst>
                          </p:cTn>
                        </p:par>
                        <p:par>
                          <p:cTn id="25" fill="hold">
                            <p:stCondLst>
                              <p:cond delay="3500"/>
                            </p:stCondLst>
                            <p:childTnLst>
                              <p:par>
                                <p:cTn id="26" presetID="3" presetClass="entr" presetSubtype="10" fill="hold" grpId="0" nodeType="afterEffect">
                                  <p:stCondLst>
                                    <p:cond delay="0"/>
                                  </p:stCondLst>
                                  <p:childTnLst>
                                    <p:set>
                                      <p:cBhvr>
                                        <p:cTn id="27" dur="1" fill="hold">
                                          <p:stCondLst>
                                            <p:cond delay="0"/>
                                          </p:stCondLst>
                                        </p:cTn>
                                        <p:tgtEl>
                                          <p:spTgt spid="189459"/>
                                        </p:tgtEl>
                                        <p:attrNameLst>
                                          <p:attrName>style.visibility</p:attrName>
                                        </p:attrNameLst>
                                      </p:cBhvr>
                                      <p:to>
                                        <p:strVal val="visible"/>
                                      </p:to>
                                    </p:set>
                                    <p:animEffect transition="in" filter="blinds(horizontal)">
                                      <p:cBhvr>
                                        <p:cTn id="28" dur="1000"/>
                                        <p:tgtEl>
                                          <p:spTgt spid="189459"/>
                                        </p:tgtEl>
                                      </p:cBhvr>
                                    </p:animEffect>
                                  </p:childTnLst>
                                  <p:subTnLst>
                                    <p:set>
                                      <p:cBhvr override="childStyle">
                                        <p:cTn dur="1" fill="hold" display="0" masterRel="nextClick" afterEffect="1"/>
                                        <p:tgtEl>
                                          <p:spTgt spid="189459"/>
                                        </p:tgtEl>
                                        <p:attrNameLst>
                                          <p:attrName>style.visibility</p:attrName>
                                        </p:attrNameLst>
                                      </p:cBhvr>
                                      <p:to>
                                        <p:strVal val="hidden"/>
                                      </p:to>
                                    </p:set>
                                  </p:subTnLst>
                                </p:cTn>
                              </p:par>
                            </p:childTnLst>
                          </p:cTn>
                        </p:par>
                        <p:par>
                          <p:cTn id="29" fill="hold">
                            <p:stCondLst>
                              <p:cond delay="4500"/>
                            </p:stCondLst>
                            <p:childTnLst>
                              <p:par>
                                <p:cTn id="30" presetID="3" presetClass="entr" presetSubtype="10" fill="hold" grpId="0" nodeType="afterEffect">
                                  <p:stCondLst>
                                    <p:cond delay="0"/>
                                  </p:stCondLst>
                                  <p:childTnLst>
                                    <p:set>
                                      <p:cBhvr>
                                        <p:cTn id="31" dur="1" fill="hold">
                                          <p:stCondLst>
                                            <p:cond delay="0"/>
                                          </p:stCondLst>
                                        </p:cTn>
                                        <p:tgtEl>
                                          <p:spTgt spid="189460"/>
                                        </p:tgtEl>
                                        <p:attrNameLst>
                                          <p:attrName>style.visibility</p:attrName>
                                        </p:attrNameLst>
                                      </p:cBhvr>
                                      <p:to>
                                        <p:strVal val="visible"/>
                                      </p:to>
                                    </p:set>
                                    <p:animEffect transition="in" filter="blinds(horizontal)">
                                      <p:cBhvr>
                                        <p:cTn id="32" dur="1000"/>
                                        <p:tgtEl>
                                          <p:spTgt spid="189460"/>
                                        </p:tgtEl>
                                      </p:cBhvr>
                                    </p:animEffect>
                                  </p:childTnLst>
                                  <p:subTnLst>
                                    <p:set>
                                      <p:cBhvr override="childStyle">
                                        <p:cTn dur="1" fill="hold" display="0" masterRel="nextClick" afterEffect="1"/>
                                        <p:tgtEl>
                                          <p:spTgt spid="189460"/>
                                        </p:tgtEl>
                                        <p:attrNameLst>
                                          <p:attrName>style.visibility</p:attrName>
                                        </p:attrNameLst>
                                      </p:cBhvr>
                                      <p:to>
                                        <p:strVal val="hidden"/>
                                      </p:to>
                                    </p:set>
                                  </p:subTnLst>
                                </p:cTn>
                              </p:par>
                            </p:childTnLst>
                          </p:cTn>
                        </p:par>
                        <p:par>
                          <p:cTn id="33" fill="hold">
                            <p:stCondLst>
                              <p:cond delay="5500"/>
                            </p:stCondLst>
                            <p:childTnLst>
                              <p:par>
                                <p:cTn id="34" presetID="3" presetClass="entr" presetSubtype="10" fill="hold" grpId="0" nodeType="afterEffect">
                                  <p:stCondLst>
                                    <p:cond delay="0"/>
                                  </p:stCondLst>
                                  <p:childTnLst>
                                    <p:set>
                                      <p:cBhvr>
                                        <p:cTn id="35" dur="1" fill="hold">
                                          <p:stCondLst>
                                            <p:cond delay="0"/>
                                          </p:stCondLst>
                                        </p:cTn>
                                        <p:tgtEl>
                                          <p:spTgt spid="189461"/>
                                        </p:tgtEl>
                                        <p:attrNameLst>
                                          <p:attrName>style.visibility</p:attrName>
                                        </p:attrNameLst>
                                      </p:cBhvr>
                                      <p:to>
                                        <p:strVal val="visible"/>
                                      </p:to>
                                    </p:set>
                                    <p:animEffect transition="in" filter="blinds(horizontal)">
                                      <p:cBhvr>
                                        <p:cTn id="36" dur="1000"/>
                                        <p:tgtEl>
                                          <p:spTgt spid="189461"/>
                                        </p:tgtEl>
                                      </p:cBhvr>
                                    </p:animEffect>
                                  </p:childTnLst>
                                  <p:subTnLst>
                                    <p:set>
                                      <p:cBhvr override="childStyle">
                                        <p:cTn dur="1" fill="hold" display="0" masterRel="nextClick" afterEffect="1"/>
                                        <p:tgtEl>
                                          <p:spTgt spid="189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5" grpId="0" animBg="1"/>
      <p:bldP spid="189456" grpId="0" animBg="1"/>
      <p:bldP spid="189457" grpId="0" animBg="1"/>
      <p:bldP spid="189458" grpId="0" animBg="1"/>
      <p:bldP spid="189459" grpId="0" animBg="1"/>
      <p:bldP spid="189460" grpId="0" animBg="1"/>
      <p:bldP spid="18946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3"/>
          <p:cNvSpPr>
            <a:spLocks noGrp="1"/>
          </p:cNvSpPr>
          <p:nvPr>
            <p:ph type="ftr" sz="quarter" idx="10"/>
          </p:nvPr>
        </p:nvSpPr>
        <p:spPr>
          <a:noFill/>
        </p:spPr>
        <p:txBody>
          <a:bodyPr/>
          <a:lstStyle/>
          <a:p>
            <a:r>
              <a:rPr lang="en-US" altLang="zh-CN" smtClean="0"/>
              <a:t>构造类型 – 数组和指针</a:t>
            </a:r>
          </a:p>
        </p:txBody>
      </p:sp>
      <p:sp>
        <p:nvSpPr>
          <p:cNvPr id="117763" name="灯片编号占位符 4"/>
          <p:cNvSpPr>
            <a:spLocks noGrp="1"/>
          </p:cNvSpPr>
          <p:nvPr>
            <p:ph type="sldNum" sz="quarter" idx="11"/>
          </p:nvPr>
        </p:nvSpPr>
        <p:spPr>
          <a:noFill/>
        </p:spPr>
        <p:txBody>
          <a:bodyPr/>
          <a:lstStyle/>
          <a:p>
            <a:fld id="{49AE5610-A073-4DC9-9E71-7E460A8E100F}" type="slidenum">
              <a:rPr lang="en-US" altLang="zh-CN" smtClean="0"/>
              <a:pPr/>
              <a:t>102</a:t>
            </a:fld>
            <a:endParaRPr lang="en-US" altLang="zh-CN" smtClean="0"/>
          </a:p>
        </p:txBody>
      </p:sp>
      <p:sp>
        <p:nvSpPr>
          <p:cNvPr id="117764"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5.7</a:t>
            </a:r>
            <a:r>
              <a:rPr lang="zh-CN" altLang="en-US" dirty="0" smtClean="0">
                <a:ea typeface="宋体" pitchFamily="2" charset="-122"/>
              </a:rPr>
              <a:t>：算法设计（续）</a:t>
            </a:r>
          </a:p>
        </p:txBody>
      </p:sp>
      <p:sp>
        <p:nvSpPr>
          <p:cNvPr id="190467" name="Rectangle 3"/>
          <p:cNvSpPr>
            <a:spLocks noGrp="1" noChangeArrowheads="1"/>
          </p:cNvSpPr>
          <p:nvPr>
            <p:ph type="body" idx="1"/>
          </p:nvPr>
        </p:nvSpPr>
        <p:spPr/>
        <p:txBody>
          <a:bodyPr/>
          <a:lstStyle/>
          <a:p>
            <a:r>
              <a:rPr lang="zh-CN" altLang="en-US" smtClean="0">
                <a:ea typeface="宋体" pitchFamily="2" charset="-122"/>
              </a:rPr>
              <a:t>方法二：使用一个</a:t>
            </a:r>
            <a:r>
              <a:rPr lang="en-US" altLang="zh-CN" smtClean="0">
                <a:ea typeface="宋体" pitchFamily="2" charset="-122"/>
              </a:rPr>
              <a:t>n</a:t>
            </a:r>
            <a:r>
              <a:rPr lang="zh-CN" altLang="en-US" smtClean="0">
                <a:ea typeface="宋体" pitchFamily="2" charset="-122"/>
              </a:rPr>
              <a:t>个元素的指针数组。</a:t>
            </a:r>
          </a:p>
          <a:p>
            <a:pPr lvl="1"/>
            <a:r>
              <a:rPr lang="zh-CN" altLang="en-US" smtClean="0">
                <a:ea typeface="宋体" pitchFamily="2" charset="-122"/>
              </a:rPr>
              <a:t>依次读入每一行，然后循环挂到指针数组上。</a:t>
            </a:r>
          </a:p>
          <a:p>
            <a:pPr lvl="2" indent="0">
              <a:buFont typeface="Wingdings" pitchFamily="2" charset="2"/>
              <a:buNone/>
            </a:pPr>
            <a:r>
              <a:rPr lang="en-US" altLang="zh-CN" smtClean="0">
                <a:ea typeface="宋体" pitchFamily="2" charset="-122"/>
              </a:rPr>
              <a:t>char *lineptr[N]; /*</a:t>
            </a:r>
            <a:r>
              <a:rPr lang="zh-CN" altLang="en-US" smtClean="0">
                <a:ea typeface="宋体" pitchFamily="2" charset="-122"/>
              </a:rPr>
              <a:t>存入所读入的行*</a:t>
            </a:r>
            <a:r>
              <a:rPr lang="en-US" altLang="zh-CN" smtClean="0">
                <a:ea typeface="宋体" pitchFamily="2" charset="-122"/>
              </a:rPr>
              <a:t>/</a:t>
            </a:r>
          </a:p>
          <a:p>
            <a:pPr lvl="2" indent="0">
              <a:buFont typeface="Wingdings" pitchFamily="2" charset="2"/>
              <a:buNone/>
            </a:pPr>
            <a:r>
              <a:rPr lang="en-US" altLang="zh-CN" smtClean="0">
                <a:ea typeface="宋体" pitchFamily="2" charset="-122"/>
              </a:rPr>
              <a:t>char line[LEN]; /*</a:t>
            </a:r>
            <a:r>
              <a:rPr lang="zh-CN" altLang="en-US" smtClean="0">
                <a:ea typeface="宋体" pitchFamily="2" charset="-122"/>
              </a:rPr>
              <a:t>当前读入行*</a:t>
            </a:r>
            <a:r>
              <a:rPr lang="en-US" altLang="zh-CN" smtClean="0">
                <a:ea typeface="宋体" pitchFamily="2" charset="-122"/>
              </a:rPr>
              <a:t>/</a:t>
            </a:r>
          </a:p>
          <a:p>
            <a:pPr lvl="2" indent="0">
              <a:buFont typeface="Wingdings" pitchFamily="2" charset="2"/>
              <a:buNone/>
            </a:pPr>
            <a:r>
              <a:rPr lang="en-US" altLang="zh-CN" smtClean="0">
                <a:ea typeface="宋体" pitchFamily="2" charset="-122"/>
              </a:rPr>
              <a:t>int i; /*</a:t>
            </a:r>
            <a:r>
              <a:rPr lang="zh-CN" altLang="en-US" smtClean="0">
                <a:ea typeface="宋体" pitchFamily="2" charset="-122"/>
              </a:rPr>
              <a:t>读入的行数*</a:t>
            </a:r>
            <a:r>
              <a:rPr lang="en-US" altLang="zh-CN" smtClean="0">
                <a:ea typeface="宋体" pitchFamily="2" charset="-122"/>
              </a:rPr>
              <a:t>/</a:t>
            </a:r>
          </a:p>
          <a:p>
            <a:pPr lvl="2" indent="0">
              <a:buFont typeface="Wingdings" pitchFamily="2" charset="2"/>
              <a:buNone/>
            </a:pPr>
            <a:endParaRPr lang="en-US" altLang="zh-CN" smtClean="0">
              <a:ea typeface="宋体" pitchFamily="2" charset="-122"/>
            </a:endParaRPr>
          </a:p>
          <a:p>
            <a:pPr lvl="2" indent="0">
              <a:buFont typeface="Wingdings" pitchFamily="2" charset="2"/>
              <a:buNone/>
            </a:pPr>
            <a:r>
              <a:rPr lang="en-US" altLang="zh-CN" smtClean="0">
                <a:ea typeface="宋体" pitchFamily="2" charset="-122"/>
              </a:rPr>
              <a:t>lineptr[i % n] = (char *)malloc(strlen(line)+1);</a:t>
            </a:r>
          </a:p>
          <a:p>
            <a:pPr lvl="2" indent="0">
              <a:buFont typeface="Wingdings" pitchFamily="2" charset="2"/>
              <a:buNone/>
            </a:pPr>
            <a:r>
              <a:rPr lang="en-US" altLang="zh-CN" smtClean="0">
                <a:ea typeface="宋体" pitchFamily="2" charset="-122"/>
              </a:rPr>
              <a:t>strcpy(lineptr[i%n], line);</a:t>
            </a:r>
          </a:p>
        </p:txBody>
      </p:sp>
      <p:grpSp>
        <p:nvGrpSpPr>
          <p:cNvPr id="2" name="Group 4"/>
          <p:cNvGrpSpPr>
            <a:grpSpLocks/>
          </p:cNvGrpSpPr>
          <p:nvPr/>
        </p:nvGrpSpPr>
        <p:grpSpPr bwMode="auto">
          <a:xfrm>
            <a:off x="6372225" y="3500438"/>
            <a:ext cx="720725" cy="2736850"/>
            <a:chOff x="4014" y="2205"/>
            <a:chExt cx="454" cy="1724"/>
          </a:xfrm>
        </p:grpSpPr>
        <p:sp>
          <p:nvSpPr>
            <p:cNvPr id="117773" name="Rectangle 5"/>
            <p:cNvSpPr>
              <a:spLocks noChangeArrowheads="1"/>
            </p:cNvSpPr>
            <p:nvPr/>
          </p:nvSpPr>
          <p:spPr bwMode="auto">
            <a:xfrm>
              <a:off x="4014" y="2205"/>
              <a:ext cx="454" cy="1724"/>
            </a:xfrm>
            <a:prstGeom prst="rect">
              <a:avLst/>
            </a:prstGeom>
            <a:noFill/>
            <a:ln w="9525">
              <a:solidFill>
                <a:schemeClr val="tx1"/>
              </a:solidFill>
              <a:miter lim="800000"/>
              <a:headEnd/>
              <a:tailEnd/>
            </a:ln>
          </p:spPr>
          <p:txBody>
            <a:bodyPr anchor="ctr">
              <a:spAutoFit/>
            </a:bodyPr>
            <a:lstStyle/>
            <a:p>
              <a:endParaRPr lang="zh-CN" altLang="en-US"/>
            </a:p>
          </p:txBody>
        </p:sp>
        <p:sp>
          <p:nvSpPr>
            <p:cNvPr id="117774" name="Line 6"/>
            <p:cNvSpPr>
              <a:spLocks noChangeShapeType="1"/>
            </p:cNvSpPr>
            <p:nvPr/>
          </p:nvSpPr>
          <p:spPr bwMode="auto">
            <a:xfrm>
              <a:off x="4014" y="2432"/>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5" name="Line 7"/>
            <p:cNvSpPr>
              <a:spLocks noChangeShapeType="1"/>
            </p:cNvSpPr>
            <p:nvPr/>
          </p:nvSpPr>
          <p:spPr bwMode="auto">
            <a:xfrm>
              <a:off x="4014" y="2659"/>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6" name="Line 8"/>
            <p:cNvSpPr>
              <a:spLocks noChangeShapeType="1"/>
            </p:cNvSpPr>
            <p:nvPr/>
          </p:nvSpPr>
          <p:spPr bwMode="auto">
            <a:xfrm>
              <a:off x="4014" y="2886"/>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7" name="Line 9"/>
            <p:cNvSpPr>
              <a:spLocks noChangeShapeType="1"/>
            </p:cNvSpPr>
            <p:nvPr/>
          </p:nvSpPr>
          <p:spPr bwMode="auto">
            <a:xfrm>
              <a:off x="4014" y="3702"/>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8" name="Text Box 10"/>
            <p:cNvSpPr txBox="1">
              <a:spLocks noChangeArrowheads="1"/>
            </p:cNvSpPr>
            <p:nvPr/>
          </p:nvSpPr>
          <p:spPr bwMode="auto">
            <a:xfrm>
              <a:off x="4047" y="3109"/>
              <a:ext cx="276" cy="250"/>
            </a:xfrm>
            <a:prstGeom prst="rect">
              <a:avLst/>
            </a:prstGeom>
            <a:noFill/>
            <a:ln w="9525">
              <a:noFill/>
              <a:miter lim="800000"/>
              <a:headEnd/>
              <a:tailEnd/>
            </a:ln>
          </p:spPr>
          <p:txBody>
            <a:bodyPr wrap="none">
              <a:spAutoFit/>
            </a:bodyPr>
            <a:lstStyle/>
            <a:p>
              <a:r>
                <a:rPr lang="en-US" altLang="zh-CN"/>
                <a:t>…</a:t>
              </a:r>
            </a:p>
          </p:txBody>
        </p:sp>
      </p:grpSp>
      <p:sp>
        <p:nvSpPr>
          <p:cNvPr id="190475" name="Line 11"/>
          <p:cNvSpPr>
            <a:spLocks noChangeShapeType="1"/>
          </p:cNvSpPr>
          <p:nvPr/>
        </p:nvSpPr>
        <p:spPr bwMode="auto">
          <a:xfrm flipH="1">
            <a:off x="7092950" y="3644900"/>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6" name="Line 12"/>
          <p:cNvSpPr>
            <a:spLocks noChangeShapeType="1"/>
          </p:cNvSpPr>
          <p:nvPr/>
        </p:nvSpPr>
        <p:spPr bwMode="auto">
          <a:xfrm flipH="1">
            <a:off x="7092950" y="4076700"/>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7" name="Line 13"/>
          <p:cNvSpPr>
            <a:spLocks noChangeShapeType="1"/>
          </p:cNvSpPr>
          <p:nvPr/>
        </p:nvSpPr>
        <p:spPr bwMode="auto">
          <a:xfrm flipH="1">
            <a:off x="7092950" y="4437063"/>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8" name="Line 14"/>
          <p:cNvSpPr>
            <a:spLocks noChangeShapeType="1"/>
          </p:cNvSpPr>
          <p:nvPr/>
        </p:nvSpPr>
        <p:spPr bwMode="auto">
          <a:xfrm flipH="1">
            <a:off x="7092950" y="6092825"/>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9" name="Line 15"/>
          <p:cNvSpPr>
            <a:spLocks noChangeShapeType="1"/>
          </p:cNvSpPr>
          <p:nvPr/>
        </p:nvSpPr>
        <p:spPr bwMode="auto">
          <a:xfrm flipH="1">
            <a:off x="7092950" y="3789363"/>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80" name="Line 16"/>
          <p:cNvSpPr>
            <a:spLocks noChangeShapeType="1"/>
          </p:cNvSpPr>
          <p:nvPr/>
        </p:nvSpPr>
        <p:spPr bwMode="auto">
          <a:xfrm flipH="1">
            <a:off x="7092950" y="4149725"/>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7" dur="500"/>
                                        <p:tgtEl>
                                          <p:spTgt spid="1904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12" dur="500"/>
                                        <p:tgtEl>
                                          <p:spTgt spid="19046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animEffect transition="in" filter="blinds(horizontal)">
                                      <p:cBhvr>
                                        <p:cTn id="15" dur="500"/>
                                        <p:tgtEl>
                                          <p:spTgt spid="19046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0467">
                                            <p:txEl>
                                              <p:pRg st="4" end="4"/>
                                            </p:txEl>
                                          </p:spTgt>
                                        </p:tgtEl>
                                        <p:attrNameLst>
                                          <p:attrName>style.visibility</p:attrName>
                                        </p:attrNameLst>
                                      </p:cBhvr>
                                      <p:to>
                                        <p:strVal val="visible"/>
                                      </p:to>
                                    </p:set>
                                    <p:animEffect transition="in" filter="blinds(horizontal)">
                                      <p:cBhvr>
                                        <p:cTn id="18" dur="500"/>
                                        <p:tgtEl>
                                          <p:spTgt spid="19046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90467">
                                            <p:txEl>
                                              <p:pRg st="6" end="6"/>
                                            </p:txEl>
                                          </p:spTgt>
                                        </p:tgtEl>
                                        <p:attrNameLst>
                                          <p:attrName>style.visibility</p:attrName>
                                        </p:attrNameLst>
                                      </p:cBhvr>
                                      <p:to>
                                        <p:strVal val="visible"/>
                                      </p:to>
                                    </p:set>
                                    <p:animEffect transition="in" filter="blinds(horizontal)">
                                      <p:cBhvr>
                                        <p:cTn id="21" dur="500"/>
                                        <p:tgtEl>
                                          <p:spTgt spid="19046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90467">
                                            <p:txEl>
                                              <p:pRg st="7" end="7"/>
                                            </p:txEl>
                                          </p:spTgt>
                                        </p:tgtEl>
                                        <p:attrNameLst>
                                          <p:attrName>style.visibility</p:attrName>
                                        </p:attrNameLst>
                                      </p:cBhvr>
                                      <p:to>
                                        <p:strVal val="visible"/>
                                      </p:to>
                                    </p:set>
                                    <p:animEffect transition="in" filter="blinds(horizontal)">
                                      <p:cBhvr>
                                        <p:cTn id="24" dur="500"/>
                                        <p:tgtEl>
                                          <p:spTgt spid="190467">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90475"/>
                                        </p:tgtEl>
                                        <p:attrNameLst>
                                          <p:attrName>style.visibility</p:attrName>
                                        </p:attrNameLst>
                                      </p:cBhvr>
                                      <p:to>
                                        <p:strVal val="visible"/>
                                      </p:to>
                                    </p:set>
                                    <p:animEffect transition="in" filter="blinds(horizontal)">
                                      <p:cBhvr>
                                        <p:cTn id="34" dur="500"/>
                                        <p:tgtEl>
                                          <p:spTgt spid="19047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1" nodeType="clickEffect">
                                  <p:stCondLst>
                                    <p:cond delay="0"/>
                                  </p:stCondLst>
                                  <p:childTnLst>
                                    <p:animEffect transition="out" filter="blinds(horizontal)">
                                      <p:cBhvr>
                                        <p:cTn id="38" dur="500"/>
                                        <p:tgtEl>
                                          <p:spTgt spid="190475"/>
                                        </p:tgtEl>
                                      </p:cBhvr>
                                    </p:animEffect>
                                    <p:set>
                                      <p:cBhvr>
                                        <p:cTn id="39" dur="1" fill="hold">
                                          <p:stCondLst>
                                            <p:cond delay="499"/>
                                          </p:stCondLst>
                                        </p:cTn>
                                        <p:tgtEl>
                                          <p:spTgt spid="190475"/>
                                        </p:tgtEl>
                                        <p:attrNameLst>
                                          <p:attrName>style.visibility</p:attrName>
                                        </p:attrNameLst>
                                      </p:cBhvr>
                                      <p:to>
                                        <p:strVal val="hidden"/>
                                      </p:to>
                                    </p:se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90476"/>
                                        </p:tgtEl>
                                        <p:attrNameLst>
                                          <p:attrName>style.visibility</p:attrName>
                                        </p:attrNameLst>
                                      </p:cBhvr>
                                      <p:to>
                                        <p:strVal val="visible"/>
                                      </p:to>
                                    </p:set>
                                    <p:animEffect transition="in" filter="blinds(horizontal)">
                                      <p:cBhvr>
                                        <p:cTn id="43" dur="500"/>
                                        <p:tgtEl>
                                          <p:spTgt spid="19047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1" nodeType="clickEffect">
                                  <p:stCondLst>
                                    <p:cond delay="0"/>
                                  </p:stCondLst>
                                  <p:childTnLst>
                                    <p:animEffect transition="out" filter="blinds(horizontal)">
                                      <p:cBhvr>
                                        <p:cTn id="47" dur="500"/>
                                        <p:tgtEl>
                                          <p:spTgt spid="190476"/>
                                        </p:tgtEl>
                                      </p:cBhvr>
                                    </p:animEffect>
                                    <p:set>
                                      <p:cBhvr>
                                        <p:cTn id="48" dur="1" fill="hold">
                                          <p:stCondLst>
                                            <p:cond delay="499"/>
                                          </p:stCondLst>
                                        </p:cTn>
                                        <p:tgtEl>
                                          <p:spTgt spid="190476"/>
                                        </p:tgtEl>
                                        <p:attrNameLst>
                                          <p:attrName>style.visibility</p:attrName>
                                        </p:attrNameLst>
                                      </p:cBhvr>
                                      <p:to>
                                        <p:strVal val="hidden"/>
                                      </p:to>
                                    </p:se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90477"/>
                                        </p:tgtEl>
                                        <p:attrNameLst>
                                          <p:attrName>style.visibility</p:attrName>
                                        </p:attrNameLst>
                                      </p:cBhvr>
                                      <p:to>
                                        <p:strVal val="visible"/>
                                      </p:to>
                                    </p:set>
                                    <p:animEffect transition="in" filter="blinds(horizontal)">
                                      <p:cBhvr>
                                        <p:cTn id="52" dur="500"/>
                                        <p:tgtEl>
                                          <p:spTgt spid="19047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190477"/>
                                        </p:tgtEl>
                                      </p:cBhvr>
                                    </p:animEffect>
                                    <p:set>
                                      <p:cBhvr>
                                        <p:cTn id="57" dur="1" fill="hold">
                                          <p:stCondLst>
                                            <p:cond delay="499"/>
                                          </p:stCondLst>
                                        </p:cTn>
                                        <p:tgtEl>
                                          <p:spTgt spid="190477"/>
                                        </p:tgtEl>
                                        <p:attrNameLst>
                                          <p:attrName>style.visibility</p:attrName>
                                        </p:attrNameLst>
                                      </p:cBhvr>
                                      <p:to>
                                        <p:strVal val="hidden"/>
                                      </p:to>
                                    </p:se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190478"/>
                                        </p:tgtEl>
                                        <p:attrNameLst>
                                          <p:attrName>style.visibility</p:attrName>
                                        </p:attrNameLst>
                                      </p:cBhvr>
                                      <p:to>
                                        <p:strVal val="visible"/>
                                      </p:to>
                                    </p:set>
                                    <p:animEffect transition="in" filter="blinds(horizontal)">
                                      <p:cBhvr>
                                        <p:cTn id="61" dur="500"/>
                                        <p:tgtEl>
                                          <p:spTgt spid="19047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xit" presetSubtype="10" fill="hold" grpId="1" nodeType="clickEffect">
                                  <p:stCondLst>
                                    <p:cond delay="0"/>
                                  </p:stCondLst>
                                  <p:childTnLst>
                                    <p:animEffect transition="out" filter="blinds(horizontal)">
                                      <p:cBhvr>
                                        <p:cTn id="65" dur="500"/>
                                        <p:tgtEl>
                                          <p:spTgt spid="190478"/>
                                        </p:tgtEl>
                                      </p:cBhvr>
                                    </p:animEffect>
                                    <p:set>
                                      <p:cBhvr>
                                        <p:cTn id="66" dur="1" fill="hold">
                                          <p:stCondLst>
                                            <p:cond delay="499"/>
                                          </p:stCondLst>
                                        </p:cTn>
                                        <p:tgtEl>
                                          <p:spTgt spid="190478"/>
                                        </p:tgtEl>
                                        <p:attrNameLst>
                                          <p:attrName>style.visibility</p:attrName>
                                        </p:attrNameLst>
                                      </p:cBhvr>
                                      <p:to>
                                        <p:strVal val="hidden"/>
                                      </p:to>
                                    </p:set>
                                  </p:childTnLst>
                                </p:cTn>
                              </p:par>
                            </p:childTnLst>
                          </p:cTn>
                        </p:par>
                        <p:par>
                          <p:cTn id="67" fill="hold">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190479"/>
                                        </p:tgtEl>
                                        <p:attrNameLst>
                                          <p:attrName>style.visibility</p:attrName>
                                        </p:attrNameLst>
                                      </p:cBhvr>
                                      <p:to>
                                        <p:strVal val="visible"/>
                                      </p:to>
                                    </p:set>
                                    <p:animEffect transition="in" filter="blinds(horizontal)">
                                      <p:cBhvr>
                                        <p:cTn id="70" dur="500"/>
                                        <p:tgtEl>
                                          <p:spTgt spid="190479"/>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1" nodeType="clickEffect">
                                  <p:stCondLst>
                                    <p:cond delay="0"/>
                                  </p:stCondLst>
                                  <p:childTnLst>
                                    <p:animEffect transition="out" filter="blinds(horizontal)">
                                      <p:cBhvr>
                                        <p:cTn id="74" dur="500"/>
                                        <p:tgtEl>
                                          <p:spTgt spid="190479"/>
                                        </p:tgtEl>
                                      </p:cBhvr>
                                    </p:animEffect>
                                    <p:set>
                                      <p:cBhvr>
                                        <p:cTn id="75" dur="1" fill="hold">
                                          <p:stCondLst>
                                            <p:cond delay="499"/>
                                          </p:stCondLst>
                                        </p:cTn>
                                        <p:tgtEl>
                                          <p:spTgt spid="190479"/>
                                        </p:tgtEl>
                                        <p:attrNameLst>
                                          <p:attrName>style.visibility</p:attrName>
                                        </p:attrNameLst>
                                      </p:cBhvr>
                                      <p:to>
                                        <p:strVal val="hidden"/>
                                      </p:to>
                                    </p:set>
                                  </p:childTnLst>
                                </p:cTn>
                              </p:par>
                            </p:childTnLst>
                          </p:cTn>
                        </p:par>
                        <p:par>
                          <p:cTn id="76" fill="hold">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190480"/>
                                        </p:tgtEl>
                                        <p:attrNameLst>
                                          <p:attrName>style.visibility</p:attrName>
                                        </p:attrNameLst>
                                      </p:cBhvr>
                                      <p:to>
                                        <p:strVal val="visible"/>
                                      </p:to>
                                    </p:set>
                                    <p:animEffect transition="in" filter="blinds(horizontal)">
                                      <p:cBhvr>
                                        <p:cTn id="79" dur="500"/>
                                        <p:tgtEl>
                                          <p:spTgt spid="19048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1" nodeType="clickEffect">
                                  <p:stCondLst>
                                    <p:cond delay="0"/>
                                  </p:stCondLst>
                                  <p:childTnLst>
                                    <p:animEffect transition="out" filter="blinds(horizontal)">
                                      <p:cBhvr>
                                        <p:cTn id="83" dur="500"/>
                                        <p:tgtEl>
                                          <p:spTgt spid="190480"/>
                                        </p:tgtEl>
                                      </p:cBhvr>
                                    </p:animEffect>
                                    <p:set>
                                      <p:cBhvr>
                                        <p:cTn id="84" dur="1" fill="hold">
                                          <p:stCondLst>
                                            <p:cond delay="499"/>
                                          </p:stCondLst>
                                        </p:cTn>
                                        <p:tgtEl>
                                          <p:spTgt spid="1904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5" grpId="0" animBg="1"/>
      <p:bldP spid="190475" grpId="1" animBg="1"/>
      <p:bldP spid="190476" grpId="0" animBg="1"/>
      <p:bldP spid="190476" grpId="1" animBg="1"/>
      <p:bldP spid="190477" grpId="0" animBg="1"/>
      <p:bldP spid="190477" grpId="1" animBg="1"/>
      <p:bldP spid="190478" grpId="0" animBg="1"/>
      <p:bldP spid="190478" grpId="1" animBg="1"/>
      <p:bldP spid="190479" grpId="0" animBg="1"/>
      <p:bldP spid="190479" grpId="1" animBg="1"/>
      <p:bldP spid="190480" grpId="0" animBg="1"/>
      <p:bldP spid="190480" grpId="1"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3"/>
          <p:cNvSpPr>
            <a:spLocks noGrp="1"/>
          </p:cNvSpPr>
          <p:nvPr>
            <p:ph type="ftr" sz="quarter" idx="10"/>
          </p:nvPr>
        </p:nvSpPr>
        <p:spPr>
          <a:noFill/>
        </p:spPr>
        <p:txBody>
          <a:bodyPr/>
          <a:lstStyle/>
          <a:p>
            <a:r>
              <a:rPr lang="en-US" altLang="zh-CN" smtClean="0"/>
              <a:t>构造类型 – 数组和指针</a:t>
            </a:r>
          </a:p>
        </p:txBody>
      </p:sp>
      <p:sp>
        <p:nvSpPr>
          <p:cNvPr id="118787" name="灯片编号占位符 4"/>
          <p:cNvSpPr>
            <a:spLocks noGrp="1"/>
          </p:cNvSpPr>
          <p:nvPr>
            <p:ph type="sldNum" sz="quarter" idx="11"/>
          </p:nvPr>
        </p:nvSpPr>
        <p:spPr>
          <a:noFill/>
        </p:spPr>
        <p:txBody>
          <a:bodyPr/>
          <a:lstStyle/>
          <a:p>
            <a:fld id="{818A3A6B-3F12-439A-A38E-7FDF8528F53C}" type="slidenum">
              <a:rPr lang="en-US" altLang="zh-CN" smtClean="0"/>
              <a:pPr/>
              <a:t>103</a:t>
            </a:fld>
            <a:endParaRPr lang="en-US" altLang="zh-CN" smtClean="0"/>
          </a:p>
        </p:txBody>
      </p:sp>
      <p:sp>
        <p:nvSpPr>
          <p:cNvPr id="118788"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5.7</a:t>
            </a:r>
            <a:r>
              <a:rPr lang="zh-CN" altLang="en-US" dirty="0" smtClean="0">
                <a:ea typeface="宋体" pitchFamily="2" charset="-122"/>
              </a:rPr>
              <a:t>：算法设计（续）</a:t>
            </a:r>
          </a:p>
        </p:txBody>
      </p:sp>
      <p:sp>
        <p:nvSpPr>
          <p:cNvPr id="191491" name="Rectangle 3"/>
          <p:cNvSpPr>
            <a:spLocks noGrp="1" noChangeArrowheads="1"/>
          </p:cNvSpPr>
          <p:nvPr>
            <p:ph type="body" idx="1"/>
          </p:nvPr>
        </p:nvSpPr>
        <p:spPr>
          <a:xfrm>
            <a:off x="977900" y="1447800"/>
            <a:ext cx="7410450" cy="4556125"/>
          </a:xfrm>
        </p:spPr>
        <p:txBody>
          <a:bodyPr/>
          <a:lstStyle/>
          <a:p>
            <a:r>
              <a:rPr lang="zh-CN" altLang="en-US" smtClean="0">
                <a:ea typeface="宋体" pitchFamily="2" charset="-122"/>
              </a:rPr>
              <a:t>方法三：两次扫描文件。</a:t>
            </a:r>
          </a:p>
          <a:p>
            <a:pPr lvl="1"/>
            <a:r>
              <a:rPr lang="zh-CN" altLang="en-US" smtClean="0">
                <a:ea typeface="宋体" pitchFamily="2" charset="-122"/>
              </a:rPr>
              <a:t>第一遍扫描文件，用于统计文件的总行数</a:t>
            </a:r>
            <a:r>
              <a:rPr lang="en-US" altLang="zh-CN" smtClean="0">
                <a:ea typeface="宋体" pitchFamily="2" charset="-122"/>
              </a:rPr>
              <a:t>N</a:t>
            </a:r>
            <a:r>
              <a:rPr lang="zh-CN" altLang="en-US" smtClean="0">
                <a:ea typeface="宋体" pitchFamily="2" charset="-122"/>
              </a:rPr>
              <a:t>；</a:t>
            </a:r>
          </a:p>
          <a:p>
            <a:pPr lvl="1"/>
            <a:r>
              <a:rPr lang="zh-CN" altLang="en-US" smtClean="0">
                <a:ea typeface="宋体" pitchFamily="2" charset="-122"/>
              </a:rPr>
              <a:t>第二遍扫描文件时，首先跳过前面</a:t>
            </a:r>
            <a:r>
              <a:rPr lang="en-US" altLang="zh-CN" smtClean="0">
                <a:ea typeface="宋体" pitchFamily="2" charset="-122"/>
              </a:rPr>
              <a:t>N-n</a:t>
            </a:r>
            <a:r>
              <a:rPr lang="zh-CN" altLang="en-US" smtClean="0">
                <a:ea typeface="宋体" pitchFamily="2" charset="-122"/>
              </a:rPr>
              <a:t>行，只读取最后</a:t>
            </a:r>
            <a:r>
              <a:rPr lang="en-US" altLang="zh-CN" smtClean="0">
                <a:ea typeface="宋体" pitchFamily="2" charset="-122"/>
              </a:rPr>
              <a:t>n</a:t>
            </a:r>
            <a:r>
              <a:rPr lang="zh-CN" altLang="en-US" smtClean="0">
                <a:ea typeface="宋体" pitchFamily="2" charset="-122"/>
              </a:rPr>
              <a:t>行。</a:t>
            </a:r>
          </a:p>
          <a:p>
            <a:r>
              <a:rPr lang="zh-CN" altLang="en-US" smtClean="0">
                <a:ea typeface="宋体" pitchFamily="2" charset="-122"/>
              </a:rPr>
              <a:t>如何开始第二遍扫描？</a:t>
            </a:r>
          </a:p>
          <a:p>
            <a:pPr lvl="1">
              <a:buFont typeface="Wingdings" pitchFamily="2" charset="2"/>
              <a:buNone/>
            </a:pPr>
            <a:r>
              <a:rPr lang="en-US" altLang="zh-CN" smtClean="0">
                <a:solidFill>
                  <a:srgbClr val="2B02A0"/>
                </a:solidFill>
                <a:ea typeface="宋体" pitchFamily="2" charset="-122"/>
              </a:rPr>
              <a:t>fseek(fp, 0, SEEK_SET);  -- </a:t>
            </a:r>
            <a:r>
              <a:rPr lang="zh-CN" altLang="en-US" smtClean="0">
                <a:solidFill>
                  <a:srgbClr val="2B02A0"/>
                </a:solidFill>
                <a:ea typeface="宋体" pitchFamily="2" charset="-122"/>
              </a:rPr>
              <a:t>将文件读写位置移至文件头</a:t>
            </a:r>
            <a:endParaRPr lang="en-US" altLang="zh-CN" smtClean="0">
              <a:solidFill>
                <a:srgbClr val="2B02A0"/>
              </a:solidFill>
              <a:ea typeface="宋体" pitchFamily="2" charset="-122"/>
            </a:endParaRPr>
          </a:p>
          <a:p>
            <a:pPr lvl="1">
              <a:buFont typeface="Wingdings" pitchFamily="2" charset="2"/>
              <a:buNone/>
            </a:pPr>
            <a:r>
              <a:rPr lang="zh-CN" altLang="en-US" smtClean="0">
                <a:solidFill>
                  <a:srgbClr val="2B02A0"/>
                </a:solidFill>
                <a:ea typeface="宋体" pitchFamily="2" charset="-122"/>
              </a:rPr>
              <a:t>或（关闭后）再次打开同一个文件</a:t>
            </a:r>
            <a:endParaRPr lang="en-US" altLang="zh-CN" smtClean="0">
              <a:solidFill>
                <a:srgbClr val="2B02A0"/>
              </a:solidFill>
              <a:ea typeface="宋体" pitchFamily="2" charset="-122"/>
            </a:endParaRPr>
          </a:p>
        </p:txBody>
      </p:sp>
      <p:sp>
        <p:nvSpPr>
          <p:cNvPr id="191492" name="Text Box 4"/>
          <p:cNvSpPr txBox="1">
            <a:spLocks noChangeArrowheads="1"/>
          </p:cNvSpPr>
          <p:nvPr/>
        </p:nvSpPr>
        <p:spPr bwMode="auto">
          <a:xfrm>
            <a:off x="1692275" y="5013325"/>
            <a:ext cx="6119813" cy="396875"/>
          </a:xfrm>
          <a:prstGeom prst="rect">
            <a:avLst/>
          </a:prstGeom>
          <a:solidFill>
            <a:schemeClr val="accent1"/>
          </a:solidFill>
          <a:ln w="9525">
            <a:noFill/>
            <a:miter lim="800000"/>
            <a:headEnd/>
            <a:tailEnd/>
          </a:ln>
        </p:spPr>
        <p:txBody>
          <a:bodyPr>
            <a:spAutoFit/>
          </a:bodyPr>
          <a:lstStyle/>
          <a:p>
            <a:pPr>
              <a:spcBef>
                <a:spcPct val="50000"/>
              </a:spcBef>
            </a:pPr>
            <a:r>
              <a:rPr lang="zh-CN" altLang="en-US"/>
              <a:t>请同学们考虑是否还有其它方法？甚至更好的方法？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1491">
                                            <p:txEl>
                                              <p:pRg st="1" end="1"/>
                                            </p:txEl>
                                          </p:spTgt>
                                        </p:tgtEl>
                                        <p:attrNameLst>
                                          <p:attrName>style.visibility</p:attrName>
                                        </p:attrNameLst>
                                      </p:cBhvr>
                                      <p:to>
                                        <p:strVal val="visible"/>
                                      </p:to>
                                    </p:set>
                                    <p:animEffect transition="in" filter="blinds(horizontal)">
                                      <p:cBhvr>
                                        <p:cTn id="7" dur="500"/>
                                        <p:tgtEl>
                                          <p:spTgt spid="191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1">
                                            <p:txEl>
                                              <p:pRg st="2" end="2"/>
                                            </p:txEl>
                                          </p:spTgt>
                                        </p:tgtEl>
                                        <p:attrNameLst>
                                          <p:attrName>style.visibility</p:attrName>
                                        </p:attrNameLst>
                                      </p:cBhvr>
                                      <p:to>
                                        <p:strVal val="visible"/>
                                      </p:to>
                                    </p:set>
                                    <p:animEffect transition="in" filter="blinds(horizontal)">
                                      <p:cBhvr>
                                        <p:cTn id="12" dur="500"/>
                                        <p:tgtEl>
                                          <p:spTgt spid="191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1491">
                                            <p:txEl>
                                              <p:pRg st="3" end="3"/>
                                            </p:txEl>
                                          </p:spTgt>
                                        </p:tgtEl>
                                        <p:attrNameLst>
                                          <p:attrName>style.visibility</p:attrName>
                                        </p:attrNameLst>
                                      </p:cBhvr>
                                      <p:to>
                                        <p:strVal val="visible"/>
                                      </p:to>
                                    </p:set>
                                    <p:animEffect transition="in" filter="blinds(horizontal)">
                                      <p:cBhvr>
                                        <p:cTn id="17" dur="500"/>
                                        <p:tgtEl>
                                          <p:spTgt spid="1914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1491">
                                            <p:txEl>
                                              <p:pRg st="4" end="4"/>
                                            </p:txEl>
                                          </p:spTgt>
                                        </p:tgtEl>
                                        <p:attrNameLst>
                                          <p:attrName>style.visibility</p:attrName>
                                        </p:attrNameLst>
                                      </p:cBhvr>
                                      <p:to>
                                        <p:strVal val="visible"/>
                                      </p:to>
                                    </p:set>
                                    <p:animEffect transition="in" filter="blinds(horizontal)">
                                      <p:cBhvr>
                                        <p:cTn id="22" dur="500"/>
                                        <p:tgtEl>
                                          <p:spTgt spid="1914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1491">
                                            <p:txEl>
                                              <p:pRg st="5" end="5"/>
                                            </p:txEl>
                                          </p:spTgt>
                                        </p:tgtEl>
                                        <p:attrNameLst>
                                          <p:attrName>style.visibility</p:attrName>
                                        </p:attrNameLst>
                                      </p:cBhvr>
                                      <p:to>
                                        <p:strVal val="visible"/>
                                      </p:to>
                                    </p:set>
                                    <p:anim calcmode="lin" valueType="num">
                                      <p:cBhvr additive="base">
                                        <p:cTn id="27" dur="500" fill="hold"/>
                                        <p:tgtEl>
                                          <p:spTgt spid="1914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1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1492"/>
                                        </p:tgtEl>
                                        <p:attrNameLst>
                                          <p:attrName>style.visibility</p:attrName>
                                        </p:attrNameLst>
                                      </p:cBhvr>
                                      <p:to>
                                        <p:strVal val="visible"/>
                                      </p:to>
                                    </p:set>
                                    <p:animEffect transition="in" filter="blinds(horizontal)">
                                      <p:cBhvr>
                                        <p:cTn id="33" dur="500"/>
                                        <p:tgtEl>
                                          <p:spTgt spid="19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3"/>
          <p:cNvSpPr>
            <a:spLocks noGrp="1"/>
          </p:cNvSpPr>
          <p:nvPr>
            <p:ph type="ftr" sz="quarter" idx="10"/>
          </p:nvPr>
        </p:nvSpPr>
        <p:spPr>
          <a:noFill/>
        </p:spPr>
        <p:txBody>
          <a:bodyPr/>
          <a:lstStyle/>
          <a:p>
            <a:r>
              <a:rPr lang="en-US" altLang="zh-CN" smtClean="0"/>
              <a:t>构造类型 – 数组和指针</a:t>
            </a:r>
          </a:p>
        </p:txBody>
      </p:sp>
      <p:sp>
        <p:nvSpPr>
          <p:cNvPr id="119811" name="灯片编号占位符 4"/>
          <p:cNvSpPr>
            <a:spLocks noGrp="1"/>
          </p:cNvSpPr>
          <p:nvPr>
            <p:ph type="sldNum" sz="quarter" idx="11"/>
          </p:nvPr>
        </p:nvSpPr>
        <p:spPr>
          <a:noFill/>
        </p:spPr>
        <p:txBody>
          <a:bodyPr/>
          <a:lstStyle/>
          <a:p>
            <a:fld id="{F63F1E5F-29C4-4D51-8341-875B1719D040}" type="slidenum">
              <a:rPr lang="en-US" altLang="zh-CN" smtClean="0"/>
              <a:pPr/>
              <a:t>104</a:t>
            </a:fld>
            <a:endParaRPr lang="en-US" altLang="zh-CN" smtClean="0"/>
          </a:p>
        </p:txBody>
      </p:sp>
      <p:sp>
        <p:nvSpPr>
          <p:cNvPr id="119812"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5.7</a:t>
            </a:r>
            <a:r>
              <a:rPr lang="zh-CN" altLang="en-US" dirty="0" smtClean="0">
                <a:ea typeface="宋体" pitchFamily="2" charset="-122"/>
              </a:rPr>
              <a:t>：代码实现（循环链表）</a:t>
            </a:r>
          </a:p>
        </p:txBody>
      </p:sp>
      <p:sp>
        <p:nvSpPr>
          <p:cNvPr id="192515" name="Rectangle 3"/>
          <p:cNvSpPr>
            <a:spLocks noGrp="1" noChangeArrowheads="1"/>
          </p:cNvSpPr>
          <p:nvPr>
            <p:ph type="body" idx="1"/>
          </p:nvPr>
        </p:nvSpPr>
        <p:spPr>
          <a:xfrm>
            <a:off x="977900" y="1447800"/>
            <a:ext cx="3233738" cy="4556125"/>
          </a:xfrm>
        </p:spPr>
        <p:txBody>
          <a:bodyPr/>
          <a:lstStyle/>
          <a:p>
            <a:pPr>
              <a:lnSpc>
                <a:spcPct val="80000"/>
              </a:lnSpc>
              <a:buFont typeface="Wingdings" pitchFamily="2" charset="2"/>
              <a:buNone/>
            </a:pPr>
            <a:r>
              <a:rPr lang="en-US" altLang="zh-CN" sz="1600" b="0" dirty="0" smtClean="0">
                <a:ea typeface="宋体" pitchFamily="2" charset="-122"/>
              </a:rPr>
              <a:t>#include &lt;</a:t>
            </a:r>
            <a:r>
              <a:rPr lang="en-US" altLang="zh-CN" sz="1600" b="0" dirty="0" err="1" smtClean="0">
                <a:ea typeface="宋体" pitchFamily="2" charset="-122"/>
              </a:rPr>
              <a:t>stdio.h</a:t>
            </a:r>
            <a:r>
              <a:rPr lang="en-US" altLang="zh-CN" sz="1600" b="0" dirty="0" smtClean="0">
                <a:ea typeface="宋体" pitchFamily="2" charset="-122"/>
              </a:rPr>
              <a:t>&gt;</a:t>
            </a:r>
          </a:p>
          <a:p>
            <a:pPr>
              <a:lnSpc>
                <a:spcPct val="80000"/>
              </a:lnSpc>
              <a:buFont typeface="Wingdings" pitchFamily="2" charset="2"/>
              <a:buNone/>
            </a:pPr>
            <a:r>
              <a:rPr lang="en-US" altLang="zh-CN" sz="1600" b="0" dirty="0" smtClean="0">
                <a:ea typeface="宋体" pitchFamily="2" charset="-122"/>
              </a:rPr>
              <a:t>#include &lt;</a:t>
            </a:r>
            <a:r>
              <a:rPr lang="en-US" altLang="zh-CN" sz="1600" b="0" dirty="0" err="1" smtClean="0">
                <a:ea typeface="宋体" pitchFamily="2" charset="-122"/>
              </a:rPr>
              <a:t>stdlib.h</a:t>
            </a:r>
            <a:r>
              <a:rPr lang="en-US" altLang="zh-CN" sz="1600" b="0" dirty="0" smtClean="0">
                <a:ea typeface="宋体" pitchFamily="2" charset="-122"/>
              </a:rPr>
              <a:t>&gt;</a:t>
            </a:r>
          </a:p>
          <a:p>
            <a:pPr>
              <a:lnSpc>
                <a:spcPct val="80000"/>
              </a:lnSpc>
              <a:buFont typeface="Wingdings" pitchFamily="2" charset="2"/>
              <a:buNone/>
            </a:pPr>
            <a:r>
              <a:rPr lang="en-US" altLang="zh-CN" sz="1600" b="0" dirty="0" smtClean="0">
                <a:ea typeface="宋体" pitchFamily="2" charset="-122"/>
              </a:rPr>
              <a:t>#include &lt;</a:t>
            </a:r>
            <a:r>
              <a:rPr lang="en-US" altLang="zh-CN" sz="1600" b="0" dirty="0" err="1" smtClean="0">
                <a:ea typeface="宋体" pitchFamily="2" charset="-122"/>
              </a:rPr>
              <a:t>string.h</a:t>
            </a:r>
            <a:r>
              <a:rPr lang="en-US" altLang="zh-CN" sz="1600" b="0" dirty="0" smtClean="0">
                <a:ea typeface="宋体" pitchFamily="2" charset="-122"/>
              </a:rPr>
              <a:t>&gt;</a:t>
            </a:r>
          </a:p>
          <a:p>
            <a:pPr>
              <a:lnSpc>
                <a:spcPct val="80000"/>
              </a:lnSpc>
              <a:buFont typeface="Wingdings" pitchFamily="2" charset="2"/>
              <a:buNone/>
            </a:pPr>
            <a:r>
              <a:rPr lang="en-US" altLang="zh-CN" sz="1600" b="0" dirty="0" smtClean="0">
                <a:ea typeface="宋体" pitchFamily="2" charset="-122"/>
              </a:rPr>
              <a:t>#define DEFLINES  10</a:t>
            </a:r>
          </a:p>
          <a:p>
            <a:pPr>
              <a:lnSpc>
                <a:spcPct val="80000"/>
              </a:lnSpc>
              <a:buFont typeface="Wingdings" pitchFamily="2" charset="2"/>
              <a:buNone/>
            </a:pPr>
            <a:r>
              <a:rPr lang="en-US" altLang="zh-CN" sz="1600" b="0" dirty="0" smtClean="0">
                <a:ea typeface="宋体" pitchFamily="2" charset="-122"/>
              </a:rPr>
              <a:t>#define MAXLEN    81</a:t>
            </a:r>
          </a:p>
          <a:p>
            <a:pPr>
              <a:lnSpc>
                <a:spcPct val="80000"/>
              </a:lnSpc>
              <a:buFont typeface="Wingdings" pitchFamily="2" charset="2"/>
              <a:buNone/>
            </a:pPr>
            <a:r>
              <a:rPr lang="en-US" altLang="zh-CN" sz="1600" b="0" dirty="0" err="1" smtClean="0">
                <a:ea typeface="宋体" pitchFamily="2" charset="-122"/>
              </a:rPr>
              <a:t>struct</a:t>
            </a:r>
            <a:r>
              <a:rPr lang="en-US" altLang="zh-CN" sz="1600" b="0" dirty="0" smtClean="0">
                <a:ea typeface="宋体" pitchFamily="2" charset="-122"/>
              </a:rPr>
              <a:t> Node {</a:t>
            </a:r>
          </a:p>
          <a:p>
            <a:pPr>
              <a:lnSpc>
                <a:spcPct val="80000"/>
              </a:lnSpc>
              <a:buFont typeface="Wingdings" pitchFamily="2" charset="2"/>
              <a:buNone/>
            </a:pPr>
            <a:r>
              <a:rPr lang="en-US" altLang="zh-CN" sz="1600" b="0" dirty="0" smtClean="0">
                <a:ea typeface="宋体" pitchFamily="2" charset="-122"/>
              </a:rPr>
              <a:t>  char *line;</a:t>
            </a:r>
          </a:p>
          <a:p>
            <a:pPr>
              <a:lnSpc>
                <a:spcPct val="80000"/>
              </a:lnSpc>
              <a:buFont typeface="Wingdings" pitchFamily="2" charset="2"/>
              <a:buNone/>
            </a:pPr>
            <a:r>
              <a:rPr lang="en-US" altLang="zh-CN" sz="1600" b="0" dirty="0" smtClean="0">
                <a:ea typeface="宋体" pitchFamily="2" charset="-122"/>
              </a:rPr>
              <a:t>  </a:t>
            </a:r>
            <a:r>
              <a:rPr lang="en-US" altLang="zh-CN" sz="1600" b="0" dirty="0" err="1" smtClean="0">
                <a:ea typeface="宋体" pitchFamily="2" charset="-122"/>
              </a:rPr>
              <a:t>struct</a:t>
            </a:r>
            <a:r>
              <a:rPr lang="en-US" altLang="zh-CN" sz="1600" b="0" dirty="0" smtClean="0">
                <a:ea typeface="宋体" pitchFamily="2" charset="-122"/>
              </a:rPr>
              <a:t> Node *next;</a:t>
            </a:r>
          </a:p>
          <a:p>
            <a:pPr>
              <a:lnSpc>
                <a:spcPct val="80000"/>
              </a:lnSpc>
              <a:buFont typeface="Wingdings" pitchFamily="2" charset="2"/>
              <a:buNone/>
            </a:pPr>
            <a:r>
              <a:rPr lang="en-US" altLang="zh-CN" sz="1600" b="0" dirty="0" smtClean="0">
                <a:ea typeface="宋体" pitchFamily="2" charset="-122"/>
              </a:rPr>
              <a:t>};</a:t>
            </a:r>
            <a:endParaRPr lang="en-US" altLang="zh-CN" sz="1600" dirty="0" smtClean="0">
              <a:ea typeface="宋体" pitchFamily="2" charset="-122"/>
            </a:endParaRPr>
          </a:p>
        </p:txBody>
      </p:sp>
      <p:sp>
        <p:nvSpPr>
          <p:cNvPr id="192516" name="Rectangle 4"/>
          <p:cNvSpPr>
            <a:spLocks noChangeArrowheads="1"/>
          </p:cNvSpPr>
          <p:nvPr/>
        </p:nvSpPr>
        <p:spPr bwMode="auto">
          <a:xfrm>
            <a:off x="4572000" y="1196975"/>
            <a:ext cx="3665538" cy="4933950"/>
          </a:xfrm>
          <a:prstGeom prst="rect">
            <a:avLst/>
          </a:prstGeom>
          <a:noFill/>
          <a:ln w="9525">
            <a:noFill/>
            <a:miter lim="800000"/>
            <a:headEnd/>
            <a:tailEnd/>
          </a:ln>
        </p:spPr>
        <p:txBody>
          <a:bodyPr/>
          <a:lstStyle/>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int main(int argc, char *argv[ ])</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char curline[MAXLEN],*filename;</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int n = DEFLINES, i;</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struct Node *first, *ptr;</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FILE *fp;</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if( argc == 3 &amp;&amp; argv[1][0] == '-') {</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n = atoi(argv[1]+1);</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filename = argv[2];</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else if( argc == 2)</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filename = argv[1];</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else {</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printf("Usage: tail [-n] filename\n");</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return (1);</a:t>
            </a:r>
          </a:p>
          <a:p>
            <a:pPr marL="279400" indent="-279400">
              <a:lnSpc>
                <a:spcPct val="70000"/>
              </a:lnSpc>
              <a:spcBef>
                <a:spcPct val="60000"/>
              </a:spcBef>
              <a:buClr>
                <a:srgbClr val="D60093"/>
              </a:buClr>
              <a:buSzPct val="70000"/>
              <a:buFont typeface="Wingdings" pitchFamily="2" charset="2"/>
              <a:buNone/>
            </a:pPr>
            <a:r>
              <a:rPr lang="en-US" altLang="zh-CN" sz="1600" b="0">
                <a:latin typeface="Arial Narrow" pitchFamily="34" charset="0"/>
              </a:rPr>
              <a:t>      }</a:t>
            </a:r>
            <a:endParaRPr lang="en-US" altLang="zh-CN" sz="1600">
              <a:latin typeface="Arial Narrow" pitchFamily="34" charset="0"/>
            </a:endParaRPr>
          </a:p>
        </p:txBody>
      </p:sp>
      <p:sp>
        <p:nvSpPr>
          <p:cNvPr id="192517" name="AutoShape 5"/>
          <p:cNvSpPr>
            <a:spLocks noChangeArrowheads="1"/>
          </p:cNvSpPr>
          <p:nvPr/>
        </p:nvSpPr>
        <p:spPr bwMode="auto">
          <a:xfrm>
            <a:off x="6443663" y="2060575"/>
            <a:ext cx="2700337" cy="936625"/>
          </a:xfrm>
          <a:prstGeom prst="wedgeRoundRectCallout">
            <a:avLst>
              <a:gd name="adj1" fmla="val -78926"/>
              <a:gd name="adj2" fmla="val 95255"/>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命令行输入中指定打印行数时，获取行数及文件名。如</a:t>
            </a:r>
            <a:r>
              <a:rPr lang="en-US" altLang="zh-CN" sz="1600" b="0">
                <a:solidFill>
                  <a:srgbClr val="0000CC"/>
                </a:solidFill>
              </a:rPr>
              <a:t>tail -20 test.txt</a:t>
            </a:r>
          </a:p>
        </p:txBody>
      </p:sp>
      <p:sp>
        <p:nvSpPr>
          <p:cNvPr id="192518" name="AutoShape 6"/>
          <p:cNvSpPr>
            <a:spLocks noChangeArrowheads="1"/>
          </p:cNvSpPr>
          <p:nvPr/>
        </p:nvSpPr>
        <p:spPr bwMode="auto">
          <a:xfrm>
            <a:off x="6443663" y="3429000"/>
            <a:ext cx="2700337" cy="1079500"/>
          </a:xfrm>
          <a:prstGeom prst="wedgeRoundRectCallout">
            <a:avLst>
              <a:gd name="adj1" fmla="val -68227"/>
              <a:gd name="adj2" fmla="val 76028"/>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命令行输入中没有指定打印行数时，获取文件名，此时行数为缺省</a:t>
            </a:r>
            <a:r>
              <a:rPr lang="en-US" altLang="zh-CN" sz="1600" b="0">
                <a:solidFill>
                  <a:srgbClr val="0000CC"/>
                </a:solidFill>
              </a:rPr>
              <a:t>10</a:t>
            </a:r>
            <a:r>
              <a:rPr lang="zh-CN" altLang="en-US" sz="1600" b="0">
                <a:solidFill>
                  <a:srgbClr val="0000CC"/>
                </a:solidFill>
              </a:rPr>
              <a:t>。如</a:t>
            </a:r>
            <a:endParaRPr lang="en-US" altLang="zh-CN" sz="1600" b="0">
              <a:solidFill>
                <a:srgbClr val="0000CC"/>
              </a:solidFill>
            </a:endParaRPr>
          </a:p>
          <a:p>
            <a:r>
              <a:rPr lang="en-US" altLang="zh-CN" sz="1600" b="0">
                <a:solidFill>
                  <a:srgbClr val="0000CC"/>
                </a:solidFill>
              </a:rPr>
              <a:t>tail  test.txt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 calcmode="lin" valueType="num">
                                      <p:cBhvr additive="base">
                                        <p:cTn id="15"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25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 calcmode="lin" valueType="num">
                                      <p:cBhvr additive="base">
                                        <p:cTn id="19"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 calcmode="lin" valueType="num">
                                      <p:cBhvr additive="base">
                                        <p:cTn id="23"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 calcmode="lin" valueType="num">
                                      <p:cBhvr additive="base">
                                        <p:cTn id="27" dur="500" fill="hold"/>
                                        <p:tgtEl>
                                          <p:spTgt spid="192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2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 calcmode="lin" valueType="num">
                                      <p:cBhvr additive="base">
                                        <p:cTn id="31" dur="500" fill="hold"/>
                                        <p:tgtEl>
                                          <p:spTgt spid="192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2515">
                                            <p:txEl>
                                              <p:pRg st="7" end="7"/>
                                            </p:txEl>
                                          </p:spTgt>
                                        </p:tgtEl>
                                        <p:attrNameLst>
                                          <p:attrName>style.visibility</p:attrName>
                                        </p:attrNameLst>
                                      </p:cBhvr>
                                      <p:to>
                                        <p:strVal val="visible"/>
                                      </p:to>
                                    </p:set>
                                    <p:anim calcmode="lin" valueType="num">
                                      <p:cBhvr additive="base">
                                        <p:cTn id="35" dur="500" fill="hold"/>
                                        <p:tgtEl>
                                          <p:spTgt spid="192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25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2515">
                                            <p:txEl>
                                              <p:pRg st="8" end="8"/>
                                            </p:txEl>
                                          </p:spTgt>
                                        </p:tgtEl>
                                        <p:attrNameLst>
                                          <p:attrName>style.visibility</p:attrName>
                                        </p:attrNameLst>
                                      </p:cBhvr>
                                      <p:to>
                                        <p:strVal val="visible"/>
                                      </p:to>
                                    </p:set>
                                    <p:anim calcmode="lin" valueType="num">
                                      <p:cBhvr additive="base">
                                        <p:cTn id="39" dur="500" fill="hold"/>
                                        <p:tgtEl>
                                          <p:spTgt spid="1925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2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2516">
                                            <p:txEl>
                                              <p:pRg st="0" end="0"/>
                                            </p:txEl>
                                          </p:spTgt>
                                        </p:tgtEl>
                                        <p:attrNameLst>
                                          <p:attrName>style.visibility</p:attrName>
                                        </p:attrNameLst>
                                      </p:cBhvr>
                                      <p:to>
                                        <p:strVal val="visible"/>
                                      </p:to>
                                    </p:set>
                                    <p:anim calcmode="lin" valueType="num">
                                      <p:cBhvr additive="base">
                                        <p:cTn id="45"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251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2516">
                                            <p:txEl>
                                              <p:pRg st="1" end="1"/>
                                            </p:txEl>
                                          </p:spTgt>
                                        </p:tgtEl>
                                        <p:attrNameLst>
                                          <p:attrName>style.visibility</p:attrName>
                                        </p:attrNameLst>
                                      </p:cBhvr>
                                      <p:to>
                                        <p:strVal val="visible"/>
                                      </p:to>
                                    </p:set>
                                    <p:anim calcmode="lin" valueType="num">
                                      <p:cBhvr additive="base">
                                        <p:cTn id="49" dur="500" fill="hold"/>
                                        <p:tgtEl>
                                          <p:spTgt spid="19251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51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2516">
                                            <p:txEl>
                                              <p:pRg st="2" end="2"/>
                                            </p:txEl>
                                          </p:spTgt>
                                        </p:tgtEl>
                                        <p:attrNameLst>
                                          <p:attrName>style.visibility</p:attrName>
                                        </p:attrNameLst>
                                      </p:cBhvr>
                                      <p:to>
                                        <p:strVal val="visible"/>
                                      </p:to>
                                    </p:set>
                                    <p:anim calcmode="lin" valueType="num">
                                      <p:cBhvr additive="base">
                                        <p:cTn id="53" dur="500" fill="hold"/>
                                        <p:tgtEl>
                                          <p:spTgt spid="19251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251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2516">
                                            <p:txEl>
                                              <p:pRg st="3" end="3"/>
                                            </p:txEl>
                                          </p:spTgt>
                                        </p:tgtEl>
                                        <p:attrNameLst>
                                          <p:attrName>style.visibility</p:attrName>
                                        </p:attrNameLst>
                                      </p:cBhvr>
                                      <p:to>
                                        <p:strVal val="visible"/>
                                      </p:to>
                                    </p:set>
                                    <p:anim calcmode="lin" valueType="num">
                                      <p:cBhvr additive="base">
                                        <p:cTn id="57" dur="500" fill="hold"/>
                                        <p:tgtEl>
                                          <p:spTgt spid="19251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2516">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2516">
                                            <p:txEl>
                                              <p:pRg st="4" end="4"/>
                                            </p:txEl>
                                          </p:spTgt>
                                        </p:tgtEl>
                                        <p:attrNameLst>
                                          <p:attrName>style.visibility</p:attrName>
                                        </p:attrNameLst>
                                      </p:cBhvr>
                                      <p:to>
                                        <p:strVal val="visible"/>
                                      </p:to>
                                    </p:set>
                                    <p:anim calcmode="lin" valueType="num">
                                      <p:cBhvr additive="base">
                                        <p:cTn id="61" dur="500" fill="hold"/>
                                        <p:tgtEl>
                                          <p:spTgt spid="19251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516">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2516">
                                            <p:txEl>
                                              <p:pRg st="5" end="5"/>
                                            </p:txEl>
                                          </p:spTgt>
                                        </p:tgtEl>
                                        <p:attrNameLst>
                                          <p:attrName>style.visibility</p:attrName>
                                        </p:attrNameLst>
                                      </p:cBhvr>
                                      <p:to>
                                        <p:strVal val="visible"/>
                                      </p:to>
                                    </p:set>
                                    <p:anim calcmode="lin" valueType="num">
                                      <p:cBhvr additive="base">
                                        <p:cTn id="65" dur="500" fill="hold"/>
                                        <p:tgtEl>
                                          <p:spTgt spid="19251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2516">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2516">
                                            <p:txEl>
                                              <p:pRg st="6" end="6"/>
                                            </p:txEl>
                                          </p:spTgt>
                                        </p:tgtEl>
                                        <p:attrNameLst>
                                          <p:attrName>style.visibility</p:attrName>
                                        </p:attrNameLst>
                                      </p:cBhvr>
                                      <p:to>
                                        <p:strVal val="visible"/>
                                      </p:to>
                                    </p:set>
                                    <p:anim calcmode="lin" valueType="num">
                                      <p:cBhvr additive="base">
                                        <p:cTn id="69" dur="500" fill="hold"/>
                                        <p:tgtEl>
                                          <p:spTgt spid="192516">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92516">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2516">
                                            <p:txEl>
                                              <p:pRg st="7" end="7"/>
                                            </p:txEl>
                                          </p:spTgt>
                                        </p:tgtEl>
                                        <p:attrNameLst>
                                          <p:attrName>style.visibility</p:attrName>
                                        </p:attrNameLst>
                                      </p:cBhvr>
                                      <p:to>
                                        <p:strVal val="visible"/>
                                      </p:to>
                                    </p:set>
                                    <p:anim calcmode="lin" valueType="num">
                                      <p:cBhvr additive="base">
                                        <p:cTn id="73" dur="500" fill="hold"/>
                                        <p:tgtEl>
                                          <p:spTgt spid="19251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516">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2516">
                                            <p:txEl>
                                              <p:pRg st="8" end="8"/>
                                            </p:txEl>
                                          </p:spTgt>
                                        </p:tgtEl>
                                        <p:attrNameLst>
                                          <p:attrName>style.visibility</p:attrName>
                                        </p:attrNameLst>
                                      </p:cBhvr>
                                      <p:to>
                                        <p:strVal val="visible"/>
                                      </p:to>
                                    </p:set>
                                    <p:anim calcmode="lin" valueType="num">
                                      <p:cBhvr additive="base">
                                        <p:cTn id="77" dur="500" fill="hold"/>
                                        <p:tgtEl>
                                          <p:spTgt spid="192516">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2516">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92516">
                                            <p:txEl>
                                              <p:pRg st="9" end="9"/>
                                            </p:txEl>
                                          </p:spTgt>
                                        </p:tgtEl>
                                        <p:attrNameLst>
                                          <p:attrName>style.visibility</p:attrName>
                                        </p:attrNameLst>
                                      </p:cBhvr>
                                      <p:to>
                                        <p:strVal val="visible"/>
                                      </p:to>
                                    </p:set>
                                    <p:anim calcmode="lin" valueType="num">
                                      <p:cBhvr additive="base">
                                        <p:cTn id="81" dur="500" fill="hold"/>
                                        <p:tgtEl>
                                          <p:spTgt spid="192516">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92516">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92516">
                                            <p:txEl>
                                              <p:pRg st="10" end="10"/>
                                            </p:txEl>
                                          </p:spTgt>
                                        </p:tgtEl>
                                        <p:attrNameLst>
                                          <p:attrName>style.visibility</p:attrName>
                                        </p:attrNameLst>
                                      </p:cBhvr>
                                      <p:to>
                                        <p:strVal val="visible"/>
                                      </p:to>
                                    </p:set>
                                    <p:anim calcmode="lin" valueType="num">
                                      <p:cBhvr additive="base">
                                        <p:cTn id="85" dur="500" fill="hold"/>
                                        <p:tgtEl>
                                          <p:spTgt spid="192516">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92516">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92516">
                                            <p:txEl>
                                              <p:pRg st="11" end="11"/>
                                            </p:txEl>
                                          </p:spTgt>
                                        </p:tgtEl>
                                        <p:attrNameLst>
                                          <p:attrName>style.visibility</p:attrName>
                                        </p:attrNameLst>
                                      </p:cBhvr>
                                      <p:to>
                                        <p:strVal val="visible"/>
                                      </p:to>
                                    </p:set>
                                    <p:anim calcmode="lin" valueType="num">
                                      <p:cBhvr additive="base">
                                        <p:cTn id="89" dur="500" fill="hold"/>
                                        <p:tgtEl>
                                          <p:spTgt spid="192516">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2516">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92516">
                                            <p:txEl>
                                              <p:pRg st="12" end="12"/>
                                            </p:txEl>
                                          </p:spTgt>
                                        </p:tgtEl>
                                        <p:attrNameLst>
                                          <p:attrName>style.visibility</p:attrName>
                                        </p:attrNameLst>
                                      </p:cBhvr>
                                      <p:to>
                                        <p:strVal val="visible"/>
                                      </p:to>
                                    </p:set>
                                    <p:anim calcmode="lin" valueType="num">
                                      <p:cBhvr additive="base">
                                        <p:cTn id="93" dur="500" fill="hold"/>
                                        <p:tgtEl>
                                          <p:spTgt spid="192516">
                                            <p:txEl>
                                              <p:pRg st="12" end="1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92516">
                                            <p:txEl>
                                              <p:pRg st="12" end="1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2516">
                                            <p:txEl>
                                              <p:pRg st="13" end="13"/>
                                            </p:txEl>
                                          </p:spTgt>
                                        </p:tgtEl>
                                        <p:attrNameLst>
                                          <p:attrName>style.visibility</p:attrName>
                                        </p:attrNameLst>
                                      </p:cBhvr>
                                      <p:to>
                                        <p:strVal val="visible"/>
                                      </p:to>
                                    </p:set>
                                    <p:anim calcmode="lin" valueType="num">
                                      <p:cBhvr additive="base">
                                        <p:cTn id="97" dur="500" fill="hold"/>
                                        <p:tgtEl>
                                          <p:spTgt spid="192516">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92516">
                                            <p:txEl>
                                              <p:pRg st="13" end="1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92516">
                                            <p:txEl>
                                              <p:pRg st="14" end="14"/>
                                            </p:txEl>
                                          </p:spTgt>
                                        </p:tgtEl>
                                        <p:attrNameLst>
                                          <p:attrName>style.visibility</p:attrName>
                                        </p:attrNameLst>
                                      </p:cBhvr>
                                      <p:to>
                                        <p:strVal val="visible"/>
                                      </p:to>
                                    </p:set>
                                    <p:anim calcmode="lin" valueType="num">
                                      <p:cBhvr additive="base">
                                        <p:cTn id="101" dur="500" fill="hold"/>
                                        <p:tgtEl>
                                          <p:spTgt spid="192516">
                                            <p:txEl>
                                              <p:pRg st="14" end="1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2516">
                                            <p:txEl>
                                              <p:pRg st="14" end="1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92516">
                                            <p:txEl>
                                              <p:pRg st="15" end="15"/>
                                            </p:txEl>
                                          </p:spTgt>
                                        </p:tgtEl>
                                        <p:attrNameLst>
                                          <p:attrName>style.visibility</p:attrName>
                                        </p:attrNameLst>
                                      </p:cBhvr>
                                      <p:to>
                                        <p:strVal val="visible"/>
                                      </p:to>
                                    </p:set>
                                    <p:anim calcmode="lin" valueType="num">
                                      <p:cBhvr additive="base">
                                        <p:cTn id="105" dur="500" fill="hold"/>
                                        <p:tgtEl>
                                          <p:spTgt spid="192516">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9251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92517"/>
                                        </p:tgtEl>
                                        <p:attrNameLst>
                                          <p:attrName>style.visibility</p:attrName>
                                        </p:attrNameLst>
                                      </p:cBhvr>
                                      <p:to>
                                        <p:strVal val="visible"/>
                                      </p:to>
                                    </p:set>
                                    <p:animEffect transition="in" filter="blinds(horizontal)">
                                      <p:cBhvr>
                                        <p:cTn id="111" dur="500"/>
                                        <p:tgtEl>
                                          <p:spTgt spid="19251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92518"/>
                                        </p:tgtEl>
                                        <p:attrNameLst>
                                          <p:attrName>style.visibility</p:attrName>
                                        </p:attrNameLst>
                                      </p:cBhvr>
                                      <p:to>
                                        <p:strVal val="visible"/>
                                      </p:to>
                                    </p:set>
                                    <p:animEffect transition="in" filter="blinds(horizontal)">
                                      <p:cBhvr>
                                        <p:cTn id="116"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19251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3"/>
          <p:cNvSpPr>
            <a:spLocks noGrp="1"/>
          </p:cNvSpPr>
          <p:nvPr>
            <p:ph type="ftr" sz="quarter" idx="10"/>
          </p:nvPr>
        </p:nvSpPr>
        <p:spPr>
          <a:noFill/>
        </p:spPr>
        <p:txBody>
          <a:bodyPr/>
          <a:lstStyle/>
          <a:p>
            <a:r>
              <a:rPr lang="en-US" altLang="zh-CN" smtClean="0"/>
              <a:t>构造类型 – 数组和指针</a:t>
            </a:r>
          </a:p>
        </p:txBody>
      </p:sp>
      <p:sp>
        <p:nvSpPr>
          <p:cNvPr id="120835" name="灯片编号占位符 4"/>
          <p:cNvSpPr>
            <a:spLocks noGrp="1"/>
          </p:cNvSpPr>
          <p:nvPr>
            <p:ph type="sldNum" sz="quarter" idx="11"/>
          </p:nvPr>
        </p:nvSpPr>
        <p:spPr>
          <a:noFill/>
        </p:spPr>
        <p:txBody>
          <a:bodyPr/>
          <a:lstStyle/>
          <a:p>
            <a:fld id="{D149A235-EC78-4927-B154-7F20F28B2E00}" type="slidenum">
              <a:rPr lang="en-US" altLang="zh-CN" smtClean="0"/>
              <a:pPr/>
              <a:t>105</a:t>
            </a:fld>
            <a:endParaRPr lang="en-US" altLang="zh-CN" smtClean="0"/>
          </a:p>
        </p:txBody>
      </p:sp>
      <p:sp>
        <p:nvSpPr>
          <p:cNvPr id="120836"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5.7</a:t>
            </a:r>
            <a:r>
              <a:rPr lang="zh-CN" altLang="en-US" dirty="0" smtClean="0">
                <a:ea typeface="宋体" pitchFamily="2" charset="-122"/>
              </a:rPr>
              <a:t>：代码实现</a:t>
            </a:r>
          </a:p>
        </p:txBody>
      </p:sp>
      <p:sp>
        <p:nvSpPr>
          <p:cNvPr id="120837" name="Rectangle 3"/>
          <p:cNvSpPr>
            <a:spLocks noGrp="1" noChangeArrowheads="1"/>
          </p:cNvSpPr>
          <p:nvPr>
            <p:ph type="body" idx="1"/>
          </p:nvPr>
        </p:nvSpPr>
        <p:spPr/>
        <p:txBody>
          <a:bodyPr/>
          <a:lstStyle/>
          <a:p>
            <a:pPr>
              <a:lnSpc>
                <a:spcPct val="70000"/>
              </a:lnSpc>
              <a:buFont typeface="Wingdings" pitchFamily="2" charset="2"/>
              <a:buNone/>
            </a:pPr>
            <a:r>
              <a:rPr lang="en-US" altLang="zh-CN" sz="1600" b="0" dirty="0" smtClean="0">
                <a:ea typeface="宋体" pitchFamily="2" charset="-122"/>
              </a:rPr>
              <a:t>if((</a:t>
            </a:r>
            <a:r>
              <a:rPr lang="en-US" altLang="zh-CN" sz="1600" b="0" dirty="0" err="1" smtClean="0">
                <a:ea typeface="宋体" pitchFamily="2" charset="-122"/>
              </a:rPr>
              <a:t>fp</a:t>
            </a:r>
            <a:r>
              <a:rPr lang="en-US" altLang="zh-CN" sz="1600" b="0" dirty="0" smtClean="0">
                <a:ea typeface="宋体" pitchFamily="2" charset="-122"/>
              </a:rPr>
              <a:t> = </a:t>
            </a:r>
            <a:r>
              <a:rPr lang="en-US" altLang="zh-CN" sz="1600" b="0" dirty="0" err="1" smtClean="0">
                <a:ea typeface="宋体" pitchFamily="2" charset="-122"/>
              </a:rPr>
              <a:t>fopen</a:t>
            </a:r>
            <a:r>
              <a:rPr lang="en-US" altLang="zh-CN" sz="1600" b="0" dirty="0" smtClean="0">
                <a:ea typeface="宋体" pitchFamily="2" charset="-122"/>
              </a:rPr>
              <a:t>(filename, "r")) == NULL){</a:t>
            </a:r>
          </a:p>
          <a:p>
            <a:pPr>
              <a:lnSpc>
                <a:spcPct val="70000"/>
              </a:lnSpc>
              <a:buFont typeface="Wingdings" pitchFamily="2" charset="2"/>
              <a:buNone/>
            </a:pPr>
            <a:r>
              <a:rPr lang="en-US" altLang="zh-CN" sz="1600" b="0" dirty="0" smtClean="0">
                <a:ea typeface="宋体" pitchFamily="2" charset="-122"/>
              </a:rPr>
              <a:t>      </a:t>
            </a:r>
            <a:r>
              <a:rPr lang="en-US" altLang="zh-CN" sz="1600" b="0" dirty="0" err="1" smtClean="0">
                <a:ea typeface="宋体" pitchFamily="2" charset="-122"/>
              </a:rPr>
              <a:t>printf</a:t>
            </a:r>
            <a:r>
              <a:rPr lang="en-US" altLang="zh-CN" sz="1600" b="0" dirty="0" smtClean="0">
                <a:ea typeface="宋体" pitchFamily="2" charset="-122"/>
              </a:rPr>
              <a:t>(" </a:t>
            </a:r>
            <a:r>
              <a:rPr lang="en-US" altLang="zh-CN" sz="1600" b="0" dirty="0" err="1" smtClean="0">
                <a:ea typeface="宋体" pitchFamily="2" charset="-122"/>
              </a:rPr>
              <a:t>Cann't</a:t>
            </a:r>
            <a:r>
              <a:rPr lang="en-US" altLang="zh-CN" sz="1600" b="0" dirty="0" smtClean="0">
                <a:ea typeface="宋体" pitchFamily="2" charset="-122"/>
              </a:rPr>
              <a:t> open file: %s !\n", filename);</a:t>
            </a:r>
          </a:p>
          <a:p>
            <a:pPr>
              <a:lnSpc>
                <a:spcPct val="70000"/>
              </a:lnSpc>
              <a:buFont typeface="Wingdings" pitchFamily="2" charset="2"/>
              <a:buNone/>
            </a:pPr>
            <a:r>
              <a:rPr lang="en-US" altLang="zh-CN" sz="1600" b="0" dirty="0" smtClean="0">
                <a:ea typeface="宋体" pitchFamily="2" charset="-122"/>
              </a:rPr>
              <a:t>      return (-1);</a:t>
            </a:r>
          </a:p>
          <a:p>
            <a:pPr>
              <a:lnSpc>
                <a:spcPct val="70000"/>
              </a:lnSpc>
              <a:buFont typeface="Wingdings" pitchFamily="2" charset="2"/>
              <a:buNone/>
            </a:pPr>
            <a:r>
              <a:rPr lang="en-US" altLang="zh-CN" sz="1600" b="0" dirty="0" smtClean="0">
                <a:ea typeface="宋体" pitchFamily="2" charset="-122"/>
              </a:rPr>
              <a:t>  }</a:t>
            </a:r>
          </a:p>
          <a:p>
            <a:pPr>
              <a:lnSpc>
                <a:spcPct val="70000"/>
              </a:lnSpc>
              <a:buFont typeface="Wingdings" pitchFamily="2" charset="2"/>
              <a:buNone/>
            </a:pPr>
            <a:r>
              <a:rPr lang="en-US" altLang="zh-CN" sz="1600" b="0" dirty="0" smtClean="0">
                <a:ea typeface="宋体" pitchFamily="2" charset="-122"/>
              </a:rPr>
              <a:t>  first = </a:t>
            </a:r>
            <a:r>
              <a:rPr lang="en-US" altLang="zh-CN" sz="1600" b="0" dirty="0" err="1" smtClean="0">
                <a:ea typeface="宋体" pitchFamily="2" charset="-122"/>
              </a:rPr>
              <a:t>ptr</a:t>
            </a:r>
            <a:r>
              <a:rPr lang="en-US" altLang="zh-CN" sz="1600" b="0" dirty="0" smtClean="0">
                <a:ea typeface="宋体" pitchFamily="2" charset="-122"/>
              </a:rPr>
              <a:t> = (</a:t>
            </a:r>
            <a:r>
              <a:rPr lang="en-US" altLang="zh-CN" sz="1600" b="0" dirty="0" err="1" smtClean="0">
                <a:ea typeface="宋体" pitchFamily="2" charset="-122"/>
              </a:rPr>
              <a:t>struct</a:t>
            </a:r>
            <a:r>
              <a:rPr lang="en-US" altLang="zh-CN" sz="1600" b="0" dirty="0" smtClean="0">
                <a:ea typeface="宋体" pitchFamily="2" charset="-122"/>
              </a:rPr>
              <a:t> Node *)</a:t>
            </a:r>
            <a:r>
              <a:rPr lang="en-US" altLang="zh-CN" sz="1600" b="0" dirty="0" err="1" smtClean="0">
                <a:ea typeface="宋体" pitchFamily="2" charset="-122"/>
              </a:rPr>
              <a:t>malloc</a:t>
            </a:r>
            <a:r>
              <a:rPr lang="en-US" altLang="zh-CN" sz="1600" b="0" dirty="0" smtClean="0">
                <a:ea typeface="宋体" pitchFamily="2" charset="-122"/>
              </a:rPr>
              <a:t>(</a:t>
            </a:r>
            <a:r>
              <a:rPr lang="en-US" altLang="zh-CN" sz="1600" b="0" dirty="0" err="1" smtClean="0">
                <a:ea typeface="宋体" pitchFamily="2" charset="-122"/>
              </a:rPr>
              <a:t>sizeof</a:t>
            </a:r>
            <a:r>
              <a:rPr lang="en-US" altLang="zh-CN" sz="1600" b="0" dirty="0" smtClean="0">
                <a:ea typeface="宋体" pitchFamily="2" charset="-122"/>
              </a:rPr>
              <a:t> ( </a:t>
            </a:r>
            <a:r>
              <a:rPr lang="en-US" altLang="zh-CN" sz="1600" b="0" dirty="0" err="1" smtClean="0">
                <a:ea typeface="宋体" pitchFamily="2" charset="-122"/>
              </a:rPr>
              <a:t>struct</a:t>
            </a:r>
            <a:r>
              <a:rPr lang="en-US" altLang="zh-CN" sz="1600" b="0" dirty="0" smtClean="0">
                <a:ea typeface="宋体" pitchFamily="2" charset="-122"/>
              </a:rPr>
              <a:t> Node));</a:t>
            </a:r>
          </a:p>
          <a:p>
            <a:pPr>
              <a:lnSpc>
                <a:spcPct val="70000"/>
              </a:lnSpc>
              <a:buFont typeface="Wingdings" pitchFamily="2" charset="2"/>
              <a:buNone/>
            </a:pPr>
            <a:r>
              <a:rPr lang="en-US" altLang="zh-CN" sz="1600" b="0" dirty="0" smtClean="0">
                <a:ea typeface="宋体" pitchFamily="2" charset="-122"/>
              </a:rPr>
              <a:t>  first-&gt;line = NULL;</a:t>
            </a:r>
          </a:p>
          <a:p>
            <a:pPr>
              <a:lnSpc>
                <a:spcPct val="70000"/>
              </a:lnSpc>
              <a:buFont typeface="Wingdings" pitchFamily="2" charset="2"/>
              <a:buNone/>
            </a:pPr>
            <a:r>
              <a:rPr lang="en-US" altLang="zh-CN" sz="1600" b="0" dirty="0" smtClean="0">
                <a:ea typeface="宋体" pitchFamily="2" charset="-122"/>
              </a:rPr>
              <a:t>  for(</a:t>
            </a:r>
            <a:r>
              <a:rPr lang="en-US" altLang="zh-CN" sz="1600" b="0" dirty="0" err="1" smtClean="0">
                <a:ea typeface="宋体" pitchFamily="2" charset="-122"/>
              </a:rPr>
              <a:t>i</a:t>
            </a:r>
            <a:r>
              <a:rPr lang="en-US" altLang="zh-CN" sz="1600" b="0" dirty="0" smtClean="0">
                <a:ea typeface="宋体" pitchFamily="2" charset="-122"/>
              </a:rPr>
              <a:t>=1; </a:t>
            </a:r>
            <a:r>
              <a:rPr lang="en-US" altLang="zh-CN" sz="1600" b="0" dirty="0" err="1" smtClean="0">
                <a:ea typeface="宋体" pitchFamily="2" charset="-122"/>
              </a:rPr>
              <a:t>i</a:t>
            </a:r>
            <a:r>
              <a:rPr lang="en-US" altLang="zh-CN" sz="1600" b="0" dirty="0" smtClean="0">
                <a:ea typeface="宋体" pitchFamily="2" charset="-122"/>
              </a:rPr>
              <a:t>&lt;n; </a:t>
            </a:r>
            <a:r>
              <a:rPr lang="en-US" altLang="zh-CN" sz="1600" b="0" dirty="0" err="1" smtClean="0">
                <a:ea typeface="宋体" pitchFamily="2" charset="-122"/>
              </a:rPr>
              <a:t>i</a:t>
            </a:r>
            <a:r>
              <a:rPr lang="en-US" altLang="zh-CN" sz="1600" b="0" dirty="0" smtClean="0">
                <a:ea typeface="宋体" pitchFamily="2" charset="-122"/>
              </a:rPr>
              <a:t>++){</a:t>
            </a:r>
          </a:p>
          <a:p>
            <a:pPr>
              <a:lnSpc>
                <a:spcPct val="70000"/>
              </a:lnSpc>
              <a:buFont typeface="Wingdings" pitchFamily="2" charset="2"/>
              <a:buNone/>
            </a:pPr>
            <a:r>
              <a:rPr lang="en-US" altLang="zh-CN" sz="1600" b="0" dirty="0" smtClean="0">
                <a:ea typeface="宋体" pitchFamily="2" charset="-122"/>
              </a:rPr>
              <a:t>      </a:t>
            </a:r>
            <a:r>
              <a:rPr lang="en-US" altLang="zh-CN" sz="1600" b="0" dirty="0" err="1" smtClean="0">
                <a:ea typeface="宋体" pitchFamily="2" charset="-122"/>
              </a:rPr>
              <a:t>ptr</a:t>
            </a:r>
            <a:r>
              <a:rPr lang="en-US" altLang="zh-CN" sz="1600" b="0" dirty="0" smtClean="0">
                <a:ea typeface="宋体" pitchFamily="2" charset="-122"/>
              </a:rPr>
              <a:t>-&gt;next = (</a:t>
            </a:r>
            <a:r>
              <a:rPr lang="en-US" altLang="zh-CN" sz="1600" b="0" dirty="0" err="1" smtClean="0">
                <a:ea typeface="宋体" pitchFamily="2" charset="-122"/>
              </a:rPr>
              <a:t>struct</a:t>
            </a:r>
            <a:r>
              <a:rPr lang="en-US" altLang="zh-CN" sz="1600" b="0" dirty="0" smtClean="0">
                <a:ea typeface="宋体" pitchFamily="2" charset="-122"/>
              </a:rPr>
              <a:t> Node *)</a:t>
            </a:r>
            <a:r>
              <a:rPr lang="en-US" altLang="zh-CN" sz="1600" b="0" dirty="0" err="1" smtClean="0">
                <a:ea typeface="宋体" pitchFamily="2" charset="-122"/>
              </a:rPr>
              <a:t>malloc</a:t>
            </a:r>
            <a:r>
              <a:rPr lang="en-US" altLang="zh-CN" sz="1600" b="0" dirty="0" smtClean="0">
                <a:ea typeface="宋体" pitchFamily="2" charset="-122"/>
              </a:rPr>
              <a:t>(</a:t>
            </a:r>
            <a:r>
              <a:rPr lang="en-US" altLang="zh-CN" sz="1600" b="0" dirty="0" err="1" smtClean="0">
                <a:ea typeface="宋体" pitchFamily="2" charset="-122"/>
              </a:rPr>
              <a:t>sizeof</a:t>
            </a:r>
            <a:r>
              <a:rPr lang="en-US" altLang="zh-CN" sz="1600" b="0" dirty="0" smtClean="0">
                <a:ea typeface="宋体" pitchFamily="2" charset="-122"/>
              </a:rPr>
              <a:t> ( </a:t>
            </a:r>
            <a:r>
              <a:rPr lang="en-US" altLang="zh-CN" sz="1600" b="0" dirty="0" err="1" smtClean="0">
                <a:ea typeface="宋体" pitchFamily="2" charset="-122"/>
              </a:rPr>
              <a:t>struct</a:t>
            </a:r>
            <a:r>
              <a:rPr lang="en-US" altLang="zh-CN" sz="1600" b="0" dirty="0" smtClean="0">
                <a:ea typeface="宋体" pitchFamily="2" charset="-122"/>
              </a:rPr>
              <a:t> Node));</a:t>
            </a:r>
          </a:p>
          <a:p>
            <a:pPr>
              <a:lnSpc>
                <a:spcPct val="70000"/>
              </a:lnSpc>
              <a:buFont typeface="Wingdings" pitchFamily="2" charset="2"/>
              <a:buNone/>
            </a:pPr>
            <a:r>
              <a:rPr lang="en-US" altLang="zh-CN" sz="1600" b="0" dirty="0" smtClean="0">
                <a:ea typeface="宋体" pitchFamily="2" charset="-122"/>
              </a:rPr>
              <a:t>      </a:t>
            </a:r>
            <a:r>
              <a:rPr lang="en-US" altLang="zh-CN" sz="1600" b="0" dirty="0" err="1" smtClean="0">
                <a:ea typeface="宋体" pitchFamily="2" charset="-122"/>
              </a:rPr>
              <a:t>ptr</a:t>
            </a:r>
            <a:r>
              <a:rPr lang="en-US" altLang="zh-CN" sz="1600" b="0" dirty="0" smtClean="0">
                <a:ea typeface="宋体" pitchFamily="2" charset="-122"/>
              </a:rPr>
              <a:t> = </a:t>
            </a:r>
            <a:r>
              <a:rPr lang="en-US" altLang="zh-CN" sz="1600" b="0" dirty="0" err="1" smtClean="0">
                <a:ea typeface="宋体" pitchFamily="2" charset="-122"/>
              </a:rPr>
              <a:t>ptr</a:t>
            </a:r>
            <a:r>
              <a:rPr lang="en-US" altLang="zh-CN" sz="1600" b="0" dirty="0" smtClean="0">
                <a:ea typeface="宋体" pitchFamily="2" charset="-122"/>
              </a:rPr>
              <a:t>-&gt;next;</a:t>
            </a:r>
          </a:p>
          <a:p>
            <a:pPr>
              <a:lnSpc>
                <a:spcPct val="70000"/>
              </a:lnSpc>
              <a:buFont typeface="Wingdings" pitchFamily="2" charset="2"/>
              <a:buNone/>
            </a:pPr>
            <a:r>
              <a:rPr lang="en-US" altLang="zh-CN" sz="1600" b="0" dirty="0" smtClean="0">
                <a:ea typeface="宋体" pitchFamily="2" charset="-122"/>
              </a:rPr>
              <a:t>      </a:t>
            </a:r>
            <a:r>
              <a:rPr lang="en-US" altLang="zh-CN" sz="1600" b="0" dirty="0" err="1" smtClean="0">
                <a:ea typeface="宋体" pitchFamily="2" charset="-122"/>
              </a:rPr>
              <a:t>ptr</a:t>
            </a:r>
            <a:r>
              <a:rPr lang="en-US" altLang="zh-CN" sz="1600" b="0" dirty="0" smtClean="0">
                <a:ea typeface="宋体" pitchFamily="2" charset="-122"/>
              </a:rPr>
              <a:t>-&gt;line = NULL;</a:t>
            </a:r>
          </a:p>
          <a:p>
            <a:pPr>
              <a:lnSpc>
                <a:spcPct val="70000"/>
              </a:lnSpc>
              <a:buFont typeface="Wingdings" pitchFamily="2" charset="2"/>
              <a:buNone/>
            </a:pPr>
            <a:r>
              <a:rPr lang="en-US" altLang="zh-CN" sz="1600" b="0" dirty="0" smtClean="0">
                <a:ea typeface="宋体" pitchFamily="2" charset="-122"/>
              </a:rPr>
              <a:t>  }</a:t>
            </a:r>
          </a:p>
          <a:p>
            <a:pPr>
              <a:lnSpc>
                <a:spcPct val="70000"/>
              </a:lnSpc>
              <a:buFont typeface="Wingdings" pitchFamily="2" charset="2"/>
              <a:buNone/>
            </a:pPr>
            <a:r>
              <a:rPr lang="en-US" altLang="zh-CN" sz="1600" b="0" dirty="0" smtClean="0">
                <a:ea typeface="宋体" pitchFamily="2" charset="-122"/>
              </a:rPr>
              <a:t>  </a:t>
            </a:r>
            <a:r>
              <a:rPr lang="en-US" altLang="zh-CN" sz="1600" b="0" dirty="0" err="1" smtClean="0">
                <a:ea typeface="宋体" pitchFamily="2" charset="-122"/>
              </a:rPr>
              <a:t>ptr</a:t>
            </a:r>
            <a:r>
              <a:rPr lang="en-US" altLang="zh-CN" sz="1600" b="0" dirty="0" smtClean="0">
                <a:ea typeface="宋体" pitchFamily="2" charset="-122"/>
              </a:rPr>
              <a:t>-&gt;next = first;</a:t>
            </a:r>
          </a:p>
          <a:p>
            <a:pPr>
              <a:lnSpc>
                <a:spcPct val="70000"/>
              </a:lnSpc>
              <a:buFont typeface="Wingdings" pitchFamily="2" charset="2"/>
              <a:buNone/>
            </a:pPr>
            <a:r>
              <a:rPr lang="en-US" altLang="zh-CN" sz="1600" b="0" dirty="0" smtClean="0">
                <a:ea typeface="宋体" pitchFamily="2" charset="-122"/>
              </a:rPr>
              <a:t>  </a:t>
            </a:r>
            <a:r>
              <a:rPr lang="en-US" altLang="zh-CN" sz="1600" b="0" dirty="0" err="1" smtClean="0">
                <a:ea typeface="宋体" pitchFamily="2" charset="-122"/>
              </a:rPr>
              <a:t>ptr</a:t>
            </a:r>
            <a:r>
              <a:rPr lang="en-US" altLang="zh-CN" sz="1600" b="0" dirty="0" smtClean="0">
                <a:ea typeface="宋体" pitchFamily="2" charset="-122"/>
              </a:rPr>
              <a:t> = first;</a:t>
            </a:r>
            <a:endParaRPr lang="en-US" altLang="zh-CN" sz="1600" dirty="0" smtClean="0">
              <a:ea typeface="宋体" pitchFamily="2" charset="-122"/>
            </a:endParaRPr>
          </a:p>
        </p:txBody>
      </p:sp>
      <p:sp>
        <p:nvSpPr>
          <p:cNvPr id="194565" name="Rectangle 5"/>
          <p:cNvSpPr>
            <a:spLocks noChangeArrowheads="1"/>
          </p:cNvSpPr>
          <p:nvPr/>
        </p:nvSpPr>
        <p:spPr bwMode="auto">
          <a:xfrm>
            <a:off x="755650" y="2708275"/>
            <a:ext cx="7561263" cy="3097213"/>
          </a:xfrm>
          <a:prstGeom prst="rect">
            <a:avLst/>
          </a:prstGeom>
          <a:solidFill>
            <a:srgbClr val="00FFFF">
              <a:alpha val="29019"/>
            </a:srgbClr>
          </a:solidFill>
          <a:ln w="9525">
            <a:noFill/>
            <a:miter lim="800000"/>
            <a:headEnd/>
            <a:tailEnd/>
          </a:ln>
        </p:spPr>
        <p:txBody>
          <a:bodyPr wrap="none" anchor="ctr">
            <a:spAutoFit/>
          </a:bodyPr>
          <a:lstStyle/>
          <a:p>
            <a:endParaRPr lang="zh-CN" altLang="en-US"/>
          </a:p>
        </p:txBody>
      </p:sp>
      <p:sp>
        <p:nvSpPr>
          <p:cNvPr id="194568" name="Text Box 8"/>
          <p:cNvSpPr txBox="1">
            <a:spLocks noChangeArrowheads="1"/>
          </p:cNvSpPr>
          <p:nvPr/>
        </p:nvSpPr>
        <p:spPr bwMode="auto">
          <a:xfrm>
            <a:off x="5940425" y="4005263"/>
            <a:ext cx="1717675" cy="396875"/>
          </a:xfrm>
          <a:prstGeom prst="rect">
            <a:avLst/>
          </a:prstGeom>
          <a:noFill/>
          <a:ln w="9525">
            <a:noFill/>
            <a:miter lim="800000"/>
            <a:headEnd/>
            <a:tailEnd/>
          </a:ln>
        </p:spPr>
        <p:txBody>
          <a:bodyPr wrap="none">
            <a:spAutoFit/>
          </a:bodyPr>
          <a:lstStyle/>
          <a:p>
            <a:r>
              <a:rPr lang="zh-CN" altLang="en-US"/>
              <a:t>创建循环链表</a:t>
            </a:r>
          </a:p>
        </p:txBody>
      </p:sp>
      <p:sp>
        <p:nvSpPr>
          <p:cNvPr id="194569" name="AutoShape 9"/>
          <p:cNvSpPr>
            <a:spLocks noChangeArrowheads="1"/>
          </p:cNvSpPr>
          <p:nvPr/>
        </p:nvSpPr>
        <p:spPr bwMode="auto">
          <a:xfrm>
            <a:off x="3492500" y="5589588"/>
            <a:ext cx="2700338" cy="1079500"/>
          </a:xfrm>
          <a:prstGeom prst="wedgeRoundRectCallout">
            <a:avLst>
              <a:gd name="adj1" fmla="val -98088"/>
              <a:gd name="adj2" fmla="val -80296"/>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将链表的最后一个节点指向头节点，以构成一个循环链表。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68"/>
                                        </p:tgtEl>
                                        <p:attrNameLst>
                                          <p:attrName>style.visibility</p:attrName>
                                        </p:attrNameLst>
                                      </p:cBhvr>
                                      <p:to>
                                        <p:strVal val="visible"/>
                                      </p:to>
                                    </p:set>
                                    <p:anim calcmode="lin" valueType="num">
                                      <p:cBhvr additive="base">
                                        <p:cTn id="11" dur="500" fill="hold"/>
                                        <p:tgtEl>
                                          <p:spTgt spid="194568"/>
                                        </p:tgtEl>
                                        <p:attrNameLst>
                                          <p:attrName>ppt_x</p:attrName>
                                        </p:attrNameLst>
                                      </p:cBhvr>
                                      <p:tavLst>
                                        <p:tav tm="0">
                                          <p:val>
                                            <p:strVal val="#ppt_x"/>
                                          </p:val>
                                        </p:tav>
                                        <p:tav tm="100000">
                                          <p:val>
                                            <p:strVal val="#ppt_x"/>
                                          </p:val>
                                        </p:tav>
                                      </p:tavLst>
                                    </p:anim>
                                    <p:anim calcmode="lin" valueType="num">
                                      <p:cBhvr additive="base">
                                        <p:cTn id="12"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9"/>
                                        </p:tgtEl>
                                        <p:attrNameLst>
                                          <p:attrName>style.visibility</p:attrName>
                                        </p:attrNameLst>
                                      </p:cBhvr>
                                      <p:to>
                                        <p:strVal val="visible"/>
                                      </p:to>
                                    </p:set>
                                    <p:animEffect transition="in" filter="blinds(horizontal)">
                                      <p:cBhvr>
                                        <p:cTn id="17" dur="500"/>
                                        <p:tgtEl>
                                          <p:spTgt spid="19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8" grpId="0"/>
      <p:bldP spid="19456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3"/>
          <p:cNvSpPr>
            <a:spLocks noGrp="1"/>
          </p:cNvSpPr>
          <p:nvPr>
            <p:ph type="ftr" sz="quarter" idx="10"/>
          </p:nvPr>
        </p:nvSpPr>
        <p:spPr>
          <a:noFill/>
        </p:spPr>
        <p:txBody>
          <a:bodyPr/>
          <a:lstStyle/>
          <a:p>
            <a:r>
              <a:rPr lang="en-US" altLang="zh-CN" smtClean="0"/>
              <a:t>构造类型 – 数组和指针</a:t>
            </a:r>
          </a:p>
        </p:txBody>
      </p:sp>
      <p:sp>
        <p:nvSpPr>
          <p:cNvPr id="121859" name="灯片编号占位符 4"/>
          <p:cNvSpPr>
            <a:spLocks noGrp="1"/>
          </p:cNvSpPr>
          <p:nvPr>
            <p:ph type="sldNum" sz="quarter" idx="11"/>
          </p:nvPr>
        </p:nvSpPr>
        <p:spPr>
          <a:noFill/>
        </p:spPr>
        <p:txBody>
          <a:bodyPr/>
          <a:lstStyle/>
          <a:p>
            <a:fld id="{A21568DB-E444-4C93-8BE6-E8C31B1DD620}" type="slidenum">
              <a:rPr lang="en-US" altLang="zh-CN" smtClean="0"/>
              <a:pPr/>
              <a:t>106</a:t>
            </a:fld>
            <a:endParaRPr lang="en-US" altLang="zh-CN" smtClean="0"/>
          </a:p>
        </p:txBody>
      </p:sp>
      <p:sp>
        <p:nvSpPr>
          <p:cNvPr id="12186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5.7</a:t>
            </a:r>
            <a:r>
              <a:rPr lang="zh-CN" altLang="en-US" dirty="0" smtClean="0">
                <a:ea typeface="宋体" pitchFamily="2" charset="-122"/>
              </a:rPr>
              <a:t>：代码实现</a:t>
            </a:r>
          </a:p>
        </p:txBody>
      </p:sp>
      <p:sp>
        <p:nvSpPr>
          <p:cNvPr id="121861" name="Rectangle 3"/>
          <p:cNvSpPr>
            <a:spLocks noGrp="1" noChangeArrowheads="1"/>
          </p:cNvSpPr>
          <p:nvPr>
            <p:ph type="body" idx="1"/>
          </p:nvPr>
        </p:nvSpPr>
        <p:spPr/>
        <p:txBody>
          <a:bodyPr/>
          <a:lstStyle/>
          <a:p>
            <a:pPr>
              <a:lnSpc>
                <a:spcPct val="70000"/>
              </a:lnSpc>
              <a:buFont typeface="Wingdings" pitchFamily="2" charset="2"/>
              <a:buNone/>
            </a:pPr>
            <a:r>
              <a:rPr lang="en-US" altLang="zh-CN" sz="1400" b="0" smtClean="0">
                <a:ea typeface="宋体" pitchFamily="2" charset="-122"/>
              </a:rPr>
              <a:t>while(fgets(curline, MAXLEN, fp) != NULL){</a:t>
            </a:r>
          </a:p>
          <a:p>
            <a:pPr>
              <a:lnSpc>
                <a:spcPct val="70000"/>
              </a:lnSpc>
              <a:buFont typeface="Wingdings" pitchFamily="2" charset="2"/>
              <a:buNone/>
            </a:pPr>
            <a:r>
              <a:rPr lang="en-US" altLang="zh-CN" sz="1400" b="0" smtClean="0">
                <a:ea typeface="宋体" pitchFamily="2" charset="-122"/>
              </a:rPr>
              <a:t>      if(ptr-&gt;line != NULL)</a:t>
            </a:r>
          </a:p>
          <a:p>
            <a:pPr>
              <a:lnSpc>
                <a:spcPct val="70000"/>
              </a:lnSpc>
              <a:buFont typeface="Wingdings" pitchFamily="2" charset="2"/>
              <a:buNone/>
            </a:pPr>
            <a:r>
              <a:rPr lang="en-US" altLang="zh-CN" sz="1400" b="0" smtClean="0">
                <a:ea typeface="宋体" pitchFamily="2" charset="-122"/>
              </a:rPr>
              <a:t>           free(ptr-&gt;line);</a:t>
            </a:r>
          </a:p>
          <a:p>
            <a:pPr>
              <a:lnSpc>
                <a:spcPct val="70000"/>
              </a:lnSpc>
              <a:buFont typeface="Wingdings" pitchFamily="2" charset="2"/>
              <a:buNone/>
            </a:pPr>
            <a:r>
              <a:rPr lang="en-US" altLang="zh-CN" sz="1400" b="0" smtClean="0">
                <a:ea typeface="宋体" pitchFamily="2" charset="-122"/>
              </a:rPr>
              <a:t>      ptr-&gt;line = (char *) malloc ( strlen(curline)+1);</a:t>
            </a:r>
          </a:p>
          <a:p>
            <a:pPr>
              <a:lnSpc>
                <a:spcPct val="70000"/>
              </a:lnSpc>
              <a:buFont typeface="Wingdings" pitchFamily="2" charset="2"/>
              <a:buNone/>
            </a:pPr>
            <a:r>
              <a:rPr lang="en-US" altLang="zh-CN" sz="1400" b="0" smtClean="0">
                <a:ea typeface="宋体" pitchFamily="2" charset="-122"/>
              </a:rPr>
              <a:t>      strcpy(ptr-&gt;line, curline);</a:t>
            </a:r>
          </a:p>
          <a:p>
            <a:pPr>
              <a:lnSpc>
                <a:spcPct val="70000"/>
              </a:lnSpc>
              <a:buFont typeface="Wingdings" pitchFamily="2" charset="2"/>
              <a:buNone/>
            </a:pPr>
            <a:r>
              <a:rPr lang="en-US" altLang="zh-CN" sz="1400" b="0" smtClean="0">
                <a:ea typeface="宋体" pitchFamily="2" charset="-122"/>
              </a:rPr>
              <a:t>      ptr = ptr-&gt;next;</a:t>
            </a:r>
          </a:p>
          <a:p>
            <a:pPr>
              <a:lnSpc>
                <a:spcPct val="70000"/>
              </a:lnSpc>
              <a:buFont typeface="Wingdings" pitchFamily="2" charset="2"/>
              <a:buNone/>
            </a:pPr>
            <a:r>
              <a:rPr lang="en-US" altLang="zh-CN" sz="1400" b="0" smtClean="0">
                <a:ea typeface="宋体" pitchFamily="2" charset="-122"/>
              </a:rPr>
              <a:t>  }</a:t>
            </a:r>
          </a:p>
          <a:p>
            <a:pPr>
              <a:lnSpc>
                <a:spcPct val="70000"/>
              </a:lnSpc>
              <a:buFont typeface="Wingdings" pitchFamily="2" charset="2"/>
              <a:buNone/>
            </a:pPr>
            <a:r>
              <a:rPr lang="en-US" altLang="zh-CN" sz="1400" b="0" smtClean="0">
                <a:ea typeface="宋体" pitchFamily="2" charset="-122"/>
              </a:rPr>
              <a:t>  for(i=0; i&lt;n; i++) {</a:t>
            </a:r>
          </a:p>
          <a:p>
            <a:pPr>
              <a:lnSpc>
                <a:spcPct val="70000"/>
              </a:lnSpc>
              <a:buFont typeface="Wingdings" pitchFamily="2" charset="2"/>
              <a:buNone/>
            </a:pPr>
            <a:r>
              <a:rPr lang="en-US" altLang="zh-CN" sz="1400" b="0" smtClean="0">
                <a:ea typeface="宋体" pitchFamily="2" charset="-122"/>
              </a:rPr>
              <a:t>      if(ptr-&gt;line != NULL)</a:t>
            </a:r>
          </a:p>
          <a:p>
            <a:pPr>
              <a:lnSpc>
                <a:spcPct val="70000"/>
              </a:lnSpc>
              <a:buFont typeface="Wingdings" pitchFamily="2" charset="2"/>
              <a:buNone/>
            </a:pPr>
            <a:r>
              <a:rPr lang="en-US" altLang="zh-CN" sz="1400" b="0" smtClean="0">
                <a:ea typeface="宋体" pitchFamily="2" charset="-122"/>
              </a:rPr>
              <a:t>          printf("%s",ptr-&gt;line);</a:t>
            </a:r>
          </a:p>
          <a:p>
            <a:pPr>
              <a:lnSpc>
                <a:spcPct val="70000"/>
              </a:lnSpc>
              <a:buFont typeface="Wingdings" pitchFamily="2" charset="2"/>
              <a:buNone/>
            </a:pPr>
            <a:r>
              <a:rPr lang="en-US" altLang="zh-CN" sz="1400" b="0" smtClean="0">
                <a:ea typeface="宋体" pitchFamily="2" charset="-122"/>
              </a:rPr>
              <a:t>      ptr = ptr-&gt;next;</a:t>
            </a:r>
          </a:p>
          <a:p>
            <a:pPr>
              <a:lnSpc>
                <a:spcPct val="70000"/>
              </a:lnSpc>
              <a:buFont typeface="Wingdings" pitchFamily="2" charset="2"/>
              <a:buNone/>
            </a:pPr>
            <a:r>
              <a:rPr lang="en-US" altLang="zh-CN" sz="1400" b="0" smtClean="0">
                <a:ea typeface="宋体" pitchFamily="2" charset="-122"/>
              </a:rPr>
              <a:t>  }</a:t>
            </a:r>
          </a:p>
          <a:p>
            <a:pPr>
              <a:lnSpc>
                <a:spcPct val="70000"/>
              </a:lnSpc>
              <a:buFont typeface="Wingdings" pitchFamily="2" charset="2"/>
              <a:buNone/>
            </a:pPr>
            <a:r>
              <a:rPr lang="en-US" altLang="zh-CN" sz="1400" b="0" smtClean="0">
                <a:ea typeface="宋体" pitchFamily="2" charset="-122"/>
              </a:rPr>
              <a:t>  fclose(fp);</a:t>
            </a:r>
          </a:p>
          <a:p>
            <a:pPr>
              <a:lnSpc>
                <a:spcPct val="70000"/>
              </a:lnSpc>
              <a:buFont typeface="Wingdings" pitchFamily="2" charset="2"/>
              <a:buNone/>
            </a:pPr>
            <a:r>
              <a:rPr lang="en-US" altLang="zh-CN" sz="1400" b="0" smtClean="0">
                <a:ea typeface="宋体" pitchFamily="2" charset="-122"/>
              </a:rPr>
              <a:t>  return 0;</a:t>
            </a:r>
          </a:p>
          <a:p>
            <a:pPr>
              <a:lnSpc>
                <a:spcPct val="70000"/>
              </a:lnSpc>
              <a:buFont typeface="Wingdings" pitchFamily="2" charset="2"/>
              <a:buNone/>
            </a:pPr>
            <a:r>
              <a:rPr lang="en-US" altLang="zh-CN" sz="1400" b="0" smtClean="0">
                <a:ea typeface="宋体" pitchFamily="2" charset="-122"/>
              </a:rPr>
              <a:t>}</a:t>
            </a:r>
          </a:p>
          <a:p>
            <a:pPr>
              <a:lnSpc>
                <a:spcPct val="70000"/>
              </a:lnSpc>
            </a:pPr>
            <a:endParaRPr lang="en-US" altLang="zh-CN" sz="1400" smtClean="0">
              <a:ea typeface="宋体" pitchFamily="2" charset="-122"/>
            </a:endParaRPr>
          </a:p>
        </p:txBody>
      </p:sp>
      <p:sp>
        <p:nvSpPr>
          <p:cNvPr id="195588" name="Text Box 4"/>
          <p:cNvSpPr txBox="1">
            <a:spLocks noChangeArrowheads="1"/>
          </p:cNvSpPr>
          <p:nvPr/>
        </p:nvSpPr>
        <p:spPr bwMode="auto">
          <a:xfrm>
            <a:off x="5056188" y="2760663"/>
            <a:ext cx="3260725" cy="2533650"/>
          </a:xfrm>
          <a:prstGeom prst="rect">
            <a:avLst/>
          </a:prstGeom>
          <a:noFill/>
          <a:ln w="9525">
            <a:noFill/>
            <a:miter lim="800000"/>
            <a:headEnd/>
            <a:tailEnd/>
          </a:ln>
        </p:spPr>
        <p:txBody>
          <a:bodyPr>
            <a:spAutoFit/>
          </a:bodyPr>
          <a:lstStyle/>
          <a:p>
            <a:r>
              <a:rPr lang="zh-CN" altLang="en-US"/>
              <a:t>测试考虑点：</a:t>
            </a:r>
          </a:p>
          <a:p>
            <a:r>
              <a:rPr lang="zh-CN" altLang="en-US" sz="1600" b="0"/>
              <a:t>准备一个包含内容（如</a:t>
            </a:r>
            <a:r>
              <a:rPr lang="en-US" altLang="zh-CN" sz="1600" b="0"/>
              <a:t>11~20</a:t>
            </a:r>
            <a:r>
              <a:rPr lang="zh-CN" altLang="en-US" sz="1600" b="0"/>
              <a:t>行）的正文文件</a:t>
            </a:r>
            <a:r>
              <a:rPr lang="en-US" altLang="zh-CN" sz="1600" b="0"/>
              <a:t>test.txt</a:t>
            </a:r>
          </a:p>
          <a:p>
            <a:r>
              <a:rPr lang="en-US" altLang="zh-CN" sz="1600" b="0"/>
              <a:t>1</a:t>
            </a:r>
            <a:r>
              <a:rPr lang="zh-CN" altLang="en-US" sz="1600" b="0"/>
              <a:t>）</a:t>
            </a:r>
            <a:r>
              <a:rPr lang="en-US" altLang="zh-CN" sz="1600" b="0"/>
              <a:t>tail -5 test.txt 	(</a:t>
            </a:r>
            <a:r>
              <a:rPr lang="zh-CN" altLang="en-US" sz="1600" b="0"/>
              <a:t>正常</a:t>
            </a:r>
            <a:r>
              <a:rPr lang="en-US" altLang="zh-CN" sz="1600" b="0"/>
              <a:t>)</a:t>
            </a:r>
          </a:p>
          <a:p>
            <a:r>
              <a:rPr lang="en-US" altLang="zh-CN" sz="1600" b="0"/>
              <a:t>2</a:t>
            </a:r>
            <a:r>
              <a:rPr lang="zh-CN" altLang="en-US" sz="1600" b="0"/>
              <a:t>）</a:t>
            </a:r>
            <a:r>
              <a:rPr lang="en-US" altLang="zh-CN" sz="1600" b="0"/>
              <a:t>tail test.txt</a:t>
            </a:r>
            <a:r>
              <a:rPr lang="en-US" altLang="zh-CN" b="0"/>
              <a:t>	</a:t>
            </a:r>
            <a:r>
              <a:rPr lang="en-US" altLang="zh-CN" sz="1600" b="0"/>
              <a:t>(</a:t>
            </a:r>
            <a:r>
              <a:rPr lang="zh-CN" altLang="en-US" sz="1600" b="0"/>
              <a:t>正常</a:t>
            </a:r>
            <a:r>
              <a:rPr lang="en-US" altLang="zh-CN" sz="1600" b="0"/>
              <a:t>)</a:t>
            </a:r>
          </a:p>
          <a:p>
            <a:r>
              <a:rPr lang="en-US" altLang="zh-CN" sz="1600" b="0"/>
              <a:t>3</a:t>
            </a:r>
            <a:r>
              <a:rPr lang="zh-CN" altLang="en-US" sz="1600" b="0"/>
              <a:t>）</a:t>
            </a:r>
            <a:r>
              <a:rPr lang="en-US" altLang="zh-CN" sz="1600" b="0"/>
              <a:t>tail -30 test.txt	(</a:t>
            </a:r>
            <a:r>
              <a:rPr lang="zh-CN" altLang="en-US" sz="1600" b="0"/>
              <a:t>非正常</a:t>
            </a:r>
            <a:r>
              <a:rPr lang="en-US" altLang="zh-CN" sz="1600" b="0"/>
              <a:t>)</a:t>
            </a:r>
          </a:p>
          <a:p>
            <a:r>
              <a:rPr lang="en-US" altLang="zh-CN" sz="1600" b="0"/>
              <a:t>4</a:t>
            </a:r>
            <a:r>
              <a:rPr lang="zh-CN" altLang="en-US" sz="1600" b="0"/>
              <a:t>）</a:t>
            </a:r>
            <a:r>
              <a:rPr lang="en-US" altLang="zh-CN" sz="1600" b="0"/>
              <a:t>tail -0 test.txt</a:t>
            </a:r>
            <a:r>
              <a:rPr lang="en-US" altLang="zh-CN" b="0"/>
              <a:t>	</a:t>
            </a:r>
            <a:r>
              <a:rPr lang="en-US" altLang="zh-CN" sz="1600" b="0"/>
              <a:t>(</a:t>
            </a:r>
            <a:r>
              <a:rPr lang="zh-CN" altLang="en-US" sz="1600" b="0"/>
              <a:t>非正常</a:t>
            </a:r>
            <a:r>
              <a:rPr lang="en-US" altLang="zh-CN" sz="1600" b="0"/>
              <a:t>)</a:t>
            </a:r>
          </a:p>
          <a:p>
            <a:r>
              <a:rPr lang="en-US" altLang="zh-CN" sz="1600" b="0"/>
              <a:t>5</a:t>
            </a:r>
            <a:r>
              <a:rPr lang="zh-CN" altLang="en-US" sz="1600" b="0"/>
              <a:t>）</a:t>
            </a:r>
            <a:r>
              <a:rPr lang="en-US" altLang="zh-CN" sz="1600" b="0"/>
              <a:t>tail -1 test.txt</a:t>
            </a:r>
            <a:r>
              <a:rPr lang="en-US" altLang="zh-CN" b="0"/>
              <a:t>	</a:t>
            </a:r>
            <a:r>
              <a:rPr lang="en-US" altLang="zh-CN" sz="1600" b="0"/>
              <a:t>(</a:t>
            </a:r>
            <a:r>
              <a:rPr lang="zh-CN" altLang="en-US" sz="1600" b="0"/>
              <a:t>边界</a:t>
            </a:r>
            <a:r>
              <a:rPr lang="en-US" altLang="zh-CN" sz="1600" b="0"/>
              <a:t>)</a:t>
            </a:r>
          </a:p>
          <a:p>
            <a:endParaRPr lang="en-US" altLang="zh-CN" sz="16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smtClean="0">
                <a:ea typeface="宋体" pitchFamily="2" charset="-122"/>
              </a:rPr>
              <a:t>自引用结构使用总结</a:t>
            </a:r>
            <a:r>
              <a:rPr lang="en-US" altLang="zh-CN" smtClean="0">
                <a:ea typeface="宋体" pitchFamily="2" charset="-122"/>
              </a:rPr>
              <a:t>*</a:t>
            </a:r>
            <a:endParaRPr lang="zh-CN" altLang="en-US" smtClean="0">
              <a:ea typeface="宋体" pitchFamily="2" charset="-122"/>
            </a:endParaRPr>
          </a:p>
        </p:txBody>
      </p:sp>
      <p:sp>
        <p:nvSpPr>
          <p:cNvPr id="3" name="内容占位符 2"/>
          <p:cNvSpPr>
            <a:spLocks noGrp="1"/>
          </p:cNvSpPr>
          <p:nvPr>
            <p:ph idx="1"/>
          </p:nvPr>
        </p:nvSpPr>
        <p:spPr>
          <a:xfrm>
            <a:off x="684213" y="1196975"/>
            <a:ext cx="7704137" cy="5040313"/>
          </a:xfrm>
        </p:spPr>
        <p:txBody>
          <a:bodyPr/>
          <a:lstStyle/>
          <a:p>
            <a:r>
              <a:rPr lang="zh-CN" altLang="en-US" sz="2000" smtClean="0">
                <a:solidFill>
                  <a:srgbClr val="0033CC"/>
                </a:solidFill>
                <a:ea typeface="宋体" pitchFamily="2" charset="-122"/>
              </a:rPr>
              <a:t>自引用结构</a:t>
            </a:r>
            <a:r>
              <a:rPr lang="zh-CN" altLang="en-US" sz="2000" b="0" smtClean="0">
                <a:ea typeface="宋体" pitchFamily="2" charset="-122"/>
              </a:rPr>
              <a:t>是实现常用数据结构，如</a:t>
            </a:r>
            <a:r>
              <a:rPr lang="zh-CN" altLang="en-US" sz="2000" smtClean="0">
                <a:solidFill>
                  <a:srgbClr val="0033CC"/>
                </a:solidFill>
                <a:ea typeface="宋体" pitchFamily="2" charset="-122"/>
              </a:rPr>
              <a:t>链表、树</a:t>
            </a:r>
            <a:r>
              <a:rPr lang="zh-CN" altLang="en-US" sz="2000" b="0" smtClean="0">
                <a:ea typeface="宋体" pitchFamily="2" charset="-122"/>
              </a:rPr>
              <a:t>等的主要手段。</a:t>
            </a:r>
            <a:endParaRPr lang="en-US" altLang="zh-CN" sz="2000" b="0" smtClean="0">
              <a:ea typeface="宋体" pitchFamily="2" charset="-122"/>
            </a:endParaRPr>
          </a:p>
          <a:p>
            <a:r>
              <a:rPr lang="zh-CN" altLang="en-US" sz="2000" b="0" smtClean="0">
                <a:ea typeface="宋体" pitchFamily="2" charset="-122"/>
              </a:rPr>
              <a:t>自引用结构有如下特点：</a:t>
            </a:r>
            <a:endParaRPr lang="en-US" altLang="zh-CN" sz="2000" b="0" smtClean="0">
              <a:ea typeface="宋体" pitchFamily="2" charset="-122"/>
            </a:endParaRPr>
          </a:p>
          <a:p>
            <a:pPr lvl="1"/>
            <a:r>
              <a:rPr lang="zh-CN" altLang="en-US" sz="2000" smtClean="0"/>
              <a:t>定义结构时，应包含一个或多个指向自身结构的指针，如：</a:t>
            </a:r>
            <a:endParaRPr lang="en-US" altLang="zh-CN" sz="2000" smtClean="0"/>
          </a:p>
          <a:p>
            <a:pPr lvl="2">
              <a:buFont typeface="Wingdings" pitchFamily="2" charset="2"/>
              <a:buNone/>
            </a:pPr>
            <a:r>
              <a:rPr lang="en-US" altLang="zh-CN" sz="2000" smtClean="0">
                <a:solidFill>
                  <a:srgbClr val="0033CC"/>
                </a:solidFill>
                <a:ea typeface="宋体" pitchFamily="2" charset="-122"/>
              </a:rPr>
              <a:t>struct node {			struct node {</a:t>
            </a:r>
          </a:p>
          <a:p>
            <a:pPr lvl="3"/>
            <a:r>
              <a:rPr lang="zh-CN" altLang="en-US" sz="1600" smtClean="0">
                <a:solidFill>
                  <a:srgbClr val="0033CC"/>
                </a:solidFill>
                <a:latin typeface="楷体" pitchFamily="49" charset="-122"/>
                <a:ea typeface="楷体" pitchFamily="49" charset="-122"/>
              </a:rPr>
              <a:t>普通成员；</a:t>
            </a:r>
            <a:r>
              <a:rPr lang="en-US" altLang="zh-CN" sz="1600" smtClean="0">
                <a:solidFill>
                  <a:srgbClr val="0033CC"/>
                </a:solidFill>
                <a:latin typeface="楷体" pitchFamily="49" charset="-122"/>
                <a:ea typeface="楷体" pitchFamily="49" charset="-122"/>
              </a:rPr>
              <a:t>			    </a:t>
            </a:r>
            <a:r>
              <a:rPr lang="zh-CN" altLang="en-US" sz="1600" smtClean="0">
                <a:solidFill>
                  <a:srgbClr val="0033CC"/>
                </a:solidFill>
                <a:latin typeface="楷体" pitchFamily="49" charset="-122"/>
                <a:ea typeface="楷体" pitchFamily="49" charset="-122"/>
              </a:rPr>
              <a:t>普通成员；</a:t>
            </a:r>
            <a:endParaRPr lang="en-US" altLang="zh-CN" sz="1600" smtClean="0">
              <a:solidFill>
                <a:srgbClr val="0033CC"/>
              </a:solidFill>
              <a:latin typeface="楷体" pitchFamily="49" charset="-122"/>
              <a:ea typeface="楷体" pitchFamily="49" charset="-122"/>
            </a:endParaRPr>
          </a:p>
          <a:p>
            <a:pPr lvl="3"/>
            <a:r>
              <a:rPr lang="en-US" altLang="zh-CN" sz="1600" smtClean="0">
                <a:solidFill>
                  <a:srgbClr val="0033CC"/>
                </a:solidFill>
                <a:latin typeface="楷体" pitchFamily="49" charset="-122"/>
                <a:ea typeface="楷体" pitchFamily="49" charset="-122"/>
              </a:rPr>
              <a:t>struct node *next;		    struct node *left,*right;</a:t>
            </a:r>
          </a:p>
          <a:p>
            <a:pPr lvl="2">
              <a:buFont typeface="Wingdings" pitchFamily="2" charset="2"/>
              <a:buNone/>
            </a:pPr>
            <a:r>
              <a:rPr lang="en-US" altLang="zh-CN" sz="2000" smtClean="0">
                <a:solidFill>
                  <a:srgbClr val="0033CC"/>
                </a:solidFill>
                <a:latin typeface="楷体" pitchFamily="49" charset="-122"/>
                <a:ea typeface="楷体" pitchFamily="49" charset="-122"/>
              </a:rPr>
              <a:t>};</a:t>
            </a:r>
            <a:r>
              <a:rPr lang="en-US" altLang="zh-CN" sz="2000" smtClean="0">
                <a:latin typeface="楷体" pitchFamily="49" charset="-122"/>
                <a:ea typeface="楷体" pitchFamily="49" charset="-122"/>
              </a:rPr>
              <a:t>				</a:t>
            </a:r>
            <a:r>
              <a:rPr lang="en-US" altLang="zh-CN" sz="2000" smtClean="0">
                <a:solidFill>
                  <a:srgbClr val="0033CC"/>
                </a:solidFill>
                <a:latin typeface="楷体" pitchFamily="49" charset="-122"/>
                <a:ea typeface="楷体" pitchFamily="49" charset="-122"/>
              </a:rPr>
              <a:t>};</a:t>
            </a:r>
          </a:p>
          <a:p>
            <a:pPr lvl="2">
              <a:buFont typeface="Wingdings" pitchFamily="2" charset="2"/>
              <a:buNone/>
            </a:pPr>
            <a:r>
              <a:rPr lang="zh-CN" altLang="en-US" sz="1800" smtClean="0">
                <a:latin typeface="楷体" pitchFamily="49" charset="-122"/>
                <a:ea typeface="楷体" pitchFamily="49" charset="-122"/>
              </a:rPr>
              <a:t>单向或循环链表</a:t>
            </a:r>
            <a:r>
              <a:rPr lang="en-US" altLang="zh-CN" sz="1800" smtClean="0">
                <a:latin typeface="楷体" pitchFamily="49" charset="-122"/>
                <a:ea typeface="楷体" pitchFamily="49" charset="-122"/>
              </a:rPr>
              <a:t>			</a:t>
            </a:r>
            <a:r>
              <a:rPr lang="zh-CN" altLang="en-US" sz="1800" smtClean="0">
                <a:latin typeface="楷体" pitchFamily="49" charset="-122"/>
                <a:ea typeface="楷体" pitchFamily="49" charset="-122"/>
              </a:rPr>
              <a:t>双向链表、二叉树</a:t>
            </a:r>
            <a:endParaRPr lang="en-US" altLang="zh-CN" sz="1800" smtClean="0">
              <a:latin typeface="楷体" pitchFamily="49" charset="-122"/>
              <a:ea typeface="楷体" pitchFamily="49" charset="-122"/>
            </a:endParaRPr>
          </a:p>
          <a:p>
            <a:pPr lvl="1"/>
            <a:r>
              <a:rPr lang="zh-CN" altLang="en-US" sz="2000" smtClean="0"/>
              <a:t>使用时应有一个头指针（</a:t>
            </a:r>
            <a:r>
              <a:rPr lang="en-US" altLang="zh-CN" sz="2000" smtClean="0"/>
              <a:t>first,head,root</a:t>
            </a:r>
            <a:r>
              <a:rPr lang="zh-CN" altLang="en-US" sz="2000" smtClean="0"/>
              <a:t>），并使用</a:t>
            </a:r>
            <a:r>
              <a:rPr lang="en-US" altLang="zh-CN" sz="2000" smtClean="0"/>
              <a:t>malloc</a:t>
            </a:r>
            <a:r>
              <a:rPr lang="zh-CN" altLang="en-US" sz="2000" smtClean="0"/>
              <a:t>为每个节点分配空间</a:t>
            </a:r>
            <a:r>
              <a:rPr lang="en-US" altLang="zh-CN" sz="2000" smtClean="0"/>
              <a:t>,</a:t>
            </a:r>
            <a:r>
              <a:rPr lang="zh-CN" altLang="en-US" sz="2000" smtClean="0"/>
              <a:t>如：</a:t>
            </a:r>
            <a:endParaRPr lang="en-US" altLang="zh-CN" sz="2000" smtClean="0"/>
          </a:p>
          <a:p>
            <a:pPr lvl="2">
              <a:buFont typeface="Wingdings" pitchFamily="2" charset="2"/>
              <a:buNone/>
            </a:pPr>
            <a:r>
              <a:rPr lang="en-US" altLang="zh-CN" sz="2000" smtClean="0">
                <a:solidFill>
                  <a:srgbClr val="0033CC"/>
                </a:solidFill>
                <a:ea typeface="宋体" pitchFamily="2" charset="-122"/>
              </a:rPr>
              <a:t>first = (struct node)malloc(sizeof(struct node)); </a:t>
            </a:r>
          </a:p>
          <a:p>
            <a:pPr lvl="1"/>
            <a:r>
              <a:rPr lang="zh-CN" altLang="en-US" sz="2000" smtClean="0"/>
              <a:t>使用时，通常使用如下方式将节点链接越来：</a:t>
            </a:r>
            <a:endParaRPr lang="en-US" altLang="zh-CN" sz="2000" smtClean="0"/>
          </a:p>
          <a:p>
            <a:pPr lvl="2">
              <a:buFont typeface="Wingdings" pitchFamily="2" charset="2"/>
              <a:buNone/>
            </a:pPr>
            <a:r>
              <a:rPr lang="en-US" altLang="zh-CN" sz="2000" smtClean="0">
                <a:solidFill>
                  <a:srgbClr val="0033CC"/>
                </a:solidFill>
                <a:ea typeface="宋体" pitchFamily="2" charset="-122"/>
              </a:rPr>
              <a:t>p-&gt;next = (struct node)malloc(sizeof(struct node)); </a:t>
            </a:r>
          </a:p>
          <a:p>
            <a:pPr lvl="2">
              <a:buFont typeface="Wingdings" pitchFamily="2" charset="2"/>
              <a:buNone/>
            </a:pPr>
            <a:r>
              <a:rPr lang="en-US" altLang="zh-CN" sz="2000" smtClean="0">
                <a:solidFill>
                  <a:srgbClr val="0033CC"/>
                </a:solidFill>
                <a:ea typeface="宋体" pitchFamily="2" charset="-122"/>
              </a:rPr>
              <a:t>p = p-&gt;next;</a:t>
            </a:r>
          </a:p>
          <a:p>
            <a:pPr lvl="1"/>
            <a:r>
              <a:rPr lang="zh-CN" altLang="en-US" sz="2000" smtClean="0"/>
              <a:t>使用时要注意节点丢失问题，不要轻易移动头节点位置。</a:t>
            </a:r>
            <a:endParaRPr lang="en-US" altLang="zh-CN" sz="2000" smtClean="0"/>
          </a:p>
        </p:txBody>
      </p:sp>
      <p:sp>
        <p:nvSpPr>
          <p:cNvPr id="132100" name="页脚占位符 3"/>
          <p:cNvSpPr>
            <a:spLocks noGrp="1"/>
          </p:cNvSpPr>
          <p:nvPr>
            <p:ph type="ftr" sz="quarter" idx="10"/>
          </p:nvPr>
        </p:nvSpPr>
        <p:spPr>
          <a:noFill/>
        </p:spPr>
        <p:txBody>
          <a:bodyPr/>
          <a:lstStyle/>
          <a:p>
            <a:r>
              <a:rPr lang="en-US" altLang="zh-CN" smtClean="0"/>
              <a:t>构造类型 – 数组和指针</a:t>
            </a:r>
          </a:p>
        </p:txBody>
      </p:sp>
      <p:sp>
        <p:nvSpPr>
          <p:cNvPr id="132101" name="灯片编号占位符 4"/>
          <p:cNvSpPr>
            <a:spLocks noGrp="1"/>
          </p:cNvSpPr>
          <p:nvPr>
            <p:ph type="sldNum" sz="quarter" idx="11"/>
          </p:nvPr>
        </p:nvSpPr>
        <p:spPr>
          <a:noFill/>
        </p:spPr>
        <p:txBody>
          <a:bodyPr/>
          <a:lstStyle/>
          <a:p>
            <a:fld id="{2AB1E0AF-B29B-4029-A167-7BDB7672D4A4}" type="slidenum">
              <a:rPr lang="en-US" altLang="zh-CN" smtClean="0"/>
              <a:pPr/>
              <a:t>107</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additive="base">
                                        <p:cTn id="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 calcmode="lin" valueType="num">
                                      <p:cBhvr additive="base">
                                        <p:cTn id="4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additive="base">
                                        <p:cTn id="4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 calcmode="lin" valueType="num">
                                      <p:cBhvr additive="base">
                                        <p:cTn id="5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 calcmode="lin" valueType="num">
                                      <p:cBhvr additive="base">
                                        <p:cTn id="5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 calcmode="lin" valueType="num">
                                      <p:cBhvr additive="base">
                                        <p:cTn id="62"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页脚占位符 3"/>
          <p:cNvSpPr>
            <a:spLocks noGrp="1"/>
          </p:cNvSpPr>
          <p:nvPr>
            <p:ph type="ftr" sz="quarter" idx="10"/>
          </p:nvPr>
        </p:nvSpPr>
        <p:spPr>
          <a:noFill/>
        </p:spPr>
        <p:txBody>
          <a:bodyPr/>
          <a:lstStyle/>
          <a:p>
            <a:r>
              <a:rPr lang="en-US" altLang="zh-CN" smtClean="0"/>
              <a:t>构造类型 – 数组和指针</a:t>
            </a:r>
          </a:p>
        </p:txBody>
      </p:sp>
      <p:sp>
        <p:nvSpPr>
          <p:cNvPr id="133123" name="灯片编号占位符 4"/>
          <p:cNvSpPr>
            <a:spLocks noGrp="1"/>
          </p:cNvSpPr>
          <p:nvPr>
            <p:ph type="sldNum" sz="quarter" idx="11"/>
          </p:nvPr>
        </p:nvSpPr>
        <p:spPr>
          <a:noFill/>
        </p:spPr>
        <p:txBody>
          <a:bodyPr/>
          <a:lstStyle/>
          <a:p>
            <a:fld id="{29C59BB6-EB3D-4753-B3AF-4F6AB2C8A92C}" type="slidenum">
              <a:rPr lang="en-US" altLang="zh-CN" smtClean="0"/>
              <a:pPr/>
              <a:t>108</a:t>
            </a:fld>
            <a:endParaRPr lang="en-US" altLang="zh-CN" smtClean="0"/>
          </a:p>
        </p:txBody>
      </p:sp>
      <p:sp>
        <p:nvSpPr>
          <p:cNvPr id="133124" name="Rectangle 2"/>
          <p:cNvSpPr>
            <a:spLocks noGrp="1" noChangeArrowheads="1"/>
          </p:cNvSpPr>
          <p:nvPr>
            <p:ph type="title"/>
          </p:nvPr>
        </p:nvSpPr>
        <p:spPr/>
        <p:txBody>
          <a:bodyPr/>
          <a:lstStyle/>
          <a:p>
            <a:r>
              <a:rPr lang="zh-CN" altLang="en-US" smtClean="0">
                <a:ea typeface="宋体" pitchFamily="2" charset="-122"/>
              </a:rPr>
              <a:t>联合（</a:t>
            </a:r>
            <a:r>
              <a:rPr lang="en-US" altLang="zh-CN" smtClean="0">
                <a:ea typeface="宋体" pitchFamily="2" charset="-122"/>
              </a:rPr>
              <a:t>union</a:t>
            </a:r>
            <a:r>
              <a:rPr lang="zh-CN" altLang="en-US" smtClean="0">
                <a:ea typeface="宋体" pitchFamily="2" charset="-122"/>
              </a:rPr>
              <a:t>）*</a:t>
            </a:r>
          </a:p>
        </p:txBody>
      </p:sp>
      <p:sp>
        <p:nvSpPr>
          <p:cNvPr id="133125" name="Rectangle 3"/>
          <p:cNvSpPr>
            <a:spLocks noGrp="1" noChangeArrowheads="1"/>
          </p:cNvSpPr>
          <p:nvPr>
            <p:ph type="body" idx="1"/>
          </p:nvPr>
        </p:nvSpPr>
        <p:spPr/>
        <p:txBody>
          <a:bodyPr/>
          <a:lstStyle/>
          <a:p>
            <a:r>
              <a:rPr lang="zh-CN" altLang="en-US" b="0" smtClean="0">
                <a:ea typeface="宋体" pitchFamily="2" charset="-122"/>
              </a:rPr>
              <a:t>联合是一种数据类型，该类型变量可以在不同时间内维持定义它的不同类型和不同长度的对象，也就是说提供单独的变量，以便合理地保存几种类型中的任何一类变量。</a:t>
            </a:r>
          </a:p>
          <a:p>
            <a:pPr lvl="1">
              <a:buFont typeface="Wingdings" pitchFamily="2" charset="2"/>
              <a:buNone/>
            </a:pPr>
            <a:r>
              <a:rPr lang="zh-CN" altLang="en-US" b="1" smtClean="0">
                <a:ea typeface="宋体" pitchFamily="2" charset="-122"/>
              </a:rPr>
              <a:t>定义形式：</a:t>
            </a:r>
          </a:p>
          <a:p>
            <a:pPr lvl="2" indent="0">
              <a:buFont typeface="Wingdings" pitchFamily="2" charset="2"/>
              <a:buNone/>
            </a:pPr>
            <a:r>
              <a:rPr lang="en-US" altLang="zh-CN" i="1" smtClean="0">
                <a:solidFill>
                  <a:srgbClr val="0000CC"/>
                </a:solidFill>
                <a:ea typeface="宋体" pitchFamily="2" charset="-122"/>
              </a:rPr>
              <a:t>union  </a:t>
            </a:r>
            <a:r>
              <a:rPr lang="zh-CN" altLang="en-US" i="1" smtClean="0">
                <a:solidFill>
                  <a:srgbClr val="0000CC"/>
                </a:solidFill>
                <a:ea typeface="宋体" pitchFamily="2" charset="-122"/>
              </a:rPr>
              <a:t>联合名 </a:t>
            </a:r>
            <a:r>
              <a:rPr lang="en-US" altLang="zh-CN" i="1" smtClean="0">
                <a:solidFill>
                  <a:srgbClr val="0000CC"/>
                </a:solidFill>
                <a:ea typeface="宋体" pitchFamily="2" charset="-122"/>
              </a:rPr>
              <a:t>{</a:t>
            </a:r>
            <a:r>
              <a:rPr lang="zh-CN" altLang="en-US" i="1" smtClean="0">
                <a:solidFill>
                  <a:srgbClr val="0000CC"/>
                </a:solidFill>
                <a:ea typeface="宋体" pitchFamily="2" charset="-122"/>
              </a:rPr>
              <a:t>分量表</a:t>
            </a:r>
            <a:r>
              <a:rPr lang="en-US" altLang="zh-CN" i="1" smtClean="0">
                <a:solidFill>
                  <a:srgbClr val="0000CC"/>
                </a:solidFill>
                <a:ea typeface="宋体" pitchFamily="2" charset="-122"/>
              </a:rPr>
              <a:t>} </a:t>
            </a:r>
            <a:r>
              <a:rPr lang="zh-CN" altLang="en-US" i="1" smtClean="0">
                <a:solidFill>
                  <a:srgbClr val="0000CC"/>
                </a:solidFill>
                <a:ea typeface="宋体" pitchFamily="2" charset="-122"/>
              </a:rPr>
              <a:t>联合变量名；</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3"/>
          <p:cNvSpPr>
            <a:spLocks noGrp="1"/>
          </p:cNvSpPr>
          <p:nvPr>
            <p:ph type="ftr" sz="quarter" idx="10"/>
          </p:nvPr>
        </p:nvSpPr>
        <p:spPr>
          <a:noFill/>
        </p:spPr>
        <p:txBody>
          <a:bodyPr/>
          <a:lstStyle/>
          <a:p>
            <a:r>
              <a:rPr lang="en-US" altLang="zh-CN" smtClean="0"/>
              <a:t>构造类型 – 数组和指针</a:t>
            </a:r>
          </a:p>
        </p:txBody>
      </p:sp>
      <p:sp>
        <p:nvSpPr>
          <p:cNvPr id="134147" name="灯片编号占位符 4"/>
          <p:cNvSpPr>
            <a:spLocks noGrp="1"/>
          </p:cNvSpPr>
          <p:nvPr>
            <p:ph type="sldNum" sz="quarter" idx="11"/>
          </p:nvPr>
        </p:nvSpPr>
        <p:spPr>
          <a:noFill/>
        </p:spPr>
        <p:txBody>
          <a:bodyPr/>
          <a:lstStyle/>
          <a:p>
            <a:fld id="{C03B52D5-99A8-4AB2-9F65-3BD6D0A28185}" type="slidenum">
              <a:rPr lang="en-US" altLang="zh-CN" smtClean="0"/>
              <a:pPr/>
              <a:t>109</a:t>
            </a:fld>
            <a:endParaRPr lang="en-US" altLang="zh-CN" smtClean="0"/>
          </a:p>
        </p:txBody>
      </p:sp>
      <p:sp>
        <p:nvSpPr>
          <p:cNvPr id="134148" name="Rectangle 2"/>
          <p:cNvSpPr>
            <a:spLocks noGrp="1" noChangeArrowheads="1"/>
          </p:cNvSpPr>
          <p:nvPr>
            <p:ph type="title"/>
          </p:nvPr>
        </p:nvSpPr>
        <p:spPr/>
        <p:txBody>
          <a:bodyPr/>
          <a:lstStyle/>
          <a:p>
            <a:r>
              <a:rPr lang="zh-CN" altLang="en-US" smtClean="0">
                <a:ea typeface="宋体" pitchFamily="2" charset="-122"/>
              </a:rPr>
              <a:t>联合（</a:t>
            </a:r>
            <a:r>
              <a:rPr lang="en-US" altLang="zh-CN" smtClean="0">
                <a:ea typeface="宋体" pitchFamily="2" charset="-122"/>
              </a:rPr>
              <a:t>union</a:t>
            </a:r>
            <a:r>
              <a:rPr lang="zh-CN" altLang="en-US" smtClean="0">
                <a:ea typeface="宋体" pitchFamily="2" charset="-122"/>
              </a:rPr>
              <a:t>）（续）*</a:t>
            </a:r>
          </a:p>
        </p:txBody>
      </p:sp>
      <p:sp>
        <p:nvSpPr>
          <p:cNvPr id="134149" name="Rectangle 3"/>
          <p:cNvSpPr>
            <a:spLocks noGrp="1" noChangeArrowheads="1"/>
          </p:cNvSpPr>
          <p:nvPr>
            <p:ph type="body" idx="1"/>
          </p:nvPr>
        </p:nvSpPr>
        <p:spPr>
          <a:xfrm>
            <a:off x="977900" y="1268413"/>
            <a:ext cx="7105650" cy="4968875"/>
          </a:xfrm>
        </p:spPr>
        <p:txBody>
          <a:bodyPr/>
          <a:lstStyle/>
          <a:p>
            <a:pPr>
              <a:lnSpc>
                <a:spcPct val="70000"/>
              </a:lnSpc>
              <a:buFont typeface="Wingdings" pitchFamily="2" charset="2"/>
              <a:buNone/>
            </a:pPr>
            <a:r>
              <a:rPr lang="zh-CN" altLang="en-US" sz="1600" b="0" smtClean="0">
                <a:ea typeface="宋体" pitchFamily="2" charset="-122"/>
              </a:rPr>
              <a:t>例：</a:t>
            </a:r>
          </a:p>
          <a:p>
            <a:pPr lvl="1">
              <a:lnSpc>
                <a:spcPct val="70000"/>
              </a:lnSpc>
              <a:buFont typeface="Wingdings" pitchFamily="2" charset="2"/>
              <a:buNone/>
            </a:pPr>
            <a:r>
              <a:rPr lang="en-US" altLang="zh-CN" sz="1600" smtClean="0">
                <a:ea typeface="宋体" pitchFamily="2" charset="-122"/>
              </a:rPr>
              <a:t>union  v_tag {</a:t>
            </a:r>
          </a:p>
          <a:p>
            <a:pPr lvl="2" indent="0">
              <a:lnSpc>
                <a:spcPct val="80000"/>
              </a:lnSpc>
              <a:buFont typeface="Wingdings" pitchFamily="2" charset="2"/>
              <a:buNone/>
            </a:pPr>
            <a:r>
              <a:rPr lang="en-US" altLang="zh-CN" sz="1600" smtClean="0">
                <a:ea typeface="宋体" pitchFamily="2" charset="-122"/>
              </a:rPr>
              <a:t>int  ival;</a:t>
            </a:r>
          </a:p>
          <a:p>
            <a:pPr lvl="2" indent="0">
              <a:lnSpc>
                <a:spcPct val="80000"/>
              </a:lnSpc>
              <a:buFont typeface="Wingdings" pitchFamily="2" charset="2"/>
              <a:buNone/>
            </a:pPr>
            <a:r>
              <a:rPr lang="en-US" altLang="zh-CN" sz="1600" smtClean="0">
                <a:ea typeface="宋体" pitchFamily="2" charset="-122"/>
              </a:rPr>
              <a:t>float  fval;</a:t>
            </a:r>
          </a:p>
          <a:p>
            <a:pPr lvl="2" indent="0">
              <a:lnSpc>
                <a:spcPct val="80000"/>
              </a:lnSpc>
              <a:buFont typeface="Wingdings" pitchFamily="2" charset="2"/>
              <a:buNone/>
            </a:pPr>
            <a:r>
              <a:rPr lang="en-US" altLang="zh-CN" sz="1600" smtClean="0">
                <a:ea typeface="宋体" pitchFamily="2" charset="-122"/>
              </a:rPr>
              <a:t>char  *pval;</a:t>
            </a:r>
          </a:p>
          <a:p>
            <a:pPr lvl="1">
              <a:lnSpc>
                <a:spcPct val="70000"/>
              </a:lnSpc>
              <a:buFont typeface="Wingdings" pitchFamily="2" charset="2"/>
              <a:buNone/>
            </a:pPr>
            <a:r>
              <a:rPr lang="en-US" altLang="zh-CN" sz="1600" smtClean="0">
                <a:ea typeface="宋体" pitchFamily="2" charset="-122"/>
              </a:rPr>
              <a:t>} uval;</a:t>
            </a:r>
          </a:p>
          <a:p>
            <a:pPr lvl="1">
              <a:lnSpc>
                <a:spcPct val="70000"/>
              </a:lnSpc>
              <a:buFont typeface="Wingdings" pitchFamily="2" charset="2"/>
              <a:buNone/>
            </a:pPr>
            <a:r>
              <a:rPr lang="zh-CN" altLang="en-US" sz="1600" smtClean="0">
                <a:ea typeface="宋体" pitchFamily="2" charset="-122"/>
              </a:rPr>
              <a:t>下面是联合的使用：</a:t>
            </a:r>
          </a:p>
          <a:p>
            <a:pPr lvl="2" indent="0">
              <a:lnSpc>
                <a:spcPct val="80000"/>
              </a:lnSpc>
              <a:buFont typeface="Wingdings" pitchFamily="2" charset="2"/>
              <a:buNone/>
            </a:pPr>
            <a:r>
              <a:rPr lang="en-US" altLang="zh-CN" sz="1600" smtClean="0">
                <a:ea typeface="宋体" pitchFamily="2" charset="-122"/>
              </a:rPr>
              <a:t>if(utype = = INT)</a:t>
            </a:r>
          </a:p>
          <a:p>
            <a:pPr lvl="2" indent="0">
              <a:lnSpc>
                <a:spcPct val="80000"/>
              </a:lnSpc>
              <a:buFont typeface="Wingdings" pitchFamily="2" charset="2"/>
              <a:buNone/>
            </a:pPr>
            <a:r>
              <a:rPr lang="en-US" altLang="zh-CN" sz="1600" smtClean="0">
                <a:ea typeface="宋体" pitchFamily="2" charset="-122"/>
              </a:rPr>
              <a:t>    printf(“%d\n”, uval.ival);</a:t>
            </a:r>
          </a:p>
          <a:p>
            <a:pPr lvl="2" indent="0">
              <a:lnSpc>
                <a:spcPct val="80000"/>
              </a:lnSpc>
              <a:buFont typeface="Wingdings" pitchFamily="2" charset="2"/>
              <a:buNone/>
            </a:pPr>
            <a:r>
              <a:rPr lang="en-US" altLang="zh-CN" sz="1600" smtClean="0">
                <a:ea typeface="宋体" pitchFamily="2" charset="-122"/>
              </a:rPr>
              <a:t>else if (utype = = FLOAT)</a:t>
            </a:r>
          </a:p>
          <a:p>
            <a:pPr lvl="2" indent="0">
              <a:lnSpc>
                <a:spcPct val="80000"/>
              </a:lnSpc>
              <a:buFont typeface="Wingdings" pitchFamily="2" charset="2"/>
              <a:buNone/>
            </a:pPr>
            <a:r>
              <a:rPr lang="en-US" altLang="zh-CN" sz="1600" smtClean="0">
                <a:ea typeface="宋体" pitchFamily="2" charset="-122"/>
              </a:rPr>
              <a:t>    printf(“%f\n”, uval.fval);</a:t>
            </a:r>
          </a:p>
          <a:p>
            <a:pPr lvl="2" indent="0">
              <a:lnSpc>
                <a:spcPct val="80000"/>
              </a:lnSpc>
              <a:buFont typeface="Wingdings" pitchFamily="2" charset="2"/>
              <a:buNone/>
            </a:pPr>
            <a:r>
              <a:rPr lang="en-US" altLang="zh-CN" sz="1600" smtClean="0">
                <a:ea typeface="宋体" pitchFamily="2" charset="-122"/>
              </a:rPr>
              <a:t>else if(utype = = STRING)</a:t>
            </a:r>
          </a:p>
          <a:p>
            <a:pPr lvl="2" indent="0">
              <a:lnSpc>
                <a:spcPct val="80000"/>
              </a:lnSpc>
              <a:buFont typeface="Wingdings" pitchFamily="2" charset="2"/>
              <a:buNone/>
            </a:pPr>
            <a:r>
              <a:rPr lang="en-US" altLang="zh-CN" sz="1600" smtClean="0">
                <a:ea typeface="宋体" pitchFamily="2" charset="-122"/>
              </a:rPr>
              <a:t>    printf(“%s\n”, uval.pval);</a:t>
            </a:r>
          </a:p>
          <a:p>
            <a:pPr lvl="2" indent="0">
              <a:lnSpc>
                <a:spcPct val="80000"/>
              </a:lnSpc>
              <a:buFont typeface="Wingdings" pitchFamily="2" charset="2"/>
              <a:buNone/>
            </a:pPr>
            <a:r>
              <a:rPr lang="en-US" altLang="zh-CN" sz="1600" smtClean="0">
                <a:ea typeface="宋体" pitchFamily="2" charset="-122"/>
              </a:rPr>
              <a:t>else</a:t>
            </a:r>
          </a:p>
          <a:p>
            <a:pPr lvl="2" indent="0">
              <a:lnSpc>
                <a:spcPct val="80000"/>
              </a:lnSpc>
              <a:buFont typeface="Wingdings" pitchFamily="2" charset="2"/>
              <a:buNone/>
            </a:pPr>
            <a:r>
              <a:rPr lang="en-US" altLang="zh-CN" sz="1600" smtClean="0">
                <a:ea typeface="宋体" pitchFamily="2" charset="-122"/>
              </a:rPr>
              <a:t>    printf(“bad type\n”);</a:t>
            </a:r>
          </a:p>
          <a:p>
            <a:pPr>
              <a:lnSpc>
                <a:spcPct val="70000"/>
              </a:lnSpc>
              <a:buFont typeface="Wingdings" pitchFamily="2" charset="2"/>
              <a:buNone/>
            </a:pPr>
            <a:r>
              <a:rPr lang="en-US" altLang="zh-CN" sz="1600" b="0" smtClean="0">
                <a:ea typeface="宋体" pitchFamily="2" charset="-122"/>
              </a:rPr>
              <a:t> </a:t>
            </a:r>
          </a:p>
          <a:p>
            <a:pPr>
              <a:lnSpc>
                <a:spcPct val="70000"/>
              </a:lnSpc>
              <a:buFont typeface="Wingdings" pitchFamily="2" charset="2"/>
              <a:buNone/>
            </a:pPr>
            <a:r>
              <a:rPr lang="en-US" altLang="zh-CN" sz="1600" smtClean="0">
                <a:ea typeface="宋体" pitchFamily="2" charset="-122"/>
              </a:rPr>
              <a:t>[</a:t>
            </a:r>
            <a:r>
              <a:rPr lang="zh-CN" altLang="en-US" sz="1600" smtClean="0">
                <a:ea typeface="宋体" pitchFamily="2" charset="-122"/>
              </a:rPr>
              <a:t>注意</a:t>
            </a:r>
            <a:r>
              <a:rPr lang="en-US" altLang="zh-CN" sz="1600" smtClean="0">
                <a:ea typeface="宋体" pitchFamily="2" charset="-122"/>
              </a:rPr>
              <a:t>]</a:t>
            </a:r>
            <a:r>
              <a:rPr lang="zh-CN" altLang="en-US" sz="1600" b="0" smtClean="0">
                <a:ea typeface="宋体" pitchFamily="2" charset="-122"/>
              </a:rPr>
              <a:t>：</a:t>
            </a:r>
            <a:r>
              <a:rPr lang="zh-CN" altLang="en-US" sz="1600" smtClean="0">
                <a:solidFill>
                  <a:srgbClr val="0000CC"/>
                </a:solidFill>
                <a:ea typeface="宋体" pitchFamily="2" charset="-122"/>
              </a:rPr>
              <a:t>使用联合，用法必须一致，即取出的类型必须是最近存入的类型。</a:t>
            </a:r>
            <a:r>
              <a:rPr lang="zh-CN" altLang="en-US" sz="1600" b="0" smtClean="0">
                <a:ea typeface="宋体" pitchFamily="2" charset="-122"/>
              </a:rPr>
              <a:t>因此，在使用联合时，要记住当前存于联合中的类型是什么，不允许存入是一种类型，而取出是另一种类型。</a:t>
            </a:r>
            <a:endParaRPr lang="zh-CN" altLang="en-US" sz="1600" smtClean="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p:cNvSpPr>
            <a:spLocks noGrp="1"/>
          </p:cNvSpPr>
          <p:nvPr>
            <p:ph type="ftr" sz="quarter" idx="10"/>
          </p:nvPr>
        </p:nvSpPr>
        <p:spPr>
          <a:noFill/>
        </p:spPr>
        <p:txBody>
          <a:bodyPr/>
          <a:lstStyle/>
          <a:p>
            <a:r>
              <a:rPr lang="en-US" altLang="zh-CN" smtClean="0"/>
              <a:t>构造类型 – 数组和指针</a:t>
            </a:r>
          </a:p>
        </p:txBody>
      </p:sp>
      <p:sp>
        <p:nvSpPr>
          <p:cNvPr id="16387" name="灯片编号占位符 4"/>
          <p:cNvSpPr>
            <a:spLocks noGrp="1"/>
          </p:cNvSpPr>
          <p:nvPr>
            <p:ph type="sldNum" sz="quarter" idx="11"/>
          </p:nvPr>
        </p:nvSpPr>
        <p:spPr>
          <a:noFill/>
        </p:spPr>
        <p:txBody>
          <a:bodyPr/>
          <a:lstStyle/>
          <a:p>
            <a:fld id="{12000F24-F08A-4342-922F-333DD218BC20}" type="slidenum">
              <a:rPr lang="en-US" altLang="zh-CN" smtClean="0"/>
              <a:pPr/>
              <a:t>11</a:t>
            </a:fld>
            <a:endParaRPr lang="en-US" altLang="zh-CN" smtClean="0"/>
          </a:p>
        </p:txBody>
      </p:sp>
      <p:sp>
        <p:nvSpPr>
          <p:cNvPr id="16388" name="Rectangle 2"/>
          <p:cNvSpPr>
            <a:spLocks noGrp="1" noChangeArrowheads="1"/>
          </p:cNvSpPr>
          <p:nvPr>
            <p:ph type="title"/>
          </p:nvPr>
        </p:nvSpPr>
        <p:spPr/>
        <p:txBody>
          <a:bodyPr/>
          <a:lstStyle/>
          <a:p>
            <a:r>
              <a:rPr lang="zh-CN" altLang="en-US" smtClean="0">
                <a:ea typeface="宋体" pitchFamily="2" charset="-122"/>
              </a:rPr>
              <a:t>问题</a:t>
            </a:r>
            <a:r>
              <a:rPr lang="en-US" altLang="zh-CN" smtClean="0">
                <a:ea typeface="宋体" pitchFamily="2" charset="-122"/>
              </a:rPr>
              <a:t>5.1</a:t>
            </a:r>
            <a:r>
              <a:rPr lang="zh-CN" altLang="en-US" smtClean="0">
                <a:ea typeface="宋体" pitchFamily="2" charset="-122"/>
              </a:rPr>
              <a:t>：代码实现</a:t>
            </a:r>
          </a:p>
        </p:txBody>
      </p:sp>
      <p:sp>
        <p:nvSpPr>
          <p:cNvPr id="132099" name="Rectangle 3"/>
          <p:cNvSpPr>
            <a:spLocks noGrp="1" noChangeArrowheads="1"/>
          </p:cNvSpPr>
          <p:nvPr>
            <p:ph type="body" idx="1"/>
          </p:nvPr>
        </p:nvSpPr>
        <p:spPr>
          <a:xfrm>
            <a:off x="977900" y="1196975"/>
            <a:ext cx="7105650" cy="5184775"/>
          </a:xfrm>
        </p:spPr>
        <p:txBody>
          <a:bodyPr/>
          <a:lstStyle/>
          <a:p>
            <a:pPr>
              <a:lnSpc>
                <a:spcPct val="50000"/>
              </a:lnSpc>
              <a:spcBef>
                <a:spcPct val="40000"/>
              </a:spcBef>
              <a:buFont typeface="Wingdings" pitchFamily="2" charset="2"/>
              <a:buNone/>
            </a:pPr>
            <a:r>
              <a:rPr lang="en-US" altLang="zh-CN" sz="1400" b="0" smtClean="0">
                <a:ea typeface="宋体" pitchFamily="2" charset="-122"/>
              </a:rPr>
              <a:t>/* c5_1.c */</a:t>
            </a:r>
          </a:p>
          <a:p>
            <a:pPr>
              <a:lnSpc>
                <a:spcPct val="50000"/>
              </a:lnSpc>
              <a:spcBef>
                <a:spcPct val="40000"/>
              </a:spcBef>
              <a:buFont typeface="Wingdings" pitchFamily="2" charset="2"/>
              <a:buNone/>
            </a:pPr>
            <a:r>
              <a:rPr lang="en-US" altLang="zh-CN" sz="1400" b="0" smtClean="0">
                <a:ea typeface="宋体" pitchFamily="2" charset="-122"/>
              </a:rPr>
              <a:t>#include&lt;stdio.h&gt;</a:t>
            </a:r>
          </a:p>
          <a:p>
            <a:pPr>
              <a:lnSpc>
                <a:spcPct val="50000"/>
              </a:lnSpc>
              <a:spcBef>
                <a:spcPct val="40000"/>
              </a:spcBef>
              <a:buFont typeface="Wingdings" pitchFamily="2" charset="2"/>
              <a:buNone/>
            </a:pPr>
            <a:r>
              <a:rPr lang="en-US" altLang="zh-CN" sz="1400" b="0" smtClean="0">
                <a:ea typeface="宋体" pitchFamily="2" charset="-122"/>
              </a:rPr>
              <a:t>#define SIZE 9</a:t>
            </a:r>
          </a:p>
          <a:p>
            <a:pPr>
              <a:lnSpc>
                <a:spcPct val="50000"/>
              </a:lnSpc>
              <a:spcBef>
                <a:spcPct val="40000"/>
              </a:spcBef>
              <a:buFont typeface="Wingdings" pitchFamily="2" charset="2"/>
              <a:buNone/>
            </a:pPr>
            <a:r>
              <a:rPr lang="en-US" altLang="zh-CN" sz="1400" b="0" smtClean="0">
                <a:ea typeface="宋体" pitchFamily="2" charset="-122"/>
              </a:rPr>
              <a:t>int main() {</a:t>
            </a:r>
          </a:p>
          <a:p>
            <a:pPr>
              <a:lnSpc>
                <a:spcPct val="50000"/>
              </a:lnSpc>
              <a:spcBef>
                <a:spcPct val="40000"/>
              </a:spcBef>
              <a:buFont typeface="Wingdings" pitchFamily="2" charset="2"/>
              <a:buNone/>
            </a:pPr>
            <a:r>
              <a:rPr lang="en-US" altLang="zh-CN" sz="1400" b="0" smtClean="0">
                <a:ea typeface="宋体" pitchFamily="2" charset="-122"/>
              </a:rPr>
              <a:t>	int array[SIZE][SIZE];</a:t>
            </a:r>
          </a:p>
          <a:p>
            <a:pPr>
              <a:lnSpc>
                <a:spcPct val="50000"/>
              </a:lnSpc>
              <a:spcBef>
                <a:spcPct val="40000"/>
              </a:spcBef>
              <a:buFont typeface="Wingdings" pitchFamily="2" charset="2"/>
              <a:buNone/>
            </a:pPr>
            <a:r>
              <a:rPr lang="en-US" altLang="zh-CN" sz="1400" b="0" smtClean="0">
                <a:ea typeface="宋体" pitchFamily="2" charset="-122"/>
              </a:rPr>
              <a:t>	int n,m, num, i,j;</a:t>
            </a:r>
          </a:p>
          <a:p>
            <a:pPr>
              <a:lnSpc>
                <a:spcPct val="50000"/>
              </a:lnSpc>
              <a:spcBef>
                <a:spcPct val="40000"/>
              </a:spcBef>
              <a:buFont typeface="Wingdings" pitchFamily="2" charset="2"/>
              <a:buNone/>
            </a:pPr>
            <a:r>
              <a:rPr lang="en-US" altLang="zh-CN" sz="1400" b="0" smtClean="0">
                <a:ea typeface="宋体" pitchFamily="2" charset="-122"/>
              </a:rPr>
              <a:t>	num = 1;</a:t>
            </a:r>
          </a:p>
          <a:p>
            <a:pPr>
              <a:lnSpc>
                <a:spcPct val="50000"/>
              </a:lnSpc>
              <a:spcBef>
                <a:spcPct val="40000"/>
              </a:spcBef>
              <a:buFont typeface="Wingdings" pitchFamily="2" charset="2"/>
              <a:buNone/>
            </a:pPr>
            <a:r>
              <a:rPr lang="en-US" altLang="zh-CN" sz="1400" b="0" smtClean="0">
                <a:ea typeface="宋体" pitchFamily="2" charset="-122"/>
              </a:rPr>
              <a:t>	scanf("%d",&amp;n);</a:t>
            </a:r>
          </a:p>
          <a:p>
            <a:pPr>
              <a:lnSpc>
                <a:spcPct val="50000"/>
              </a:lnSpc>
              <a:spcBef>
                <a:spcPct val="40000"/>
              </a:spcBef>
              <a:buFont typeface="Wingdings" pitchFamily="2" charset="2"/>
              <a:buNone/>
            </a:pPr>
            <a:r>
              <a:rPr lang="en-US" altLang="zh-CN" sz="1400" b="0" smtClean="0">
                <a:ea typeface="宋体" pitchFamily="2" charset="-122"/>
              </a:rPr>
              <a:t>	for (m=0;m&lt;n/2;m++) {</a:t>
            </a:r>
          </a:p>
          <a:p>
            <a:pPr>
              <a:lnSpc>
                <a:spcPct val="50000"/>
              </a:lnSpc>
              <a:spcBef>
                <a:spcPct val="40000"/>
              </a:spcBef>
              <a:buFont typeface="Wingdings" pitchFamily="2" charset="2"/>
              <a:buNone/>
            </a:pPr>
            <a:r>
              <a:rPr lang="en-US" altLang="zh-CN" sz="1400" b="0" smtClean="0">
                <a:ea typeface="宋体" pitchFamily="2" charset="-122"/>
              </a:rPr>
              <a:t>		for (i=m;i&lt;n-m-1;i++) </a:t>
            </a:r>
          </a:p>
          <a:p>
            <a:pPr>
              <a:lnSpc>
                <a:spcPct val="50000"/>
              </a:lnSpc>
              <a:spcBef>
                <a:spcPct val="40000"/>
              </a:spcBef>
              <a:buFont typeface="Wingdings" pitchFamily="2" charset="2"/>
              <a:buNone/>
            </a:pPr>
            <a:r>
              <a:rPr lang="en-US" altLang="zh-CN" sz="1400" b="0" smtClean="0">
                <a:ea typeface="宋体" pitchFamily="2" charset="-122"/>
              </a:rPr>
              <a:t>			array[m][i] = num++;</a:t>
            </a:r>
          </a:p>
          <a:p>
            <a:pPr>
              <a:lnSpc>
                <a:spcPct val="50000"/>
              </a:lnSpc>
              <a:spcBef>
                <a:spcPct val="40000"/>
              </a:spcBef>
              <a:buFont typeface="Wingdings" pitchFamily="2" charset="2"/>
              <a:buNone/>
            </a:pPr>
            <a:r>
              <a:rPr lang="en-US" altLang="zh-CN" sz="1400" b="0" smtClean="0">
                <a:ea typeface="宋体" pitchFamily="2" charset="-122"/>
              </a:rPr>
              <a:t>		for (i=m;i&lt;n-m-1;i++) </a:t>
            </a:r>
          </a:p>
          <a:p>
            <a:pPr>
              <a:lnSpc>
                <a:spcPct val="50000"/>
              </a:lnSpc>
              <a:spcBef>
                <a:spcPct val="40000"/>
              </a:spcBef>
              <a:buFont typeface="Wingdings" pitchFamily="2" charset="2"/>
              <a:buNone/>
            </a:pPr>
            <a:r>
              <a:rPr lang="en-US" altLang="zh-CN" sz="1400" b="0" smtClean="0">
                <a:ea typeface="宋体" pitchFamily="2" charset="-122"/>
              </a:rPr>
              <a:t>			array[i][n-m-1] = num++;</a:t>
            </a:r>
          </a:p>
          <a:p>
            <a:pPr>
              <a:lnSpc>
                <a:spcPct val="50000"/>
              </a:lnSpc>
              <a:spcBef>
                <a:spcPct val="40000"/>
              </a:spcBef>
              <a:buFont typeface="Wingdings" pitchFamily="2" charset="2"/>
              <a:buNone/>
            </a:pPr>
            <a:r>
              <a:rPr lang="en-US" altLang="zh-CN" sz="1400" b="0" smtClean="0">
                <a:ea typeface="宋体" pitchFamily="2" charset="-122"/>
              </a:rPr>
              <a:t>		for (i=m;i&lt;n-m-1;i++) </a:t>
            </a:r>
          </a:p>
          <a:p>
            <a:pPr>
              <a:lnSpc>
                <a:spcPct val="50000"/>
              </a:lnSpc>
              <a:spcBef>
                <a:spcPct val="40000"/>
              </a:spcBef>
              <a:buFont typeface="Wingdings" pitchFamily="2" charset="2"/>
              <a:buNone/>
            </a:pPr>
            <a:r>
              <a:rPr lang="en-US" altLang="zh-CN" sz="1400" b="0" smtClean="0">
                <a:ea typeface="宋体" pitchFamily="2" charset="-122"/>
              </a:rPr>
              <a:t>			array[n-m-1][n-i-1] = num++;</a:t>
            </a:r>
          </a:p>
          <a:p>
            <a:pPr>
              <a:lnSpc>
                <a:spcPct val="50000"/>
              </a:lnSpc>
              <a:spcBef>
                <a:spcPct val="40000"/>
              </a:spcBef>
              <a:buFont typeface="Wingdings" pitchFamily="2" charset="2"/>
              <a:buNone/>
            </a:pPr>
            <a:r>
              <a:rPr lang="en-US" altLang="zh-CN" sz="1400" b="0" smtClean="0">
                <a:ea typeface="宋体" pitchFamily="2" charset="-122"/>
              </a:rPr>
              <a:t>		for (i=m;i&lt;n-m-1;i++) </a:t>
            </a:r>
          </a:p>
          <a:p>
            <a:pPr>
              <a:lnSpc>
                <a:spcPct val="50000"/>
              </a:lnSpc>
              <a:spcBef>
                <a:spcPct val="40000"/>
              </a:spcBef>
              <a:buFont typeface="Wingdings" pitchFamily="2" charset="2"/>
              <a:buNone/>
            </a:pPr>
            <a:r>
              <a:rPr lang="en-US" altLang="zh-CN" sz="1400" b="0" smtClean="0">
                <a:ea typeface="宋体" pitchFamily="2" charset="-122"/>
              </a:rPr>
              <a:t>			array[n-i-1][m] = num++;</a:t>
            </a:r>
          </a:p>
          <a:p>
            <a:pPr>
              <a:lnSpc>
                <a:spcPct val="50000"/>
              </a:lnSpc>
              <a:spcBef>
                <a:spcPct val="40000"/>
              </a:spcBef>
              <a:buFont typeface="Wingdings" pitchFamily="2" charset="2"/>
              <a:buNone/>
            </a:pPr>
            <a:r>
              <a:rPr lang="en-US" altLang="zh-CN" sz="1400" b="0" smtClean="0">
                <a:ea typeface="宋体" pitchFamily="2" charset="-122"/>
              </a:rPr>
              <a:t>	}</a:t>
            </a:r>
          </a:p>
          <a:p>
            <a:pPr>
              <a:lnSpc>
                <a:spcPct val="50000"/>
              </a:lnSpc>
              <a:spcBef>
                <a:spcPct val="40000"/>
              </a:spcBef>
              <a:buFont typeface="Wingdings" pitchFamily="2" charset="2"/>
              <a:buNone/>
            </a:pPr>
            <a:r>
              <a:rPr lang="en-US" altLang="zh-CN" sz="1400" b="0" smtClean="0">
                <a:ea typeface="宋体" pitchFamily="2" charset="-122"/>
              </a:rPr>
              <a:t>	if (n%2)</a:t>
            </a:r>
          </a:p>
          <a:p>
            <a:pPr>
              <a:lnSpc>
                <a:spcPct val="50000"/>
              </a:lnSpc>
              <a:spcBef>
                <a:spcPct val="40000"/>
              </a:spcBef>
              <a:buFont typeface="Wingdings" pitchFamily="2" charset="2"/>
              <a:buNone/>
            </a:pPr>
            <a:r>
              <a:rPr lang="en-US" altLang="zh-CN" sz="1400" b="0" smtClean="0">
                <a:ea typeface="宋体" pitchFamily="2" charset="-122"/>
              </a:rPr>
              <a:t>		array[n/2][n/2] = num;</a:t>
            </a:r>
          </a:p>
          <a:p>
            <a:pPr>
              <a:lnSpc>
                <a:spcPct val="50000"/>
              </a:lnSpc>
              <a:spcBef>
                <a:spcPct val="40000"/>
              </a:spcBef>
              <a:buFont typeface="Wingdings" pitchFamily="2" charset="2"/>
              <a:buNone/>
            </a:pPr>
            <a:r>
              <a:rPr lang="en-US" altLang="zh-CN" sz="1400" b="0" smtClean="0">
                <a:ea typeface="宋体" pitchFamily="2" charset="-122"/>
              </a:rPr>
              <a:t>	for (i=0;i&lt; n;i++) {</a:t>
            </a:r>
          </a:p>
          <a:p>
            <a:pPr>
              <a:lnSpc>
                <a:spcPct val="50000"/>
              </a:lnSpc>
              <a:spcBef>
                <a:spcPct val="40000"/>
              </a:spcBef>
              <a:buFont typeface="Wingdings" pitchFamily="2" charset="2"/>
              <a:buNone/>
            </a:pPr>
            <a:r>
              <a:rPr lang="en-US" altLang="zh-CN" sz="1400" b="0" smtClean="0">
                <a:ea typeface="宋体" pitchFamily="2" charset="-122"/>
              </a:rPr>
              <a:t>		for (j=0;j&lt;n;j++)</a:t>
            </a:r>
          </a:p>
          <a:p>
            <a:pPr>
              <a:lnSpc>
                <a:spcPct val="50000"/>
              </a:lnSpc>
              <a:spcBef>
                <a:spcPct val="40000"/>
              </a:spcBef>
              <a:buFont typeface="Wingdings" pitchFamily="2" charset="2"/>
              <a:buNone/>
            </a:pPr>
            <a:r>
              <a:rPr lang="en-US" altLang="zh-CN" sz="1400" b="0" smtClean="0">
                <a:ea typeface="宋体" pitchFamily="2" charset="-122"/>
              </a:rPr>
              <a:t>			printf("%5d",array[i][j]);</a:t>
            </a:r>
          </a:p>
          <a:p>
            <a:pPr>
              <a:lnSpc>
                <a:spcPct val="50000"/>
              </a:lnSpc>
              <a:spcBef>
                <a:spcPct val="40000"/>
              </a:spcBef>
              <a:buFont typeface="Wingdings" pitchFamily="2" charset="2"/>
              <a:buNone/>
            </a:pPr>
            <a:r>
              <a:rPr lang="en-US" altLang="zh-CN" sz="1400" b="0" smtClean="0">
                <a:ea typeface="宋体" pitchFamily="2" charset="-122"/>
              </a:rPr>
              <a:t>		printf("\n");</a:t>
            </a:r>
          </a:p>
          <a:p>
            <a:pPr>
              <a:lnSpc>
                <a:spcPct val="50000"/>
              </a:lnSpc>
              <a:spcBef>
                <a:spcPct val="40000"/>
              </a:spcBef>
              <a:buFont typeface="Wingdings" pitchFamily="2" charset="2"/>
              <a:buNone/>
            </a:pPr>
            <a:r>
              <a:rPr lang="en-US" altLang="zh-CN" sz="1400" b="0" smtClean="0">
                <a:ea typeface="宋体" pitchFamily="2" charset="-122"/>
              </a:rPr>
              <a:t>	}</a:t>
            </a:r>
          </a:p>
          <a:p>
            <a:pPr>
              <a:lnSpc>
                <a:spcPct val="50000"/>
              </a:lnSpc>
              <a:spcBef>
                <a:spcPct val="40000"/>
              </a:spcBef>
              <a:buFont typeface="Wingdings" pitchFamily="2" charset="2"/>
              <a:buNone/>
            </a:pPr>
            <a:r>
              <a:rPr lang="en-US" altLang="zh-CN" sz="1400" b="0" smtClean="0">
                <a:ea typeface="宋体" pitchFamily="2" charset="-122"/>
              </a:rPr>
              <a:t>	return 0;</a:t>
            </a:r>
          </a:p>
          <a:p>
            <a:pPr>
              <a:lnSpc>
                <a:spcPct val="50000"/>
              </a:lnSpc>
              <a:spcBef>
                <a:spcPct val="40000"/>
              </a:spcBef>
              <a:buFont typeface="Wingdings" pitchFamily="2" charset="2"/>
              <a:buNone/>
            </a:pPr>
            <a:r>
              <a:rPr lang="en-US" altLang="zh-CN" sz="1400" b="0" smtClean="0">
                <a:ea typeface="宋体" pitchFamily="2" charset="-122"/>
              </a:rPr>
              <a:t>}</a:t>
            </a:r>
          </a:p>
        </p:txBody>
      </p:sp>
      <p:sp>
        <p:nvSpPr>
          <p:cNvPr id="132100" name="Text Box 4"/>
          <p:cNvSpPr txBox="1">
            <a:spLocks noChangeArrowheads="1"/>
          </p:cNvSpPr>
          <p:nvPr/>
        </p:nvSpPr>
        <p:spPr bwMode="auto">
          <a:xfrm>
            <a:off x="5867400" y="2781300"/>
            <a:ext cx="2520950" cy="1616075"/>
          </a:xfrm>
          <a:prstGeom prst="rect">
            <a:avLst/>
          </a:prstGeom>
          <a:noFill/>
          <a:ln w="9525">
            <a:noFill/>
            <a:miter lim="800000"/>
            <a:headEnd/>
            <a:tailEnd/>
          </a:ln>
        </p:spPr>
        <p:txBody>
          <a:bodyPr>
            <a:spAutoFit/>
          </a:bodyPr>
          <a:lstStyle/>
          <a:p>
            <a:r>
              <a:rPr lang="zh-CN" altLang="en-US"/>
              <a:t>测试应考虑：</a:t>
            </a:r>
          </a:p>
          <a:p>
            <a:pPr lvl="1"/>
            <a:r>
              <a:rPr lang="en-US" altLang="zh-CN"/>
              <a:t>N=3</a:t>
            </a:r>
            <a:r>
              <a:rPr lang="zh-CN" altLang="en-US" b="0"/>
              <a:t>（正常）</a:t>
            </a:r>
          </a:p>
          <a:p>
            <a:pPr lvl="1"/>
            <a:r>
              <a:rPr lang="en-US" altLang="zh-CN"/>
              <a:t>N=4</a:t>
            </a:r>
            <a:r>
              <a:rPr lang="zh-CN" altLang="en-US" b="0"/>
              <a:t>（正常）</a:t>
            </a:r>
          </a:p>
          <a:p>
            <a:pPr lvl="1"/>
            <a:r>
              <a:rPr lang="en-US" altLang="zh-CN"/>
              <a:t>N=2</a:t>
            </a:r>
            <a:r>
              <a:rPr lang="zh-CN" altLang="en-US" b="0"/>
              <a:t>（边界）</a:t>
            </a:r>
            <a:endParaRPr lang="zh-CN" altLang="en-US"/>
          </a:p>
          <a:p>
            <a:pPr lvl="1"/>
            <a:r>
              <a:rPr lang="en-US" altLang="zh-CN"/>
              <a:t>N=9</a:t>
            </a:r>
            <a:r>
              <a:rPr lang="zh-CN" altLang="en-US" b="0"/>
              <a:t>（边界）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0" dur="500"/>
                                        <p:tgtEl>
                                          <p:spTgt spid="13209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13" dur="500"/>
                                        <p:tgtEl>
                                          <p:spTgt spid="13209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2099">
                                            <p:txEl>
                                              <p:pRg st="3" end="3"/>
                                            </p:txEl>
                                          </p:spTgt>
                                        </p:tgtEl>
                                        <p:attrNameLst>
                                          <p:attrName>style.visibility</p:attrName>
                                        </p:attrNameLst>
                                      </p:cBhvr>
                                      <p:to>
                                        <p:strVal val="visible"/>
                                      </p:to>
                                    </p:set>
                                    <p:animEffect transition="in" filter="blinds(horizontal)">
                                      <p:cBhvr>
                                        <p:cTn id="16" dur="500"/>
                                        <p:tgtEl>
                                          <p:spTgt spid="13209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2099">
                                            <p:txEl>
                                              <p:pRg st="4" end="4"/>
                                            </p:txEl>
                                          </p:spTgt>
                                        </p:tgtEl>
                                        <p:attrNameLst>
                                          <p:attrName>style.visibility</p:attrName>
                                        </p:attrNameLst>
                                      </p:cBhvr>
                                      <p:to>
                                        <p:strVal val="visible"/>
                                      </p:to>
                                    </p:set>
                                    <p:animEffect transition="in" filter="blinds(horizontal)">
                                      <p:cBhvr>
                                        <p:cTn id="19" dur="500"/>
                                        <p:tgtEl>
                                          <p:spTgt spid="132099">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2099">
                                            <p:txEl>
                                              <p:pRg st="5" end="5"/>
                                            </p:txEl>
                                          </p:spTgt>
                                        </p:tgtEl>
                                        <p:attrNameLst>
                                          <p:attrName>style.visibility</p:attrName>
                                        </p:attrNameLst>
                                      </p:cBhvr>
                                      <p:to>
                                        <p:strVal val="visible"/>
                                      </p:to>
                                    </p:set>
                                    <p:animEffect transition="in" filter="blinds(horizontal)">
                                      <p:cBhvr>
                                        <p:cTn id="22" dur="500"/>
                                        <p:tgtEl>
                                          <p:spTgt spid="132099">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2099">
                                            <p:txEl>
                                              <p:pRg st="6" end="6"/>
                                            </p:txEl>
                                          </p:spTgt>
                                        </p:tgtEl>
                                        <p:attrNameLst>
                                          <p:attrName>style.visibility</p:attrName>
                                        </p:attrNameLst>
                                      </p:cBhvr>
                                      <p:to>
                                        <p:strVal val="visible"/>
                                      </p:to>
                                    </p:set>
                                    <p:animEffect transition="in" filter="blinds(horizontal)">
                                      <p:cBhvr>
                                        <p:cTn id="25" dur="500"/>
                                        <p:tgtEl>
                                          <p:spTgt spid="13209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2099">
                                            <p:txEl>
                                              <p:pRg st="7" end="7"/>
                                            </p:txEl>
                                          </p:spTgt>
                                        </p:tgtEl>
                                        <p:attrNameLst>
                                          <p:attrName>style.visibility</p:attrName>
                                        </p:attrNameLst>
                                      </p:cBhvr>
                                      <p:to>
                                        <p:strVal val="visible"/>
                                      </p:to>
                                    </p:set>
                                    <p:animEffect transition="in" filter="blinds(horizontal)">
                                      <p:cBhvr>
                                        <p:cTn id="28" dur="500"/>
                                        <p:tgtEl>
                                          <p:spTgt spid="13209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32099">
                                            <p:txEl>
                                              <p:pRg st="8" end="8"/>
                                            </p:txEl>
                                          </p:spTgt>
                                        </p:tgtEl>
                                        <p:attrNameLst>
                                          <p:attrName>style.visibility</p:attrName>
                                        </p:attrNameLst>
                                      </p:cBhvr>
                                      <p:to>
                                        <p:strVal val="visible"/>
                                      </p:to>
                                    </p:set>
                                    <p:animEffect transition="in" filter="blinds(horizontal)">
                                      <p:cBhvr>
                                        <p:cTn id="31" dur="500"/>
                                        <p:tgtEl>
                                          <p:spTgt spid="132099">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32099">
                                            <p:txEl>
                                              <p:pRg st="9" end="9"/>
                                            </p:txEl>
                                          </p:spTgt>
                                        </p:tgtEl>
                                        <p:attrNameLst>
                                          <p:attrName>style.visibility</p:attrName>
                                        </p:attrNameLst>
                                      </p:cBhvr>
                                      <p:to>
                                        <p:strVal val="visible"/>
                                      </p:to>
                                    </p:set>
                                    <p:animEffect transition="in" filter="blinds(horizontal)">
                                      <p:cBhvr>
                                        <p:cTn id="34" dur="500"/>
                                        <p:tgtEl>
                                          <p:spTgt spid="132099">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32099">
                                            <p:txEl>
                                              <p:pRg st="10" end="10"/>
                                            </p:txEl>
                                          </p:spTgt>
                                        </p:tgtEl>
                                        <p:attrNameLst>
                                          <p:attrName>style.visibility</p:attrName>
                                        </p:attrNameLst>
                                      </p:cBhvr>
                                      <p:to>
                                        <p:strVal val="visible"/>
                                      </p:to>
                                    </p:set>
                                    <p:animEffect transition="in" filter="blinds(horizontal)">
                                      <p:cBhvr>
                                        <p:cTn id="37" dur="500"/>
                                        <p:tgtEl>
                                          <p:spTgt spid="132099">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32099">
                                            <p:txEl>
                                              <p:pRg st="11" end="11"/>
                                            </p:txEl>
                                          </p:spTgt>
                                        </p:tgtEl>
                                        <p:attrNameLst>
                                          <p:attrName>style.visibility</p:attrName>
                                        </p:attrNameLst>
                                      </p:cBhvr>
                                      <p:to>
                                        <p:strVal val="visible"/>
                                      </p:to>
                                    </p:set>
                                    <p:animEffect transition="in" filter="blinds(horizontal)">
                                      <p:cBhvr>
                                        <p:cTn id="40" dur="500"/>
                                        <p:tgtEl>
                                          <p:spTgt spid="132099">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32099">
                                            <p:txEl>
                                              <p:pRg st="12" end="12"/>
                                            </p:txEl>
                                          </p:spTgt>
                                        </p:tgtEl>
                                        <p:attrNameLst>
                                          <p:attrName>style.visibility</p:attrName>
                                        </p:attrNameLst>
                                      </p:cBhvr>
                                      <p:to>
                                        <p:strVal val="visible"/>
                                      </p:to>
                                    </p:set>
                                    <p:animEffect transition="in" filter="blinds(horizontal)">
                                      <p:cBhvr>
                                        <p:cTn id="43" dur="500"/>
                                        <p:tgtEl>
                                          <p:spTgt spid="132099">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32099">
                                            <p:txEl>
                                              <p:pRg st="13" end="13"/>
                                            </p:txEl>
                                          </p:spTgt>
                                        </p:tgtEl>
                                        <p:attrNameLst>
                                          <p:attrName>style.visibility</p:attrName>
                                        </p:attrNameLst>
                                      </p:cBhvr>
                                      <p:to>
                                        <p:strVal val="visible"/>
                                      </p:to>
                                    </p:set>
                                    <p:animEffect transition="in" filter="blinds(horizontal)">
                                      <p:cBhvr>
                                        <p:cTn id="46" dur="500"/>
                                        <p:tgtEl>
                                          <p:spTgt spid="132099">
                                            <p:txEl>
                                              <p:pRg st="13" end="13"/>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32099">
                                            <p:txEl>
                                              <p:pRg st="14" end="14"/>
                                            </p:txEl>
                                          </p:spTgt>
                                        </p:tgtEl>
                                        <p:attrNameLst>
                                          <p:attrName>style.visibility</p:attrName>
                                        </p:attrNameLst>
                                      </p:cBhvr>
                                      <p:to>
                                        <p:strVal val="visible"/>
                                      </p:to>
                                    </p:set>
                                    <p:animEffect transition="in" filter="blinds(horizontal)">
                                      <p:cBhvr>
                                        <p:cTn id="49" dur="500"/>
                                        <p:tgtEl>
                                          <p:spTgt spid="132099">
                                            <p:txEl>
                                              <p:pRg st="14" end="14"/>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32099">
                                            <p:txEl>
                                              <p:pRg st="15" end="15"/>
                                            </p:txEl>
                                          </p:spTgt>
                                        </p:tgtEl>
                                        <p:attrNameLst>
                                          <p:attrName>style.visibility</p:attrName>
                                        </p:attrNameLst>
                                      </p:cBhvr>
                                      <p:to>
                                        <p:strVal val="visible"/>
                                      </p:to>
                                    </p:set>
                                    <p:animEffect transition="in" filter="blinds(horizontal)">
                                      <p:cBhvr>
                                        <p:cTn id="52" dur="500"/>
                                        <p:tgtEl>
                                          <p:spTgt spid="132099">
                                            <p:txEl>
                                              <p:pRg st="15" end="1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32099">
                                            <p:txEl>
                                              <p:pRg st="16" end="16"/>
                                            </p:txEl>
                                          </p:spTgt>
                                        </p:tgtEl>
                                        <p:attrNameLst>
                                          <p:attrName>style.visibility</p:attrName>
                                        </p:attrNameLst>
                                      </p:cBhvr>
                                      <p:to>
                                        <p:strVal val="visible"/>
                                      </p:to>
                                    </p:set>
                                    <p:animEffect transition="in" filter="blinds(horizontal)">
                                      <p:cBhvr>
                                        <p:cTn id="55" dur="500"/>
                                        <p:tgtEl>
                                          <p:spTgt spid="132099">
                                            <p:txEl>
                                              <p:pRg st="16" end="1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132099">
                                            <p:txEl>
                                              <p:pRg st="17" end="17"/>
                                            </p:txEl>
                                          </p:spTgt>
                                        </p:tgtEl>
                                        <p:attrNameLst>
                                          <p:attrName>style.visibility</p:attrName>
                                        </p:attrNameLst>
                                      </p:cBhvr>
                                      <p:to>
                                        <p:strVal val="visible"/>
                                      </p:to>
                                    </p:set>
                                    <p:animEffect transition="in" filter="blinds(horizontal)">
                                      <p:cBhvr>
                                        <p:cTn id="58" dur="500"/>
                                        <p:tgtEl>
                                          <p:spTgt spid="132099">
                                            <p:txEl>
                                              <p:pRg st="17" end="17"/>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132099">
                                            <p:txEl>
                                              <p:pRg st="18" end="18"/>
                                            </p:txEl>
                                          </p:spTgt>
                                        </p:tgtEl>
                                        <p:attrNameLst>
                                          <p:attrName>style.visibility</p:attrName>
                                        </p:attrNameLst>
                                      </p:cBhvr>
                                      <p:to>
                                        <p:strVal val="visible"/>
                                      </p:to>
                                    </p:set>
                                    <p:animEffect transition="in" filter="blinds(horizontal)">
                                      <p:cBhvr>
                                        <p:cTn id="61" dur="500"/>
                                        <p:tgtEl>
                                          <p:spTgt spid="132099">
                                            <p:txEl>
                                              <p:pRg st="18" end="18"/>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132099">
                                            <p:txEl>
                                              <p:pRg st="19" end="19"/>
                                            </p:txEl>
                                          </p:spTgt>
                                        </p:tgtEl>
                                        <p:attrNameLst>
                                          <p:attrName>style.visibility</p:attrName>
                                        </p:attrNameLst>
                                      </p:cBhvr>
                                      <p:to>
                                        <p:strVal val="visible"/>
                                      </p:to>
                                    </p:set>
                                    <p:animEffect transition="in" filter="blinds(horizontal)">
                                      <p:cBhvr>
                                        <p:cTn id="64" dur="500"/>
                                        <p:tgtEl>
                                          <p:spTgt spid="132099">
                                            <p:txEl>
                                              <p:pRg st="19" end="19"/>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32099">
                                            <p:txEl>
                                              <p:pRg st="20" end="20"/>
                                            </p:txEl>
                                          </p:spTgt>
                                        </p:tgtEl>
                                        <p:attrNameLst>
                                          <p:attrName>style.visibility</p:attrName>
                                        </p:attrNameLst>
                                      </p:cBhvr>
                                      <p:to>
                                        <p:strVal val="visible"/>
                                      </p:to>
                                    </p:set>
                                    <p:animEffect transition="in" filter="blinds(horizontal)">
                                      <p:cBhvr>
                                        <p:cTn id="67" dur="500"/>
                                        <p:tgtEl>
                                          <p:spTgt spid="132099">
                                            <p:txEl>
                                              <p:pRg st="20" end="20"/>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32099">
                                            <p:txEl>
                                              <p:pRg st="21" end="21"/>
                                            </p:txEl>
                                          </p:spTgt>
                                        </p:tgtEl>
                                        <p:attrNameLst>
                                          <p:attrName>style.visibility</p:attrName>
                                        </p:attrNameLst>
                                      </p:cBhvr>
                                      <p:to>
                                        <p:strVal val="visible"/>
                                      </p:to>
                                    </p:set>
                                    <p:animEffect transition="in" filter="blinds(horizontal)">
                                      <p:cBhvr>
                                        <p:cTn id="70" dur="500"/>
                                        <p:tgtEl>
                                          <p:spTgt spid="132099">
                                            <p:txEl>
                                              <p:pRg st="21" end="21"/>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32099">
                                            <p:txEl>
                                              <p:pRg st="22" end="22"/>
                                            </p:txEl>
                                          </p:spTgt>
                                        </p:tgtEl>
                                        <p:attrNameLst>
                                          <p:attrName>style.visibility</p:attrName>
                                        </p:attrNameLst>
                                      </p:cBhvr>
                                      <p:to>
                                        <p:strVal val="visible"/>
                                      </p:to>
                                    </p:set>
                                    <p:animEffect transition="in" filter="blinds(horizontal)">
                                      <p:cBhvr>
                                        <p:cTn id="73" dur="500"/>
                                        <p:tgtEl>
                                          <p:spTgt spid="132099">
                                            <p:txEl>
                                              <p:pRg st="22" end="22"/>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132099">
                                            <p:txEl>
                                              <p:pRg st="23" end="23"/>
                                            </p:txEl>
                                          </p:spTgt>
                                        </p:tgtEl>
                                        <p:attrNameLst>
                                          <p:attrName>style.visibility</p:attrName>
                                        </p:attrNameLst>
                                      </p:cBhvr>
                                      <p:to>
                                        <p:strVal val="visible"/>
                                      </p:to>
                                    </p:set>
                                    <p:animEffect transition="in" filter="blinds(horizontal)">
                                      <p:cBhvr>
                                        <p:cTn id="76" dur="500"/>
                                        <p:tgtEl>
                                          <p:spTgt spid="132099">
                                            <p:txEl>
                                              <p:pRg st="23" end="23"/>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132099">
                                            <p:txEl>
                                              <p:pRg st="24" end="24"/>
                                            </p:txEl>
                                          </p:spTgt>
                                        </p:tgtEl>
                                        <p:attrNameLst>
                                          <p:attrName>style.visibility</p:attrName>
                                        </p:attrNameLst>
                                      </p:cBhvr>
                                      <p:to>
                                        <p:strVal val="visible"/>
                                      </p:to>
                                    </p:set>
                                    <p:animEffect transition="in" filter="blinds(horizontal)">
                                      <p:cBhvr>
                                        <p:cTn id="79" dur="500"/>
                                        <p:tgtEl>
                                          <p:spTgt spid="132099">
                                            <p:txEl>
                                              <p:pRg st="24" end="24"/>
                                            </p:txEl>
                                          </p:spTgt>
                                        </p:tgtEl>
                                      </p:cBhvr>
                                    </p:animEffect>
                                  </p:childTnLst>
                                </p:cTn>
                              </p:par>
                              <p:par>
                                <p:cTn id="80" presetID="3" presetClass="entr" presetSubtype="10" fill="hold" nodeType="withEffect">
                                  <p:stCondLst>
                                    <p:cond delay="0"/>
                                  </p:stCondLst>
                                  <p:childTnLst>
                                    <p:set>
                                      <p:cBhvr>
                                        <p:cTn id="81" dur="1" fill="hold">
                                          <p:stCondLst>
                                            <p:cond delay="0"/>
                                          </p:stCondLst>
                                        </p:cTn>
                                        <p:tgtEl>
                                          <p:spTgt spid="132099">
                                            <p:txEl>
                                              <p:pRg st="25" end="25"/>
                                            </p:txEl>
                                          </p:spTgt>
                                        </p:tgtEl>
                                        <p:attrNameLst>
                                          <p:attrName>style.visibility</p:attrName>
                                        </p:attrNameLst>
                                      </p:cBhvr>
                                      <p:to>
                                        <p:strVal val="visible"/>
                                      </p:to>
                                    </p:set>
                                    <p:animEffect transition="in" filter="blinds(horizontal)">
                                      <p:cBhvr>
                                        <p:cTn id="82" dur="500"/>
                                        <p:tgtEl>
                                          <p:spTgt spid="132099">
                                            <p:txEl>
                                              <p:pRg st="25" end="25"/>
                                            </p:txEl>
                                          </p:spTgt>
                                        </p:tgtEl>
                                      </p:cBhvr>
                                    </p:animEffect>
                                  </p:childTnLst>
                                </p:cTn>
                              </p:par>
                              <p:par>
                                <p:cTn id="83" presetID="3" presetClass="entr" presetSubtype="10" fill="hold" nodeType="withEffect">
                                  <p:stCondLst>
                                    <p:cond delay="0"/>
                                  </p:stCondLst>
                                  <p:childTnLst>
                                    <p:set>
                                      <p:cBhvr>
                                        <p:cTn id="84" dur="1" fill="hold">
                                          <p:stCondLst>
                                            <p:cond delay="0"/>
                                          </p:stCondLst>
                                        </p:cTn>
                                        <p:tgtEl>
                                          <p:spTgt spid="132099">
                                            <p:txEl>
                                              <p:pRg st="26" end="26"/>
                                            </p:txEl>
                                          </p:spTgt>
                                        </p:tgtEl>
                                        <p:attrNameLst>
                                          <p:attrName>style.visibility</p:attrName>
                                        </p:attrNameLst>
                                      </p:cBhvr>
                                      <p:to>
                                        <p:strVal val="visible"/>
                                      </p:to>
                                    </p:set>
                                    <p:animEffect transition="in" filter="blinds(horizontal)">
                                      <p:cBhvr>
                                        <p:cTn id="85" dur="500"/>
                                        <p:tgtEl>
                                          <p:spTgt spid="132099">
                                            <p:txEl>
                                              <p:pRg st="26" end="2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32100"/>
                                        </p:tgtEl>
                                        <p:attrNameLst>
                                          <p:attrName>style.visibility</p:attrName>
                                        </p:attrNameLst>
                                      </p:cBhvr>
                                      <p:to>
                                        <p:strVal val="visible"/>
                                      </p:to>
                                    </p:set>
                                    <p:anim calcmode="lin" valueType="num">
                                      <p:cBhvr additive="base">
                                        <p:cTn id="90" dur="500" fill="hold"/>
                                        <p:tgtEl>
                                          <p:spTgt spid="132100"/>
                                        </p:tgtEl>
                                        <p:attrNameLst>
                                          <p:attrName>ppt_x</p:attrName>
                                        </p:attrNameLst>
                                      </p:cBhvr>
                                      <p:tavLst>
                                        <p:tav tm="0">
                                          <p:val>
                                            <p:strVal val="#ppt_x"/>
                                          </p:val>
                                        </p:tav>
                                        <p:tav tm="100000">
                                          <p:val>
                                            <p:strVal val="#ppt_x"/>
                                          </p:val>
                                        </p:tav>
                                      </p:tavLst>
                                    </p:anim>
                                    <p:anim calcmode="lin" valueType="num">
                                      <p:cBhvr additive="base">
                                        <p:cTn id="91" dur="500" fill="hold"/>
                                        <p:tgtEl>
                                          <p:spTgt spid="132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页脚占位符 3"/>
          <p:cNvSpPr>
            <a:spLocks noGrp="1"/>
          </p:cNvSpPr>
          <p:nvPr>
            <p:ph type="ftr" sz="quarter" idx="10"/>
          </p:nvPr>
        </p:nvSpPr>
        <p:spPr>
          <a:noFill/>
        </p:spPr>
        <p:txBody>
          <a:bodyPr/>
          <a:lstStyle/>
          <a:p>
            <a:r>
              <a:rPr lang="en-US" altLang="zh-CN" smtClean="0"/>
              <a:t>构造类型 – 数组和指针</a:t>
            </a:r>
          </a:p>
        </p:txBody>
      </p:sp>
      <p:sp>
        <p:nvSpPr>
          <p:cNvPr id="135171" name="灯片编号占位符 4"/>
          <p:cNvSpPr>
            <a:spLocks noGrp="1"/>
          </p:cNvSpPr>
          <p:nvPr>
            <p:ph type="sldNum" sz="quarter" idx="11"/>
          </p:nvPr>
        </p:nvSpPr>
        <p:spPr>
          <a:noFill/>
        </p:spPr>
        <p:txBody>
          <a:bodyPr/>
          <a:lstStyle/>
          <a:p>
            <a:fld id="{75D70590-6F3F-43EC-9B79-E9FBD3B397FD}" type="slidenum">
              <a:rPr lang="en-US" altLang="zh-CN" smtClean="0"/>
              <a:pPr/>
              <a:t>110</a:t>
            </a:fld>
            <a:endParaRPr lang="en-US" altLang="zh-CN" smtClean="0"/>
          </a:p>
        </p:txBody>
      </p:sp>
      <p:sp>
        <p:nvSpPr>
          <p:cNvPr id="135172" name="Rectangle 2"/>
          <p:cNvSpPr>
            <a:spLocks noGrp="1" noChangeArrowheads="1"/>
          </p:cNvSpPr>
          <p:nvPr>
            <p:ph type="title"/>
          </p:nvPr>
        </p:nvSpPr>
        <p:spPr/>
        <p:txBody>
          <a:bodyPr/>
          <a:lstStyle/>
          <a:p>
            <a:r>
              <a:rPr lang="zh-CN" altLang="en-US" smtClean="0">
                <a:ea typeface="宋体" pitchFamily="2" charset="-122"/>
              </a:rPr>
              <a:t>联合（</a:t>
            </a:r>
            <a:r>
              <a:rPr lang="en-US" altLang="zh-CN" smtClean="0">
                <a:ea typeface="宋体" pitchFamily="2" charset="-122"/>
              </a:rPr>
              <a:t>union</a:t>
            </a:r>
            <a:r>
              <a:rPr lang="zh-CN" altLang="en-US" smtClean="0">
                <a:ea typeface="宋体" pitchFamily="2" charset="-122"/>
              </a:rPr>
              <a:t>）（续）*</a:t>
            </a:r>
          </a:p>
        </p:txBody>
      </p:sp>
      <p:sp>
        <p:nvSpPr>
          <p:cNvPr id="135173" name="Rectangle 3"/>
          <p:cNvSpPr>
            <a:spLocks noGrp="1" noChangeArrowheads="1"/>
          </p:cNvSpPr>
          <p:nvPr>
            <p:ph type="body" idx="1"/>
          </p:nvPr>
        </p:nvSpPr>
        <p:spPr/>
        <p:txBody>
          <a:bodyPr/>
          <a:lstStyle/>
          <a:p>
            <a:pPr marL="0" indent="0">
              <a:lnSpc>
                <a:spcPct val="85000"/>
              </a:lnSpc>
              <a:buFont typeface="Wingdings" pitchFamily="2" charset="2"/>
              <a:buNone/>
            </a:pPr>
            <a:r>
              <a:rPr lang="zh-CN" altLang="en-US" sz="2000" b="0" smtClean="0">
                <a:ea typeface="宋体" pitchFamily="2" charset="-122"/>
              </a:rPr>
              <a:t>联合可以出现在结构和数组中，数组和结构也可以出现在联合中，下例是在编译中常见到的符号表：</a:t>
            </a:r>
          </a:p>
          <a:p>
            <a:pPr marL="0" indent="0">
              <a:lnSpc>
                <a:spcPct val="70000"/>
              </a:lnSpc>
              <a:buFont typeface="Wingdings" pitchFamily="2" charset="2"/>
              <a:buNone/>
            </a:pPr>
            <a:r>
              <a:rPr lang="zh-CN" altLang="en-US" sz="2000" b="0" smtClean="0">
                <a:ea typeface="宋体" pitchFamily="2" charset="-122"/>
              </a:rPr>
              <a:t>例：</a:t>
            </a:r>
          </a:p>
          <a:p>
            <a:pPr lvl="1">
              <a:lnSpc>
                <a:spcPct val="70000"/>
              </a:lnSpc>
              <a:buFont typeface="Wingdings" pitchFamily="2" charset="2"/>
              <a:buNone/>
            </a:pPr>
            <a:r>
              <a:rPr lang="en-US" altLang="zh-CN" sz="2000" smtClean="0">
                <a:ea typeface="宋体" pitchFamily="2" charset="-122"/>
              </a:rPr>
              <a:t>struct {</a:t>
            </a:r>
          </a:p>
          <a:p>
            <a:pPr marL="838200" lvl="2" indent="0">
              <a:lnSpc>
                <a:spcPct val="80000"/>
              </a:lnSpc>
              <a:buFont typeface="Wingdings" pitchFamily="2" charset="2"/>
              <a:buNone/>
            </a:pPr>
            <a:r>
              <a:rPr lang="en-US" altLang="zh-CN" sz="2000" smtClean="0">
                <a:ea typeface="宋体" pitchFamily="2" charset="-122"/>
              </a:rPr>
              <a:t>char  *name;</a:t>
            </a:r>
          </a:p>
          <a:p>
            <a:pPr marL="838200" lvl="2" indent="0">
              <a:lnSpc>
                <a:spcPct val="80000"/>
              </a:lnSpc>
              <a:buFont typeface="Wingdings" pitchFamily="2" charset="2"/>
              <a:buNone/>
            </a:pPr>
            <a:r>
              <a:rPr lang="en-US" altLang="zh-CN" sz="2000" smtClean="0">
                <a:ea typeface="宋体" pitchFamily="2" charset="-122"/>
              </a:rPr>
              <a:t>int  flags;</a:t>
            </a:r>
          </a:p>
          <a:p>
            <a:pPr marL="838200" lvl="2" indent="0">
              <a:lnSpc>
                <a:spcPct val="80000"/>
              </a:lnSpc>
              <a:buFont typeface="Wingdings" pitchFamily="2" charset="2"/>
              <a:buNone/>
            </a:pPr>
            <a:r>
              <a:rPr lang="en-US" altLang="zh-CN" sz="2000" smtClean="0">
                <a:ea typeface="宋体" pitchFamily="2" charset="-122"/>
              </a:rPr>
              <a:t>int  utype;</a:t>
            </a:r>
          </a:p>
          <a:p>
            <a:pPr marL="838200" lvl="2" indent="0">
              <a:lnSpc>
                <a:spcPct val="80000"/>
              </a:lnSpc>
              <a:buFont typeface="Wingdings" pitchFamily="2" charset="2"/>
              <a:buNone/>
            </a:pPr>
            <a:r>
              <a:rPr lang="en-US" altLang="zh-CN" sz="2000" smtClean="0">
                <a:ea typeface="宋体" pitchFamily="2" charset="-122"/>
              </a:rPr>
              <a:t>union {</a:t>
            </a:r>
          </a:p>
          <a:p>
            <a:pPr marL="1017588" lvl="3" indent="0">
              <a:lnSpc>
                <a:spcPct val="80000"/>
              </a:lnSpc>
            </a:pPr>
            <a:r>
              <a:rPr lang="en-US" altLang="zh-CN" sz="1800" smtClean="0">
                <a:ea typeface="宋体" pitchFamily="2" charset="-122"/>
              </a:rPr>
              <a:t>int  ival;</a:t>
            </a:r>
          </a:p>
          <a:p>
            <a:pPr marL="1017588" lvl="3" indent="0">
              <a:lnSpc>
                <a:spcPct val="80000"/>
              </a:lnSpc>
            </a:pPr>
            <a:r>
              <a:rPr lang="en-US" altLang="zh-CN" sz="1800" smtClean="0">
                <a:ea typeface="宋体" pitchFamily="2" charset="-122"/>
              </a:rPr>
              <a:t>float  fval;</a:t>
            </a:r>
          </a:p>
          <a:p>
            <a:pPr marL="1017588" lvl="3" indent="0">
              <a:lnSpc>
                <a:spcPct val="80000"/>
              </a:lnSpc>
            </a:pPr>
            <a:r>
              <a:rPr lang="en-US" altLang="zh-CN" sz="1800" smtClean="0">
                <a:ea typeface="宋体" pitchFamily="2" charset="-122"/>
              </a:rPr>
              <a:t>char  *pval;</a:t>
            </a:r>
          </a:p>
          <a:p>
            <a:pPr marL="838200" lvl="2" indent="0">
              <a:lnSpc>
                <a:spcPct val="80000"/>
              </a:lnSpc>
              <a:buFont typeface="Wingdings" pitchFamily="2" charset="2"/>
              <a:buNone/>
            </a:pPr>
            <a:r>
              <a:rPr lang="en-US" altLang="zh-CN" sz="2000" smtClean="0">
                <a:ea typeface="宋体" pitchFamily="2" charset="-122"/>
              </a:rPr>
              <a:t>} uval;</a:t>
            </a:r>
          </a:p>
          <a:p>
            <a:pPr lvl="1">
              <a:lnSpc>
                <a:spcPct val="70000"/>
              </a:lnSpc>
              <a:buFont typeface="Wingdings" pitchFamily="2" charset="2"/>
              <a:buNone/>
            </a:pPr>
            <a:r>
              <a:rPr lang="en-US" altLang="zh-CN" sz="2000" smtClean="0">
                <a:ea typeface="宋体" pitchFamily="2" charset="-122"/>
              </a:rPr>
              <a:t>}  symtab[NSYM];</a:t>
            </a:r>
          </a:p>
          <a:p>
            <a:pPr marL="0" indent="0">
              <a:lnSpc>
                <a:spcPct val="70000"/>
              </a:lnSpc>
              <a:buFont typeface="Wingdings" pitchFamily="2" charset="2"/>
              <a:buNone/>
            </a:pPr>
            <a:r>
              <a:rPr lang="zh-CN" altLang="en-US" sz="2000" b="0" smtClean="0">
                <a:ea typeface="宋体" pitchFamily="2" charset="-122"/>
              </a:rPr>
              <a:t>使用：</a:t>
            </a:r>
            <a:r>
              <a:rPr lang="en-US" altLang="zh-CN" sz="2000" b="0" smtClean="0">
                <a:ea typeface="宋体" pitchFamily="2" charset="-122"/>
              </a:rPr>
              <a:t>symtab[i].uval.ival</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页脚占位符 3"/>
          <p:cNvSpPr>
            <a:spLocks noGrp="1"/>
          </p:cNvSpPr>
          <p:nvPr>
            <p:ph type="ftr" sz="quarter" idx="10"/>
          </p:nvPr>
        </p:nvSpPr>
        <p:spPr>
          <a:noFill/>
        </p:spPr>
        <p:txBody>
          <a:bodyPr/>
          <a:lstStyle/>
          <a:p>
            <a:r>
              <a:rPr lang="en-US" altLang="zh-CN" smtClean="0"/>
              <a:t>构造类型 – 数组和指针</a:t>
            </a:r>
          </a:p>
        </p:txBody>
      </p:sp>
      <p:sp>
        <p:nvSpPr>
          <p:cNvPr id="136195" name="灯片编号占位符 4"/>
          <p:cNvSpPr>
            <a:spLocks noGrp="1"/>
          </p:cNvSpPr>
          <p:nvPr>
            <p:ph type="sldNum" sz="quarter" idx="11"/>
          </p:nvPr>
        </p:nvSpPr>
        <p:spPr>
          <a:noFill/>
        </p:spPr>
        <p:txBody>
          <a:bodyPr/>
          <a:lstStyle/>
          <a:p>
            <a:fld id="{A7CE87D3-B2D3-498D-B695-9AF325FCC217}" type="slidenum">
              <a:rPr lang="en-US" altLang="zh-CN" smtClean="0"/>
              <a:pPr/>
              <a:t>111</a:t>
            </a:fld>
            <a:endParaRPr lang="en-US" altLang="zh-CN" smtClean="0"/>
          </a:p>
        </p:txBody>
      </p:sp>
      <p:sp>
        <p:nvSpPr>
          <p:cNvPr id="136196" name="Rectangle 2"/>
          <p:cNvSpPr>
            <a:spLocks noGrp="1" noChangeArrowheads="1"/>
          </p:cNvSpPr>
          <p:nvPr>
            <p:ph type="title"/>
          </p:nvPr>
        </p:nvSpPr>
        <p:spPr/>
        <p:txBody>
          <a:bodyPr/>
          <a:lstStyle/>
          <a:p>
            <a:r>
              <a:rPr lang="zh-CN" altLang="en-US" smtClean="0">
                <a:ea typeface="宋体" pitchFamily="2" charset="-122"/>
              </a:rPr>
              <a:t>联合（</a:t>
            </a:r>
            <a:r>
              <a:rPr lang="en-US" altLang="zh-CN" smtClean="0">
                <a:ea typeface="宋体" pitchFamily="2" charset="-122"/>
              </a:rPr>
              <a:t>union</a:t>
            </a:r>
            <a:r>
              <a:rPr lang="zh-CN" altLang="en-US" smtClean="0">
                <a:ea typeface="宋体" pitchFamily="2" charset="-122"/>
              </a:rPr>
              <a:t>）（续）*</a:t>
            </a:r>
          </a:p>
        </p:txBody>
      </p:sp>
      <p:sp>
        <p:nvSpPr>
          <p:cNvPr id="136197" name="Rectangle 3"/>
          <p:cNvSpPr>
            <a:spLocks noGrp="1" noChangeArrowheads="1"/>
          </p:cNvSpPr>
          <p:nvPr>
            <p:ph type="body" idx="1"/>
          </p:nvPr>
        </p:nvSpPr>
        <p:spPr>
          <a:xfrm>
            <a:off x="900113" y="1196975"/>
            <a:ext cx="7105650" cy="396875"/>
          </a:xfrm>
        </p:spPr>
        <p:txBody>
          <a:bodyPr/>
          <a:lstStyle/>
          <a:p>
            <a:r>
              <a:rPr lang="zh-CN" altLang="en-US" sz="1600" smtClean="0">
                <a:ea typeface="宋体" pitchFamily="2" charset="-122"/>
              </a:rPr>
              <a:t>结构与联合的异同</a:t>
            </a:r>
            <a:r>
              <a:rPr lang="en-US" altLang="zh-CN" sz="1600" smtClean="0">
                <a:ea typeface="宋体" pitchFamily="2" charset="-122"/>
              </a:rPr>
              <a:t>:</a:t>
            </a:r>
          </a:p>
        </p:txBody>
      </p:sp>
      <p:sp>
        <p:nvSpPr>
          <p:cNvPr id="136198" name="Text Box 4"/>
          <p:cNvSpPr txBox="1">
            <a:spLocks noChangeArrowheads="1"/>
          </p:cNvSpPr>
          <p:nvPr/>
        </p:nvSpPr>
        <p:spPr bwMode="auto">
          <a:xfrm>
            <a:off x="1087438" y="1590675"/>
            <a:ext cx="4451350" cy="336550"/>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假设我们定义如下具有相同内容的结构和联合：</a:t>
            </a:r>
          </a:p>
        </p:txBody>
      </p:sp>
      <p:sp>
        <p:nvSpPr>
          <p:cNvPr id="136199" name="Line 5"/>
          <p:cNvSpPr>
            <a:spLocks noChangeShapeType="1"/>
          </p:cNvSpPr>
          <p:nvPr/>
        </p:nvSpPr>
        <p:spPr bwMode="auto">
          <a:xfrm>
            <a:off x="4760913" y="1998663"/>
            <a:ext cx="0" cy="1828800"/>
          </a:xfrm>
          <a:prstGeom prst="line">
            <a:avLst/>
          </a:prstGeom>
          <a:noFill/>
          <a:ln w="38100" cap="rnd">
            <a:solidFill>
              <a:srgbClr val="C0C0C0"/>
            </a:solidFill>
            <a:prstDash val="sysDot"/>
            <a:round/>
            <a:headEnd type="none" w="sm" len="sm"/>
            <a:tailEnd type="none" w="sm" len="sm"/>
          </a:ln>
        </p:spPr>
        <p:txBody>
          <a:bodyPr/>
          <a:lstStyle/>
          <a:p>
            <a:endParaRPr lang="zh-CN" altLang="en-US"/>
          </a:p>
        </p:txBody>
      </p:sp>
      <p:sp>
        <p:nvSpPr>
          <p:cNvPr id="136200" name="Text Box 6"/>
          <p:cNvSpPr txBox="1">
            <a:spLocks noChangeArrowheads="1"/>
          </p:cNvSpPr>
          <p:nvPr/>
        </p:nvSpPr>
        <p:spPr bwMode="auto">
          <a:xfrm>
            <a:off x="1408113" y="2074863"/>
            <a:ext cx="3124200" cy="1552575"/>
          </a:xfrm>
          <a:prstGeom prst="rect">
            <a:avLst/>
          </a:prstGeom>
          <a:noFill/>
          <a:ln w="12700" cap="sq">
            <a:noFill/>
            <a:miter lim="800000"/>
            <a:headEnd type="none" w="sm" len="sm"/>
            <a:tailEnd type="none" w="sm" len="sm"/>
          </a:ln>
        </p:spPr>
        <p:txBody>
          <a:bodyPr>
            <a:spAutoFit/>
          </a:bodyPr>
          <a:lstStyle/>
          <a:p>
            <a:pPr algn="just">
              <a:lnSpc>
                <a:spcPct val="80000"/>
              </a:lnSpc>
              <a:spcBef>
                <a:spcPct val="30000"/>
              </a:spcBef>
            </a:pPr>
            <a:r>
              <a:rPr lang="en-US" altLang="zh-CN" sz="1800" b="0">
                <a:latin typeface="Times New Roman" pitchFamily="18" charset="0"/>
              </a:rPr>
              <a:t>strcut v_tag {</a:t>
            </a:r>
          </a:p>
          <a:p>
            <a:pPr lvl="1" algn="just">
              <a:lnSpc>
                <a:spcPct val="80000"/>
              </a:lnSpc>
              <a:spcBef>
                <a:spcPct val="30000"/>
              </a:spcBef>
            </a:pPr>
            <a:r>
              <a:rPr lang="en-US" altLang="zh-CN" sz="1800" b="0">
                <a:latin typeface="Times New Roman" pitchFamily="18" charset="0"/>
              </a:rPr>
              <a:t>int  ival;</a:t>
            </a:r>
          </a:p>
          <a:p>
            <a:pPr lvl="1" algn="just">
              <a:lnSpc>
                <a:spcPct val="80000"/>
              </a:lnSpc>
              <a:spcBef>
                <a:spcPct val="30000"/>
              </a:spcBef>
            </a:pPr>
            <a:r>
              <a:rPr lang="en-US" altLang="zh-CN" sz="1800" b="0">
                <a:latin typeface="Times New Roman" pitchFamily="18" charset="0"/>
              </a:rPr>
              <a:t>float  fval;</a:t>
            </a:r>
          </a:p>
          <a:p>
            <a:pPr lvl="1" algn="just">
              <a:lnSpc>
                <a:spcPct val="80000"/>
              </a:lnSpc>
              <a:spcBef>
                <a:spcPct val="30000"/>
              </a:spcBef>
            </a:pPr>
            <a:r>
              <a:rPr lang="en-US" altLang="zh-CN" sz="1800" b="0">
                <a:latin typeface="Times New Roman" pitchFamily="18" charset="0"/>
              </a:rPr>
              <a:t>char  *pval;</a:t>
            </a:r>
          </a:p>
          <a:p>
            <a:pPr algn="just">
              <a:lnSpc>
                <a:spcPct val="80000"/>
              </a:lnSpc>
              <a:spcBef>
                <a:spcPct val="30000"/>
              </a:spcBef>
            </a:pPr>
            <a:r>
              <a:rPr lang="en-US" altLang="zh-CN" sz="1800" b="0">
                <a:latin typeface="Times New Roman" pitchFamily="18" charset="0"/>
              </a:rPr>
              <a:t>} sval</a:t>
            </a:r>
            <a:r>
              <a:rPr lang="en-US" altLang="zh-CN" b="0">
                <a:latin typeface="Times New Roman" pitchFamily="18" charset="0"/>
              </a:rPr>
              <a:t>;</a:t>
            </a:r>
          </a:p>
        </p:txBody>
      </p:sp>
      <p:sp>
        <p:nvSpPr>
          <p:cNvPr id="136201" name="Text Box 7"/>
          <p:cNvSpPr txBox="1">
            <a:spLocks noChangeArrowheads="1"/>
          </p:cNvSpPr>
          <p:nvPr/>
        </p:nvSpPr>
        <p:spPr bwMode="auto">
          <a:xfrm>
            <a:off x="4913313" y="2074863"/>
            <a:ext cx="2895600" cy="1517650"/>
          </a:xfrm>
          <a:prstGeom prst="rect">
            <a:avLst/>
          </a:prstGeom>
          <a:noFill/>
          <a:ln w="12700" cap="sq">
            <a:noFill/>
            <a:miter lim="800000"/>
            <a:headEnd type="none" w="sm" len="sm"/>
            <a:tailEnd type="none" w="sm" len="sm"/>
          </a:ln>
        </p:spPr>
        <p:txBody>
          <a:bodyPr>
            <a:spAutoFit/>
          </a:bodyPr>
          <a:lstStyle/>
          <a:p>
            <a:pPr algn="just">
              <a:lnSpc>
                <a:spcPct val="80000"/>
              </a:lnSpc>
              <a:spcBef>
                <a:spcPct val="30000"/>
              </a:spcBef>
            </a:pPr>
            <a:r>
              <a:rPr lang="en-US" altLang="zh-CN" sz="1800" b="0">
                <a:latin typeface="Times New Roman" pitchFamily="18" charset="0"/>
              </a:rPr>
              <a:t>union  v_tag {</a:t>
            </a:r>
          </a:p>
          <a:p>
            <a:pPr lvl="1" algn="just">
              <a:lnSpc>
                <a:spcPct val="80000"/>
              </a:lnSpc>
              <a:spcBef>
                <a:spcPct val="30000"/>
              </a:spcBef>
            </a:pPr>
            <a:r>
              <a:rPr lang="en-US" altLang="zh-CN" sz="1800" b="0">
                <a:latin typeface="Times New Roman" pitchFamily="18" charset="0"/>
              </a:rPr>
              <a:t>int  ival;</a:t>
            </a:r>
          </a:p>
          <a:p>
            <a:pPr lvl="1" algn="just">
              <a:lnSpc>
                <a:spcPct val="80000"/>
              </a:lnSpc>
              <a:spcBef>
                <a:spcPct val="30000"/>
              </a:spcBef>
            </a:pPr>
            <a:r>
              <a:rPr lang="en-US" altLang="zh-CN" sz="1800" b="0">
                <a:latin typeface="Times New Roman" pitchFamily="18" charset="0"/>
              </a:rPr>
              <a:t>float  fval;</a:t>
            </a:r>
          </a:p>
          <a:p>
            <a:pPr lvl="1" algn="just">
              <a:lnSpc>
                <a:spcPct val="80000"/>
              </a:lnSpc>
              <a:spcBef>
                <a:spcPct val="30000"/>
              </a:spcBef>
            </a:pPr>
            <a:r>
              <a:rPr lang="en-US" altLang="zh-CN" sz="1800" b="0">
                <a:latin typeface="Times New Roman" pitchFamily="18" charset="0"/>
              </a:rPr>
              <a:t>char  *pval;</a:t>
            </a:r>
          </a:p>
          <a:p>
            <a:pPr algn="just">
              <a:lnSpc>
                <a:spcPct val="80000"/>
              </a:lnSpc>
              <a:spcBef>
                <a:spcPct val="30000"/>
              </a:spcBef>
            </a:pPr>
            <a:r>
              <a:rPr lang="en-US" altLang="zh-CN" sz="1800" b="0">
                <a:latin typeface="Times New Roman" pitchFamily="18" charset="0"/>
              </a:rPr>
              <a:t>} uval;</a:t>
            </a:r>
            <a:endParaRPr lang="en-US" altLang="zh-CN" sz="2400" b="0">
              <a:latin typeface="Times New Roman" pitchFamily="18" charset="0"/>
            </a:endParaRPr>
          </a:p>
        </p:txBody>
      </p:sp>
      <p:sp>
        <p:nvSpPr>
          <p:cNvPr id="136202" name="Text Box 8"/>
          <p:cNvSpPr txBox="1">
            <a:spLocks noChangeArrowheads="1"/>
          </p:cNvSpPr>
          <p:nvPr/>
        </p:nvSpPr>
        <p:spPr bwMode="auto">
          <a:xfrm>
            <a:off x="1087438" y="3889375"/>
            <a:ext cx="5156200" cy="336550"/>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则</a:t>
            </a:r>
            <a:r>
              <a:rPr lang="en-US" altLang="zh-CN" sz="1600" b="0">
                <a:latin typeface="Times New Roman" pitchFamily="18" charset="0"/>
              </a:rPr>
              <a:t>struct v_tag</a:t>
            </a:r>
            <a:r>
              <a:rPr lang="zh-CN" altLang="en-US" sz="1600" b="0">
                <a:latin typeface="Times New Roman" pitchFamily="18" charset="0"/>
              </a:rPr>
              <a:t>和</a:t>
            </a:r>
            <a:r>
              <a:rPr lang="en-US" altLang="zh-CN" sz="1600" b="0">
                <a:latin typeface="Times New Roman" pitchFamily="18" charset="0"/>
              </a:rPr>
              <a:t>union v_tag</a:t>
            </a:r>
            <a:r>
              <a:rPr lang="zh-CN" altLang="en-US" sz="1600" b="0">
                <a:latin typeface="Times New Roman" pitchFamily="18" charset="0"/>
              </a:rPr>
              <a:t>的物理存贮形式可参见下图：</a:t>
            </a:r>
          </a:p>
        </p:txBody>
      </p:sp>
      <p:grpSp>
        <p:nvGrpSpPr>
          <p:cNvPr id="2" name="Group 9"/>
          <p:cNvGrpSpPr>
            <a:grpSpLocks/>
          </p:cNvGrpSpPr>
          <p:nvPr/>
        </p:nvGrpSpPr>
        <p:grpSpPr bwMode="auto">
          <a:xfrm>
            <a:off x="1835150" y="4149725"/>
            <a:ext cx="6019800" cy="1981200"/>
            <a:chOff x="2400" y="1680"/>
            <a:chExt cx="7680" cy="3120"/>
          </a:xfrm>
        </p:grpSpPr>
        <p:sp>
          <p:nvSpPr>
            <p:cNvPr id="136204" name="Text Box 10"/>
            <p:cNvSpPr txBox="1">
              <a:spLocks noChangeArrowheads="1"/>
            </p:cNvSpPr>
            <p:nvPr/>
          </p:nvSpPr>
          <p:spPr bwMode="auto">
            <a:xfrm>
              <a:off x="3360" y="1920"/>
              <a:ext cx="1560" cy="18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136205" name="Line 11"/>
            <p:cNvSpPr>
              <a:spLocks noChangeShapeType="1"/>
            </p:cNvSpPr>
            <p:nvPr/>
          </p:nvSpPr>
          <p:spPr bwMode="auto">
            <a:xfrm>
              <a:off x="3360" y="2400"/>
              <a:ext cx="1560" cy="0"/>
            </a:xfrm>
            <a:prstGeom prst="line">
              <a:avLst/>
            </a:prstGeom>
            <a:noFill/>
            <a:ln w="9525">
              <a:solidFill>
                <a:srgbClr val="000000"/>
              </a:solidFill>
              <a:round/>
              <a:headEnd/>
              <a:tailEnd/>
            </a:ln>
          </p:spPr>
          <p:txBody>
            <a:bodyPr/>
            <a:lstStyle/>
            <a:p>
              <a:endParaRPr lang="zh-CN" altLang="en-US"/>
            </a:p>
          </p:txBody>
        </p:sp>
        <p:sp>
          <p:nvSpPr>
            <p:cNvPr id="136206" name="Line 12"/>
            <p:cNvSpPr>
              <a:spLocks noChangeShapeType="1"/>
            </p:cNvSpPr>
            <p:nvPr/>
          </p:nvSpPr>
          <p:spPr bwMode="auto">
            <a:xfrm>
              <a:off x="3360" y="3240"/>
              <a:ext cx="1560" cy="0"/>
            </a:xfrm>
            <a:prstGeom prst="line">
              <a:avLst/>
            </a:prstGeom>
            <a:noFill/>
            <a:ln w="9525">
              <a:solidFill>
                <a:srgbClr val="000000"/>
              </a:solidFill>
              <a:round/>
              <a:headEnd/>
              <a:tailEnd/>
            </a:ln>
          </p:spPr>
          <p:txBody>
            <a:bodyPr/>
            <a:lstStyle/>
            <a:p>
              <a:endParaRPr lang="zh-CN" altLang="en-US"/>
            </a:p>
          </p:txBody>
        </p:sp>
        <p:sp>
          <p:nvSpPr>
            <p:cNvPr id="136207" name="Rectangle 13"/>
            <p:cNvSpPr>
              <a:spLocks noChangeArrowheads="1"/>
            </p:cNvSpPr>
            <p:nvPr/>
          </p:nvSpPr>
          <p:spPr bwMode="auto">
            <a:xfrm>
              <a:off x="8520" y="1920"/>
              <a:ext cx="1560" cy="8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08" name="Rectangle 14"/>
            <p:cNvSpPr>
              <a:spLocks noChangeArrowheads="1"/>
            </p:cNvSpPr>
            <p:nvPr/>
          </p:nvSpPr>
          <p:spPr bwMode="auto">
            <a:xfrm>
              <a:off x="5880" y="2640"/>
              <a:ext cx="1560" cy="8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09" name="Rectangle 15"/>
            <p:cNvSpPr>
              <a:spLocks noChangeArrowheads="1"/>
            </p:cNvSpPr>
            <p:nvPr/>
          </p:nvSpPr>
          <p:spPr bwMode="auto">
            <a:xfrm>
              <a:off x="5880" y="1920"/>
              <a:ext cx="156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10" name="Rectangle 16"/>
            <p:cNvSpPr>
              <a:spLocks noChangeArrowheads="1"/>
            </p:cNvSpPr>
            <p:nvPr/>
          </p:nvSpPr>
          <p:spPr bwMode="auto">
            <a:xfrm>
              <a:off x="5880" y="3720"/>
              <a:ext cx="156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11" name="Line 17"/>
            <p:cNvSpPr>
              <a:spLocks noChangeShapeType="1"/>
            </p:cNvSpPr>
            <p:nvPr/>
          </p:nvSpPr>
          <p:spPr bwMode="auto">
            <a:xfrm>
              <a:off x="7440" y="192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2" name="Line 18"/>
            <p:cNvSpPr>
              <a:spLocks noChangeShapeType="1"/>
            </p:cNvSpPr>
            <p:nvPr/>
          </p:nvSpPr>
          <p:spPr bwMode="auto">
            <a:xfrm>
              <a:off x="7440" y="240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3" name="Line 19"/>
            <p:cNvSpPr>
              <a:spLocks noChangeShapeType="1"/>
            </p:cNvSpPr>
            <p:nvPr/>
          </p:nvSpPr>
          <p:spPr bwMode="auto">
            <a:xfrm>
              <a:off x="8760" y="240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4" name="Line 20"/>
            <p:cNvSpPr>
              <a:spLocks noChangeShapeType="1"/>
            </p:cNvSpPr>
            <p:nvPr/>
          </p:nvSpPr>
          <p:spPr bwMode="auto">
            <a:xfrm flipV="1">
              <a:off x="7440" y="1920"/>
              <a:ext cx="1080" cy="720"/>
            </a:xfrm>
            <a:prstGeom prst="line">
              <a:avLst/>
            </a:prstGeom>
            <a:noFill/>
            <a:ln w="9525" cap="rnd">
              <a:solidFill>
                <a:srgbClr val="000000"/>
              </a:solidFill>
              <a:prstDash val="sysDot"/>
              <a:round/>
              <a:headEnd/>
              <a:tailEnd/>
            </a:ln>
          </p:spPr>
          <p:txBody>
            <a:bodyPr/>
            <a:lstStyle/>
            <a:p>
              <a:endParaRPr lang="zh-CN" altLang="en-US"/>
            </a:p>
          </p:txBody>
        </p:sp>
        <p:sp>
          <p:nvSpPr>
            <p:cNvPr id="136215" name="Line 21"/>
            <p:cNvSpPr>
              <a:spLocks noChangeShapeType="1"/>
            </p:cNvSpPr>
            <p:nvPr/>
          </p:nvSpPr>
          <p:spPr bwMode="auto">
            <a:xfrm flipV="1">
              <a:off x="7440" y="2760"/>
              <a:ext cx="1080" cy="720"/>
            </a:xfrm>
            <a:prstGeom prst="line">
              <a:avLst/>
            </a:prstGeom>
            <a:noFill/>
            <a:ln w="9525" cap="rnd">
              <a:solidFill>
                <a:srgbClr val="000000"/>
              </a:solidFill>
              <a:prstDash val="sysDot"/>
              <a:round/>
              <a:headEnd/>
              <a:tailEnd/>
            </a:ln>
          </p:spPr>
          <p:txBody>
            <a:bodyPr/>
            <a:lstStyle/>
            <a:p>
              <a:endParaRPr lang="zh-CN" altLang="en-US"/>
            </a:p>
          </p:txBody>
        </p:sp>
        <p:sp>
          <p:nvSpPr>
            <p:cNvPr id="136216" name="Line 22"/>
            <p:cNvSpPr>
              <a:spLocks noChangeShapeType="1"/>
            </p:cNvSpPr>
            <p:nvPr/>
          </p:nvSpPr>
          <p:spPr bwMode="auto">
            <a:xfrm flipV="1">
              <a:off x="7440" y="1920"/>
              <a:ext cx="1080" cy="1800"/>
            </a:xfrm>
            <a:prstGeom prst="line">
              <a:avLst/>
            </a:prstGeom>
            <a:noFill/>
            <a:ln w="9525" cap="rnd">
              <a:solidFill>
                <a:srgbClr val="000000"/>
              </a:solidFill>
              <a:prstDash val="sysDot"/>
              <a:round/>
              <a:headEnd/>
              <a:tailEnd/>
            </a:ln>
          </p:spPr>
          <p:txBody>
            <a:bodyPr/>
            <a:lstStyle/>
            <a:p>
              <a:endParaRPr lang="zh-CN" altLang="en-US"/>
            </a:p>
          </p:txBody>
        </p:sp>
        <p:sp>
          <p:nvSpPr>
            <p:cNvPr id="136217" name="Line 23"/>
            <p:cNvSpPr>
              <a:spLocks noChangeShapeType="1"/>
            </p:cNvSpPr>
            <p:nvPr/>
          </p:nvSpPr>
          <p:spPr bwMode="auto">
            <a:xfrm flipV="1">
              <a:off x="7440" y="2400"/>
              <a:ext cx="1080" cy="1800"/>
            </a:xfrm>
            <a:prstGeom prst="line">
              <a:avLst/>
            </a:prstGeom>
            <a:noFill/>
            <a:ln w="9525" cap="rnd">
              <a:solidFill>
                <a:srgbClr val="000000"/>
              </a:solidFill>
              <a:prstDash val="sysDot"/>
              <a:round/>
              <a:headEnd/>
              <a:tailEnd/>
            </a:ln>
          </p:spPr>
          <p:txBody>
            <a:bodyPr/>
            <a:lstStyle/>
            <a:p>
              <a:endParaRPr lang="zh-CN" altLang="en-US"/>
            </a:p>
          </p:txBody>
        </p:sp>
        <p:sp>
          <p:nvSpPr>
            <p:cNvPr id="136218" name="Text Box 24"/>
            <p:cNvSpPr txBox="1">
              <a:spLocks noChangeArrowheads="1"/>
            </p:cNvSpPr>
            <p:nvPr/>
          </p:nvSpPr>
          <p:spPr bwMode="auto">
            <a:xfrm>
              <a:off x="3360" y="1920"/>
              <a:ext cx="1440" cy="480"/>
            </a:xfrm>
            <a:prstGeom prst="rect">
              <a:avLst/>
            </a:prstGeom>
            <a:noFill/>
            <a:ln w="9525">
              <a:noFill/>
              <a:miter lim="800000"/>
              <a:headEnd/>
              <a:tailEnd/>
            </a:ln>
          </p:spPr>
          <p:txBody>
            <a:bodyPr/>
            <a:lstStyle/>
            <a:p>
              <a:pPr algn="just"/>
              <a:r>
                <a:rPr lang="en-US" altLang="zh-CN" sz="1600">
                  <a:latin typeface="Times New Roman" pitchFamily="18" charset="0"/>
                </a:rPr>
                <a:t>ival</a:t>
              </a:r>
            </a:p>
          </p:txBody>
        </p:sp>
        <p:sp>
          <p:nvSpPr>
            <p:cNvPr id="136219" name="Text Box 25"/>
            <p:cNvSpPr txBox="1">
              <a:spLocks noChangeArrowheads="1"/>
            </p:cNvSpPr>
            <p:nvPr/>
          </p:nvSpPr>
          <p:spPr bwMode="auto">
            <a:xfrm>
              <a:off x="3360" y="2520"/>
              <a:ext cx="1440" cy="480"/>
            </a:xfrm>
            <a:prstGeom prst="rect">
              <a:avLst/>
            </a:prstGeom>
            <a:noFill/>
            <a:ln w="9525">
              <a:noFill/>
              <a:miter lim="800000"/>
              <a:headEnd/>
              <a:tailEnd/>
            </a:ln>
          </p:spPr>
          <p:txBody>
            <a:bodyPr/>
            <a:lstStyle/>
            <a:p>
              <a:pPr algn="just"/>
              <a:r>
                <a:rPr lang="en-US" altLang="zh-CN" sz="1600">
                  <a:latin typeface="Times New Roman" pitchFamily="18" charset="0"/>
                </a:rPr>
                <a:t>fval</a:t>
              </a:r>
            </a:p>
          </p:txBody>
        </p:sp>
        <p:sp>
          <p:nvSpPr>
            <p:cNvPr id="136220" name="Text Box 26"/>
            <p:cNvSpPr txBox="1">
              <a:spLocks noChangeArrowheads="1"/>
            </p:cNvSpPr>
            <p:nvPr/>
          </p:nvSpPr>
          <p:spPr bwMode="auto">
            <a:xfrm>
              <a:off x="3360" y="3240"/>
              <a:ext cx="1440" cy="480"/>
            </a:xfrm>
            <a:prstGeom prst="rect">
              <a:avLst/>
            </a:prstGeom>
            <a:noFill/>
            <a:ln w="9525">
              <a:noFill/>
              <a:miter lim="800000"/>
              <a:headEnd/>
              <a:tailEnd/>
            </a:ln>
          </p:spPr>
          <p:txBody>
            <a:bodyPr/>
            <a:lstStyle/>
            <a:p>
              <a:pPr algn="just"/>
              <a:r>
                <a:rPr lang="en-US" altLang="zh-CN" sz="1600">
                  <a:latin typeface="Times New Roman" pitchFamily="18" charset="0"/>
                </a:rPr>
                <a:t>pval</a:t>
              </a:r>
            </a:p>
          </p:txBody>
        </p:sp>
        <p:sp>
          <p:nvSpPr>
            <p:cNvPr id="136221" name="Text Box 27"/>
            <p:cNvSpPr txBox="1">
              <a:spLocks noChangeArrowheads="1"/>
            </p:cNvSpPr>
            <p:nvPr/>
          </p:nvSpPr>
          <p:spPr bwMode="auto">
            <a:xfrm>
              <a:off x="2400" y="1920"/>
              <a:ext cx="1200" cy="480"/>
            </a:xfrm>
            <a:prstGeom prst="rect">
              <a:avLst/>
            </a:prstGeom>
            <a:noFill/>
            <a:ln w="9525">
              <a:noFill/>
              <a:miter lim="800000"/>
              <a:headEnd/>
              <a:tailEnd/>
            </a:ln>
          </p:spPr>
          <p:txBody>
            <a:bodyPr/>
            <a:lstStyle/>
            <a:p>
              <a:pPr algn="just"/>
              <a:r>
                <a:rPr lang="en-US" altLang="zh-CN" sz="1600">
                  <a:latin typeface="Times New Roman" pitchFamily="18" charset="0"/>
                </a:rPr>
                <a:t>int</a:t>
              </a:r>
            </a:p>
          </p:txBody>
        </p:sp>
        <p:sp>
          <p:nvSpPr>
            <p:cNvPr id="136222" name="Text Box 28"/>
            <p:cNvSpPr txBox="1">
              <a:spLocks noChangeArrowheads="1"/>
            </p:cNvSpPr>
            <p:nvPr/>
          </p:nvSpPr>
          <p:spPr bwMode="auto">
            <a:xfrm>
              <a:off x="2400" y="2640"/>
              <a:ext cx="1440" cy="480"/>
            </a:xfrm>
            <a:prstGeom prst="rect">
              <a:avLst/>
            </a:prstGeom>
            <a:noFill/>
            <a:ln w="9525">
              <a:noFill/>
              <a:miter lim="800000"/>
              <a:headEnd/>
              <a:tailEnd/>
            </a:ln>
          </p:spPr>
          <p:txBody>
            <a:bodyPr/>
            <a:lstStyle/>
            <a:p>
              <a:pPr algn="just"/>
              <a:r>
                <a:rPr lang="en-US" altLang="zh-CN" sz="1600">
                  <a:latin typeface="Times New Roman" pitchFamily="18" charset="0"/>
                </a:rPr>
                <a:t>float</a:t>
              </a:r>
            </a:p>
          </p:txBody>
        </p:sp>
        <p:sp>
          <p:nvSpPr>
            <p:cNvPr id="136223" name="Text Box 29"/>
            <p:cNvSpPr txBox="1">
              <a:spLocks noChangeArrowheads="1"/>
            </p:cNvSpPr>
            <p:nvPr/>
          </p:nvSpPr>
          <p:spPr bwMode="auto">
            <a:xfrm>
              <a:off x="2400" y="3240"/>
              <a:ext cx="1440" cy="480"/>
            </a:xfrm>
            <a:prstGeom prst="rect">
              <a:avLst/>
            </a:prstGeom>
            <a:noFill/>
            <a:ln w="9525">
              <a:noFill/>
              <a:miter lim="800000"/>
              <a:headEnd/>
              <a:tailEnd/>
            </a:ln>
          </p:spPr>
          <p:txBody>
            <a:bodyPr/>
            <a:lstStyle/>
            <a:p>
              <a:pPr algn="just"/>
              <a:r>
                <a:rPr lang="en-US" altLang="zh-CN" sz="1600">
                  <a:latin typeface="Times New Roman" pitchFamily="18" charset="0"/>
                </a:rPr>
                <a:t>char *</a:t>
              </a:r>
            </a:p>
          </p:txBody>
        </p:sp>
        <p:sp>
          <p:nvSpPr>
            <p:cNvPr id="136224" name="Text Box 30"/>
            <p:cNvSpPr txBox="1">
              <a:spLocks noChangeArrowheads="1"/>
            </p:cNvSpPr>
            <p:nvPr/>
          </p:nvSpPr>
          <p:spPr bwMode="auto">
            <a:xfrm>
              <a:off x="5280" y="1920"/>
              <a:ext cx="1440" cy="480"/>
            </a:xfrm>
            <a:prstGeom prst="rect">
              <a:avLst/>
            </a:prstGeom>
            <a:noFill/>
            <a:ln w="9525">
              <a:noFill/>
              <a:miter lim="800000"/>
              <a:headEnd/>
              <a:tailEnd/>
            </a:ln>
          </p:spPr>
          <p:txBody>
            <a:bodyPr/>
            <a:lstStyle/>
            <a:p>
              <a:pPr algn="just"/>
              <a:r>
                <a:rPr lang="en-US" altLang="zh-CN" sz="1600">
                  <a:latin typeface="Times New Roman" pitchFamily="18" charset="0"/>
                </a:rPr>
                <a:t>int    ival</a:t>
              </a:r>
            </a:p>
          </p:txBody>
        </p:sp>
        <p:sp>
          <p:nvSpPr>
            <p:cNvPr id="136225" name="Text Box 31"/>
            <p:cNvSpPr txBox="1">
              <a:spLocks noChangeArrowheads="1"/>
            </p:cNvSpPr>
            <p:nvPr/>
          </p:nvSpPr>
          <p:spPr bwMode="auto">
            <a:xfrm>
              <a:off x="5280" y="2760"/>
              <a:ext cx="1440" cy="480"/>
            </a:xfrm>
            <a:prstGeom prst="rect">
              <a:avLst/>
            </a:prstGeom>
            <a:noFill/>
            <a:ln w="9525">
              <a:noFill/>
              <a:miter lim="800000"/>
              <a:headEnd/>
              <a:tailEnd/>
            </a:ln>
          </p:spPr>
          <p:txBody>
            <a:bodyPr/>
            <a:lstStyle/>
            <a:p>
              <a:pPr algn="just"/>
              <a:r>
                <a:rPr lang="en-US" altLang="zh-CN" sz="1600">
                  <a:latin typeface="Times New Roman" pitchFamily="18" charset="0"/>
                </a:rPr>
                <a:t>float  fval</a:t>
              </a:r>
            </a:p>
          </p:txBody>
        </p:sp>
        <p:sp>
          <p:nvSpPr>
            <p:cNvPr id="136226" name="Text Box 32"/>
            <p:cNvSpPr txBox="1">
              <a:spLocks noChangeArrowheads="1"/>
            </p:cNvSpPr>
            <p:nvPr/>
          </p:nvSpPr>
          <p:spPr bwMode="auto">
            <a:xfrm>
              <a:off x="5280" y="3720"/>
              <a:ext cx="1440" cy="480"/>
            </a:xfrm>
            <a:prstGeom prst="rect">
              <a:avLst/>
            </a:prstGeom>
            <a:noFill/>
            <a:ln w="9525">
              <a:noFill/>
              <a:miter lim="800000"/>
              <a:headEnd/>
              <a:tailEnd/>
            </a:ln>
          </p:spPr>
          <p:txBody>
            <a:bodyPr/>
            <a:lstStyle/>
            <a:p>
              <a:pPr algn="just"/>
              <a:r>
                <a:rPr lang="en-US" altLang="zh-CN" sz="1400">
                  <a:latin typeface="Times New Roman" pitchFamily="18" charset="0"/>
                </a:rPr>
                <a:t>char*  pval</a:t>
              </a:r>
            </a:p>
          </p:txBody>
        </p:sp>
        <p:sp>
          <p:nvSpPr>
            <p:cNvPr id="136227" name="Text Box 33"/>
            <p:cNvSpPr txBox="1">
              <a:spLocks noChangeArrowheads="1"/>
            </p:cNvSpPr>
            <p:nvPr/>
          </p:nvSpPr>
          <p:spPr bwMode="auto">
            <a:xfrm>
              <a:off x="3480" y="4320"/>
              <a:ext cx="1440" cy="480"/>
            </a:xfrm>
            <a:prstGeom prst="rect">
              <a:avLst/>
            </a:prstGeom>
            <a:noFill/>
            <a:ln w="9525">
              <a:noFill/>
              <a:miter lim="800000"/>
              <a:headEnd/>
              <a:tailEnd/>
            </a:ln>
          </p:spPr>
          <p:txBody>
            <a:bodyPr/>
            <a:lstStyle/>
            <a:p>
              <a:pPr algn="just"/>
              <a:r>
                <a:rPr lang="en-US" altLang="zh-CN" sz="1200">
                  <a:latin typeface="Times New Roman" pitchFamily="18" charset="0"/>
                </a:rPr>
                <a:t>sval</a:t>
              </a:r>
            </a:p>
          </p:txBody>
        </p:sp>
        <p:sp>
          <p:nvSpPr>
            <p:cNvPr id="136228" name="Text Box 34"/>
            <p:cNvSpPr txBox="1">
              <a:spLocks noChangeArrowheads="1"/>
            </p:cNvSpPr>
            <p:nvPr/>
          </p:nvSpPr>
          <p:spPr bwMode="auto">
            <a:xfrm>
              <a:off x="6840" y="4320"/>
              <a:ext cx="1560" cy="480"/>
            </a:xfrm>
            <a:prstGeom prst="rect">
              <a:avLst/>
            </a:prstGeom>
            <a:noFill/>
            <a:ln w="9525">
              <a:noFill/>
              <a:miter lim="800000"/>
              <a:headEnd/>
              <a:tailEnd/>
            </a:ln>
          </p:spPr>
          <p:txBody>
            <a:bodyPr/>
            <a:lstStyle/>
            <a:p>
              <a:pPr algn="just"/>
              <a:r>
                <a:rPr lang="en-US" altLang="zh-CN" sz="1200">
                  <a:latin typeface="Times New Roman" pitchFamily="18" charset="0"/>
                </a:rPr>
                <a:t>uval</a:t>
              </a:r>
            </a:p>
          </p:txBody>
        </p:sp>
        <p:sp>
          <p:nvSpPr>
            <p:cNvPr id="136229" name="Line 35"/>
            <p:cNvSpPr>
              <a:spLocks noChangeShapeType="1"/>
            </p:cNvSpPr>
            <p:nvPr/>
          </p:nvSpPr>
          <p:spPr bwMode="auto">
            <a:xfrm>
              <a:off x="5160" y="1680"/>
              <a:ext cx="0" cy="2640"/>
            </a:xfrm>
            <a:prstGeom prst="line">
              <a:avLst/>
            </a:prstGeom>
            <a:noFill/>
            <a:ln w="9525" cap="rnd">
              <a:solidFill>
                <a:srgbClr val="000000"/>
              </a:solidFill>
              <a:prstDash val="sysDot"/>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页脚占位符 3"/>
          <p:cNvSpPr>
            <a:spLocks noGrp="1"/>
          </p:cNvSpPr>
          <p:nvPr>
            <p:ph type="ftr" sz="quarter" idx="10"/>
          </p:nvPr>
        </p:nvSpPr>
        <p:spPr>
          <a:noFill/>
        </p:spPr>
        <p:txBody>
          <a:bodyPr/>
          <a:lstStyle/>
          <a:p>
            <a:r>
              <a:rPr lang="en-US" altLang="zh-CN" smtClean="0"/>
              <a:t>构造类型 – 数组和指针</a:t>
            </a:r>
          </a:p>
        </p:txBody>
      </p:sp>
      <p:sp>
        <p:nvSpPr>
          <p:cNvPr id="137219" name="灯片编号占位符 4"/>
          <p:cNvSpPr>
            <a:spLocks noGrp="1"/>
          </p:cNvSpPr>
          <p:nvPr>
            <p:ph type="sldNum" sz="quarter" idx="11"/>
          </p:nvPr>
        </p:nvSpPr>
        <p:spPr>
          <a:noFill/>
        </p:spPr>
        <p:txBody>
          <a:bodyPr/>
          <a:lstStyle/>
          <a:p>
            <a:fld id="{DB8C1ECB-459E-44D9-9F3C-65A0E085A9CB}" type="slidenum">
              <a:rPr lang="en-US" altLang="zh-CN" smtClean="0"/>
              <a:pPr/>
              <a:t>112</a:t>
            </a:fld>
            <a:endParaRPr lang="en-US" altLang="zh-CN" smtClean="0"/>
          </a:p>
        </p:txBody>
      </p:sp>
      <p:sp>
        <p:nvSpPr>
          <p:cNvPr id="137220" name="Rectangle 2"/>
          <p:cNvSpPr>
            <a:spLocks noGrp="1" noChangeArrowheads="1"/>
          </p:cNvSpPr>
          <p:nvPr>
            <p:ph type="title"/>
          </p:nvPr>
        </p:nvSpPr>
        <p:spPr/>
        <p:txBody>
          <a:bodyPr/>
          <a:lstStyle/>
          <a:p>
            <a:r>
              <a:rPr lang="zh-CN" altLang="en-US" smtClean="0">
                <a:ea typeface="宋体" pitchFamily="2" charset="-122"/>
              </a:rPr>
              <a:t>联合（</a:t>
            </a:r>
            <a:r>
              <a:rPr lang="en-US" altLang="zh-CN" smtClean="0">
                <a:ea typeface="宋体" pitchFamily="2" charset="-122"/>
              </a:rPr>
              <a:t>union</a:t>
            </a:r>
            <a:r>
              <a:rPr lang="zh-CN" altLang="en-US" smtClean="0">
                <a:ea typeface="宋体" pitchFamily="2" charset="-122"/>
              </a:rPr>
              <a:t>）（续）*</a:t>
            </a:r>
          </a:p>
        </p:txBody>
      </p:sp>
      <p:sp>
        <p:nvSpPr>
          <p:cNvPr id="137221" name="Rectangle 3"/>
          <p:cNvSpPr>
            <a:spLocks noGrp="1" noChangeArrowheads="1"/>
          </p:cNvSpPr>
          <p:nvPr>
            <p:ph type="body" idx="1"/>
          </p:nvPr>
        </p:nvSpPr>
        <p:spPr/>
        <p:txBody>
          <a:bodyPr/>
          <a:lstStyle/>
          <a:p>
            <a:pPr>
              <a:lnSpc>
                <a:spcPct val="80000"/>
              </a:lnSpc>
            </a:pPr>
            <a:r>
              <a:rPr lang="zh-CN" altLang="en-US" sz="2000" smtClean="0">
                <a:ea typeface="宋体" pitchFamily="2" charset="-122"/>
              </a:rPr>
              <a:t>结构与联合的异同：</a:t>
            </a:r>
          </a:p>
          <a:p>
            <a:pPr lvl="1">
              <a:lnSpc>
                <a:spcPct val="80000"/>
              </a:lnSpc>
            </a:pPr>
            <a:r>
              <a:rPr lang="zh-CN" altLang="en-US" sz="2000" smtClean="0">
                <a:ea typeface="宋体" pitchFamily="2" charset="-122"/>
              </a:rPr>
              <a:t> 在定义或说明形式上，</a:t>
            </a:r>
            <a:r>
              <a:rPr lang="en-US" altLang="zh-CN" sz="2000" smtClean="0">
                <a:ea typeface="宋体" pitchFamily="2" charset="-122"/>
              </a:rPr>
              <a:t>union</a:t>
            </a:r>
            <a:r>
              <a:rPr lang="zh-CN" altLang="en-US" sz="2000" smtClean="0">
                <a:ea typeface="宋体" pitchFamily="2" charset="-122"/>
              </a:rPr>
              <a:t>和</a:t>
            </a:r>
            <a:r>
              <a:rPr lang="en-US" altLang="zh-CN" sz="2000" smtClean="0">
                <a:ea typeface="宋体" pitchFamily="2" charset="-122"/>
              </a:rPr>
              <a:t>struct</a:t>
            </a:r>
            <a:r>
              <a:rPr lang="zh-CN" altLang="en-US" sz="2000" smtClean="0">
                <a:ea typeface="宋体" pitchFamily="2" charset="-122"/>
              </a:rPr>
              <a:t>很类似，但在任何时刻联合只允许联合中说明的某一成员留在联合里。</a:t>
            </a:r>
          </a:p>
          <a:p>
            <a:pPr lvl="1">
              <a:lnSpc>
                <a:spcPct val="80000"/>
              </a:lnSpc>
            </a:pPr>
            <a:r>
              <a:rPr lang="zh-CN" altLang="en-US" sz="2000" smtClean="0">
                <a:ea typeface="宋体" pitchFamily="2" charset="-122"/>
              </a:rPr>
              <a:t> 结构由多个成员（分量）所组成，而联合只有一个成员，只不过该成员的名字和类型可以在规定的几个里选定一个。</a:t>
            </a:r>
          </a:p>
          <a:p>
            <a:pPr lvl="1">
              <a:lnSpc>
                <a:spcPct val="80000"/>
              </a:lnSpc>
            </a:pPr>
            <a:r>
              <a:rPr lang="zh-CN" altLang="en-US" sz="2000" smtClean="0">
                <a:ea typeface="宋体" pitchFamily="2" charset="-122"/>
              </a:rPr>
              <a:t> 因此，联合可以看作是一个特殊的结构，其所有成员在结构中的位移量都是</a:t>
            </a:r>
            <a:r>
              <a:rPr lang="en-US" altLang="zh-CN" sz="2000" smtClean="0">
                <a:ea typeface="宋体" pitchFamily="2" charset="-122"/>
              </a:rPr>
              <a:t>0</a:t>
            </a:r>
            <a:r>
              <a:rPr lang="zh-CN" altLang="en-US" sz="2000" smtClean="0">
                <a:ea typeface="宋体" pitchFamily="2" charset="-122"/>
              </a:rPr>
              <a:t>，当对联合变量分配存贮空间时，应保证它能容纳最大的一个成员的大小，而存贮空间的边界应能适于联合中的所有可选成员的类型。（见上图）</a:t>
            </a:r>
          </a:p>
          <a:p>
            <a:pPr lvl="1">
              <a:lnSpc>
                <a:spcPct val="80000"/>
              </a:lnSpc>
            </a:pPr>
            <a:r>
              <a:rPr lang="zh-CN" altLang="en-US" sz="2000" smtClean="0">
                <a:ea typeface="宋体" pitchFamily="2" charset="-122"/>
              </a:rPr>
              <a:t> 对联合的初始化只能对应于它的第一个可选成员。</a:t>
            </a:r>
          </a:p>
          <a:p>
            <a:pPr lvl="1">
              <a:lnSpc>
                <a:spcPct val="80000"/>
              </a:lnSpc>
            </a:pPr>
            <a:r>
              <a:rPr lang="zh-CN" altLang="en-US" sz="2000" smtClean="0">
                <a:ea typeface="宋体" pitchFamily="2" charset="-122"/>
              </a:rPr>
              <a:t> 对联合成员的引用方式完全和结构的情况一样。</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ctrTitle"/>
          </p:nvPr>
        </p:nvSpPr>
        <p:spPr/>
        <p:txBody>
          <a:bodyPr/>
          <a:lstStyle/>
          <a:p>
            <a:r>
              <a:rPr lang="zh-CN" altLang="en-US" smtClean="0">
                <a:latin typeface="隶书" pitchFamily="49" charset="-122"/>
                <a:ea typeface="隶书" pitchFamily="49" charset="-122"/>
              </a:rPr>
              <a:t>本讲结束！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3"/>
          <p:cNvSpPr>
            <a:spLocks noGrp="1"/>
          </p:cNvSpPr>
          <p:nvPr>
            <p:ph type="ftr" sz="quarter" idx="10"/>
          </p:nvPr>
        </p:nvSpPr>
        <p:spPr>
          <a:noFill/>
        </p:spPr>
        <p:txBody>
          <a:bodyPr/>
          <a:lstStyle/>
          <a:p>
            <a:r>
              <a:rPr lang="en-US" altLang="zh-CN" smtClean="0"/>
              <a:t>构造类型 – 数组和指针</a:t>
            </a:r>
          </a:p>
        </p:txBody>
      </p:sp>
      <p:sp>
        <p:nvSpPr>
          <p:cNvPr id="17411" name="灯片编号占位符 4"/>
          <p:cNvSpPr>
            <a:spLocks noGrp="1"/>
          </p:cNvSpPr>
          <p:nvPr>
            <p:ph type="sldNum" sz="quarter" idx="11"/>
          </p:nvPr>
        </p:nvSpPr>
        <p:spPr>
          <a:noFill/>
        </p:spPr>
        <p:txBody>
          <a:bodyPr/>
          <a:lstStyle/>
          <a:p>
            <a:fld id="{796AEFA9-A9CB-429F-88DB-C2CA1B9A051B}" type="slidenum">
              <a:rPr lang="en-US" altLang="zh-CN" smtClean="0"/>
              <a:pPr/>
              <a:t>12</a:t>
            </a:fld>
            <a:endParaRPr lang="en-US" altLang="zh-CN" smtClean="0"/>
          </a:p>
        </p:txBody>
      </p:sp>
      <p:sp>
        <p:nvSpPr>
          <p:cNvPr id="17412" name="Rectangle 2"/>
          <p:cNvSpPr>
            <a:spLocks noGrp="1" noChangeArrowheads="1"/>
          </p:cNvSpPr>
          <p:nvPr>
            <p:ph type="title"/>
          </p:nvPr>
        </p:nvSpPr>
        <p:spPr/>
        <p:txBody>
          <a:bodyPr/>
          <a:lstStyle/>
          <a:p>
            <a:r>
              <a:rPr lang="zh-CN" altLang="en-US" smtClean="0">
                <a:ea typeface="宋体" pitchFamily="2" charset="-122"/>
              </a:rPr>
              <a:t>问题</a:t>
            </a:r>
            <a:r>
              <a:rPr lang="en-US" altLang="zh-CN" smtClean="0">
                <a:ea typeface="宋体" pitchFamily="2" charset="-122"/>
              </a:rPr>
              <a:t>5.1</a:t>
            </a:r>
            <a:r>
              <a:rPr lang="zh-CN" altLang="en-US" smtClean="0">
                <a:ea typeface="宋体" pitchFamily="2" charset="-122"/>
              </a:rPr>
              <a:t>：常见问题分析</a:t>
            </a:r>
          </a:p>
        </p:txBody>
      </p:sp>
      <p:sp>
        <p:nvSpPr>
          <p:cNvPr id="133123" name="Rectangle 3"/>
          <p:cNvSpPr>
            <a:spLocks noGrp="1" noChangeArrowheads="1"/>
          </p:cNvSpPr>
          <p:nvPr>
            <p:ph type="body" idx="1"/>
          </p:nvPr>
        </p:nvSpPr>
        <p:spPr/>
        <p:txBody>
          <a:bodyPr/>
          <a:lstStyle/>
          <a:p>
            <a:r>
              <a:rPr lang="zh-CN" altLang="en-US" smtClean="0">
                <a:ea typeface="宋体" pitchFamily="2" charset="-122"/>
              </a:rPr>
              <a:t>本问题一个常见的错误就是</a:t>
            </a:r>
            <a:r>
              <a:rPr lang="zh-CN" altLang="en-US" smtClean="0">
                <a:solidFill>
                  <a:srgbClr val="0033CC"/>
                </a:solidFill>
                <a:ea typeface="宋体" pitchFamily="2" charset="-122"/>
              </a:rPr>
              <a:t>数组下标表达式</a:t>
            </a:r>
            <a:r>
              <a:rPr lang="zh-CN" altLang="en-US" smtClean="0">
                <a:ea typeface="宋体" pitchFamily="2" charset="-122"/>
              </a:rPr>
              <a:t>出错，这也是应用数组时常犯的错误。如，本题在调试过程中出现如下问题：</a:t>
            </a:r>
          </a:p>
          <a:p>
            <a:pPr lvl="2" indent="0">
              <a:buFont typeface="Wingdings" pitchFamily="2" charset="2"/>
              <a:buNone/>
            </a:pPr>
            <a:r>
              <a:rPr lang="en-US" altLang="zh-CN" sz="1600" b="1" smtClean="0">
                <a:ea typeface="宋体" pitchFamily="2" charset="-122"/>
              </a:rPr>
              <a:t>C</a:t>
            </a:r>
          </a:p>
          <a:p>
            <a:pPr lvl="2" indent="0">
              <a:buFont typeface="Wingdings" pitchFamily="2" charset="2"/>
              <a:buNone/>
            </a:pPr>
            <a:r>
              <a:rPr lang="en-US" altLang="zh-CN" sz="1600" smtClean="0">
                <a:ea typeface="宋体" pitchFamily="2" charset="-122"/>
              </a:rPr>
              <a:t>for(i=m; i&lt;N-m-1; i++)</a:t>
            </a:r>
          </a:p>
          <a:p>
            <a:pPr lvl="2" indent="0">
              <a:buFont typeface="Wingdings" pitchFamily="2" charset="2"/>
              <a:buNone/>
            </a:pPr>
            <a:r>
              <a:rPr lang="en-US" altLang="zh-CN" sz="1600" smtClean="0">
                <a:ea typeface="宋体" pitchFamily="2" charset="-122"/>
              </a:rPr>
              <a:t>    array[N-m-1][</a:t>
            </a:r>
            <a:r>
              <a:rPr lang="en-US" altLang="zh-CN" sz="1600" b="1" smtClean="0">
                <a:solidFill>
                  <a:srgbClr val="0033CC"/>
                </a:solidFill>
                <a:ea typeface="宋体" pitchFamily="2" charset="-122"/>
              </a:rPr>
              <a:t>N-m-i-1</a:t>
            </a:r>
            <a:r>
              <a:rPr lang="en-US" altLang="zh-CN" sz="1600" smtClean="0">
                <a:ea typeface="宋体" pitchFamily="2" charset="-122"/>
              </a:rPr>
              <a:t>] = num++;</a:t>
            </a:r>
          </a:p>
          <a:p>
            <a:pPr lvl="2" indent="0">
              <a:buFont typeface="Wingdings" pitchFamily="2" charset="2"/>
              <a:buNone/>
            </a:pPr>
            <a:r>
              <a:rPr lang="en-US" altLang="zh-CN" sz="1600" b="1" smtClean="0">
                <a:ea typeface="宋体" pitchFamily="2" charset="-122"/>
              </a:rPr>
              <a:t>D</a:t>
            </a:r>
          </a:p>
          <a:p>
            <a:pPr lvl="2" indent="0">
              <a:buFont typeface="Wingdings" pitchFamily="2" charset="2"/>
              <a:buNone/>
            </a:pPr>
            <a:r>
              <a:rPr lang="en-US" altLang="zh-CN" sz="1600" smtClean="0">
                <a:ea typeface="宋体" pitchFamily="2" charset="-122"/>
              </a:rPr>
              <a:t>for(i=m; i&lt;N-m-1; i++)</a:t>
            </a:r>
          </a:p>
          <a:p>
            <a:pPr lvl="2" indent="0">
              <a:buFont typeface="Wingdings" pitchFamily="2" charset="2"/>
              <a:buNone/>
            </a:pPr>
            <a:r>
              <a:rPr lang="en-US" altLang="zh-CN" sz="1600" smtClean="0">
                <a:ea typeface="宋体" pitchFamily="2" charset="-122"/>
              </a:rPr>
              <a:t>    array[</a:t>
            </a:r>
            <a:r>
              <a:rPr lang="en-US" altLang="zh-CN" sz="1600" b="1" smtClean="0">
                <a:solidFill>
                  <a:srgbClr val="0033CC"/>
                </a:solidFill>
                <a:ea typeface="宋体" pitchFamily="2" charset="-122"/>
              </a:rPr>
              <a:t>N-m-i-1</a:t>
            </a:r>
            <a:r>
              <a:rPr lang="en-US" altLang="zh-CN" sz="1600" smtClean="0">
                <a:ea typeface="宋体" pitchFamily="2" charset="-122"/>
              </a:rPr>
              <a:t>][m] = num++;</a:t>
            </a:r>
          </a:p>
          <a:p>
            <a:r>
              <a:rPr lang="zh-CN" altLang="en-US" smtClean="0">
                <a:ea typeface="宋体" pitchFamily="2" charset="-122"/>
              </a:rPr>
              <a:t>没有考虑到</a:t>
            </a:r>
            <a:r>
              <a:rPr lang="en-US" altLang="zh-CN" smtClean="0">
                <a:ea typeface="宋体" pitchFamily="2" charset="-122"/>
              </a:rPr>
              <a:t>N</a:t>
            </a:r>
            <a:r>
              <a:rPr lang="zh-CN" altLang="en-US" smtClean="0">
                <a:ea typeface="宋体" pitchFamily="2" charset="-122"/>
              </a:rPr>
              <a:t>为奇数的情况（观察下面程序，当输入</a:t>
            </a:r>
            <a:r>
              <a:rPr lang="en-US" altLang="zh-CN" smtClean="0">
                <a:ea typeface="宋体" pitchFamily="2" charset="-122"/>
              </a:rPr>
              <a:t>N=3</a:t>
            </a:r>
            <a:r>
              <a:rPr lang="zh-CN" altLang="en-US" smtClean="0">
                <a:ea typeface="宋体" pitchFamily="2" charset="-122"/>
              </a:rPr>
              <a:t>时的现象）。</a:t>
            </a:r>
          </a:p>
        </p:txBody>
      </p:sp>
      <p:sp>
        <p:nvSpPr>
          <p:cNvPr id="133124" name="Rectangle 4"/>
          <p:cNvSpPr>
            <a:spLocks noChangeArrowheads="1"/>
          </p:cNvSpPr>
          <p:nvPr/>
        </p:nvSpPr>
        <p:spPr bwMode="auto">
          <a:xfrm>
            <a:off x="4716463" y="2205038"/>
            <a:ext cx="3594100" cy="4392612"/>
          </a:xfrm>
          <a:prstGeom prst="rect">
            <a:avLst/>
          </a:prstGeom>
          <a:solidFill>
            <a:schemeClr val="accent1"/>
          </a:solidFill>
          <a:ln w="9525">
            <a:noFill/>
            <a:miter lim="800000"/>
            <a:headEnd/>
            <a:tailEnd/>
          </a:ln>
        </p:spPr>
        <p:txBody>
          <a:bodyPr/>
          <a:lstStyle/>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c5_1b.c */</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#include&lt;stdio.h&gt;</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#define SIZE 9</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int main() {</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int array[SIZE][SIZE];</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int n,m, num, i,j;</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num = 1;</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scanf("%d",&amp;n);</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for (m=0;m&lt;n/2;m++) {</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for (i=m;i&lt;n-m-1;i++) </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array[m][i] = num++;</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for (i=m;i&lt;n-m-1;i++) </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array[i][n-m-1] = num++;</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for (i=m;i&lt;n-m-1;i++) </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array[n-m-1][n-i-1] = num++;</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for (i=m;i&lt;n-m-1;i++) </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array[n-i-1][m] = num++;</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for (i=0;i&lt; n;i++) {</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for (j=0;j&lt;n;j++)</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printf("%5d",array[i][j]);</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printf("\n");</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	return 0;</a:t>
            </a:r>
          </a:p>
          <a:p>
            <a:pPr marL="279400" indent="-279400">
              <a:lnSpc>
                <a:spcPct val="50000"/>
              </a:lnSpc>
              <a:spcBef>
                <a:spcPct val="40000"/>
              </a:spcBef>
              <a:buClr>
                <a:srgbClr val="D60093"/>
              </a:buClr>
              <a:buSzPct val="70000"/>
              <a:buFont typeface="Wingdings" pitchFamily="2" charset="2"/>
              <a:buNone/>
            </a:pPr>
            <a:r>
              <a:rPr lang="en-US" altLang="zh-CN" sz="1200" b="0">
                <a:latin typeface="Arial Narrow"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blinds(horizontal)">
                                      <p:cBhvr>
                                        <p:cTn id="7" dur="500"/>
                                        <p:tgtEl>
                                          <p:spTgt spid="13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 calcmode="lin" valueType="num">
                                      <p:cBhvr additive="base">
                                        <p:cTn id="12" dur="5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312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33123">
                                            <p:txEl>
                                              <p:pRg st="2" end="2"/>
                                            </p:txEl>
                                          </p:spTgt>
                                        </p:tgtEl>
                                        <p:attrNameLst>
                                          <p:attrName>style.visibility</p:attrName>
                                        </p:attrNameLst>
                                      </p:cBhvr>
                                      <p:to>
                                        <p:strVal val="visible"/>
                                      </p:to>
                                    </p:set>
                                    <p:anim calcmode="lin" valueType="num">
                                      <p:cBhvr additive="base">
                                        <p:cTn id="16" dur="500" fill="hold"/>
                                        <p:tgtEl>
                                          <p:spTgt spid="13312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312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33123">
                                            <p:txEl>
                                              <p:pRg st="3" end="3"/>
                                            </p:txEl>
                                          </p:spTgt>
                                        </p:tgtEl>
                                        <p:attrNameLst>
                                          <p:attrName>style.visibility</p:attrName>
                                        </p:attrNameLst>
                                      </p:cBhvr>
                                      <p:to>
                                        <p:strVal val="visible"/>
                                      </p:to>
                                    </p:set>
                                    <p:anim calcmode="lin" valueType="num">
                                      <p:cBhvr additive="base">
                                        <p:cTn id="20" dur="500" fill="hold"/>
                                        <p:tgtEl>
                                          <p:spTgt spid="13312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3312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3123">
                                            <p:txEl>
                                              <p:pRg st="4" end="4"/>
                                            </p:txEl>
                                          </p:spTgt>
                                        </p:tgtEl>
                                        <p:attrNameLst>
                                          <p:attrName>style.visibility</p:attrName>
                                        </p:attrNameLst>
                                      </p:cBhvr>
                                      <p:to>
                                        <p:strVal val="visible"/>
                                      </p:to>
                                    </p:set>
                                    <p:anim calcmode="lin" valueType="num">
                                      <p:cBhvr additive="base">
                                        <p:cTn id="24" dur="5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312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33123">
                                            <p:txEl>
                                              <p:pRg st="5" end="5"/>
                                            </p:txEl>
                                          </p:spTgt>
                                        </p:tgtEl>
                                        <p:attrNameLst>
                                          <p:attrName>style.visibility</p:attrName>
                                        </p:attrNameLst>
                                      </p:cBhvr>
                                      <p:to>
                                        <p:strVal val="visible"/>
                                      </p:to>
                                    </p:set>
                                    <p:anim calcmode="lin" valueType="num">
                                      <p:cBhvr additive="base">
                                        <p:cTn id="28" dur="500" fill="hold"/>
                                        <p:tgtEl>
                                          <p:spTgt spid="13312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312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33123">
                                            <p:txEl>
                                              <p:pRg st="6" end="6"/>
                                            </p:txEl>
                                          </p:spTgt>
                                        </p:tgtEl>
                                        <p:attrNameLst>
                                          <p:attrName>style.visibility</p:attrName>
                                        </p:attrNameLst>
                                      </p:cBhvr>
                                      <p:to>
                                        <p:strVal val="visible"/>
                                      </p:to>
                                    </p:set>
                                    <p:anim calcmode="lin" valueType="num">
                                      <p:cBhvr additive="base">
                                        <p:cTn id="32" dur="500" fill="hold"/>
                                        <p:tgtEl>
                                          <p:spTgt spid="13312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3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33123">
                                            <p:txEl>
                                              <p:pRg st="7" end="7"/>
                                            </p:txEl>
                                          </p:spTgt>
                                        </p:tgtEl>
                                        <p:attrNameLst>
                                          <p:attrName>style.visibility</p:attrName>
                                        </p:attrNameLst>
                                      </p:cBhvr>
                                      <p:to>
                                        <p:strVal val="visible"/>
                                      </p:to>
                                    </p:set>
                                    <p:anim calcmode="lin" valueType="num">
                                      <p:cBhvr additive="base">
                                        <p:cTn id="38" dur="500" fill="hold"/>
                                        <p:tgtEl>
                                          <p:spTgt spid="13312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331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33124"/>
                                        </p:tgtEl>
                                        <p:attrNameLst>
                                          <p:attrName>style.visibility</p:attrName>
                                        </p:attrNameLst>
                                      </p:cBhvr>
                                      <p:to>
                                        <p:strVal val="visible"/>
                                      </p:to>
                                    </p:set>
                                    <p:animEffect transition="in" filter="blinds(horizontal)">
                                      <p:cBhvr>
                                        <p:cTn id="44" dur="5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3"/>
          <p:cNvSpPr>
            <a:spLocks noGrp="1"/>
          </p:cNvSpPr>
          <p:nvPr>
            <p:ph type="ftr" sz="quarter" idx="10"/>
          </p:nvPr>
        </p:nvSpPr>
        <p:spPr>
          <a:noFill/>
        </p:spPr>
        <p:txBody>
          <a:bodyPr/>
          <a:lstStyle/>
          <a:p>
            <a:r>
              <a:rPr lang="en-US" altLang="zh-CN" smtClean="0"/>
              <a:t>构造类型 – 数组和指针</a:t>
            </a:r>
          </a:p>
        </p:txBody>
      </p:sp>
      <p:sp>
        <p:nvSpPr>
          <p:cNvPr id="18435" name="灯片编号占位符 4"/>
          <p:cNvSpPr>
            <a:spLocks noGrp="1"/>
          </p:cNvSpPr>
          <p:nvPr>
            <p:ph type="sldNum" sz="quarter" idx="11"/>
          </p:nvPr>
        </p:nvSpPr>
        <p:spPr>
          <a:noFill/>
        </p:spPr>
        <p:txBody>
          <a:bodyPr/>
          <a:lstStyle/>
          <a:p>
            <a:fld id="{43533FF8-03E6-493C-81A5-A70668B49D3F}" type="slidenum">
              <a:rPr lang="en-US" altLang="zh-CN" smtClean="0"/>
              <a:pPr/>
              <a:t>13</a:t>
            </a:fld>
            <a:endParaRPr lang="en-US" altLang="zh-CN" smtClean="0"/>
          </a:p>
        </p:txBody>
      </p:sp>
      <p:sp>
        <p:nvSpPr>
          <p:cNvPr id="18436" name="Rectangle 2"/>
          <p:cNvSpPr>
            <a:spLocks noGrp="1" noChangeArrowheads="1"/>
          </p:cNvSpPr>
          <p:nvPr>
            <p:ph type="title"/>
          </p:nvPr>
        </p:nvSpPr>
        <p:spPr/>
        <p:txBody>
          <a:bodyPr/>
          <a:lstStyle/>
          <a:p>
            <a:r>
              <a:rPr lang="zh-CN" altLang="en-US" smtClean="0">
                <a:ea typeface="宋体" pitchFamily="2" charset="-122"/>
              </a:rPr>
              <a:t>问题</a:t>
            </a:r>
            <a:r>
              <a:rPr lang="en-US" altLang="zh-CN" smtClean="0">
                <a:ea typeface="宋体" pitchFamily="2" charset="-122"/>
              </a:rPr>
              <a:t>5.1</a:t>
            </a:r>
            <a:r>
              <a:rPr lang="zh-CN" altLang="en-US" smtClean="0">
                <a:ea typeface="宋体" pitchFamily="2" charset="-122"/>
              </a:rPr>
              <a:t>：另一种解题思路</a:t>
            </a:r>
          </a:p>
        </p:txBody>
      </p:sp>
      <p:sp>
        <p:nvSpPr>
          <p:cNvPr id="131075" name="Rectangle 3"/>
          <p:cNvSpPr>
            <a:spLocks noGrp="1" noChangeArrowheads="1"/>
          </p:cNvSpPr>
          <p:nvPr>
            <p:ph type="body" idx="1"/>
          </p:nvPr>
        </p:nvSpPr>
        <p:spPr>
          <a:xfrm>
            <a:off x="5003800" y="1196975"/>
            <a:ext cx="3889375" cy="5327650"/>
          </a:xfrm>
          <a:solidFill>
            <a:schemeClr val="accent1"/>
          </a:solidFill>
        </p:spPr>
        <p:txBody>
          <a:bodyPr/>
          <a:lstStyle/>
          <a:p>
            <a:pPr>
              <a:lnSpc>
                <a:spcPct val="50000"/>
              </a:lnSpc>
              <a:spcBef>
                <a:spcPct val="40000"/>
              </a:spcBef>
              <a:buFont typeface="Wingdings" pitchFamily="2" charset="2"/>
              <a:buNone/>
            </a:pPr>
            <a:r>
              <a:rPr lang="en-US" altLang="zh-CN" sz="1200" b="0" smtClean="0">
                <a:ea typeface="宋体" pitchFamily="2" charset="-122"/>
              </a:rPr>
              <a:t>/* c5_1a.c*/</a:t>
            </a:r>
          </a:p>
          <a:p>
            <a:pPr>
              <a:lnSpc>
                <a:spcPct val="50000"/>
              </a:lnSpc>
              <a:spcBef>
                <a:spcPct val="40000"/>
              </a:spcBef>
              <a:buFont typeface="Wingdings" pitchFamily="2" charset="2"/>
              <a:buNone/>
            </a:pPr>
            <a:r>
              <a:rPr lang="en-US" altLang="zh-CN" sz="1400" b="0" smtClean="0">
                <a:ea typeface="宋体" pitchFamily="2" charset="-122"/>
              </a:rPr>
              <a:t>#include&lt;stdio.h&gt;</a:t>
            </a:r>
          </a:p>
          <a:p>
            <a:pPr>
              <a:lnSpc>
                <a:spcPct val="50000"/>
              </a:lnSpc>
              <a:spcBef>
                <a:spcPct val="40000"/>
              </a:spcBef>
              <a:buFont typeface="Wingdings" pitchFamily="2" charset="2"/>
              <a:buNone/>
            </a:pPr>
            <a:r>
              <a:rPr lang="en-US" altLang="zh-CN" sz="1400" b="0" smtClean="0">
                <a:ea typeface="宋体" pitchFamily="2" charset="-122"/>
              </a:rPr>
              <a:t>#define SIZE 9</a:t>
            </a:r>
          </a:p>
          <a:p>
            <a:pPr>
              <a:lnSpc>
                <a:spcPct val="50000"/>
              </a:lnSpc>
              <a:spcBef>
                <a:spcPct val="40000"/>
              </a:spcBef>
              <a:buFont typeface="Wingdings" pitchFamily="2" charset="2"/>
              <a:buNone/>
            </a:pPr>
            <a:r>
              <a:rPr lang="en-US" altLang="zh-CN" sz="1400" b="0" smtClean="0">
                <a:ea typeface="宋体" pitchFamily="2" charset="-122"/>
              </a:rPr>
              <a:t>int main() {</a:t>
            </a:r>
          </a:p>
          <a:p>
            <a:pPr>
              <a:lnSpc>
                <a:spcPct val="50000"/>
              </a:lnSpc>
              <a:spcBef>
                <a:spcPct val="40000"/>
              </a:spcBef>
              <a:buFont typeface="Wingdings" pitchFamily="2" charset="2"/>
              <a:buNone/>
            </a:pPr>
            <a:r>
              <a:rPr lang="en-US" altLang="zh-CN" sz="1400" b="0" smtClean="0">
                <a:ea typeface="宋体" pitchFamily="2" charset="-122"/>
              </a:rPr>
              <a:t>	int array[SIZE][SIZE];</a:t>
            </a:r>
          </a:p>
          <a:p>
            <a:pPr>
              <a:lnSpc>
                <a:spcPct val="50000"/>
              </a:lnSpc>
              <a:spcBef>
                <a:spcPct val="40000"/>
              </a:spcBef>
              <a:buFont typeface="Wingdings" pitchFamily="2" charset="2"/>
              <a:buNone/>
            </a:pPr>
            <a:r>
              <a:rPr lang="en-US" altLang="zh-CN" sz="1400" b="0" smtClean="0">
                <a:ea typeface="宋体" pitchFamily="2" charset="-122"/>
              </a:rPr>
              <a:t>	int n,m, num, i,j;</a:t>
            </a:r>
          </a:p>
          <a:p>
            <a:pPr>
              <a:lnSpc>
                <a:spcPct val="50000"/>
              </a:lnSpc>
              <a:spcBef>
                <a:spcPct val="40000"/>
              </a:spcBef>
              <a:buFont typeface="Wingdings" pitchFamily="2" charset="2"/>
              <a:buNone/>
            </a:pPr>
            <a:r>
              <a:rPr lang="en-US" altLang="zh-CN" sz="1400" b="0" smtClean="0">
                <a:ea typeface="宋体" pitchFamily="2" charset="-122"/>
              </a:rPr>
              <a:t>	num = 1;</a:t>
            </a:r>
          </a:p>
          <a:p>
            <a:pPr>
              <a:lnSpc>
                <a:spcPct val="50000"/>
              </a:lnSpc>
              <a:spcBef>
                <a:spcPct val="40000"/>
              </a:spcBef>
              <a:buFont typeface="Wingdings" pitchFamily="2" charset="2"/>
              <a:buNone/>
            </a:pPr>
            <a:r>
              <a:rPr lang="en-US" altLang="zh-CN" sz="1400" b="0" smtClean="0">
                <a:ea typeface="宋体" pitchFamily="2" charset="-122"/>
              </a:rPr>
              <a:t>	scanf("%d",&amp;n);</a:t>
            </a:r>
          </a:p>
          <a:p>
            <a:pPr>
              <a:lnSpc>
                <a:spcPct val="50000"/>
              </a:lnSpc>
              <a:spcBef>
                <a:spcPct val="40000"/>
              </a:spcBef>
              <a:buFont typeface="Wingdings" pitchFamily="2" charset="2"/>
              <a:buNone/>
            </a:pPr>
            <a:r>
              <a:rPr lang="en-US" altLang="zh-CN" sz="1400" b="0" smtClean="0">
                <a:ea typeface="宋体" pitchFamily="2" charset="-122"/>
              </a:rPr>
              <a:t>	for (m=0;m&lt;n/2;m++) {</a:t>
            </a:r>
          </a:p>
          <a:p>
            <a:pPr>
              <a:lnSpc>
                <a:spcPct val="50000"/>
              </a:lnSpc>
              <a:spcBef>
                <a:spcPct val="40000"/>
              </a:spcBef>
              <a:buFont typeface="Wingdings" pitchFamily="2" charset="2"/>
              <a:buNone/>
            </a:pPr>
            <a:r>
              <a:rPr lang="en-US" altLang="zh-CN" sz="1400" b="0" smtClean="0">
                <a:ea typeface="宋体" pitchFamily="2" charset="-122"/>
              </a:rPr>
              <a:t>		for (i=m,j=m;j&lt;n-m-1;j++) </a:t>
            </a:r>
          </a:p>
          <a:p>
            <a:pPr>
              <a:lnSpc>
                <a:spcPct val="50000"/>
              </a:lnSpc>
              <a:spcBef>
                <a:spcPct val="40000"/>
              </a:spcBef>
              <a:buFont typeface="Wingdings" pitchFamily="2" charset="2"/>
              <a:buNone/>
            </a:pPr>
            <a:r>
              <a:rPr lang="en-US" altLang="zh-CN" sz="1400" b="0" smtClean="0">
                <a:ea typeface="宋体" pitchFamily="2" charset="-122"/>
              </a:rPr>
              <a:t>			array[i][j] = num++;</a:t>
            </a:r>
          </a:p>
          <a:p>
            <a:pPr>
              <a:lnSpc>
                <a:spcPct val="50000"/>
              </a:lnSpc>
              <a:spcBef>
                <a:spcPct val="40000"/>
              </a:spcBef>
              <a:buFont typeface="Wingdings" pitchFamily="2" charset="2"/>
              <a:buNone/>
            </a:pPr>
            <a:r>
              <a:rPr lang="en-US" altLang="zh-CN" sz="1400" b="0" smtClean="0">
                <a:ea typeface="宋体" pitchFamily="2" charset="-122"/>
              </a:rPr>
              <a:t>		for (;i&lt;n-m-1;i++)</a:t>
            </a:r>
          </a:p>
          <a:p>
            <a:pPr>
              <a:lnSpc>
                <a:spcPct val="50000"/>
              </a:lnSpc>
              <a:spcBef>
                <a:spcPct val="40000"/>
              </a:spcBef>
              <a:buFont typeface="Wingdings" pitchFamily="2" charset="2"/>
              <a:buNone/>
            </a:pPr>
            <a:r>
              <a:rPr lang="en-US" altLang="zh-CN" sz="1400" b="0" smtClean="0">
                <a:ea typeface="宋体" pitchFamily="2" charset="-122"/>
              </a:rPr>
              <a:t>			array[i][j] = num++;</a:t>
            </a:r>
          </a:p>
          <a:p>
            <a:pPr>
              <a:lnSpc>
                <a:spcPct val="50000"/>
              </a:lnSpc>
              <a:spcBef>
                <a:spcPct val="40000"/>
              </a:spcBef>
              <a:buFont typeface="Wingdings" pitchFamily="2" charset="2"/>
              <a:buNone/>
            </a:pPr>
            <a:r>
              <a:rPr lang="en-US" altLang="zh-CN" sz="1400" b="0" smtClean="0">
                <a:ea typeface="宋体" pitchFamily="2" charset="-122"/>
              </a:rPr>
              <a:t>		while (j&gt;m) </a:t>
            </a:r>
          </a:p>
          <a:p>
            <a:pPr>
              <a:lnSpc>
                <a:spcPct val="50000"/>
              </a:lnSpc>
              <a:spcBef>
                <a:spcPct val="40000"/>
              </a:spcBef>
              <a:buFont typeface="Wingdings" pitchFamily="2" charset="2"/>
              <a:buNone/>
            </a:pPr>
            <a:r>
              <a:rPr lang="en-US" altLang="zh-CN" sz="1400" b="0" smtClean="0">
                <a:ea typeface="宋体" pitchFamily="2" charset="-122"/>
              </a:rPr>
              <a:t>			array[i][j--] = num++;</a:t>
            </a:r>
          </a:p>
          <a:p>
            <a:pPr>
              <a:lnSpc>
                <a:spcPct val="50000"/>
              </a:lnSpc>
              <a:spcBef>
                <a:spcPct val="40000"/>
              </a:spcBef>
              <a:buFont typeface="Wingdings" pitchFamily="2" charset="2"/>
              <a:buNone/>
            </a:pPr>
            <a:r>
              <a:rPr lang="en-US" altLang="zh-CN" sz="1400" b="0" smtClean="0">
                <a:ea typeface="宋体" pitchFamily="2" charset="-122"/>
              </a:rPr>
              <a:t>		while (i&gt;m) </a:t>
            </a:r>
          </a:p>
          <a:p>
            <a:pPr>
              <a:lnSpc>
                <a:spcPct val="50000"/>
              </a:lnSpc>
              <a:spcBef>
                <a:spcPct val="40000"/>
              </a:spcBef>
              <a:buFont typeface="Wingdings" pitchFamily="2" charset="2"/>
              <a:buNone/>
            </a:pPr>
            <a:r>
              <a:rPr lang="en-US" altLang="zh-CN" sz="1400" b="0" smtClean="0">
                <a:ea typeface="宋体" pitchFamily="2" charset="-122"/>
              </a:rPr>
              <a:t>			array[i--][j] = num++;</a:t>
            </a:r>
          </a:p>
          <a:p>
            <a:pPr>
              <a:lnSpc>
                <a:spcPct val="50000"/>
              </a:lnSpc>
              <a:spcBef>
                <a:spcPct val="40000"/>
              </a:spcBef>
              <a:buFont typeface="Wingdings" pitchFamily="2" charset="2"/>
              <a:buNone/>
            </a:pPr>
            <a:r>
              <a:rPr lang="en-US" altLang="zh-CN" sz="1400" b="0" smtClean="0">
                <a:ea typeface="宋体" pitchFamily="2" charset="-122"/>
              </a:rPr>
              <a:t>	}</a:t>
            </a:r>
          </a:p>
          <a:p>
            <a:pPr>
              <a:lnSpc>
                <a:spcPct val="50000"/>
              </a:lnSpc>
              <a:spcBef>
                <a:spcPct val="40000"/>
              </a:spcBef>
              <a:buFont typeface="Wingdings" pitchFamily="2" charset="2"/>
              <a:buNone/>
            </a:pPr>
            <a:r>
              <a:rPr lang="en-US" altLang="zh-CN" sz="1400" b="0" smtClean="0">
                <a:ea typeface="宋体" pitchFamily="2" charset="-122"/>
              </a:rPr>
              <a:t>	if (n%2)</a:t>
            </a:r>
          </a:p>
          <a:p>
            <a:pPr>
              <a:lnSpc>
                <a:spcPct val="50000"/>
              </a:lnSpc>
              <a:spcBef>
                <a:spcPct val="40000"/>
              </a:spcBef>
              <a:buFont typeface="Wingdings" pitchFamily="2" charset="2"/>
              <a:buNone/>
            </a:pPr>
            <a:r>
              <a:rPr lang="en-US" altLang="zh-CN" sz="1400" b="0" smtClean="0">
                <a:ea typeface="宋体" pitchFamily="2" charset="-122"/>
              </a:rPr>
              <a:t>		array[n/2][n/2] = num;</a:t>
            </a:r>
          </a:p>
          <a:p>
            <a:pPr>
              <a:lnSpc>
                <a:spcPct val="50000"/>
              </a:lnSpc>
              <a:spcBef>
                <a:spcPct val="40000"/>
              </a:spcBef>
              <a:buFont typeface="Wingdings" pitchFamily="2" charset="2"/>
              <a:buNone/>
            </a:pPr>
            <a:r>
              <a:rPr lang="en-US" altLang="zh-CN" sz="1400" b="0" smtClean="0">
                <a:ea typeface="宋体" pitchFamily="2" charset="-122"/>
              </a:rPr>
              <a:t>	for (i=0;i&lt; n;i++) {</a:t>
            </a:r>
          </a:p>
          <a:p>
            <a:pPr>
              <a:lnSpc>
                <a:spcPct val="50000"/>
              </a:lnSpc>
              <a:spcBef>
                <a:spcPct val="40000"/>
              </a:spcBef>
              <a:buFont typeface="Wingdings" pitchFamily="2" charset="2"/>
              <a:buNone/>
            </a:pPr>
            <a:r>
              <a:rPr lang="en-US" altLang="zh-CN" sz="1400" b="0" smtClean="0">
                <a:ea typeface="宋体" pitchFamily="2" charset="-122"/>
              </a:rPr>
              <a:t>		for (j=0;j&lt;n;j++)</a:t>
            </a:r>
          </a:p>
          <a:p>
            <a:pPr>
              <a:lnSpc>
                <a:spcPct val="50000"/>
              </a:lnSpc>
              <a:spcBef>
                <a:spcPct val="40000"/>
              </a:spcBef>
              <a:buFont typeface="Wingdings" pitchFamily="2" charset="2"/>
              <a:buNone/>
            </a:pPr>
            <a:r>
              <a:rPr lang="en-US" altLang="zh-CN" sz="1400" b="0" smtClean="0">
                <a:ea typeface="宋体" pitchFamily="2" charset="-122"/>
              </a:rPr>
              <a:t>		 	printf("%5d",array[i][j]);</a:t>
            </a:r>
          </a:p>
          <a:p>
            <a:pPr>
              <a:lnSpc>
                <a:spcPct val="50000"/>
              </a:lnSpc>
              <a:spcBef>
                <a:spcPct val="40000"/>
              </a:spcBef>
              <a:buFont typeface="Wingdings" pitchFamily="2" charset="2"/>
              <a:buNone/>
            </a:pPr>
            <a:r>
              <a:rPr lang="en-US" altLang="zh-CN" sz="1400" b="0" smtClean="0">
                <a:ea typeface="宋体" pitchFamily="2" charset="-122"/>
              </a:rPr>
              <a:t>		printf("\n");</a:t>
            </a:r>
          </a:p>
          <a:p>
            <a:pPr>
              <a:lnSpc>
                <a:spcPct val="50000"/>
              </a:lnSpc>
              <a:spcBef>
                <a:spcPct val="40000"/>
              </a:spcBef>
              <a:buFont typeface="Wingdings" pitchFamily="2" charset="2"/>
              <a:buNone/>
            </a:pPr>
            <a:r>
              <a:rPr lang="en-US" altLang="zh-CN" sz="1400" b="0" smtClean="0">
                <a:ea typeface="宋体" pitchFamily="2" charset="-122"/>
              </a:rPr>
              <a:t>	}</a:t>
            </a:r>
          </a:p>
          <a:p>
            <a:pPr>
              <a:lnSpc>
                <a:spcPct val="50000"/>
              </a:lnSpc>
              <a:spcBef>
                <a:spcPct val="40000"/>
              </a:spcBef>
              <a:buFont typeface="Wingdings" pitchFamily="2" charset="2"/>
              <a:buNone/>
            </a:pPr>
            <a:r>
              <a:rPr lang="en-US" altLang="zh-CN" sz="1400" b="0" smtClean="0">
                <a:ea typeface="宋体" pitchFamily="2" charset="-122"/>
              </a:rPr>
              <a:t>	return 0;</a:t>
            </a:r>
          </a:p>
          <a:p>
            <a:pPr>
              <a:lnSpc>
                <a:spcPct val="50000"/>
              </a:lnSpc>
              <a:spcBef>
                <a:spcPct val="40000"/>
              </a:spcBef>
              <a:buFont typeface="Wingdings" pitchFamily="2" charset="2"/>
              <a:buNone/>
            </a:pPr>
            <a:r>
              <a:rPr lang="en-US" altLang="zh-CN" sz="1400" b="0" smtClean="0">
                <a:ea typeface="宋体" pitchFamily="2" charset="-122"/>
              </a:rPr>
              <a:t>}</a:t>
            </a:r>
          </a:p>
        </p:txBody>
      </p:sp>
      <p:graphicFrame>
        <p:nvGraphicFramePr>
          <p:cNvPr id="131078" name="Group 6"/>
          <p:cNvGraphicFramePr>
            <a:graphicFrameLocks noGrp="1"/>
          </p:cNvGraphicFramePr>
          <p:nvPr/>
        </p:nvGraphicFramePr>
        <p:xfrm>
          <a:off x="1258888" y="3933825"/>
          <a:ext cx="2663825" cy="1463040"/>
        </p:xfrm>
        <a:graphic>
          <a:graphicData uri="http://schemas.openxmlformats.org/drawingml/2006/table">
            <a:tbl>
              <a:tblPr/>
              <a:tblGrid>
                <a:gridCol w="649287"/>
                <a:gridCol w="647700"/>
                <a:gridCol w="701675"/>
                <a:gridCol w="665163"/>
              </a:tblGrid>
              <a:tr h="2873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33"/>
          <p:cNvGrpSpPr>
            <a:grpSpLocks/>
          </p:cNvGrpSpPr>
          <p:nvPr/>
        </p:nvGrpSpPr>
        <p:grpSpPr bwMode="auto">
          <a:xfrm>
            <a:off x="1258888" y="3573463"/>
            <a:ext cx="2016125" cy="720725"/>
            <a:chOff x="1882" y="1570"/>
            <a:chExt cx="1270" cy="454"/>
          </a:xfrm>
        </p:grpSpPr>
        <p:sp>
          <p:nvSpPr>
            <p:cNvPr id="18477" name="Rectangle 34"/>
            <p:cNvSpPr>
              <a:spLocks noChangeArrowheads="1"/>
            </p:cNvSpPr>
            <p:nvPr/>
          </p:nvSpPr>
          <p:spPr bwMode="auto">
            <a:xfrm>
              <a:off x="1882" y="1797"/>
              <a:ext cx="1270" cy="227"/>
            </a:xfrm>
            <a:prstGeom prst="rect">
              <a:avLst/>
            </a:prstGeom>
            <a:solidFill>
              <a:srgbClr val="FF6600">
                <a:alpha val="49019"/>
              </a:srgbClr>
            </a:solidFill>
            <a:ln w="9525">
              <a:noFill/>
              <a:miter lim="800000"/>
              <a:headEnd/>
              <a:tailEnd/>
            </a:ln>
          </p:spPr>
          <p:txBody>
            <a:bodyPr wrap="none" anchor="ctr">
              <a:spAutoFit/>
            </a:bodyPr>
            <a:lstStyle/>
            <a:p>
              <a:endParaRPr lang="zh-CN" altLang="en-US"/>
            </a:p>
          </p:txBody>
        </p:sp>
        <p:sp>
          <p:nvSpPr>
            <p:cNvPr id="18478" name="Text Box 35"/>
            <p:cNvSpPr txBox="1">
              <a:spLocks noChangeArrowheads="1"/>
            </p:cNvSpPr>
            <p:nvPr/>
          </p:nvSpPr>
          <p:spPr bwMode="auto">
            <a:xfrm>
              <a:off x="2381" y="1570"/>
              <a:ext cx="208" cy="212"/>
            </a:xfrm>
            <a:prstGeom prst="rect">
              <a:avLst/>
            </a:prstGeom>
            <a:noFill/>
            <a:ln w="9525">
              <a:noFill/>
              <a:miter lim="800000"/>
              <a:headEnd/>
              <a:tailEnd/>
            </a:ln>
          </p:spPr>
          <p:txBody>
            <a:bodyPr wrap="none">
              <a:spAutoFit/>
            </a:bodyPr>
            <a:lstStyle/>
            <a:p>
              <a:r>
                <a:rPr lang="en-US" altLang="zh-CN" sz="1600"/>
                <a:t>A</a:t>
              </a:r>
            </a:p>
          </p:txBody>
        </p:sp>
      </p:grpSp>
      <p:grpSp>
        <p:nvGrpSpPr>
          <p:cNvPr id="3" name="Group 36"/>
          <p:cNvGrpSpPr>
            <a:grpSpLocks/>
          </p:cNvGrpSpPr>
          <p:nvPr/>
        </p:nvGrpSpPr>
        <p:grpSpPr bwMode="auto">
          <a:xfrm>
            <a:off x="3275013" y="3933825"/>
            <a:ext cx="1050925" cy="1081088"/>
            <a:chOff x="3152" y="1797"/>
            <a:chExt cx="662" cy="681"/>
          </a:xfrm>
        </p:grpSpPr>
        <p:sp>
          <p:nvSpPr>
            <p:cNvPr id="18475" name="Rectangle 37"/>
            <p:cNvSpPr>
              <a:spLocks noChangeArrowheads="1"/>
            </p:cNvSpPr>
            <p:nvPr/>
          </p:nvSpPr>
          <p:spPr bwMode="auto">
            <a:xfrm>
              <a:off x="3152" y="1797"/>
              <a:ext cx="408" cy="681"/>
            </a:xfrm>
            <a:prstGeom prst="rect">
              <a:avLst/>
            </a:prstGeom>
            <a:solidFill>
              <a:srgbClr val="FFFF00">
                <a:alpha val="47058"/>
              </a:srgbClr>
            </a:solidFill>
            <a:ln w="9525">
              <a:noFill/>
              <a:miter lim="800000"/>
              <a:headEnd/>
              <a:tailEnd/>
            </a:ln>
          </p:spPr>
          <p:txBody>
            <a:bodyPr wrap="none" anchor="ctr">
              <a:spAutoFit/>
            </a:bodyPr>
            <a:lstStyle/>
            <a:p>
              <a:endParaRPr lang="zh-CN" altLang="en-US"/>
            </a:p>
          </p:txBody>
        </p:sp>
        <p:sp>
          <p:nvSpPr>
            <p:cNvPr id="18476" name="Text Box 38"/>
            <p:cNvSpPr txBox="1">
              <a:spLocks noChangeArrowheads="1"/>
            </p:cNvSpPr>
            <p:nvPr/>
          </p:nvSpPr>
          <p:spPr bwMode="auto">
            <a:xfrm>
              <a:off x="3606" y="1979"/>
              <a:ext cx="208" cy="212"/>
            </a:xfrm>
            <a:prstGeom prst="rect">
              <a:avLst/>
            </a:prstGeom>
            <a:noFill/>
            <a:ln w="9525">
              <a:noFill/>
              <a:miter lim="800000"/>
              <a:headEnd/>
              <a:tailEnd/>
            </a:ln>
          </p:spPr>
          <p:txBody>
            <a:bodyPr wrap="none">
              <a:spAutoFit/>
            </a:bodyPr>
            <a:lstStyle/>
            <a:p>
              <a:r>
                <a:rPr lang="en-US" altLang="zh-CN" sz="1600"/>
                <a:t>B</a:t>
              </a:r>
            </a:p>
          </p:txBody>
        </p:sp>
      </p:grpSp>
      <p:grpSp>
        <p:nvGrpSpPr>
          <p:cNvPr id="4" name="Group 39"/>
          <p:cNvGrpSpPr>
            <a:grpSpLocks/>
          </p:cNvGrpSpPr>
          <p:nvPr/>
        </p:nvGrpSpPr>
        <p:grpSpPr bwMode="auto">
          <a:xfrm>
            <a:off x="1906588" y="5014913"/>
            <a:ext cx="2016125" cy="695325"/>
            <a:chOff x="2290" y="2478"/>
            <a:chExt cx="1270" cy="438"/>
          </a:xfrm>
        </p:grpSpPr>
        <p:sp>
          <p:nvSpPr>
            <p:cNvPr id="18473" name="Rectangle 40"/>
            <p:cNvSpPr>
              <a:spLocks noChangeArrowheads="1"/>
            </p:cNvSpPr>
            <p:nvPr/>
          </p:nvSpPr>
          <p:spPr bwMode="auto">
            <a:xfrm>
              <a:off x="2290" y="2478"/>
              <a:ext cx="1270" cy="226"/>
            </a:xfrm>
            <a:prstGeom prst="rect">
              <a:avLst/>
            </a:prstGeom>
            <a:solidFill>
              <a:srgbClr val="00FF00">
                <a:alpha val="47842"/>
              </a:srgbClr>
            </a:solidFill>
            <a:ln w="9525">
              <a:noFill/>
              <a:miter lim="800000"/>
              <a:headEnd/>
              <a:tailEnd/>
            </a:ln>
          </p:spPr>
          <p:txBody>
            <a:bodyPr wrap="none" anchor="ctr">
              <a:spAutoFit/>
            </a:bodyPr>
            <a:lstStyle/>
            <a:p>
              <a:endParaRPr lang="zh-CN" altLang="en-US"/>
            </a:p>
          </p:txBody>
        </p:sp>
        <p:sp>
          <p:nvSpPr>
            <p:cNvPr id="18474" name="Text Box 41"/>
            <p:cNvSpPr txBox="1">
              <a:spLocks noChangeArrowheads="1"/>
            </p:cNvSpPr>
            <p:nvPr/>
          </p:nvSpPr>
          <p:spPr bwMode="auto">
            <a:xfrm>
              <a:off x="2925" y="2704"/>
              <a:ext cx="208" cy="212"/>
            </a:xfrm>
            <a:prstGeom prst="rect">
              <a:avLst/>
            </a:prstGeom>
            <a:noFill/>
            <a:ln w="9525">
              <a:noFill/>
              <a:miter lim="800000"/>
              <a:headEnd/>
              <a:tailEnd/>
            </a:ln>
          </p:spPr>
          <p:txBody>
            <a:bodyPr wrap="none">
              <a:spAutoFit/>
            </a:bodyPr>
            <a:lstStyle/>
            <a:p>
              <a:r>
                <a:rPr lang="en-US" altLang="zh-CN" sz="1600"/>
                <a:t>C</a:t>
              </a:r>
            </a:p>
          </p:txBody>
        </p:sp>
      </p:grpSp>
      <p:grpSp>
        <p:nvGrpSpPr>
          <p:cNvPr id="5" name="Group 42"/>
          <p:cNvGrpSpPr>
            <a:grpSpLocks/>
          </p:cNvGrpSpPr>
          <p:nvPr/>
        </p:nvGrpSpPr>
        <p:grpSpPr bwMode="auto">
          <a:xfrm>
            <a:off x="898525" y="4294188"/>
            <a:ext cx="1008063" cy="1079500"/>
            <a:chOff x="1655" y="2024"/>
            <a:chExt cx="635" cy="680"/>
          </a:xfrm>
        </p:grpSpPr>
        <p:sp>
          <p:nvSpPr>
            <p:cNvPr id="18471" name="Rectangle 43"/>
            <p:cNvSpPr>
              <a:spLocks noChangeArrowheads="1"/>
            </p:cNvSpPr>
            <p:nvPr/>
          </p:nvSpPr>
          <p:spPr bwMode="auto">
            <a:xfrm>
              <a:off x="1882" y="2024"/>
              <a:ext cx="408" cy="680"/>
            </a:xfrm>
            <a:prstGeom prst="rect">
              <a:avLst/>
            </a:prstGeom>
            <a:solidFill>
              <a:srgbClr val="3366FF">
                <a:alpha val="47842"/>
              </a:srgbClr>
            </a:solidFill>
            <a:ln w="9525">
              <a:noFill/>
              <a:miter lim="800000"/>
              <a:headEnd/>
              <a:tailEnd/>
            </a:ln>
          </p:spPr>
          <p:txBody>
            <a:bodyPr wrap="none" anchor="ctr">
              <a:spAutoFit/>
            </a:bodyPr>
            <a:lstStyle/>
            <a:p>
              <a:endParaRPr lang="zh-CN" altLang="en-US"/>
            </a:p>
          </p:txBody>
        </p:sp>
        <p:sp>
          <p:nvSpPr>
            <p:cNvPr id="18472" name="Text Box 44"/>
            <p:cNvSpPr txBox="1">
              <a:spLocks noChangeArrowheads="1"/>
            </p:cNvSpPr>
            <p:nvPr/>
          </p:nvSpPr>
          <p:spPr bwMode="auto">
            <a:xfrm>
              <a:off x="1655" y="2205"/>
              <a:ext cx="208" cy="212"/>
            </a:xfrm>
            <a:prstGeom prst="rect">
              <a:avLst/>
            </a:prstGeom>
            <a:noFill/>
            <a:ln w="9525">
              <a:noFill/>
              <a:miter lim="800000"/>
              <a:headEnd/>
              <a:tailEnd/>
            </a:ln>
          </p:spPr>
          <p:txBody>
            <a:bodyPr wrap="none">
              <a:spAutoFit/>
            </a:bodyPr>
            <a:lstStyle/>
            <a:p>
              <a:r>
                <a:rPr lang="en-US" altLang="zh-CN" sz="1600"/>
                <a:t>D</a:t>
              </a:r>
            </a:p>
          </p:txBody>
        </p:sp>
      </p:grpSp>
      <p:sp>
        <p:nvSpPr>
          <p:cNvPr id="131117" name="Text Box 45"/>
          <p:cNvSpPr txBox="1">
            <a:spLocks noChangeArrowheads="1"/>
          </p:cNvSpPr>
          <p:nvPr/>
        </p:nvSpPr>
        <p:spPr bwMode="auto">
          <a:xfrm>
            <a:off x="808038" y="1190625"/>
            <a:ext cx="3908425" cy="1006475"/>
          </a:xfrm>
          <a:prstGeom prst="rect">
            <a:avLst/>
          </a:prstGeom>
          <a:noFill/>
          <a:ln w="9525">
            <a:noFill/>
            <a:miter lim="800000"/>
            <a:headEnd/>
            <a:tailEnd/>
          </a:ln>
        </p:spPr>
        <p:txBody>
          <a:bodyPr>
            <a:spAutoFit/>
          </a:bodyPr>
          <a:lstStyle/>
          <a:p>
            <a:r>
              <a:rPr lang="zh-CN" altLang="en-US"/>
              <a:t>观察每层（圈）填充数据时</a:t>
            </a:r>
            <a:r>
              <a:rPr lang="en-US" altLang="zh-CN"/>
              <a:t>A</a:t>
            </a:r>
            <a:r>
              <a:rPr lang="zh-CN" altLang="en-US"/>
              <a:t>，</a:t>
            </a:r>
            <a:r>
              <a:rPr lang="en-US" altLang="zh-CN"/>
              <a:t>B</a:t>
            </a:r>
            <a:r>
              <a:rPr lang="zh-CN" altLang="en-US"/>
              <a:t>，</a:t>
            </a:r>
            <a:r>
              <a:rPr lang="en-US" altLang="zh-CN"/>
              <a:t>C</a:t>
            </a:r>
            <a:r>
              <a:rPr lang="zh-CN" altLang="en-US"/>
              <a:t>和</a:t>
            </a:r>
            <a:r>
              <a:rPr lang="en-US" altLang="zh-CN"/>
              <a:t>D</a:t>
            </a:r>
            <a:r>
              <a:rPr lang="zh-CN" altLang="en-US"/>
              <a:t>段数组下标变化规律，会发现什么？</a:t>
            </a:r>
          </a:p>
        </p:txBody>
      </p:sp>
      <p:sp>
        <p:nvSpPr>
          <p:cNvPr id="131118" name="Text Box 46"/>
          <p:cNvSpPr txBox="1">
            <a:spLocks noChangeArrowheads="1"/>
          </p:cNvSpPr>
          <p:nvPr/>
        </p:nvSpPr>
        <p:spPr bwMode="auto">
          <a:xfrm>
            <a:off x="2967038" y="3049588"/>
            <a:ext cx="1462087" cy="396875"/>
          </a:xfrm>
          <a:prstGeom prst="rect">
            <a:avLst/>
          </a:prstGeom>
          <a:noFill/>
          <a:ln w="9525">
            <a:noFill/>
            <a:miter lim="800000"/>
            <a:headEnd/>
            <a:tailEnd/>
          </a:ln>
        </p:spPr>
        <p:txBody>
          <a:bodyPr wrap="none">
            <a:spAutoFit/>
          </a:bodyPr>
          <a:lstStyle/>
          <a:p>
            <a:r>
              <a:rPr lang="zh-CN" altLang="en-US"/>
              <a:t>其它方法？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078"/>
                                        </p:tgtEl>
                                        <p:attrNameLst>
                                          <p:attrName>style.visibility</p:attrName>
                                        </p:attrNameLst>
                                      </p:cBhvr>
                                      <p:to>
                                        <p:strVal val="visible"/>
                                      </p:to>
                                    </p:set>
                                    <p:anim calcmode="lin" valueType="num">
                                      <p:cBhvr additive="base">
                                        <p:cTn id="7" dur="500" fill="hold"/>
                                        <p:tgtEl>
                                          <p:spTgt spid="131078"/>
                                        </p:tgtEl>
                                        <p:attrNameLst>
                                          <p:attrName>ppt_x</p:attrName>
                                        </p:attrNameLst>
                                      </p:cBhvr>
                                      <p:tavLst>
                                        <p:tav tm="0">
                                          <p:val>
                                            <p:strVal val="#ppt_x"/>
                                          </p:val>
                                        </p:tav>
                                        <p:tav tm="100000">
                                          <p:val>
                                            <p:strVal val="#ppt_x"/>
                                          </p:val>
                                        </p:tav>
                                      </p:tavLst>
                                    </p:anim>
                                    <p:anim calcmode="lin" valueType="num">
                                      <p:cBhvr additive="base">
                                        <p:cTn id="8" dur="500" fill="hold"/>
                                        <p:tgtEl>
                                          <p:spTgt spid="13107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1117"/>
                                        </p:tgtEl>
                                        <p:attrNameLst>
                                          <p:attrName>style.visibility</p:attrName>
                                        </p:attrNameLst>
                                      </p:cBhvr>
                                      <p:to>
                                        <p:strVal val="visible"/>
                                      </p:to>
                                    </p:set>
                                    <p:anim calcmode="lin" valueType="num">
                                      <p:cBhvr additive="base">
                                        <p:cTn id="29" dur="500" fill="hold"/>
                                        <p:tgtEl>
                                          <p:spTgt spid="131117"/>
                                        </p:tgtEl>
                                        <p:attrNameLst>
                                          <p:attrName>ppt_x</p:attrName>
                                        </p:attrNameLst>
                                      </p:cBhvr>
                                      <p:tavLst>
                                        <p:tav tm="0">
                                          <p:val>
                                            <p:strVal val="#ppt_x"/>
                                          </p:val>
                                        </p:tav>
                                        <p:tav tm="100000">
                                          <p:val>
                                            <p:strVal val="#ppt_x"/>
                                          </p:val>
                                        </p:tav>
                                      </p:tavLst>
                                    </p:anim>
                                    <p:anim calcmode="lin" valueType="num">
                                      <p:cBhvr additive="base">
                                        <p:cTn id="30" dur="500" fill="hold"/>
                                        <p:tgtEl>
                                          <p:spTgt spid="1311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35" dur="500"/>
                                        <p:tgtEl>
                                          <p:spTgt spid="131075">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38" dur="500"/>
                                        <p:tgtEl>
                                          <p:spTgt spid="131075">
                                            <p:txEl>
                                              <p:pRg st="1" end="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41" dur="500"/>
                                        <p:tgtEl>
                                          <p:spTgt spid="131075">
                                            <p:txEl>
                                              <p:pRg st="2" end="2"/>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31075">
                                            <p:txEl>
                                              <p:pRg st="3" end="3"/>
                                            </p:txEl>
                                          </p:spTgt>
                                        </p:tgtEl>
                                        <p:attrNameLst>
                                          <p:attrName>style.visibility</p:attrName>
                                        </p:attrNameLst>
                                      </p:cBhvr>
                                      <p:to>
                                        <p:strVal val="visible"/>
                                      </p:to>
                                    </p:set>
                                    <p:animEffect transition="in" filter="blinds(horizontal)">
                                      <p:cBhvr>
                                        <p:cTn id="44" dur="500"/>
                                        <p:tgtEl>
                                          <p:spTgt spid="131075">
                                            <p:txEl>
                                              <p:pRg st="3" end="3"/>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31075">
                                            <p:txEl>
                                              <p:pRg st="4" end="4"/>
                                            </p:txEl>
                                          </p:spTgt>
                                        </p:tgtEl>
                                        <p:attrNameLst>
                                          <p:attrName>style.visibility</p:attrName>
                                        </p:attrNameLst>
                                      </p:cBhvr>
                                      <p:to>
                                        <p:strVal val="visible"/>
                                      </p:to>
                                    </p:set>
                                    <p:animEffect transition="in" filter="blinds(horizontal)">
                                      <p:cBhvr>
                                        <p:cTn id="47" dur="500"/>
                                        <p:tgtEl>
                                          <p:spTgt spid="131075">
                                            <p:txEl>
                                              <p:pRg st="4" end="4"/>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31075">
                                            <p:txEl>
                                              <p:pRg st="5" end="5"/>
                                            </p:txEl>
                                          </p:spTgt>
                                        </p:tgtEl>
                                        <p:attrNameLst>
                                          <p:attrName>style.visibility</p:attrName>
                                        </p:attrNameLst>
                                      </p:cBhvr>
                                      <p:to>
                                        <p:strVal val="visible"/>
                                      </p:to>
                                    </p:set>
                                    <p:animEffect transition="in" filter="blinds(horizontal)">
                                      <p:cBhvr>
                                        <p:cTn id="50" dur="500"/>
                                        <p:tgtEl>
                                          <p:spTgt spid="131075">
                                            <p:txEl>
                                              <p:pRg st="5" end="5"/>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31075">
                                            <p:txEl>
                                              <p:pRg st="6" end="6"/>
                                            </p:txEl>
                                          </p:spTgt>
                                        </p:tgtEl>
                                        <p:attrNameLst>
                                          <p:attrName>style.visibility</p:attrName>
                                        </p:attrNameLst>
                                      </p:cBhvr>
                                      <p:to>
                                        <p:strVal val="visible"/>
                                      </p:to>
                                    </p:set>
                                    <p:animEffect transition="in" filter="blinds(horizontal)">
                                      <p:cBhvr>
                                        <p:cTn id="53" dur="500"/>
                                        <p:tgtEl>
                                          <p:spTgt spid="131075">
                                            <p:txEl>
                                              <p:pRg st="6" end="6"/>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131075">
                                            <p:txEl>
                                              <p:pRg st="7" end="7"/>
                                            </p:txEl>
                                          </p:spTgt>
                                        </p:tgtEl>
                                        <p:attrNameLst>
                                          <p:attrName>style.visibility</p:attrName>
                                        </p:attrNameLst>
                                      </p:cBhvr>
                                      <p:to>
                                        <p:strVal val="visible"/>
                                      </p:to>
                                    </p:set>
                                    <p:animEffect transition="in" filter="blinds(horizontal)">
                                      <p:cBhvr>
                                        <p:cTn id="56" dur="500"/>
                                        <p:tgtEl>
                                          <p:spTgt spid="131075">
                                            <p:txEl>
                                              <p:pRg st="7" end="7"/>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131075">
                                            <p:txEl>
                                              <p:pRg st="8" end="8"/>
                                            </p:txEl>
                                          </p:spTgt>
                                        </p:tgtEl>
                                        <p:attrNameLst>
                                          <p:attrName>style.visibility</p:attrName>
                                        </p:attrNameLst>
                                      </p:cBhvr>
                                      <p:to>
                                        <p:strVal val="visible"/>
                                      </p:to>
                                    </p:set>
                                    <p:animEffect transition="in" filter="blinds(horizontal)">
                                      <p:cBhvr>
                                        <p:cTn id="59" dur="500"/>
                                        <p:tgtEl>
                                          <p:spTgt spid="131075">
                                            <p:txEl>
                                              <p:pRg st="8" end="8"/>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131075">
                                            <p:txEl>
                                              <p:pRg st="9" end="9"/>
                                            </p:txEl>
                                          </p:spTgt>
                                        </p:tgtEl>
                                        <p:attrNameLst>
                                          <p:attrName>style.visibility</p:attrName>
                                        </p:attrNameLst>
                                      </p:cBhvr>
                                      <p:to>
                                        <p:strVal val="visible"/>
                                      </p:to>
                                    </p:set>
                                    <p:animEffect transition="in" filter="blinds(horizontal)">
                                      <p:cBhvr>
                                        <p:cTn id="62" dur="500"/>
                                        <p:tgtEl>
                                          <p:spTgt spid="131075">
                                            <p:txEl>
                                              <p:pRg st="9" end="9"/>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131075">
                                            <p:txEl>
                                              <p:pRg st="10" end="10"/>
                                            </p:txEl>
                                          </p:spTgt>
                                        </p:tgtEl>
                                        <p:attrNameLst>
                                          <p:attrName>style.visibility</p:attrName>
                                        </p:attrNameLst>
                                      </p:cBhvr>
                                      <p:to>
                                        <p:strVal val="visible"/>
                                      </p:to>
                                    </p:set>
                                    <p:animEffect transition="in" filter="blinds(horizontal)">
                                      <p:cBhvr>
                                        <p:cTn id="65" dur="500"/>
                                        <p:tgtEl>
                                          <p:spTgt spid="131075">
                                            <p:txEl>
                                              <p:pRg st="10" end="10"/>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131075">
                                            <p:txEl>
                                              <p:pRg st="11" end="11"/>
                                            </p:txEl>
                                          </p:spTgt>
                                        </p:tgtEl>
                                        <p:attrNameLst>
                                          <p:attrName>style.visibility</p:attrName>
                                        </p:attrNameLst>
                                      </p:cBhvr>
                                      <p:to>
                                        <p:strVal val="visible"/>
                                      </p:to>
                                    </p:set>
                                    <p:animEffect transition="in" filter="blinds(horizontal)">
                                      <p:cBhvr>
                                        <p:cTn id="68" dur="500"/>
                                        <p:tgtEl>
                                          <p:spTgt spid="131075">
                                            <p:txEl>
                                              <p:pRg st="11" end="11"/>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131075">
                                            <p:txEl>
                                              <p:pRg st="12" end="12"/>
                                            </p:txEl>
                                          </p:spTgt>
                                        </p:tgtEl>
                                        <p:attrNameLst>
                                          <p:attrName>style.visibility</p:attrName>
                                        </p:attrNameLst>
                                      </p:cBhvr>
                                      <p:to>
                                        <p:strVal val="visible"/>
                                      </p:to>
                                    </p:set>
                                    <p:animEffect transition="in" filter="blinds(horizontal)">
                                      <p:cBhvr>
                                        <p:cTn id="71" dur="500"/>
                                        <p:tgtEl>
                                          <p:spTgt spid="131075">
                                            <p:txEl>
                                              <p:pRg st="12" end="12"/>
                                            </p:txEl>
                                          </p:spTgt>
                                        </p:tgtEl>
                                      </p:cBhvr>
                                    </p:animEffect>
                                  </p:childTnLst>
                                </p:cTn>
                              </p:par>
                              <p:par>
                                <p:cTn id="72" presetID="3" presetClass="entr" presetSubtype="10" fill="hold" nodeType="withEffect">
                                  <p:stCondLst>
                                    <p:cond delay="0"/>
                                  </p:stCondLst>
                                  <p:childTnLst>
                                    <p:set>
                                      <p:cBhvr>
                                        <p:cTn id="73" dur="1" fill="hold">
                                          <p:stCondLst>
                                            <p:cond delay="0"/>
                                          </p:stCondLst>
                                        </p:cTn>
                                        <p:tgtEl>
                                          <p:spTgt spid="131075">
                                            <p:txEl>
                                              <p:pRg st="13" end="13"/>
                                            </p:txEl>
                                          </p:spTgt>
                                        </p:tgtEl>
                                        <p:attrNameLst>
                                          <p:attrName>style.visibility</p:attrName>
                                        </p:attrNameLst>
                                      </p:cBhvr>
                                      <p:to>
                                        <p:strVal val="visible"/>
                                      </p:to>
                                    </p:set>
                                    <p:animEffect transition="in" filter="blinds(horizontal)">
                                      <p:cBhvr>
                                        <p:cTn id="74" dur="500"/>
                                        <p:tgtEl>
                                          <p:spTgt spid="131075">
                                            <p:txEl>
                                              <p:pRg st="13" end="13"/>
                                            </p:txEl>
                                          </p:spTgt>
                                        </p:tgtEl>
                                      </p:cBhvr>
                                    </p:animEffect>
                                  </p:childTnLst>
                                </p:cTn>
                              </p:par>
                              <p:par>
                                <p:cTn id="75" presetID="3" presetClass="entr" presetSubtype="10" fill="hold" nodeType="withEffect">
                                  <p:stCondLst>
                                    <p:cond delay="0"/>
                                  </p:stCondLst>
                                  <p:childTnLst>
                                    <p:set>
                                      <p:cBhvr>
                                        <p:cTn id="76" dur="1" fill="hold">
                                          <p:stCondLst>
                                            <p:cond delay="0"/>
                                          </p:stCondLst>
                                        </p:cTn>
                                        <p:tgtEl>
                                          <p:spTgt spid="131075">
                                            <p:txEl>
                                              <p:pRg st="14" end="14"/>
                                            </p:txEl>
                                          </p:spTgt>
                                        </p:tgtEl>
                                        <p:attrNameLst>
                                          <p:attrName>style.visibility</p:attrName>
                                        </p:attrNameLst>
                                      </p:cBhvr>
                                      <p:to>
                                        <p:strVal val="visible"/>
                                      </p:to>
                                    </p:set>
                                    <p:animEffect transition="in" filter="blinds(horizontal)">
                                      <p:cBhvr>
                                        <p:cTn id="77" dur="500"/>
                                        <p:tgtEl>
                                          <p:spTgt spid="131075">
                                            <p:txEl>
                                              <p:pRg st="14" end="14"/>
                                            </p:txEl>
                                          </p:spTgt>
                                        </p:tgtEl>
                                      </p:cBhvr>
                                    </p:animEffect>
                                  </p:childTnLst>
                                </p:cTn>
                              </p:par>
                              <p:par>
                                <p:cTn id="78" presetID="3" presetClass="entr" presetSubtype="10" fill="hold" nodeType="withEffect">
                                  <p:stCondLst>
                                    <p:cond delay="0"/>
                                  </p:stCondLst>
                                  <p:childTnLst>
                                    <p:set>
                                      <p:cBhvr>
                                        <p:cTn id="79" dur="1" fill="hold">
                                          <p:stCondLst>
                                            <p:cond delay="0"/>
                                          </p:stCondLst>
                                        </p:cTn>
                                        <p:tgtEl>
                                          <p:spTgt spid="131075">
                                            <p:txEl>
                                              <p:pRg st="15" end="15"/>
                                            </p:txEl>
                                          </p:spTgt>
                                        </p:tgtEl>
                                        <p:attrNameLst>
                                          <p:attrName>style.visibility</p:attrName>
                                        </p:attrNameLst>
                                      </p:cBhvr>
                                      <p:to>
                                        <p:strVal val="visible"/>
                                      </p:to>
                                    </p:set>
                                    <p:animEffect transition="in" filter="blinds(horizontal)">
                                      <p:cBhvr>
                                        <p:cTn id="80" dur="500"/>
                                        <p:tgtEl>
                                          <p:spTgt spid="131075">
                                            <p:txEl>
                                              <p:pRg st="15" end="15"/>
                                            </p:txEl>
                                          </p:spTgt>
                                        </p:tgtEl>
                                      </p:cBhvr>
                                    </p:animEffect>
                                  </p:childTnLst>
                                </p:cTn>
                              </p:par>
                              <p:par>
                                <p:cTn id="81" presetID="3" presetClass="entr" presetSubtype="10" fill="hold" nodeType="withEffect">
                                  <p:stCondLst>
                                    <p:cond delay="0"/>
                                  </p:stCondLst>
                                  <p:childTnLst>
                                    <p:set>
                                      <p:cBhvr>
                                        <p:cTn id="82" dur="1" fill="hold">
                                          <p:stCondLst>
                                            <p:cond delay="0"/>
                                          </p:stCondLst>
                                        </p:cTn>
                                        <p:tgtEl>
                                          <p:spTgt spid="131075">
                                            <p:txEl>
                                              <p:pRg st="16" end="16"/>
                                            </p:txEl>
                                          </p:spTgt>
                                        </p:tgtEl>
                                        <p:attrNameLst>
                                          <p:attrName>style.visibility</p:attrName>
                                        </p:attrNameLst>
                                      </p:cBhvr>
                                      <p:to>
                                        <p:strVal val="visible"/>
                                      </p:to>
                                    </p:set>
                                    <p:animEffect transition="in" filter="blinds(horizontal)">
                                      <p:cBhvr>
                                        <p:cTn id="83" dur="500"/>
                                        <p:tgtEl>
                                          <p:spTgt spid="131075">
                                            <p:txEl>
                                              <p:pRg st="16" end="16"/>
                                            </p:txEl>
                                          </p:spTgt>
                                        </p:tgtEl>
                                      </p:cBhvr>
                                    </p:animEffect>
                                  </p:childTnLst>
                                </p:cTn>
                              </p:par>
                              <p:par>
                                <p:cTn id="84" presetID="3" presetClass="entr" presetSubtype="10" fill="hold" nodeType="withEffect">
                                  <p:stCondLst>
                                    <p:cond delay="0"/>
                                  </p:stCondLst>
                                  <p:childTnLst>
                                    <p:set>
                                      <p:cBhvr>
                                        <p:cTn id="85" dur="1" fill="hold">
                                          <p:stCondLst>
                                            <p:cond delay="0"/>
                                          </p:stCondLst>
                                        </p:cTn>
                                        <p:tgtEl>
                                          <p:spTgt spid="131075">
                                            <p:txEl>
                                              <p:pRg st="17" end="17"/>
                                            </p:txEl>
                                          </p:spTgt>
                                        </p:tgtEl>
                                        <p:attrNameLst>
                                          <p:attrName>style.visibility</p:attrName>
                                        </p:attrNameLst>
                                      </p:cBhvr>
                                      <p:to>
                                        <p:strVal val="visible"/>
                                      </p:to>
                                    </p:set>
                                    <p:animEffect transition="in" filter="blinds(horizontal)">
                                      <p:cBhvr>
                                        <p:cTn id="86" dur="500"/>
                                        <p:tgtEl>
                                          <p:spTgt spid="131075">
                                            <p:txEl>
                                              <p:pRg st="17" end="17"/>
                                            </p:txEl>
                                          </p:spTgt>
                                        </p:tgtEl>
                                      </p:cBhvr>
                                    </p:animEffect>
                                  </p:childTnLst>
                                </p:cTn>
                              </p:par>
                              <p:par>
                                <p:cTn id="87" presetID="3" presetClass="entr" presetSubtype="10" fill="hold" nodeType="withEffect">
                                  <p:stCondLst>
                                    <p:cond delay="0"/>
                                  </p:stCondLst>
                                  <p:childTnLst>
                                    <p:set>
                                      <p:cBhvr>
                                        <p:cTn id="88" dur="1" fill="hold">
                                          <p:stCondLst>
                                            <p:cond delay="0"/>
                                          </p:stCondLst>
                                        </p:cTn>
                                        <p:tgtEl>
                                          <p:spTgt spid="131075">
                                            <p:txEl>
                                              <p:pRg st="18" end="18"/>
                                            </p:txEl>
                                          </p:spTgt>
                                        </p:tgtEl>
                                        <p:attrNameLst>
                                          <p:attrName>style.visibility</p:attrName>
                                        </p:attrNameLst>
                                      </p:cBhvr>
                                      <p:to>
                                        <p:strVal val="visible"/>
                                      </p:to>
                                    </p:set>
                                    <p:animEffect transition="in" filter="blinds(horizontal)">
                                      <p:cBhvr>
                                        <p:cTn id="89" dur="500"/>
                                        <p:tgtEl>
                                          <p:spTgt spid="131075">
                                            <p:txEl>
                                              <p:pRg st="18" end="18"/>
                                            </p:txEl>
                                          </p:spTgt>
                                        </p:tgtEl>
                                      </p:cBhvr>
                                    </p:animEffect>
                                  </p:childTnLst>
                                </p:cTn>
                              </p:par>
                              <p:par>
                                <p:cTn id="90" presetID="3" presetClass="entr" presetSubtype="10" fill="hold" nodeType="withEffect">
                                  <p:stCondLst>
                                    <p:cond delay="0"/>
                                  </p:stCondLst>
                                  <p:childTnLst>
                                    <p:set>
                                      <p:cBhvr>
                                        <p:cTn id="91" dur="1" fill="hold">
                                          <p:stCondLst>
                                            <p:cond delay="0"/>
                                          </p:stCondLst>
                                        </p:cTn>
                                        <p:tgtEl>
                                          <p:spTgt spid="131075">
                                            <p:txEl>
                                              <p:pRg st="19" end="19"/>
                                            </p:txEl>
                                          </p:spTgt>
                                        </p:tgtEl>
                                        <p:attrNameLst>
                                          <p:attrName>style.visibility</p:attrName>
                                        </p:attrNameLst>
                                      </p:cBhvr>
                                      <p:to>
                                        <p:strVal val="visible"/>
                                      </p:to>
                                    </p:set>
                                    <p:animEffect transition="in" filter="blinds(horizontal)">
                                      <p:cBhvr>
                                        <p:cTn id="92" dur="500"/>
                                        <p:tgtEl>
                                          <p:spTgt spid="131075">
                                            <p:txEl>
                                              <p:pRg st="19" end="19"/>
                                            </p:txEl>
                                          </p:spTgt>
                                        </p:tgtEl>
                                      </p:cBhvr>
                                    </p:animEffect>
                                  </p:childTnLst>
                                </p:cTn>
                              </p:par>
                              <p:par>
                                <p:cTn id="93" presetID="3" presetClass="entr" presetSubtype="10" fill="hold" nodeType="withEffect">
                                  <p:stCondLst>
                                    <p:cond delay="0"/>
                                  </p:stCondLst>
                                  <p:childTnLst>
                                    <p:set>
                                      <p:cBhvr>
                                        <p:cTn id="94" dur="1" fill="hold">
                                          <p:stCondLst>
                                            <p:cond delay="0"/>
                                          </p:stCondLst>
                                        </p:cTn>
                                        <p:tgtEl>
                                          <p:spTgt spid="131075">
                                            <p:txEl>
                                              <p:pRg st="20" end="20"/>
                                            </p:txEl>
                                          </p:spTgt>
                                        </p:tgtEl>
                                        <p:attrNameLst>
                                          <p:attrName>style.visibility</p:attrName>
                                        </p:attrNameLst>
                                      </p:cBhvr>
                                      <p:to>
                                        <p:strVal val="visible"/>
                                      </p:to>
                                    </p:set>
                                    <p:animEffect transition="in" filter="blinds(horizontal)">
                                      <p:cBhvr>
                                        <p:cTn id="95" dur="500"/>
                                        <p:tgtEl>
                                          <p:spTgt spid="131075">
                                            <p:txEl>
                                              <p:pRg st="20" end="20"/>
                                            </p:txEl>
                                          </p:spTgt>
                                        </p:tgtEl>
                                      </p:cBhvr>
                                    </p:animEffect>
                                  </p:childTnLst>
                                </p:cTn>
                              </p:par>
                              <p:par>
                                <p:cTn id="96" presetID="3" presetClass="entr" presetSubtype="10" fill="hold" nodeType="withEffect">
                                  <p:stCondLst>
                                    <p:cond delay="0"/>
                                  </p:stCondLst>
                                  <p:childTnLst>
                                    <p:set>
                                      <p:cBhvr>
                                        <p:cTn id="97" dur="1" fill="hold">
                                          <p:stCondLst>
                                            <p:cond delay="0"/>
                                          </p:stCondLst>
                                        </p:cTn>
                                        <p:tgtEl>
                                          <p:spTgt spid="131075">
                                            <p:txEl>
                                              <p:pRg st="21" end="21"/>
                                            </p:txEl>
                                          </p:spTgt>
                                        </p:tgtEl>
                                        <p:attrNameLst>
                                          <p:attrName>style.visibility</p:attrName>
                                        </p:attrNameLst>
                                      </p:cBhvr>
                                      <p:to>
                                        <p:strVal val="visible"/>
                                      </p:to>
                                    </p:set>
                                    <p:animEffect transition="in" filter="blinds(horizontal)">
                                      <p:cBhvr>
                                        <p:cTn id="98" dur="500"/>
                                        <p:tgtEl>
                                          <p:spTgt spid="131075">
                                            <p:txEl>
                                              <p:pRg st="21" end="21"/>
                                            </p:txEl>
                                          </p:spTgt>
                                        </p:tgtEl>
                                      </p:cBhvr>
                                    </p:animEffect>
                                  </p:childTnLst>
                                </p:cTn>
                              </p:par>
                              <p:par>
                                <p:cTn id="99" presetID="3" presetClass="entr" presetSubtype="10" fill="hold" nodeType="withEffect">
                                  <p:stCondLst>
                                    <p:cond delay="0"/>
                                  </p:stCondLst>
                                  <p:childTnLst>
                                    <p:set>
                                      <p:cBhvr>
                                        <p:cTn id="100" dur="1" fill="hold">
                                          <p:stCondLst>
                                            <p:cond delay="0"/>
                                          </p:stCondLst>
                                        </p:cTn>
                                        <p:tgtEl>
                                          <p:spTgt spid="131075">
                                            <p:txEl>
                                              <p:pRg st="22" end="22"/>
                                            </p:txEl>
                                          </p:spTgt>
                                        </p:tgtEl>
                                        <p:attrNameLst>
                                          <p:attrName>style.visibility</p:attrName>
                                        </p:attrNameLst>
                                      </p:cBhvr>
                                      <p:to>
                                        <p:strVal val="visible"/>
                                      </p:to>
                                    </p:set>
                                    <p:animEffect transition="in" filter="blinds(horizontal)">
                                      <p:cBhvr>
                                        <p:cTn id="101" dur="500"/>
                                        <p:tgtEl>
                                          <p:spTgt spid="131075">
                                            <p:txEl>
                                              <p:pRg st="22" end="22"/>
                                            </p:txEl>
                                          </p:spTgt>
                                        </p:tgtEl>
                                      </p:cBhvr>
                                    </p:animEffect>
                                  </p:childTnLst>
                                </p:cTn>
                              </p:par>
                              <p:par>
                                <p:cTn id="102" presetID="3" presetClass="entr" presetSubtype="10" fill="hold" nodeType="withEffect">
                                  <p:stCondLst>
                                    <p:cond delay="0"/>
                                  </p:stCondLst>
                                  <p:childTnLst>
                                    <p:set>
                                      <p:cBhvr>
                                        <p:cTn id="103" dur="1" fill="hold">
                                          <p:stCondLst>
                                            <p:cond delay="0"/>
                                          </p:stCondLst>
                                        </p:cTn>
                                        <p:tgtEl>
                                          <p:spTgt spid="131075">
                                            <p:txEl>
                                              <p:pRg st="23" end="23"/>
                                            </p:txEl>
                                          </p:spTgt>
                                        </p:tgtEl>
                                        <p:attrNameLst>
                                          <p:attrName>style.visibility</p:attrName>
                                        </p:attrNameLst>
                                      </p:cBhvr>
                                      <p:to>
                                        <p:strVal val="visible"/>
                                      </p:to>
                                    </p:set>
                                    <p:animEffect transition="in" filter="blinds(horizontal)">
                                      <p:cBhvr>
                                        <p:cTn id="104" dur="500"/>
                                        <p:tgtEl>
                                          <p:spTgt spid="131075">
                                            <p:txEl>
                                              <p:pRg st="23" end="23"/>
                                            </p:txEl>
                                          </p:spTgt>
                                        </p:tgtEl>
                                      </p:cBhvr>
                                    </p:animEffect>
                                  </p:childTnLst>
                                </p:cTn>
                              </p:par>
                              <p:par>
                                <p:cTn id="105" presetID="3" presetClass="entr" presetSubtype="10" fill="hold" nodeType="withEffect">
                                  <p:stCondLst>
                                    <p:cond delay="0"/>
                                  </p:stCondLst>
                                  <p:childTnLst>
                                    <p:set>
                                      <p:cBhvr>
                                        <p:cTn id="106" dur="1" fill="hold">
                                          <p:stCondLst>
                                            <p:cond delay="0"/>
                                          </p:stCondLst>
                                        </p:cTn>
                                        <p:tgtEl>
                                          <p:spTgt spid="131075">
                                            <p:txEl>
                                              <p:pRg st="24" end="24"/>
                                            </p:txEl>
                                          </p:spTgt>
                                        </p:tgtEl>
                                        <p:attrNameLst>
                                          <p:attrName>style.visibility</p:attrName>
                                        </p:attrNameLst>
                                      </p:cBhvr>
                                      <p:to>
                                        <p:strVal val="visible"/>
                                      </p:to>
                                    </p:set>
                                    <p:animEffect transition="in" filter="blinds(horizontal)">
                                      <p:cBhvr>
                                        <p:cTn id="107" dur="500"/>
                                        <p:tgtEl>
                                          <p:spTgt spid="131075">
                                            <p:txEl>
                                              <p:pRg st="24" end="24"/>
                                            </p:txEl>
                                          </p:spTgt>
                                        </p:tgtEl>
                                      </p:cBhvr>
                                    </p:animEffect>
                                  </p:childTnLst>
                                </p:cTn>
                              </p:par>
                              <p:par>
                                <p:cTn id="108" presetID="3" presetClass="entr" presetSubtype="10" fill="hold" nodeType="withEffect">
                                  <p:stCondLst>
                                    <p:cond delay="0"/>
                                  </p:stCondLst>
                                  <p:childTnLst>
                                    <p:set>
                                      <p:cBhvr>
                                        <p:cTn id="109" dur="1" fill="hold">
                                          <p:stCondLst>
                                            <p:cond delay="0"/>
                                          </p:stCondLst>
                                        </p:cTn>
                                        <p:tgtEl>
                                          <p:spTgt spid="131075">
                                            <p:txEl>
                                              <p:pRg st="25" end="25"/>
                                            </p:txEl>
                                          </p:spTgt>
                                        </p:tgtEl>
                                        <p:attrNameLst>
                                          <p:attrName>style.visibility</p:attrName>
                                        </p:attrNameLst>
                                      </p:cBhvr>
                                      <p:to>
                                        <p:strVal val="visible"/>
                                      </p:to>
                                    </p:set>
                                    <p:animEffect transition="in" filter="blinds(horizontal)">
                                      <p:cBhvr>
                                        <p:cTn id="110" dur="500"/>
                                        <p:tgtEl>
                                          <p:spTgt spid="131075">
                                            <p:txEl>
                                              <p:pRg st="25" end="25"/>
                                            </p:txEl>
                                          </p:spTgt>
                                        </p:tgtEl>
                                      </p:cBhvr>
                                    </p:animEffect>
                                  </p:childTnLst>
                                </p:cTn>
                              </p:par>
                              <p:par>
                                <p:cTn id="111" presetID="3" presetClass="entr" presetSubtype="10" fill="hold" nodeType="withEffect">
                                  <p:stCondLst>
                                    <p:cond delay="0"/>
                                  </p:stCondLst>
                                  <p:childTnLst>
                                    <p:set>
                                      <p:cBhvr>
                                        <p:cTn id="112" dur="1" fill="hold">
                                          <p:stCondLst>
                                            <p:cond delay="0"/>
                                          </p:stCondLst>
                                        </p:cTn>
                                        <p:tgtEl>
                                          <p:spTgt spid="131075">
                                            <p:txEl>
                                              <p:pRg st="26" end="26"/>
                                            </p:txEl>
                                          </p:spTgt>
                                        </p:tgtEl>
                                        <p:attrNameLst>
                                          <p:attrName>style.visibility</p:attrName>
                                        </p:attrNameLst>
                                      </p:cBhvr>
                                      <p:to>
                                        <p:strVal val="visible"/>
                                      </p:to>
                                    </p:set>
                                    <p:animEffect transition="in" filter="blinds(horizontal)">
                                      <p:cBhvr>
                                        <p:cTn id="113" dur="500"/>
                                        <p:tgtEl>
                                          <p:spTgt spid="131075">
                                            <p:txEl>
                                              <p:pRg st="26" end="26"/>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131118"/>
                                        </p:tgtEl>
                                        <p:attrNameLst>
                                          <p:attrName>style.visibility</p:attrName>
                                        </p:attrNameLst>
                                      </p:cBhvr>
                                      <p:to>
                                        <p:strVal val="visible"/>
                                      </p:to>
                                    </p:set>
                                    <p:anim calcmode="lin" valueType="num">
                                      <p:cBhvr additive="base">
                                        <p:cTn id="118" dur="500" fill="hold"/>
                                        <p:tgtEl>
                                          <p:spTgt spid="131118"/>
                                        </p:tgtEl>
                                        <p:attrNameLst>
                                          <p:attrName>ppt_x</p:attrName>
                                        </p:attrNameLst>
                                      </p:cBhvr>
                                      <p:tavLst>
                                        <p:tav tm="0">
                                          <p:val>
                                            <p:strVal val="#ppt_x"/>
                                          </p:val>
                                        </p:tav>
                                        <p:tav tm="100000">
                                          <p:val>
                                            <p:strVal val="#ppt_x"/>
                                          </p:val>
                                        </p:tav>
                                      </p:tavLst>
                                    </p:anim>
                                    <p:anim calcmode="lin" valueType="num">
                                      <p:cBhvr additive="base">
                                        <p:cTn id="119" dur="500" fill="hold"/>
                                        <p:tgtEl>
                                          <p:spTgt spid="131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17" grpId="0"/>
      <p:bldP spid="1311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3"/>
          <p:cNvSpPr>
            <a:spLocks noGrp="1"/>
          </p:cNvSpPr>
          <p:nvPr>
            <p:ph type="ftr" sz="quarter" idx="10"/>
          </p:nvPr>
        </p:nvSpPr>
        <p:spPr>
          <a:noFill/>
        </p:spPr>
        <p:txBody>
          <a:bodyPr/>
          <a:lstStyle/>
          <a:p>
            <a:r>
              <a:rPr lang="en-US" altLang="zh-CN" smtClean="0"/>
              <a:t>构造类型 – 数组和指针</a:t>
            </a:r>
          </a:p>
        </p:txBody>
      </p:sp>
      <p:sp>
        <p:nvSpPr>
          <p:cNvPr id="19459" name="灯片编号占位符 4"/>
          <p:cNvSpPr>
            <a:spLocks noGrp="1"/>
          </p:cNvSpPr>
          <p:nvPr>
            <p:ph type="sldNum" sz="quarter" idx="11"/>
          </p:nvPr>
        </p:nvSpPr>
        <p:spPr>
          <a:noFill/>
        </p:spPr>
        <p:txBody>
          <a:bodyPr/>
          <a:lstStyle/>
          <a:p>
            <a:fld id="{9187BC69-B575-4759-A6FC-D721B94D09F6}" type="slidenum">
              <a:rPr lang="en-US" altLang="zh-CN" smtClean="0"/>
              <a:pPr/>
              <a:t>14</a:t>
            </a:fld>
            <a:endParaRPr lang="en-US" altLang="zh-CN" smtClean="0"/>
          </a:p>
        </p:txBody>
      </p:sp>
      <p:sp>
        <p:nvSpPr>
          <p:cNvPr id="19460" name="Rectangle 2"/>
          <p:cNvSpPr>
            <a:spLocks noGrp="1" noChangeArrowheads="1"/>
          </p:cNvSpPr>
          <p:nvPr>
            <p:ph type="title"/>
          </p:nvPr>
        </p:nvSpPr>
        <p:spPr/>
        <p:txBody>
          <a:bodyPr/>
          <a:lstStyle/>
          <a:p>
            <a:r>
              <a:rPr lang="zh-CN" altLang="en-US" smtClean="0">
                <a:ea typeface="宋体" pitchFamily="2" charset="-122"/>
              </a:rPr>
              <a:t>指针</a:t>
            </a:r>
          </a:p>
        </p:txBody>
      </p:sp>
      <p:sp>
        <p:nvSpPr>
          <p:cNvPr id="19461" name="Rectangle 3"/>
          <p:cNvSpPr>
            <a:spLocks noGrp="1" noChangeArrowheads="1"/>
          </p:cNvSpPr>
          <p:nvPr>
            <p:ph type="body" idx="1"/>
          </p:nvPr>
        </p:nvSpPr>
        <p:spPr/>
        <p:txBody>
          <a:bodyPr/>
          <a:lstStyle/>
          <a:p>
            <a:pPr>
              <a:lnSpc>
                <a:spcPct val="80000"/>
              </a:lnSpc>
            </a:pPr>
            <a:r>
              <a:rPr lang="zh-CN" altLang="en-US" sz="2000" b="0" smtClean="0">
                <a:ea typeface="宋体" pitchFamily="2" charset="-122"/>
              </a:rPr>
              <a:t>指针是用来确定另一个数据项地址的数据项。</a:t>
            </a:r>
          </a:p>
          <a:p>
            <a:pPr>
              <a:lnSpc>
                <a:spcPct val="80000"/>
              </a:lnSpc>
            </a:pPr>
            <a:r>
              <a:rPr lang="zh-CN" altLang="en-US" sz="2000" b="0" smtClean="0">
                <a:ea typeface="宋体" pitchFamily="2" charset="-122"/>
              </a:rPr>
              <a:t>指针变量是用来存放所指对象地址的变量。</a:t>
            </a:r>
          </a:p>
          <a:p>
            <a:pPr>
              <a:lnSpc>
                <a:spcPct val="80000"/>
              </a:lnSpc>
            </a:pPr>
            <a:r>
              <a:rPr lang="zh-CN" altLang="en-US" sz="2000" b="0" smtClean="0">
                <a:ea typeface="宋体" pitchFamily="2" charset="-122"/>
              </a:rPr>
              <a:t>在</a:t>
            </a:r>
            <a:r>
              <a:rPr lang="en-US" altLang="zh-CN" sz="2000" b="0" smtClean="0">
                <a:ea typeface="宋体" pitchFamily="2" charset="-122"/>
              </a:rPr>
              <a:t>C</a:t>
            </a:r>
            <a:r>
              <a:rPr lang="zh-CN" altLang="en-US" sz="2000" b="0" smtClean="0">
                <a:ea typeface="宋体" pitchFamily="2" charset="-122"/>
              </a:rPr>
              <a:t>语言中，允许指针指向任何类型的对象（可指向基本类型、构造类型），甚至可指向其它指针或指向函数。</a:t>
            </a:r>
          </a:p>
          <a:p>
            <a:pPr>
              <a:lnSpc>
                <a:spcPct val="80000"/>
              </a:lnSpc>
            </a:pPr>
            <a:r>
              <a:rPr lang="zh-CN" altLang="en-US" sz="2000" b="0" smtClean="0">
                <a:ea typeface="宋体" pitchFamily="2" charset="-122"/>
              </a:rPr>
              <a:t>在</a:t>
            </a:r>
            <a:r>
              <a:rPr lang="en-US" altLang="zh-CN" sz="2000" b="0" smtClean="0">
                <a:ea typeface="宋体" pitchFamily="2" charset="-122"/>
              </a:rPr>
              <a:t>C</a:t>
            </a:r>
            <a:r>
              <a:rPr lang="zh-CN" altLang="en-US" sz="2000" b="0" smtClean="0">
                <a:ea typeface="宋体" pitchFamily="2" charset="-122"/>
              </a:rPr>
              <a:t>语言里，当对象本身不能被直接传送的情况下，往往可以通过指针来进行传递。如函数的参数或返回结果通常是基本类型，但也可以是指向任何构造类型的指针。</a:t>
            </a:r>
          </a:p>
          <a:p>
            <a:pPr>
              <a:lnSpc>
                <a:spcPct val="80000"/>
              </a:lnSpc>
            </a:pPr>
            <a:r>
              <a:rPr lang="zh-CN" altLang="en-US" sz="2000" b="0" smtClean="0">
                <a:ea typeface="宋体" pitchFamily="2" charset="-122"/>
              </a:rPr>
              <a:t>指针应具有非零（无符号整数）值，如将</a:t>
            </a:r>
            <a:r>
              <a:rPr lang="en-US" altLang="zh-CN" sz="2000" b="0" smtClean="0">
                <a:ea typeface="宋体" pitchFamily="2" charset="-122"/>
              </a:rPr>
              <a:t>0</a:t>
            </a:r>
            <a:r>
              <a:rPr lang="zh-CN" altLang="en-US" sz="2000" b="0" smtClean="0">
                <a:ea typeface="宋体" pitchFamily="2" charset="-122"/>
              </a:rPr>
              <a:t>（通常</a:t>
            </a:r>
            <a:r>
              <a:rPr lang="en-US" altLang="zh-CN" sz="2000" b="0" smtClean="0">
                <a:ea typeface="宋体" pitchFamily="2" charset="-122"/>
              </a:rPr>
              <a:t>#define NULL  0</a:t>
            </a:r>
            <a:r>
              <a:rPr lang="zh-CN" altLang="en-US" sz="2000" b="0" smtClean="0">
                <a:ea typeface="宋体" pitchFamily="2" charset="-122"/>
              </a:rPr>
              <a:t>）赋给予指针，则该指针没有指向任何具体对象，即空指针。</a:t>
            </a:r>
          </a:p>
          <a:p>
            <a:pPr>
              <a:lnSpc>
                <a:spcPct val="80000"/>
              </a:lnSpc>
            </a:pPr>
            <a:r>
              <a:rPr lang="zh-CN" altLang="en-US" sz="2000" b="0" smtClean="0">
                <a:ea typeface="宋体" pitchFamily="2" charset="-122"/>
              </a:rPr>
              <a:t>在</a:t>
            </a:r>
            <a:r>
              <a:rPr lang="en-US" altLang="zh-CN" sz="2000" b="0" smtClean="0">
                <a:ea typeface="宋体" pitchFamily="2" charset="-122"/>
              </a:rPr>
              <a:t>C</a:t>
            </a:r>
            <a:r>
              <a:rPr lang="zh-CN" altLang="en-US" sz="2000" b="0" smtClean="0">
                <a:ea typeface="宋体" pitchFamily="2" charset="-122"/>
              </a:rPr>
              <a:t>语言中，指针使用得较多，指针用好了，可使程序表达能力大大加强，但用时需多加小心，要切实掌握指针的含义和用法，否则会使程序运行时乱套。</a:t>
            </a:r>
            <a:endParaRPr lang="zh-CN" altLang="en-US" sz="2000" smtClean="0">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3"/>
          <p:cNvSpPr>
            <a:spLocks noGrp="1"/>
          </p:cNvSpPr>
          <p:nvPr>
            <p:ph type="ftr" sz="quarter" idx="10"/>
          </p:nvPr>
        </p:nvSpPr>
        <p:spPr>
          <a:noFill/>
        </p:spPr>
        <p:txBody>
          <a:bodyPr/>
          <a:lstStyle/>
          <a:p>
            <a:r>
              <a:rPr lang="en-US" altLang="zh-CN" smtClean="0"/>
              <a:t>构造类型 – 数组和指针</a:t>
            </a:r>
          </a:p>
        </p:txBody>
      </p:sp>
      <p:sp>
        <p:nvSpPr>
          <p:cNvPr id="20483" name="灯片编号占位符 4"/>
          <p:cNvSpPr>
            <a:spLocks noGrp="1"/>
          </p:cNvSpPr>
          <p:nvPr>
            <p:ph type="sldNum" sz="quarter" idx="11"/>
          </p:nvPr>
        </p:nvSpPr>
        <p:spPr>
          <a:noFill/>
        </p:spPr>
        <p:txBody>
          <a:bodyPr/>
          <a:lstStyle/>
          <a:p>
            <a:fld id="{5D1BDA73-2CCD-4E43-A4C2-2F39A4815C40}" type="slidenum">
              <a:rPr lang="en-US" altLang="zh-CN" smtClean="0"/>
              <a:pPr/>
              <a:t>15</a:t>
            </a:fld>
            <a:endParaRPr lang="en-US" altLang="zh-CN" smtClean="0"/>
          </a:p>
        </p:txBody>
      </p:sp>
      <p:sp>
        <p:nvSpPr>
          <p:cNvPr id="20484" name="Rectangle 2"/>
          <p:cNvSpPr>
            <a:spLocks noGrp="1" noChangeArrowheads="1"/>
          </p:cNvSpPr>
          <p:nvPr>
            <p:ph type="title"/>
          </p:nvPr>
        </p:nvSpPr>
        <p:spPr/>
        <p:txBody>
          <a:bodyPr/>
          <a:lstStyle/>
          <a:p>
            <a:r>
              <a:rPr lang="zh-CN" altLang="en-US" smtClean="0">
                <a:solidFill>
                  <a:schemeClr val="tx1"/>
                </a:solidFill>
                <a:ea typeface="宋体" pitchFamily="2" charset="-122"/>
              </a:rPr>
              <a:t>指针定义</a:t>
            </a:r>
          </a:p>
        </p:txBody>
      </p:sp>
      <p:sp>
        <p:nvSpPr>
          <p:cNvPr id="44035" name="Rectangle 3"/>
          <p:cNvSpPr>
            <a:spLocks noGrp="1" noChangeArrowheads="1"/>
          </p:cNvSpPr>
          <p:nvPr>
            <p:ph type="body" idx="1"/>
          </p:nvPr>
        </p:nvSpPr>
        <p:spPr>
          <a:xfrm>
            <a:off x="467544" y="1412776"/>
            <a:ext cx="7992888" cy="4896544"/>
          </a:xfrm>
        </p:spPr>
        <p:txBody>
          <a:bodyPr/>
          <a:lstStyle/>
          <a:p>
            <a:pPr marL="457200" indent="-457200"/>
            <a:r>
              <a:rPr lang="zh-CN" altLang="en-US" dirty="0" smtClean="0">
                <a:ea typeface="宋体" pitchFamily="2" charset="-122"/>
              </a:rPr>
              <a:t>指针变量的定义（说明）：</a:t>
            </a:r>
          </a:p>
          <a:p>
            <a:pPr marL="850900" lvl="1" indent="-457200">
              <a:buFont typeface="Wingdings" pitchFamily="2" charset="2"/>
              <a:buNone/>
            </a:pPr>
            <a:r>
              <a:rPr lang="en-US" altLang="zh-CN" b="1" i="1" dirty="0" smtClean="0">
                <a:solidFill>
                  <a:srgbClr val="0033CC"/>
                </a:solidFill>
                <a:ea typeface="宋体" pitchFamily="2" charset="-122"/>
              </a:rPr>
              <a:t>&lt;</a:t>
            </a:r>
            <a:r>
              <a:rPr lang="zh-CN" altLang="en-US" b="1" i="1" dirty="0" smtClean="0">
                <a:solidFill>
                  <a:srgbClr val="0033CC"/>
                </a:solidFill>
                <a:ea typeface="宋体" pitchFamily="2" charset="-122"/>
              </a:rPr>
              <a:t>类型</a:t>
            </a:r>
            <a:r>
              <a:rPr lang="en-US" altLang="zh-CN" b="1" i="1" dirty="0" smtClean="0">
                <a:solidFill>
                  <a:srgbClr val="0033CC"/>
                </a:solidFill>
                <a:ea typeface="宋体" pitchFamily="2" charset="-122"/>
              </a:rPr>
              <a:t>&gt;  *&lt;</a:t>
            </a:r>
            <a:r>
              <a:rPr lang="zh-CN" altLang="en-US" b="1" i="1" dirty="0" smtClean="0">
                <a:solidFill>
                  <a:srgbClr val="0033CC"/>
                </a:solidFill>
                <a:ea typeface="宋体" pitchFamily="2" charset="-122"/>
              </a:rPr>
              <a:t>变量</a:t>
            </a:r>
            <a:r>
              <a:rPr lang="en-US" altLang="zh-CN" b="1" i="1" dirty="0" smtClean="0">
                <a:solidFill>
                  <a:srgbClr val="0033CC"/>
                </a:solidFill>
                <a:ea typeface="宋体" pitchFamily="2" charset="-122"/>
              </a:rPr>
              <a:t>&gt;</a:t>
            </a:r>
            <a:r>
              <a:rPr lang="zh-CN" altLang="en-US" b="1" i="1" dirty="0" smtClean="0">
                <a:solidFill>
                  <a:srgbClr val="0033CC"/>
                </a:solidFill>
                <a:ea typeface="宋体" pitchFamily="2" charset="-122"/>
              </a:rPr>
              <a:t>；</a:t>
            </a:r>
            <a:endParaRPr lang="en-US" altLang="zh-CN" b="1" i="1" dirty="0" smtClean="0">
              <a:solidFill>
                <a:srgbClr val="0033CC"/>
              </a:solidFill>
              <a:ea typeface="宋体" pitchFamily="2" charset="-122"/>
            </a:endParaRPr>
          </a:p>
          <a:p>
            <a:pPr marL="850900" lvl="1" indent="-457200">
              <a:buFont typeface="Wingdings" pitchFamily="2" charset="2"/>
              <a:buNone/>
            </a:pPr>
            <a:r>
              <a:rPr lang="zh-CN" altLang="en-US" b="1" i="1" dirty="0" smtClean="0">
                <a:ea typeface="宋体" pitchFamily="2" charset="-122"/>
              </a:rPr>
              <a:t>指针是用所指对象类型来表征的</a:t>
            </a:r>
            <a:r>
              <a:rPr lang="zh-CN" altLang="en-US" dirty="0" smtClean="0">
                <a:ea typeface="宋体" pitchFamily="2" charset="-122"/>
              </a:rPr>
              <a:t>。如：</a:t>
            </a:r>
          </a:p>
          <a:p>
            <a:pPr marL="850900" lvl="1" indent="-457200">
              <a:buFont typeface="Wingdings" pitchFamily="2" charset="2"/>
              <a:buNone/>
            </a:pP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px</a:t>
            </a:r>
            <a:r>
              <a:rPr lang="en-US" altLang="zh-CN" b="1" dirty="0" smtClean="0">
                <a:ea typeface="宋体" pitchFamily="2" charset="-122"/>
              </a:rPr>
              <a:t>;		</a:t>
            </a:r>
          </a:p>
          <a:p>
            <a:pPr marL="850900" lvl="1" indent="-457200">
              <a:buFont typeface="Wingdings" pitchFamily="2" charset="2"/>
              <a:buNone/>
            </a:pPr>
            <a:r>
              <a:rPr lang="en-US" altLang="zh-CN" dirty="0" smtClean="0">
                <a:ea typeface="宋体" pitchFamily="2" charset="-122"/>
              </a:rPr>
              <a:t>char *pc;</a:t>
            </a:r>
            <a:r>
              <a:rPr lang="en-US" altLang="zh-CN" b="1" dirty="0" smtClean="0">
                <a:ea typeface="宋体" pitchFamily="2" charset="-122"/>
              </a:rPr>
              <a:t>		</a:t>
            </a:r>
            <a:endParaRPr lang="en-US" altLang="zh-CN" dirty="0" smtClean="0">
              <a:ea typeface="宋体" pitchFamily="2" charset="-122"/>
            </a:endParaRPr>
          </a:p>
          <a:p>
            <a:pPr marL="850900" lvl="1" indent="-457200">
              <a:buFont typeface="Wingdings" pitchFamily="2" charset="2"/>
              <a:buNone/>
            </a:pPr>
            <a:r>
              <a:rPr lang="en-US" altLang="zh-CN" dirty="0" smtClean="0">
                <a:ea typeface="宋体" pitchFamily="2" charset="-122"/>
              </a:rPr>
              <a:t>char *</a:t>
            </a:r>
            <a:r>
              <a:rPr lang="en-US" altLang="zh-CN" dirty="0" err="1" smtClean="0">
                <a:ea typeface="宋体" pitchFamily="2" charset="-122"/>
              </a:rPr>
              <a:t>acp</a:t>
            </a:r>
            <a:r>
              <a:rPr lang="en-US" altLang="zh-CN" dirty="0" smtClean="0">
                <a:ea typeface="宋体" pitchFamily="2" charset="-122"/>
              </a:rPr>
              <a:t>[10];	</a:t>
            </a:r>
          </a:p>
          <a:p>
            <a:pPr marL="850900" lvl="1" indent="-457200">
              <a:buFont typeface="Wingdings" pitchFamily="2" charset="2"/>
              <a:buNone/>
            </a:pPr>
            <a:r>
              <a:rPr lang="en-US" altLang="zh-CN" dirty="0" err="1" smtClean="0">
                <a:ea typeface="宋体" pitchFamily="2" charset="-122"/>
              </a:rPr>
              <a:t>int</a:t>
            </a:r>
            <a:r>
              <a:rPr lang="en-US" altLang="zh-CN" dirty="0" smtClean="0">
                <a:ea typeface="宋体" pitchFamily="2" charset="-122"/>
              </a:rPr>
              <a:t> f( );		</a:t>
            </a:r>
          </a:p>
          <a:p>
            <a:pPr marL="850900" lvl="1" indent="-457200">
              <a:buFont typeface="Wingdings" pitchFamily="2" charset="2"/>
              <a:buNone/>
            </a:pP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fpi</a:t>
            </a:r>
            <a:r>
              <a:rPr lang="en-US" altLang="zh-CN" dirty="0" smtClean="0">
                <a:ea typeface="宋体" pitchFamily="2" charset="-122"/>
              </a:rPr>
              <a:t>( );	</a:t>
            </a:r>
          </a:p>
          <a:p>
            <a:pPr marL="850900" lvl="1" indent="-457200">
              <a:buFont typeface="Wingdings" pitchFamily="2" charset="2"/>
              <a:buNone/>
            </a:pP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pfi</a:t>
            </a:r>
            <a:r>
              <a:rPr lang="en-US" altLang="zh-CN" dirty="0" smtClean="0">
                <a:ea typeface="宋体" pitchFamily="2" charset="-122"/>
              </a:rPr>
              <a:t>)(); </a:t>
            </a:r>
            <a:r>
              <a:rPr lang="en-US" altLang="zh-CN" sz="1800" dirty="0" smtClean="0">
                <a:ea typeface="宋体" pitchFamily="2" charset="-122"/>
              </a:rPr>
              <a:t>/*</a:t>
            </a:r>
            <a:r>
              <a:rPr lang="zh-CN" altLang="en-US" sz="1800" dirty="0" smtClean="0">
                <a:ea typeface="宋体" pitchFamily="2" charset="-122"/>
              </a:rPr>
              <a:t>指向一个返回值为整型的函数的指针，</a:t>
            </a:r>
            <a:r>
              <a:rPr lang="zh-CN" altLang="en-US" sz="1800" dirty="0" smtClean="0">
                <a:solidFill>
                  <a:srgbClr val="0033CC"/>
                </a:solidFill>
                <a:ea typeface="宋体" pitchFamily="2" charset="-122"/>
              </a:rPr>
              <a:t>函数指针</a:t>
            </a:r>
            <a:r>
              <a:rPr lang="en-US" altLang="zh-CN" sz="1800" dirty="0" smtClean="0">
                <a:ea typeface="宋体" pitchFamily="2" charset="-122"/>
              </a:rPr>
              <a:t>*/</a:t>
            </a:r>
            <a:endParaRPr lang="en-US" altLang="zh-CN" dirty="0" smtClean="0">
              <a:ea typeface="宋体" pitchFamily="2" charset="-122"/>
            </a:endParaRPr>
          </a:p>
        </p:txBody>
      </p:sp>
      <p:sp>
        <p:nvSpPr>
          <p:cNvPr id="44036" name="Rectangle 4"/>
          <p:cNvSpPr>
            <a:spLocks noChangeArrowheads="1"/>
          </p:cNvSpPr>
          <p:nvPr/>
        </p:nvSpPr>
        <p:spPr bwMode="auto">
          <a:xfrm>
            <a:off x="3924300" y="3141663"/>
            <a:ext cx="2711450" cy="366712"/>
          </a:xfrm>
          <a:prstGeom prst="rect">
            <a:avLst/>
          </a:prstGeom>
          <a:noFill/>
          <a:ln w="12700" cap="sq">
            <a:noFill/>
            <a:miter lim="800000"/>
            <a:headEnd type="none" w="sm" len="sm"/>
            <a:tailEnd type="none" w="sm" len="sm"/>
          </a:ln>
        </p:spPr>
        <p:txBody>
          <a:bodyPr wrap="none">
            <a:spAutoFit/>
          </a:bodyPr>
          <a:lstStyle/>
          <a:p>
            <a:pPr lvl="1">
              <a:spcBef>
                <a:spcPct val="50000"/>
              </a:spcBef>
            </a:pPr>
            <a:r>
              <a:rPr lang="en-US" altLang="zh-CN" sz="1800">
                <a:latin typeface="Times New Roman" pitchFamily="18" charset="0"/>
              </a:rPr>
              <a:t>/*</a:t>
            </a:r>
            <a:r>
              <a:rPr lang="en-US" altLang="zh-CN" sz="1800" b="0">
                <a:latin typeface="Times New Roman" pitchFamily="18" charset="0"/>
              </a:rPr>
              <a:t> </a:t>
            </a:r>
            <a:r>
              <a:rPr lang="zh-CN" altLang="en-US" sz="1800" b="0">
                <a:latin typeface="Times New Roman" pitchFamily="18" charset="0"/>
              </a:rPr>
              <a:t>指向整型的指针 *</a:t>
            </a:r>
            <a:r>
              <a:rPr lang="en-US" altLang="zh-CN" sz="1800" b="0">
                <a:latin typeface="Times New Roman" pitchFamily="18" charset="0"/>
              </a:rPr>
              <a:t>/</a:t>
            </a:r>
          </a:p>
        </p:txBody>
      </p:sp>
      <p:sp>
        <p:nvSpPr>
          <p:cNvPr id="44037" name="Rectangle 5"/>
          <p:cNvSpPr>
            <a:spLocks noChangeArrowheads="1"/>
          </p:cNvSpPr>
          <p:nvPr/>
        </p:nvSpPr>
        <p:spPr bwMode="auto">
          <a:xfrm>
            <a:off x="4211638" y="3716338"/>
            <a:ext cx="2482850" cy="366712"/>
          </a:xfrm>
          <a:prstGeom prst="rect">
            <a:avLst/>
          </a:prstGeom>
          <a:noFill/>
          <a:ln w="12700" cap="sq">
            <a:noFill/>
            <a:miter lim="800000"/>
            <a:headEnd type="none" w="sm" len="sm"/>
            <a:tailEnd type="none" w="sm" len="sm"/>
          </a:ln>
        </p:spPr>
        <p:txBody>
          <a:bodyPr wrap="none">
            <a:spAutoFit/>
          </a:bodyPr>
          <a:lstStyle/>
          <a:p>
            <a:r>
              <a:rPr lang="en-US" altLang="zh-CN" sz="1800" dirty="0">
                <a:latin typeface="Times New Roman" pitchFamily="18" charset="0"/>
              </a:rPr>
              <a:t>/*</a:t>
            </a:r>
            <a:r>
              <a:rPr lang="en-US" altLang="zh-CN" sz="1800" b="0" dirty="0">
                <a:latin typeface="Times New Roman" pitchFamily="18" charset="0"/>
              </a:rPr>
              <a:t> </a:t>
            </a:r>
            <a:r>
              <a:rPr lang="zh-CN" altLang="en-US" sz="1800" b="0" dirty="0">
                <a:latin typeface="Times New Roman" pitchFamily="18" charset="0"/>
              </a:rPr>
              <a:t>指向字符型的指针 *</a:t>
            </a:r>
            <a:r>
              <a:rPr lang="en-US" altLang="zh-CN" sz="1800" b="0" dirty="0">
                <a:latin typeface="Times New Roman" pitchFamily="18" charset="0"/>
              </a:rPr>
              <a:t>/</a:t>
            </a:r>
          </a:p>
        </p:txBody>
      </p:sp>
      <p:sp>
        <p:nvSpPr>
          <p:cNvPr id="44038" name="Rectangle 6"/>
          <p:cNvSpPr>
            <a:spLocks noChangeArrowheads="1"/>
          </p:cNvSpPr>
          <p:nvPr/>
        </p:nvSpPr>
        <p:spPr bwMode="auto">
          <a:xfrm>
            <a:off x="3276600" y="4221163"/>
            <a:ext cx="4997450" cy="366712"/>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 </a:t>
            </a:r>
            <a:r>
              <a:rPr lang="zh-CN" altLang="en-US" sz="1800" b="0">
                <a:latin typeface="Times New Roman" pitchFamily="18" charset="0"/>
              </a:rPr>
              <a:t>由指向字符的指针构成的数组，即</a:t>
            </a:r>
            <a:r>
              <a:rPr lang="zh-CN" altLang="en-US" sz="1800" b="0">
                <a:solidFill>
                  <a:srgbClr val="0033CC"/>
                </a:solidFill>
                <a:latin typeface="Times New Roman" pitchFamily="18" charset="0"/>
              </a:rPr>
              <a:t>指针数组</a:t>
            </a:r>
            <a:r>
              <a:rPr lang="zh-CN" altLang="en-US" sz="1800" b="0">
                <a:latin typeface="Times New Roman" pitchFamily="18" charset="0"/>
              </a:rPr>
              <a:t> *</a:t>
            </a:r>
            <a:r>
              <a:rPr lang="en-US" altLang="zh-CN" sz="1800" b="0">
                <a:latin typeface="Times New Roman" pitchFamily="18" charset="0"/>
              </a:rPr>
              <a:t>/</a:t>
            </a:r>
          </a:p>
        </p:txBody>
      </p:sp>
      <p:sp>
        <p:nvSpPr>
          <p:cNvPr id="44040" name="Rectangle 8"/>
          <p:cNvSpPr>
            <a:spLocks noChangeArrowheads="1"/>
          </p:cNvSpPr>
          <p:nvPr/>
        </p:nvSpPr>
        <p:spPr bwMode="auto">
          <a:xfrm>
            <a:off x="3995738" y="4724400"/>
            <a:ext cx="2736850" cy="369888"/>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 </a:t>
            </a:r>
            <a:r>
              <a:rPr lang="zh-CN" altLang="en-US" sz="1800" b="0" dirty="0">
                <a:latin typeface="Times New Roman" pitchFamily="18" charset="0"/>
              </a:rPr>
              <a:t>返回值为整型的函数 *</a:t>
            </a:r>
            <a:r>
              <a:rPr lang="en-US" altLang="zh-CN" sz="1800" b="0" dirty="0">
                <a:latin typeface="Times New Roman" pitchFamily="18" charset="0"/>
              </a:rPr>
              <a:t>/</a:t>
            </a:r>
          </a:p>
        </p:txBody>
      </p:sp>
      <p:sp>
        <p:nvSpPr>
          <p:cNvPr id="44041" name="Rectangle 9"/>
          <p:cNvSpPr>
            <a:spLocks noChangeArrowheads="1"/>
          </p:cNvSpPr>
          <p:nvPr/>
        </p:nvSpPr>
        <p:spPr bwMode="auto">
          <a:xfrm>
            <a:off x="2771775" y="5300663"/>
            <a:ext cx="5683250" cy="366712"/>
          </a:xfrm>
          <a:prstGeom prst="rect">
            <a:avLst/>
          </a:prstGeom>
          <a:noFill/>
          <a:ln w="12700" cap="sq">
            <a:noFill/>
            <a:miter lim="800000"/>
            <a:headEnd type="none" w="sm" len="sm"/>
            <a:tailEnd type="none" w="sm" len="sm"/>
          </a:ln>
        </p:spPr>
        <p:txBody>
          <a:bodyPr wrap="none">
            <a:spAutoFit/>
          </a:bodyPr>
          <a:lstStyle/>
          <a:p>
            <a:pPr lvl="1">
              <a:spcBef>
                <a:spcPct val="50000"/>
              </a:spcBef>
            </a:pPr>
            <a:r>
              <a:rPr lang="en-US" altLang="zh-CN" sz="1800" b="0" dirty="0">
                <a:latin typeface="Times New Roman" pitchFamily="18" charset="0"/>
              </a:rPr>
              <a:t>/* </a:t>
            </a:r>
            <a:r>
              <a:rPr lang="zh-CN" altLang="en-US" sz="1800" b="0" dirty="0">
                <a:latin typeface="Times New Roman" pitchFamily="18" charset="0"/>
              </a:rPr>
              <a:t>返回值为指向整型的指针的函数，</a:t>
            </a:r>
            <a:r>
              <a:rPr lang="zh-CN" altLang="en-US" sz="1800" b="0" dirty="0">
                <a:solidFill>
                  <a:srgbClr val="0033CC"/>
                </a:solidFill>
                <a:latin typeface="Times New Roman" pitchFamily="18" charset="0"/>
              </a:rPr>
              <a:t>指针函数</a:t>
            </a:r>
            <a:r>
              <a:rPr lang="zh-CN" altLang="en-US" sz="1800" b="0" dirty="0">
                <a:latin typeface="Times New Roman" pitchFamily="18" charset="0"/>
              </a:rPr>
              <a:t> *</a:t>
            </a:r>
            <a:r>
              <a:rPr lang="en-US" altLang="zh-CN" sz="1800" b="0"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animEffect transition="in" filter="blinds(horizontal)">
                                      <p:cBhvr>
                                        <p:cTn id="7" dur="500"/>
                                        <p:tgtEl>
                                          <p:spTgt spid="4403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10" dur="500"/>
                                        <p:tgtEl>
                                          <p:spTgt spid="4403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13" dur="500"/>
                                        <p:tgtEl>
                                          <p:spTgt spid="4403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035">
                                            <p:txEl>
                                              <p:pRg st="6" end="6"/>
                                            </p:txEl>
                                          </p:spTgt>
                                        </p:tgtEl>
                                        <p:attrNameLst>
                                          <p:attrName>style.visibility</p:attrName>
                                        </p:attrNameLst>
                                      </p:cBhvr>
                                      <p:to>
                                        <p:strVal val="visible"/>
                                      </p:to>
                                    </p:set>
                                    <p:animEffect transition="in" filter="blinds(horizontal)">
                                      <p:cBhvr>
                                        <p:cTn id="16" dur="500"/>
                                        <p:tgtEl>
                                          <p:spTgt spid="4403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035">
                                            <p:txEl>
                                              <p:pRg st="7" end="7"/>
                                            </p:txEl>
                                          </p:spTgt>
                                        </p:tgtEl>
                                        <p:attrNameLst>
                                          <p:attrName>style.visibility</p:attrName>
                                        </p:attrNameLst>
                                      </p:cBhvr>
                                      <p:to>
                                        <p:strVal val="visible"/>
                                      </p:to>
                                    </p:set>
                                    <p:animEffect transition="in" filter="blinds(horizontal)">
                                      <p:cBhvr>
                                        <p:cTn id="19" dur="500"/>
                                        <p:tgtEl>
                                          <p:spTgt spid="44035">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035">
                                            <p:txEl>
                                              <p:pRg st="8" end="8"/>
                                            </p:txEl>
                                          </p:spTgt>
                                        </p:tgtEl>
                                        <p:attrNameLst>
                                          <p:attrName>style.visibility</p:attrName>
                                        </p:attrNameLst>
                                      </p:cBhvr>
                                      <p:to>
                                        <p:strVal val="visible"/>
                                      </p:to>
                                    </p:set>
                                    <p:animEffect transition="in" filter="blinds(horizontal)">
                                      <p:cBhvr>
                                        <p:cTn id="22" dur="500"/>
                                        <p:tgtEl>
                                          <p:spTgt spid="4403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4036"/>
                                        </p:tgtEl>
                                        <p:attrNameLst>
                                          <p:attrName>style.visibility</p:attrName>
                                        </p:attrNameLst>
                                      </p:cBhvr>
                                      <p:to>
                                        <p:strVal val="visible"/>
                                      </p:to>
                                    </p:set>
                                    <p:anim calcmode="lin" valueType="num">
                                      <p:cBhvr additive="base">
                                        <p:cTn id="27" dur="500" fill="hold"/>
                                        <p:tgtEl>
                                          <p:spTgt spid="44036"/>
                                        </p:tgtEl>
                                        <p:attrNameLst>
                                          <p:attrName>ppt_x</p:attrName>
                                        </p:attrNameLst>
                                      </p:cBhvr>
                                      <p:tavLst>
                                        <p:tav tm="0">
                                          <p:val>
                                            <p:strVal val="1+#ppt_w/2"/>
                                          </p:val>
                                        </p:tav>
                                        <p:tav tm="100000">
                                          <p:val>
                                            <p:strVal val="#ppt_x"/>
                                          </p:val>
                                        </p:tav>
                                      </p:tavLst>
                                    </p:anim>
                                    <p:anim calcmode="lin" valueType="num">
                                      <p:cBhvr additive="base">
                                        <p:cTn id="28" dur="500" fill="hold"/>
                                        <p:tgtEl>
                                          <p:spTgt spid="440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rbrake.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4037"/>
                                        </p:tgtEl>
                                        <p:attrNameLst>
                                          <p:attrName>style.visibility</p:attrName>
                                        </p:attrNameLst>
                                      </p:cBhvr>
                                      <p:to>
                                        <p:strVal val="visible"/>
                                      </p:to>
                                    </p:set>
                                    <p:anim calcmode="lin" valueType="num">
                                      <p:cBhvr additive="base">
                                        <p:cTn id="33" dur="500" fill="hold"/>
                                        <p:tgtEl>
                                          <p:spTgt spid="44037"/>
                                        </p:tgtEl>
                                        <p:attrNameLst>
                                          <p:attrName>ppt_x</p:attrName>
                                        </p:attrNameLst>
                                      </p:cBhvr>
                                      <p:tavLst>
                                        <p:tav tm="0">
                                          <p:val>
                                            <p:strVal val="1+#ppt_w/2"/>
                                          </p:val>
                                        </p:tav>
                                        <p:tav tm="100000">
                                          <p:val>
                                            <p:strVal val="#ppt_x"/>
                                          </p:val>
                                        </p:tav>
                                      </p:tavLst>
                                    </p:anim>
                                    <p:anim calcmode="lin" valueType="num">
                                      <p:cBhvr additive="base">
                                        <p:cTn id="34" dur="500" fill="hold"/>
                                        <p:tgtEl>
                                          <p:spTgt spid="440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rbrake.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4038"/>
                                        </p:tgtEl>
                                        <p:attrNameLst>
                                          <p:attrName>style.visibility</p:attrName>
                                        </p:attrNameLst>
                                      </p:cBhvr>
                                      <p:to>
                                        <p:strVal val="visible"/>
                                      </p:to>
                                    </p:set>
                                    <p:anim calcmode="lin" valueType="num">
                                      <p:cBhvr additive="base">
                                        <p:cTn id="39" dur="500" fill="hold"/>
                                        <p:tgtEl>
                                          <p:spTgt spid="44038"/>
                                        </p:tgtEl>
                                        <p:attrNameLst>
                                          <p:attrName>ppt_x</p:attrName>
                                        </p:attrNameLst>
                                      </p:cBhvr>
                                      <p:tavLst>
                                        <p:tav tm="0">
                                          <p:val>
                                            <p:strVal val="1+#ppt_w/2"/>
                                          </p:val>
                                        </p:tav>
                                        <p:tav tm="100000">
                                          <p:val>
                                            <p:strVal val="#ppt_x"/>
                                          </p:val>
                                        </p:tav>
                                      </p:tavLst>
                                    </p:anim>
                                    <p:anim calcmode="lin" valueType="num">
                                      <p:cBhvr additive="base">
                                        <p:cTn id="40" dur="500" fill="hold"/>
                                        <p:tgtEl>
                                          <p:spTgt spid="440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carbrake.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4040"/>
                                        </p:tgtEl>
                                        <p:attrNameLst>
                                          <p:attrName>style.visibility</p:attrName>
                                        </p:attrNameLst>
                                      </p:cBhvr>
                                      <p:to>
                                        <p:strVal val="visible"/>
                                      </p:to>
                                    </p:set>
                                    <p:anim calcmode="lin" valueType="num">
                                      <p:cBhvr additive="base">
                                        <p:cTn id="45" dur="500" fill="hold"/>
                                        <p:tgtEl>
                                          <p:spTgt spid="44040"/>
                                        </p:tgtEl>
                                        <p:attrNameLst>
                                          <p:attrName>ppt_x</p:attrName>
                                        </p:attrNameLst>
                                      </p:cBhvr>
                                      <p:tavLst>
                                        <p:tav tm="0">
                                          <p:val>
                                            <p:strVal val="1+#ppt_w/2"/>
                                          </p:val>
                                        </p:tav>
                                        <p:tav tm="100000">
                                          <p:val>
                                            <p:strVal val="#ppt_x"/>
                                          </p:val>
                                        </p:tav>
                                      </p:tavLst>
                                    </p:anim>
                                    <p:anim calcmode="lin" valueType="num">
                                      <p:cBhvr additive="base">
                                        <p:cTn id="46" dur="500" fill="hold"/>
                                        <p:tgtEl>
                                          <p:spTgt spid="440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carbrake.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44041"/>
                                        </p:tgtEl>
                                        <p:attrNameLst>
                                          <p:attrName>style.visibility</p:attrName>
                                        </p:attrNameLst>
                                      </p:cBhvr>
                                      <p:to>
                                        <p:strVal val="visible"/>
                                      </p:to>
                                    </p:set>
                                    <p:anim calcmode="lin" valueType="num">
                                      <p:cBhvr additive="base">
                                        <p:cTn id="51" dur="500" fill="hold"/>
                                        <p:tgtEl>
                                          <p:spTgt spid="44041"/>
                                        </p:tgtEl>
                                        <p:attrNameLst>
                                          <p:attrName>ppt_x</p:attrName>
                                        </p:attrNameLst>
                                      </p:cBhvr>
                                      <p:tavLst>
                                        <p:tav tm="0">
                                          <p:val>
                                            <p:strVal val="1+#ppt_w/2"/>
                                          </p:val>
                                        </p:tav>
                                        <p:tav tm="100000">
                                          <p:val>
                                            <p:strVal val="#ppt_x"/>
                                          </p:val>
                                        </p:tav>
                                      </p:tavLst>
                                    </p:anim>
                                    <p:anim calcmode="lin" valueType="num">
                                      <p:cBhvr additive="base">
                                        <p:cTn id="52" dur="500" fill="hold"/>
                                        <p:tgtEl>
                                          <p:spTgt spid="440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37" grpId="0" autoUpdateAnimBg="0"/>
      <p:bldP spid="44038" grpId="0" autoUpdateAnimBg="0"/>
      <p:bldP spid="44040" grpId="0" autoUpdateAnimBg="0"/>
      <p:bldP spid="4404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3"/>
          <p:cNvSpPr>
            <a:spLocks noGrp="1"/>
          </p:cNvSpPr>
          <p:nvPr>
            <p:ph type="ftr" sz="quarter" idx="10"/>
          </p:nvPr>
        </p:nvSpPr>
        <p:spPr>
          <a:xfrm>
            <a:off x="3143250" y="6381750"/>
            <a:ext cx="2895600" cy="476250"/>
          </a:xfrm>
          <a:noFill/>
        </p:spPr>
        <p:txBody>
          <a:bodyPr/>
          <a:lstStyle/>
          <a:p>
            <a:r>
              <a:rPr lang="en-US" altLang="zh-CN" smtClean="0"/>
              <a:t>构造类型 – 数组和指针</a:t>
            </a:r>
          </a:p>
        </p:txBody>
      </p:sp>
      <p:sp>
        <p:nvSpPr>
          <p:cNvPr id="21507" name="灯片编号占位符 4"/>
          <p:cNvSpPr>
            <a:spLocks noGrp="1"/>
          </p:cNvSpPr>
          <p:nvPr>
            <p:ph type="sldNum" sz="quarter" idx="11"/>
          </p:nvPr>
        </p:nvSpPr>
        <p:spPr>
          <a:noFill/>
        </p:spPr>
        <p:txBody>
          <a:bodyPr/>
          <a:lstStyle/>
          <a:p>
            <a:fld id="{80CE2874-915A-4359-961A-02A9DF1AE8DB}" type="slidenum">
              <a:rPr lang="en-US" altLang="zh-CN" smtClean="0"/>
              <a:pPr/>
              <a:t>16</a:t>
            </a:fld>
            <a:endParaRPr lang="en-US" altLang="zh-CN" smtClean="0"/>
          </a:p>
        </p:txBody>
      </p:sp>
      <p:sp>
        <p:nvSpPr>
          <p:cNvPr id="21508" name="Rectangle 2"/>
          <p:cNvSpPr>
            <a:spLocks noGrp="1" noChangeArrowheads="1"/>
          </p:cNvSpPr>
          <p:nvPr>
            <p:ph type="title"/>
          </p:nvPr>
        </p:nvSpPr>
        <p:spPr/>
        <p:txBody>
          <a:bodyPr/>
          <a:lstStyle/>
          <a:p>
            <a:r>
              <a:rPr lang="zh-CN" altLang="en-US" smtClean="0">
                <a:ea typeface="宋体" pitchFamily="2" charset="-122"/>
              </a:rPr>
              <a:t>指针运算符</a:t>
            </a:r>
          </a:p>
        </p:txBody>
      </p:sp>
      <p:sp>
        <p:nvSpPr>
          <p:cNvPr id="43011" name="Rectangle 3"/>
          <p:cNvSpPr>
            <a:spLocks noGrp="1" noChangeArrowheads="1"/>
          </p:cNvSpPr>
          <p:nvPr>
            <p:ph type="body" idx="1"/>
          </p:nvPr>
        </p:nvSpPr>
        <p:spPr>
          <a:xfrm>
            <a:off x="1000125" y="1428750"/>
            <a:ext cx="7265988" cy="4556125"/>
          </a:xfrm>
        </p:spPr>
        <p:txBody>
          <a:bodyPr/>
          <a:lstStyle/>
          <a:p>
            <a:r>
              <a:rPr lang="zh-CN" altLang="en-US" sz="2000" smtClean="0">
                <a:ea typeface="宋体" pitchFamily="2" charset="-122"/>
              </a:rPr>
              <a:t>单目（取地址）运算符 </a:t>
            </a:r>
            <a:r>
              <a:rPr lang="en-US" altLang="zh-CN" sz="2000" smtClean="0">
                <a:ea typeface="宋体" pitchFamily="2" charset="-122"/>
              </a:rPr>
              <a:t>&amp; </a:t>
            </a:r>
            <a:r>
              <a:rPr lang="zh-CN" altLang="en-US" sz="2000" smtClean="0">
                <a:ea typeface="宋体" pitchFamily="2" charset="-122"/>
              </a:rPr>
              <a:t>：用来取变量或数组成员地址的运算符。</a:t>
            </a:r>
            <a:r>
              <a:rPr lang="zh-CN" altLang="en-US" sz="2000" b="0" smtClean="0">
                <a:ea typeface="宋体" pitchFamily="2" charset="-122"/>
              </a:rPr>
              <a:t>（获得某个变量的指针的运算符）</a:t>
            </a:r>
            <a:endParaRPr lang="zh-CN" altLang="en-US" sz="2000" smtClean="0">
              <a:ea typeface="宋体" pitchFamily="2" charset="-122"/>
            </a:endParaRPr>
          </a:p>
          <a:p>
            <a:r>
              <a:rPr lang="zh-CN" altLang="en-US" sz="2000" smtClean="0">
                <a:ea typeface="宋体" pitchFamily="2" charset="-122"/>
              </a:rPr>
              <a:t>单目（间接引用，或递引用）运算符 * ：用来取某地址中内容的运算符。</a:t>
            </a:r>
            <a:r>
              <a:rPr lang="zh-CN" altLang="en-US" sz="2000" b="0" smtClean="0">
                <a:ea typeface="宋体" pitchFamily="2" charset="-122"/>
              </a:rPr>
              <a:t>（取指针所指对象值的运算符）</a:t>
            </a:r>
            <a:endParaRPr lang="zh-CN" altLang="en-US" sz="2000" smtClean="0">
              <a:ea typeface="宋体" pitchFamily="2" charset="-122"/>
            </a:endParaRPr>
          </a:p>
          <a:p>
            <a:pPr marL="458788" lvl="1" indent="-65088">
              <a:buFont typeface="Wingdings" pitchFamily="2" charset="2"/>
              <a:buNone/>
            </a:pPr>
            <a:r>
              <a:rPr lang="zh-CN" altLang="en-US" sz="1800" smtClean="0">
                <a:ea typeface="宋体" pitchFamily="2" charset="-122"/>
              </a:rPr>
              <a:t>例如：</a:t>
            </a:r>
          </a:p>
          <a:p>
            <a:pPr marL="458788" lvl="1" indent="-65088">
              <a:buFont typeface="Wingdings" pitchFamily="2" charset="2"/>
              <a:buNone/>
            </a:pPr>
            <a:r>
              <a:rPr lang="en-US" altLang="zh-CN" sz="1800" smtClean="0">
                <a:ea typeface="宋体" pitchFamily="2" charset="-122"/>
              </a:rPr>
              <a:t>int  i = 10, y=20, *pi;</a:t>
            </a:r>
          </a:p>
          <a:p>
            <a:pPr marL="458788" lvl="1" indent="-65088">
              <a:buFont typeface="Wingdings" pitchFamily="2" charset="2"/>
              <a:buNone/>
            </a:pPr>
            <a:r>
              <a:rPr lang="en-US" altLang="zh-CN" sz="1800" smtClean="0">
                <a:ea typeface="宋体" pitchFamily="2" charset="-122"/>
              </a:rPr>
              <a:t>pi = &amp;i;  /*</a:t>
            </a:r>
            <a:r>
              <a:rPr lang="zh-CN" altLang="en-US" sz="1800" smtClean="0">
                <a:ea typeface="宋体" pitchFamily="2" charset="-122"/>
              </a:rPr>
              <a:t>将变量</a:t>
            </a:r>
            <a:r>
              <a:rPr lang="en-US" altLang="zh-CN" sz="1800" smtClean="0">
                <a:ea typeface="宋体" pitchFamily="2" charset="-122"/>
              </a:rPr>
              <a:t>i</a:t>
            </a:r>
            <a:r>
              <a:rPr lang="zh-CN" altLang="en-US" sz="1800" smtClean="0">
                <a:ea typeface="宋体" pitchFamily="2" charset="-122"/>
              </a:rPr>
              <a:t>的地址赋给指针变量</a:t>
            </a:r>
            <a:r>
              <a:rPr lang="en-US" altLang="zh-CN" sz="1800" smtClean="0">
                <a:ea typeface="宋体" pitchFamily="2" charset="-122"/>
              </a:rPr>
              <a:t>pi</a:t>
            </a:r>
            <a:r>
              <a:rPr lang="zh-CN" altLang="en-US" sz="1800" smtClean="0">
                <a:ea typeface="宋体" pitchFamily="2" charset="-122"/>
              </a:rPr>
              <a:t>，称</a:t>
            </a:r>
            <a:r>
              <a:rPr lang="en-US" altLang="zh-CN" sz="1800" smtClean="0">
                <a:ea typeface="宋体" pitchFamily="2" charset="-122"/>
              </a:rPr>
              <a:t>pi</a:t>
            </a:r>
            <a:r>
              <a:rPr lang="zh-CN" altLang="en-US" sz="1800" smtClean="0">
                <a:ea typeface="宋体" pitchFamily="2" charset="-122"/>
              </a:rPr>
              <a:t>指向</a:t>
            </a:r>
            <a:r>
              <a:rPr lang="en-US" altLang="zh-CN" sz="1800" smtClean="0">
                <a:ea typeface="宋体" pitchFamily="2" charset="-122"/>
              </a:rPr>
              <a:t>i; */</a:t>
            </a:r>
          </a:p>
          <a:p>
            <a:pPr marL="458788" lvl="1" indent="-65088">
              <a:buFont typeface="Wingdings" pitchFamily="2" charset="2"/>
              <a:buNone/>
            </a:pPr>
            <a:r>
              <a:rPr lang="en-US" altLang="zh-CN" sz="1800" smtClean="0">
                <a:ea typeface="宋体" pitchFamily="2" charset="-122"/>
              </a:rPr>
              <a:t>	y = *pi; /*</a:t>
            </a:r>
            <a:r>
              <a:rPr lang="zh-CN" altLang="en-US" sz="1800" smtClean="0">
                <a:ea typeface="宋体" pitchFamily="2" charset="-122"/>
              </a:rPr>
              <a:t>取</a:t>
            </a:r>
            <a:r>
              <a:rPr lang="en-US" altLang="zh-CN" sz="1800" smtClean="0">
                <a:ea typeface="宋体" pitchFamily="2" charset="-122"/>
              </a:rPr>
              <a:t>pi</a:t>
            </a:r>
            <a:r>
              <a:rPr lang="zh-CN" altLang="en-US" sz="1800" smtClean="0">
                <a:ea typeface="宋体" pitchFamily="2" charset="-122"/>
              </a:rPr>
              <a:t>所指对象的值赋给</a:t>
            </a:r>
            <a:r>
              <a:rPr lang="en-US" altLang="zh-CN" sz="1800" smtClean="0">
                <a:ea typeface="宋体" pitchFamily="2" charset="-122"/>
              </a:rPr>
              <a:t>y</a:t>
            </a:r>
            <a:r>
              <a:rPr lang="zh-CN" altLang="en-US" sz="1800" smtClean="0">
                <a:ea typeface="宋体" pitchFamily="2" charset="-122"/>
              </a:rPr>
              <a:t>，即取</a:t>
            </a:r>
            <a:r>
              <a:rPr lang="en-US" altLang="zh-CN" sz="1800" smtClean="0">
                <a:ea typeface="宋体" pitchFamily="2" charset="-122"/>
              </a:rPr>
              <a:t>pi</a:t>
            </a:r>
            <a:r>
              <a:rPr lang="zh-CN" altLang="en-US" sz="1800" smtClean="0">
                <a:ea typeface="宋体" pitchFamily="2" charset="-122"/>
              </a:rPr>
              <a:t>中所存地址中的内容</a:t>
            </a:r>
            <a:r>
              <a:rPr lang="en-US" altLang="zh-CN" sz="1800" smtClean="0">
                <a:ea typeface="宋体" pitchFamily="2" charset="-122"/>
              </a:rPr>
              <a:t>*/</a:t>
            </a:r>
          </a:p>
        </p:txBody>
      </p:sp>
      <p:sp>
        <p:nvSpPr>
          <p:cNvPr id="214024" name="Text Box 8"/>
          <p:cNvSpPr txBox="1">
            <a:spLocks noChangeArrowheads="1"/>
          </p:cNvSpPr>
          <p:nvPr/>
        </p:nvSpPr>
        <p:spPr bwMode="auto">
          <a:xfrm>
            <a:off x="7210425" y="3548063"/>
            <a:ext cx="1447800" cy="485775"/>
          </a:xfrm>
          <a:prstGeom prst="rect">
            <a:avLst/>
          </a:prstGeom>
          <a:solidFill>
            <a:srgbClr val="0033CC"/>
          </a:solidFill>
          <a:ln w="28575" cap="sq">
            <a:solidFill>
              <a:schemeClr val="tx1"/>
            </a:solidFill>
            <a:miter lim="800000"/>
            <a:headEnd type="none" w="sm" len="sm"/>
            <a:tailEnd type="none" w="sm" len="sm"/>
          </a:ln>
        </p:spPr>
        <p:txBody>
          <a:bodyPr>
            <a:spAutoFit/>
          </a:bodyPr>
          <a:lstStyle/>
          <a:p>
            <a:pPr algn="ctr">
              <a:spcBef>
                <a:spcPct val="50000"/>
              </a:spcBef>
            </a:pPr>
            <a:r>
              <a:rPr lang="en-US" altLang="zh-CN" sz="2400">
                <a:solidFill>
                  <a:schemeClr val="bg1"/>
                </a:solidFill>
                <a:latin typeface="Times New Roman" pitchFamily="18" charset="0"/>
              </a:rPr>
              <a:t>10</a:t>
            </a:r>
          </a:p>
        </p:txBody>
      </p:sp>
      <p:sp>
        <p:nvSpPr>
          <p:cNvPr id="214025" name="Text Box 9"/>
          <p:cNvSpPr txBox="1">
            <a:spLocks noChangeArrowheads="1"/>
          </p:cNvSpPr>
          <p:nvPr/>
        </p:nvSpPr>
        <p:spPr bwMode="auto">
          <a:xfrm>
            <a:off x="5229225" y="4843463"/>
            <a:ext cx="1447800" cy="485775"/>
          </a:xfrm>
          <a:prstGeom prst="rect">
            <a:avLst/>
          </a:prstGeom>
          <a:solidFill>
            <a:srgbClr val="0033CC"/>
          </a:solidFill>
          <a:ln w="28575" cap="sq">
            <a:solidFill>
              <a:schemeClr val="tx1"/>
            </a:solidFill>
            <a:miter lim="800000"/>
            <a:headEnd type="none" w="sm" len="sm"/>
            <a:tailEnd type="none" w="sm" len="sm"/>
          </a:ln>
        </p:spPr>
        <p:txBody>
          <a:bodyPr>
            <a:spAutoFit/>
          </a:bodyPr>
          <a:lstStyle/>
          <a:p>
            <a:pPr>
              <a:spcBef>
                <a:spcPct val="50000"/>
              </a:spcBef>
            </a:pPr>
            <a:endParaRPr lang="zh-CN" altLang="zh-CN" sz="2400">
              <a:solidFill>
                <a:schemeClr val="bg1"/>
              </a:solidFill>
              <a:latin typeface="Times New Roman" pitchFamily="18" charset="0"/>
            </a:endParaRPr>
          </a:p>
        </p:txBody>
      </p:sp>
      <p:sp>
        <p:nvSpPr>
          <p:cNvPr id="214026" name="Text Box 10"/>
          <p:cNvSpPr txBox="1">
            <a:spLocks noChangeArrowheads="1"/>
          </p:cNvSpPr>
          <p:nvPr/>
        </p:nvSpPr>
        <p:spPr bwMode="auto">
          <a:xfrm>
            <a:off x="7148513" y="6067425"/>
            <a:ext cx="1527175" cy="558800"/>
          </a:xfrm>
          <a:prstGeom prst="rect">
            <a:avLst/>
          </a:prstGeom>
          <a:solidFill>
            <a:srgbClr val="0033CC"/>
          </a:solidFill>
          <a:ln w="28575" cap="sq">
            <a:solidFill>
              <a:schemeClr val="tx1"/>
            </a:solidFill>
            <a:miter lim="800000"/>
            <a:headEnd type="none" w="sm" len="sm"/>
            <a:tailEnd type="none" w="sm" len="sm"/>
          </a:ln>
        </p:spPr>
        <p:txBody>
          <a:bodyPr bIns="118800">
            <a:spAutoFit/>
          </a:bodyPr>
          <a:lstStyle/>
          <a:p>
            <a:pPr algn="ctr">
              <a:spcBef>
                <a:spcPct val="50000"/>
              </a:spcBef>
            </a:pPr>
            <a:r>
              <a:rPr lang="en-US" altLang="zh-CN" sz="2400">
                <a:solidFill>
                  <a:schemeClr val="bg1"/>
                </a:solidFill>
                <a:latin typeface="Times New Roman" pitchFamily="18" charset="0"/>
              </a:rPr>
              <a:t>20</a:t>
            </a:r>
          </a:p>
        </p:txBody>
      </p:sp>
      <p:sp>
        <p:nvSpPr>
          <p:cNvPr id="214027" name="Text Box 11"/>
          <p:cNvSpPr txBox="1">
            <a:spLocks noChangeArrowheads="1"/>
          </p:cNvSpPr>
          <p:nvPr/>
        </p:nvSpPr>
        <p:spPr bwMode="auto">
          <a:xfrm>
            <a:off x="6284913" y="3568700"/>
            <a:ext cx="9461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0x100</a:t>
            </a:r>
          </a:p>
        </p:txBody>
      </p:sp>
      <p:grpSp>
        <p:nvGrpSpPr>
          <p:cNvPr id="2" name="Group 12"/>
          <p:cNvGrpSpPr>
            <a:grpSpLocks/>
          </p:cNvGrpSpPr>
          <p:nvPr/>
        </p:nvGrpSpPr>
        <p:grpSpPr bwMode="auto">
          <a:xfrm>
            <a:off x="5313363" y="3929063"/>
            <a:ext cx="1725612" cy="1336675"/>
            <a:chOff x="2835" y="1584"/>
            <a:chExt cx="1087" cy="842"/>
          </a:xfrm>
        </p:grpSpPr>
        <p:sp>
          <p:nvSpPr>
            <p:cNvPr id="21523" name="Arc 13"/>
            <p:cNvSpPr>
              <a:spLocks/>
            </p:cNvSpPr>
            <p:nvPr/>
          </p:nvSpPr>
          <p:spPr bwMode="auto">
            <a:xfrm flipH="1">
              <a:off x="3250" y="1584"/>
              <a:ext cx="672" cy="720"/>
            </a:xfrm>
            <a:custGeom>
              <a:avLst/>
              <a:gdLst>
                <a:gd name="T0" fmla="*/ 0 w 21473"/>
                <a:gd name="T1" fmla="*/ 0 h 21600"/>
                <a:gd name="T2" fmla="*/ 0 w 21473"/>
                <a:gd name="T3" fmla="*/ 0 h 21600"/>
                <a:gd name="T4" fmla="*/ 0 w 21473"/>
                <a:gd name="T5" fmla="*/ 0 h 21600"/>
                <a:gd name="T6" fmla="*/ 0 60000 65536"/>
                <a:gd name="T7" fmla="*/ 0 60000 65536"/>
                <a:gd name="T8" fmla="*/ 0 60000 65536"/>
                <a:gd name="T9" fmla="*/ 0 w 21473"/>
                <a:gd name="T10" fmla="*/ 0 h 21600"/>
                <a:gd name="T11" fmla="*/ 21473 w 21473"/>
                <a:gd name="T12" fmla="*/ 21600 h 21600"/>
              </a:gdLst>
              <a:ahLst/>
              <a:cxnLst>
                <a:cxn ang="T6">
                  <a:pos x="T0" y="T1"/>
                </a:cxn>
                <a:cxn ang="T7">
                  <a:pos x="T2" y="T3"/>
                </a:cxn>
                <a:cxn ang="T8">
                  <a:pos x="T4" y="T5"/>
                </a:cxn>
              </a:cxnLst>
              <a:rect l="T9" t="T10" r="T11" b="T12"/>
              <a:pathLst>
                <a:path w="21473" h="21600" fill="none" extrusionOk="0">
                  <a:moveTo>
                    <a:pt x="-1" y="0"/>
                  </a:moveTo>
                  <a:cubicBezTo>
                    <a:pt x="11024" y="0"/>
                    <a:pt x="20279" y="8302"/>
                    <a:pt x="21473" y="19261"/>
                  </a:cubicBezTo>
                </a:path>
                <a:path w="21473" h="21600" stroke="0" extrusionOk="0">
                  <a:moveTo>
                    <a:pt x="-1" y="0"/>
                  </a:moveTo>
                  <a:cubicBezTo>
                    <a:pt x="11024" y="0"/>
                    <a:pt x="20279" y="8302"/>
                    <a:pt x="21473" y="19261"/>
                  </a:cubicBezTo>
                  <a:lnTo>
                    <a:pt x="0" y="21600"/>
                  </a:lnTo>
                  <a:close/>
                </a:path>
              </a:pathLst>
            </a:custGeom>
            <a:noFill/>
            <a:ln w="38100" cap="sq">
              <a:solidFill>
                <a:schemeClr val="accent1"/>
              </a:solidFill>
              <a:round/>
              <a:headEnd type="none" w="sm" len="sm"/>
              <a:tailEnd type="arrow" w="sm" len="sm"/>
            </a:ln>
          </p:spPr>
          <p:txBody>
            <a:bodyPr wrap="none" anchor="ctr"/>
            <a:lstStyle/>
            <a:p>
              <a:endParaRPr lang="zh-CN" altLang="en-US"/>
            </a:p>
          </p:txBody>
        </p:sp>
        <p:sp>
          <p:nvSpPr>
            <p:cNvPr id="21524" name="Text Box 14"/>
            <p:cNvSpPr txBox="1">
              <a:spLocks noChangeArrowheads="1"/>
            </p:cNvSpPr>
            <p:nvPr/>
          </p:nvSpPr>
          <p:spPr bwMode="auto">
            <a:xfrm>
              <a:off x="2856" y="2138"/>
              <a:ext cx="596" cy="288"/>
            </a:xfrm>
            <a:prstGeom prst="rect">
              <a:avLst/>
            </a:prstGeom>
            <a:noFill/>
            <a:ln w="12700" cap="sq">
              <a:noFill/>
              <a:miter lim="800000"/>
              <a:headEnd type="none" w="sm" len="sm"/>
              <a:tailEnd type="none" w="sm" len="sm"/>
            </a:ln>
          </p:spPr>
          <p:txBody>
            <a:bodyPr wrap="none">
              <a:spAutoFit/>
            </a:bodyPr>
            <a:lstStyle/>
            <a:p>
              <a:r>
                <a:rPr lang="en-US" altLang="zh-CN" sz="2400">
                  <a:solidFill>
                    <a:schemeClr val="bg1"/>
                  </a:solidFill>
                  <a:latin typeface="Times New Roman" pitchFamily="18" charset="0"/>
                </a:rPr>
                <a:t>0x100</a:t>
              </a:r>
            </a:p>
          </p:txBody>
        </p:sp>
        <p:sp>
          <p:nvSpPr>
            <p:cNvPr id="21525" name="Text Box 15"/>
            <p:cNvSpPr txBox="1">
              <a:spLocks noChangeArrowheads="1"/>
            </p:cNvSpPr>
            <p:nvPr/>
          </p:nvSpPr>
          <p:spPr bwMode="auto">
            <a:xfrm>
              <a:off x="2835" y="1730"/>
              <a:ext cx="598" cy="288"/>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pi=&amp;i</a:t>
              </a:r>
            </a:p>
          </p:txBody>
        </p:sp>
      </p:grpSp>
      <p:sp>
        <p:nvSpPr>
          <p:cNvPr id="214032" name="Text Box 16"/>
          <p:cNvSpPr txBox="1">
            <a:spLocks noChangeArrowheads="1"/>
          </p:cNvSpPr>
          <p:nvPr/>
        </p:nvSpPr>
        <p:spPr bwMode="auto">
          <a:xfrm>
            <a:off x="4772025" y="4870450"/>
            <a:ext cx="4381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pi</a:t>
            </a:r>
          </a:p>
        </p:txBody>
      </p:sp>
      <p:sp>
        <p:nvSpPr>
          <p:cNvPr id="214033" name="Text Box 17"/>
          <p:cNvSpPr txBox="1">
            <a:spLocks noChangeArrowheads="1"/>
          </p:cNvSpPr>
          <p:nvPr/>
        </p:nvSpPr>
        <p:spPr bwMode="auto">
          <a:xfrm>
            <a:off x="6677025" y="6089650"/>
            <a:ext cx="3365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y</a:t>
            </a:r>
          </a:p>
        </p:txBody>
      </p:sp>
      <p:sp>
        <p:nvSpPr>
          <p:cNvPr id="214034" name="Arc 18"/>
          <p:cNvSpPr>
            <a:spLocks/>
          </p:cNvSpPr>
          <p:nvPr/>
        </p:nvSpPr>
        <p:spPr bwMode="auto">
          <a:xfrm flipH="1">
            <a:off x="6372225" y="4005263"/>
            <a:ext cx="1066800" cy="914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sq">
            <a:solidFill>
              <a:srgbClr val="FF99CC"/>
            </a:solidFill>
            <a:round/>
            <a:headEnd type="arrow" w="sm" len="sm"/>
            <a:tailEnd type="none" w="sm" len="sm"/>
          </a:ln>
        </p:spPr>
        <p:txBody>
          <a:bodyPr wrap="none" anchor="ctr"/>
          <a:lstStyle/>
          <a:p>
            <a:endParaRPr lang="zh-CN" altLang="en-US"/>
          </a:p>
        </p:txBody>
      </p:sp>
      <p:grpSp>
        <p:nvGrpSpPr>
          <p:cNvPr id="3" name="Group 19"/>
          <p:cNvGrpSpPr>
            <a:grpSpLocks/>
          </p:cNvGrpSpPr>
          <p:nvPr/>
        </p:nvGrpSpPr>
        <p:grpSpPr bwMode="auto">
          <a:xfrm>
            <a:off x="7346950" y="3929063"/>
            <a:ext cx="846138" cy="2667000"/>
            <a:chOff x="4116" y="1584"/>
            <a:chExt cx="533" cy="1680"/>
          </a:xfrm>
        </p:grpSpPr>
        <p:sp>
          <p:nvSpPr>
            <p:cNvPr id="21521" name="Line 20"/>
            <p:cNvSpPr>
              <a:spLocks noChangeShapeType="1"/>
            </p:cNvSpPr>
            <p:nvPr/>
          </p:nvSpPr>
          <p:spPr bwMode="auto">
            <a:xfrm flipH="1">
              <a:off x="4462" y="1584"/>
              <a:ext cx="96" cy="1392"/>
            </a:xfrm>
            <a:prstGeom prst="line">
              <a:avLst/>
            </a:prstGeom>
            <a:noFill/>
            <a:ln w="38100" cap="sq">
              <a:solidFill>
                <a:srgbClr val="FF99CC"/>
              </a:solidFill>
              <a:round/>
              <a:headEnd type="none" w="sm" len="sm"/>
              <a:tailEnd type="arrow" w="sm" len="sm"/>
            </a:ln>
          </p:spPr>
          <p:txBody>
            <a:bodyPr/>
            <a:lstStyle/>
            <a:p>
              <a:endParaRPr lang="zh-CN" altLang="en-US"/>
            </a:p>
          </p:txBody>
        </p:sp>
        <p:sp>
          <p:nvSpPr>
            <p:cNvPr id="21522" name="Text Box 21"/>
            <p:cNvSpPr txBox="1">
              <a:spLocks noChangeArrowheads="1"/>
            </p:cNvSpPr>
            <p:nvPr/>
          </p:nvSpPr>
          <p:spPr bwMode="auto">
            <a:xfrm>
              <a:off x="4116" y="2976"/>
              <a:ext cx="533" cy="288"/>
            </a:xfrm>
            <a:prstGeom prst="rect">
              <a:avLst/>
            </a:prstGeom>
            <a:solidFill>
              <a:srgbClr val="0033CC"/>
            </a:solidFill>
            <a:ln w="12700" cap="sq">
              <a:noFill/>
              <a:miter lim="800000"/>
              <a:headEnd type="none" w="sm" len="sm"/>
              <a:tailEnd type="none" w="sm" len="sm"/>
            </a:ln>
          </p:spPr>
          <p:txBody>
            <a:bodyPr>
              <a:spAutoFit/>
            </a:bodyPr>
            <a:lstStyle/>
            <a:p>
              <a:pPr algn="ctr"/>
              <a:r>
                <a:rPr lang="en-US" altLang="zh-CN" sz="2400">
                  <a:solidFill>
                    <a:schemeClr val="bg1"/>
                  </a:solidFill>
                  <a:latin typeface="Times New Roman" pitchFamily="18" charset="0"/>
                </a:rPr>
                <a:t>10</a:t>
              </a:r>
            </a:p>
          </p:txBody>
        </p:sp>
      </p:grpSp>
      <p:sp>
        <p:nvSpPr>
          <p:cNvPr id="20498" name="Text Box 24"/>
          <p:cNvSpPr txBox="1">
            <a:spLocks noChangeArrowheads="1"/>
          </p:cNvSpPr>
          <p:nvPr/>
        </p:nvSpPr>
        <p:spPr bwMode="auto">
          <a:xfrm>
            <a:off x="5643563" y="5572125"/>
            <a:ext cx="915987"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y=*pi</a:t>
            </a:r>
          </a:p>
        </p:txBody>
      </p:sp>
      <p:sp>
        <p:nvSpPr>
          <p:cNvPr id="214041" name="Text Box 25"/>
          <p:cNvSpPr txBox="1">
            <a:spLocks noChangeArrowheads="1"/>
          </p:cNvSpPr>
          <p:nvPr/>
        </p:nvSpPr>
        <p:spPr bwMode="auto">
          <a:xfrm>
            <a:off x="8731250" y="3498850"/>
            <a:ext cx="268288"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7" dur="500"/>
                                        <p:tgtEl>
                                          <p:spTgt spid="43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22" dur="500"/>
                                        <p:tgtEl>
                                          <p:spTgt spid="430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7" dur="500"/>
                                        <p:tgtEl>
                                          <p:spTgt spid="430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011">
                                            <p:txEl>
                                              <p:pRg st="5" end="5"/>
                                            </p:txEl>
                                          </p:spTgt>
                                        </p:tgtEl>
                                        <p:attrNameLst>
                                          <p:attrName>style.visibility</p:attrName>
                                        </p:attrNameLst>
                                      </p:cBhvr>
                                      <p:to>
                                        <p:strVal val="visible"/>
                                      </p:to>
                                    </p:set>
                                    <p:animEffect transition="in" filter="blinds(horizontal)">
                                      <p:cBhvr>
                                        <p:cTn id="32" dur="500"/>
                                        <p:tgtEl>
                                          <p:spTgt spid="430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14024"/>
                                        </p:tgtEl>
                                        <p:attrNameLst>
                                          <p:attrName>style.visibility</p:attrName>
                                        </p:attrNameLst>
                                      </p:cBhvr>
                                      <p:to>
                                        <p:strVal val="visible"/>
                                      </p:to>
                                    </p:set>
                                    <p:animEffect transition="in" filter="randombar(horizontal)">
                                      <p:cBhvr>
                                        <p:cTn id="37" dur="500"/>
                                        <p:tgtEl>
                                          <p:spTgt spid="21402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14041"/>
                                        </p:tgtEl>
                                        <p:attrNameLst>
                                          <p:attrName>style.visibility</p:attrName>
                                        </p:attrNameLst>
                                      </p:cBhvr>
                                      <p:to>
                                        <p:strVal val="visible"/>
                                      </p:to>
                                    </p:set>
                                    <p:animEffect transition="in" filter="randombar(horizontal)">
                                      <p:cBhvr>
                                        <p:cTn id="40" dur="500"/>
                                        <p:tgtEl>
                                          <p:spTgt spid="21404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14026"/>
                                        </p:tgtEl>
                                        <p:attrNameLst>
                                          <p:attrName>style.visibility</p:attrName>
                                        </p:attrNameLst>
                                      </p:cBhvr>
                                      <p:to>
                                        <p:strVal val="visible"/>
                                      </p:to>
                                    </p:set>
                                    <p:animEffect transition="in" filter="randombar(horizontal)">
                                      <p:cBhvr>
                                        <p:cTn id="43" dur="500"/>
                                        <p:tgtEl>
                                          <p:spTgt spid="21402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14033"/>
                                        </p:tgtEl>
                                        <p:attrNameLst>
                                          <p:attrName>style.visibility</p:attrName>
                                        </p:attrNameLst>
                                      </p:cBhvr>
                                      <p:to>
                                        <p:strVal val="visible"/>
                                      </p:to>
                                    </p:set>
                                    <p:animEffect transition="in" filter="randombar(horizontal)">
                                      <p:cBhvr>
                                        <p:cTn id="46" dur="500"/>
                                        <p:tgtEl>
                                          <p:spTgt spid="21403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14025"/>
                                        </p:tgtEl>
                                        <p:attrNameLst>
                                          <p:attrName>style.visibility</p:attrName>
                                        </p:attrNameLst>
                                      </p:cBhvr>
                                      <p:to>
                                        <p:strVal val="visible"/>
                                      </p:to>
                                    </p:set>
                                    <p:animEffect transition="in" filter="randombar(horizontal)">
                                      <p:cBhvr>
                                        <p:cTn id="49" dur="500"/>
                                        <p:tgtEl>
                                          <p:spTgt spid="214025"/>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14032"/>
                                        </p:tgtEl>
                                        <p:attrNameLst>
                                          <p:attrName>style.visibility</p:attrName>
                                        </p:attrNameLst>
                                      </p:cBhvr>
                                      <p:to>
                                        <p:strVal val="visible"/>
                                      </p:to>
                                    </p:set>
                                    <p:animEffect transition="in" filter="randombar(horizontal)">
                                      <p:cBhvr>
                                        <p:cTn id="52" dur="500"/>
                                        <p:tgtEl>
                                          <p:spTgt spid="2140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14027"/>
                                        </p:tgtEl>
                                        <p:attrNameLst>
                                          <p:attrName>style.visibility</p:attrName>
                                        </p:attrNameLst>
                                      </p:cBhvr>
                                      <p:to>
                                        <p:strVal val="visible"/>
                                      </p:to>
                                    </p:set>
                                    <p:animEffect transition="in" filter="dissolve">
                                      <p:cBhvr>
                                        <p:cTn id="55" dur="500"/>
                                        <p:tgtEl>
                                          <p:spTgt spid="214027"/>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diamond(in)">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0498"/>
                                        </p:tgtEl>
                                        <p:attrNameLst>
                                          <p:attrName>style.visibility</p:attrName>
                                        </p:attrNameLst>
                                      </p:cBhvr>
                                      <p:to>
                                        <p:strVal val="visible"/>
                                      </p:to>
                                    </p:set>
                                    <p:animEffect transition="in" filter="blinds(horizontal)">
                                      <p:cBhvr>
                                        <p:cTn id="65" dur="500"/>
                                        <p:tgtEl>
                                          <p:spTgt spid="2049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214034"/>
                                        </p:tgtEl>
                                        <p:attrNameLst>
                                          <p:attrName>style.visibility</p:attrName>
                                        </p:attrNameLst>
                                      </p:cBhvr>
                                      <p:to>
                                        <p:strVal val="visible"/>
                                      </p:to>
                                    </p:set>
                                    <p:anim calcmode="lin" valueType="num">
                                      <p:cBhvr additive="base">
                                        <p:cTn id="70" dur="500" fill="hold"/>
                                        <p:tgtEl>
                                          <p:spTgt spid="214034"/>
                                        </p:tgtEl>
                                        <p:attrNameLst>
                                          <p:attrName>ppt_x</p:attrName>
                                        </p:attrNameLst>
                                      </p:cBhvr>
                                      <p:tavLst>
                                        <p:tav tm="0">
                                          <p:val>
                                            <p:strVal val="0-#ppt_w/2"/>
                                          </p:val>
                                        </p:tav>
                                        <p:tav tm="100000">
                                          <p:val>
                                            <p:strVal val="#ppt_x"/>
                                          </p:val>
                                        </p:tav>
                                      </p:tavLst>
                                    </p:anim>
                                    <p:anim calcmode="lin" valueType="num">
                                      <p:cBhvr additive="base">
                                        <p:cTn id="71" dur="500" fill="hold"/>
                                        <p:tgtEl>
                                          <p:spTgt spid="214034"/>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dissolve">
                                      <p:cBhvr>
                                        <p:cTn id="7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4" grpId="0" animBg="1"/>
      <p:bldP spid="214025" grpId="0" animBg="1"/>
      <p:bldP spid="214026" grpId="0" animBg="1"/>
      <p:bldP spid="214027" grpId="0"/>
      <p:bldP spid="214032" grpId="0"/>
      <p:bldP spid="214033" grpId="0"/>
      <p:bldP spid="214034" grpId="0" animBg="1"/>
      <p:bldP spid="20498" grpId="0"/>
      <p:bldP spid="2140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3"/>
          <p:cNvSpPr>
            <a:spLocks noGrp="1"/>
          </p:cNvSpPr>
          <p:nvPr>
            <p:ph type="ftr" sz="quarter" idx="10"/>
          </p:nvPr>
        </p:nvSpPr>
        <p:spPr>
          <a:noFill/>
        </p:spPr>
        <p:txBody>
          <a:bodyPr/>
          <a:lstStyle/>
          <a:p>
            <a:r>
              <a:rPr lang="en-US" altLang="zh-CN" smtClean="0"/>
              <a:t>构造类型 – 数组和指针</a:t>
            </a:r>
          </a:p>
        </p:txBody>
      </p:sp>
      <p:sp>
        <p:nvSpPr>
          <p:cNvPr id="22531" name="灯片编号占位符 4"/>
          <p:cNvSpPr>
            <a:spLocks noGrp="1"/>
          </p:cNvSpPr>
          <p:nvPr>
            <p:ph type="sldNum" sz="quarter" idx="11"/>
          </p:nvPr>
        </p:nvSpPr>
        <p:spPr>
          <a:noFill/>
        </p:spPr>
        <p:txBody>
          <a:bodyPr/>
          <a:lstStyle/>
          <a:p>
            <a:fld id="{336DBD76-8603-4E95-8A63-EEA5B1E39A70}" type="slidenum">
              <a:rPr lang="en-US" altLang="zh-CN" smtClean="0"/>
              <a:pPr/>
              <a:t>17</a:t>
            </a:fld>
            <a:endParaRPr lang="en-US" altLang="zh-CN" smtClean="0"/>
          </a:p>
        </p:txBody>
      </p:sp>
      <p:sp>
        <p:nvSpPr>
          <p:cNvPr id="22532" name="Rectangle 2"/>
          <p:cNvSpPr>
            <a:spLocks noGrp="1" noChangeArrowheads="1"/>
          </p:cNvSpPr>
          <p:nvPr>
            <p:ph type="title"/>
          </p:nvPr>
        </p:nvSpPr>
        <p:spPr/>
        <p:txBody>
          <a:bodyPr/>
          <a:lstStyle/>
          <a:p>
            <a:r>
              <a:rPr lang="zh-CN" altLang="en-US" smtClean="0">
                <a:solidFill>
                  <a:schemeClr val="tx1"/>
                </a:solidFill>
                <a:ea typeface="宋体" pitchFamily="2" charset="-122"/>
              </a:rPr>
              <a:t>指针和地址（续）</a:t>
            </a:r>
          </a:p>
        </p:txBody>
      </p:sp>
      <p:sp>
        <p:nvSpPr>
          <p:cNvPr id="45059" name="Rectangle 3"/>
          <p:cNvSpPr>
            <a:spLocks noGrp="1" noChangeArrowheads="1"/>
          </p:cNvSpPr>
          <p:nvPr>
            <p:ph type="body" idx="1"/>
          </p:nvPr>
        </p:nvSpPr>
        <p:spPr/>
        <p:txBody>
          <a:bodyPr/>
          <a:lstStyle/>
          <a:p>
            <a:pPr marL="0" indent="0">
              <a:buFont typeface="Wingdings" pitchFamily="2" charset="2"/>
              <a:buNone/>
            </a:pPr>
            <a:r>
              <a:rPr lang="zh-CN" altLang="en-US" b="0" smtClean="0">
                <a:ea typeface="宋体" pitchFamily="2" charset="-122"/>
              </a:rPr>
              <a:t>若定义：</a:t>
            </a:r>
          </a:p>
          <a:p>
            <a:pPr lvl="1">
              <a:buFont typeface="Wingdings" pitchFamily="2" charset="2"/>
              <a:buNone/>
            </a:pPr>
            <a:r>
              <a:rPr lang="en-US" altLang="zh-CN" smtClean="0">
                <a:ea typeface="宋体" pitchFamily="2" charset="-122"/>
              </a:rPr>
              <a:t>int x = 100, y;</a:t>
            </a:r>
          </a:p>
          <a:p>
            <a:pPr lvl="1">
              <a:buFont typeface="Wingdings" pitchFamily="2" charset="2"/>
              <a:buNone/>
            </a:pPr>
            <a:r>
              <a:rPr lang="en-US" altLang="zh-CN" smtClean="0">
                <a:ea typeface="宋体" pitchFamily="2" charset="-122"/>
              </a:rPr>
              <a:t>int *px;</a:t>
            </a:r>
          </a:p>
          <a:p>
            <a:pPr marL="0" indent="0">
              <a:buFont typeface="Wingdings" pitchFamily="2" charset="2"/>
              <a:buNone/>
            </a:pPr>
            <a:r>
              <a:rPr lang="zh-CN" altLang="en-US" b="0" smtClean="0">
                <a:ea typeface="宋体" pitchFamily="2" charset="-122"/>
              </a:rPr>
              <a:t>则当：</a:t>
            </a:r>
          </a:p>
          <a:p>
            <a:pPr lvl="1">
              <a:buFont typeface="Wingdings" pitchFamily="2" charset="2"/>
              <a:buNone/>
            </a:pPr>
            <a:r>
              <a:rPr lang="en-US" altLang="zh-CN" smtClean="0">
                <a:ea typeface="宋体" pitchFamily="2" charset="-122"/>
              </a:rPr>
              <a:t>px = &amp;x;</a:t>
            </a:r>
          </a:p>
          <a:p>
            <a:pPr marL="0" indent="0">
              <a:buFont typeface="Wingdings" pitchFamily="2" charset="2"/>
              <a:buNone/>
            </a:pPr>
            <a:r>
              <a:rPr lang="zh-CN" altLang="en-US" b="0" smtClean="0">
                <a:ea typeface="宋体" pitchFamily="2" charset="-122"/>
              </a:rPr>
              <a:t>则</a:t>
            </a:r>
            <a:r>
              <a:rPr lang="en-US" altLang="zh-CN" b="0" smtClean="0">
                <a:ea typeface="宋体" pitchFamily="2" charset="-122"/>
              </a:rPr>
              <a:t>px</a:t>
            </a:r>
            <a:r>
              <a:rPr lang="zh-CN" altLang="en-US" b="0" smtClean="0">
                <a:ea typeface="宋体" pitchFamily="2" charset="-122"/>
              </a:rPr>
              <a:t>指向具体对象</a:t>
            </a:r>
            <a:r>
              <a:rPr lang="en-US" altLang="zh-CN" b="0" smtClean="0">
                <a:ea typeface="宋体" pitchFamily="2" charset="-122"/>
              </a:rPr>
              <a:t>x</a:t>
            </a:r>
            <a:r>
              <a:rPr lang="zh-CN" altLang="en-US" b="0" smtClean="0">
                <a:ea typeface="宋体" pitchFamily="2" charset="-122"/>
              </a:rPr>
              <a:t>，*</a:t>
            </a:r>
            <a:r>
              <a:rPr lang="en-US" altLang="zh-CN" b="0" smtClean="0">
                <a:ea typeface="宋体" pitchFamily="2" charset="-122"/>
              </a:rPr>
              <a:t>px</a:t>
            </a:r>
            <a:r>
              <a:rPr lang="zh-CN" altLang="en-US" b="0" smtClean="0">
                <a:ea typeface="宋体" pitchFamily="2" charset="-122"/>
              </a:rPr>
              <a:t>则为</a:t>
            </a:r>
            <a:r>
              <a:rPr lang="en-US" altLang="zh-CN" b="0" smtClean="0">
                <a:ea typeface="宋体" pitchFamily="2" charset="-122"/>
              </a:rPr>
              <a:t>px</a:t>
            </a:r>
            <a:r>
              <a:rPr lang="zh-CN" altLang="en-US" b="0" smtClean="0">
                <a:ea typeface="宋体" pitchFamily="2" charset="-122"/>
              </a:rPr>
              <a:t>所指对象</a:t>
            </a:r>
            <a:r>
              <a:rPr lang="en-US" altLang="zh-CN" b="0" smtClean="0">
                <a:ea typeface="宋体" pitchFamily="2" charset="-122"/>
              </a:rPr>
              <a:t>x</a:t>
            </a:r>
            <a:r>
              <a:rPr lang="zh-CN" altLang="en-US" b="0" smtClean="0">
                <a:ea typeface="宋体" pitchFamily="2" charset="-122"/>
              </a:rPr>
              <a:t>的值，即</a:t>
            </a:r>
            <a:r>
              <a:rPr lang="en-US" altLang="zh-CN" b="0" smtClean="0">
                <a:ea typeface="宋体" pitchFamily="2" charset="-122"/>
              </a:rPr>
              <a:t>100</a:t>
            </a:r>
            <a:r>
              <a:rPr lang="zh-CN" altLang="en-US" b="0" smtClean="0">
                <a:ea typeface="宋体" pitchFamily="2" charset="-122"/>
              </a:rPr>
              <a:t>，以后凡是对</a:t>
            </a:r>
            <a:r>
              <a:rPr lang="en-US" altLang="zh-CN" b="0" smtClean="0">
                <a:ea typeface="宋体" pitchFamily="2" charset="-122"/>
              </a:rPr>
              <a:t>x</a:t>
            </a:r>
            <a:r>
              <a:rPr lang="zh-CN" altLang="en-US" b="0" smtClean="0">
                <a:ea typeface="宋体" pitchFamily="2" charset="-122"/>
              </a:rPr>
              <a:t>的引用，都可用*</a:t>
            </a:r>
            <a:r>
              <a:rPr lang="en-US" altLang="zh-CN" b="0" smtClean="0">
                <a:ea typeface="宋体" pitchFamily="2" charset="-122"/>
              </a:rPr>
              <a:t>px</a:t>
            </a:r>
            <a:r>
              <a:rPr lang="zh-CN" altLang="en-US" b="0" smtClean="0">
                <a:ea typeface="宋体" pitchFamily="2" charset="-122"/>
              </a:rPr>
              <a:t>来代替，如：</a:t>
            </a:r>
          </a:p>
          <a:p>
            <a:pPr lvl="1">
              <a:buFont typeface="Wingdings" pitchFamily="2" charset="2"/>
              <a:buNone/>
            </a:pPr>
            <a:r>
              <a:rPr lang="en-US" altLang="zh-CN" smtClean="0">
                <a:ea typeface="宋体" pitchFamily="2" charset="-122"/>
              </a:rPr>
              <a:t>y = *px;</a:t>
            </a:r>
          </a:p>
        </p:txBody>
      </p:sp>
      <p:sp>
        <p:nvSpPr>
          <p:cNvPr id="214023" name="AutoShape 7"/>
          <p:cNvSpPr>
            <a:spLocks noChangeArrowheads="1"/>
          </p:cNvSpPr>
          <p:nvPr/>
        </p:nvSpPr>
        <p:spPr bwMode="auto">
          <a:xfrm>
            <a:off x="2987675" y="5229225"/>
            <a:ext cx="2736850" cy="1439863"/>
          </a:xfrm>
          <a:prstGeom prst="cloudCallout">
            <a:avLst>
              <a:gd name="adj1" fmla="val -70824"/>
              <a:gd name="adj2" fmla="val -41398"/>
            </a:avLst>
          </a:prstGeom>
          <a:solidFill>
            <a:srgbClr val="0033CC"/>
          </a:solidFill>
          <a:ln w="9525">
            <a:noFill/>
            <a:round/>
            <a:headEnd type="none" w="sm" len="sm"/>
            <a:tailEnd type="none" w="sm" len="sm"/>
          </a:ln>
        </p:spPr>
        <p:txBody>
          <a:bodyPr anchor="ctr"/>
          <a:lstStyle/>
          <a:p>
            <a:pPr algn="ctr"/>
            <a:r>
              <a:rPr lang="zh-CN" altLang="en-US" sz="2400">
                <a:solidFill>
                  <a:schemeClr val="bg1"/>
                </a:solidFill>
                <a:latin typeface="Times New Roman" pitchFamily="18" charset="0"/>
              </a:rPr>
              <a:t>取</a:t>
            </a:r>
            <a:r>
              <a:rPr lang="en-US" altLang="zh-CN" sz="2400">
                <a:solidFill>
                  <a:schemeClr val="bg1"/>
                </a:solidFill>
                <a:latin typeface="Times New Roman" pitchFamily="18" charset="0"/>
              </a:rPr>
              <a:t>px</a:t>
            </a:r>
            <a:r>
              <a:rPr lang="zh-CN" altLang="en-US" sz="2400">
                <a:solidFill>
                  <a:schemeClr val="bg1"/>
                </a:solidFill>
                <a:latin typeface="Times New Roman" pitchFamily="18" charset="0"/>
              </a:rPr>
              <a:t>所指对象的值</a:t>
            </a:r>
          </a:p>
        </p:txBody>
      </p:sp>
      <p:grpSp>
        <p:nvGrpSpPr>
          <p:cNvPr id="2" name="Group 5"/>
          <p:cNvGrpSpPr>
            <a:grpSpLocks/>
          </p:cNvGrpSpPr>
          <p:nvPr/>
        </p:nvGrpSpPr>
        <p:grpSpPr bwMode="auto">
          <a:xfrm>
            <a:off x="5867400" y="2924175"/>
            <a:ext cx="2036763" cy="582613"/>
            <a:chOff x="2958" y="1389"/>
            <a:chExt cx="1283" cy="367"/>
          </a:xfrm>
        </p:grpSpPr>
        <p:sp>
          <p:nvSpPr>
            <p:cNvPr id="22541" name="Text Box 6"/>
            <p:cNvSpPr txBox="1">
              <a:spLocks noChangeArrowheads="1"/>
            </p:cNvSpPr>
            <p:nvPr/>
          </p:nvSpPr>
          <p:spPr bwMode="auto">
            <a:xfrm>
              <a:off x="3379" y="1570"/>
              <a:ext cx="862" cy="179"/>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ltLang="zh-CN" sz="1200"/>
                <a:t>100</a:t>
              </a:r>
            </a:p>
          </p:txBody>
        </p:sp>
        <p:sp>
          <p:nvSpPr>
            <p:cNvPr id="22542" name="Text Box 7"/>
            <p:cNvSpPr txBox="1">
              <a:spLocks noChangeArrowheads="1"/>
            </p:cNvSpPr>
            <p:nvPr/>
          </p:nvSpPr>
          <p:spPr bwMode="auto">
            <a:xfrm>
              <a:off x="3379" y="1389"/>
              <a:ext cx="169" cy="173"/>
            </a:xfrm>
            <a:prstGeom prst="rect">
              <a:avLst/>
            </a:prstGeom>
            <a:noFill/>
            <a:ln w="9525">
              <a:noFill/>
              <a:miter lim="800000"/>
              <a:headEnd/>
              <a:tailEnd/>
            </a:ln>
          </p:spPr>
          <p:txBody>
            <a:bodyPr wrap="none">
              <a:spAutoFit/>
            </a:bodyPr>
            <a:lstStyle/>
            <a:p>
              <a:r>
                <a:rPr lang="en-US" altLang="zh-CN" sz="1200"/>
                <a:t>x</a:t>
              </a:r>
            </a:p>
          </p:txBody>
        </p:sp>
        <p:sp>
          <p:nvSpPr>
            <p:cNvPr id="22543" name="Text Box 8"/>
            <p:cNvSpPr txBox="1">
              <a:spLocks noChangeArrowheads="1"/>
            </p:cNvSpPr>
            <p:nvPr/>
          </p:nvSpPr>
          <p:spPr bwMode="auto">
            <a:xfrm>
              <a:off x="2958" y="1583"/>
              <a:ext cx="434" cy="173"/>
            </a:xfrm>
            <a:prstGeom prst="rect">
              <a:avLst/>
            </a:prstGeom>
            <a:noFill/>
            <a:ln w="9525">
              <a:noFill/>
              <a:miter lim="800000"/>
              <a:headEnd/>
              <a:tailEnd/>
            </a:ln>
          </p:spPr>
          <p:txBody>
            <a:bodyPr wrap="none">
              <a:spAutoFit/>
            </a:bodyPr>
            <a:lstStyle/>
            <a:p>
              <a:r>
                <a:rPr lang="en-US" altLang="zh-CN" sz="1200"/>
                <a:t>0x1000</a:t>
              </a:r>
            </a:p>
          </p:txBody>
        </p:sp>
      </p:grpSp>
      <p:grpSp>
        <p:nvGrpSpPr>
          <p:cNvPr id="3" name="Group 9"/>
          <p:cNvGrpSpPr>
            <a:grpSpLocks/>
          </p:cNvGrpSpPr>
          <p:nvPr/>
        </p:nvGrpSpPr>
        <p:grpSpPr bwMode="auto">
          <a:xfrm>
            <a:off x="4643438" y="1844675"/>
            <a:ext cx="1316037" cy="623888"/>
            <a:chOff x="3049" y="903"/>
            <a:chExt cx="829" cy="393"/>
          </a:xfrm>
        </p:grpSpPr>
        <p:sp>
          <p:nvSpPr>
            <p:cNvPr id="22539" name="Text Box 10"/>
            <p:cNvSpPr txBox="1">
              <a:spLocks noChangeArrowheads="1"/>
            </p:cNvSpPr>
            <p:nvPr/>
          </p:nvSpPr>
          <p:spPr bwMode="auto">
            <a:xfrm>
              <a:off x="3107" y="1117"/>
              <a:ext cx="771" cy="179"/>
            </a:xfrm>
            <a:prstGeom prst="rect">
              <a:avLst/>
            </a:prstGeom>
            <a:solidFill>
              <a:schemeClr val="accent1"/>
            </a:solidFill>
            <a:ln w="9525">
              <a:solidFill>
                <a:schemeClr val="tx1"/>
              </a:solidFill>
              <a:miter lim="800000"/>
              <a:headEnd/>
              <a:tailEnd/>
            </a:ln>
          </p:spPr>
          <p:txBody>
            <a:bodyPr>
              <a:spAutoFit/>
            </a:bodyPr>
            <a:lstStyle/>
            <a:p>
              <a:pPr>
                <a:spcBef>
                  <a:spcPct val="50000"/>
                </a:spcBef>
              </a:pPr>
              <a:endParaRPr lang="zh-CN" altLang="zh-CN" sz="1200"/>
            </a:p>
          </p:txBody>
        </p:sp>
        <p:sp>
          <p:nvSpPr>
            <p:cNvPr id="22540" name="Text Box 11"/>
            <p:cNvSpPr txBox="1">
              <a:spLocks noChangeArrowheads="1"/>
            </p:cNvSpPr>
            <p:nvPr/>
          </p:nvSpPr>
          <p:spPr bwMode="auto">
            <a:xfrm>
              <a:off x="3049" y="903"/>
              <a:ext cx="228" cy="173"/>
            </a:xfrm>
            <a:prstGeom prst="rect">
              <a:avLst/>
            </a:prstGeom>
            <a:noFill/>
            <a:ln w="9525">
              <a:noFill/>
              <a:miter lim="800000"/>
              <a:headEnd/>
              <a:tailEnd/>
            </a:ln>
          </p:spPr>
          <p:txBody>
            <a:bodyPr wrap="none">
              <a:spAutoFit/>
            </a:bodyPr>
            <a:lstStyle/>
            <a:p>
              <a:r>
                <a:rPr lang="en-US" altLang="zh-CN" sz="1200"/>
                <a:t>px</a:t>
              </a:r>
            </a:p>
          </p:txBody>
        </p:sp>
      </p:grpSp>
      <p:sp>
        <p:nvSpPr>
          <p:cNvPr id="45072" name="Text Box 16"/>
          <p:cNvSpPr txBox="1">
            <a:spLocks noChangeArrowheads="1"/>
          </p:cNvSpPr>
          <p:nvPr/>
        </p:nvSpPr>
        <p:spPr bwMode="auto">
          <a:xfrm>
            <a:off x="4787900" y="2205038"/>
            <a:ext cx="688975" cy="274637"/>
          </a:xfrm>
          <a:prstGeom prst="rect">
            <a:avLst/>
          </a:prstGeom>
          <a:noFill/>
          <a:ln w="9525">
            <a:noFill/>
            <a:miter lim="800000"/>
            <a:headEnd/>
            <a:tailEnd/>
          </a:ln>
        </p:spPr>
        <p:txBody>
          <a:bodyPr wrap="none">
            <a:spAutoFit/>
          </a:bodyPr>
          <a:lstStyle/>
          <a:p>
            <a:r>
              <a:rPr lang="en-US" altLang="zh-CN" sz="1200"/>
              <a:t>0x1000</a:t>
            </a:r>
          </a:p>
        </p:txBody>
      </p:sp>
      <p:sp>
        <p:nvSpPr>
          <p:cNvPr id="45073" name="Line 17"/>
          <p:cNvSpPr>
            <a:spLocks noChangeShapeType="1"/>
          </p:cNvSpPr>
          <p:nvPr/>
        </p:nvSpPr>
        <p:spPr bwMode="auto">
          <a:xfrm>
            <a:off x="5508625" y="2349500"/>
            <a:ext cx="935038" cy="935038"/>
          </a:xfrm>
          <a:prstGeom prst="line">
            <a:avLst/>
          </a:prstGeom>
          <a:noFill/>
          <a:ln w="19050">
            <a:solidFill>
              <a:schemeClr val="tx1"/>
            </a:solidFill>
            <a:round/>
            <a:headEnd/>
            <a:tailEnd type="triangle" w="med" len="med"/>
          </a:ln>
        </p:spPr>
        <p:txBody>
          <a:bodyPr wrap="none">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0" dur="500"/>
                                        <p:tgtEl>
                                          <p:spTgt spid="450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3" dur="500"/>
                                        <p:tgtEl>
                                          <p:spTgt spid="450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8" dur="500"/>
                                        <p:tgtEl>
                                          <p:spTgt spid="45059">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31" dur="500"/>
                                        <p:tgtEl>
                                          <p:spTgt spid="4505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5072"/>
                                        </p:tgtEl>
                                        <p:attrNameLst>
                                          <p:attrName>style.visibility</p:attrName>
                                        </p:attrNameLst>
                                      </p:cBhvr>
                                      <p:to>
                                        <p:strVal val="visible"/>
                                      </p:to>
                                    </p:set>
                                    <p:anim calcmode="lin" valueType="num">
                                      <p:cBhvr additive="base">
                                        <p:cTn id="36" dur="500" fill="hold"/>
                                        <p:tgtEl>
                                          <p:spTgt spid="45072"/>
                                        </p:tgtEl>
                                        <p:attrNameLst>
                                          <p:attrName>ppt_x</p:attrName>
                                        </p:attrNameLst>
                                      </p:cBhvr>
                                      <p:tavLst>
                                        <p:tav tm="0">
                                          <p:val>
                                            <p:strVal val="#ppt_x"/>
                                          </p:val>
                                        </p:tav>
                                        <p:tav tm="100000">
                                          <p:val>
                                            <p:strVal val="#ppt_x"/>
                                          </p:val>
                                        </p:tav>
                                      </p:tavLst>
                                    </p:anim>
                                    <p:anim calcmode="lin" valueType="num">
                                      <p:cBhvr additive="base">
                                        <p:cTn id="37" dur="500" fill="hold"/>
                                        <p:tgtEl>
                                          <p:spTgt spid="4507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42" dur="500"/>
                                        <p:tgtEl>
                                          <p:spTgt spid="45059">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5059">
                                            <p:txEl>
                                              <p:pRg st="6" end="6"/>
                                            </p:txEl>
                                          </p:spTgt>
                                        </p:tgtEl>
                                        <p:attrNameLst>
                                          <p:attrName>style.visibility</p:attrName>
                                        </p:attrNameLst>
                                      </p:cBhvr>
                                      <p:to>
                                        <p:strVal val="visible"/>
                                      </p:to>
                                    </p:set>
                                    <p:animEffect transition="in" filter="blinds(horizontal)">
                                      <p:cBhvr>
                                        <p:cTn id="45" dur="500"/>
                                        <p:tgtEl>
                                          <p:spTgt spid="45059">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5073"/>
                                        </p:tgtEl>
                                        <p:attrNameLst>
                                          <p:attrName>style.visibility</p:attrName>
                                        </p:attrNameLst>
                                      </p:cBhvr>
                                      <p:to>
                                        <p:strVal val="visible"/>
                                      </p:to>
                                    </p:set>
                                    <p:anim calcmode="lin" valueType="num">
                                      <p:cBhvr additive="base">
                                        <p:cTn id="50" dur="500" fill="hold"/>
                                        <p:tgtEl>
                                          <p:spTgt spid="45073"/>
                                        </p:tgtEl>
                                        <p:attrNameLst>
                                          <p:attrName>ppt_x</p:attrName>
                                        </p:attrNameLst>
                                      </p:cBhvr>
                                      <p:tavLst>
                                        <p:tav tm="0">
                                          <p:val>
                                            <p:strVal val="#ppt_x"/>
                                          </p:val>
                                        </p:tav>
                                        <p:tav tm="100000">
                                          <p:val>
                                            <p:strVal val="#ppt_x"/>
                                          </p:val>
                                        </p:tav>
                                      </p:tavLst>
                                    </p:anim>
                                    <p:anim calcmode="lin" valueType="num">
                                      <p:cBhvr additive="base">
                                        <p:cTn id="51" dur="500" fill="hold"/>
                                        <p:tgtEl>
                                          <p:spTgt spid="4507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214023"/>
                                        </p:tgtEl>
                                        <p:attrNameLst>
                                          <p:attrName>style.visibility</p:attrName>
                                        </p:attrNameLst>
                                      </p:cBhvr>
                                      <p:to>
                                        <p:strVal val="visible"/>
                                      </p:to>
                                    </p:set>
                                    <p:animEffect transition="in" filter="strips(downLeft)">
                                      <p:cBhvr>
                                        <p:cTn id="56" dur="500"/>
                                        <p:tgtEl>
                                          <p:spTgt spid="21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3" grpId="0" animBg="1"/>
      <p:bldP spid="45072" grpId="0"/>
      <p:bldP spid="4507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3"/>
          <p:cNvSpPr>
            <a:spLocks noGrp="1"/>
          </p:cNvSpPr>
          <p:nvPr>
            <p:ph type="ftr" sz="quarter" idx="10"/>
          </p:nvPr>
        </p:nvSpPr>
        <p:spPr>
          <a:noFill/>
        </p:spPr>
        <p:txBody>
          <a:bodyPr/>
          <a:lstStyle/>
          <a:p>
            <a:r>
              <a:rPr lang="en-US" altLang="zh-CN" smtClean="0"/>
              <a:t>构造类型 – 数组和指针</a:t>
            </a:r>
          </a:p>
        </p:txBody>
      </p:sp>
      <p:sp>
        <p:nvSpPr>
          <p:cNvPr id="23555" name="灯片编号占位符 4"/>
          <p:cNvSpPr>
            <a:spLocks noGrp="1"/>
          </p:cNvSpPr>
          <p:nvPr>
            <p:ph type="sldNum" sz="quarter" idx="11"/>
          </p:nvPr>
        </p:nvSpPr>
        <p:spPr>
          <a:noFill/>
        </p:spPr>
        <p:txBody>
          <a:bodyPr/>
          <a:lstStyle/>
          <a:p>
            <a:fld id="{92BAD51C-8EF8-41D1-9B42-3F7ECB39CD91}" type="slidenum">
              <a:rPr lang="en-US" altLang="zh-CN" smtClean="0"/>
              <a:pPr/>
              <a:t>18</a:t>
            </a:fld>
            <a:endParaRPr lang="en-US" altLang="zh-CN" smtClean="0"/>
          </a:p>
        </p:txBody>
      </p:sp>
      <p:sp>
        <p:nvSpPr>
          <p:cNvPr id="23556" name="Rectangle 2"/>
          <p:cNvSpPr>
            <a:spLocks noGrp="1" noChangeArrowheads="1"/>
          </p:cNvSpPr>
          <p:nvPr>
            <p:ph type="title"/>
          </p:nvPr>
        </p:nvSpPr>
        <p:spPr/>
        <p:txBody>
          <a:bodyPr/>
          <a:lstStyle/>
          <a:p>
            <a:r>
              <a:rPr lang="zh-CN" altLang="en-US" smtClean="0">
                <a:solidFill>
                  <a:schemeClr val="tx1"/>
                </a:solidFill>
                <a:ea typeface="宋体" pitchFamily="2" charset="-122"/>
              </a:rPr>
              <a:t>指针和地址（续）</a:t>
            </a:r>
          </a:p>
        </p:txBody>
      </p:sp>
      <p:sp>
        <p:nvSpPr>
          <p:cNvPr id="46083" name="Rectangle 3"/>
          <p:cNvSpPr>
            <a:spLocks noGrp="1" noChangeArrowheads="1"/>
          </p:cNvSpPr>
          <p:nvPr>
            <p:ph type="body" idx="1"/>
          </p:nvPr>
        </p:nvSpPr>
        <p:spPr/>
        <p:txBody>
          <a:bodyPr/>
          <a:lstStyle/>
          <a:p>
            <a:pPr marL="0" indent="0">
              <a:lnSpc>
                <a:spcPct val="80000"/>
              </a:lnSpc>
              <a:buFont typeface="Wingdings" pitchFamily="2" charset="2"/>
              <a:buNone/>
            </a:pPr>
            <a:r>
              <a:rPr lang="zh-CN" altLang="en-US" dirty="0" smtClean="0">
                <a:solidFill>
                  <a:srgbClr val="0033CC"/>
                </a:solidFill>
                <a:latin typeface="楷体" pitchFamily="49" charset="-122"/>
                <a:ea typeface="楷体" pitchFamily="49" charset="-122"/>
              </a:rPr>
              <a:t>注意：使用任何指针变量之前必须先给它赋一个所指合法具体对象的地址值。</a:t>
            </a:r>
            <a:endParaRPr lang="zh-CN" altLang="en-US" b="0" dirty="0" smtClean="0">
              <a:solidFill>
                <a:srgbClr val="0033CC"/>
              </a:solidFill>
              <a:latin typeface="楷体" pitchFamily="49" charset="-122"/>
              <a:ea typeface="楷体" pitchFamily="49" charset="-122"/>
            </a:endParaRPr>
          </a:p>
          <a:p>
            <a:pPr marL="0" indent="0">
              <a:lnSpc>
                <a:spcPct val="80000"/>
              </a:lnSpc>
              <a:buFont typeface="Wingdings" pitchFamily="2" charset="2"/>
              <a:buNone/>
            </a:pPr>
            <a:r>
              <a:rPr lang="zh-CN" altLang="en-US" b="0" dirty="0" smtClean="0">
                <a:ea typeface="宋体" pitchFamily="2" charset="-122"/>
              </a:rPr>
              <a:t>如下面用法是否有错？</a:t>
            </a:r>
          </a:p>
          <a:p>
            <a:pPr marL="0" indent="0">
              <a:lnSpc>
                <a:spcPct val="80000"/>
              </a:lnSpc>
              <a:buFont typeface="Wingdings" pitchFamily="2" charset="2"/>
              <a:buNone/>
            </a:pPr>
            <a:r>
              <a:rPr lang="en-US" altLang="zh-CN" b="0" dirty="0" smtClean="0">
                <a:ea typeface="宋体" pitchFamily="2" charset="-122"/>
              </a:rPr>
              <a:t>1</a:t>
            </a:r>
            <a:r>
              <a:rPr lang="zh-CN" altLang="en-US" b="0" dirty="0" smtClean="0">
                <a:ea typeface="宋体" pitchFamily="2" charset="-122"/>
              </a:rPr>
              <a:t>）	</a:t>
            </a:r>
            <a:r>
              <a:rPr lang="en-US" altLang="zh-CN" b="0" dirty="0" err="1" smtClean="0">
                <a:ea typeface="宋体" pitchFamily="2" charset="-122"/>
              </a:rPr>
              <a:t>int</a:t>
            </a:r>
            <a:r>
              <a:rPr lang="en-US" altLang="zh-CN" b="0" dirty="0" smtClean="0">
                <a:ea typeface="宋体" pitchFamily="2" charset="-122"/>
              </a:rPr>
              <a:t> x = 1;</a:t>
            </a:r>
          </a:p>
          <a:p>
            <a:pPr marL="0" indent="0">
              <a:lnSpc>
                <a:spcPct val="80000"/>
              </a:lnSpc>
              <a:buFont typeface="Wingdings" pitchFamily="2" charset="2"/>
              <a:buNone/>
            </a:pPr>
            <a:r>
              <a:rPr lang="en-US" altLang="zh-CN" b="0" dirty="0" smtClean="0">
                <a:ea typeface="宋体" pitchFamily="2" charset="-122"/>
              </a:rPr>
              <a:t>	</a:t>
            </a:r>
            <a:r>
              <a:rPr lang="en-US" altLang="zh-CN" b="0" dirty="0" err="1" smtClean="0">
                <a:ea typeface="宋体" pitchFamily="2" charset="-122"/>
              </a:rPr>
              <a:t>int</a:t>
            </a:r>
            <a:r>
              <a:rPr lang="en-US" altLang="zh-CN" b="0" dirty="0" smtClean="0">
                <a:ea typeface="宋体" pitchFamily="2" charset="-122"/>
              </a:rPr>
              <a:t> *</a:t>
            </a:r>
            <a:r>
              <a:rPr lang="en-US" altLang="zh-CN" b="0" dirty="0" err="1" smtClean="0">
                <a:ea typeface="宋体" pitchFamily="2" charset="-122"/>
              </a:rPr>
              <a:t>px</a:t>
            </a:r>
            <a:r>
              <a:rPr lang="en-US" altLang="zh-CN" b="0" dirty="0" smtClean="0">
                <a:ea typeface="宋体" pitchFamily="2" charset="-122"/>
              </a:rPr>
              <a:t>;</a:t>
            </a:r>
          </a:p>
          <a:p>
            <a:pPr marL="0" indent="0">
              <a:lnSpc>
                <a:spcPct val="80000"/>
              </a:lnSpc>
              <a:buFont typeface="Wingdings" pitchFamily="2" charset="2"/>
              <a:buNone/>
            </a:pPr>
            <a:r>
              <a:rPr lang="en-US" altLang="zh-CN" b="0" dirty="0" smtClean="0">
                <a:ea typeface="宋体" pitchFamily="2" charset="-122"/>
              </a:rPr>
              <a:t>	*</a:t>
            </a:r>
            <a:r>
              <a:rPr lang="en-US" altLang="zh-CN" b="0" dirty="0" err="1" smtClean="0">
                <a:ea typeface="宋体" pitchFamily="2" charset="-122"/>
              </a:rPr>
              <a:t>px</a:t>
            </a:r>
            <a:r>
              <a:rPr lang="en-US" altLang="zh-CN" b="0" dirty="0" smtClean="0">
                <a:ea typeface="宋体" pitchFamily="2" charset="-122"/>
              </a:rPr>
              <a:t> = x;</a:t>
            </a:r>
          </a:p>
          <a:p>
            <a:pPr marL="0" indent="0">
              <a:lnSpc>
                <a:spcPct val="80000"/>
              </a:lnSpc>
              <a:buFont typeface="Wingdings" pitchFamily="2" charset="2"/>
              <a:buNone/>
            </a:pPr>
            <a:r>
              <a:rPr lang="en-US" altLang="zh-CN" b="0" dirty="0" smtClean="0">
                <a:ea typeface="宋体" pitchFamily="2" charset="-122"/>
              </a:rPr>
              <a:t>2</a:t>
            </a:r>
            <a:r>
              <a:rPr lang="zh-CN" altLang="en-US" b="0" dirty="0" smtClean="0">
                <a:ea typeface="宋体" pitchFamily="2" charset="-122"/>
              </a:rPr>
              <a:t>）	</a:t>
            </a:r>
            <a:r>
              <a:rPr lang="en-US" altLang="zh-CN" b="0" dirty="0" smtClean="0">
                <a:ea typeface="宋体" pitchFamily="2" charset="-122"/>
              </a:rPr>
              <a:t>char *string;</a:t>
            </a:r>
          </a:p>
          <a:p>
            <a:pPr marL="0" indent="0">
              <a:lnSpc>
                <a:spcPct val="80000"/>
              </a:lnSpc>
              <a:buFont typeface="Wingdings" pitchFamily="2" charset="2"/>
              <a:buNone/>
            </a:pPr>
            <a:r>
              <a:rPr lang="en-US" altLang="zh-CN" b="0" dirty="0" smtClean="0">
                <a:ea typeface="宋体" pitchFamily="2" charset="-122"/>
              </a:rPr>
              <a:t>	</a:t>
            </a:r>
            <a:r>
              <a:rPr lang="en-US" altLang="zh-CN" b="0" dirty="0" err="1" smtClean="0">
                <a:ea typeface="宋体" pitchFamily="2" charset="-122"/>
              </a:rPr>
              <a:t>scanf</a:t>
            </a:r>
            <a:r>
              <a:rPr lang="en-US" altLang="zh-CN" b="0" dirty="0" smtClean="0">
                <a:ea typeface="宋体" pitchFamily="2" charset="-122"/>
              </a:rPr>
              <a:t>(“%s”, string);</a:t>
            </a:r>
          </a:p>
          <a:p>
            <a:pPr marL="0" indent="0">
              <a:lnSpc>
                <a:spcPct val="80000"/>
              </a:lnSpc>
              <a:buFont typeface="Wingdings" pitchFamily="2" charset="2"/>
              <a:buNone/>
            </a:pPr>
            <a:r>
              <a:rPr lang="en-US" altLang="zh-CN" b="0" dirty="0" smtClean="0">
                <a:ea typeface="宋体" pitchFamily="2" charset="-122"/>
              </a:rPr>
              <a:t>	</a:t>
            </a:r>
            <a:r>
              <a:rPr lang="en-US" altLang="zh-CN" b="0" dirty="0" err="1" smtClean="0">
                <a:ea typeface="宋体" pitchFamily="2" charset="-122"/>
              </a:rPr>
              <a:t>strcpy</a:t>
            </a:r>
            <a:r>
              <a:rPr lang="en-US" altLang="zh-CN" b="0" dirty="0" smtClean="0">
                <a:ea typeface="宋体" pitchFamily="2" charset="-122"/>
              </a:rPr>
              <a:t>(string, “Hello”);</a:t>
            </a:r>
          </a:p>
          <a:p>
            <a:pPr marL="0" indent="0">
              <a:lnSpc>
                <a:spcPct val="80000"/>
              </a:lnSpc>
              <a:buFont typeface="Wingdings" pitchFamily="2" charset="2"/>
              <a:buNone/>
            </a:pPr>
            <a:endParaRPr lang="en-US" altLang="zh-CN" dirty="0" smtClean="0">
              <a:ea typeface="宋体" pitchFamily="2" charset="-122"/>
            </a:endParaRPr>
          </a:p>
        </p:txBody>
      </p:sp>
      <p:sp>
        <p:nvSpPr>
          <p:cNvPr id="46084" name="Text Box 4"/>
          <p:cNvSpPr txBox="1">
            <a:spLocks noChangeArrowheads="1"/>
          </p:cNvSpPr>
          <p:nvPr/>
        </p:nvSpPr>
        <p:spPr bwMode="auto">
          <a:xfrm>
            <a:off x="4356100" y="3429000"/>
            <a:ext cx="996950" cy="579438"/>
          </a:xfrm>
          <a:prstGeom prst="rect">
            <a:avLst/>
          </a:prstGeom>
          <a:noFill/>
          <a:ln w="12700" cap="sq">
            <a:noFill/>
            <a:miter lim="800000"/>
            <a:headEnd type="none" w="sm" len="sm"/>
            <a:tailEnd type="none" w="sm" len="sm"/>
          </a:ln>
        </p:spPr>
        <p:txBody>
          <a:bodyPr wrap="none">
            <a:spAutoFit/>
          </a:bodyPr>
          <a:lstStyle/>
          <a:p>
            <a:r>
              <a:rPr lang="zh-CN" altLang="en-US" sz="3200" b="0">
                <a:solidFill>
                  <a:srgbClr val="FF0000"/>
                </a:solidFill>
                <a:latin typeface="Times New Roman" pitchFamily="18" charset="0"/>
                <a:ea typeface="华文彩云" pitchFamily="2" charset="-122"/>
              </a:rPr>
              <a:t>错！</a:t>
            </a:r>
          </a:p>
        </p:txBody>
      </p:sp>
      <p:sp>
        <p:nvSpPr>
          <p:cNvPr id="46085" name="Text Box 5"/>
          <p:cNvSpPr txBox="1">
            <a:spLocks noChangeArrowheads="1"/>
          </p:cNvSpPr>
          <p:nvPr/>
        </p:nvSpPr>
        <p:spPr bwMode="auto">
          <a:xfrm>
            <a:off x="4932363" y="4797425"/>
            <a:ext cx="996950" cy="579438"/>
          </a:xfrm>
          <a:prstGeom prst="rect">
            <a:avLst/>
          </a:prstGeom>
          <a:noFill/>
          <a:ln w="12700" cap="sq">
            <a:noFill/>
            <a:miter lim="800000"/>
            <a:headEnd type="none" w="sm" len="sm"/>
            <a:tailEnd type="none" w="sm" len="sm"/>
          </a:ln>
        </p:spPr>
        <p:txBody>
          <a:bodyPr wrap="none">
            <a:spAutoFit/>
          </a:bodyPr>
          <a:lstStyle/>
          <a:p>
            <a:r>
              <a:rPr lang="zh-CN" altLang="en-US" sz="3200" b="0">
                <a:solidFill>
                  <a:srgbClr val="FF0000"/>
                </a:solidFill>
                <a:latin typeface="Times New Roman" pitchFamily="18" charset="0"/>
                <a:ea typeface="华文彩云" pitchFamily="2" charset="-122"/>
              </a:rPr>
              <a:t>错！</a:t>
            </a:r>
          </a:p>
        </p:txBody>
      </p:sp>
      <p:sp>
        <p:nvSpPr>
          <p:cNvPr id="46086" name="Rectangle 6"/>
          <p:cNvSpPr>
            <a:spLocks noChangeArrowheads="1"/>
          </p:cNvSpPr>
          <p:nvPr/>
        </p:nvSpPr>
        <p:spPr bwMode="auto">
          <a:xfrm>
            <a:off x="1619250" y="5805488"/>
            <a:ext cx="4976813" cy="457200"/>
          </a:xfrm>
          <a:prstGeom prst="rect">
            <a:avLst/>
          </a:prstGeom>
          <a:noFill/>
          <a:ln w="12700" cap="sq">
            <a:noFill/>
            <a:miter lim="800000"/>
            <a:headEnd type="none" w="sm" len="sm"/>
            <a:tailEnd type="none" w="sm" len="sm"/>
          </a:ln>
        </p:spPr>
        <p:txBody>
          <a:bodyPr wrap="none">
            <a:spAutoFit/>
          </a:bodyPr>
          <a:lstStyle/>
          <a:p>
            <a:r>
              <a:rPr lang="zh-CN" altLang="en-US" sz="2400">
                <a:solidFill>
                  <a:srgbClr val="FF0000"/>
                </a:solidFill>
                <a:latin typeface="Times New Roman" pitchFamily="18" charset="0"/>
              </a:rPr>
              <a:t>上面是在编写</a:t>
            </a:r>
            <a:r>
              <a:rPr lang="en-US" altLang="zh-CN" sz="2400">
                <a:solidFill>
                  <a:srgbClr val="FF0000"/>
                </a:solidFill>
                <a:latin typeface="Times New Roman" pitchFamily="18" charset="0"/>
              </a:rPr>
              <a:t>C</a:t>
            </a:r>
            <a:r>
              <a:rPr lang="zh-CN" altLang="en-US" sz="2400">
                <a:solidFill>
                  <a:srgbClr val="FF0000"/>
                </a:solidFill>
                <a:latin typeface="Times New Roman" pitchFamily="18" charset="0"/>
              </a:rPr>
              <a:t>程序时常犯的错误！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5" dur="500"/>
                                        <p:tgtEl>
                                          <p:spTgt spid="4608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18" dur="500"/>
                                        <p:tgtEl>
                                          <p:spTgt spid="4608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1" presetClass="entr" presetSubtype="0" fill="hold" grpId="0" nodeType="clickEffect">
                                  <p:stCondLst>
                                    <p:cond delay="0"/>
                                  </p:stCondLst>
                                  <p:childTnLst>
                                    <p:set>
                                      <p:cBhvr>
                                        <p:cTn id="22" dur="1000">
                                          <p:stCondLst>
                                            <p:cond delay="0"/>
                                          </p:stCondLst>
                                        </p:cTn>
                                        <p:tgtEl>
                                          <p:spTgt spid="46084"/>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gunshot.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7" dur="500"/>
                                        <p:tgtEl>
                                          <p:spTgt spid="4608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30" dur="500"/>
                                        <p:tgtEl>
                                          <p:spTgt spid="4608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083">
                                            <p:txEl>
                                              <p:pRg st="7" end="7"/>
                                            </p:txEl>
                                          </p:spTgt>
                                        </p:tgtEl>
                                        <p:attrNameLst>
                                          <p:attrName>style.visibility</p:attrName>
                                        </p:attrNameLst>
                                      </p:cBhvr>
                                      <p:to>
                                        <p:strVal val="visible"/>
                                      </p:to>
                                    </p:set>
                                    <p:animEffect transition="in" filter="blinds(horizontal)">
                                      <p:cBhvr>
                                        <p:cTn id="33" dur="500"/>
                                        <p:tgtEl>
                                          <p:spTgt spid="4608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1" presetClass="entr" presetSubtype="0" fill="hold" grpId="0" nodeType="clickEffect">
                                  <p:stCondLst>
                                    <p:cond delay="0"/>
                                  </p:stCondLst>
                                  <p:childTnLst>
                                    <p:set>
                                      <p:cBhvr>
                                        <p:cTn id="37" dur="1000">
                                          <p:stCondLst>
                                            <p:cond delay="0"/>
                                          </p:stCondLst>
                                        </p:cTn>
                                        <p:tgtEl>
                                          <p:spTgt spid="46085"/>
                                        </p:tgtEl>
                                        <p:attrNameLst>
                                          <p:attrName>style.visibility</p:attrName>
                                        </p:attrNameLst>
                                      </p:cBhvr>
                                      <p:to>
                                        <p:strVal val="visible"/>
                                      </p:to>
                                    </p:set>
                                  </p:childTnLst>
                                  <p:subTnLst>
                                    <p:audio>
                                      <p:cMediaNode>
                                        <p:cTn display="0" masterRel="sameClick">
                                          <p:stCondLst>
                                            <p:cond evt="begin" delay="0">
                                              <p:tn val="36"/>
                                            </p:cond>
                                          </p:stCondLst>
                                          <p:endCondLst>
                                            <p:cond evt="onStopAudio" delay="0">
                                              <p:tgtEl>
                                                <p:sldTgt/>
                                              </p:tgtEl>
                                            </p:cond>
                                          </p:endCondLst>
                                        </p:cTn>
                                        <p:tgtEl>
                                          <p:sndTgt r:embed="rId3" name="gunshot.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6086"/>
                                        </p:tgtEl>
                                        <p:attrNameLst>
                                          <p:attrName>style.visibility</p:attrName>
                                        </p:attrNameLst>
                                      </p:cBhvr>
                                      <p:to>
                                        <p:strVal val="visible"/>
                                      </p:to>
                                    </p:set>
                                    <p:anim calcmode="lin" valueType="num">
                                      <p:cBhvr additive="base">
                                        <p:cTn id="42" dur="500" fill="hold"/>
                                        <p:tgtEl>
                                          <p:spTgt spid="46086"/>
                                        </p:tgtEl>
                                        <p:attrNameLst>
                                          <p:attrName>ppt_x</p:attrName>
                                        </p:attrNameLst>
                                      </p:cBhvr>
                                      <p:tavLst>
                                        <p:tav tm="0">
                                          <p:val>
                                            <p:strVal val="#ppt_x"/>
                                          </p:val>
                                        </p:tav>
                                        <p:tav tm="100000">
                                          <p:val>
                                            <p:strVal val="#ppt_x"/>
                                          </p:val>
                                        </p:tav>
                                      </p:tavLst>
                                    </p:anim>
                                    <p:anim calcmode="lin" valueType="num">
                                      <p:cBhvr additive="base">
                                        <p:cTn id="43" dur="500" fill="hold"/>
                                        <p:tgtEl>
                                          <p:spTgt spid="4608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P spid="46085" grpId="0" autoUpdateAnimBg="0"/>
      <p:bldP spid="4608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3"/>
          <p:cNvSpPr>
            <a:spLocks noGrp="1"/>
          </p:cNvSpPr>
          <p:nvPr>
            <p:ph type="ftr" sz="quarter" idx="10"/>
          </p:nvPr>
        </p:nvSpPr>
        <p:spPr>
          <a:noFill/>
        </p:spPr>
        <p:txBody>
          <a:bodyPr/>
          <a:lstStyle/>
          <a:p>
            <a:r>
              <a:rPr lang="en-US" altLang="zh-CN" smtClean="0"/>
              <a:t>构造类型 – 数组和指针</a:t>
            </a:r>
          </a:p>
        </p:txBody>
      </p:sp>
      <p:sp>
        <p:nvSpPr>
          <p:cNvPr id="24579" name="灯片编号占位符 4"/>
          <p:cNvSpPr>
            <a:spLocks noGrp="1"/>
          </p:cNvSpPr>
          <p:nvPr>
            <p:ph type="sldNum" sz="quarter" idx="11"/>
          </p:nvPr>
        </p:nvSpPr>
        <p:spPr>
          <a:noFill/>
        </p:spPr>
        <p:txBody>
          <a:bodyPr/>
          <a:lstStyle/>
          <a:p>
            <a:fld id="{0182C6B6-A5B0-4668-BBA3-8F57DCA49048}" type="slidenum">
              <a:rPr lang="en-US" altLang="zh-CN" smtClean="0"/>
              <a:pPr/>
              <a:t>19</a:t>
            </a:fld>
            <a:endParaRPr lang="en-US" altLang="zh-CN" smtClean="0"/>
          </a:p>
        </p:txBody>
      </p:sp>
      <p:sp>
        <p:nvSpPr>
          <p:cNvPr id="24580" name="Rectangle 2"/>
          <p:cNvSpPr>
            <a:spLocks noGrp="1" noChangeArrowheads="1"/>
          </p:cNvSpPr>
          <p:nvPr>
            <p:ph type="title"/>
          </p:nvPr>
        </p:nvSpPr>
        <p:spPr/>
        <p:txBody>
          <a:bodyPr/>
          <a:lstStyle/>
          <a:p>
            <a:r>
              <a:rPr lang="zh-CN" altLang="en-US" smtClean="0">
                <a:solidFill>
                  <a:schemeClr val="tx1"/>
                </a:solidFill>
                <a:ea typeface="宋体" pitchFamily="2" charset="-122"/>
              </a:rPr>
              <a:t>指针和地址（续）</a:t>
            </a:r>
          </a:p>
        </p:txBody>
      </p:sp>
      <p:sp>
        <p:nvSpPr>
          <p:cNvPr id="47107" name="Rectangle 3"/>
          <p:cNvSpPr>
            <a:spLocks noGrp="1" noChangeArrowheads="1"/>
          </p:cNvSpPr>
          <p:nvPr>
            <p:ph type="body" idx="1"/>
          </p:nvPr>
        </p:nvSpPr>
        <p:spPr/>
        <p:txBody>
          <a:bodyPr/>
          <a:lstStyle/>
          <a:p>
            <a:pPr>
              <a:defRPr/>
            </a:pPr>
            <a:r>
              <a:rPr lang="zh-CN" altLang="en-US" b="0" dirty="0" smtClean="0">
                <a:ea typeface="宋体" pitchFamily="2" charset="-122"/>
              </a:rPr>
              <a:t>如何使一个指针指向一个具体对象：</a:t>
            </a:r>
          </a:p>
          <a:p>
            <a:pPr lvl="1">
              <a:defRPr/>
            </a:pPr>
            <a:r>
              <a:rPr lang="zh-CN" altLang="en-US" dirty="0" smtClean="0">
                <a:ea typeface="宋体" pitchFamily="2" charset="-122"/>
              </a:rPr>
              <a:t>通过</a:t>
            </a:r>
            <a:r>
              <a:rPr lang="en-US" altLang="zh-CN" dirty="0" smtClean="0">
                <a:ea typeface="宋体" pitchFamily="2" charset="-122"/>
              </a:rPr>
              <a:t>&amp;</a:t>
            </a:r>
            <a:r>
              <a:rPr lang="zh-CN" altLang="en-US" dirty="0" smtClean="0">
                <a:ea typeface="宋体" pitchFamily="2" charset="-122"/>
              </a:rPr>
              <a:t>运算符使指针指向某个对象。如：</a:t>
            </a:r>
          </a:p>
          <a:p>
            <a:pPr lvl="2" indent="0">
              <a:buFont typeface="Wingdings" pitchFamily="2" charset="2"/>
              <a:buNone/>
              <a:defRPr/>
            </a:pPr>
            <a:r>
              <a:rPr lang="en-US" altLang="zh-CN" sz="1600" dirty="0" err="1" smtClean="0">
                <a:solidFill>
                  <a:srgbClr val="0033CC"/>
                </a:solidFill>
                <a:ea typeface="宋体" pitchFamily="2" charset="-122"/>
              </a:rPr>
              <a:t>int</a:t>
            </a:r>
            <a:r>
              <a:rPr lang="en-US" altLang="zh-CN" sz="1600" dirty="0" smtClean="0">
                <a:solidFill>
                  <a:srgbClr val="0033CC"/>
                </a:solidFill>
                <a:ea typeface="宋体" pitchFamily="2" charset="-122"/>
              </a:rPr>
              <a:t> n=10, *</a:t>
            </a:r>
            <a:r>
              <a:rPr lang="en-US" altLang="zh-CN" sz="1600" dirty="0" err="1" smtClean="0">
                <a:solidFill>
                  <a:srgbClr val="0033CC"/>
                </a:solidFill>
                <a:ea typeface="宋体" pitchFamily="2" charset="-122"/>
              </a:rPr>
              <a:t>px</a:t>
            </a:r>
            <a:r>
              <a:rPr lang="en-US" altLang="zh-CN" sz="1600" dirty="0" smtClean="0">
                <a:solidFill>
                  <a:srgbClr val="0033CC"/>
                </a:solidFill>
                <a:ea typeface="宋体" pitchFamily="2" charset="-122"/>
              </a:rPr>
              <a:t>;</a:t>
            </a:r>
          </a:p>
          <a:p>
            <a:pPr lvl="2" indent="0">
              <a:buFont typeface="Wingdings" pitchFamily="2" charset="2"/>
              <a:buNone/>
              <a:defRPr/>
            </a:pPr>
            <a:r>
              <a:rPr lang="en-US" altLang="zh-CN" sz="1600" dirty="0" err="1" smtClean="0">
                <a:solidFill>
                  <a:srgbClr val="0033CC"/>
                </a:solidFill>
                <a:ea typeface="宋体" pitchFamily="2" charset="-122"/>
              </a:rPr>
              <a:t>px</a:t>
            </a:r>
            <a:r>
              <a:rPr lang="en-US" altLang="zh-CN" sz="1600" dirty="0" smtClean="0">
                <a:solidFill>
                  <a:srgbClr val="0033CC"/>
                </a:solidFill>
                <a:ea typeface="宋体" pitchFamily="2" charset="-122"/>
              </a:rPr>
              <a:t> = &amp;n;</a:t>
            </a:r>
          </a:p>
          <a:p>
            <a:pPr lvl="1">
              <a:defRPr/>
            </a:pPr>
            <a:r>
              <a:rPr lang="zh-CN" altLang="en-US" dirty="0" smtClean="0">
                <a:ea typeface="宋体" pitchFamily="2" charset="-122"/>
              </a:rPr>
              <a:t>将另一个同类型的（已指向具体对象的）指针赋给它以获得值，两指针指向同一对象。如，           </a:t>
            </a:r>
          </a:p>
          <a:p>
            <a:pPr lvl="2" indent="0">
              <a:buFont typeface="Wingdings" pitchFamily="2" charset="2"/>
              <a:buNone/>
              <a:defRPr/>
            </a:pPr>
            <a:r>
              <a:rPr lang="en-US" altLang="zh-CN" sz="1600" dirty="0" err="1" smtClean="0">
                <a:solidFill>
                  <a:srgbClr val="0033CC"/>
                </a:solidFill>
                <a:ea typeface="宋体" pitchFamily="2" charset="-122"/>
              </a:rPr>
              <a:t>int</a:t>
            </a:r>
            <a:r>
              <a:rPr lang="en-US" altLang="zh-CN" sz="1600" dirty="0" smtClean="0">
                <a:solidFill>
                  <a:srgbClr val="0033CC"/>
                </a:solidFill>
                <a:ea typeface="宋体" pitchFamily="2" charset="-122"/>
              </a:rPr>
              <a:t> n=10, *</a:t>
            </a:r>
            <a:r>
              <a:rPr lang="en-US" altLang="zh-CN" sz="1600" dirty="0" err="1" smtClean="0">
                <a:solidFill>
                  <a:srgbClr val="0033CC"/>
                </a:solidFill>
                <a:ea typeface="宋体" pitchFamily="2" charset="-122"/>
              </a:rPr>
              <a:t>px</a:t>
            </a:r>
            <a:r>
              <a:rPr lang="en-US" altLang="zh-CN" sz="1600" dirty="0" smtClean="0">
                <a:solidFill>
                  <a:srgbClr val="0033CC"/>
                </a:solidFill>
                <a:ea typeface="宋体" pitchFamily="2" charset="-122"/>
              </a:rPr>
              <a:t>,*</a:t>
            </a:r>
            <a:r>
              <a:rPr lang="en-US" altLang="zh-CN" sz="1600" dirty="0" err="1" smtClean="0">
                <a:solidFill>
                  <a:srgbClr val="0033CC"/>
                </a:solidFill>
                <a:ea typeface="宋体" pitchFamily="2" charset="-122"/>
              </a:rPr>
              <a:t>py</a:t>
            </a:r>
            <a:r>
              <a:rPr lang="en-US" altLang="zh-CN" sz="1600" dirty="0" smtClean="0">
                <a:solidFill>
                  <a:srgbClr val="0033CC"/>
                </a:solidFill>
                <a:ea typeface="宋体" pitchFamily="2" charset="-122"/>
              </a:rPr>
              <a:t>;</a:t>
            </a:r>
          </a:p>
          <a:p>
            <a:pPr lvl="2" indent="0">
              <a:buFont typeface="Wingdings" pitchFamily="2" charset="2"/>
              <a:buNone/>
              <a:defRPr/>
            </a:pPr>
            <a:r>
              <a:rPr lang="en-US" altLang="zh-CN" sz="1600" dirty="0" err="1" smtClean="0">
                <a:solidFill>
                  <a:srgbClr val="0033CC"/>
                </a:solidFill>
                <a:ea typeface="宋体" pitchFamily="2" charset="-122"/>
              </a:rPr>
              <a:t>px</a:t>
            </a:r>
            <a:r>
              <a:rPr lang="en-US" altLang="zh-CN" sz="1600" dirty="0" smtClean="0">
                <a:solidFill>
                  <a:srgbClr val="0033CC"/>
                </a:solidFill>
                <a:ea typeface="宋体" pitchFamily="2" charset="-122"/>
              </a:rPr>
              <a:t> = &amp;n;</a:t>
            </a:r>
          </a:p>
          <a:p>
            <a:pPr lvl="2" indent="0">
              <a:buFont typeface="Wingdings" pitchFamily="2" charset="2"/>
              <a:buNone/>
              <a:defRPr/>
            </a:pPr>
            <a:r>
              <a:rPr lang="en-US" altLang="zh-CN" sz="1600" dirty="0" err="1" smtClean="0">
                <a:solidFill>
                  <a:srgbClr val="0033CC"/>
                </a:solidFill>
                <a:ea typeface="宋体" pitchFamily="2" charset="-122"/>
              </a:rPr>
              <a:t>py</a:t>
            </a:r>
            <a:r>
              <a:rPr lang="en-US" altLang="zh-CN" sz="1600" dirty="0" smtClean="0">
                <a:solidFill>
                  <a:srgbClr val="0033CC"/>
                </a:solidFill>
                <a:ea typeface="宋体" pitchFamily="2" charset="-122"/>
              </a:rPr>
              <a:t> = </a:t>
            </a:r>
            <a:r>
              <a:rPr lang="en-US" altLang="zh-CN" sz="1600" dirty="0" err="1" smtClean="0">
                <a:solidFill>
                  <a:srgbClr val="0033CC"/>
                </a:solidFill>
                <a:ea typeface="宋体" pitchFamily="2" charset="-122"/>
              </a:rPr>
              <a:t>px</a:t>
            </a:r>
            <a:r>
              <a:rPr lang="en-US" altLang="zh-CN" sz="1600" dirty="0" smtClean="0">
                <a:solidFill>
                  <a:srgbClr val="0033CC"/>
                </a:solidFill>
                <a:ea typeface="宋体" pitchFamily="2" charset="-122"/>
              </a:rPr>
              <a:t>;</a:t>
            </a:r>
            <a:endParaRPr lang="en-US" altLang="zh-CN" dirty="0" smtClean="0">
              <a:solidFill>
                <a:srgbClr val="0033CC"/>
              </a:solidFill>
              <a:ea typeface="宋体" pitchFamily="2" charset="-122"/>
            </a:endParaRPr>
          </a:p>
          <a:p>
            <a:pPr lvl="1">
              <a:defRPr/>
            </a:pPr>
            <a:r>
              <a:rPr lang="zh-CN" altLang="en-US" dirty="0" smtClean="0">
                <a:ea typeface="宋体" pitchFamily="2" charset="-122"/>
              </a:rPr>
              <a:t>使用</a:t>
            </a:r>
            <a:r>
              <a:rPr lang="en-US" altLang="zh-CN" dirty="0" err="1" smtClean="0">
                <a:ea typeface="宋体" pitchFamily="2" charset="-122"/>
              </a:rPr>
              <a:t>malloc</a:t>
            </a:r>
            <a:r>
              <a:rPr lang="zh-CN" altLang="en-US" dirty="0" smtClean="0">
                <a:ea typeface="宋体" pitchFamily="2" charset="-122"/>
              </a:rPr>
              <a:t>或</a:t>
            </a:r>
            <a:r>
              <a:rPr lang="en-US" altLang="zh-CN" dirty="0" err="1" smtClean="0">
                <a:ea typeface="宋体" pitchFamily="2" charset="-122"/>
              </a:rPr>
              <a:t>alloc</a:t>
            </a:r>
            <a:r>
              <a:rPr lang="zh-CN" altLang="en-US" dirty="0" smtClean="0">
                <a:ea typeface="宋体" pitchFamily="2" charset="-122"/>
              </a:rPr>
              <a:t>等函数给指针分配一个具体空间（动态存储分配）。如</a:t>
            </a:r>
            <a:r>
              <a:rPr lang="en-US" altLang="zh-CN" dirty="0" smtClean="0">
                <a:ea typeface="宋体" pitchFamily="2" charset="-122"/>
              </a:rPr>
              <a:t>: </a:t>
            </a:r>
          </a:p>
          <a:p>
            <a:pPr lvl="2">
              <a:buFont typeface="Wingdings" pitchFamily="2" charset="2"/>
              <a:buNone/>
              <a:defRPr/>
            </a:pPr>
            <a:r>
              <a:rPr lang="en-US" altLang="zh-CN" dirty="0" smtClean="0">
                <a:solidFill>
                  <a:srgbClr val="0033CC"/>
                </a:solidFill>
                <a:ea typeface="宋体" pitchFamily="2" charset="-122"/>
              </a:rPr>
              <a:t>p = (char *)</a:t>
            </a:r>
            <a:r>
              <a:rPr lang="en-US" altLang="zh-CN" dirty="0" err="1" smtClean="0">
                <a:solidFill>
                  <a:srgbClr val="0033CC"/>
                </a:solidFill>
                <a:ea typeface="宋体" pitchFamily="2" charset="-122"/>
              </a:rPr>
              <a:t>malloc</a:t>
            </a:r>
            <a:r>
              <a:rPr lang="en-US" altLang="zh-CN" dirty="0" smtClean="0">
                <a:solidFill>
                  <a:srgbClr val="0033CC"/>
                </a:solidFill>
                <a:ea typeface="宋体" pitchFamily="2" charset="-122"/>
              </a:rPr>
              <a:t>(</a:t>
            </a:r>
            <a:r>
              <a:rPr lang="en-US" altLang="zh-CN" dirty="0" err="1" smtClean="0">
                <a:solidFill>
                  <a:srgbClr val="0033CC"/>
                </a:solidFill>
                <a:ea typeface="宋体" pitchFamily="2" charset="-122"/>
              </a:rPr>
              <a:t>strlen</a:t>
            </a:r>
            <a:r>
              <a:rPr lang="en-US" altLang="zh-CN" dirty="0" smtClean="0">
                <a:solidFill>
                  <a:srgbClr val="0033CC"/>
                </a:solidFill>
                <a:ea typeface="宋体" pitchFamily="2" charset="-122"/>
              </a:rPr>
              <a:t>(s)+1);</a:t>
            </a:r>
          </a:p>
        </p:txBody>
      </p:sp>
      <p:grpSp>
        <p:nvGrpSpPr>
          <p:cNvPr id="2" name="Group 11"/>
          <p:cNvGrpSpPr>
            <a:grpSpLocks/>
          </p:cNvGrpSpPr>
          <p:nvPr/>
        </p:nvGrpSpPr>
        <p:grpSpPr bwMode="auto">
          <a:xfrm>
            <a:off x="4572000" y="3860800"/>
            <a:ext cx="1836738" cy="574675"/>
            <a:chOff x="2358" y="2727"/>
            <a:chExt cx="1157" cy="362"/>
          </a:xfrm>
        </p:grpSpPr>
        <p:sp>
          <p:nvSpPr>
            <p:cNvPr id="24591" name="Rectangle 12"/>
            <p:cNvSpPr>
              <a:spLocks noChangeArrowheads="1"/>
            </p:cNvSpPr>
            <p:nvPr/>
          </p:nvSpPr>
          <p:spPr bwMode="auto">
            <a:xfrm>
              <a:off x="2699" y="2749"/>
              <a:ext cx="816" cy="340"/>
            </a:xfrm>
            <a:prstGeom prst="rect">
              <a:avLst/>
            </a:prstGeom>
            <a:solidFill>
              <a:srgbClr val="0033CC"/>
            </a:solidFill>
            <a:ln w="9525" algn="ctr">
              <a:solidFill>
                <a:schemeClr val="tx1"/>
              </a:solidFill>
              <a:miter lim="800000"/>
              <a:headEnd type="none" w="sm" len="sm"/>
              <a:tailEnd type="none" w="sm" len="sm"/>
            </a:ln>
          </p:spPr>
          <p:txBody>
            <a:bodyPr wrap="none" anchor="ctr"/>
            <a:lstStyle/>
            <a:p>
              <a:pPr algn="ctr"/>
              <a:endParaRPr lang="zh-CN" altLang="zh-CN" sz="2400">
                <a:solidFill>
                  <a:srgbClr val="FF0000"/>
                </a:solidFill>
                <a:latin typeface="Times New Roman" pitchFamily="18" charset="0"/>
              </a:endParaRPr>
            </a:p>
          </p:txBody>
        </p:sp>
        <p:sp>
          <p:nvSpPr>
            <p:cNvPr id="24592" name="Text Box 13"/>
            <p:cNvSpPr txBox="1">
              <a:spLocks noChangeArrowheads="1"/>
            </p:cNvSpPr>
            <p:nvPr/>
          </p:nvSpPr>
          <p:spPr bwMode="auto">
            <a:xfrm>
              <a:off x="2358" y="2727"/>
              <a:ext cx="341" cy="288"/>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px</a:t>
              </a:r>
            </a:p>
          </p:txBody>
        </p:sp>
      </p:grpSp>
      <p:sp>
        <p:nvSpPr>
          <p:cNvPr id="210958" name="Freeform 14"/>
          <p:cNvSpPr>
            <a:spLocks/>
          </p:cNvSpPr>
          <p:nvPr/>
        </p:nvSpPr>
        <p:spPr bwMode="auto">
          <a:xfrm>
            <a:off x="5507038" y="2925763"/>
            <a:ext cx="828675" cy="971550"/>
          </a:xfrm>
          <a:custGeom>
            <a:avLst/>
            <a:gdLst>
              <a:gd name="T0" fmla="*/ 0 w 771"/>
              <a:gd name="T1" fmla="*/ 2147483647 h 771"/>
              <a:gd name="T2" fmla="*/ 2147483647 w 771"/>
              <a:gd name="T3" fmla="*/ 2147483647 h 771"/>
              <a:gd name="T4" fmla="*/ 2147483647 w 771"/>
              <a:gd name="T5" fmla="*/ 0 h 771"/>
              <a:gd name="T6" fmla="*/ 0 60000 65536"/>
              <a:gd name="T7" fmla="*/ 0 60000 65536"/>
              <a:gd name="T8" fmla="*/ 0 60000 65536"/>
              <a:gd name="T9" fmla="*/ 0 w 771"/>
              <a:gd name="T10" fmla="*/ 0 h 771"/>
              <a:gd name="T11" fmla="*/ 771 w 771"/>
              <a:gd name="T12" fmla="*/ 771 h 771"/>
            </a:gdLst>
            <a:ahLst/>
            <a:cxnLst>
              <a:cxn ang="T6">
                <a:pos x="T0" y="T1"/>
              </a:cxn>
              <a:cxn ang="T7">
                <a:pos x="T2" y="T3"/>
              </a:cxn>
              <a:cxn ang="T8">
                <a:pos x="T4" y="T5"/>
              </a:cxn>
            </a:cxnLst>
            <a:rect l="T9" t="T10" r="T11" b="T12"/>
            <a:pathLst>
              <a:path w="771" h="771">
                <a:moveTo>
                  <a:pt x="0" y="771"/>
                </a:moveTo>
                <a:cubicBezTo>
                  <a:pt x="44" y="684"/>
                  <a:pt x="135" y="378"/>
                  <a:pt x="263" y="250"/>
                </a:cubicBezTo>
                <a:cubicBezTo>
                  <a:pt x="391" y="122"/>
                  <a:pt x="665" y="52"/>
                  <a:pt x="771" y="0"/>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10959" name="Text Box 15"/>
          <p:cNvSpPr txBox="1">
            <a:spLocks noChangeArrowheads="1"/>
          </p:cNvSpPr>
          <p:nvPr/>
        </p:nvSpPr>
        <p:spPr bwMode="auto">
          <a:xfrm>
            <a:off x="5183188" y="3932238"/>
            <a:ext cx="1439862"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0x010f</a:t>
            </a:r>
          </a:p>
        </p:txBody>
      </p:sp>
      <p:sp>
        <p:nvSpPr>
          <p:cNvPr id="210960" name="Text Box 16"/>
          <p:cNvSpPr txBox="1">
            <a:spLocks noChangeArrowheads="1"/>
          </p:cNvSpPr>
          <p:nvPr/>
        </p:nvSpPr>
        <p:spPr bwMode="auto">
          <a:xfrm>
            <a:off x="6372225" y="2420938"/>
            <a:ext cx="1439863" cy="457200"/>
          </a:xfrm>
          <a:prstGeom prst="rect">
            <a:avLst/>
          </a:prstGeom>
          <a:solidFill>
            <a:schemeClr val="accent1"/>
          </a:solid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10</a:t>
            </a:r>
          </a:p>
        </p:txBody>
      </p:sp>
      <p:grpSp>
        <p:nvGrpSpPr>
          <p:cNvPr id="3" name="Group 17"/>
          <p:cNvGrpSpPr>
            <a:grpSpLocks/>
          </p:cNvGrpSpPr>
          <p:nvPr/>
        </p:nvGrpSpPr>
        <p:grpSpPr bwMode="auto">
          <a:xfrm>
            <a:off x="7019925" y="3862388"/>
            <a:ext cx="1836738" cy="574675"/>
            <a:chOff x="2358" y="2727"/>
            <a:chExt cx="1157" cy="362"/>
          </a:xfrm>
        </p:grpSpPr>
        <p:sp>
          <p:nvSpPr>
            <p:cNvPr id="24589" name="Rectangle 18"/>
            <p:cNvSpPr>
              <a:spLocks noChangeArrowheads="1"/>
            </p:cNvSpPr>
            <p:nvPr/>
          </p:nvSpPr>
          <p:spPr bwMode="auto">
            <a:xfrm>
              <a:off x="2699" y="2749"/>
              <a:ext cx="816" cy="340"/>
            </a:xfrm>
            <a:prstGeom prst="rect">
              <a:avLst/>
            </a:prstGeom>
            <a:solidFill>
              <a:srgbClr val="0033CC"/>
            </a:solidFill>
            <a:ln w="9525" algn="ctr">
              <a:solidFill>
                <a:schemeClr val="tx1"/>
              </a:solidFill>
              <a:miter lim="800000"/>
              <a:headEnd type="none" w="sm" len="sm"/>
              <a:tailEnd type="none" w="sm" len="sm"/>
            </a:ln>
          </p:spPr>
          <p:txBody>
            <a:bodyPr wrap="none" anchor="ctr"/>
            <a:lstStyle/>
            <a:p>
              <a:pPr algn="ctr"/>
              <a:endParaRPr lang="zh-CN" altLang="zh-CN" sz="2400">
                <a:solidFill>
                  <a:srgbClr val="FF0000"/>
                </a:solidFill>
                <a:latin typeface="Times New Roman" pitchFamily="18" charset="0"/>
              </a:endParaRPr>
            </a:p>
          </p:txBody>
        </p:sp>
        <p:sp>
          <p:nvSpPr>
            <p:cNvPr id="24590" name="Text Box 19"/>
            <p:cNvSpPr txBox="1">
              <a:spLocks noChangeArrowheads="1"/>
            </p:cNvSpPr>
            <p:nvPr/>
          </p:nvSpPr>
          <p:spPr bwMode="auto">
            <a:xfrm>
              <a:off x="2358" y="2727"/>
              <a:ext cx="341" cy="288"/>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py</a:t>
              </a:r>
            </a:p>
          </p:txBody>
        </p:sp>
      </p:grpSp>
      <p:sp>
        <p:nvSpPr>
          <p:cNvPr id="210964" name="Text Box 20"/>
          <p:cNvSpPr txBox="1">
            <a:spLocks noChangeArrowheads="1"/>
          </p:cNvSpPr>
          <p:nvPr/>
        </p:nvSpPr>
        <p:spPr bwMode="auto">
          <a:xfrm>
            <a:off x="7632700" y="3933825"/>
            <a:ext cx="1439863"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0x010f</a:t>
            </a:r>
          </a:p>
        </p:txBody>
      </p:sp>
      <p:sp>
        <p:nvSpPr>
          <p:cNvPr id="210965" name="Freeform 21"/>
          <p:cNvSpPr>
            <a:spLocks/>
          </p:cNvSpPr>
          <p:nvPr/>
        </p:nvSpPr>
        <p:spPr bwMode="auto">
          <a:xfrm flipH="1">
            <a:off x="7596188" y="2889250"/>
            <a:ext cx="971550" cy="1008063"/>
          </a:xfrm>
          <a:custGeom>
            <a:avLst/>
            <a:gdLst>
              <a:gd name="T0" fmla="*/ 0 w 771"/>
              <a:gd name="T1" fmla="*/ 2147483647 h 771"/>
              <a:gd name="T2" fmla="*/ 2147483647 w 771"/>
              <a:gd name="T3" fmla="*/ 2147483647 h 771"/>
              <a:gd name="T4" fmla="*/ 2147483647 w 771"/>
              <a:gd name="T5" fmla="*/ 0 h 771"/>
              <a:gd name="T6" fmla="*/ 0 60000 65536"/>
              <a:gd name="T7" fmla="*/ 0 60000 65536"/>
              <a:gd name="T8" fmla="*/ 0 60000 65536"/>
              <a:gd name="T9" fmla="*/ 0 w 771"/>
              <a:gd name="T10" fmla="*/ 0 h 771"/>
              <a:gd name="T11" fmla="*/ 771 w 771"/>
              <a:gd name="T12" fmla="*/ 771 h 771"/>
            </a:gdLst>
            <a:ahLst/>
            <a:cxnLst>
              <a:cxn ang="T6">
                <a:pos x="T0" y="T1"/>
              </a:cxn>
              <a:cxn ang="T7">
                <a:pos x="T2" y="T3"/>
              </a:cxn>
              <a:cxn ang="T8">
                <a:pos x="T4" y="T5"/>
              </a:cxn>
            </a:cxnLst>
            <a:rect l="T9" t="T10" r="T11" b="T12"/>
            <a:pathLst>
              <a:path w="771" h="771">
                <a:moveTo>
                  <a:pt x="0" y="771"/>
                </a:moveTo>
                <a:cubicBezTo>
                  <a:pt x="44" y="684"/>
                  <a:pt x="135" y="378"/>
                  <a:pt x="263" y="250"/>
                </a:cubicBezTo>
                <a:cubicBezTo>
                  <a:pt x="391" y="122"/>
                  <a:pt x="665" y="52"/>
                  <a:pt x="771" y="0"/>
                </a:cubicBezTo>
              </a:path>
            </a:pathLst>
          </a:custGeom>
          <a:noFill/>
          <a:ln w="28575">
            <a:solidFill>
              <a:srgbClr val="FF0000"/>
            </a:solidFill>
            <a:round/>
            <a:headEnd type="none" w="sm" len="sm"/>
            <a:tailEnd type="arrow" w="med" len="me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 calcmode="lin" valueType="num">
                                      <p:cBhvr additive="base">
                                        <p:cTn id="2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27" dur="500"/>
                                        <p:tgtEl>
                                          <p:spTgt spid="47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 calcmode="lin" valueType="num">
                                      <p:cBhvr additive="base">
                                        <p:cTn id="32"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107">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7107">
                                            <p:txEl>
                                              <p:pRg st="6" end="6"/>
                                            </p:txEl>
                                          </p:spTgt>
                                        </p:tgtEl>
                                        <p:attrNameLst>
                                          <p:attrName>style.visibility</p:attrName>
                                        </p:attrNameLst>
                                      </p:cBhvr>
                                      <p:to>
                                        <p:strVal val="visible"/>
                                      </p:to>
                                    </p:set>
                                    <p:anim calcmode="lin" valueType="num">
                                      <p:cBhvr additive="base">
                                        <p:cTn id="36"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7107">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7107">
                                            <p:txEl>
                                              <p:pRg st="7" end="7"/>
                                            </p:txEl>
                                          </p:spTgt>
                                        </p:tgtEl>
                                        <p:attrNameLst>
                                          <p:attrName>style.visibility</p:attrName>
                                        </p:attrNameLst>
                                      </p:cBhvr>
                                      <p:to>
                                        <p:strVal val="visible"/>
                                      </p:to>
                                    </p:set>
                                    <p:anim calcmode="lin" valueType="num">
                                      <p:cBhvr additive="base">
                                        <p:cTn id="40"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7107">
                                            <p:txEl>
                                              <p:pRg st="7" end="7"/>
                                            </p:txEl>
                                          </p:spTgt>
                                        </p:tgtEl>
                                        <p:attrNameLst>
                                          <p:attrName>ppt_y</p:attrName>
                                        </p:attrNameLst>
                                      </p:cBhvr>
                                      <p:tavLst>
                                        <p:tav tm="0">
                                          <p:val>
                                            <p:strVal val="1+#ppt_h/2"/>
                                          </p:val>
                                        </p:tav>
                                        <p:tav tm="100000">
                                          <p:val>
                                            <p:strVal val="#ppt_y"/>
                                          </p:val>
                                        </p:tav>
                                      </p:tavLst>
                                    </p:anim>
                                  </p:childTnLst>
                                </p:cTn>
                              </p:par>
                              <p:par>
                                <p:cTn id="42" presetID="9" presetClass="entr" presetSubtype="0"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par>
                                <p:cTn id="45" presetID="9" presetClass="entr" presetSubtype="0"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10960"/>
                                        </p:tgtEl>
                                        <p:attrNameLst>
                                          <p:attrName>style.visibility</p:attrName>
                                        </p:attrNameLst>
                                      </p:cBhvr>
                                      <p:to>
                                        <p:strVal val="visible"/>
                                      </p:to>
                                    </p:set>
                                    <p:animEffect transition="in" filter="randombar(horizontal)">
                                      <p:cBhvr>
                                        <p:cTn id="52" dur="500"/>
                                        <p:tgtEl>
                                          <p:spTgt spid="210960"/>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10958"/>
                                        </p:tgtEl>
                                        <p:attrNameLst>
                                          <p:attrName>style.visibility</p:attrName>
                                        </p:attrNameLst>
                                      </p:cBhvr>
                                      <p:to>
                                        <p:strVal val="visible"/>
                                      </p:to>
                                    </p:set>
                                    <p:animEffect transition="in" filter="randombar(horizontal)">
                                      <p:cBhvr>
                                        <p:cTn id="57" dur="500"/>
                                        <p:tgtEl>
                                          <p:spTgt spid="210958"/>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10959"/>
                                        </p:tgtEl>
                                        <p:attrNameLst>
                                          <p:attrName>style.visibility</p:attrName>
                                        </p:attrNameLst>
                                      </p:cBhvr>
                                      <p:to>
                                        <p:strVal val="visible"/>
                                      </p:to>
                                    </p:set>
                                    <p:animEffect transition="in" filter="randombar(horizontal)">
                                      <p:cBhvr>
                                        <p:cTn id="60" dur="500"/>
                                        <p:tgtEl>
                                          <p:spTgt spid="210959"/>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210964"/>
                                        </p:tgtEl>
                                        <p:attrNameLst>
                                          <p:attrName>style.visibility</p:attrName>
                                        </p:attrNameLst>
                                      </p:cBhvr>
                                      <p:to>
                                        <p:strVal val="visible"/>
                                      </p:to>
                                    </p:set>
                                    <p:animEffect transition="in" filter="strips(downLeft)">
                                      <p:cBhvr>
                                        <p:cTn id="65" dur="500"/>
                                        <p:tgtEl>
                                          <p:spTgt spid="210964"/>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210965"/>
                                        </p:tgtEl>
                                        <p:attrNameLst>
                                          <p:attrName>style.visibility</p:attrName>
                                        </p:attrNameLst>
                                      </p:cBhvr>
                                      <p:to>
                                        <p:strVal val="visible"/>
                                      </p:to>
                                    </p:set>
                                    <p:animEffect transition="in" filter="checkerboard(across)">
                                      <p:cBhvr>
                                        <p:cTn id="70" dur="500"/>
                                        <p:tgtEl>
                                          <p:spTgt spid="21096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7107">
                                            <p:txEl>
                                              <p:pRg st="8" end="8"/>
                                            </p:txEl>
                                          </p:spTgt>
                                        </p:tgtEl>
                                        <p:attrNameLst>
                                          <p:attrName>style.visibility</p:attrName>
                                        </p:attrNameLst>
                                      </p:cBhvr>
                                      <p:to>
                                        <p:strVal val="visible"/>
                                      </p:to>
                                    </p:set>
                                    <p:animEffect transition="in" filter="blinds(horizontal)">
                                      <p:cBhvr>
                                        <p:cTn id="75" dur="500"/>
                                        <p:tgtEl>
                                          <p:spTgt spid="47107">
                                            <p:txEl>
                                              <p:pRg st="8" end="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47107">
                                            <p:txEl>
                                              <p:pRg st="9" end="9"/>
                                            </p:txEl>
                                          </p:spTgt>
                                        </p:tgtEl>
                                        <p:attrNameLst>
                                          <p:attrName>style.visibility</p:attrName>
                                        </p:attrNameLst>
                                      </p:cBhvr>
                                      <p:to>
                                        <p:strVal val="visible"/>
                                      </p:to>
                                    </p:set>
                                    <p:animEffect transition="in" filter="blinds(horizontal)">
                                      <p:cBhvr>
                                        <p:cTn id="80" dur="500"/>
                                        <p:tgtEl>
                                          <p:spTgt spid="47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8" grpId="0" animBg="1"/>
      <p:bldP spid="210959" grpId="0"/>
      <p:bldP spid="210960" grpId="0" animBg="1"/>
      <p:bldP spid="210964" grpId="0"/>
      <p:bldP spid="21096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3"/>
          <p:cNvSpPr>
            <a:spLocks noGrp="1"/>
          </p:cNvSpPr>
          <p:nvPr>
            <p:ph type="ftr" sz="quarter" idx="10"/>
          </p:nvPr>
        </p:nvSpPr>
        <p:spPr>
          <a:noFill/>
        </p:spPr>
        <p:txBody>
          <a:bodyPr/>
          <a:lstStyle/>
          <a:p>
            <a:r>
              <a:rPr lang="en-US" altLang="zh-CN" smtClean="0"/>
              <a:t>构造类型 – 数组和指针</a:t>
            </a:r>
          </a:p>
        </p:txBody>
      </p:sp>
      <p:sp>
        <p:nvSpPr>
          <p:cNvPr id="7171" name="灯片编号占位符 4"/>
          <p:cNvSpPr>
            <a:spLocks noGrp="1"/>
          </p:cNvSpPr>
          <p:nvPr>
            <p:ph type="sldNum" sz="quarter" idx="11"/>
          </p:nvPr>
        </p:nvSpPr>
        <p:spPr>
          <a:noFill/>
        </p:spPr>
        <p:txBody>
          <a:bodyPr/>
          <a:lstStyle/>
          <a:p>
            <a:fld id="{A29A011F-7096-46C0-9D11-C45A4F287C6F}" type="slidenum">
              <a:rPr lang="en-US" altLang="zh-CN" smtClean="0"/>
              <a:pPr/>
              <a:t>2</a:t>
            </a:fld>
            <a:endParaRPr lang="en-US" altLang="zh-CN" smtClean="0"/>
          </a:p>
        </p:txBody>
      </p:sp>
      <p:sp>
        <p:nvSpPr>
          <p:cNvPr id="7172" name="Rectangle 2"/>
          <p:cNvSpPr>
            <a:spLocks noGrp="1" noChangeArrowheads="1"/>
          </p:cNvSpPr>
          <p:nvPr>
            <p:ph type="title"/>
          </p:nvPr>
        </p:nvSpPr>
        <p:spPr/>
        <p:txBody>
          <a:bodyPr/>
          <a:lstStyle/>
          <a:p>
            <a:r>
              <a:rPr lang="zh-CN" altLang="en-US" smtClean="0">
                <a:ea typeface="宋体" pitchFamily="2" charset="-122"/>
              </a:rPr>
              <a:t>本章目标</a:t>
            </a:r>
          </a:p>
        </p:txBody>
      </p:sp>
      <p:sp>
        <p:nvSpPr>
          <p:cNvPr id="7173" name="Rectangle 3"/>
          <p:cNvSpPr>
            <a:spLocks noGrp="1" noChangeArrowheads="1"/>
          </p:cNvSpPr>
          <p:nvPr>
            <p:ph type="body" idx="1"/>
          </p:nvPr>
        </p:nvSpPr>
        <p:spPr/>
        <p:txBody>
          <a:bodyPr/>
          <a:lstStyle/>
          <a:p>
            <a:r>
              <a:rPr lang="zh-CN" altLang="en-US" sz="2800" smtClean="0">
                <a:ea typeface="宋体" pitchFamily="2" charset="-122"/>
              </a:rPr>
              <a:t>掌握二维（多维）数组的定义与初始化</a:t>
            </a:r>
            <a:r>
              <a:rPr lang="zh-CN" altLang="en-US" smtClean="0">
                <a:ea typeface="宋体" pitchFamily="2" charset="-122"/>
              </a:rPr>
              <a:t>；</a:t>
            </a:r>
          </a:p>
          <a:p>
            <a:r>
              <a:rPr lang="zh-CN" altLang="en-US" sz="2800" smtClean="0">
                <a:ea typeface="宋体" pitchFamily="2" charset="-122"/>
              </a:rPr>
              <a:t>掌握指针说明与指针运算；</a:t>
            </a:r>
          </a:p>
          <a:p>
            <a:r>
              <a:rPr lang="zh-CN" altLang="en-US" sz="2800" smtClean="0">
                <a:ea typeface="宋体" pitchFamily="2" charset="-122"/>
              </a:rPr>
              <a:t>掌握指针与数组的关系；</a:t>
            </a:r>
          </a:p>
          <a:p>
            <a:r>
              <a:rPr lang="zh-CN" altLang="en-US" sz="2800" smtClean="0">
                <a:ea typeface="宋体" pitchFamily="2" charset="-122"/>
              </a:rPr>
              <a:t>掌握指针作为函数参数；</a:t>
            </a:r>
          </a:p>
          <a:p>
            <a:r>
              <a:rPr lang="zh-CN" altLang="en-US" sz="2800" smtClean="0">
                <a:ea typeface="宋体" pitchFamily="2" charset="-122"/>
              </a:rPr>
              <a:t>掌握指针数组；</a:t>
            </a:r>
          </a:p>
          <a:p>
            <a:r>
              <a:rPr lang="zh-CN" altLang="en-US" sz="2800" smtClean="0">
                <a:ea typeface="宋体" pitchFamily="2" charset="-122"/>
              </a:rPr>
              <a:t>掌握结构的定义和使用；</a:t>
            </a:r>
          </a:p>
          <a:p>
            <a:r>
              <a:rPr lang="zh-CN" altLang="en-US" sz="2800" smtClean="0">
                <a:ea typeface="宋体" pitchFamily="2" charset="-122"/>
              </a:rPr>
              <a:t>了解自引用结构。</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p:cNvSpPr>
            <a:spLocks noGrp="1"/>
          </p:cNvSpPr>
          <p:nvPr>
            <p:ph type="ftr" sz="quarter" idx="10"/>
          </p:nvPr>
        </p:nvSpPr>
        <p:spPr>
          <a:noFill/>
        </p:spPr>
        <p:txBody>
          <a:bodyPr/>
          <a:lstStyle/>
          <a:p>
            <a:r>
              <a:rPr lang="en-US" altLang="zh-CN" smtClean="0"/>
              <a:t>构造类型 – 数组和指针</a:t>
            </a:r>
          </a:p>
        </p:txBody>
      </p:sp>
      <p:sp>
        <p:nvSpPr>
          <p:cNvPr id="25603" name="灯片编号占位符 4"/>
          <p:cNvSpPr>
            <a:spLocks noGrp="1"/>
          </p:cNvSpPr>
          <p:nvPr>
            <p:ph type="sldNum" sz="quarter" idx="11"/>
          </p:nvPr>
        </p:nvSpPr>
        <p:spPr>
          <a:noFill/>
        </p:spPr>
        <p:txBody>
          <a:bodyPr/>
          <a:lstStyle/>
          <a:p>
            <a:fld id="{E8BB79F4-EBE5-420A-B6FD-CC4611A3E0A6}" type="slidenum">
              <a:rPr lang="en-US" altLang="zh-CN" smtClean="0"/>
              <a:pPr/>
              <a:t>20</a:t>
            </a:fld>
            <a:endParaRPr lang="en-US" altLang="zh-CN" smtClean="0"/>
          </a:p>
        </p:txBody>
      </p:sp>
      <p:sp>
        <p:nvSpPr>
          <p:cNvPr id="25604" name="Rectangle 2"/>
          <p:cNvSpPr>
            <a:spLocks noGrp="1" noChangeArrowheads="1"/>
          </p:cNvSpPr>
          <p:nvPr>
            <p:ph type="title"/>
          </p:nvPr>
        </p:nvSpPr>
        <p:spPr/>
        <p:txBody>
          <a:bodyPr/>
          <a:lstStyle/>
          <a:p>
            <a:r>
              <a:rPr lang="zh-CN" altLang="en-US" smtClean="0">
                <a:ea typeface="宋体" pitchFamily="2" charset="-122"/>
              </a:rPr>
              <a:t>动态内存管理（</a:t>
            </a:r>
            <a:r>
              <a:rPr lang="en-US" altLang="zh-CN" smtClean="0">
                <a:ea typeface="宋体" pitchFamily="2" charset="-122"/>
              </a:rPr>
              <a:t>malloc</a:t>
            </a:r>
            <a:r>
              <a:rPr lang="zh-CN" altLang="en-US" smtClean="0">
                <a:ea typeface="宋体" pitchFamily="2" charset="-122"/>
              </a:rPr>
              <a:t>与</a:t>
            </a:r>
            <a:r>
              <a:rPr lang="en-US" altLang="zh-CN" smtClean="0">
                <a:ea typeface="宋体" pitchFamily="2" charset="-122"/>
              </a:rPr>
              <a:t>free</a:t>
            </a:r>
            <a:r>
              <a:rPr lang="zh-CN" altLang="en-US" smtClean="0">
                <a:ea typeface="宋体" pitchFamily="2" charset="-122"/>
              </a:rPr>
              <a:t>）*</a:t>
            </a:r>
          </a:p>
        </p:txBody>
      </p:sp>
      <p:sp>
        <p:nvSpPr>
          <p:cNvPr id="25605" name="Rectangle 3"/>
          <p:cNvSpPr>
            <a:spLocks noGrp="1" noChangeArrowheads="1"/>
          </p:cNvSpPr>
          <p:nvPr>
            <p:ph type="body" idx="1"/>
          </p:nvPr>
        </p:nvSpPr>
        <p:spPr>
          <a:xfrm>
            <a:off x="971550" y="1196975"/>
            <a:ext cx="7265988" cy="4878388"/>
          </a:xfrm>
        </p:spPr>
        <p:txBody>
          <a:bodyPr/>
          <a:lstStyle/>
          <a:p>
            <a:pPr>
              <a:lnSpc>
                <a:spcPct val="80000"/>
              </a:lnSpc>
            </a:pPr>
            <a:r>
              <a:rPr lang="zh-CN" altLang="en-US" sz="2000" b="0" dirty="0" smtClean="0">
                <a:ea typeface="宋体" pitchFamily="2" charset="-122"/>
              </a:rPr>
              <a:t>在</a:t>
            </a:r>
            <a:r>
              <a:rPr lang="en-US" altLang="zh-CN" sz="2000" b="0" dirty="0" smtClean="0">
                <a:ea typeface="宋体" pitchFamily="2" charset="-122"/>
              </a:rPr>
              <a:t>C</a:t>
            </a:r>
            <a:r>
              <a:rPr lang="zh-CN" altLang="en-US" sz="2000" b="0" dirty="0" smtClean="0">
                <a:ea typeface="宋体" pitchFamily="2" charset="-122"/>
              </a:rPr>
              <a:t>中可以使用标准库函数</a:t>
            </a:r>
            <a:r>
              <a:rPr lang="en-US" altLang="zh-CN" sz="2000" b="0" dirty="0" err="1" smtClean="0">
                <a:ea typeface="宋体" pitchFamily="2" charset="-122"/>
              </a:rPr>
              <a:t>malloc</a:t>
            </a:r>
            <a:r>
              <a:rPr lang="zh-CN" altLang="en-US" sz="2000" dirty="0" smtClean="0">
                <a:solidFill>
                  <a:srgbClr val="0033CC"/>
                </a:solidFill>
                <a:ea typeface="宋体" pitchFamily="2" charset="-122"/>
              </a:rPr>
              <a:t>动态</a:t>
            </a:r>
            <a:r>
              <a:rPr lang="zh-CN" altLang="en-US" sz="2000" b="0" dirty="0" smtClean="0">
                <a:ea typeface="宋体" pitchFamily="2" charset="-122"/>
              </a:rPr>
              <a:t>为指针变量申请一块内存空间（以字节为单位）（用于初始化指针变量）。</a:t>
            </a:r>
          </a:p>
          <a:p>
            <a:pPr lvl="1">
              <a:lnSpc>
                <a:spcPct val="80000"/>
              </a:lnSpc>
              <a:buFont typeface="Wingdings" pitchFamily="2" charset="2"/>
              <a:buNone/>
            </a:pPr>
            <a:r>
              <a:rPr lang="zh-CN" altLang="en-US" sz="1800" dirty="0" smtClean="0">
                <a:ea typeface="宋体" pitchFamily="2" charset="-122"/>
              </a:rPr>
              <a:t>函数原型为：</a:t>
            </a:r>
            <a:r>
              <a:rPr lang="zh-CN" altLang="zh-CN" sz="1800" dirty="0" smtClean="0">
                <a:solidFill>
                  <a:srgbClr val="0033CC"/>
                </a:solidFill>
                <a:ea typeface="宋体" pitchFamily="2" charset="-122"/>
              </a:rPr>
              <a:t>void * </a:t>
            </a:r>
            <a:r>
              <a:rPr lang="zh-CN" altLang="zh-CN" sz="1800" i="1" dirty="0" smtClean="0">
                <a:solidFill>
                  <a:srgbClr val="0033CC"/>
                </a:solidFill>
                <a:ea typeface="宋体" pitchFamily="2" charset="-122"/>
              </a:rPr>
              <a:t>malloc</a:t>
            </a:r>
            <a:r>
              <a:rPr lang="zh-CN" altLang="zh-CN" sz="1800" dirty="0" smtClean="0">
                <a:solidFill>
                  <a:srgbClr val="0033CC"/>
                </a:solidFill>
                <a:ea typeface="宋体" pitchFamily="2" charset="-122"/>
              </a:rPr>
              <a:t> ( size_t </a:t>
            </a:r>
            <a:r>
              <a:rPr lang="en-US" altLang="zh-CN" sz="1800" dirty="0" smtClean="0">
                <a:solidFill>
                  <a:srgbClr val="0033CC"/>
                </a:solidFill>
                <a:ea typeface="宋体" pitchFamily="2" charset="-122"/>
              </a:rPr>
              <a:t> </a:t>
            </a:r>
            <a:r>
              <a:rPr lang="zh-CN" altLang="zh-CN" sz="1800" dirty="0" smtClean="0">
                <a:solidFill>
                  <a:srgbClr val="0033CC"/>
                </a:solidFill>
                <a:ea typeface="宋体" pitchFamily="2" charset="-122"/>
              </a:rPr>
              <a:t>size )</a:t>
            </a:r>
            <a:r>
              <a:rPr lang="en-US" altLang="zh-CN" sz="1800" dirty="0" smtClean="0">
                <a:solidFill>
                  <a:srgbClr val="0033CC"/>
                </a:solidFill>
                <a:ea typeface="宋体" pitchFamily="2" charset="-122"/>
              </a:rPr>
              <a:t>;</a:t>
            </a:r>
          </a:p>
          <a:p>
            <a:pPr>
              <a:lnSpc>
                <a:spcPct val="80000"/>
              </a:lnSpc>
            </a:pPr>
            <a:r>
              <a:rPr lang="zh-CN" altLang="en-US" sz="2000" b="0" dirty="0" smtClean="0">
                <a:ea typeface="宋体" pitchFamily="2" charset="-122"/>
              </a:rPr>
              <a:t>使用</a:t>
            </a:r>
            <a:r>
              <a:rPr lang="en-US" altLang="zh-CN" sz="2000" b="0" dirty="0" err="1" smtClean="0">
                <a:ea typeface="宋体" pitchFamily="2" charset="-122"/>
              </a:rPr>
              <a:t>malloc</a:t>
            </a:r>
            <a:r>
              <a:rPr lang="zh-CN" altLang="en-US" sz="2000" b="0" dirty="0" smtClean="0">
                <a:ea typeface="宋体" pitchFamily="2" charset="-122"/>
              </a:rPr>
              <a:t>初始化指针变量的常见用法：</a:t>
            </a:r>
          </a:p>
          <a:p>
            <a:pPr lvl="1">
              <a:lnSpc>
                <a:spcPct val="80000"/>
              </a:lnSpc>
              <a:spcBef>
                <a:spcPct val="40000"/>
              </a:spcBef>
              <a:buFont typeface="Wingdings" pitchFamily="2" charset="2"/>
              <a:buNone/>
            </a:pPr>
            <a:r>
              <a:rPr lang="en-US" altLang="zh-CN" sz="1800" dirty="0" smtClean="0">
                <a:ea typeface="宋体" pitchFamily="2" charset="-122"/>
              </a:rPr>
              <a:t>char *s; </a:t>
            </a:r>
          </a:p>
          <a:p>
            <a:pPr lvl="1">
              <a:lnSpc>
                <a:spcPct val="80000"/>
              </a:lnSpc>
              <a:spcBef>
                <a:spcPct val="40000"/>
              </a:spcBef>
              <a:buFont typeface="Wingdings" pitchFamily="2" charset="2"/>
              <a:buNone/>
            </a:pPr>
            <a:r>
              <a:rPr lang="en-US" altLang="zh-CN" sz="1800" dirty="0" err="1" smtClean="0">
                <a:ea typeface="宋体" pitchFamily="2" charset="-122"/>
              </a:rPr>
              <a:t>int</a:t>
            </a:r>
            <a:r>
              <a:rPr lang="en-US" altLang="zh-CN" sz="1800" dirty="0" smtClean="0">
                <a:ea typeface="宋体" pitchFamily="2" charset="-122"/>
              </a:rPr>
              <a:t> *</a:t>
            </a:r>
            <a:r>
              <a:rPr lang="en-US" altLang="zh-CN" sz="1800" dirty="0" err="1" smtClean="0">
                <a:ea typeface="宋体" pitchFamily="2" charset="-122"/>
              </a:rPr>
              <a:t>intptr</a:t>
            </a:r>
            <a:r>
              <a:rPr lang="en-US" altLang="zh-CN" sz="1800" dirty="0" smtClean="0">
                <a:ea typeface="宋体" pitchFamily="2" charset="-122"/>
              </a:rPr>
              <a:t>;</a:t>
            </a:r>
          </a:p>
          <a:p>
            <a:pPr lvl="1">
              <a:lnSpc>
                <a:spcPct val="80000"/>
              </a:lnSpc>
              <a:spcBef>
                <a:spcPct val="40000"/>
              </a:spcBef>
              <a:buFont typeface="Wingdings" pitchFamily="2" charset="2"/>
              <a:buNone/>
            </a:pPr>
            <a:r>
              <a:rPr lang="en-US" altLang="zh-CN" sz="1800" dirty="0" smtClean="0">
                <a:ea typeface="宋体" pitchFamily="2" charset="-122"/>
              </a:rPr>
              <a:t>s = (char *)</a:t>
            </a:r>
            <a:r>
              <a:rPr lang="en-US" altLang="zh-CN" sz="1800" dirty="0" err="1" smtClean="0">
                <a:ea typeface="宋体" pitchFamily="2" charset="-122"/>
              </a:rPr>
              <a:t>malloc</a:t>
            </a:r>
            <a:r>
              <a:rPr lang="en-US" altLang="zh-CN" sz="1800" dirty="0" smtClean="0">
                <a:ea typeface="宋体" pitchFamily="2" charset="-122"/>
              </a:rPr>
              <a:t>(32); /* s</a:t>
            </a:r>
            <a:r>
              <a:rPr lang="zh-CN" altLang="en-US" sz="1800" dirty="0" smtClean="0">
                <a:ea typeface="宋体" pitchFamily="2" charset="-122"/>
              </a:rPr>
              <a:t>指向大小为</a:t>
            </a:r>
            <a:r>
              <a:rPr lang="en-US" altLang="zh-CN" sz="1800" dirty="0" smtClean="0">
                <a:ea typeface="宋体" pitchFamily="2" charset="-122"/>
              </a:rPr>
              <a:t>32</a:t>
            </a:r>
            <a:r>
              <a:rPr lang="zh-CN" altLang="en-US" sz="1800" dirty="0" smtClean="0">
                <a:ea typeface="宋体" pitchFamily="2" charset="-122"/>
              </a:rPr>
              <a:t>个字节（字符）的空间*</a:t>
            </a:r>
            <a:r>
              <a:rPr lang="en-US" altLang="zh-CN" sz="1800" dirty="0" smtClean="0">
                <a:ea typeface="宋体" pitchFamily="2" charset="-122"/>
              </a:rPr>
              <a:t>/</a:t>
            </a:r>
          </a:p>
          <a:p>
            <a:pPr lvl="1">
              <a:lnSpc>
                <a:spcPct val="80000"/>
              </a:lnSpc>
              <a:spcBef>
                <a:spcPct val="40000"/>
              </a:spcBef>
              <a:buFont typeface="Wingdings" pitchFamily="2" charset="2"/>
              <a:buNone/>
            </a:pPr>
            <a:r>
              <a:rPr lang="en-US" altLang="zh-CN" sz="1800" dirty="0" smtClean="0">
                <a:ea typeface="宋体" pitchFamily="2" charset="-122"/>
              </a:rPr>
              <a:t>s = (char *)</a:t>
            </a:r>
            <a:r>
              <a:rPr lang="en-US" altLang="zh-CN" sz="1800" dirty="0" err="1" smtClean="0">
                <a:ea typeface="宋体" pitchFamily="2" charset="-122"/>
              </a:rPr>
              <a:t>malloc</a:t>
            </a:r>
            <a:r>
              <a:rPr lang="en-US" altLang="zh-CN" sz="1800" dirty="0" smtClean="0">
                <a:ea typeface="宋体" pitchFamily="2" charset="-122"/>
              </a:rPr>
              <a:t>(</a:t>
            </a:r>
            <a:r>
              <a:rPr lang="en-US" altLang="zh-CN" sz="1800" dirty="0" err="1" smtClean="0">
                <a:ea typeface="宋体" pitchFamily="2" charset="-122"/>
              </a:rPr>
              <a:t>strlen</a:t>
            </a:r>
            <a:r>
              <a:rPr lang="en-US" altLang="zh-CN" sz="1800" dirty="0" smtClean="0">
                <a:ea typeface="宋体" pitchFamily="2" charset="-122"/>
              </a:rPr>
              <a:t>(p)+1);/* s</a:t>
            </a:r>
            <a:r>
              <a:rPr lang="zh-CN" altLang="en-US" sz="1800" dirty="0" smtClean="0">
                <a:ea typeface="宋体" pitchFamily="2" charset="-122"/>
              </a:rPr>
              <a:t>指向能正好存放字符串</a:t>
            </a:r>
            <a:r>
              <a:rPr lang="en-US" altLang="zh-CN" sz="1800" dirty="0" smtClean="0">
                <a:ea typeface="宋体" pitchFamily="2" charset="-122"/>
              </a:rPr>
              <a:t>p</a:t>
            </a:r>
            <a:r>
              <a:rPr lang="zh-CN" altLang="en-US" sz="1800" dirty="0" smtClean="0">
                <a:ea typeface="宋体" pitchFamily="2" charset="-122"/>
              </a:rPr>
              <a:t>的空间*</a:t>
            </a:r>
            <a:r>
              <a:rPr lang="en-US" altLang="zh-CN" sz="1800" dirty="0" smtClean="0">
                <a:ea typeface="宋体" pitchFamily="2" charset="-122"/>
              </a:rPr>
              <a:t>/</a:t>
            </a:r>
          </a:p>
          <a:p>
            <a:pPr lvl="1">
              <a:lnSpc>
                <a:spcPct val="80000"/>
              </a:lnSpc>
              <a:spcBef>
                <a:spcPct val="40000"/>
              </a:spcBef>
              <a:buFont typeface="Wingdings" pitchFamily="2" charset="2"/>
              <a:buNone/>
            </a:pPr>
            <a:r>
              <a:rPr lang="en-US" altLang="zh-CN" sz="1800" dirty="0" err="1" smtClean="0">
                <a:ea typeface="宋体" pitchFamily="2" charset="-122"/>
              </a:rPr>
              <a:t>intptr</a:t>
            </a:r>
            <a:r>
              <a:rPr lang="en-US" altLang="zh-CN" sz="1800" dirty="0" smtClean="0">
                <a:ea typeface="宋体" pitchFamily="2" charset="-122"/>
              </a:rPr>
              <a:t> = (</a:t>
            </a:r>
            <a:r>
              <a:rPr lang="en-US" altLang="zh-CN" sz="1800" dirty="0" err="1" smtClean="0">
                <a:ea typeface="宋体" pitchFamily="2" charset="-122"/>
              </a:rPr>
              <a:t>int</a:t>
            </a:r>
            <a:r>
              <a:rPr lang="en-US" altLang="zh-CN" sz="1800" dirty="0" smtClean="0">
                <a:ea typeface="宋体" pitchFamily="2" charset="-122"/>
              </a:rPr>
              <a:t> *)</a:t>
            </a:r>
            <a:r>
              <a:rPr lang="en-US" altLang="zh-CN" sz="1800" dirty="0" err="1" smtClean="0">
                <a:ea typeface="宋体" pitchFamily="2" charset="-122"/>
              </a:rPr>
              <a:t>malloc</a:t>
            </a:r>
            <a:r>
              <a:rPr lang="en-US" altLang="zh-CN" sz="1800" dirty="0" smtClean="0">
                <a:ea typeface="宋体" pitchFamily="2" charset="-122"/>
              </a:rPr>
              <a:t>(</a:t>
            </a:r>
            <a:r>
              <a:rPr lang="en-US" altLang="zh-CN" sz="1800" dirty="0" err="1" smtClean="0">
                <a:ea typeface="宋体" pitchFamily="2" charset="-122"/>
              </a:rPr>
              <a:t>sizeof</a:t>
            </a:r>
            <a:r>
              <a:rPr lang="en-US" altLang="zh-CN" sz="1800" dirty="0" smtClean="0">
                <a:ea typeface="宋体" pitchFamily="2" charset="-122"/>
              </a:rPr>
              <a:t>(</a:t>
            </a:r>
            <a:r>
              <a:rPr lang="en-US" altLang="zh-CN" sz="1800" dirty="0" err="1" smtClean="0">
                <a:ea typeface="宋体" pitchFamily="2" charset="-122"/>
              </a:rPr>
              <a:t>int</a:t>
            </a:r>
            <a:r>
              <a:rPr lang="en-US" altLang="zh-CN" sz="1800" dirty="0" smtClean="0">
                <a:ea typeface="宋体" pitchFamily="2" charset="-122"/>
              </a:rPr>
              <a:t>)*10);/* </a:t>
            </a:r>
            <a:r>
              <a:rPr lang="en-US" altLang="zh-CN" sz="1800" dirty="0" err="1" smtClean="0">
                <a:ea typeface="宋体" pitchFamily="2" charset="-122"/>
              </a:rPr>
              <a:t>ptr</a:t>
            </a:r>
            <a:r>
              <a:rPr lang="zh-CN" altLang="en-US" sz="1800" dirty="0" smtClean="0">
                <a:ea typeface="宋体" pitchFamily="2" charset="-122"/>
              </a:rPr>
              <a:t>指向能存放</a:t>
            </a:r>
            <a:r>
              <a:rPr lang="en-US" altLang="zh-CN" sz="1800" dirty="0" smtClean="0">
                <a:ea typeface="宋体" pitchFamily="2" charset="-122"/>
              </a:rPr>
              <a:t>10</a:t>
            </a:r>
            <a:r>
              <a:rPr lang="zh-CN" altLang="en-US" sz="1800" dirty="0" smtClean="0">
                <a:ea typeface="宋体" pitchFamily="2" charset="-122"/>
              </a:rPr>
              <a:t>个整型元素的空间*</a:t>
            </a:r>
            <a:r>
              <a:rPr lang="en-US" altLang="zh-CN" sz="1800" dirty="0" smtClean="0">
                <a:ea typeface="宋体" pitchFamily="2" charset="-122"/>
              </a:rPr>
              <a:t>/</a:t>
            </a:r>
          </a:p>
          <a:p>
            <a:pPr>
              <a:lnSpc>
                <a:spcPct val="80000"/>
              </a:lnSpc>
            </a:pPr>
            <a:r>
              <a:rPr lang="zh-CN" altLang="en-US" sz="2000" b="0" dirty="0" smtClean="0">
                <a:ea typeface="宋体" pitchFamily="2" charset="-122"/>
              </a:rPr>
              <a:t>使用</a:t>
            </a:r>
            <a:r>
              <a:rPr lang="en-US" altLang="zh-CN" sz="2000" b="0" dirty="0" err="1" smtClean="0">
                <a:ea typeface="宋体" pitchFamily="2" charset="-122"/>
              </a:rPr>
              <a:t>malloc</a:t>
            </a:r>
            <a:r>
              <a:rPr lang="zh-CN" altLang="en-US" sz="2000" b="0" dirty="0" smtClean="0">
                <a:ea typeface="宋体" pitchFamily="2" charset="-122"/>
              </a:rPr>
              <a:t>申请到的动态空间在不用时应使用函数</a:t>
            </a:r>
            <a:r>
              <a:rPr lang="en-US" altLang="zh-CN" sz="2000" b="0" dirty="0" smtClean="0">
                <a:ea typeface="宋体" pitchFamily="2" charset="-122"/>
              </a:rPr>
              <a:t>free</a:t>
            </a:r>
            <a:r>
              <a:rPr lang="zh-CN" altLang="en-US" sz="2000" b="0" dirty="0" smtClean="0">
                <a:ea typeface="宋体" pitchFamily="2" charset="-122"/>
              </a:rPr>
              <a:t>释放。如，</a:t>
            </a:r>
            <a:r>
              <a:rPr lang="en-US" altLang="zh-CN" sz="2000" b="0" dirty="0" smtClean="0">
                <a:ea typeface="宋体" pitchFamily="2" charset="-122"/>
              </a:rPr>
              <a:t>free(s);</a:t>
            </a:r>
          </a:p>
          <a:p>
            <a:pPr>
              <a:lnSpc>
                <a:spcPct val="80000"/>
              </a:lnSpc>
            </a:pPr>
            <a:r>
              <a:rPr lang="zh-CN" altLang="en-US" sz="2000" b="0" dirty="0" smtClean="0">
                <a:ea typeface="宋体" pitchFamily="2" charset="-122"/>
              </a:rPr>
              <a:t>使用</a:t>
            </a:r>
            <a:r>
              <a:rPr lang="en-US" altLang="zh-CN" sz="2000" b="0" dirty="0" err="1" smtClean="0">
                <a:ea typeface="宋体" pitchFamily="2" charset="-122"/>
              </a:rPr>
              <a:t>malloc</a:t>
            </a:r>
            <a:r>
              <a:rPr lang="zh-CN" altLang="en-US" sz="2000" b="0" dirty="0" smtClean="0">
                <a:ea typeface="宋体" pitchFamily="2" charset="-122"/>
              </a:rPr>
              <a:t>和</a:t>
            </a:r>
            <a:r>
              <a:rPr lang="en-US" altLang="zh-CN" sz="2000" b="0" dirty="0" smtClean="0">
                <a:ea typeface="宋体" pitchFamily="2" charset="-122"/>
              </a:rPr>
              <a:t>free</a:t>
            </a:r>
            <a:r>
              <a:rPr lang="zh-CN" altLang="en-US" sz="2000" b="0" dirty="0" smtClean="0">
                <a:ea typeface="宋体" pitchFamily="2" charset="-122"/>
              </a:rPr>
              <a:t>函数要用：</a:t>
            </a:r>
          </a:p>
          <a:p>
            <a:pPr lvl="1">
              <a:lnSpc>
                <a:spcPct val="80000"/>
              </a:lnSpc>
              <a:buFont typeface="Wingdings" pitchFamily="2" charset="2"/>
              <a:buNone/>
            </a:pPr>
            <a:r>
              <a:rPr lang="en-US" altLang="zh-CN" sz="1800" dirty="0" smtClean="0">
                <a:solidFill>
                  <a:srgbClr val="0033CC"/>
                </a:solidFill>
                <a:ea typeface="宋体" pitchFamily="2" charset="-122"/>
              </a:rPr>
              <a:t>#include &lt;</a:t>
            </a:r>
            <a:r>
              <a:rPr lang="en-US" altLang="zh-CN" sz="1800" dirty="0" err="1" smtClean="0">
                <a:solidFill>
                  <a:srgbClr val="0033CC"/>
                </a:solidFill>
                <a:ea typeface="宋体" pitchFamily="2" charset="-122"/>
              </a:rPr>
              <a:t>stdlib.h</a:t>
            </a:r>
            <a:r>
              <a:rPr lang="en-US" altLang="zh-CN" sz="1800" dirty="0" smtClean="0">
                <a:solidFill>
                  <a:srgbClr val="0033CC"/>
                </a:solidFill>
                <a:ea typeface="宋体" pitchFamily="2" charset="-122"/>
              </a:rPr>
              <a:t>&gt;</a:t>
            </a:r>
            <a:endParaRPr lang="en-US" altLang="zh-CN" sz="1600" dirty="0" smtClean="0">
              <a:solidFill>
                <a:srgbClr val="0033CC"/>
              </a:solidFill>
              <a:ea typeface="宋体" pitchFamily="2" charset="-122"/>
            </a:endParaRPr>
          </a:p>
        </p:txBody>
      </p:sp>
      <p:sp>
        <p:nvSpPr>
          <p:cNvPr id="92164" name="AutoShape 4"/>
          <p:cNvSpPr>
            <a:spLocks noChangeArrowheads="1"/>
          </p:cNvSpPr>
          <p:nvPr/>
        </p:nvSpPr>
        <p:spPr bwMode="auto">
          <a:xfrm>
            <a:off x="5435600" y="765175"/>
            <a:ext cx="3708400" cy="2951163"/>
          </a:xfrm>
          <a:prstGeom prst="wedgeRoundRectCallout">
            <a:avLst>
              <a:gd name="adj1" fmla="val -93806"/>
              <a:gd name="adj2" fmla="val 54171"/>
              <a:gd name="adj3" fmla="val 16667"/>
            </a:avLst>
          </a:prstGeom>
          <a:solidFill>
            <a:schemeClr val="accent1"/>
          </a:solidFill>
          <a:ln w="9525">
            <a:solidFill>
              <a:schemeClr val="tx1"/>
            </a:solidFill>
            <a:miter lim="800000"/>
            <a:headEnd/>
            <a:tailEnd/>
          </a:ln>
        </p:spPr>
        <p:txBody>
          <a:bodyPr/>
          <a:lstStyle/>
          <a:p>
            <a:r>
              <a:rPr lang="zh-CN" altLang="en-US" b="0"/>
              <a:t>运算符</a:t>
            </a:r>
            <a:r>
              <a:rPr lang="en-US" altLang="zh-CN">
                <a:solidFill>
                  <a:srgbClr val="0033CC"/>
                </a:solidFill>
              </a:rPr>
              <a:t>sizeof</a:t>
            </a:r>
            <a:r>
              <a:rPr lang="zh-CN" altLang="en-US" b="0"/>
              <a:t>用来计算所在系统中某种类型或类型变量所占的长度（以字节为单位）。如：</a:t>
            </a:r>
          </a:p>
          <a:p>
            <a:r>
              <a:rPr lang="en-US" altLang="zh-CN" b="0"/>
              <a:t>sizeof(int),sizeof(n),sizeof(double)</a:t>
            </a:r>
          </a:p>
          <a:p>
            <a:r>
              <a:rPr lang="zh-CN" altLang="en-US" b="0"/>
              <a:t>具体值取决于系统，通常</a:t>
            </a:r>
            <a:r>
              <a:rPr lang="en-US" altLang="zh-CN" b="0"/>
              <a:t>int</a:t>
            </a:r>
            <a:r>
              <a:rPr lang="zh-CN" altLang="en-US" b="0"/>
              <a:t>或</a:t>
            </a:r>
            <a:r>
              <a:rPr lang="en-US" altLang="zh-CN" b="0"/>
              <a:t>int</a:t>
            </a:r>
            <a:r>
              <a:rPr lang="zh-CN" altLang="en-US" b="0"/>
              <a:t>变量长度为</a:t>
            </a:r>
            <a:r>
              <a:rPr lang="en-US" altLang="zh-CN" b="0"/>
              <a:t>4</a:t>
            </a:r>
            <a:r>
              <a:rPr lang="zh-CN" altLang="en-US" b="0"/>
              <a:t>，</a:t>
            </a:r>
            <a:r>
              <a:rPr lang="en-US" altLang="zh-CN" b="0"/>
              <a:t>double</a:t>
            </a:r>
            <a:r>
              <a:rPr lang="zh-CN" altLang="en-US" b="0"/>
              <a:t>为</a:t>
            </a:r>
            <a:r>
              <a:rPr lang="en-US" altLang="zh-CN" b="0"/>
              <a:t>8</a:t>
            </a:r>
          </a:p>
        </p:txBody>
      </p:sp>
      <p:sp>
        <p:nvSpPr>
          <p:cNvPr id="8" name="TextBox 7"/>
          <p:cNvSpPr txBox="1"/>
          <p:nvPr/>
        </p:nvSpPr>
        <p:spPr>
          <a:xfrm>
            <a:off x="755576" y="4303455"/>
            <a:ext cx="7560840" cy="2554545"/>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smtClean="0">
                <a:latin typeface="楷体" pitchFamily="49" charset="-122"/>
                <a:ea typeface="楷体" pitchFamily="49" charset="-122"/>
              </a:rPr>
              <a:t>注意：</a:t>
            </a:r>
            <a:r>
              <a:rPr lang="zh-CN" altLang="en-US" dirty="0" smtClean="0">
                <a:solidFill>
                  <a:srgbClr val="0033CC"/>
                </a:solidFill>
                <a:latin typeface="楷体" pitchFamily="49" charset="-122"/>
                <a:ea typeface="楷体" pitchFamily="49" charset="-122"/>
              </a:rPr>
              <a:t>由</a:t>
            </a:r>
            <a:r>
              <a:rPr lang="en-US" altLang="zh-CN" dirty="0" err="1" smtClean="0">
                <a:solidFill>
                  <a:srgbClr val="0033CC"/>
                </a:solidFill>
                <a:latin typeface="楷体" pitchFamily="49" charset="-122"/>
                <a:ea typeface="楷体" pitchFamily="49" charset="-122"/>
              </a:rPr>
              <a:t>malloc</a:t>
            </a:r>
            <a:r>
              <a:rPr lang="zh-CN" altLang="en-US" dirty="0" smtClean="0">
                <a:solidFill>
                  <a:srgbClr val="0033CC"/>
                </a:solidFill>
                <a:latin typeface="楷体" pitchFamily="49" charset="-122"/>
                <a:ea typeface="楷体" pitchFamily="49" charset="-122"/>
              </a:rPr>
              <a:t>等申请的动态空间，必须要用</a:t>
            </a:r>
            <a:r>
              <a:rPr lang="en-US" altLang="zh-CN" dirty="0" smtClean="0">
                <a:solidFill>
                  <a:srgbClr val="0033CC"/>
                </a:solidFill>
                <a:latin typeface="楷体" pitchFamily="49" charset="-122"/>
                <a:ea typeface="楷体" pitchFamily="49" charset="-122"/>
              </a:rPr>
              <a:t>free</a:t>
            </a:r>
            <a:r>
              <a:rPr lang="zh-CN" altLang="en-US" dirty="0" smtClean="0">
                <a:solidFill>
                  <a:srgbClr val="0033CC"/>
                </a:solidFill>
                <a:latin typeface="楷体" pitchFamily="49" charset="-122"/>
                <a:ea typeface="楷体" pitchFamily="49" charset="-122"/>
              </a:rPr>
              <a:t>函数来释放。</a:t>
            </a:r>
            <a:endParaRPr lang="en-US" altLang="zh-CN" dirty="0" smtClean="0">
              <a:solidFill>
                <a:srgbClr val="0033CC"/>
              </a:solidFill>
              <a:latin typeface="楷体" pitchFamily="49" charset="-122"/>
              <a:ea typeface="楷体" pitchFamily="49" charset="-122"/>
            </a:endParaRPr>
          </a:p>
          <a:p>
            <a:endParaRPr lang="en-US" altLang="zh-CN" dirty="0" smtClean="0">
              <a:solidFill>
                <a:srgbClr val="0033CC"/>
              </a:solidFill>
              <a:latin typeface="楷体" pitchFamily="49" charset="-122"/>
              <a:ea typeface="楷体" pitchFamily="49" charset="-122"/>
            </a:endParaRPr>
          </a:p>
          <a:p>
            <a:r>
              <a:rPr lang="zh-CN" altLang="en-US" dirty="0" smtClean="0">
                <a:solidFill>
                  <a:srgbClr val="0033CC"/>
                </a:solidFill>
                <a:latin typeface="楷体" pitchFamily="49" charset="-122"/>
                <a:ea typeface="楷体" pitchFamily="49" charset="-122"/>
              </a:rPr>
              <a:t>由</a:t>
            </a:r>
            <a:r>
              <a:rPr lang="en-US" altLang="zh-CN" dirty="0" err="1" smtClean="0">
                <a:solidFill>
                  <a:srgbClr val="0033CC"/>
                </a:solidFill>
                <a:latin typeface="楷体" pitchFamily="49" charset="-122"/>
                <a:ea typeface="楷体" pitchFamily="49" charset="-122"/>
              </a:rPr>
              <a:t>malloc</a:t>
            </a:r>
            <a:r>
              <a:rPr lang="zh-CN" altLang="en-US" dirty="0" smtClean="0">
                <a:solidFill>
                  <a:srgbClr val="0033CC"/>
                </a:solidFill>
                <a:latin typeface="楷体" pitchFamily="49" charset="-122"/>
                <a:ea typeface="楷体" pitchFamily="49" charset="-122"/>
              </a:rPr>
              <a:t>申请的动态空间不及时释放是造成许多软件出现内存泄漏的主要原因！</a:t>
            </a:r>
            <a:endParaRPr lang="en-US" altLang="zh-CN" dirty="0" smtClean="0">
              <a:solidFill>
                <a:srgbClr val="0033CC"/>
              </a:solidFill>
              <a:latin typeface="楷体" pitchFamily="49" charset="-122"/>
              <a:ea typeface="楷体" pitchFamily="49" charset="-122"/>
            </a:endParaRPr>
          </a:p>
          <a:p>
            <a:r>
              <a:rPr lang="zh-CN" altLang="en-US" dirty="0" smtClean="0">
                <a:solidFill>
                  <a:srgbClr val="FF0000"/>
                </a:solidFill>
                <a:latin typeface="楷体" pitchFamily="49" charset="-122"/>
                <a:ea typeface="楷体" pitchFamily="49" charset="-122"/>
              </a:rPr>
              <a:t>内存泄漏</a:t>
            </a:r>
            <a:r>
              <a:rPr lang="en-US" altLang="zh-CN" dirty="0" smtClean="0">
                <a:solidFill>
                  <a:srgbClr val="FF0000"/>
                </a:solidFill>
                <a:latin typeface="楷体" pitchFamily="49" charset="-122"/>
                <a:ea typeface="楷体" pitchFamily="49" charset="-122"/>
              </a:rPr>
              <a:t>(memory leak)</a:t>
            </a:r>
            <a:r>
              <a:rPr lang="zh-CN" altLang="en-US" dirty="0" smtClean="0">
                <a:solidFill>
                  <a:srgbClr val="FF0000"/>
                </a:solidFill>
                <a:latin typeface="楷体" pitchFamily="49" charset="-122"/>
                <a:ea typeface="楷体" pitchFamily="49" charset="-122"/>
              </a:rPr>
              <a:t>：指软件在长时间运行过程中造成内存越来越少，最终可能导致系统内存耗尽而导致软件性能下降或不能使用的现象。</a:t>
            </a:r>
            <a:endParaRPr lang="en-US" altLang="zh-CN" dirty="0" smtClean="0">
              <a:solidFill>
                <a:srgbClr val="FF0000"/>
              </a:solidFill>
              <a:latin typeface="楷体" pitchFamily="49" charset="-122"/>
              <a:ea typeface="楷体"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linds(horizontal)">
                                      <p:cBhvr>
                                        <p:cTn id="7" dur="500"/>
                                        <p:tgtEl>
                                          <p:spTgt spid="921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3"/>
          <p:cNvSpPr>
            <a:spLocks noGrp="1"/>
          </p:cNvSpPr>
          <p:nvPr>
            <p:ph type="ftr" sz="quarter" idx="10"/>
          </p:nvPr>
        </p:nvSpPr>
        <p:spPr>
          <a:noFill/>
        </p:spPr>
        <p:txBody>
          <a:bodyPr/>
          <a:lstStyle/>
          <a:p>
            <a:r>
              <a:rPr lang="en-US" altLang="zh-CN" smtClean="0"/>
              <a:t>构造类型 – 数组和指针</a:t>
            </a:r>
          </a:p>
        </p:txBody>
      </p:sp>
      <p:sp>
        <p:nvSpPr>
          <p:cNvPr id="26627" name="灯片编号占位符 4"/>
          <p:cNvSpPr>
            <a:spLocks noGrp="1"/>
          </p:cNvSpPr>
          <p:nvPr>
            <p:ph type="sldNum" sz="quarter" idx="11"/>
          </p:nvPr>
        </p:nvSpPr>
        <p:spPr>
          <a:noFill/>
        </p:spPr>
        <p:txBody>
          <a:bodyPr/>
          <a:lstStyle/>
          <a:p>
            <a:fld id="{1EF5FDDA-575F-4F7F-88B2-C34A0F66222C}" type="slidenum">
              <a:rPr lang="en-US" altLang="zh-CN" smtClean="0"/>
              <a:pPr/>
              <a:t>21</a:t>
            </a:fld>
            <a:endParaRPr lang="en-US" altLang="zh-CN" smtClean="0"/>
          </a:p>
        </p:txBody>
      </p:sp>
      <p:sp>
        <p:nvSpPr>
          <p:cNvPr id="26628" name="Rectangle 2"/>
          <p:cNvSpPr>
            <a:spLocks noGrp="1" noChangeArrowheads="1"/>
          </p:cNvSpPr>
          <p:nvPr>
            <p:ph type="title"/>
          </p:nvPr>
        </p:nvSpPr>
        <p:spPr/>
        <p:txBody>
          <a:bodyPr/>
          <a:lstStyle/>
          <a:p>
            <a:r>
              <a:rPr lang="zh-CN" altLang="en-US" smtClean="0">
                <a:ea typeface="宋体" pitchFamily="2" charset="-122"/>
              </a:rPr>
              <a:t>指针运算</a:t>
            </a:r>
          </a:p>
        </p:txBody>
      </p:sp>
      <p:sp>
        <p:nvSpPr>
          <p:cNvPr id="48131" name="Rectangle 3"/>
          <p:cNvSpPr>
            <a:spLocks noGrp="1" noChangeArrowheads="1"/>
          </p:cNvSpPr>
          <p:nvPr>
            <p:ph type="body" idx="1"/>
          </p:nvPr>
        </p:nvSpPr>
        <p:spPr>
          <a:xfrm>
            <a:off x="977900" y="1125538"/>
            <a:ext cx="5970588" cy="5183187"/>
          </a:xfrm>
        </p:spPr>
        <p:txBody>
          <a:bodyPr/>
          <a:lstStyle/>
          <a:p>
            <a:pPr marL="381000" indent="-381000">
              <a:buFont typeface="Wingdings" pitchFamily="2" charset="2"/>
              <a:buAutoNum type="arabicPeriod"/>
            </a:pPr>
            <a:r>
              <a:rPr lang="zh-CN" altLang="en-US" sz="2000" smtClean="0">
                <a:ea typeface="宋体" pitchFamily="2" charset="-122"/>
              </a:rPr>
              <a:t>指针和整型量可以进行加减</a:t>
            </a:r>
            <a:r>
              <a:rPr lang="zh-CN" altLang="en-US" sz="2000" b="0" smtClean="0">
                <a:ea typeface="宋体" pitchFamily="2" charset="-122"/>
              </a:rPr>
              <a:t>。</a:t>
            </a:r>
          </a:p>
          <a:p>
            <a:pPr marL="381000" indent="-381000">
              <a:buFont typeface="Wingdings" pitchFamily="2" charset="2"/>
              <a:buNone/>
            </a:pPr>
            <a:r>
              <a:rPr lang="zh-CN" altLang="en-US" sz="2000" b="0" smtClean="0">
                <a:ea typeface="宋体" pitchFamily="2" charset="-122"/>
              </a:rPr>
              <a:t>       若</a:t>
            </a:r>
            <a:r>
              <a:rPr lang="en-US" altLang="zh-CN" sz="2000" b="0" smtClean="0">
                <a:ea typeface="宋体" pitchFamily="2" charset="-122"/>
              </a:rPr>
              <a:t>p</a:t>
            </a:r>
            <a:r>
              <a:rPr lang="zh-CN" altLang="en-US" sz="2000" b="0" smtClean="0">
                <a:ea typeface="宋体" pitchFamily="2" charset="-122"/>
              </a:rPr>
              <a:t>为指针，则</a:t>
            </a:r>
            <a:r>
              <a:rPr lang="en-US" altLang="zh-CN" sz="2000" b="0" smtClean="0">
                <a:ea typeface="宋体" pitchFamily="2" charset="-122"/>
              </a:rPr>
              <a:t>p+n</a:t>
            </a:r>
            <a:r>
              <a:rPr lang="zh-CN" altLang="en-US" sz="2000" b="0" smtClean="0">
                <a:ea typeface="宋体" pitchFamily="2" charset="-122"/>
              </a:rPr>
              <a:t>和</a:t>
            </a:r>
            <a:r>
              <a:rPr lang="en-US" altLang="zh-CN" sz="2000" b="0" smtClean="0">
                <a:ea typeface="宋体" pitchFamily="2" charset="-122"/>
              </a:rPr>
              <a:t>p-n</a:t>
            </a:r>
            <a:r>
              <a:rPr lang="zh-CN" altLang="en-US" sz="2000" b="0" smtClean="0">
                <a:ea typeface="宋体" pitchFamily="2" charset="-122"/>
              </a:rPr>
              <a:t>是合法的，同样</a:t>
            </a:r>
            <a:r>
              <a:rPr lang="en-US" altLang="zh-CN" sz="2000" b="0" smtClean="0">
                <a:ea typeface="宋体" pitchFamily="2" charset="-122"/>
              </a:rPr>
              <a:t>p++</a:t>
            </a:r>
            <a:r>
              <a:rPr lang="zh-CN" altLang="en-US" sz="2000" b="0" smtClean="0">
                <a:ea typeface="宋体" pitchFamily="2" charset="-122"/>
              </a:rPr>
              <a:t>也是合法的，它们的结果同指针所指对象类型相关。如果</a:t>
            </a:r>
            <a:r>
              <a:rPr lang="en-US" altLang="zh-CN" sz="2000" b="0" smtClean="0">
                <a:ea typeface="宋体" pitchFamily="2" charset="-122"/>
              </a:rPr>
              <a:t>p</a:t>
            </a:r>
            <a:r>
              <a:rPr lang="zh-CN" altLang="en-US" sz="2000" b="0" smtClean="0">
                <a:ea typeface="宋体" pitchFamily="2" charset="-122"/>
              </a:rPr>
              <a:t>是指向数组某一元素的指针，则</a:t>
            </a:r>
            <a:r>
              <a:rPr lang="en-US" altLang="zh-CN" sz="2000" b="0" smtClean="0">
                <a:ea typeface="宋体" pitchFamily="2" charset="-122"/>
              </a:rPr>
              <a:t>p+1</a:t>
            </a:r>
            <a:r>
              <a:rPr lang="zh-CN" altLang="en-US" sz="2000" b="0" smtClean="0">
                <a:ea typeface="宋体" pitchFamily="2" charset="-122"/>
              </a:rPr>
              <a:t>及</a:t>
            </a:r>
            <a:r>
              <a:rPr lang="en-US" altLang="zh-CN" sz="2000" b="0" smtClean="0">
                <a:ea typeface="宋体" pitchFamily="2" charset="-122"/>
              </a:rPr>
              <a:t>p++</a:t>
            </a:r>
            <a:r>
              <a:rPr lang="zh-CN" altLang="en-US" sz="2000" b="0" smtClean="0">
                <a:ea typeface="宋体" pitchFamily="2" charset="-122"/>
              </a:rPr>
              <a:t>为数组下一元素的指针。</a:t>
            </a:r>
          </a:p>
          <a:p>
            <a:pPr marL="381000" indent="-381000">
              <a:buFont typeface="Wingdings" pitchFamily="2" charset="2"/>
              <a:buAutoNum type="arabicPeriod" startAt="2"/>
            </a:pPr>
            <a:r>
              <a:rPr lang="zh-CN" altLang="en-US" sz="2000" smtClean="0">
                <a:ea typeface="宋体" pitchFamily="2" charset="-122"/>
              </a:rPr>
              <a:t>当</a:t>
            </a:r>
            <a:r>
              <a:rPr lang="en-US" altLang="zh-CN" sz="2000" smtClean="0">
                <a:ea typeface="宋体" pitchFamily="2" charset="-122"/>
              </a:rPr>
              <a:t>P1</a:t>
            </a:r>
            <a:r>
              <a:rPr lang="zh-CN" altLang="en-US" sz="2000" smtClean="0">
                <a:ea typeface="宋体" pitchFamily="2" charset="-122"/>
              </a:rPr>
              <a:t>，和</a:t>
            </a:r>
            <a:r>
              <a:rPr lang="en-US" altLang="zh-CN" sz="2000" smtClean="0">
                <a:ea typeface="宋体" pitchFamily="2" charset="-122"/>
              </a:rPr>
              <a:t>P2</a:t>
            </a:r>
            <a:r>
              <a:rPr lang="zh-CN" altLang="en-US" sz="2000" smtClean="0">
                <a:ea typeface="宋体" pitchFamily="2" charset="-122"/>
              </a:rPr>
              <a:t>指向同一类型时，可以进行赋值</a:t>
            </a:r>
            <a:r>
              <a:rPr lang="zh-CN" altLang="en-US" sz="2000" b="0" smtClean="0">
                <a:ea typeface="宋体" pitchFamily="2" charset="-122"/>
              </a:rPr>
              <a:t>。</a:t>
            </a:r>
          </a:p>
          <a:p>
            <a:pPr marL="381000" indent="-381000">
              <a:buFont typeface="Wingdings" pitchFamily="2" charset="2"/>
              <a:buNone/>
            </a:pPr>
            <a:r>
              <a:rPr lang="zh-CN" altLang="en-US" sz="2000" b="0" smtClean="0">
                <a:ea typeface="宋体" pitchFamily="2" charset="-122"/>
              </a:rPr>
              <a:t>       如：</a:t>
            </a:r>
            <a:r>
              <a:rPr lang="en-US" altLang="zh-CN" sz="2000" b="0" smtClean="0">
                <a:ea typeface="宋体" pitchFamily="2" charset="-122"/>
              </a:rPr>
              <a:t>py = px</a:t>
            </a:r>
            <a:r>
              <a:rPr lang="zh-CN" altLang="en-US" sz="2000" b="0" smtClean="0">
                <a:ea typeface="宋体" pitchFamily="2" charset="-122"/>
              </a:rPr>
              <a:t>，则</a:t>
            </a:r>
            <a:r>
              <a:rPr lang="en-US" altLang="zh-CN" sz="2000" b="0" smtClean="0">
                <a:ea typeface="宋体" pitchFamily="2" charset="-122"/>
              </a:rPr>
              <a:t>px</a:t>
            </a:r>
            <a:r>
              <a:rPr lang="zh-CN" altLang="en-US" sz="2000" b="0" smtClean="0">
                <a:ea typeface="宋体" pitchFamily="2" charset="-122"/>
              </a:rPr>
              <a:t>，</a:t>
            </a:r>
            <a:r>
              <a:rPr lang="en-US" altLang="zh-CN" sz="2000" b="0" smtClean="0">
                <a:ea typeface="宋体" pitchFamily="2" charset="-122"/>
              </a:rPr>
              <a:t>py</a:t>
            </a:r>
            <a:r>
              <a:rPr lang="zh-CN" altLang="en-US" sz="2000" b="0" smtClean="0">
                <a:ea typeface="宋体" pitchFamily="2" charset="-122"/>
              </a:rPr>
              <a:t>指向同一对象。（注意：与</a:t>
            </a:r>
            <a:r>
              <a:rPr lang="en-US" altLang="zh-CN" sz="2000" b="0" smtClean="0">
                <a:ea typeface="宋体" pitchFamily="2" charset="-122"/>
              </a:rPr>
              <a:t>strcpy(py, px)</a:t>
            </a:r>
            <a:r>
              <a:rPr lang="zh-CN" altLang="en-US" sz="2000" b="0" smtClean="0">
                <a:ea typeface="宋体" pitchFamily="2" charset="-122"/>
              </a:rPr>
              <a:t>的不同。）</a:t>
            </a:r>
          </a:p>
          <a:p>
            <a:pPr marL="381000" indent="-381000">
              <a:buFont typeface="Wingdings" pitchFamily="2" charset="2"/>
              <a:buAutoNum type="arabicPeriod" startAt="3"/>
            </a:pPr>
            <a:r>
              <a:rPr lang="zh-CN" altLang="en-US" sz="2000" smtClean="0">
                <a:ea typeface="宋体" pitchFamily="2" charset="-122"/>
              </a:rPr>
              <a:t>两个指向同一类型的指针，可进行</a:t>
            </a:r>
            <a:r>
              <a:rPr lang="en-US" altLang="zh-CN" sz="2000" smtClean="0">
                <a:ea typeface="宋体" pitchFamily="2" charset="-122"/>
              </a:rPr>
              <a:t>= = , &gt; , &lt;</a:t>
            </a:r>
            <a:r>
              <a:rPr lang="zh-CN" altLang="en-US" sz="2000" smtClean="0">
                <a:ea typeface="宋体" pitchFamily="2" charset="-122"/>
              </a:rPr>
              <a:t>等关系运算，其实就是地址的比较</a:t>
            </a:r>
            <a:r>
              <a:rPr lang="zh-CN" altLang="en-US" sz="2000" b="0" smtClean="0">
                <a:ea typeface="宋体" pitchFamily="2" charset="-122"/>
              </a:rPr>
              <a:t>。</a:t>
            </a:r>
          </a:p>
          <a:p>
            <a:pPr marL="381000" indent="-381000">
              <a:buFont typeface="Wingdings" pitchFamily="2" charset="2"/>
              <a:buAutoNum type="arabicPeriod" startAt="4"/>
            </a:pPr>
            <a:r>
              <a:rPr lang="zh-CN" altLang="en-US" sz="2000" smtClean="0">
                <a:ea typeface="宋体" pitchFamily="2" charset="-122"/>
              </a:rPr>
              <a:t>两个指向同一数组成员的指针可进行相减，其结果为两指针间相差元素的个数</a:t>
            </a:r>
            <a:r>
              <a:rPr lang="zh-CN" altLang="en-US" sz="2000" b="0" smtClean="0">
                <a:ea typeface="宋体" pitchFamily="2" charset="-122"/>
              </a:rPr>
              <a:t>。</a:t>
            </a:r>
          </a:p>
          <a:p>
            <a:pPr marL="381000" indent="-381000">
              <a:buFont typeface="Wingdings" pitchFamily="2" charset="2"/>
              <a:buNone/>
            </a:pPr>
            <a:r>
              <a:rPr lang="zh-CN" altLang="en-US" sz="2000" b="0" smtClean="0">
                <a:ea typeface="宋体" pitchFamily="2" charset="-122"/>
              </a:rPr>
              <a:t>        如，</a:t>
            </a:r>
            <a:r>
              <a:rPr lang="en-US" altLang="zh-CN" sz="2000" b="0" smtClean="0">
                <a:ea typeface="宋体" pitchFamily="2" charset="-122"/>
              </a:rPr>
              <a:t>p</a:t>
            </a:r>
            <a:r>
              <a:rPr lang="zh-CN" altLang="en-US" sz="2000" b="0" smtClean="0">
                <a:ea typeface="宋体" pitchFamily="2" charset="-122"/>
              </a:rPr>
              <a:t>指向数组第一个元素，</a:t>
            </a:r>
            <a:r>
              <a:rPr lang="en-US" altLang="zh-CN" sz="2000" b="0" smtClean="0">
                <a:ea typeface="宋体" pitchFamily="2" charset="-122"/>
              </a:rPr>
              <a:t>q</a:t>
            </a:r>
            <a:r>
              <a:rPr lang="zh-CN" altLang="en-US" sz="2000" b="0" smtClean="0">
                <a:ea typeface="宋体" pitchFamily="2" charset="-122"/>
              </a:rPr>
              <a:t>指向数组最后一个元素</a:t>
            </a:r>
            <a:r>
              <a:rPr lang="en-US" altLang="zh-CN" sz="2000" b="0" smtClean="0">
                <a:ea typeface="宋体" pitchFamily="2" charset="-122"/>
              </a:rPr>
              <a:t>,</a:t>
            </a:r>
            <a:r>
              <a:rPr lang="zh-CN" altLang="en-US" sz="2000" b="0" smtClean="0">
                <a:ea typeface="宋体" pitchFamily="2" charset="-122"/>
              </a:rPr>
              <a:t>则</a:t>
            </a:r>
            <a:r>
              <a:rPr lang="en-US" altLang="zh-CN" sz="2000" b="0" smtClean="0">
                <a:ea typeface="宋体" pitchFamily="2" charset="-122"/>
              </a:rPr>
              <a:t>q – p+1</a:t>
            </a:r>
            <a:r>
              <a:rPr lang="zh-CN" altLang="en-US" sz="2000" b="0" smtClean="0">
                <a:ea typeface="宋体" pitchFamily="2" charset="-122"/>
              </a:rPr>
              <a:t>表示数组长度。</a:t>
            </a:r>
            <a:endParaRPr lang="zh-CN" altLang="en-US" sz="2000" smtClean="0">
              <a:ea typeface="宋体" pitchFamily="2" charset="-122"/>
            </a:endParaRPr>
          </a:p>
        </p:txBody>
      </p:sp>
      <p:grpSp>
        <p:nvGrpSpPr>
          <p:cNvPr id="2" name="Group 4"/>
          <p:cNvGrpSpPr>
            <a:grpSpLocks/>
          </p:cNvGrpSpPr>
          <p:nvPr/>
        </p:nvGrpSpPr>
        <p:grpSpPr bwMode="auto">
          <a:xfrm>
            <a:off x="7235825" y="1484313"/>
            <a:ext cx="1500188" cy="1219200"/>
            <a:chOff x="4191" y="912"/>
            <a:chExt cx="945" cy="768"/>
          </a:xfrm>
        </p:grpSpPr>
        <p:sp>
          <p:nvSpPr>
            <p:cNvPr id="26639" name="AutoShape 5"/>
            <p:cNvSpPr>
              <a:spLocks noChangeArrowheads="1"/>
            </p:cNvSpPr>
            <p:nvPr/>
          </p:nvSpPr>
          <p:spPr bwMode="auto">
            <a:xfrm>
              <a:off x="4569" y="912"/>
              <a:ext cx="567" cy="768"/>
            </a:xfrm>
            <a:prstGeom prst="flowChartDocument">
              <a:avLst/>
            </a:prstGeom>
            <a:solidFill>
              <a:srgbClr val="FFFFFF"/>
            </a:solidFill>
            <a:ln w="9525">
              <a:solidFill>
                <a:srgbClr val="000000"/>
              </a:solidFill>
              <a:miter lim="800000"/>
              <a:headEnd/>
              <a:tailEnd/>
            </a:ln>
          </p:spPr>
          <p:txBody>
            <a:bodyPr/>
            <a:lstStyle/>
            <a:p>
              <a:endParaRPr lang="zh-CN" altLang="en-US"/>
            </a:p>
          </p:txBody>
        </p:sp>
        <p:sp>
          <p:nvSpPr>
            <p:cNvPr id="26640" name="Line 6"/>
            <p:cNvSpPr>
              <a:spLocks noChangeShapeType="1"/>
            </p:cNvSpPr>
            <p:nvPr/>
          </p:nvSpPr>
          <p:spPr bwMode="auto">
            <a:xfrm>
              <a:off x="4569" y="1168"/>
              <a:ext cx="567" cy="0"/>
            </a:xfrm>
            <a:prstGeom prst="line">
              <a:avLst/>
            </a:prstGeom>
            <a:noFill/>
            <a:ln w="9525">
              <a:solidFill>
                <a:srgbClr val="000000"/>
              </a:solidFill>
              <a:round/>
              <a:headEnd/>
              <a:tailEnd/>
            </a:ln>
          </p:spPr>
          <p:txBody>
            <a:bodyPr/>
            <a:lstStyle/>
            <a:p>
              <a:endParaRPr lang="zh-CN" altLang="en-US"/>
            </a:p>
          </p:txBody>
        </p:sp>
        <p:sp>
          <p:nvSpPr>
            <p:cNvPr id="26641" name="Line 7"/>
            <p:cNvSpPr>
              <a:spLocks noChangeShapeType="1"/>
            </p:cNvSpPr>
            <p:nvPr/>
          </p:nvSpPr>
          <p:spPr bwMode="auto">
            <a:xfrm>
              <a:off x="4569" y="1424"/>
              <a:ext cx="567" cy="0"/>
            </a:xfrm>
            <a:prstGeom prst="line">
              <a:avLst/>
            </a:prstGeom>
            <a:noFill/>
            <a:ln w="9525">
              <a:solidFill>
                <a:srgbClr val="000000"/>
              </a:solidFill>
              <a:round/>
              <a:headEnd/>
              <a:tailEnd/>
            </a:ln>
          </p:spPr>
          <p:txBody>
            <a:bodyPr/>
            <a:lstStyle/>
            <a:p>
              <a:endParaRPr lang="zh-CN" altLang="en-US"/>
            </a:p>
          </p:txBody>
        </p:sp>
        <p:sp>
          <p:nvSpPr>
            <p:cNvPr id="26642" name="Text Box 8"/>
            <p:cNvSpPr txBox="1">
              <a:spLocks noChangeArrowheads="1"/>
            </p:cNvSpPr>
            <p:nvPr/>
          </p:nvSpPr>
          <p:spPr bwMode="auto">
            <a:xfrm>
              <a:off x="4224" y="960"/>
              <a:ext cx="378" cy="342"/>
            </a:xfrm>
            <a:prstGeom prst="rect">
              <a:avLst/>
            </a:prstGeom>
            <a:noFill/>
            <a:ln w="9525">
              <a:noFill/>
              <a:miter lim="800000"/>
              <a:headEnd/>
              <a:tailEnd/>
            </a:ln>
          </p:spPr>
          <p:txBody>
            <a:bodyPr/>
            <a:lstStyle/>
            <a:p>
              <a:pPr algn="just"/>
              <a:r>
                <a:rPr lang="en-US" altLang="zh-CN" sz="1000" b="0">
                  <a:latin typeface="Times New Roman" pitchFamily="18" charset="0"/>
                </a:rPr>
                <a:t>p</a:t>
              </a:r>
            </a:p>
          </p:txBody>
        </p:sp>
        <p:sp>
          <p:nvSpPr>
            <p:cNvPr id="26643" name="Text Box 9"/>
            <p:cNvSpPr txBox="1">
              <a:spLocks noChangeArrowheads="1"/>
            </p:cNvSpPr>
            <p:nvPr/>
          </p:nvSpPr>
          <p:spPr bwMode="auto">
            <a:xfrm>
              <a:off x="4191" y="1168"/>
              <a:ext cx="378" cy="342"/>
            </a:xfrm>
            <a:prstGeom prst="rect">
              <a:avLst/>
            </a:prstGeom>
            <a:noFill/>
            <a:ln w="9525">
              <a:noFill/>
              <a:miter lim="800000"/>
              <a:headEnd/>
              <a:tailEnd/>
            </a:ln>
          </p:spPr>
          <p:txBody>
            <a:bodyPr/>
            <a:lstStyle/>
            <a:p>
              <a:pPr algn="just"/>
              <a:r>
                <a:rPr lang="en-US" altLang="zh-CN" sz="1000" b="0">
                  <a:latin typeface="Times New Roman" pitchFamily="18" charset="0"/>
                </a:rPr>
                <a:t>p+1</a:t>
              </a:r>
            </a:p>
          </p:txBody>
        </p:sp>
      </p:grpSp>
      <p:grpSp>
        <p:nvGrpSpPr>
          <p:cNvPr id="3" name="Group 10"/>
          <p:cNvGrpSpPr>
            <a:grpSpLocks/>
          </p:cNvGrpSpPr>
          <p:nvPr/>
        </p:nvGrpSpPr>
        <p:grpSpPr bwMode="auto">
          <a:xfrm>
            <a:off x="6948488" y="4724400"/>
            <a:ext cx="1860550" cy="1108075"/>
            <a:chOff x="4214" y="3408"/>
            <a:chExt cx="1172" cy="698"/>
          </a:xfrm>
        </p:grpSpPr>
        <p:grpSp>
          <p:nvGrpSpPr>
            <p:cNvPr id="26633" name="Group 11"/>
            <p:cNvGrpSpPr>
              <a:grpSpLocks/>
            </p:cNvGrpSpPr>
            <p:nvPr/>
          </p:nvGrpSpPr>
          <p:grpSpPr bwMode="auto">
            <a:xfrm>
              <a:off x="4320" y="3408"/>
              <a:ext cx="1008" cy="432"/>
              <a:chOff x="8160" y="1440"/>
              <a:chExt cx="1440" cy="720"/>
            </a:xfrm>
          </p:grpSpPr>
          <p:sp>
            <p:nvSpPr>
              <p:cNvPr id="26636" name="Rectangle 12"/>
              <p:cNvSpPr>
                <a:spLocks noChangeArrowheads="1"/>
              </p:cNvSpPr>
              <p:nvPr/>
            </p:nvSpPr>
            <p:spPr bwMode="auto">
              <a:xfrm>
                <a:off x="8160" y="1440"/>
                <a:ext cx="1440" cy="36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6637" name="Line 13"/>
              <p:cNvSpPr>
                <a:spLocks noChangeShapeType="1"/>
              </p:cNvSpPr>
              <p:nvPr/>
            </p:nvSpPr>
            <p:spPr bwMode="auto">
              <a:xfrm flipV="1">
                <a:off x="8160" y="1800"/>
                <a:ext cx="0" cy="360"/>
              </a:xfrm>
              <a:prstGeom prst="line">
                <a:avLst/>
              </a:prstGeom>
              <a:noFill/>
              <a:ln w="9525">
                <a:solidFill>
                  <a:srgbClr val="000000"/>
                </a:solidFill>
                <a:round/>
                <a:headEnd/>
                <a:tailEnd type="triangle" w="med" len="med"/>
              </a:ln>
            </p:spPr>
            <p:txBody>
              <a:bodyPr/>
              <a:lstStyle/>
              <a:p>
                <a:endParaRPr lang="zh-CN" altLang="en-US"/>
              </a:p>
            </p:txBody>
          </p:sp>
          <p:sp>
            <p:nvSpPr>
              <p:cNvPr id="26638" name="Line 14"/>
              <p:cNvSpPr>
                <a:spLocks noChangeShapeType="1"/>
              </p:cNvSpPr>
              <p:nvPr/>
            </p:nvSpPr>
            <p:spPr bwMode="auto">
              <a:xfrm flipV="1">
                <a:off x="9600" y="1800"/>
                <a:ext cx="0" cy="360"/>
              </a:xfrm>
              <a:prstGeom prst="line">
                <a:avLst/>
              </a:prstGeom>
              <a:noFill/>
              <a:ln w="9525">
                <a:solidFill>
                  <a:srgbClr val="000000"/>
                </a:solidFill>
                <a:round/>
                <a:headEnd/>
                <a:tailEnd type="triangle" w="med" len="med"/>
              </a:ln>
            </p:spPr>
            <p:txBody>
              <a:bodyPr/>
              <a:lstStyle/>
              <a:p>
                <a:endParaRPr lang="zh-CN" altLang="en-US"/>
              </a:p>
            </p:txBody>
          </p:sp>
        </p:grpSp>
        <p:sp>
          <p:nvSpPr>
            <p:cNvPr id="26634" name="Text Box 15"/>
            <p:cNvSpPr txBox="1">
              <a:spLocks noChangeArrowheads="1"/>
            </p:cNvSpPr>
            <p:nvPr/>
          </p:nvSpPr>
          <p:spPr bwMode="auto">
            <a:xfrm>
              <a:off x="4214" y="3818"/>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p</a:t>
              </a:r>
            </a:p>
          </p:txBody>
        </p:sp>
        <p:sp>
          <p:nvSpPr>
            <p:cNvPr id="26635" name="Text Box 16"/>
            <p:cNvSpPr txBox="1">
              <a:spLocks noChangeArrowheads="1"/>
            </p:cNvSpPr>
            <p:nvPr/>
          </p:nvSpPr>
          <p:spPr bwMode="auto">
            <a:xfrm>
              <a:off x="5174" y="3818"/>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q</a:t>
              </a:r>
            </a:p>
          </p:txBody>
        </p:sp>
      </p:grpSp>
      <p:sp>
        <p:nvSpPr>
          <p:cNvPr id="19" name="圆角矩形标注 18"/>
          <p:cNvSpPr/>
          <p:nvPr/>
        </p:nvSpPr>
        <p:spPr bwMode="auto">
          <a:xfrm>
            <a:off x="6300192" y="3140968"/>
            <a:ext cx="2843808" cy="714375"/>
          </a:xfrm>
          <a:prstGeom prst="wedgeRoundRectCallout">
            <a:avLst>
              <a:gd name="adj1" fmla="val -35152"/>
              <a:gd name="adj2" fmla="val 81649"/>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1200" b="0" dirty="0" err="1">
                <a:solidFill>
                  <a:schemeClr val="tx1"/>
                </a:solidFill>
                <a:latin typeface="Arial" charset="0"/>
                <a:ea typeface="宋体" pitchFamily="2" charset="-122"/>
              </a:rPr>
              <a:t>int</a:t>
            </a:r>
            <a:r>
              <a:rPr lang="en-US" altLang="zh-CN" sz="1200" b="0" dirty="0">
                <a:solidFill>
                  <a:schemeClr val="tx1"/>
                </a:solidFill>
                <a:latin typeface="Arial" charset="0"/>
                <a:ea typeface="宋体" pitchFamily="2" charset="-122"/>
              </a:rPr>
              <a:t> array[N],*p;</a:t>
            </a:r>
          </a:p>
          <a:p>
            <a:pPr>
              <a:defRPr/>
            </a:pPr>
            <a:r>
              <a:rPr lang="en-US" altLang="zh-CN" sz="1200" b="0" dirty="0">
                <a:solidFill>
                  <a:schemeClr val="tx1"/>
                </a:solidFill>
                <a:latin typeface="Arial" charset="0"/>
                <a:ea typeface="宋体" pitchFamily="2" charset="-122"/>
              </a:rPr>
              <a:t>for(p=&amp;array[0]; p&lt;=&amp;array[N-1];p++)</a:t>
            </a:r>
          </a:p>
          <a:p>
            <a:pPr>
              <a:defRPr/>
            </a:pPr>
            <a:r>
              <a:rPr lang="en-US" altLang="zh-CN" sz="1200" b="0" dirty="0">
                <a:solidFill>
                  <a:schemeClr val="tx1"/>
                </a:solidFill>
                <a:latin typeface="Arial" charset="0"/>
                <a:ea typeface="宋体" pitchFamily="2" charset="-122"/>
              </a:rPr>
              <a:t>…</a:t>
            </a:r>
            <a:endParaRPr lang="zh-CN" altLang="en-US" sz="1200" b="0" dirty="0">
              <a:solidFill>
                <a:schemeClr val="tx1"/>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0" dur="500"/>
                                        <p:tgtEl>
                                          <p:spTgt spid="481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20" dur="500"/>
                                        <p:tgtEl>
                                          <p:spTgt spid="48131">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23" dur="500"/>
                                        <p:tgtEl>
                                          <p:spTgt spid="4813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28" dur="500"/>
                                        <p:tgtEl>
                                          <p:spTgt spid="4813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38" dur="500"/>
                                        <p:tgtEl>
                                          <p:spTgt spid="48131">
                                            <p:txEl>
                                              <p:pRg st="5" end="5"/>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41" dur="500"/>
                                        <p:tgtEl>
                                          <p:spTgt spid="48131">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blinds(horizontal)">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3"/>
          <p:cNvSpPr>
            <a:spLocks noGrp="1"/>
          </p:cNvSpPr>
          <p:nvPr>
            <p:ph type="ftr" sz="quarter" idx="10"/>
          </p:nvPr>
        </p:nvSpPr>
        <p:spPr>
          <a:noFill/>
        </p:spPr>
        <p:txBody>
          <a:bodyPr/>
          <a:lstStyle/>
          <a:p>
            <a:r>
              <a:rPr lang="en-US" altLang="zh-CN" smtClean="0"/>
              <a:t>构造类型 – 数组和指针</a:t>
            </a:r>
          </a:p>
        </p:txBody>
      </p:sp>
      <p:sp>
        <p:nvSpPr>
          <p:cNvPr id="27651" name="灯片编号占位符 4"/>
          <p:cNvSpPr>
            <a:spLocks noGrp="1"/>
          </p:cNvSpPr>
          <p:nvPr>
            <p:ph type="sldNum" sz="quarter" idx="11"/>
          </p:nvPr>
        </p:nvSpPr>
        <p:spPr>
          <a:noFill/>
        </p:spPr>
        <p:txBody>
          <a:bodyPr/>
          <a:lstStyle/>
          <a:p>
            <a:fld id="{FFB0A619-1EE9-48B1-A2E9-5BF3BD11D06E}" type="slidenum">
              <a:rPr lang="en-US" altLang="zh-CN" smtClean="0"/>
              <a:pPr/>
              <a:t>22</a:t>
            </a:fld>
            <a:endParaRPr lang="en-US" altLang="zh-CN" smtClean="0"/>
          </a:p>
        </p:txBody>
      </p:sp>
      <p:sp>
        <p:nvSpPr>
          <p:cNvPr id="27652" name="Rectangle 2"/>
          <p:cNvSpPr>
            <a:spLocks noGrp="1" noChangeArrowheads="1"/>
          </p:cNvSpPr>
          <p:nvPr>
            <p:ph type="title"/>
          </p:nvPr>
        </p:nvSpPr>
        <p:spPr/>
        <p:txBody>
          <a:bodyPr/>
          <a:lstStyle/>
          <a:p>
            <a:r>
              <a:rPr lang="zh-CN" altLang="en-US" smtClean="0">
                <a:ea typeface="宋体" pitchFamily="2" charset="-122"/>
              </a:rPr>
              <a:t>指针运算（续）</a:t>
            </a:r>
          </a:p>
        </p:txBody>
      </p:sp>
      <p:sp>
        <p:nvSpPr>
          <p:cNvPr id="49155" name="Rectangle 3"/>
          <p:cNvSpPr>
            <a:spLocks noGrp="1" noChangeArrowheads="1"/>
          </p:cNvSpPr>
          <p:nvPr>
            <p:ph type="body" idx="1"/>
          </p:nvPr>
        </p:nvSpPr>
        <p:spPr/>
        <p:txBody>
          <a:bodyPr/>
          <a:lstStyle/>
          <a:p>
            <a:r>
              <a:rPr lang="zh-CN" altLang="en-US" smtClean="0">
                <a:solidFill>
                  <a:srgbClr val="0033CC"/>
                </a:solidFill>
                <a:ea typeface="宋体" pitchFamily="2" charset="-122"/>
              </a:rPr>
              <a:t>注意：两指针不能相加。</a:t>
            </a:r>
          </a:p>
          <a:p>
            <a:endParaRPr lang="zh-CN" altLang="en-US" b="0" smtClean="0">
              <a:solidFill>
                <a:srgbClr val="0033CC"/>
              </a:solidFill>
              <a:ea typeface="宋体" pitchFamily="2" charset="-122"/>
            </a:endParaRPr>
          </a:p>
          <a:p>
            <a:pPr lvl="1">
              <a:buFont typeface="Wingdings" pitchFamily="2" charset="2"/>
              <a:buNone/>
            </a:pPr>
            <a:r>
              <a:rPr lang="zh-CN" altLang="en-US" b="1" smtClean="0">
                <a:ea typeface="宋体" pitchFamily="2" charset="-122"/>
              </a:rPr>
              <a:t>如右图，计算中间指针：</a:t>
            </a:r>
          </a:p>
          <a:p>
            <a:pPr lvl="2" indent="0">
              <a:buFont typeface="Wingdings" pitchFamily="2" charset="2"/>
              <a:buNone/>
            </a:pPr>
            <a:r>
              <a:rPr lang="en-US" altLang="zh-CN" smtClean="0">
                <a:ea typeface="宋体" pitchFamily="2" charset="-122"/>
              </a:rPr>
              <a:t>mid = (low + high ) /2</a:t>
            </a:r>
          </a:p>
          <a:p>
            <a:endParaRPr lang="en-US" altLang="zh-CN" smtClean="0">
              <a:ea typeface="宋体" pitchFamily="2" charset="-122"/>
            </a:endParaRPr>
          </a:p>
        </p:txBody>
      </p:sp>
      <p:sp>
        <p:nvSpPr>
          <p:cNvPr id="49156" name="Text Box 4"/>
          <p:cNvSpPr txBox="1">
            <a:spLocks noChangeArrowheads="1"/>
          </p:cNvSpPr>
          <p:nvPr/>
        </p:nvSpPr>
        <p:spPr bwMode="auto">
          <a:xfrm>
            <a:off x="4643438" y="2924175"/>
            <a:ext cx="996950" cy="579438"/>
          </a:xfrm>
          <a:prstGeom prst="rect">
            <a:avLst/>
          </a:prstGeom>
          <a:noFill/>
          <a:ln w="12700" cap="sq">
            <a:noFill/>
            <a:miter lim="800000"/>
            <a:headEnd type="none" w="sm" len="sm"/>
            <a:tailEnd type="none" w="sm" len="sm"/>
          </a:ln>
        </p:spPr>
        <p:txBody>
          <a:bodyPr wrap="none">
            <a:spAutoFit/>
          </a:bodyPr>
          <a:lstStyle/>
          <a:p>
            <a:r>
              <a:rPr lang="zh-CN" altLang="en-US" sz="3200" b="0">
                <a:solidFill>
                  <a:srgbClr val="FF0000"/>
                </a:solidFill>
                <a:latin typeface="Times New Roman" pitchFamily="18" charset="0"/>
                <a:ea typeface="华文彩云" pitchFamily="2" charset="-122"/>
              </a:rPr>
              <a:t>错！</a:t>
            </a:r>
          </a:p>
        </p:txBody>
      </p:sp>
      <p:sp>
        <p:nvSpPr>
          <p:cNvPr id="49157" name="Rectangle 5"/>
          <p:cNvSpPr>
            <a:spLocks noChangeArrowheads="1"/>
          </p:cNvSpPr>
          <p:nvPr/>
        </p:nvSpPr>
        <p:spPr bwMode="auto">
          <a:xfrm>
            <a:off x="1331913" y="4149725"/>
            <a:ext cx="4572000" cy="9144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latin typeface="Times New Roman" pitchFamily="18" charset="0"/>
              </a:rPr>
              <a:t>正确方法是：</a:t>
            </a:r>
          </a:p>
          <a:p>
            <a:pPr lvl="1">
              <a:spcBef>
                <a:spcPct val="50000"/>
              </a:spcBef>
            </a:pPr>
            <a:r>
              <a:rPr lang="en-US" altLang="zh-CN" b="0">
                <a:latin typeface="Times New Roman" pitchFamily="18" charset="0"/>
              </a:rPr>
              <a:t>mid = low + (high – low)/2 </a:t>
            </a:r>
          </a:p>
        </p:txBody>
      </p:sp>
      <p:grpSp>
        <p:nvGrpSpPr>
          <p:cNvPr id="2" name="Group 6"/>
          <p:cNvGrpSpPr>
            <a:grpSpLocks/>
          </p:cNvGrpSpPr>
          <p:nvPr/>
        </p:nvGrpSpPr>
        <p:grpSpPr bwMode="auto">
          <a:xfrm>
            <a:off x="6300788" y="2852738"/>
            <a:ext cx="2171700" cy="2087562"/>
            <a:chOff x="6360" y="3120"/>
            <a:chExt cx="1800" cy="1680"/>
          </a:xfrm>
        </p:grpSpPr>
        <p:sp>
          <p:nvSpPr>
            <p:cNvPr id="27657" name="Rectangle 7"/>
            <p:cNvSpPr>
              <a:spLocks noChangeArrowheads="1"/>
            </p:cNvSpPr>
            <p:nvPr/>
          </p:nvSpPr>
          <p:spPr bwMode="auto">
            <a:xfrm>
              <a:off x="7800" y="3240"/>
              <a:ext cx="36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7658" name="Line 8"/>
            <p:cNvSpPr>
              <a:spLocks noChangeShapeType="1"/>
            </p:cNvSpPr>
            <p:nvPr/>
          </p:nvSpPr>
          <p:spPr bwMode="auto">
            <a:xfrm>
              <a:off x="7200" y="3240"/>
              <a:ext cx="480" cy="0"/>
            </a:xfrm>
            <a:prstGeom prst="line">
              <a:avLst/>
            </a:prstGeom>
            <a:noFill/>
            <a:ln w="9525">
              <a:solidFill>
                <a:srgbClr val="000000"/>
              </a:solidFill>
              <a:round/>
              <a:headEnd/>
              <a:tailEnd type="triangle" w="med" len="med"/>
            </a:ln>
          </p:spPr>
          <p:txBody>
            <a:bodyPr/>
            <a:lstStyle/>
            <a:p>
              <a:endParaRPr lang="zh-CN" altLang="en-US"/>
            </a:p>
          </p:txBody>
        </p:sp>
        <p:sp>
          <p:nvSpPr>
            <p:cNvPr id="27659" name="Line 9"/>
            <p:cNvSpPr>
              <a:spLocks noChangeShapeType="1"/>
            </p:cNvSpPr>
            <p:nvPr/>
          </p:nvSpPr>
          <p:spPr bwMode="auto">
            <a:xfrm>
              <a:off x="7320" y="4560"/>
              <a:ext cx="480" cy="0"/>
            </a:xfrm>
            <a:prstGeom prst="line">
              <a:avLst/>
            </a:prstGeom>
            <a:noFill/>
            <a:ln w="9525">
              <a:solidFill>
                <a:srgbClr val="000000"/>
              </a:solidFill>
              <a:round/>
              <a:headEnd/>
              <a:tailEnd type="triangle" w="med" len="med"/>
            </a:ln>
          </p:spPr>
          <p:txBody>
            <a:bodyPr/>
            <a:lstStyle/>
            <a:p>
              <a:endParaRPr lang="zh-CN" altLang="en-US"/>
            </a:p>
          </p:txBody>
        </p:sp>
        <p:sp>
          <p:nvSpPr>
            <p:cNvPr id="27660" name="Line 10"/>
            <p:cNvSpPr>
              <a:spLocks noChangeShapeType="1"/>
            </p:cNvSpPr>
            <p:nvPr/>
          </p:nvSpPr>
          <p:spPr bwMode="auto">
            <a:xfrm>
              <a:off x="7200" y="3840"/>
              <a:ext cx="480" cy="0"/>
            </a:xfrm>
            <a:prstGeom prst="line">
              <a:avLst/>
            </a:prstGeom>
            <a:noFill/>
            <a:ln w="9525">
              <a:solidFill>
                <a:srgbClr val="000000"/>
              </a:solidFill>
              <a:round/>
              <a:headEnd/>
              <a:tailEnd type="triangle" w="med" len="med"/>
            </a:ln>
          </p:spPr>
          <p:txBody>
            <a:bodyPr/>
            <a:lstStyle/>
            <a:p>
              <a:endParaRPr lang="zh-CN" altLang="en-US"/>
            </a:p>
          </p:txBody>
        </p:sp>
        <p:sp>
          <p:nvSpPr>
            <p:cNvPr id="27661" name="Text Box 11"/>
            <p:cNvSpPr txBox="1">
              <a:spLocks noChangeArrowheads="1"/>
            </p:cNvSpPr>
            <p:nvPr/>
          </p:nvSpPr>
          <p:spPr bwMode="auto">
            <a:xfrm>
              <a:off x="6360" y="312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low</a:t>
              </a:r>
            </a:p>
          </p:txBody>
        </p:sp>
        <p:sp>
          <p:nvSpPr>
            <p:cNvPr id="27662" name="Text Box 12"/>
            <p:cNvSpPr txBox="1">
              <a:spLocks noChangeArrowheads="1"/>
            </p:cNvSpPr>
            <p:nvPr/>
          </p:nvSpPr>
          <p:spPr bwMode="auto">
            <a:xfrm>
              <a:off x="6360" y="372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mid</a:t>
              </a:r>
            </a:p>
          </p:txBody>
        </p:sp>
        <p:sp>
          <p:nvSpPr>
            <p:cNvPr id="27663" name="Text Box 13"/>
            <p:cNvSpPr txBox="1">
              <a:spLocks noChangeArrowheads="1"/>
            </p:cNvSpPr>
            <p:nvPr/>
          </p:nvSpPr>
          <p:spPr bwMode="auto">
            <a:xfrm>
              <a:off x="6360" y="444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high</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7" dur="500"/>
                                        <p:tgtEl>
                                          <p:spTgt spid="4915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10" dur="500"/>
                                        <p:tgtEl>
                                          <p:spTgt spid="4915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1" presetClass="entr" presetSubtype="0" fill="hold" grpId="0" nodeType="clickEffect">
                                  <p:stCondLst>
                                    <p:cond delay="0"/>
                                  </p:stCondLst>
                                  <p:childTnLst>
                                    <p:set>
                                      <p:cBhvr>
                                        <p:cTn id="19" dur="1000">
                                          <p:stCondLst>
                                            <p:cond delay="0"/>
                                          </p:stCondLst>
                                        </p:cTn>
                                        <p:tgtEl>
                                          <p:spTgt spid="49156"/>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3" name="gunshot.wav"/>
                                        </p:tgtEl>
                                      </p:cMediaNode>
                                    </p:audio>
                                  </p:subTnLst>
                                </p:cTn>
                              </p:par>
                            </p:childTnLst>
                          </p:cTn>
                        </p:par>
                      </p:childTnLst>
                    </p:cTn>
                  </p:par>
                  <p:par>
                    <p:cTn id="20" fill="hold">
                      <p:stCondLst>
                        <p:cond delay="indefinite"/>
                      </p:stCondLst>
                      <p:childTnLst>
                        <p:par>
                          <p:cTn id="21" fill="hold">
                            <p:stCondLst>
                              <p:cond delay="0"/>
                            </p:stCondLst>
                            <p:childTnLst>
                              <p:par>
                                <p:cTn id="22" presetID="7" presetClass="entr" presetSubtype="8" fill="hold" grpId="0" nodeType="clickEffect">
                                  <p:stCondLst>
                                    <p:cond delay="0"/>
                                  </p:stCondLst>
                                  <p:childTnLst>
                                    <p:set>
                                      <p:cBhvr>
                                        <p:cTn id="23" dur="1" fill="hold">
                                          <p:stCondLst>
                                            <p:cond delay="0"/>
                                          </p:stCondLst>
                                        </p:cTn>
                                        <p:tgtEl>
                                          <p:spTgt spid="49157"/>
                                        </p:tgtEl>
                                        <p:attrNameLst>
                                          <p:attrName>style.visibility</p:attrName>
                                        </p:attrNameLst>
                                      </p:cBhvr>
                                      <p:to>
                                        <p:strVal val="visible"/>
                                      </p:to>
                                    </p:set>
                                    <p:anim calcmode="lin" valueType="num">
                                      <p:cBhvr additive="base">
                                        <p:cTn id="24" dur="1000" fill="hold"/>
                                        <p:tgtEl>
                                          <p:spTgt spid="49157"/>
                                        </p:tgtEl>
                                        <p:attrNameLst>
                                          <p:attrName>ppt_x</p:attrName>
                                        </p:attrNameLst>
                                      </p:cBhvr>
                                      <p:tavLst>
                                        <p:tav tm="0">
                                          <p:val>
                                            <p:strVal val="0-#ppt_w/2"/>
                                          </p:val>
                                        </p:tav>
                                        <p:tav tm="100000">
                                          <p:val>
                                            <p:strVal val="#ppt_x"/>
                                          </p:val>
                                        </p:tav>
                                      </p:tavLst>
                                    </p:anim>
                                    <p:anim calcmode="lin" valueType="num">
                                      <p:cBhvr additive="base">
                                        <p:cTn id="25" dur="1000" fill="hold"/>
                                        <p:tgtEl>
                                          <p:spTgt spid="4915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5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1"/>
          <p:cNvSpPr>
            <a:spLocks noGrp="1"/>
          </p:cNvSpPr>
          <p:nvPr>
            <p:ph type="ftr" sz="quarter" idx="10"/>
          </p:nvPr>
        </p:nvSpPr>
        <p:spPr>
          <a:noFill/>
        </p:spPr>
        <p:txBody>
          <a:bodyPr/>
          <a:lstStyle/>
          <a:p>
            <a:r>
              <a:rPr lang="en-US" altLang="zh-CN" smtClean="0"/>
              <a:t>构造类型 – 数组和指针</a:t>
            </a:r>
          </a:p>
        </p:txBody>
      </p:sp>
      <p:sp>
        <p:nvSpPr>
          <p:cNvPr id="28675" name="灯片编号占位符 2"/>
          <p:cNvSpPr>
            <a:spLocks noGrp="1"/>
          </p:cNvSpPr>
          <p:nvPr>
            <p:ph type="sldNum" sz="quarter" idx="11"/>
          </p:nvPr>
        </p:nvSpPr>
        <p:spPr>
          <a:noFill/>
        </p:spPr>
        <p:txBody>
          <a:bodyPr/>
          <a:lstStyle/>
          <a:p>
            <a:fld id="{EC5EF445-32C5-4382-8CB9-04E9B56930B5}" type="slidenum">
              <a:rPr lang="en-US" altLang="zh-CN" smtClean="0"/>
              <a:pPr/>
              <a:t>23</a:t>
            </a:fld>
            <a:endParaRPr lang="en-US" altLang="zh-CN" smtClean="0"/>
          </a:p>
        </p:txBody>
      </p:sp>
      <p:grpSp>
        <p:nvGrpSpPr>
          <p:cNvPr id="2" name="Group 5"/>
          <p:cNvGrpSpPr>
            <a:grpSpLocks/>
          </p:cNvGrpSpPr>
          <p:nvPr/>
        </p:nvGrpSpPr>
        <p:grpSpPr bwMode="auto">
          <a:xfrm>
            <a:off x="4175125" y="4833938"/>
            <a:ext cx="3276600" cy="974725"/>
            <a:chOff x="1768" y="2228"/>
            <a:chExt cx="2495" cy="614"/>
          </a:xfrm>
        </p:grpSpPr>
        <p:sp>
          <p:nvSpPr>
            <p:cNvPr id="28684" name="Rectangle 6"/>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8685" name="Line 7"/>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6" name="Line 8"/>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7" name="Line 9"/>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8" name="Line 10"/>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9" name="Line 11"/>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90" name="Text Box 12"/>
            <p:cNvSpPr txBox="1">
              <a:spLocks noChangeArrowheads="1"/>
            </p:cNvSpPr>
            <p:nvPr/>
          </p:nvSpPr>
          <p:spPr bwMode="auto">
            <a:xfrm>
              <a:off x="1768" y="2554"/>
              <a:ext cx="514"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28691" name="Text Box 13"/>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1198" name="Text Box 14"/>
          <p:cNvSpPr txBox="1">
            <a:spLocks noChangeArrowheads="1"/>
          </p:cNvSpPr>
          <p:nvPr/>
        </p:nvSpPr>
        <p:spPr bwMode="auto">
          <a:xfrm>
            <a:off x="1906588" y="4689475"/>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1199" name="Rectangle 15"/>
          <p:cNvSpPr>
            <a:spLocks noChangeArrowheads="1"/>
          </p:cNvSpPr>
          <p:nvPr/>
        </p:nvSpPr>
        <p:spPr bwMode="auto">
          <a:xfrm>
            <a:off x="1763713" y="5230813"/>
            <a:ext cx="1223962"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1200" name="Text Box 16"/>
          <p:cNvSpPr txBox="1">
            <a:spLocks noChangeArrowheads="1"/>
          </p:cNvSpPr>
          <p:nvPr/>
        </p:nvSpPr>
        <p:spPr bwMode="auto">
          <a:xfrm>
            <a:off x="4067175" y="4365625"/>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0x0100</a:t>
            </a:r>
          </a:p>
        </p:txBody>
      </p:sp>
      <p:sp>
        <p:nvSpPr>
          <p:cNvPr id="221201" name="Freeform 17"/>
          <p:cNvSpPr>
            <a:spLocks/>
          </p:cNvSpPr>
          <p:nvPr/>
        </p:nvSpPr>
        <p:spPr bwMode="auto">
          <a:xfrm>
            <a:off x="2735263" y="4868863"/>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21202" name="Text Box 18"/>
          <p:cNvSpPr txBox="1">
            <a:spLocks noChangeArrowheads="1"/>
          </p:cNvSpPr>
          <p:nvPr/>
        </p:nvSpPr>
        <p:spPr bwMode="auto">
          <a:xfrm>
            <a:off x="1873250" y="5157788"/>
            <a:ext cx="1258888"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0x0100</a:t>
            </a:r>
          </a:p>
        </p:txBody>
      </p:sp>
      <p:sp>
        <p:nvSpPr>
          <p:cNvPr id="221203" name="Text Box 19"/>
          <p:cNvSpPr txBox="1">
            <a:spLocks noChangeArrowheads="1"/>
          </p:cNvSpPr>
          <p:nvPr/>
        </p:nvSpPr>
        <p:spPr bwMode="auto">
          <a:xfrm>
            <a:off x="1042988" y="1412875"/>
            <a:ext cx="7056437" cy="18034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1600">
                <a:latin typeface="Tahoma" pitchFamily="34" charset="0"/>
              </a:rPr>
              <a:t>int a[5] = {0, 1, 2, 3, 4};</a:t>
            </a:r>
          </a:p>
          <a:p>
            <a:pPr>
              <a:spcBef>
                <a:spcPct val="50000"/>
              </a:spcBef>
            </a:pPr>
            <a:r>
              <a:rPr lang="en-US" altLang="zh-CN" sz="1600">
                <a:latin typeface="Tahoma" pitchFamily="34" charset="0"/>
              </a:rPr>
              <a:t>int *pi;</a:t>
            </a:r>
          </a:p>
          <a:p>
            <a:pPr>
              <a:spcBef>
                <a:spcPct val="50000"/>
              </a:spcBef>
            </a:pPr>
            <a:r>
              <a:rPr lang="en-US" altLang="zh-CN" sz="1600">
                <a:latin typeface="Tahoma" pitchFamily="34" charset="0"/>
              </a:rPr>
              <a:t>pi = &amp;a[0];  	/*</a:t>
            </a:r>
            <a:r>
              <a:rPr lang="zh-CN" altLang="en-US" sz="1600">
                <a:latin typeface="Tahoma" pitchFamily="34" charset="0"/>
              </a:rPr>
              <a:t>这时</a:t>
            </a:r>
            <a:r>
              <a:rPr lang="en-US" altLang="zh-CN" sz="1600">
                <a:latin typeface="Tahoma" pitchFamily="34" charset="0"/>
              </a:rPr>
              <a:t>pi</a:t>
            </a:r>
            <a:r>
              <a:rPr lang="zh-CN" altLang="en-US" sz="1600">
                <a:latin typeface="Tahoma" pitchFamily="34" charset="0"/>
              </a:rPr>
              <a:t>指向</a:t>
            </a:r>
            <a:r>
              <a:rPr lang="en-US" altLang="zh-CN" sz="1600">
                <a:latin typeface="Tahoma" pitchFamily="34" charset="0"/>
              </a:rPr>
              <a:t>a[0]*/</a:t>
            </a:r>
          </a:p>
          <a:p>
            <a:pPr>
              <a:spcBef>
                <a:spcPct val="50000"/>
              </a:spcBef>
            </a:pPr>
            <a:r>
              <a:rPr lang="en-US" altLang="zh-CN" sz="1600">
                <a:latin typeface="Tahoma" pitchFamily="34" charset="0"/>
              </a:rPr>
              <a:t>pi++;  		/*</a:t>
            </a:r>
            <a:r>
              <a:rPr lang="zh-CN" altLang="en-US" sz="1600">
                <a:latin typeface="Tahoma" pitchFamily="34" charset="0"/>
              </a:rPr>
              <a:t>这时</a:t>
            </a:r>
            <a:r>
              <a:rPr lang="en-US" altLang="zh-CN" sz="1600">
                <a:latin typeface="Tahoma" pitchFamily="34" charset="0"/>
              </a:rPr>
              <a:t>pi</a:t>
            </a:r>
            <a:r>
              <a:rPr lang="zh-CN" altLang="en-US" sz="1600">
                <a:latin typeface="Tahoma" pitchFamily="34" charset="0"/>
              </a:rPr>
              <a:t>指向</a:t>
            </a:r>
            <a:r>
              <a:rPr lang="en-US" altLang="zh-CN" sz="1600">
                <a:latin typeface="Tahoma" pitchFamily="34" charset="0"/>
              </a:rPr>
              <a:t>a[1]</a:t>
            </a:r>
            <a:r>
              <a:rPr lang="zh-CN" altLang="en-US" sz="1600">
                <a:latin typeface="Tahoma" pitchFamily="34" charset="0"/>
              </a:rPr>
              <a:t>，*</a:t>
            </a:r>
            <a:r>
              <a:rPr lang="en-US" altLang="zh-CN" sz="1600">
                <a:latin typeface="Tahoma" pitchFamily="34" charset="0"/>
              </a:rPr>
              <a:t>pi</a:t>
            </a:r>
            <a:r>
              <a:rPr lang="zh-CN" altLang="en-US" sz="1600">
                <a:latin typeface="Tahoma" pitchFamily="34" charset="0"/>
              </a:rPr>
              <a:t>为</a:t>
            </a:r>
            <a:r>
              <a:rPr lang="en-US" altLang="zh-CN" sz="1600">
                <a:latin typeface="Tahoma" pitchFamily="34" charset="0"/>
              </a:rPr>
              <a:t>a[1], </a:t>
            </a:r>
            <a:r>
              <a:rPr lang="zh-CN" altLang="en-US" sz="1600">
                <a:latin typeface="Tahoma" pitchFamily="34" charset="0"/>
              </a:rPr>
              <a:t>即</a:t>
            </a:r>
            <a:r>
              <a:rPr lang="en-US" altLang="zh-CN" sz="1600">
                <a:latin typeface="Tahoma" pitchFamily="34" charset="0"/>
              </a:rPr>
              <a:t>1*/</a:t>
            </a:r>
          </a:p>
          <a:p>
            <a:pPr>
              <a:spcBef>
                <a:spcPct val="50000"/>
              </a:spcBef>
            </a:pPr>
            <a:r>
              <a:rPr lang="en-US" altLang="zh-CN" sz="1600">
                <a:latin typeface="Tahoma" pitchFamily="34" charset="0"/>
              </a:rPr>
              <a:t>pi+=2;		/*</a:t>
            </a:r>
            <a:r>
              <a:rPr lang="zh-CN" altLang="en-US" sz="1600">
                <a:latin typeface="Tahoma" pitchFamily="34" charset="0"/>
              </a:rPr>
              <a:t>这时</a:t>
            </a:r>
            <a:r>
              <a:rPr lang="en-US" altLang="zh-CN" sz="1600">
                <a:latin typeface="Tahoma" pitchFamily="34" charset="0"/>
              </a:rPr>
              <a:t>pi</a:t>
            </a:r>
            <a:r>
              <a:rPr lang="zh-CN" altLang="en-US" sz="1600">
                <a:latin typeface="Tahoma" pitchFamily="34" charset="0"/>
              </a:rPr>
              <a:t>指向</a:t>
            </a:r>
            <a:r>
              <a:rPr lang="en-US" altLang="zh-CN" sz="1600">
                <a:latin typeface="Tahoma" pitchFamily="34" charset="0"/>
              </a:rPr>
              <a:t>a[3]</a:t>
            </a:r>
            <a:r>
              <a:rPr lang="zh-CN" altLang="en-US" sz="1600">
                <a:latin typeface="Tahoma" pitchFamily="34" charset="0"/>
              </a:rPr>
              <a:t>，*</a:t>
            </a:r>
            <a:r>
              <a:rPr lang="en-US" altLang="zh-CN" sz="1600">
                <a:latin typeface="Tahoma" pitchFamily="34" charset="0"/>
              </a:rPr>
              <a:t>pi</a:t>
            </a:r>
            <a:r>
              <a:rPr lang="zh-CN" altLang="en-US" sz="1600">
                <a:latin typeface="Tahoma" pitchFamily="34" charset="0"/>
              </a:rPr>
              <a:t>为</a:t>
            </a:r>
            <a:r>
              <a:rPr lang="en-US" altLang="zh-CN" sz="1600">
                <a:latin typeface="Tahoma" pitchFamily="34" charset="0"/>
              </a:rPr>
              <a:t>a[3], </a:t>
            </a:r>
            <a:r>
              <a:rPr lang="zh-CN" altLang="en-US" sz="1600">
                <a:latin typeface="Tahoma" pitchFamily="34" charset="0"/>
              </a:rPr>
              <a:t>即</a:t>
            </a:r>
            <a:r>
              <a:rPr lang="en-US" altLang="zh-CN" sz="1600">
                <a:latin typeface="Tahoma" pitchFamily="34" charset="0"/>
              </a:rPr>
              <a:t>3*/</a:t>
            </a:r>
          </a:p>
        </p:txBody>
      </p:sp>
      <p:sp>
        <p:nvSpPr>
          <p:cNvPr id="28683" name="Rectangle 18"/>
          <p:cNvSpPr>
            <a:spLocks noChangeArrowheads="1"/>
          </p:cNvSpPr>
          <p:nvPr/>
        </p:nvSpPr>
        <p:spPr bwMode="auto">
          <a:xfrm>
            <a:off x="647700" y="153988"/>
            <a:ext cx="8189913" cy="841375"/>
          </a:xfrm>
          <a:prstGeom prst="rect">
            <a:avLst/>
          </a:prstGeom>
          <a:noFill/>
          <a:ln w="9525">
            <a:noFill/>
            <a:miter lim="800000"/>
            <a:headEnd/>
            <a:tailEnd/>
          </a:ln>
        </p:spPr>
        <p:txBody>
          <a:bodyPr anchor="ctr"/>
          <a:lstStyle/>
          <a:p>
            <a:pPr>
              <a:lnSpc>
                <a:spcPct val="80000"/>
              </a:lnSpc>
              <a:buClr>
                <a:srgbClr val="DC0081"/>
              </a:buClr>
              <a:buFont typeface="Wingdings" pitchFamily="2" charset="2"/>
              <a:buNone/>
            </a:pPr>
            <a:r>
              <a:rPr lang="zh-CN" altLang="en-US" sz="3000">
                <a:solidFill>
                  <a:schemeClr val="tx2"/>
                </a:solidFill>
                <a:latin typeface="Arial Narrow" pitchFamily="34" charset="0"/>
              </a:rPr>
              <a:t>指针运算（续）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1203"/>
                                        </p:tgtEl>
                                        <p:attrNameLst>
                                          <p:attrName>style.visibility</p:attrName>
                                        </p:attrNameLst>
                                      </p:cBhvr>
                                      <p:to>
                                        <p:strVal val="visible"/>
                                      </p:to>
                                    </p:set>
                                    <p:animEffect transition="in" filter="dissolve">
                                      <p:cBhvr>
                                        <p:cTn id="7" dur="500"/>
                                        <p:tgtEl>
                                          <p:spTgt spid="2212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1198"/>
                                        </p:tgtEl>
                                        <p:attrNameLst>
                                          <p:attrName>style.visibility</p:attrName>
                                        </p:attrNameLst>
                                      </p:cBhvr>
                                      <p:to>
                                        <p:strVal val="visible"/>
                                      </p:to>
                                    </p:set>
                                    <p:animEffect transition="in" filter="dissolve">
                                      <p:cBhvr>
                                        <p:cTn id="10" dur="500"/>
                                        <p:tgtEl>
                                          <p:spTgt spid="221198"/>
                                        </p:tgtEl>
                                      </p:cBhvr>
                                    </p:animEffect>
                                  </p:childTnLst>
                                </p:cTn>
                              </p:par>
                              <p:par>
                                <p:cTn id="11" presetID="9"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1200"/>
                                        </p:tgtEl>
                                        <p:attrNameLst>
                                          <p:attrName>style.visibility</p:attrName>
                                        </p:attrNameLst>
                                      </p:cBhvr>
                                      <p:to>
                                        <p:strVal val="visible"/>
                                      </p:to>
                                    </p:set>
                                    <p:animEffect transition="in" filter="checkerboard(across)">
                                      <p:cBhvr>
                                        <p:cTn id="16" dur="500"/>
                                        <p:tgtEl>
                                          <p:spTgt spid="22120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21199"/>
                                        </p:tgtEl>
                                        <p:attrNameLst>
                                          <p:attrName>style.visibility</p:attrName>
                                        </p:attrNameLst>
                                      </p:cBhvr>
                                      <p:to>
                                        <p:strVal val="visible"/>
                                      </p:to>
                                    </p:set>
                                    <p:animEffect transition="in" filter="checkerboard(across)">
                                      <p:cBhvr>
                                        <p:cTn id="19" dur="500"/>
                                        <p:tgtEl>
                                          <p:spTgt spid="22119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21201"/>
                                        </p:tgtEl>
                                        <p:attrNameLst>
                                          <p:attrName>style.visibility</p:attrName>
                                        </p:attrNameLst>
                                      </p:cBhvr>
                                      <p:to>
                                        <p:strVal val="visible"/>
                                      </p:to>
                                    </p:set>
                                    <p:animEffect transition="in" filter="randombar(horizontal)">
                                      <p:cBhvr>
                                        <p:cTn id="22" dur="500"/>
                                        <p:tgtEl>
                                          <p:spTgt spid="22120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21202"/>
                                        </p:tgtEl>
                                        <p:attrNameLst>
                                          <p:attrName>style.visibility</p:attrName>
                                        </p:attrNameLst>
                                      </p:cBhvr>
                                      <p:to>
                                        <p:strVal val="visible"/>
                                      </p:to>
                                    </p:set>
                                    <p:animEffect transition="in" filter="randombar(horizontal)">
                                      <p:cBhvr>
                                        <p:cTn id="25" dur="500"/>
                                        <p:tgtEl>
                                          <p:spTgt spid="22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8" grpId="0"/>
      <p:bldP spid="221199" grpId="0" animBg="1"/>
      <p:bldP spid="221200" grpId="0"/>
      <p:bldP spid="221201" grpId="0" animBg="1"/>
      <p:bldP spid="221202" grpId="0"/>
      <p:bldP spid="22120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1"/>
          <p:cNvSpPr>
            <a:spLocks noGrp="1"/>
          </p:cNvSpPr>
          <p:nvPr>
            <p:ph type="ftr" sz="quarter" idx="10"/>
          </p:nvPr>
        </p:nvSpPr>
        <p:spPr>
          <a:noFill/>
        </p:spPr>
        <p:txBody>
          <a:bodyPr/>
          <a:lstStyle/>
          <a:p>
            <a:r>
              <a:rPr lang="en-US" altLang="zh-CN" smtClean="0"/>
              <a:t>构造类型 – 数组和指针</a:t>
            </a:r>
          </a:p>
        </p:txBody>
      </p:sp>
      <p:sp>
        <p:nvSpPr>
          <p:cNvPr id="29699" name="灯片编号占位符 2"/>
          <p:cNvSpPr>
            <a:spLocks noGrp="1"/>
          </p:cNvSpPr>
          <p:nvPr>
            <p:ph type="sldNum" sz="quarter" idx="11"/>
          </p:nvPr>
        </p:nvSpPr>
        <p:spPr>
          <a:noFill/>
        </p:spPr>
        <p:txBody>
          <a:bodyPr/>
          <a:lstStyle/>
          <a:p>
            <a:fld id="{2508F25A-9E05-4919-81A8-E6B4D20CDAC4}" type="slidenum">
              <a:rPr lang="en-US" altLang="zh-CN" smtClean="0"/>
              <a:pPr/>
              <a:t>24</a:t>
            </a:fld>
            <a:endParaRPr lang="en-US" altLang="zh-CN" smtClean="0"/>
          </a:p>
        </p:txBody>
      </p:sp>
      <p:sp>
        <p:nvSpPr>
          <p:cNvPr id="29700" name="Rectangle 2"/>
          <p:cNvSpPr>
            <a:spLocks noGrp="1" noChangeArrowheads="1"/>
          </p:cNvSpPr>
          <p:nvPr>
            <p:ph type="title" idx="4294967295"/>
          </p:nvPr>
        </p:nvSpPr>
        <p:spPr>
          <a:xfrm>
            <a:off x="611188" y="188913"/>
            <a:ext cx="8189912" cy="719137"/>
          </a:xfrm>
        </p:spPr>
        <p:txBody>
          <a:bodyPr/>
          <a:lstStyle/>
          <a:p>
            <a:r>
              <a:rPr lang="zh-CN" altLang="en-US" smtClean="0">
                <a:ea typeface="宋体" pitchFamily="2" charset="-122"/>
              </a:rPr>
              <a:t>指针运算（续）</a:t>
            </a:r>
          </a:p>
        </p:txBody>
      </p:sp>
      <p:sp>
        <p:nvSpPr>
          <p:cNvPr id="222211" name="Rectangle 3"/>
          <p:cNvSpPr>
            <a:spLocks noGrp="1" noChangeArrowheads="1"/>
          </p:cNvSpPr>
          <p:nvPr>
            <p:ph type="body" idx="4294967295"/>
          </p:nvPr>
        </p:nvSpPr>
        <p:spPr>
          <a:xfrm>
            <a:off x="755650" y="1484313"/>
            <a:ext cx="8064500" cy="3240087"/>
          </a:xfrm>
        </p:spPr>
        <p:txBody>
          <a:bodyPr/>
          <a:lstStyle/>
          <a:p>
            <a:pPr>
              <a:buFont typeface="Wingdings" pitchFamily="2" charset="2"/>
              <a:buNone/>
            </a:pPr>
            <a:r>
              <a:rPr lang="en-US" altLang="zh-CN" sz="1800" smtClean="0">
                <a:ea typeface="宋体" pitchFamily="2" charset="-122"/>
              </a:rPr>
              <a:t>int  a[10];</a:t>
            </a:r>
          </a:p>
          <a:p>
            <a:pPr>
              <a:buFont typeface="Wingdings" pitchFamily="2" charset="2"/>
              <a:buNone/>
            </a:pPr>
            <a:r>
              <a:rPr lang="en-US" altLang="zh-CN" sz="1800" smtClean="0">
                <a:ea typeface="宋体" pitchFamily="2" charset="-122"/>
              </a:rPr>
              <a:t>int  *pi= &amp;a[0];</a:t>
            </a:r>
          </a:p>
          <a:p>
            <a:pPr>
              <a:buFont typeface="Wingdings" pitchFamily="2" charset="2"/>
              <a:buNone/>
            </a:pPr>
            <a:r>
              <a:rPr lang="en-US" altLang="zh-CN" sz="1800" smtClean="0">
                <a:ea typeface="宋体" pitchFamily="2" charset="-122"/>
              </a:rPr>
              <a:t>char str[10];</a:t>
            </a:r>
          </a:p>
          <a:p>
            <a:pPr>
              <a:buFont typeface="Wingdings" pitchFamily="2" charset="2"/>
              <a:buNone/>
            </a:pPr>
            <a:r>
              <a:rPr lang="en-US" altLang="zh-CN" sz="1800" smtClean="0">
                <a:ea typeface="宋体" pitchFamily="2" charset="-122"/>
              </a:rPr>
              <a:t>char *pc= &amp;str[0];</a:t>
            </a:r>
          </a:p>
          <a:p>
            <a:pPr>
              <a:buFont typeface="Wingdings" pitchFamily="2" charset="2"/>
              <a:buNone/>
            </a:pPr>
            <a:endParaRPr lang="en-US" altLang="zh-CN" sz="1800" smtClean="0">
              <a:ea typeface="宋体" pitchFamily="2" charset="-122"/>
            </a:endParaRPr>
          </a:p>
        </p:txBody>
      </p:sp>
      <p:grpSp>
        <p:nvGrpSpPr>
          <p:cNvPr id="2" name="Group 4"/>
          <p:cNvGrpSpPr>
            <a:grpSpLocks/>
          </p:cNvGrpSpPr>
          <p:nvPr/>
        </p:nvGrpSpPr>
        <p:grpSpPr bwMode="auto">
          <a:xfrm>
            <a:off x="5507038" y="1593850"/>
            <a:ext cx="3348037" cy="974725"/>
            <a:chOff x="1768" y="2228"/>
            <a:chExt cx="2495" cy="614"/>
          </a:xfrm>
        </p:grpSpPr>
        <p:sp>
          <p:nvSpPr>
            <p:cNvPr id="29725" name="Rectangle 5"/>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9726" name="Line 6"/>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7" name="Line 7"/>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8" name="Line 8"/>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9" name="Line 9"/>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30" name="Line 10"/>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31" name="Text Box 11"/>
            <p:cNvSpPr txBox="1">
              <a:spLocks noChangeArrowheads="1"/>
            </p:cNvSpPr>
            <p:nvPr/>
          </p:nvSpPr>
          <p:spPr bwMode="auto">
            <a:xfrm>
              <a:off x="1768" y="2554"/>
              <a:ext cx="503"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29732" name="Text Box 12"/>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2221" name="Text Box 13"/>
          <p:cNvSpPr txBox="1">
            <a:spLocks noChangeArrowheads="1"/>
          </p:cNvSpPr>
          <p:nvPr/>
        </p:nvSpPr>
        <p:spPr bwMode="auto">
          <a:xfrm>
            <a:off x="3238500" y="1449388"/>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2222" name="Text Box 14"/>
          <p:cNvSpPr txBox="1">
            <a:spLocks noChangeArrowheads="1"/>
          </p:cNvSpPr>
          <p:nvPr/>
        </p:nvSpPr>
        <p:spPr bwMode="auto">
          <a:xfrm>
            <a:off x="5399088" y="1125538"/>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0x0100</a:t>
            </a:r>
          </a:p>
        </p:txBody>
      </p:sp>
      <p:sp>
        <p:nvSpPr>
          <p:cNvPr id="222223" name="Freeform 15"/>
          <p:cNvSpPr>
            <a:spLocks/>
          </p:cNvSpPr>
          <p:nvPr/>
        </p:nvSpPr>
        <p:spPr bwMode="auto">
          <a:xfrm>
            <a:off x="4067175" y="1628775"/>
            <a:ext cx="1655763" cy="360363"/>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grpSp>
        <p:nvGrpSpPr>
          <p:cNvPr id="3" name="Group 30"/>
          <p:cNvGrpSpPr>
            <a:grpSpLocks/>
          </p:cNvGrpSpPr>
          <p:nvPr/>
        </p:nvGrpSpPr>
        <p:grpSpPr bwMode="auto">
          <a:xfrm>
            <a:off x="5578475" y="3322638"/>
            <a:ext cx="3348038" cy="974725"/>
            <a:chOff x="1768" y="2228"/>
            <a:chExt cx="2495" cy="614"/>
          </a:xfrm>
        </p:grpSpPr>
        <p:sp>
          <p:nvSpPr>
            <p:cNvPr id="29717" name="Rectangle 31"/>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9718" name="Line 32"/>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19" name="Line 33"/>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0" name="Line 34"/>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1" name="Line 35"/>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2" name="Line 36"/>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3" name="Text Box 37"/>
            <p:cNvSpPr txBox="1">
              <a:spLocks noChangeArrowheads="1"/>
            </p:cNvSpPr>
            <p:nvPr/>
          </p:nvSpPr>
          <p:spPr bwMode="auto">
            <a:xfrm>
              <a:off x="1768" y="2554"/>
              <a:ext cx="629"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str[0]</a:t>
              </a:r>
            </a:p>
          </p:txBody>
        </p:sp>
        <p:sp>
          <p:nvSpPr>
            <p:cNvPr id="29724" name="Text Box 38"/>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2247" name="Text Box 39"/>
          <p:cNvSpPr txBox="1">
            <a:spLocks noChangeArrowheads="1"/>
          </p:cNvSpPr>
          <p:nvPr/>
        </p:nvSpPr>
        <p:spPr bwMode="auto">
          <a:xfrm>
            <a:off x="3309938" y="3178175"/>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pc</a:t>
            </a:r>
          </a:p>
        </p:txBody>
      </p:sp>
      <p:sp>
        <p:nvSpPr>
          <p:cNvPr id="222248" name="Text Box 40"/>
          <p:cNvSpPr txBox="1">
            <a:spLocks noChangeArrowheads="1"/>
          </p:cNvSpPr>
          <p:nvPr/>
        </p:nvSpPr>
        <p:spPr bwMode="auto">
          <a:xfrm>
            <a:off x="5470525" y="2854325"/>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0x0200</a:t>
            </a:r>
          </a:p>
        </p:txBody>
      </p:sp>
      <p:sp>
        <p:nvSpPr>
          <p:cNvPr id="222249" name="Freeform 41"/>
          <p:cNvSpPr>
            <a:spLocks/>
          </p:cNvSpPr>
          <p:nvPr/>
        </p:nvSpPr>
        <p:spPr bwMode="auto">
          <a:xfrm>
            <a:off x="4138613" y="3357563"/>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22251" name="Rectangle 43"/>
          <p:cNvSpPr>
            <a:spLocks noChangeArrowheads="1"/>
          </p:cNvSpPr>
          <p:nvPr/>
        </p:nvSpPr>
        <p:spPr bwMode="auto">
          <a:xfrm>
            <a:off x="3057525" y="2025650"/>
            <a:ext cx="1223963"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2224" name="Text Box 16"/>
          <p:cNvSpPr txBox="1">
            <a:spLocks noChangeArrowheads="1"/>
          </p:cNvSpPr>
          <p:nvPr/>
        </p:nvSpPr>
        <p:spPr bwMode="auto">
          <a:xfrm>
            <a:off x="3095625" y="2000250"/>
            <a:ext cx="1258888"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0x0100</a:t>
            </a:r>
          </a:p>
        </p:txBody>
      </p:sp>
      <p:sp>
        <p:nvSpPr>
          <p:cNvPr id="222252" name="Rectangle 44"/>
          <p:cNvSpPr>
            <a:spLocks noChangeArrowheads="1"/>
          </p:cNvSpPr>
          <p:nvPr/>
        </p:nvSpPr>
        <p:spPr bwMode="auto">
          <a:xfrm>
            <a:off x="3130550" y="3754438"/>
            <a:ext cx="1223963"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2250" name="Text Box 42"/>
          <p:cNvSpPr txBox="1">
            <a:spLocks noChangeArrowheads="1"/>
          </p:cNvSpPr>
          <p:nvPr/>
        </p:nvSpPr>
        <p:spPr bwMode="auto">
          <a:xfrm>
            <a:off x="3167063" y="3754438"/>
            <a:ext cx="1258887"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0x0200</a:t>
            </a:r>
          </a:p>
        </p:txBody>
      </p:sp>
      <p:sp>
        <p:nvSpPr>
          <p:cNvPr id="222253" name="Text Box 45"/>
          <p:cNvSpPr txBox="1">
            <a:spLocks noChangeArrowheads="1"/>
          </p:cNvSpPr>
          <p:nvPr/>
        </p:nvSpPr>
        <p:spPr bwMode="auto">
          <a:xfrm>
            <a:off x="684213" y="4724400"/>
            <a:ext cx="7848600" cy="1004888"/>
          </a:xfrm>
          <a:prstGeom prst="rect">
            <a:avLst/>
          </a:prstGeom>
          <a:solidFill>
            <a:schemeClr val="bg1"/>
          </a:solidFill>
          <a:ln w="9525">
            <a:noFill/>
            <a:miter lim="800000"/>
            <a:headEnd/>
            <a:tailEnd/>
          </a:ln>
        </p:spPr>
        <p:txBody>
          <a:bodyPr>
            <a:spAutoFit/>
          </a:bodyPr>
          <a:lstStyle/>
          <a:p>
            <a:pPr>
              <a:spcBef>
                <a:spcPct val="50000"/>
              </a:spcBef>
            </a:pPr>
            <a:r>
              <a:rPr lang="en-US" altLang="zh-CN" sz="2400"/>
              <a:t>pi++;</a:t>
            </a:r>
          </a:p>
          <a:p>
            <a:pPr>
              <a:spcBef>
                <a:spcPct val="50000"/>
              </a:spcBef>
            </a:pPr>
            <a:r>
              <a:rPr lang="en-US" altLang="zh-CN" sz="2400"/>
              <a:t>pc++;</a:t>
            </a:r>
          </a:p>
        </p:txBody>
      </p:sp>
      <p:sp>
        <p:nvSpPr>
          <p:cNvPr id="222254" name="Text Box 46"/>
          <p:cNvSpPr txBox="1">
            <a:spLocks noChangeArrowheads="1"/>
          </p:cNvSpPr>
          <p:nvPr/>
        </p:nvSpPr>
        <p:spPr bwMode="auto">
          <a:xfrm>
            <a:off x="2916238" y="4724400"/>
            <a:ext cx="5903912" cy="304800"/>
          </a:xfrm>
          <a:prstGeom prst="rect">
            <a:avLst/>
          </a:prstGeom>
          <a:noFill/>
          <a:ln w="9525">
            <a:noFill/>
            <a:miter lim="800000"/>
            <a:headEnd/>
            <a:tailEnd/>
          </a:ln>
        </p:spPr>
        <p:txBody>
          <a:bodyPr>
            <a:spAutoFit/>
          </a:bodyPr>
          <a:lstStyle/>
          <a:p>
            <a:pPr>
              <a:spcBef>
                <a:spcPct val="50000"/>
              </a:spcBef>
            </a:pPr>
            <a:r>
              <a:rPr lang="en-US" altLang="zh-CN" sz="1400"/>
              <a:t>/*</a:t>
            </a:r>
            <a:r>
              <a:rPr lang="zh-CN" altLang="en-US" sz="1400"/>
              <a:t>若</a:t>
            </a:r>
            <a:r>
              <a:rPr lang="en-US" altLang="zh-CN" sz="1400"/>
              <a:t>int</a:t>
            </a:r>
            <a:r>
              <a:rPr lang="zh-CN" altLang="en-US" sz="1400"/>
              <a:t>占</a:t>
            </a:r>
            <a:r>
              <a:rPr lang="en-US" altLang="zh-CN" sz="1400"/>
              <a:t>4</a:t>
            </a:r>
            <a:r>
              <a:rPr lang="zh-CN" altLang="en-US" sz="1400"/>
              <a:t>个字节</a:t>
            </a:r>
            <a:r>
              <a:rPr lang="en-US" altLang="zh-CN" sz="1400"/>
              <a:t>, </a:t>
            </a:r>
            <a:r>
              <a:rPr lang="zh-CN" altLang="en-US" sz="1400"/>
              <a:t>此时</a:t>
            </a:r>
            <a:r>
              <a:rPr lang="en-US" altLang="zh-CN" sz="1400"/>
              <a:t>pi</a:t>
            </a:r>
            <a:r>
              <a:rPr lang="zh-CN" altLang="en-US" sz="1400"/>
              <a:t>增加一个单位</a:t>
            </a:r>
            <a:r>
              <a:rPr lang="en-US" altLang="zh-CN" sz="1400"/>
              <a:t>, </a:t>
            </a:r>
            <a:r>
              <a:rPr lang="zh-CN" altLang="en-US" sz="1400"/>
              <a:t>即四个字节</a:t>
            </a:r>
            <a:r>
              <a:rPr lang="en-US" altLang="zh-CN" sz="1400"/>
              <a:t>, </a:t>
            </a:r>
            <a:r>
              <a:rPr lang="zh-CN" altLang="en-US" sz="1400"/>
              <a:t>结果为</a:t>
            </a:r>
            <a:r>
              <a:rPr lang="en-US" altLang="zh-CN" sz="1400"/>
              <a:t>0x0104*/</a:t>
            </a:r>
          </a:p>
        </p:txBody>
      </p:sp>
      <p:sp>
        <p:nvSpPr>
          <p:cNvPr id="222255" name="Text Box 47"/>
          <p:cNvSpPr txBox="1">
            <a:spLocks noChangeArrowheads="1"/>
          </p:cNvSpPr>
          <p:nvPr/>
        </p:nvSpPr>
        <p:spPr bwMode="auto">
          <a:xfrm>
            <a:off x="2916238" y="5300663"/>
            <a:ext cx="6227762" cy="304800"/>
          </a:xfrm>
          <a:prstGeom prst="rect">
            <a:avLst/>
          </a:prstGeom>
          <a:noFill/>
          <a:ln w="9525">
            <a:noFill/>
            <a:miter lim="800000"/>
            <a:headEnd/>
            <a:tailEnd/>
          </a:ln>
        </p:spPr>
        <p:txBody>
          <a:bodyPr>
            <a:spAutoFit/>
          </a:bodyPr>
          <a:lstStyle/>
          <a:p>
            <a:pPr>
              <a:spcBef>
                <a:spcPct val="50000"/>
              </a:spcBef>
            </a:pPr>
            <a:r>
              <a:rPr lang="en-US" altLang="zh-CN" sz="1400"/>
              <a:t>/*</a:t>
            </a:r>
            <a:r>
              <a:rPr lang="zh-CN" altLang="en-US" sz="1400"/>
              <a:t>若</a:t>
            </a:r>
            <a:r>
              <a:rPr lang="en-US" altLang="zh-CN" sz="1400"/>
              <a:t>char</a:t>
            </a:r>
            <a:r>
              <a:rPr lang="zh-CN" altLang="en-US" sz="1400"/>
              <a:t>占</a:t>
            </a:r>
            <a:r>
              <a:rPr lang="en-US" altLang="zh-CN" sz="1400"/>
              <a:t>1</a:t>
            </a:r>
            <a:r>
              <a:rPr lang="zh-CN" altLang="en-US" sz="1400"/>
              <a:t>个字节，此时</a:t>
            </a:r>
            <a:r>
              <a:rPr lang="en-US" altLang="zh-CN" sz="1400"/>
              <a:t>, pc</a:t>
            </a:r>
            <a:r>
              <a:rPr lang="zh-CN" altLang="en-US" sz="1400"/>
              <a:t>增加一个单位</a:t>
            </a:r>
            <a:r>
              <a:rPr lang="en-US" altLang="zh-CN" sz="1400"/>
              <a:t>,</a:t>
            </a:r>
            <a:r>
              <a:rPr lang="zh-CN" altLang="en-US" sz="1400"/>
              <a:t>即一个字节</a:t>
            </a:r>
            <a:r>
              <a:rPr lang="en-US" altLang="zh-CN" sz="1400"/>
              <a:t>,</a:t>
            </a:r>
            <a:r>
              <a:rPr lang="zh-CN" altLang="en-US" sz="1400"/>
              <a:t>结果为</a:t>
            </a:r>
            <a:r>
              <a:rPr lang="en-US" altLang="zh-CN" sz="1400"/>
              <a:t>0x0201*/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dissolve">
                                      <p:cBhvr>
                                        <p:cTn id="7" dur="500"/>
                                        <p:tgtEl>
                                          <p:spTgt spid="2222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2211">
                                            <p:txEl>
                                              <p:pRg st="1" end="1"/>
                                            </p:txEl>
                                          </p:spTgt>
                                        </p:tgtEl>
                                        <p:attrNameLst>
                                          <p:attrName>style.visibility</p:attrName>
                                        </p:attrNameLst>
                                      </p:cBhvr>
                                      <p:to>
                                        <p:strVal val="visible"/>
                                      </p:to>
                                    </p:set>
                                    <p:animEffect transition="in" filter="dissolve">
                                      <p:cBhvr>
                                        <p:cTn id="10" dur="500"/>
                                        <p:tgtEl>
                                          <p:spTgt spid="2222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2211">
                                            <p:txEl>
                                              <p:pRg st="2" end="2"/>
                                            </p:txEl>
                                          </p:spTgt>
                                        </p:tgtEl>
                                        <p:attrNameLst>
                                          <p:attrName>style.visibility</p:attrName>
                                        </p:attrNameLst>
                                      </p:cBhvr>
                                      <p:to>
                                        <p:strVal val="visible"/>
                                      </p:to>
                                    </p:set>
                                    <p:animEffect transition="in" filter="dissolve">
                                      <p:cBhvr>
                                        <p:cTn id="13" dur="500"/>
                                        <p:tgtEl>
                                          <p:spTgt spid="22221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2211">
                                            <p:txEl>
                                              <p:pRg st="3" end="3"/>
                                            </p:txEl>
                                          </p:spTgt>
                                        </p:tgtEl>
                                        <p:attrNameLst>
                                          <p:attrName>style.visibility</p:attrName>
                                        </p:attrNameLst>
                                      </p:cBhvr>
                                      <p:to>
                                        <p:strVal val="visible"/>
                                      </p:to>
                                    </p:set>
                                    <p:animEffect transition="in" filter="dissolve">
                                      <p:cBhvr>
                                        <p:cTn id="16" dur="500"/>
                                        <p:tgtEl>
                                          <p:spTgt spid="2222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2221"/>
                                        </p:tgtEl>
                                        <p:attrNameLst>
                                          <p:attrName>style.visibility</p:attrName>
                                        </p:attrNameLst>
                                      </p:cBhvr>
                                      <p:to>
                                        <p:strVal val="visible"/>
                                      </p:to>
                                    </p:set>
                                    <p:animEffect transition="in" filter="dissolve">
                                      <p:cBhvr>
                                        <p:cTn id="21" dur="500"/>
                                        <p:tgtEl>
                                          <p:spTgt spid="222221"/>
                                        </p:tgtEl>
                                      </p:cBhvr>
                                    </p:animEffect>
                                  </p:childTnLst>
                                </p:cTn>
                              </p:par>
                              <p:par>
                                <p:cTn id="22" presetID="9"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22222"/>
                                        </p:tgtEl>
                                        <p:attrNameLst>
                                          <p:attrName>style.visibility</p:attrName>
                                        </p:attrNameLst>
                                      </p:cBhvr>
                                      <p:to>
                                        <p:strVal val="visible"/>
                                      </p:to>
                                    </p:set>
                                    <p:animEffect transition="in" filter="checkerboard(across)">
                                      <p:cBhvr>
                                        <p:cTn id="27" dur="500"/>
                                        <p:tgtEl>
                                          <p:spTgt spid="22222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22223"/>
                                        </p:tgtEl>
                                        <p:attrNameLst>
                                          <p:attrName>style.visibility</p:attrName>
                                        </p:attrNameLst>
                                      </p:cBhvr>
                                      <p:to>
                                        <p:strVal val="visible"/>
                                      </p:to>
                                    </p:set>
                                    <p:animEffect transition="in" filter="randombar(horizontal)">
                                      <p:cBhvr>
                                        <p:cTn id="30" dur="500"/>
                                        <p:tgtEl>
                                          <p:spTgt spid="222223"/>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22224"/>
                                        </p:tgtEl>
                                        <p:attrNameLst>
                                          <p:attrName>style.visibility</p:attrName>
                                        </p:attrNameLst>
                                      </p:cBhvr>
                                      <p:to>
                                        <p:strVal val="visible"/>
                                      </p:to>
                                    </p:set>
                                    <p:animEffect transition="in" filter="randombar(horizontal)">
                                      <p:cBhvr>
                                        <p:cTn id="33" dur="500"/>
                                        <p:tgtEl>
                                          <p:spTgt spid="22222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2247"/>
                                        </p:tgtEl>
                                        <p:attrNameLst>
                                          <p:attrName>style.visibility</p:attrName>
                                        </p:attrNameLst>
                                      </p:cBhvr>
                                      <p:to>
                                        <p:strVal val="visible"/>
                                      </p:to>
                                    </p:set>
                                    <p:animEffect transition="in" filter="dissolve">
                                      <p:cBhvr>
                                        <p:cTn id="36" dur="500"/>
                                        <p:tgtEl>
                                          <p:spTgt spid="222247"/>
                                        </p:tgtEl>
                                      </p:cBhvr>
                                    </p:animEffect>
                                  </p:childTnLst>
                                </p:cTn>
                              </p:par>
                              <p:par>
                                <p:cTn id="37" presetID="9"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22248"/>
                                        </p:tgtEl>
                                        <p:attrNameLst>
                                          <p:attrName>style.visibility</p:attrName>
                                        </p:attrNameLst>
                                      </p:cBhvr>
                                      <p:to>
                                        <p:strVal val="visible"/>
                                      </p:to>
                                    </p:set>
                                    <p:animEffect transition="in" filter="checkerboard(across)">
                                      <p:cBhvr>
                                        <p:cTn id="42" dur="500"/>
                                        <p:tgtEl>
                                          <p:spTgt spid="22224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22249"/>
                                        </p:tgtEl>
                                        <p:attrNameLst>
                                          <p:attrName>style.visibility</p:attrName>
                                        </p:attrNameLst>
                                      </p:cBhvr>
                                      <p:to>
                                        <p:strVal val="visible"/>
                                      </p:to>
                                    </p:set>
                                    <p:animEffect transition="in" filter="randombar(horizontal)">
                                      <p:cBhvr>
                                        <p:cTn id="45" dur="500"/>
                                        <p:tgtEl>
                                          <p:spTgt spid="222249"/>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22250"/>
                                        </p:tgtEl>
                                        <p:attrNameLst>
                                          <p:attrName>style.visibility</p:attrName>
                                        </p:attrNameLst>
                                      </p:cBhvr>
                                      <p:to>
                                        <p:strVal val="visible"/>
                                      </p:to>
                                    </p:set>
                                    <p:animEffect transition="in" filter="randombar(horizontal)">
                                      <p:cBhvr>
                                        <p:cTn id="48" dur="500"/>
                                        <p:tgtEl>
                                          <p:spTgt spid="222250"/>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22251"/>
                                        </p:tgtEl>
                                        <p:attrNameLst>
                                          <p:attrName>style.visibility</p:attrName>
                                        </p:attrNameLst>
                                      </p:cBhvr>
                                      <p:to>
                                        <p:strVal val="visible"/>
                                      </p:to>
                                    </p:set>
                                    <p:animEffect transition="in" filter="checkerboard(across)">
                                      <p:cBhvr>
                                        <p:cTn id="51" dur="500"/>
                                        <p:tgtEl>
                                          <p:spTgt spid="222251"/>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22252"/>
                                        </p:tgtEl>
                                        <p:attrNameLst>
                                          <p:attrName>style.visibility</p:attrName>
                                        </p:attrNameLst>
                                      </p:cBhvr>
                                      <p:to>
                                        <p:strVal val="visible"/>
                                      </p:to>
                                    </p:set>
                                    <p:animEffect transition="in" filter="checkerboard(across)">
                                      <p:cBhvr>
                                        <p:cTn id="54" dur="500"/>
                                        <p:tgtEl>
                                          <p:spTgt spid="222252"/>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22253"/>
                                        </p:tgtEl>
                                        <p:attrNameLst>
                                          <p:attrName>style.visibility</p:attrName>
                                        </p:attrNameLst>
                                      </p:cBhvr>
                                      <p:to>
                                        <p:strVal val="visible"/>
                                      </p:to>
                                    </p:set>
                                    <p:animEffect transition="in" filter="dissolve">
                                      <p:cBhvr>
                                        <p:cTn id="59" dur="500"/>
                                        <p:tgtEl>
                                          <p:spTgt spid="222253"/>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22254"/>
                                        </p:tgtEl>
                                        <p:attrNameLst>
                                          <p:attrName>style.visibility</p:attrName>
                                        </p:attrNameLst>
                                      </p:cBhvr>
                                      <p:to>
                                        <p:strVal val="visible"/>
                                      </p:to>
                                    </p:set>
                                    <p:animEffect transition="in" filter="dissolve">
                                      <p:cBhvr>
                                        <p:cTn id="64" dur="500"/>
                                        <p:tgtEl>
                                          <p:spTgt spid="222254"/>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22255"/>
                                        </p:tgtEl>
                                        <p:attrNameLst>
                                          <p:attrName>style.visibility</p:attrName>
                                        </p:attrNameLst>
                                      </p:cBhvr>
                                      <p:to>
                                        <p:strVal val="visible"/>
                                      </p:to>
                                    </p:set>
                                    <p:animEffect transition="in" filter="dissolve">
                                      <p:cBhvr>
                                        <p:cTn id="69" dur="500"/>
                                        <p:tgtEl>
                                          <p:spTgt spid="222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P spid="222221" grpId="0"/>
      <p:bldP spid="222222" grpId="0"/>
      <p:bldP spid="222223" grpId="0" animBg="1"/>
      <p:bldP spid="222247" grpId="0"/>
      <p:bldP spid="222248" grpId="0"/>
      <p:bldP spid="222249" grpId="0" animBg="1"/>
      <p:bldP spid="222251" grpId="0" animBg="1"/>
      <p:bldP spid="222224" grpId="0"/>
      <p:bldP spid="222252" grpId="0" animBg="1"/>
      <p:bldP spid="222250" grpId="0"/>
      <p:bldP spid="222253" grpId="0" animBg="1"/>
      <p:bldP spid="222254" grpId="0"/>
      <p:bldP spid="2222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1"/>
          <p:cNvSpPr>
            <a:spLocks noGrp="1"/>
          </p:cNvSpPr>
          <p:nvPr>
            <p:ph type="ftr" sz="quarter" idx="10"/>
          </p:nvPr>
        </p:nvSpPr>
        <p:spPr>
          <a:noFill/>
        </p:spPr>
        <p:txBody>
          <a:bodyPr/>
          <a:lstStyle/>
          <a:p>
            <a:r>
              <a:rPr lang="en-US" altLang="zh-CN" smtClean="0"/>
              <a:t>构造类型 – 数组和指针</a:t>
            </a:r>
          </a:p>
        </p:txBody>
      </p:sp>
      <p:sp>
        <p:nvSpPr>
          <p:cNvPr id="30723" name="灯片编号占位符 2"/>
          <p:cNvSpPr>
            <a:spLocks noGrp="1"/>
          </p:cNvSpPr>
          <p:nvPr>
            <p:ph type="sldNum" sz="quarter" idx="11"/>
          </p:nvPr>
        </p:nvSpPr>
        <p:spPr>
          <a:noFill/>
        </p:spPr>
        <p:txBody>
          <a:bodyPr/>
          <a:lstStyle/>
          <a:p>
            <a:fld id="{D11CCD5E-6C0E-4F07-9B6B-410D9503C35A}" type="slidenum">
              <a:rPr lang="en-US" altLang="zh-CN" smtClean="0"/>
              <a:pPr/>
              <a:t>25</a:t>
            </a:fld>
            <a:endParaRPr lang="en-US" altLang="zh-CN" smtClean="0"/>
          </a:p>
        </p:txBody>
      </p:sp>
      <p:grpSp>
        <p:nvGrpSpPr>
          <p:cNvPr id="2" name="Group 11"/>
          <p:cNvGrpSpPr>
            <a:grpSpLocks/>
          </p:cNvGrpSpPr>
          <p:nvPr/>
        </p:nvGrpSpPr>
        <p:grpSpPr bwMode="auto">
          <a:xfrm>
            <a:off x="2771775" y="1916113"/>
            <a:ext cx="3348038" cy="974725"/>
            <a:chOff x="1768" y="2228"/>
            <a:chExt cx="2495" cy="614"/>
          </a:xfrm>
        </p:grpSpPr>
        <p:sp>
          <p:nvSpPr>
            <p:cNvPr id="30734" name="Rectangle 12"/>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30735" name="Line 13"/>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6" name="Line 14"/>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7" name="Line 15"/>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8" name="Line 16"/>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9" name="Line 17"/>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40" name="Text Box 18"/>
            <p:cNvSpPr txBox="1">
              <a:spLocks noChangeArrowheads="1"/>
            </p:cNvSpPr>
            <p:nvPr/>
          </p:nvSpPr>
          <p:spPr bwMode="auto">
            <a:xfrm>
              <a:off x="1768" y="2554"/>
              <a:ext cx="503"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30741" name="Text Box 19"/>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3252" name="Text Box 20"/>
          <p:cNvSpPr txBox="1">
            <a:spLocks noChangeArrowheads="1"/>
          </p:cNvSpPr>
          <p:nvPr/>
        </p:nvSpPr>
        <p:spPr bwMode="auto">
          <a:xfrm>
            <a:off x="825500" y="2100263"/>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3254" name="Freeform 22"/>
          <p:cNvSpPr>
            <a:spLocks/>
          </p:cNvSpPr>
          <p:nvPr/>
        </p:nvSpPr>
        <p:spPr bwMode="auto">
          <a:xfrm>
            <a:off x="1331913" y="1951038"/>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38100">
            <a:solidFill>
              <a:srgbClr val="FF0000"/>
            </a:solidFill>
            <a:round/>
            <a:headEnd type="none" w="sm" len="sm"/>
            <a:tailEnd type="arrow" w="med" len="med"/>
          </a:ln>
        </p:spPr>
        <p:txBody>
          <a:bodyPr wrap="none" anchor="ctr"/>
          <a:lstStyle/>
          <a:p>
            <a:endParaRPr lang="zh-CN" altLang="en-US"/>
          </a:p>
        </p:txBody>
      </p:sp>
      <p:sp>
        <p:nvSpPr>
          <p:cNvPr id="223257" name="Text Box 25"/>
          <p:cNvSpPr txBox="1">
            <a:spLocks noChangeArrowheads="1"/>
          </p:cNvSpPr>
          <p:nvPr/>
        </p:nvSpPr>
        <p:spPr bwMode="auto">
          <a:xfrm>
            <a:off x="5508625" y="2459038"/>
            <a:ext cx="936625"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a[9]</a:t>
            </a:r>
          </a:p>
        </p:txBody>
      </p:sp>
      <p:sp>
        <p:nvSpPr>
          <p:cNvPr id="223258" name="Text Box 26"/>
          <p:cNvSpPr txBox="1">
            <a:spLocks noChangeArrowheads="1"/>
          </p:cNvSpPr>
          <p:nvPr/>
        </p:nvSpPr>
        <p:spPr bwMode="auto">
          <a:xfrm>
            <a:off x="8027988" y="2324100"/>
            <a:ext cx="515937"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pj</a:t>
            </a:r>
          </a:p>
        </p:txBody>
      </p:sp>
      <p:sp>
        <p:nvSpPr>
          <p:cNvPr id="223262" name="Freeform 30"/>
          <p:cNvSpPr>
            <a:spLocks/>
          </p:cNvSpPr>
          <p:nvPr/>
        </p:nvSpPr>
        <p:spPr bwMode="auto">
          <a:xfrm>
            <a:off x="6443663" y="1963738"/>
            <a:ext cx="1751012" cy="381000"/>
          </a:xfrm>
          <a:custGeom>
            <a:avLst/>
            <a:gdLst>
              <a:gd name="T0" fmla="*/ 2147483647 w 1103"/>
              <a:gd name="T1" fmla="*/ 2147483647 h 240"/>
              <a:gd name="T2" fmla="*/ 2147483647 w 1103"/>
              <a:gd name="T3" fmla="*/ 2147483647 h 240"/>
              <a:gd name="T4" fmla="*/ 0 w 1103"/>
              <a:gd name="T5" fmla="*/ 2147483647 h 240"/>
              <a:gd name="T6" fmla="*/ 0 60000 65536"/>
              <a:gd name="T7" fmla="*/ 0 60000 65536"/>
              <a:gd name="T8" fmla="*/ 0 60000 65536"/>
              <a:gd name="T9" fmla="*/ 0 w 1103"/>
              <a:gd name="T10" fmla="*/ 0 h 240"/>
              <a:gd name="T11" fmla="*/ 1103 w 1103"/>
              <a:gd name="T12" fmla="*/ 240 h 240"/>
            </a:gdLst>
            <a:ahLst/>
            <a:cxnLst>
              <a:cxn ang="T6">
                <a:pos x="T0" y="T1"/>
              </a:cxn>
              <a:cxn ang="T7">
                <a:pos x="T2" y="T3"/>
              </a:cxn>
              <a:cxn ang="T8">
                <a:pos x="T4" y="T5"/>
              </a:cxn>
            </a:cxnLst>
            <a:rect l="T9" t="T10" r="T11" b="T12"/>
            <a:pathLst>
              <a:path w="1103" h="240">
                <a:moveTo>
                  <a:pt x="1103" y="240"/>
                </a:moveTo>
                <a:cubicBezTo>
                  <a:pt x="1048" y="205"/>
                  <a:pt x="959" y="68"/>
                  <a:pt x="775" y="30"/>
                </a:cubicBezTo>
                <a:cubicBezTo>
                  <a:pt x="601" y="0"/>
                  <a:pt x="161" y="13"/>
                  <a:pt x="0" y="9"/>
                </a:cubicBezTo>
              </a:path>
            </a:pathLst>
          </a:custGeom>
          <a:noFill/>
          <a:ln w="38100">
            <a:solidFill>
              <a:srgbClr val="FF0000"/>
            </a:solidFill>
            <a:round/>
            <a:headEnd/>
            <a:tailEnd type="arrow" w="med" len="med"/>
          </a:ln>
        </p:spPr>
        <p:txBody>
          <a:bodyPr>
            <a:spAutoFit/>
          </a:bodyPr>
          <a:lstStyle/>
          <a:p>
            <a:endParaRPr lang="zh-CN" altLang="en-US"/>
          </a:p>
        </p:txBody>
      </p:sp>
      <p:sp>
        <p:nvSpPr>
          <p:cNvPr id="223263" name="Text Box 31"/>
          <p:cNvSpPr txBox="1">
            <a:spLocks noChangeArrowheads="1"/>
          </p:cNvSpPr>
          <p:nvPr/>
        </p:nvSpPr>
        <p:spPr bwMode="auto">
          <a:xfrm>
            <a:off x="971550" y="3141663"/>
            <a:ext cx="7669213" cy="703262"/>
          </a:xfrm>
          <a:prstGeom prst="rect">
            <a:avLst/>
          </a:prstGeom>
          <a:noFill/>
          <a:ln w="9525">
            <a:noFill/>
            <a:miter lim="800000"/>
            <a:headEnd/>
            <a:tailEnd/>
          </a:ln>
        </p:spPr>
        <p:txBody>
          <a:bodyPr>
            <a:spAutoFit/>
          </a:bodyPr>
          <a:lstStyle/>
          <a:p>
            <a:pPr>
              <a:spcBef>
                <a:spcPct val="50000"/>
              </a:spcBef>
            </a:pPr>
            <a:r>
              <a:rPr lang="en-US" altLang="zh-CN" sz="1600"/>
              <a:t> for (pi=&amp;a[0],pj=&amp;a[N-1]; pi&lt;=pj; pi++) </a:t>
            </a:r>
          </a:p>
          <a:p>
            <a:pPr>
              <a:spcBef>
                <a:spcPct val="50000"/>
              </a:spcBef>
            </a:pPr>
            <a:r>
              <a:rPr lang="en-US" altLang="zh-CN" sz="1600"/>
              <a:t>     …			</a:t>
            </a:r>
            <a:r>
              <a:rPr lang="zh-CN" altLang="en-US" sz="1600"/>
              <a:t>用来遍历一个数组</a:t>
            </a:r>
          </a:p>
        </p:txBody>
      </p:sp>
      <p:sp>
        <p:nvSpPr>
          <p:cNvPr id="223264" name="Rectangle 32"/>
          <p:cNvSpPr>
            <a:spLocks noChangeArrowheads="1"/>
          </p:cNvSpPr>
          <p:nvPr/>
        </p:nvSpPr>
        <p:spPr bwMode="auto">
          <a:xfrm>
            <a:off x="6084888" y="1916113"/>
            <a:ext cx="360362" cy="612775"/>
          </a:xfrm>
          <a:prstGeom prst="rect">
            <a:avLst/>
          </a:prstGeom>
          <a:solidFill>
            <a:schemeClr val="accent2"/>
          </a:solidFill>
          <a:ln w="28575">
            <a:solidFill>
              <a:schemeClr val="tx1"/>
            </a:solidFill>
            <a:miter lim="800000"/>
            <a:headEnd/>
            <a:tailEnd/>
          </a:ln>
        </p:spPr>
        <p:txBody>
          <a:bodyPr anchor="ctr">
            <a:spAutoFit/>
          </a:bodyPr>
          <a:lstStyle/>
          <a:p>
            <a:endParaRPr lang="zh-CN" altLang="zh-CN" sz="2400"/>
          </a:p>
        </p:txBody>
      </p:sp>
      <p:sp>
        <p:nvSpPr>
          <p:cNvPr id="223265" name="Text Box 33"/>
          <p:cNvSpPr txBox="1">
            <a:spLocks noChangeArrowheads="1"/>
          </p:cNvSpPr>
          <p:nvPr/>
        </p:nvSpPr>
        <p:spPr bwMode="auto">
          <a:xfrm>
            <a:off x="6156325" y="2466975"/>
            <a:ext cx="936625"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a[10]</a:t>
            </a:r>
          </a:p>
        </p:txBody>
      </p:sp>
      <p:sp>
        <p:nvSpPr>
          <p:cNvPr id="30733" name="Rectangle 2"/>
          <p:cNvSpPr>
            <a:spLocks noChangeArrowheads="1"/>
          </p:cNvSpPr>
          <p:nvPr/>
        </p:nvSpPr>
        <p:spPr bwMode="auto">
          <a:xfrm>
            <a:off x="611188" y="188913"/>
            <a:ext cx="8189912" cy="719137"/>
          </a:xfrm>
          <a:prstGeom prst="rect">
            <a:avLst/>
          </a:prstGeom>
          <a:noFill/>
          <a:ln w="9525">
            <a:noFill/>
            <a:miter lim="800000"/>
            <a:headEnd/>
            <a:tailEnd/>
          </a:ln>
        </p:spPr>
        <p:txBody>
          <a:bodyPr anchor="ctr"/>
          <a:lstStyle/>
          <a:p>
            <a:pPr>
              <a:lnSpc>
                <a:spcPct val="80000"/>
              </a:lnSpc>
              <a:buClr>
                <a:srgbClr val="DC0081"/>
              </a:buClr>
              <a:buFont typeface="Wingdings" pitchFamily="2" charset="2"/>
              <a:buNone/>
            </a:pPr>
            <a:r>
              <a:rPr lang="zh-CN" altLang="en-US" sz="3000">
                <a:solidFill>
                  <a:schemeClr val="tx2"/>
                </a:solidFill>
                <a:latin typeface="Arial Narrow" pitchFamily="34" charset="0"/>
              </a:rPr>
              <a:t>指针运算（续）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3252"/>
                                        </p:tgtEl>
                                        <p:attrNameLst>
                                          <p:attrName>style.visibility</p:attrName>
                                        </p:attrNameLst>
                                      </p:cBhvr>
                                      <p:to>
                                        <p:strVal val="visible"/>
                                      </p:to>
                                    </p:set>
                                    <p:animEffect transition="in" filter="dissolve">
                                      <p:cBhvr>
                                        <p:cTn id="7" dur="500"/>
                                        <p:tgtEl>
                                          <p:spTgt spid="223252"/>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3254"/>
                                        </p:tgtEl>
                                        <p:attrNameLst>
                                          <p:attrName>style.visibility</p:attrName>
                                        </p:attrNameLst>
                                      </p:cBhvr>
                                      <p:to>
                                        <p:strVal val="visible"/>
                                      </p:to>
                                    </p:set>
                                    <p:animEffect transition="in" filter="randombar(horizontal)">
                                      <p:cBhvr>
                                        <p:cTn id="13" dur="500"/>
                                        <p:tgtEl>
                                          <p:spTgt spid="2232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3257"/>
                                        </p:tgtEl>
                                        <p:attrNameLst>
                                          <p:attrName>style.visibility</p:attrName>
                                        </p:attrNameLst>
                                      </p:cBhvr>
                                      <p:to>
                                        <p:strVal val="visible"/>
                                      </p:to>
                                    </p:set>
                                    <p:animEffect transition="in" filter="dissolve">
                                      <p:cBhvr>
                                        <p:cTn id="16" dur="500"/>
                                        <p:tgtEl>
                                          <p:spTgt spid="2232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3258"/>
                                        </p:tgtEl>
                                        <p:attrNameLst>
                                          <p:attrName>style.visibility</p:attrName>
                                        </p:attrNameLst>
                                      </p:cBhvr>
                                      <p:to>
                                        <p:strVal val="visible"/>
                                      </p:to>
                                    </p:set>
                                    <p:animEffect transition="in" filter="dissolve">
                                      <p:cBhvr>
                                        <p:cTn id="19" dur="500"/>
                                        <p:tgtEl>
                                          <p:spTgt spid="2232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3265"/>
                                        </p:tgtEl>
                                        <p:attrNameLst>
                                          <p:attrName>style.visibility</p:attrName>
                                        </p:attrNameLst>
                                      </p:cBhvr>
                                      <p:to>
                                        <p:strVal val="visible"/>
                                      </p:to>
                                    </p:set>
                                    <p:animEffect transition="in" filter="dissolve">
                                      <p:cBhvr>
                                        <p:cTn id="22" dur="500"/>
                                        <p:tgtEl>
                                          <p:spTgt spid="22326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3262"/>
                                        </p:tgtEl>
                                        <p:attrNameLst>
                                          <p:attrName>style.visibility</p:attrName>
                                        </p:attrNameLst>
                                      </p:cBhvr>
                                      <p:to>
                                        <p:strVal val="visible"/>
                                      </p:to>
                                    </p:set>
                                    <p:animEffect transition="in" filter="dissolve">
                                      <p:cBhvr>
                                        <p:cTn id="25" dur="500"/>
                                        <p:tgtEl>
                                          <p:spTgt spid="22326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3264"/>
                                        </p:tgtEl>
                                        <p:attrNameLst>
                                          <p:attrName>style.visibility</p:attrName>
                                        </p:attrNameLst>
                                      </p:cBhvr>
                                      <p:to>
                                        <p:strVal val="visible"/>
                                      </p:to>
                                    </p:set>
                                    <p:animEffect transition="in" filter="dissolve">
                                      <p:cBhvr>
                                        <p:cTn id="28" dur="500"/>
                                        <p:tgtEl>
                                          <p:spTgt spid="22326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3263"/>
                                        </p:tgtEl>
                                        <p:attrNameLst>
                                          <p:attrName>style.visibility</p:attrName>
                                        </p:attrNameLst>
                                      </p:cBhvr>
                                      <p:to>
                                        <p:strVal val="visible"/>
                                      </p:to>
                                    </p:set>
                                    <p:animEffect transition="in" filter="dissolve">
                                      <p:cBhvr>
                                        <p:cTn id="33" dur="500"/>
                                        <p:tgtEl>
                                          <p:spTgt spid="223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52" grpId="0"/>
      <p:bldP spid="223254" grpId="0" animBg="1"/>
      <p:bldP spid="223257" grpId="0"/>
      <p:bldP spid="223258" grpId="0"/>
      <p:bldP spid="223262" grpId="0" animBg="1"/>
      <p:bldP spid="223263" grpId="0"/>
      <p:bldP spid="223264" grpId="0" animBg="1"/>
      <p:bldP spid="2232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3"/>
          <p:cNvSpPr>
            <a:spLocks noGrp="1"/>
          </p:cNvSpPr>
          <p:nvPr>
            <p:ph type="ftr" sz="quarter" idx="10"/>
          </p:nvPr>
        </p:nvSpPr>
        <p:spPr>
          <a:noFill/>
        </p:spPr>
        <p:txBody>
          <a:bodyPr/>
          <a:lstStyle/>
          <a:p>
            <a:r>
              <a:rPr lang="en-US" altLang="zh-CN" smtClean="0"/>
              <a:t>构造类型 – 数组和指针</a:t>
            </a:r>
          </a:p>
        </p:txBody>
      </p:sp>
      <p:sp>
        <p:nvSpPr>
          <p:cNvPr id="31747" name="灯片编号占位符 4"/>
          <p:cNvSpPr>
            <a:spLocks noGrp="1"/>
          </p:cNvSpPr>
          <p:nvPr>
            <p:ph type="sldNum" sz="quarter" idx="11"/>
          </p:nvPr>
        </p:nvSpPr>
        <p:spPr>
          <a:noFill/>
        </p:spPr>
        <p:txBody>
          <a:bodyPr/>
          <a:lstStyle/>
          <a:p>
            <a:fld id="{C18D5181-41B6-4724-AB3E-54DB5662DF3E}" type="slidenum">
              <a:rPr lang="en-US" altLang="zh-CN" smtClean="0"/>
              <a:pPr/>
              <a:t>26</a:t>
            </a:fld>
            <a:endParaRPr lang="en-US" altLang="zh-CN" smtClean="0"/>
          </a:p>
        </p:txBody>
      </p:sp>
      <p:sp>
        <p:nvSpPr>
          <p:cNvPr id="31748" name="Rectangle 2"/>
          <p:cNvSpPr>
            <a:spLocks noGrp="1" noChangeArrowheads="1"/>
          </p:cNvSpPr>
          <p:nvPr>
            <p:ph type="title"/>
          </p:nvPr>
        </p:nvSpPr>
        <p:spPr/>
        <p:txBody>
          <a:bodyPr/>
          <a:lstStyle/>
          <a:p>
            <a:r>
              <a:rPr lang="zh-CN" altLang="en-US" smtClean="0">
                <a:ea typeface="宋体" pitchFamily="2" charset="-122"/>
              </a:rPr>
              <a:t>指针运算（续）</a:t>
            </a:r>
          </a:p>
        </p:txBody>
      </p:sp>
      <p:sp>
        <p:nvSpPr>
          <p:cNvPr id="31749" name="Rectangle 3"/>
          <p:cNvSpPr>
            <a:spLocks noGrp="1" noChangeArrowheads="1"/>
          </p:cNvSpPr>
          <p:nvPr>
            <p:ph type="body" idx="1"/>
          </p:nvPr>
        </p:nvSpPr>
        <p:spPr/>
        <p:txBody>
          <a:bodyPr/>
          <a:lstStyle/>
          <a:p>
            <a:r>
              <a:rPr lang="zh-CN" altLang="en-US" smtClean="0">
                <a:ea typeface="宋体" pitchFamily="2" charset="-122"/>
              </a:rPr>
              <a:t>指针运算分析：</a:t>
            </a:r>
          </a:p>
          <a:p>
            <a:pPr lvl="1"/>
            <a:r>
              <a:rPr lang="zh-CN" altLang="en-US" smtClean="0">
                <a:ea typeface="宋体" pitchFamily="2" charset="-122"/>
              </a:rPr>
              <a:t> </a:t>
            </a:r>
            <a:r>
              <a:rPr lang="en-US" altLang="zh-CN" smtClean="0">
                <a:ea typeface="宋体" pitchFamily="2" charset="-122"/>
              </a:rPr>
              <a:t>p++</a:t>
            </a:r>
            <a:r>
              <a:rPr lang="zh-CN" altLang="en-US" smtClean="0">
                <a:ea typeface="宋体" pitchFamily="2" charset="-122"/>
              </a:rPr>
              <a:t>和</a:t>
            </a:r>
            <a:r>
              <a:rPr lang="en-US" altLang="zh-CN" smtClean="0">
                <a:ea typeface="宋体" pitchFamily="2" charset="-122"/>
              </a:rPr>
              <a:t>p+1</a:t>
            </a:r>
            <a:r>
              <a:rPr lang="zh-CN" altLang="en-US" smtClean="0">
                <a:ea typeface="宋体" pitchFamily="2" charset="-122"/>
              </a:rPr>
              <a:t>的区别；</a:t>
            </a:r>
          </a:p>
          <a:p>
            <a:pPr lvl="1"/>
            <a:r>
              <a:rPr lang="zh-CN" altLang="en-US" smtClean="0">
                <a:ea typeface="宋体" pitchFamily="2" charset="-122"/>
              </a:rPr>
              <a:t> </a:t>
            </a:r>
            <a:r>
              <a:rPr lang="en-US" altLang="zh-CN" smtClean="0">
                <a:ea typeface="宋体" pitchFamily="2" charset="-122"/>
              </a:rPr>
              <a:t>y = *px + 1</a:t>
            </a:r>
            <a:r>
              <a:rPr lang="zh-CN" altLang="en-US" smtClean="0">
                <a:ea typeface="宋体" pitchFamily="2" charset="-122"/>
              </a:rPr>
              <a:t>和</a:t>
            </a:r>
            <a:r>
              <a:rPr lang="en-US" altLang="zh-CN" smtClean="0">
                <a:ea typeface="宋体" pitchFamily="2" charset="-122"/>
              </a:rPr>
              <a:t>y= *(px + 1)</a:t>
            </a:r>
            <a:r>
              <a:rPr lang="zh-CN" altLang="en-US" smtClean="0">
                <a:ea typeface="宋体" pitchFamily="2" charset="-122"/>
              </a:rPr>
              <a:t>的区别；</a:t>
            </a:r>
          </a:p>
          <a:p>
            <a:pPr lvl="1"/>
            <a:r>
              <a:rPr lang="zh-CN" altLang="en-US" smtClean="0">
                <a:ea typeface="宋体" pitchFamily="2" charset="-122"/>
              </a:rPr>
              <a:t> </a:t>
            </a:r>
            <a:r>
              <a:rPr lang="en-US" altLang="zh-CN" smtClean="0">
                <a:ea typeface="宋体" pitchFamily="2" charset="-122"/>
              </a:rPr>
              <a:t>y = (*px)++</a:t>
            </a:r>
            <a:r>
              <a:rPr lang="zh-CN" altLang="en-US" smtClean="0">
                <a:ea typeface="宋体" pitchFamily="2" charset="-122"/>
              </a:rPr>
              <a:t>和</a:t>
            </a:r>
            <a:r>
              <a:rPr lang="en-US" altLang="zh-CN" smtClean="0">
                <a:ea typeface="宋体" pitchFamily="2" charset="-122"/>
              </a:rPr>
              <a:t>y = *px ++</a:t>
            </a:r>
            <a:r>
              <a:rPr lang="zh-CN" altLang="en-US" smtClean="0">
                <a:ea typeface="宋体" pitchFamily="2" charset="-122"/>
              </a:rPr>
              <a:t>的区别；</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3"/>
          <p:cNvSpPr>
            <a:spLocks noGrp="1"/>
          </p:cNvSpPr>
          <p:nvPr>
            <p:ph type="ftr" sz="quarter" idx="10"/>
          </p:nvPr>
        </p:nvSpPr>
        <p:spPr>
          <a:noFill/>
        </p:spPr>
        <p:txBody>
          <a:bodyPr/>
          <a:lstStyle/>
          <a:p>
            <a:r>
              <a:rPr lang="en-US" altLang="zh-CN" smtClean="0"/>
              <a:t>构造类型 – 数组和指针</a:t>
            </a:r>
          </a:p>
        </p:txBody>
      </p:sp>
      <p:sp>
        <p:nvSpPr>
          <p:cNvPr id="32771" name="灯片编号占位符 4"/>
          <p:cNvSpPr>
            <a:spLocks noGrp="1"/>
          </p:cNvSpPr>
          <p:nvPr>
            <p:ph type="sldNum" sz="quarter" idx="11"/>
          </p:nvPr>
        </p:nvSpPr>
        <p:spPr>
          <a:noFill/>
        </p:spPr>
        <p:txBody>
          <a:bodyPr/>
          <a:lstStyle/>
          <a:p>
            <a:fld id="{14736589-658D-43B5-9D75-8BCA9B0CF2D5}" type="slidenum">
              <a:rPr lang="en-US" altLang="zh-CN" smtClean="0"/>
              <a:pPr/>
              <a:t>27</a:t>
            </a:fld>
            <a:endParaRPr lang="en-US" altLang="zh-CN" smtClean="0"/>
          </a:p>
        </p:txBody>
      </p:sp>
      <p:sp>
        <p:nvSpPr>
          <p:cNvPr id="32772" name="Rectangle 2"/>
          <p:cNvSpPr>
            <a:spLocks noGrp="1" noChangeArrowheads="1"/>
          </p:cNvSpPr>
          <p:nvPr>
            <p:ph type="title"/>
          </p:nvPr>
        </p:nvSpPr>
        <p:spPr/>
        <p:txBody>
          <a:bodyPr/>
          <a:lstStyle/>
          <a:p>
            <a:r>
              <a:rPr lang="zh-CN" altLang="en-US" smtClean="0">
                <a:ea typeface="宋体" pitchFamily="2" charset="-122"/>
              </a:rPr>
              <a:t>指针运算（续）</a:t>
            </a:r>
          </a:p>
        </p:txBody>
      </p:sp>
      <p:sp>
        <p:nvSpPr>
          <p:cNvPr id="51203" name="Rectangle 3"/>
          <p:cNvSpPr>
            <a:spLocks noGrp="1" noChangeArrowheads="1"/>
          </p:cNvSpPr>
          <p:nvPr>
            <p:ph type="body" idx="1"/>
          </p:nvPr>
        </p:nvSpPr>
        <p:spPr>
          <a:xfrm>
            <a:off x="977900" y="1447800"/>
            <a:ext cx="5899150" cy="4556125"/>
          </a:xfrm>
        </p:spPr>
        <p:txBody>
          <a:bodyPr/>
          <a:lstStyle/>
          <a:p>
            <a:pPr marL="457200" indent="-457200">
              <a:lnSpc>
                <a:spcPct val="100000"/>
              </a:lnSpc>
            </a:pPr>
            <a:r>
              <a:rPr lang="en-US" altLang="zh-CN" sz="2000" b="0" dirty="0" smtClean="0">
                <a:ea typeface="宋体" pitchFamily="2" charset="-122"/>
              </a:rPr>
              <a:t>p++</a:t>
            </a:r>
            <a:r>
              <a:rPr lang="zh-CN" altLang="en-US" sz="2000" b="0" dirty="0" smtClean="0">
                <a:ea typeface="宋体" pitchFamily="2" charset="-122"/>
              </a:rPr>
              <a:t>结果为</a:t>
            </a:r>
            <a:r>
              <a:rPr lang="en-US" altLang="zh-CN" sz="2000" b="0" dirty="0" smtClean="0">
                <a:ea typeface="宋体" pitchFamily="2" charset="-122"/>
              </a:rPr>
              <a:t>p</a:t>
            </a:r>
            <a:r>
              <a:rPr lang="zh-CN" altLang="en-US" sz="2000" b="0" dirty="0" smtClean="0">
                <a:ea typeface="宋体" pitchFamily="2" charset="-122"/>
              </a:rPr>
              <a:t>指向下一元素；</a:t>
            </a:r>
            <a:r>
              <a:rPr lang="en-US" altLang="zh-CN" sz="2000" b="0" dirty="0" smtClean="0">
                <a:ea typeface="宋体" pitchFamily="2" charset="-122"/>
              </a:rPr>
              <a:t>p+1</a:t>
            </a:r>
            <a:r>
              <a:rPr lang="zh-CN" altLang="en-US" sz="2000" b="0" dirty="0" smtClean="0">
                <a:ea typeface="宋体" pitchFamily="2" charset="-122"/>
              </a:rPr>
              <a:t>结果为下一元素的指针，但</a:t>
            </a:r>
            <a:r>
              <a:rPr lang="en-US" altLang="zh-CN" sz="2000" b="0" dirty="0" smtClean="0">
                <a:ea typeface="宋体" pitchFamily="2" charset="-122"/>
              </a:rPr>
              <a:t>p</a:t>
            </a:r>
            <a:r>
              <a:rPr lang="zh-CN" altLang="en-US" sz="2000" b="0" dirty="0" smtClean="0">
                <a:ea typeface="宋体" pitchFamily="2" charset="-122"/>
              </a:rPr>
              <a:t>本身不变。</a:t>
            </a:r>
          </a:p>
          <a:p>
            <a:pPr marL="457200" indent="-457200">
              <a:lnSpc>
                <a:spcPct val="100000"/>
              </a:lnSpc>
            </a:pPr>
            <a:r>
              <a:rPr lang="zh-CN" altLang="en-US" sz="2000" b="0" dirty="0" smtClean="0">
                <a:ea typeface="宋体" pitchFamily="2" charset="-122"/>
              </a:rPr>
              <a:t>*</a:t>
            </a:r>
            <a:r>
              <a:rPr lang="en-US" altLang="zh-CN" sz="2000" b="0" dirty="0" smtClean="0">
                <a:ea typeface="宋体" pitchFamily="2" charset="-122"/>
              </a:rPr>
              <a:t>px+1</a:t>
            </a:r>
            <a:r>
              <a:rPr lang="zh-CN" altLang="en-US" sz="2000" b="0" dirty="0" smtClean="0">
                <a:ea typeface="宋体" pitchFamily="2" charset="-122"/>
              </a:rPr>
              <a:t>为取</a:t>
            </a:r>
            <a:r>
              <a:rPr lang="en-US" altLang="zh-CN" sz="2000" b="0" dirty="0" err="1" smtClean="0">
                <a:ea typeface="宋体" pitchFamily="2" charset="-122"/>
              </a:rPr>
              <a:t>px</a:t>
            </a:r>
            <a:r>
              <a:rPr lang="zh-CN" altLang="en-US" sz="2000" b="0" dirty="0" smtClean="0">
                <a:ea typeface="宋体" pitchFamily="2" charset="-122"/>
              </a:rPr>
              <a:t>所指对象内容加</a:t>
            </a:r>
            <a:r>
              <a:rPr lang="en-US" altLang="zh-CN" sz="2000" b="0" dirty="0" smtClean="0">
                <a:ea typeface="宋体" pitchFamily="2" charset="-122"/>
              </a:rPr>
              <a:t>1 </a:t>
            </a:r>
            <a:r>
              <a:rPr lang="zh-CN" altLang="en-US" sz="2000" b="0" dirty="0" smtClean="0">
                <a:ea typeface="宋体" pitchFamily="2" charset="-122"/>
              </a:rPr>
              <a:t>；*</a:t>
            </a:r>
            <a:r>
              <a:rPr lang="en-US" altLang="zh-CN" sz="2000" b="0" dirty="0" smtClean="0">
                <a:ea typeface="宋体" pitchFamily="2" charset="-122"/>
              </a:rPr>
              <a:t>(px+1)</a:t>
            </a:r>
            <a:r>
              <a:rPr lang="zh-CN" altLang="en-US" sz="2000" b="0" dirty="0" smtClean="0">
                <a:ea typeface="宋体" pitchFamily="2" charset="-122"/>
              </a:rPr>
              <a:t>为</a:t>
            </a:r>
            <a:r>
              <a:rPr lang="en-US" altLang="zh-CN" sz="2000" b="0" dirty="0" err="1" smtClean="0">
                <a:ea typeface="宋体" pitchFamily="2" charset="-122"/>
              </a:rPr>
              <a:t>px</a:t>
            </a:r>
            <a:r>
              <a:rPr lang="zh-CN" altLang="en-US" sz="2000" b="0" dirty="0" smtClean="0">
                <a:ea typeface="宋体" pitchFamily="2" charset="-122"/>
              </a:rPr>
              <a:t>指针加</a:t>
            </a:r>
            <a:r>
              <a:rPr lang="en-US" altLang="zh-CN" sz="2000" b="0" dirty="0" smtClean="0">
                <a:ea typeface="宋体" pitchFamily="2" charset="-122"/>
              </a:rPr>
              <a:t>1</a:t>
            </a:r>
            <a:r>
              <a:rPr lang="zh-CN" altLang="en-US" sz="2000" b="0" dirty="0" smtClean="0">
                <a:ea typeface="宋体" pitchFamily="2" charset="-122"/>
              </a:rPr>
              <a:t>，并取结果指针所指对象内容；如右图：</a:t>
            </a:r>
          </a:p>
          <a:p>
            <a:pPr marL="850900" lvl="1" indent="-457200">
              <a:lnSpc>
                <a:spcPct val="80000"/>
              </a:lnSpc>
              <a:buFont typeface="Wingdings" pitchFamily="2" charset="2"/>
              <a:buNone/>
            </a:pPr>
            <a:r>
              <a:rPr lang="en-US" altLang="zh-CN" sz="2000" dirty="0" smtClean="0">
                <a:ea typeface="宋体" pitchFamily="2" charset="-122"/>
              </a:rPr>
              <a:t>y= *px+1</a:t>
            </a:r>
          </a:p>
          <a:p>
            <a:pPr marL="850900" lvl="1" indent="-457200">
              <a:lnSpc>
                <a:spcPct val="80000"/>
              </a:lnSpc>
              <a:buFont typeface="Wingdings" pitchFamily="2" charset="2"/>
              <a:buNone/>
            </a:pPr>
            <a:r>
              <a:rPr lang="en-US" altLang="zh-CN" sz="2000" dirty="0" smtClean="0">
                <a:ea typeface="宋体" pitchFamily="2" charset="-122"/>
              </a:rPr>
              <a:t>y= *(px+1)</a:t>
            </a:r>
          </a:p>
          <a:p>
            <a:pPr marL="457200" indent="-457200">
              <a:lnSpc>
                <a:spcPct val="100000"/>
              </a:lnSpc>
            </a:pPr>
            <a:r>
              <a:rPr lang="en-US" altLang="zh-CN" sz="2000" b="0" dirty="0" smtClean="0">
                <a:ea typeface="宋体" pitchFamily="2" charset="-122"/>
              </a:rPr>
              <a:t>(*</a:t>
            </a:r>
            <a:r>
              <a:rPr lang="en-US" altLang="zh-CN" sz="2000" b="0" dirty="0" err="1" smtClean="0">
                <a:ea typeface="宋体" pitchFamily="2" charset="-122"/>
              </a:rPr>
              <a:t>px</a:t>
            </a:r>
            <a:r>
              <a:rPr lang="en-US" altLang="zh-CN" sz="2000" b="0" dirty="0" smtClean="0">
                <a:ea typeface="宋体" pitchFamily="2" charset="-122"/>
              </a:rPr>
              <a:t>)++</a:t>
            </a:r>
            <a:r>
              <a:rPr lang="zh-CN" altLang="en-US" sz="2000" b="0" dirty="0" smtClean="0">
                <a:ea typeface="宋体" pitchFamily="2" charset="-122"/>
              </a:rPr>
              <a:t>为先取</a:t>
            </a:r>
            <a:r>
              <a:rPr lang="en-US" altLang="zh-CN" sz="2000" b="0" dirty="0" err="1" smtClean="0">
                <a:ea typeface="宋体" pitchFamily="2" charset="-122"/>
              </a:rPr>
              <a:t>px</a:t>
            </a:r>
            <a:r>
              <a:rPr lang="zh-CN" altLang="en-US" sz="2000" b="0" dirty="0" smtClean="0">
                <a:ea typeface="宋体" pitchFamily="2" charset="-122"/>
              </a:rPr>
              <a:t>所指对象内容进行运算，然后对其加</a:t>
            </a:r>
            <a:r>
              <a:rPr lang="en-US" altLang="zh-CN" sz="2000" b="0" dirty="0" smtClean="0">
                <a:ea typeface="宋体" pitchFamily="2" charset="-122"/>
              </a:rPr>
              <a:t>1</a:t>
            </a:r>
            <a:r>
              <a:rPr lang="zh-CN" altLang="en-US" sz="2000" b="0" dirty="0" smtClean="0">
                <a:ea typeface="宋体" pitchFamily="2" charset="-122"/>
              </a:rPr>
              <a:t>；*</a:t>
            </a:r>
            <a:r>
              <a:rPr lang="en-US" altLang="zh-CN" sz="2000" b="0" dirty="0" err="1" smtClean="0">
                <a:ea typeface="宋体" pitchFamily="2" charset="-122"/>
              </a:rPr>
              <a:t>px</a:t>
            </a:r>
            <a:r>
              <a:rPr lang="en-US" altLang="zh-CN" sz="2000" b="0" dirty="0" smtClean="0">
                <a:ea typeface="宋体" pitchFamily="2" charset="-122"/>
              </a:rPr>
              <a:t>++</a:t>
            </a:r>
            <a:r>
              <a:rPr lang="zh-CN" altLang="en-US" sz="2000" b="0" dirty="0" smtClean="0">
                <a:ea typeface="宋体" pitchFamily="2" charset="-122"/>
              </a:rPr>
              <a:t>为先取</a:t>
            </a:r>
            <a:r>
              <a:rPr lang="en-US" altLang="zh-CN" sz="2000" b="0" dirty="0" err="1" smtClean="0">
                <a:ea typeface="宋体" pitchFamily="2" charset="-122"/>
              </a:rPr>
              <a:t>px</a:t>
            </a:r>
            <a:r>
              <a:rPr lang="zh-CN" altLang="en-US" sz="2000" b="0" dirty="0" smtClean="0">
                <a:ea typeface="宋体" pitchFamily="2" charset="-122"/>
              </a:rPr>
              <a:t>所指对象内容进行运算，然后指针</a:t>
            </a:r>
            <a:r>
              <a:rPr lang="en-US" altLang="zh-CN" sz="2000" b="0" dirty="0" err="1" smtClean="0">
                <a:ea typeface="宋体" pitchFamily="2" charset="-122"/>
              </a:rPr>
              <a:t>px</a:t>
            </a:r>
            <a:r>
              <a:rPr lang="zh-CN" altLang="en-US" sz="2000" b="0" dirty="0" smtClean="0">
                <a:ea typeface="宋体" pitchFamily="2" charset="-122"/>
              </a:rPr>
              <a:t>加</a:t>
            </a:r>
            <a:r>
              <a:rPr lang="en-US" altLang="zh-CN" sz="2000" b="0" dirty="0" smtClean="0">
                <a:ea typeface="宋体" pitchFamily="2" charset="-122"/>
              </a:rPr>
              <a:t>1</a:t>
            </a:r>
            <a:r>
              <a:rPr lang="zh-CN" altLang="en-US" sz="2000" b="0" dirty="0" smtClean="0">
                <a:ea typeface="宋体" pitchFamily="2" charset="-122"/>
              </a:rPr>
              <a:t>，其等价于</a:t>
            </a:r>
            <a:r>
              <a:rPr lang="en-US" altLang="zh-CN" sz="2000" b="0" dirty="0" smtClean="0">
                <a:ea typeface="宋体" pitchFamily="2" charset="-122"/>
              </a:rPr>
              <a:t>*(p++)</a:t>
            </a:r>
            <a:r>
              <a:rPr lang="zh-CN" altLang="en-US" sz="2000" b="0" dirty="0" smtClean="0">
                <a:ea typeface="宋体" pitchFamily="2" charset="-122"/>
              </a:rPr>
              <a:t>。如对下图：</a:t>
            </a:r>
            <a:endParaRPr lang="zh-CN" altLang="en-US" sz="2000" dirty="0" smtClean="0">
              <a:ea typeface="宋体" pitchFamily="2" charset="-122"/>
            </a:endParaRPr>
          </a:p>
        </p:txBody>
      </p:sp>
      <p:grpSp>
        <p:nvGrpSpPr>
          <p:cNvPr id="2" name="Group 4"/>
          <p:cNvGrpSpPr>
            <a:grpSpLocks/>
          </p:cNvGrpSpPr>
          <p:nvPr/>
        </p:nvGrpSpPr>
        <p:grpSpPr bwMode="auto">
          <a:xfrm>
            <a:off x="7019925" y="2133600"/>
            <a:ext cx="1828800" cy="1143000"/>
            <a:chOff x="6840" y="5640"/>
            <a:chExt cx="2640" cy="1320"/>
          </a:xfrm>
        </p:grpSpPr>
        <p:sp>
          <p:nvSpPr>
            <p:cNvPr id="32800" name="Rectangle 5"/>
            <p:cNvSpPr>
              <a:spLocks noChangeArrowheads="1"/>
            </p:cNvSpPr>
            <p:nvPr/>
          </p:nvSpPr>
          <p:spPr bwMode="auto">
            <a:xfrm>
              <a:off x="8280" y="5760"/>
              <a:ext cx="1200" cy="120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2801" name="Line 6"/>
            <p:cNvSpPr>
              <a:spLocks noChangeShapeType="1"/>
            </p:cNvSpPr>
            <p:nvPr/>
          </p:nvSpPr>
          <p:spPr bwMode="auto">
            <a:xfrm>
              <a:off x="8280" y="6120"/>
              <a:ext cx="1200" cy="0"/>
            </a:xfrm>
            <a:prstGeom prst="line">
              <a:avLst/>
            </a:prstGeom>
            <a:noFill/>
            <a:ln w="9525">
              <a:solidFill>
                <a:srgbClr val="000000"/>
              </a:solidFill>
              <a:round/>
              <a:headEnd/>
              <a:tailEnd/>
            </a:ln>
          </p:spPr>
          <p:txBody>
            <a:bodyPr/>
            <a:lstStyle/>
            <a:p>
              <a:endParaRPr lang="zh-CN" altLang="en-US"/>
            </a:p>
          </p:txBody>
        </p:sp>
        <p:sp>
          <p:nvSpPr>
            <p:cNvPr id="32802" name="Line 7"/>
            <p:cNvSpPr>
              <a:spLocks noChangeShapeType="1"/>
            </p:cNvSpPr>
            <p:nvPr/>
          </p:nvSpPr>
          <p:spPr bwMode="auto">
            <a:xfrm>
              <a:off x="8280" y="6480"/>
              <a:ext cx="1200" cy="0"/>
            </a:xfrm>
            <a:prstGeom prst="line">
              <a:avLst/>
            </a:prstGeom>
            <a:noFill/>
            <a:ln w="9525">
              <a:solidFill>
                <a:srgbClr val="000000"/>
              </a:solidFill>
              <a:round/>
              <a:headEnd/>
              <a:tailEnd/>
            </a:ln>
          </p:spPr>
          <p:txBody>
            <a:bodyPr/>
            <a:lstStyle/>
            <a:p>
              <a:endParaRPr lang="zh-CN" altLang="en-US"/>
            </a:p>
          </p:txBody>
        </p:sp>
        <p:sp>
          <p:nvSpPr>
            <p:cNvPr id="32803" name="Line 8"/>
            <p:cNvSpPr>
              <a:spLocks noChangeShapeType="1"/>
            </p:cNvSpPr>
            <p:nvPr/>
          </p:nvSpPr>
          <p:spPr bwMode="auto">
            <a:xfrm>
              <a:off x="7680" y="5880"/>
              <a:ext cx="480" cy="0"/>
            </a:xfrm>
            <a:prstGeom prst="line">
              <a:avLst/>
            </a:prstGeom>
            <a:noFill/>
            <a:ln w="9525">
              <a:solidFill>
                <a:srgbClr val="000000"/>
              </a:solidFill>
              <a:round/>
              <a:headEnd/>
              <a:tailEnd type="triangle" w="med" len="med"/>
            </a:ln>
          </p:spPr>
          <p:txBody>
            <a:bodyPr/>
            <a:lstStyle/>
            <a:p>
              <a:endParaRPr lang="zh-CN" altLang="en-US"/>
            </a:p>
          </p:txBody>
        </p:sp>
        <p:sp>
          <p:nvSpPr>
            <p:cNvPr id="32804" name="Line 9"/>
            <p:cNvSpPr>
              <a:spLocks noChangeShapeType="1"/>
            </p:cNvSpPr>
            <p:nvPr/>
          </p:nvSpPr>
          <p:spPr bwMode="auto">
            <a:xfrm>
              <a:off x="7680" y="6240"/>
              <a:ext cx="480" cy="0"/>
            </a:xfrm>
            <a:prstGeom prst="line">
              <a:avLst/>
            </a:prstGeom>
            <a:noFill/>
            <a:ln w="9525">
              <a:solidFill>
                <a:srgbClr val="000000"/>
              </a:solidFill>
              <a:round/>
              <a:headEnd/>
              <a:tailEnd type="triangle" w="med" len="med"/>
            </a:ln>
          </p:spPr>
          <p:txBody>
            <a:bodyPr/>
            <a:lstStyle/>
            <a:p>
              <a:endParaRPr lang="zh-CN" altLang="en-US"/>
            </a:p>
          </p:txBody>
        </p:sp>
        <p:sp>
          <p:nvSpPr>
            <p:cNvPr id="32805" name="Text Box 10"/>
            <p:cNvSpPr txBox="1">
              <a:spLocks noChangeArrowheads="1"/>
            </p:cNvSpPr>
            <p:nvPr/>
          </p:nvSpPr>
          <p:spPr bwMode="auto">
            <a:xfrm>
              <a:off x="6840" y="5640"/>
              <a:ext cx="720" cy="48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px</a:t>
              </a:r>
            </a:p>
          </p:txBody>
        </p:sp>
        <p:sp>
          <p:nvSpPr>
            <p:cNvPr id="32806" name="Text Box 11"/>
            <p:cNvSpPr txBox="1">
              <a:spLocks noChangeArrowheads="1"/>
            </p:cNvSpPr>
            <p:nvPr/>
          </p:nvSpPr>
          <p:spPr bwMode="auto">
            <a:xfrm>
              <a:off x="6840" y="6120"/>
              <a:ext cx="840" cy="480"/>
            </a:xfrm>
            <a:prstGeom prst="rect">
              <a:avLst/>
            </a:prstGeom>
            <a:solidFill>
              <a:srgbClr val="FFFFFF"/>
            </a:solidFill>
            <a:ln w="9525">
              <a:noFill/>
              <a:miter lim="800000"/>
              <a:headEnd/>
              <a:tailEnd/>
            </a:ln>
          </p:spPr>
          <p:txBody>
            <a:bodyPr/>
            <a:lstStyle/>
            <a:p>
              <a:pPr algn="just"/>
              <a:r>
                <a:rPr lang="en-US" altLang="zh-CN" sz="1400" b="0">
                  <a:latin typeface="Times New Roman" pitchFamily="18" charset="0"/>
                </a:rPr>
                <a:t>px+1</a:t>
              </a:r>
            </a:p>
          </p:txBody>
        </p:sp>
        <p:sp>
          <p:nvSpPr>
            <p:cNvPr id="32807" name="Text Box 12"/>
            <p:cNvSpPr txBox="1">
              <a:spLocks noChangeArrowheads="1"/>
            </p:cNvSpPr>
            <p:nvPr/>
          </p:nvSpPr>
          <p:spPr bwMode="auto">
            <a:xfrm>
              <a:off x="8520" y="5760"/>
              <a:ext cx="720" cy="480"/>
            </a:xfrm>
            <a:prstGeom prst="rect">
              <a:avLst/>
            </a:prstGeom>
            <a:noFill/>
            <a:ln w="9525">
              <a:noFill/>
              <a:miter lim="800000"/>
              <a:headEnd/>
              <a:tailEnd/>
            </a:ln>
          </p:spPr>
          <p:txBody>
            <a:bodyPr/>
            <a:lstStyle/>
            <a:p>
              <a:pPr algn="just"/>
              <a:r>
                <a:rPr lang="en-US" altLang="zh-CN" sz="1400" b="0">
                  <a:latin typeface="Times New Roman" pitchFamily="18" charset="0"/>
                </a:rPr>
                <a:t>100</a:t>
              </a:r>
            </a:p>
          </p:txBody>
        </p:sp>
        <p:sp>
          <p:nvSpPr>
            <p:cNvPr id="32808" name="Text Box 13"/>
            <p:cNvSpPr txBox="1">
              <a:spLocks noChangeArrowheads="1"/>
            </p:cNvSpPr>
            <p:nvPr/>
          </p:nvSpPr>
          <p:spPr bwMode="auto">
            <a:xfrm>
              <a:off x="8520" y="6120"/>
              <a:ext cx="720" cy="480"/>
            </a:xfrm>
            <a:prstGeom prst="rect">
              <a:avLst/>
            </a:prstGeom>
            <a:noFill/>
            <a:ln w="9525">
              <a:noFill/>
              <a:miter lim="800000"/>
              <a:headEnd/>
              <a:tailEnd/>
            </a:ln>
          </p:spPr>
          <p:txBody>
            <a:bodyPr/>
            <a:lstStyle/>
            <a:p>
              <a:pPr algn="just"/>
              <a:r>
                <a:rPr lang="en-US" altLang="zh-CN" sz="1400" b="0">
                  <a:latin typeface="Times New Roman" pitchFamily="18" charset="0"/>
                </a:rPr>
                <a:t>200</a:t>
              </a:r>
            </a:p>
          </p:txBody>
        </p:sp>
      </p:grpSp>
      <p:grpSp>
        <p:nvGrpSpPr>
          <p:cNvPr id="3" name="Group 14"/>
          <p:cNvGrpSpPr>
            <a:grpSpLocks/>
          </p:cNvGrpSpPr>
          <p:nvPr/>
        </p:nvGrpSpPr>
        <p:grpSpPr bwMode="auto">
          <a:xfrm>
            <a:off x="1331640" y="4797152"/>
            <a:ext cx="6792912" cy="1624013"/>
            <a:chOff x="1680" y="1731"/>
            <a:chExt cx="8485" cy="1948"/>
          </a:xfrm>
        </p:grpSpPr>
        <p:sp>
          <p:nvSpPr>
            <p:cNvPr id="32780" name="Text Box 15"/>
            <p:cNvSpPr txBox="1">
              <a:spLocks noChangeArrowheads="1"/>
            </p:cNvSpPr>
            <p:nvPr/>
          </p:nvSpPr>
          <p:spPr bwMode="auto">
            <a:xfrm>
              <a:off x="1680" y="197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81" name="Rectangle 16"/>
            <p:cNvSpPr>
              <a:spLocks noChangeArrowheads="1"/>
            </p:cNvSpPr>
            <p:nvPr/>
          </p:nvSpPr>
          <p:spPr bwMode="auto">
            <a:xfrm>
              <a:off x="2880" y="185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2" name="Line 17"/>
            <p:cNvSpPr>
              <a:spLocks noChangeShapeType="1"/>
            </p:cNvSpPr>
            <p:nvPr/>
          </p:nvSpPr>
          <p:spPr bwMode="auto">
            <a:xfrm>
              <a:off x="2880" y="2211"/>
              <a:ext cx="1200" cy="0"/>
            </a:xfrm>
            <a:prstGeom prst="line">
              <a:avLst/>
            </a:prstGeom>
            <a:noFill/>
            <a:ln w="9525">
              <a:solidFill>
                <a:srgbClr val="000000"/>
              </a:solidFill>
              <a:round/>
              <a:headEnd/>
              <a:tailEnd/>
            </a:ln>
          </p:spPr>
          <p:txBody>
            <a:bodyPr/>
            <a:lstStyle/>
            <a:p>
              <a:endParaRPr lang="zh-CN" altLang="en-US"/>
            </a:p>
          </p:txBody>
        </p:sp>
        <p:sp>
          <p:nvSpPr>
            <p:cNvPr id="32783" name="Line 18"/>
            <p:cNvSpPr>
              <a:spLocks noChangeShapeType="1"/>
            </p:cNvSpPr>
            <p:nvPr/>
          </p:nvSpPr>
          <p:spPr bwMode="auto">
            <a:xfrm>
              <a:off x="2880" y="2571"/>
              <a:ext cx="1200" cy="0"/>
            </a:xfrm>
            <a:prstGeom prst="line">
              <a:avLst/>
            </a:prstGeom>
            <a:noFill/>
            <a:ln w="9525">
              <a:solidFill>
                <a:srgbClr val="000000"/>
              </a:solidFill>
              <a:round/>
              <a:headEnd/>
              <a:tailEnd/>
            </a:ln>
          </p:spPr>
          <p:txBody>
            <a:bodyPr/>
            <a:lstStyle/>
            <a:p>
              <a:endParaRPr lang="zh-CN" altLang="en-US"/>
            </a:p>
          </p:txBody>
        </p:sp>
        <p:sp>
          <p:nvSpPr>
            <p:cNvPr id="32784" name="Line 19"/>
            <p:cNvSpPr>
              <a:spLocks noChangeShapeType="1"/>
            </p:cNvSpPr>
            <p:nvPr/>
          </p:nvSpPr>
          <p:spPr bwMode="auto">
            <a:xfrm>
              <a:off x="2280" y="2091"/>
              <a:ext cx="480" cy="0"/>
            </a:xfrm>
            <a:prstGeom prst="line">
              <a:avLst/>
            </a:prstGeom>
            <a:noFill/>
            <a:ln w="9525">
              <a:solidFill>
                <a:srgbClr val="000000"/>
              </a:solidFill>
              <a:round/>
              <a:headEnd/>
              <a:tailEnd type="triangle" w="med" len="med"/>
            </a:ln>
          </p:spPr>
          <p:txBody>
            <a:bodyPr/>
            <a:lstStyle/>
            <a:p>
              <a:endParaRPr lang="zh-CN" altLang="en-US"/>
            </a:p>
          </p:txBody>
        </p:sp>
        <p:sp>
          <p:nvSpPr>
            <p:cNvPr id="32785" name="Text Box 20"/>
            <p:cNvSpPr txBox="1">
              <a:spLocks noChangeArrowheads="1"/>
            </p:cNvSpPr>
            <p:nvPr/>
          </p:nvSpPr>
          <p:spPr bwMode="auto">
            <a:xfrm>
              <a:off x="3120" y="1851"/>
              <a:ext cx="720" cy="480"/>
            </a:xfrm>
            <a:prstGeom prst="rect">
              <a:avLst/>
            </a:prstGeom>
            <a:noFill/>
            <a:ln w="9525">
              <a:noFill/>
              <a:miter lim="800000"/>
              <a:headEnd/>
              <a:tailEnd/>
            </a:ln>
          </p:spPr>
          <p:txBody>
            <a:bodyPr/>
            <a:lstStyle/>
            <a:p>
              <a:pPr algn="just"/>
              <a:r>
                <a:rPr lang="en-US" altLang="zh-CN" sz="1600" b="0">
                  <a:latin typeface="Times New Roman" pitchFamily="18" charset="0"/>
                </a:rPr>
                <a:t>100</a:t>
              </a:r>
            </a:p>
          </p:txBody>
        </p:sp>
        <p:sp>
          <p:nvSpPr>
            <p:cNvPr id="32786" name="Text Box 21"/>
            <p:cNvSpPr txBox="1">
              <a:spLocks noChangeArrowheads="1"/>
            </p:cNvSpPr>
            <p:nvPr/>
          </p:nvSpPr>
          <p:spPr bwMode="auto">
            <a:xfrm>
              <a:off x="4800" y="185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87" name="Rectangle 22"/>
            <p:cNvSpPr>
              <a:spLocks noChangeArrowheads="1"/>
            </p:cNvSpPr>
            <p:nvPr/>
          </p:nvSpPr>
          <p:spPr bwMode="auto">
            <a:xfrm>
              <a:off x="5880" y="185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8" name="Rectangle 23"/>
            <p:cNvSpPr>
              <a:spLocks noChangeArrowheads="1"/>
            </p:cNvSpPr>
            <p:nvPr/>
          </p:nvSpPr>
          <p:spPr bwMode="auto">
            <a:xfrm>
              <a:off x="8520" y="173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9" name="Line 24"/>
            <p:cNvSpPr>
              <a:spLocks noChangeShapeType="1"/>
            </p:cNvSpPr>
            <p:nvPr/>
          </p:nvSpPr>
          <p:spPr bwMode="auto">
            <a:xfrm>
              <a:off x="5880" y="2211"/>
              <a:ext cx="1200" cy="0"/>
            </a:xfrm>
            <a:prstGeom prst="line">
              <a:avLst/>
            </a:prstGeom>
            <a:noFill/>
            <a:ln w="9525">
              <a:solidFill>
                <a:srgbClr val="000000"/>
              </a:solidFill>
              <a:round/>
              <a:headEnd/>
              <a:tailEnd/>
            </a:ln>
          </p:spPr>
          <p:txBody>
            <a:bodyPr/>
            <a:lstStyle/>
            <a:p>
              <a:endParaRPr lang="zh-CN" altLang="en-US"/>
            </a:p>
          </p:txBody>
        </p:sp>
        <p:sp>
          <p:nvSpPr>
            <p:cNvPr id="32790" name="Line 25"/>
            <p:cNvSpPr>
              <a:spLocks noChangeShapeType="1"/>
            </p:cNvSpPr>
            <p:nvPr/>
          </p:nvSpPr>
          <p:spPr bwMode="auto">
            <a:xfrm>
              <a:off x="5880" y="2571"/>
              <a:ext cx="1200" cy="0"/>
            </a:xfrm>
            <a:prstGeom prst="line">
              <a:avLst/>
            </a:prstGeom>
            <a:noFill/>
            <a:ln w="9525">
              <a:solidFill>
                <a:srgbClr val="000000"/>
              </a:solidFill>
              <a:round/>
              <a:headEnd/>
              <a:tailEnd/>
            </a:ln>
          </p:spPr>
          <p:txBody>
            <a:bodyPr/>
            <a:lstStyle/>
            <a:p>
              <a:endParaRPr lang="zh-CN" altLang="en-US"/>
            </a:p>
          </p:txBody>
        </p:sp>
        <p:sp>
          <p:nvSpPr>
            <p:cNvPr id="32791" name="Line 26"/>
            <p:cNvSpPr>
              <a:spLocks noChangeShapeType="1"/>
            </p:cNvSpPr>
            <p:nvPr/>
          </p:nvSpPr>
          <p:spPr bwMode="auto">
            <a:xfrm>
              <a:off x="8520" y="2091"/>
              <a:ext cx="1200" cy="0"/>
            </a:xfrm>
            <a:prstGeom prst="line">
              <a:avLst/>
            </a:prstGeom>
            <a:noFill/>
            <a:ln w="9525">
              <a:solidFill>
                <a:srgbClr val="000000"/>
              </a:solidFill>
              <a:round/>
              <a:headEnd/>
              <a:tailEnd/>
            </a:ln>
          </p:spPr>
          <p:txBody>
            <a:bodyPr/>
            <a:lstStyle/>
            <a:p>
              <a:endParaRPr lang="zh-CN" altLang="en-US"/>
            </a:p>
          </p:txBody>
        </p:sp>
        <p:sp>
          <p:nvSpPr>
            <p:cNvPr id="32792" name="Line 27"/>
            <p:cNvSpPr>
              <a:spLocks noChangeShapeType="1"/>
            </p:cNvSpPr>
            <p:nvPr/>
          </p:nvSpPr>
          <p:spPr bwMode="auto">
            <a:xfrm>
              <a:off x="8520" y="2451"/>
              <a:ext cx="1200" cy="0"/>
            </a:xfrm>
            <a:prstGeom prst="line">
              <a:avLst/>
            </a:prstGeom>
            <a:noFill/>
            <a:ln w="9525">
              <a:solidFill>
                <a:srgbClr val="000000"/>
              </a:solidFill>
              <a:round/>
              <a:headEnd/>
              <a:tailEnd/>
            </a:ln>
          </p:spPr>
          <p:txBody>
            <a:bodyPr/>
            <a:lstStyle/>
            <a:p>
              <a:endParaRPr lang="zh-CN" altLang="en-US"/>
            </a:p>
          </p:txBody>
        </p:sp>
        <p:sp>
          <p:nvSpPr>
            <p:cNvPr id="32793" name="Line 28"/>
            <p:cNvSpPr>
              <a:spLocks noChangeShapeType="1"/>
            </p:cNvSpPr>
            <p:nvPr/>
          </p:nvSpPr>
          <p:spPr bwMode="auto">
            <a:xfrm>
              <a:off x="5280" y="2091"/>
              <a:ext cx="480" cy="0"/>
            </a:xfrm>
            <a:prstGeom prst="line">
              <a:avLst/>
            </a:prstGeom>
            <a:noFill/>
            <a:ln w="9525">
              <a:solidFill>
                <a:srgbClr val="000000"/>
              </a:solidFill>
              <a:round/>
              <a:headEnd/>
              <a:tailEnd type="triangle" w="med" len="med"/>
            </a:ln>
          </p:spPr>
          <p:txBody>
            <a:bodyPr/>
            <a:lstStyle/>
            <a:p>
              <a:endParaRPr lang="zh-CN" altLang="en-US"/>
            </a:p>
          </p:txBody>
        </p:sp>
        <p:sp>
          <p:nvSpPr>
            <p:cNvPr id="32794" name="Line 29"/>
            <p:cNvSpPr>
              <a:spLocks noChangeShapeType="1"/>
            </p:cNvSpPr>
            <p:nvPr/>
          </p:nvSpPr>
          <p:spPr bwMode="auto">
            <a:xfrm>
              <a:off x="8040" y="2211"/>
              <a:ext cx="480" cy="0"/>
            </a:xfrm>
            <a:prstGeom prst="line">
              <a:avLst/>
            </a:prstGeom>
            <a:noFill/>
            <a:ln w="9525">
              <a:solidFill>
                <a:srgbClr val="000000"/>
              </a:solidFill>
              <a:round/>
              <a:headEnd/>
              <a:tailEnd type="triangle" w="med" len="med"/>
            </a:ln>
          </p:spPr>
          <p:txBody>
            <a:bodyPr/>
            <a:lstStyle/>
            <a:p>
              <a:endParaRPr lang="zh-CN" altLang="en-US"/>
            </a:p>
          </p:txBody>
        </p:sp>
        <p:sp>
          <p:nvSpPr>
            <p:cNvPr id="32795" name="Text Box 30"/>
            <p:cNvSpPr txBox="1">
              <a:spLocks noChangeArrowheads="1"/>
            </p:cNvSpPr>
            <p:nvPr/>
          </p:nvSpPr>
          <p:spPr bwMode="auto">
            <a:xfrm>
              <a:off x="6120" y="1851"/>
              <a:ext cx="720" cy="480"/>
            </a:xfrm>
            <a:prstGeom prst="rect">
              <a:avLst/>
            </a:prstGeom>
            <a:noFill/>
            <a:ln w="9525">
              <a:noFill/>
              <a:miter lim="800000"/>
              <a:headEnd/>
              <a:tailEnd/>
            </a:ln>
          </p:spPr>
          <p:txBody>
            <a:bodyPr/>
            <a:lstStyle/>
            <a:p>
              <a:pPr algn="just"/>
              <a:r>
                <a:rPr lang="en-US" altLang="zh-CN" sz="1600" b="0">
                  <a:latin typeface="Times New Roman" pitchFamily="18" charset="0"/>
                </a:rPr>
                <a:t>101</a:t>
              </a:r>
            </a:p>
          </p:txBody>
        </p:sp>
        <p:sp>
          <p:nvSpPr>
            <p:cNvPr id="32796" name="Text Box 31"/>
            <p:cNvSpPr txBox="1">
              <a:spLocks noChangeArrowheads="1"/>
            </p:cNvSpPr>
            <p:nvPr/>
          </p:nvSpPr>
          <p:spPr bwMode="auto">
            <a:xfrm>
              <a:off x="8760" y="1731"/>
              <a:ext cx="720" cy="480"/>
            </a:xfrm>
            <a:prstGeom prst="rect">
              <a:avLst/>
            </a:prstGeom>
            <a:noFill/>
            <a:ln w="9525">
              <a:noFill/>
              <a:miter lim="800000"/>
              <a:headEnd/>
              <a:tailEnd/>
            </a:ln>
          </p:spPr>
          <p:txBody>
            <a:bodyPr/>
            <a:lstStyle/>
            <a:p>
              <a:pPr algn="just"/>
              <a:r>
                <a:rPr lang="en-US" altLang="zh-CN" sz="1600" b="0">
                  <a:latin typeface="Times New Roman" pitchFamily="18" charset="0"/>
                </a:rPr>
                <a:t>100</a:t>
              </a:r>
            </a:p>
          </p:txBody>
        </p:sp>
        <p:sp>
          <p:nvSpPr>
            <p:cNvPr id="32797" name="Text Box 32"/>
            <p:cNvSpPr txBox="1">
              <a:spLocks noChangeArrowheads="1"/>
            </p:cNvSpPr>
            <p:nvPr/>
          </p:nvSpPr>
          <p:spPr bwMode="auto">
            <a:xfrm>
              <a:off x="7440" y="197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98" name="Text Box 33"/>
            <p:cNvSpPr txBox="1">
              <a:spLocks noChangeArrowheads="1"/>
            </p:cNvSpPr>
            <p:nvPr/>
          </p:nvSpPr>
          <p:spPr bwMode="auto">
            <a:xfrm>
              <a:off x="5097" y="3199"/>
              <a:ext cx="2280" cy="480"/>
            </a:xfrm>
            <a:prstGeom prst="rect">
              <a:avLst/>
            </a:prstGeom>
            <a:noFill/>
            <a:ln w="9525">
              <a:noFill/>
              <a:miter lim="800000"/>
              <a:headEnd/>
              <a:tailEnd/>
            </a:ln>
          </p:spPr>
          <p:txBody>
            <a:bodyPr/>
            <a:lstStyle/>
            <a:p>
              <a:pPr algn="just"/>
              <a:r>
                <a:rPr lang="en-US" altLang="zh-CN" sz="1400" b="0">
                  <a:latin typeface="Times New Roman" pitchFamily="18" charset="0"/>
                </a:rPr>
                <a:t>Y=(*px)++</a:t>
              </a:r>
            </a:p>
          </p:txBody>
        </p:sp>
        <p:sp>
          <p:nvSpPr>
            <p:cNvPr id="32799" name="Text Box 34"/>
            <p:cNvSpPr txBox="1">
              <a:spLocks noChangeArrowheads="1"/>
            </p:cNvSpPr>
            <p:nvPr/>
          </p:nvSpPr>
          <p:spPr bwMode="auto">
            <a:xfrm>
              <a:off x="7885" y="3199"/>
              <a:ext cx="2280" cy="480"/>
            </a:xfrm>
            <a:prstGeom prst="rect">
              <a:avLst/>
            </a:prstGeom>
            <a:noFill/>
            <a:ln w="9525">
              <a:noFill/>
              <a:miter lim="800000"/>
              <a:headEnd/>
              <a:tailEnd/>
            </a:ln>
          </p:spPr>
          <p:txBody>
            <a:bodyPr/>
            <a:lstStyle/>
            <a:p>
              <a:pPr algn="just"/>
              <a:r>
                <a:rPr lang="en-US" altLang="zh-CN" sz="1400" b="0">
                  <a:latin typeface="Times New Roman" pitchFamily="18" charset="0"/>
                </a:rPr>
                <a:t>Y=*px++</a:t>
              </a:r>
            </a:p>
          </p:txBody>
        </p:sp>
      </p:grpSp>
      <p:sp>
        <p:nvSpPr>
          <p:cNvPr id="51235" name="Rectangle 35"/>
          <p:cNvSpPr>
            <a:spLocks noChangeArrowheads="1"/>
          </p:cNvSpPr>
          <p:nvPr/>
        </p:nvSpPr>
        <p:spPr bwMode="auto">
          <a:xfrm>
            <a:off x="2555776" y="2996952"/>
            <a:ext cx="771525" cy="396875"/>
          </a:xfrm>
          <a:prstGeom prst="rect">
            <a:avLst/>
          </a:prstGeom>
          <a:noFill/>
          <a:ln w="12700" cap="sq">
            <a:noFill/>
            <a:miter lim="800000"/>
            <a:headEnd type="none" w="sm" len="sm"/>
            <a:tailEnd type="none" w="sm" len="sm"/>
          </a:ln>
        </p:spPr>
        <p:txBody>
          <a:bodyPr wrap="none">
            <a:spAutoFit/>
          </a:bodyPr>
          <a:lstStyle/>
          <a:p>
            <a:r>
              <a:rPr lang="en-US" altLang="zh-CN" b="0" dirty="0">
                <a:solidFill>
                  <a:srgbClr val="0033CC"/>
                </a:solidFill>
                <a:latin typeface="Times New Roman" pitchFamily="18" charset="0"/>
              </a:rPr>
              <a:t>= </a:t>
            </a:r>
            <a:r>
              <a:rPr lang="en-US" altLang="zh-CN" dirty="0">
                <a:solidFill>
                  <a:srgbClr val="0033CC"/>
                </a:solidFill>
                <a:latin typeface="Times New Roman" pitchFamily="18" charset="0"/>
              </a:rPr>
              <a:t>101</a:t>
            </a:r>
          </a:p>
        </p:txBody>
      </p:sp>
      <p:sp>
        <p:nvSpPr>
          <p:cNvPr id="51236" name="Rectangle 36"/>
          <p:cNvSpPr>
            <a:spLocks noChangeArrowheads="1"/>
          </p:cNvSpPr>
          <p:nvPr/>
        </p:nvSpPr>
        <p:spPr bwMode="auto">
          <a:xfrm>
            <a:off x="2699792" y="3429000"/>
            <a:ext cx="771525" cy="396875"/>
          </a:xfrm>
          <a:prstGeom prst="rect">
            <a:avLst/>
          </a:prstGeom>
          <a:noFill/>
          <a:ln w="12700" cap="sq">
            <a:noFill/>
            <a:miter lim="800000"/>
            <a:headEnd type="none" w="sm" len="sm"/>
            <a:tailEnd type="none" w="sm" len="sm"/>
          </a:ln>
        </p:spPr>
        <p:txBody>
          <a:bodyPr wrap="none">
            <a:spAutoFit/>
          </a:bodyPr>
          <a:lstStyle/>
          <a:p>
            <a:r>
              <a:rPr lang="en-US" altLang="zh-CN" b="0" dirty="0">
                <a:solidFill>
                  <a:srgbClr val="0033CC"/>
                </a:solidFill>
                <a:latin typeface="Times New Roman" pitchFamily="18" charset="0"/>
              </a:rPr>
              <a:t>= </a:t>
            </a:r>
            <a:r>
              <a:rPr lang="en-US" altLang="zh-CN" dirty="0">
                <a:solidFill>
                  <a:srgbClr val="0033CC"/>
                </a:solidFill>
                <a:latin typeface="Times New Roman" pitchFamily="18" charset="0"/>
              </a:rPr>
              <a:t>200</a:t>
            </a:r>
          </a:p>
        </p:txBody>
      </p:sp>
      <p:sp>
        <p:nvSpPr>
          <p:cNvPr id="51237" name="Rectangle 37"/>
          <p:cNvSpPr>
            <a:spLocks noChangeArrowheads="1"/>
          </p:cNvSpPr>
          <p:nvPr/>
        </p:nvSpPr>
        <p:spPr bwMode="auto">
          <a:xfrm>
            <a:off x="5076056" y="5949280"/>
            <a:ext cx="627063" cy="369887"/>
          </a:xfrm>
          <a:prstGeom prst="rect">
            <a:avLst/>
          </a:prstGeom>
          <a:noFill/>
          <a:ln w="12700" cap="sq">
            <a:noFill/>
            <a:miter lim="800000"/>
            <a:headEnd type="none" w="sm" len="sm"/>
            <a:tailEnd type="none" w="sm" len="sm"/>
          </a:ln>
        </p:spPr>
        <p:txBody>
          <a:bodyPr>
            <a:spAutoFit/>
          </a:bodyPr>
          <a:lstStyle/>
          <a:p>
            <a:r>
              <a:rPr lang="en-US" altLang="zh-CN" sz="1400" b="0" dirty="0">
                <a:latin typeface="Times New Roman" pitchFamily="18" charset="0"/>
              </a:rPr>
              <a:t>=</a:t>
            </a:r>
            <a:r>
              <a:rPr lang="en-US" altLang="zh-CN" sz="1800" dirty="0">
                <a:solidFill>
                  <a:srgbClr val="0033CC"/>
                </a:solidFill>
                <a:latin typeface="Times New Roman" pitchFamily="18" charset="0"/>
              </a:rPr>
              <a:t>100</a:t>
            </a:r>
          </a:p>
        </p:txBody>
      </p:sp>
      <p:sp>
        <p:nvSpPr>
          <p:cNvPr id="51238" name="Rectangle 38"/>
          <p:cNvSpPr>
            <a:spLocks noChangeArrowheads="1"/>
          </p:cNvSpPr>
          <p:nvPr/>
        </p:nvSpPr>
        <p:spPr bwMode="auto">
          <a:xfrm>
            <a:off x="7164288" y="5949280"/>
            <a:ext cx="671512" cy="368300"/>
          </a:xfrm>
          <a:prstGeom prst="rect">
            <a:avLst/>
          </a:prstGeom>
          <a:noFill/>
          <a:ln w="12700" cap="sq">
            <a:noFill/>
            <a:miter lim="800000"/>
            <a:headEnd type="none" w="sm" len="sm"/>
            <a:tailEnd type="none" w="sm" len="sm"/>
          </a:ln>
        </p:spPr>
        <p:txBody>
          <a:bodyPr wrap="none">
            <a:spAutoFit/>
          </a:bodyPr>
          <a:lstStyle/>
          <a:p>
            <a:r>
              <a:rPr lang="en-US" altLang="zh-CN" sz="1400" b="0" dirty="0">
                <a:latin typeface="Times New Roman" pitchFamily="18" charset="0"/>
              </a:rPr>
              <a:t>= </a:t>
            </a:r>
            <a:r>
              <a:rPr lang="en-US" altLang="zh-CN" sz="1800" dirty="0">
                <a:solidFill>
                  <a:srgbClr val="0033CC"/>
                </a:solidFill>
                <a:latin typeface="Times New Roman" pitchFamily="18" charset="0"/>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5" dur="500"/>
                                        <p:tgtEl>
                                          <p:spTgt spid="5120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8" dur="500"/>
                                        <p:tgtEl>
                                          <p:spTgt spid="512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1235"/>
                                        </p:tgtEl>
                                        <p:attrNameLst>
                                          <p:attrName>style.visibility</p:attrName>
                                        </p:attrNameLst>
                                      </p:cBhvr>
                                      <p:to>
                                        <p:strVal val="visible"/>
                                      </p:to>
                                    </p:set>
                                    <p:anim calcmode="lin" valueType="num">
                                      <p:cBhvr additive="base">
                                        <p:cTn id="28" dur="500" fill="hold"/>
                                        <p:tgtEl>
                                          <p:spTgt spid="51235"/>
                                        </p:tgtEl>
                                        <p:attrNameLst>
                                          <p:attrName>ppt_x</p:attrName>
                                        </p:attrNameLst>
                                      </p:cBhvr>
                                      <p:tavLst>
                                        <p:tav tm="0">
                                          <p:val>
                                            <p:strVal val="1+#ppt_w/2"/>
                                          </p:val>
                                        </p:tav>
                                        <p:tav tm="100000">
                                          <p:val>
                                            <p:strVal val="#ppt_x"/>
                                          </p:val>
                                        </p:tav>
                                      </p:tavLst>
                                    </p:anim>
                                    <p:anim calcmode="lin" valueType="num">
                                      <p:cBhvr additive="base">
                                        <p:cTn id="29" dur="500" fill="hold"/>
                                        <p:tgtEl>
                                          <p:spTgt spid="512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rbrake.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51236"/>
                                        </p:tgtEl>
                                        <p:attrNameLst>
                                          <p:attrName>style.visibility</p:attrName>
                                        </p:attrNameLst>
                                      </p:cBhvr>
                                      <p:to>
                                        <p:strVal val="visible"/>
                                      </p:to>
                                    </p:set>
                                    <p:anim calcmode="lin" valueType="num">
                                      <p:cBhvr additive="base">
                                        <p:cTn id="34" dur="500" fill="hold"/>
                                        <p:tgtEl>
                                          <p:spTgt spid="51236"/>
                                        </p:tgtEl>
                                        <p:attrNameLst>
                                          <p:attrName>ppt_x</p:attrName>
                                        </p:attrNameLst>
                                      </p:cBhvr>
                                      <p:tavLst>
                                        <p:tav tm="0">
                                          <p:val>
                                            <p:strVal val="1+#ppt_w/2"/>
                                          </p:val>
                                        </p:tav>
                                        <p:tav tm="100000">
                                          <p:val>
                                            <p:strVal val="#ppt_x"/>
                                          </p:val>
                                        </p:tav>
                                      </p:tavLst>
                                    </p:anim>
                                    <p:anim calcmode="lin" valueType="num">
                                      <p:cBhvr additive="base">
                                        <p:cTn id="35" dur="500" fill="hold"/>
                                        <p:tgtEl>
                                          <p:spTgt spid="512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carbrake.wav"/>
                                        </p:tgtEl>
                                      </p:cMediaNode>
                                    </p:audio>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40" dur="500"/>
                                        <p:tgtEl>
                                          <p:spTgt spid="5120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1237"/>
                                        </p:tgtEl>
                                        <p:attrNameLst>
                                          <p:attrName>style.visibility</p:attrName>
                                        </p:attrNameLst>
                                      </p:cBhvr>
                                      <p:to>
                                        <p:strVal val="visible"/>
                                      </p:to>
                                    </p:set>
                                    <p:anim calcmode="lin" valueType="num">
                                      <p:cBhvr additive="base">
                                        <p:cTn id="50" dur="500" fill="hold"/>
                                        <p:tgtEl>
                                          <p:spTgt spid="51237"/>
                                        </p:tgtEl>
                                        <p:attrNameLst>
                                          <p:attrName>ppt_x</p:attrName>
                                        </p:attrNameLst>
                                      </p:cBhvr>
                                      <p:tavLst>
                                        <p:tav tm="0">
                                          <p:val>
                                            <p:strVal val="#ppt_x"/>
                                          </p:val>
                                        </p:tav>
                                        <p:tav tm="100000">
                                          <p:val>
                                            <p:strVal val="#ppt_x"/>
                                          </p:val>
                                        </p:tav>
                                      </p:tavLst>
                                    </p:anim>
                                    <p:anim calcmode="lin" valueType="num">
                                      <p:cBhvr additive="base">
                                        <p:cTn id="51" dur="500" fill="hold"/>
                                        <p:tgtEl>
                                          <p:spTgt spid="5123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carbrake.wav"/>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51238"/>
                                        </p:tgtEl>
                                        <p:attrNameLst>
                                          <p:attrName>style.visibility</p:attrName>
                                        </p:attrNameLst>
                                      </p:cBhvr>
                                      <p:to>
                                        <p:strVal val="visible"/>
                                      </p:to>
                                    </p:set>
                                    <p:anim calcmode="lin" valueType="num">
                                      <p:cBhvr additive="base">
                                        <p:cTn id="56" dur="500" fill="hold"/>
                                        <p:tgtEl>
                                          <p:spTgt spid="51238"/>
                                        </p:tgtEl>
                                        <p:attrNameLst>
                                          <p:attrName>ppt_x</p:attrName>
                                        </p:attrNameLst>
                                      </p:cBhvr>
                                      <p:tavLst>
                                        <p:tav tm="0">
                                          <p:val>
                                            <p:strVal val="#ppt_x"/>
                                          </p:val>
                                        </p:tav>
                                        <p:tav tm="100000">
                                          <p:val>
                                            <p:strVal val="#ppt_x"/>
                                          </p:val>
                                        </p:tav>
                                      </p:tavLst>
                                    </p:anim>
                                    <p:anim calcmode="lin" valueType="num">
                                      <p:cBhvr additive="base">
                                        <p:cTn id="57" dur="500" fill="hold"/>
                                        <p:tgtEl>
                                          <p:spTgt spid="5123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5" grpId="0" autoUpdateAnimBg="0"/>
      <p:bldP spid="51236" grpId="0" autoUpdateAnimBg="0"/>
      <p:bldP spid="51237" grpId="0" autoUpdateAnimBg="0"/>
      <p:bldP spid="5123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3"/>
          <p:cNvSpPr>
            <a:spLocks noGrp="1"/>
          </p:cNvSpPr>
          <p:nvPr>
            <p:ph type="ftr" sz="quarter" idx="10"/>
          </p:nvPr>
        </p:nvSpPr>
        <p:spPr>
          <a:noFill/>
        </p:spPr>
        <p:txBody>
          <a:bodyPr/>
          <a:lstStyle/>
          <a:p>
            <a:r>
              <a:rPr lang="en-US" altLang="zh-CN" smtClean="0"/>
              <a:t>构造类型 – 数组和指针</a:t>
            </a:r>
          </a:p>
        </p:txBody>
      </p:sp>
      <p:sp>
        <p:nvSpPr>
          <p:cNvPr id="33795" name="灯片编号占位符 4"/>
          <p:cNvSpPr>
            <a:spLocks noGrp="1"/>
          </p:cNvSpPr>
          <p:nvPr>
            <p:ph type="sldNum" sz="quarter" idx="11"/>
          </p:nvPr>
        </p:nvSpPr>
        <p:spPr>
          <a:noFill/>
        </p:spPr>
        <p:txBody>
          <a:bodyPr/>
          <a:lstStyle/>
          <a:p>
            <a:fld id="{660D661E-B42E-4A74-89A0-075E48444347}" type="slidenum">
              <a:rPr lang="en-US" altLang="zh-CN" smtClean="0"/>
              <a:pPr/>
              <a:t>28</a:t>
            </a:fld>
            <a:endParaRPr lang="en-US" altLang="zh-CN" smtClean="0"/>
          </a:p>
        </p:txBody>
      </p:sp>
      <p:sp>
        <p:nvSpPr>
          <p:cNvPr id="33796"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5.3</a:t>
            </a:r>
          </a:p>
        </p:txBody>
      </p:sp>
      <p:sp>
        <p:nvSpPr>
          <p:cNvPr id="135171" name="Rectangle 3"/>
          <p:cNvSpPr>
            <a:spLocks noGrp="1" noChangeArrowheads="1"/>
          </p:cNvSpPr>
          <p:nvPr>
            <p:ph type="body" idx="1"/>
          </p:nvPr>
        </p:nvSpPr>
        <p:spPr/>
        <p:txBody>
          <a:bodyPr/>
          <a:lstStyle/>
          <a:p>
            <a:r>
              <a:rPr lang="zh-CN" altLang="en-US" smtClean="0">
                <a:ea typeface="宋体" pitchFamily="2" charset="-122"/>
              </a:rPr>
              <a:t>问题：输出输入行中的最长行</a:t>
            </a:r>
            <a:endParaRPr lang="en-US" altLang="zh-CN" smtClean="0">
              <a:ea typeface="宋体" pitchFamily="2" charset="-122"/>
            </a:endParaRPr>
          </a:p>
          <a:p>
            <a:r>
              <a:rPr lang="zh-CN" altLang="en-US" smtClean="0">
                <a:ea typeface="宋体" pitchFamily="2" charset="-122"/>
              </a:rPr>
              <a:t>数据结构设计</a:t>
            </a:r>
            <a:endParaRPr lang="en-US" altLang="zh-CN" smtClean="0">
              <a:ea typeface="宋体" pitchFamily="2" charset="-122"/>
            </a:endParaRPr>
          </a:p>
          <a:p>
            <a:pPr lvl="1"/>
            <a:r>
              <a:rPr lang="zh-CN" altLang="en-US" smtClean="0">
                <a:ea typeface="宋体" pitchFamily="2" charset="-122"/>
              </a:rPr>
              <a:t>设两个一维字符数组来存储新输入行及当前最长行</a:t>
            </a:r>
          </a:p>
          <a:p>
            <a:r>
              <a:rPr lang="zh-CN" altLang="en-US" smtClean="0">
                <a:ea typeface="宋体" pitchFamily="2" charset="-122"/>
              </a:rPr>
              <a:t>主算法设计</a:t>
            </a:r>
          </a:p>
          <a:p>
            <a:pPr lvl="1">
              <a:buFont typeface="Wingdings" pitchFamily="2" charset="2"/>
              <a:buNone/>
            </a:pPr>
            <a:r>
              <a:rPr lang="en-US" altLang="zh-CN" smtClean="0"/>
              <a:t>While(</a:t>
            </a:r>
            <a:r>
              <a:rPr lang="zh-CN" altLang="en-US" smtClean="0"/>
              <a:t>还有新输入行</a:t>
            </a:r>
            <a:r>
              <a:rPr lang="en-US" altLang="zh-CN" smtClean="0"/>
              <a:t>)</a:t>
            </a:r>
          </a:p>
          <a:p>
            <a:pPr lvl="2" indent="0">
              <a:buFont typeface="Wingdings" pitchFamily="2" charset="2"/>
              <a:buNone/>
            </a:pPr>
            <a:r>
              <a:rPr lang="en-US" altLang="zh-CN" smtClean="0">
                <a:latin typeface="楷体" pitchFamily="49" charset="-122"/>
                <a:ea typeface="楷体" pitchFamily="49" charset="-122"/>
              </a:rPr>
              <a:t>If(</a:t>
            </a:r>
            <a:r>
              <a:rPr lang="zh-CN" altLang="en-US" smtClean="0">
                <a:latin typeface="楷体" pitchFamily="49" charset="-122"/>
                <a:ea typeface="楷体" pitchFamily="49" charset="-122"/>
              </a:rPr>
              <a:t>新行比以前保存的最长行更长）</a:t>
            </a:r>
          </a:p>
          <a:p>
            <a:pPr lvl="2" indent="0">
              <a:buFont typeface="Wingdings" pitchFamily="2" charset="2"/>
              <a:buNone/>
            </a:pPr>
            <a:r>
              <a:rPr lang="zh-CN" altLang="en-US" smtClean="0">
                <a:latin typeface="楷体" pitchFamily="49" charset="-122"/>
                <a:ea typeface="楷体" pitchFamily="49" charset="-122"/>
              </a:rPr>
              <a:t>        保存新行及其长度；</a:t>
            </a:r>
          </a:p>
          <a:p>
            <a:pPr lvl="1">
              <a:buFont typeface="Wingdings" pitchFamily="2" charset="2"/>
              <a:buNone/>
            </a:pPr>
            <a:r>
              <a:rPr lang="zh-CN" altLang="en-US" smtClean="0"/>
              <a:t>输出所保存的最长行</a:t>
            </a:r>
            <a:r>
              <a:rPr lang="en-US" altLang="zh-CN" smtClean="0"/>
              <a:t>;</a:t>
            </a:r>
            <a:endParaRPr lang="zh-CN" altLang="en-US" smtClean="0"/>
          </a:p>
        </p:txBody>
      </p:sp>
      <p:sp>
        <p:nvSpPr>
          <p:cNvPr id="33798" name="圆角矩形标注 5"/>
          <p:cNvSpPr>
            <a:spLocks noChangeArrowheads="1"/>
          </p:cNvSpPr>
          <p:nvPr/>
        </p:nvSpPr>
        <p:spPr bwMode="auto">
          <a:xfrm>
            <a:off x="6227763" y="2349500"/>
            <a:ext cx="2916237" cy="1190625"/>
          </a:xfrm>
          <a:prstGeom prst="wedgeRoundRectCallout">
            <a:avLst>
              <a:gd name="adj1" fmla="val -80681"/>
              <a:gd name="adj2" fmla="val 74005"/>
              <a:gd name="adj3" fmla="val 16667"/>
            </a:avLst>
          </a:prstGeom>
          <a:solidFill>
            <a:srgbClr val="92D050"/>
          </a:solidFill>
          <a:ln w="9525" algn="ctr">
            <a:solidFill>
              <a:srgbClr val="002060"/>
            </a:solidFill>
            <a:round/>
            <a:headEnd/>
            <a:tailEnd/>
          </a:ln>
        </p:spPr>
        <p:txBody>
          <a:bodyPr>
            <a:spAutoFit/>
          </a:bodyPr>
          <a:lstStyle/>
          <a:p>
            <a:r>
              <a:rPr lang="zh-CN" altLang="en-US" sz="1600" b="0"/>
              <a:t>如何从标准输入中输入一行？如何判断输入结束？</a:t>
            </a:r>
            <a:endParaRPr lang="en-US" altLang="zh-CN" sz="1600" b="0"/>
          </a:p>
          <a:p>
            <a:r>
              <a:rPr lang="en-US" altLang="zh-CN" sz="1600" b="0"/>
              <a:t>while(gets(s)!=NULL)</a:t>
            </a:r>
          </a:p>
          <a:p>
            <a:r>
              <a:rPr lang="en-US" altLang="zh-CN" sz="1600" b="0"/>
              <a:t>      …</a:t>
            </a:r>
            <a:endParaRPr lang="zh-CN" altLang="en-US" sz="1600" b="0"/>
          </a:p>
        </p:txBody>
      </p:sp>
      <p:sp>
        <p:nvSpPr>
          <p:cNvPr id="7" name="圆角矩形标注 5"/>
          <p:cNvSpPr>
            <a:spLocks noChangeArrowheads="1"/>
          </p:cNvSpPr>
          <p:nvPr/>
        </p:nvSpPr>
        <p:spPr bwMode="auto">
          <a:xfrm>
            <a:off x="6156325" y="3716338"/>
            <a:ext cx="2987675" cy="920750"/>
          </a:xfrm>
          <a:prstGeom prst="wedgeRoundRectCallout">
            <a:avLst>
              <a:gd name="adj1" fmla="val -59204"/>
              <a:gd name="adj2" fmla="val 38241"/>
              <a:gd name="adj3" fmla="val 16667"/>
            </a:avLst>
          </a:prstGeom>
          <a:solidFill>
            <a:srgbClr val="92D050"/>
          </a:solidFill>
          <a:ln w="9525" algn="ctr">
            <a:solidFill>
              <a:srgbClr val="002060"/>
            </a:solidFill>
            <a:round/>
            <a:headEnd/>
            <a:tailEnd/>
          </a:ln>
        </p:spPr>
        <p:txBody>
          <a:bodyPr>
            <a:spAutoFit/>
          </a:bodyPr>
          <a:lstStyle/>
          <a:p>
            <a:r>
              <a:rPr lang="zh-CN" altLang="en-US" sz="1600" b="0"/>
              <a:t>如何比较两个字符串长度大小？需要计算字符串长度：</a:t>
            </a:r>
            <a:endParaRPr lang="en-US" altLang="zh-CN" sz="1600" b="0"/>
          </a:p>
          <a:p>
            <a:r>
              <a:rPr lang="en-US" altLang="zh-CN" sz="1600" b="0"/>
              <a:t>     int str_len(char s[ ]);</a:t>
            </a:r>
          </a:p>
        </p:txBody>
      </p:sp>
      <p:sp>
        <p:nvSpPr>
          <p:cNvPr id="8" name="圆角矩形标注 5"/>
          <p:cNvSpPr>
            <a:spLocks noChangeArrowheads="1"/>
          </p:cNvSpPr>
          <p:nvPr/>
        </p:nvSpPr>
        <p:spPr bwMode="auto">
          <a:xfrm>
            <a:off x="6156325" y="5013325"/>
            <a:ext cx="2987675" cy="919163"/>
          </a:xfrm>
          <a:prstGeom prst="wedgeRoundRectCallout">
            <a:avLst>
              <a:gd name="adj1" fmla="val -58852"/>
              <a:gd name="adj2" fmla="val -41319"/>
              <a:gd name="adj3" fmla="val 16667"/>
            </a:avLst>
          </a:prstGeom>
          <a:solidFill>
            <a:srgbClr val="92D050"/>
          </a:solidFill>
          <a:ln w="9525" algn="ctr">
            <a:solidFill>
              <a:srgbClr val="002060"/>
            </a:solidFill>
            <a:round/>
            <a:headEnd/>
            <a:tailEnd/>
          </a:ln>
        </p:spPr>
        <p:txBody>
          <a:bodyPr>
            <a:spAutoFit/>
          </a:bodyPr>
          <a:lstStyle/>
          <a:p>
            <a:r>
              <a:rPr lang="zh-CN" altLang="en-US" sz="1600" b="0"/>
              <a:t>如何保存一个字符串？需要拷贝一个串至另一个串：</a:t>
            </a:r>
            <a:endParaRPr lang="en-US" altLang="zh-CN" sz="1600" b="0"/>
          </a:p>
          <a:p>
            <a:r>
              <a:rPr lang="en-US" altLang="zh-CN" sz="1600" b="0"/>
              <a:t>int str_copy(char s[], char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5171">
                                            <p:txEl>
                                              <p:pRg st="2" end="2"/>
                                            </p:txEl>
                                          </p:spTgt>
                                        </p:tgtEl>
                                        <p:attrNameLst>
                                          <p:attrName>style.visibility</p:attrName>
                                        </p:attrNameLst>
                                      </p:cBhvr>
                                      <p:to>
                                        <p:strVal val="visible"/>
                                      </p:to>
                                    </p:set>
                                    <p:animEffect transition="in" filter="blinds(horizontal)">
                                      <p:cBhvr>
                                        <p:cTn id="7" dur="500"/>
                                        <p:tgtEl>
                                          <p:spTgt spid="1351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1">
                                            <p:txEl>
                                              <p:pRg st="4" end="4"/>
                                            </p:txEl>
                                          </p:spTgt>
                                        </p:tgtEl>
                                        <p:attrNameLst>
                                          <p:attrName>style.visibility</p:attrName>
                                        </p:attrNameLst>
                                      </p:cBhvr>
                                      <p:to>
                                        <p:strVal val="visible"/>
                                      </p:to>
                                    </p:set>
                                    <p:animEffect transition="in" filter="blinds(horizontal)">
                                      <p:cBhvr>
                                        <p:cTn id="12" dur="500"/>
                                        <p:tgtEl>
                                          <p:spTgt spid="13517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5171">
                                            <p:txEl>
                                              <p:pRg st="5" end="5"/>
                                            </p:txEl>
                                          </p:spTgt>
                                        </p:tgtEl>
                                        <p:attrNameLst>
                                          <p:attrName>style.visibility</p:attrName>
                                        </p:attrNameLst>
                                      </p:cBhvr>
                                      <p:to>
                                        <p:strVal val="visible"/>
                                      </p:to>
                                    </p:set>
                                    <p:animEffect transition="in" filter="blinds(horizontal)">
                                      <p:cBhvr>
                                        <p:cTn id="15" dur="500"/>
                                        <p:tgtEl>
                                          <p:spTgt spid="135171">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5171">
                                            <p:txEl>
                                              <p:pRg st="6" end="6"/>
                                            </p:txEl>
                                          </p:spTgt>
                                        </p:tgtEl>
                                        <p:attrNameLst>
                                          <p:attrName>style.visibility</p:attrName>
                                        </p:attrNameLst>
                                      </p:cBhvr>
                                      <p:to>
                                        <p:strVal val="visible"/>
                                      </p:to>
                                    </p:set>
                                    <p:animEffect transition="in" filter="blinds(horizontal)">
                                      <p:cBhvr>
                                        <p:cTn id="18" dur="500"/>
                                        <p:tgtEl>
                                          <p:spTgt spid="135171">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5171">
                                            <p:txEl>
                                              <p:pRg st="7" end="7"/>
                                            </p:txEl>
                                          </p:spTgt>
                                        </p:tgtEl>
                                        <p:attrNameLst>
                                          <p:attrName>style.visibility</p:attrName>
                                        </p:attrNameLst>
                                      </p:cBhvr>
                                      <p:to>
                                        <p:strVal val="visible"/>
                                      </p:to>
                                    </p:set>
                                    <p:animEffect transition="in" filter="blinds(horizontal)">
                                      <p:cBhvr>
                                        <p:cTn id="21" dur="500"/>
                                        <p:tgtEl>
                                          <p:spTgt spid="135171">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3798"/>
                                        </p:tgtEl>
                                        <p:attrNameLst>
                                          <p:attrName>style.visibility</p:attrName>
                                        </p:attrNameLst>
                                      </p:cBhvr>
                                      <p:to>
                                        <p:strVal val="visible"/>
                                      </p:to>
                                    </p:set>
                                    <p:animEffect transition="in" filter="blinds(horizontal)">
                                      <p:cBhvr>
                                        <p:cTn id="26" dur="500"/>
                                        <p:tgtEl>
                                          <p:spTgt spid="3379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p:cNvSpPr>
            <a:spLocks noGrp="1"/>
          </p:cNvSpPr>
          <p:nvPr>
            <p:ph type="ftr" sz="quarter" idx="10"/>
          </p:nvPr>
        </p:nvSpPr>
        <p:spPr>
          <a:noFill/>
        </p:spPr>
        <p:txBody>
          <a:bodyPr/>
          <a:lstStyle/>
          <a:p>
            <a:r>
              <a:rPr lang="en-US" altLang="zh-CN" smtClean="0"/>
              <a:t>构造类型 – 数组和指针</a:t>
            </a:r>
          </a:p>
        </p:txBody>
      </p:sp>
      <p:sp>
        <p:nvSpPr>
          <p:cNvPr id="34819" name="灯片编号占位符 4"/>
          <p:cNvSpPr>
            <a:spLocks noGrp="1"/>
          </p:cNvSpPr>
          <p:nvPr>
            <p:ph type="sldNum" sz="quarter" idx="11"/>
          </p:nvPr>
        </p:nvSpPr>
        <p:spPr>
          <a:noFill/>
        </p:spPr>
        <p:txBody>
          <a:bodyPr/>
          <a:lstStyle/>
          <a:p>
            <a:fld id="{412308E2-ED45-4B0F-B8B8-39F87126BB51}" type="slidenum">
              <a:rPr lang="en-US" altLang="zh-CN" smtClean="0"/>
              <a:pPr/>
              <a:t>29</a:t>
            </a:fld>
            <a:endParaRPr lang="en-US" altLang="zh-CN" smtClean="0"/>
          </a:p>
        </p:txBody>
      </p:sp>
      <p:sp>
        <p:nvSpPr>
          <p:cNvPr id="3482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5.3</a:t>
            </a:r>
            <a:r>
              <a:rPr lang="zh-CN" altLang="en-US" dirty="0" smtClean="0">
                <a:ea typeface="宋体" pitchFamily="2" charset="-122"/>
              </a:rPr>
              <a:t>：算法设计</a:t>
            </a:r>
          </a:p>
        </p:txBody>
      </p:sp>
      <p:sp>
        <p:nvSpPr>
          <p:cNvPr id="136195" name="Rectangle 3"/>
          <p:cNvSpPr>
            <a:spLocks noGrp="1" noChangeArrowheads="1"/>
          </p:cNvSpPr>
          <p:nvPr>
            <p:ph type="body" idx="1"/>
          </p:nvPr>
        </p:nvSpPr>
        <p:spPr/>
        <p:txBody>
          <a:bodyPr/>
          <a:lstStyle/>
          <a:p>
            <a:pPr>
              <a:lnSpc>
                <a:spcPct val="80000"/>
              </a:lnSpc>
            </a:pPr>
            <a:r>
              <a:rPr lang="zh-CN" altLang="en-US" smtClean="0">
                <a:ea typeface="宋体" pitchFamily="2" charset="-122"/>
              </a:rPr>
              <a:t>计算字符串（即输入行）长度</a:t>
            </a:r>
          </a:p>
          <a:p>
            <a:pPr lvl="1">
              <a:lnSpc>
                <a:spcPct val="80000"/>
              </a:lnSpc>
            </a:pPr>
            <a:r>
              <a:rPr lang="zh-CN" altLang="en-US" smtClean="0">
                <a:ea typeface="宋体" pitchFamily="2" charset="-122"/>
              </a:rPr>
              <a:t>函数</a:t>
            </a:r>
            <a:r>
              <a:rPr lang="en-US" altLang="zh-CN" smtClean="0">
                <a:ea typeface="宋体" pitchFamily="2" charset="-122"/>
              </a:rPr>
              <a:t>str_len(char s[])</a:t>
            </a:r>
          </a:p>
          <a:p>
            <a:pPr lvl="2" indent="0">
              <a:lnSpc>
                <a:spcPct val="90000"/>
              </a:lnSpc>
              <a:buFont typeface="Wingdings" pitchFamily="2" charset="2"/>
              <a:buNone/>
            </a:pPr>
            <a:r>
              <a:rPr lang="en-US" altLang="zh-CN" smtClean="0">
                <a:ea typeface="宋体" pitchFamily="2" charset="-122"/>
              </a:rPr>
              <a:t>i = 0;</a:t>
            </a:r>
          </a:p>
          <a:p>
            <a:pPr lvl="2" indent="0">
              <a:lnSpc>
                <a:spcPct val="90000"/>
              </a:lnSpc>
              <a:buFont typeface="Wingdings" pitchFamily="2" charset="2"/>
              <a:buNone/>
            </a:pPr>
            <a:r>
              <a:rPr lang="en-US" altLang="zh-CN" smtClean="0">
                <a:ea typeface="宋体" pitchFamily="2" charset="-122"/>
              </a:rPr>
              <a:t>while (s[i] != ‘\0’)</a:t>
            </a:r>
          </a:p>
          <a:p>
            <a:pPr lvl="2" indent="0">
              <a:lnSpc>
                <a:spcPct val="90000"/>
              </a:lnSpc>
              <a:buFont typeface="Wingdings" pitchFamily="2" charset="2"/>
              <a:buNone/>
            </a:pPr>
            <a:r>
              <a:rPr lang="en-US" altLang="zh-CN" smtClean="0">
                <a:ea typeface="宋体" pitchFamily="2" charset="-122"/>
              </a:rPr>
              <a:t>    i++;</a:t>
            </a:r>
          </a:p>
          <a:p>
            <a:pPr>
              <a:lnSpc>
                <a:spcPct val="80000"/>
              </a:lnSpc>
            </a:pPr>
            <a:r>
              <a:rPr lang="zh-CN" altLang="en-US" smtClean="0">
                <a:ea typeface="宋体" pitchFamily="2" charset="-122"/>
              </a:rPr>
              <a:t>保存字符串（即输入行）</a:t>
            </a:r>
          </a:p>
          <a:p>
            <a:pPr lvl="1">
              <a:lnSpc>
                <a:spcPct val="80000"/>
              </a:lnSpc>
            </a:pPr>
            <a:r>
              <a:rPr lang="zh-CN" altLang="en-US" smtClean="0">
                <a:ea typeface="宋体" pitchFamily="2" charset="-122"/>
              </a:rPr>
              <a:t>函数</a:t>
            </a:r>
            <a:r>
              <a:rPr lang="en-US" altLang="zh-CN" smtClean="0">
                <a:ea typeface="宋体" pitchFamily="2" charset="-122"/>
              </a:rPr>
              <a:t>str_copy(char s[], char t[])</a:t>
            </a:r>
          </a:p>
          <a:p>
            <a:pPr lvl="2" indent="0">
              <a:lnSpc>
                <a:spcPct val="90000"/>
              </a:lnSpc>
              <a:buFont typeface="Wingdings" pitchFamily="2" charset="2"/>
              <a:buNone/>
            </a:pPr>
            <a:r>
              <a:rPr lang="en-US" altLang="zh-CN" smtClean="0">
                <a:ea typeface="宋体" pitchFamily="2" charset="-122"/>
              </a:rPr>
              <a:t>i = 0;</a:t>
            </a:r>
          </a:p>
          <a:p>
            <a:pPr lvl="2" indent="0">
              <a:lnSpc>
                <a:spcPct val="90000"/>
              </a:lnSpc>
              <a:buFont typeface="Wingdings" pitchFamily="2" charset="2"/>
              <a:buNone/>
            </a:pPr>
            <a:r>
              <a:rPr lang="en-US" altLang="zh-CN" smtClean="0">
                <a:ea typeface="宋体" pitchFamily="2" charset="-122"/>
              </a:rPr>
              <a:t>while ((s[i] =t[i]) != ‘\0’)</a:t>
            </a:r>
          </a:p>
          <a:p>
            <a:pPr lvl="2" indent="0">
              <a:lnSpc>
                <a:spcPct val="90000"/>
              </a:lnSpc>
              <a:buFont typeface="Wingdings" pitchFamily="2" charset="2"/>
              <a:buNone/>
            </a:pPr>
            <a:r>
              <a:rPr lang="en-US" altLang="zh-CN" smtClean="0">
                <a:ea typeface="宋体" pitchFamily="2" charset="-122"/>
              </a:rPr>
              <a: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12" dur="500"/>
                                        <p:tgtEl>
                                          <p:spTgt spid="136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7" dur="500"/>
                                        <p:tgtEl>
                                          <p:spTgt spid="136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22" dur="500"/>
                                        <p:tgtEl>
                                          <p:spTgt spid="13619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5" dur="500"/>
                                        <p:tgtEl>
                                          <p:spTgt spid="1361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6195">
                                            <p:txEl>
                                              <p:pRg st="5" end="5"/>
                                            </p:txEl>
                                          </p:spTgt>
                                        </p:tgtEl>
                                        <p:attrNameLst>
                                          <p:attrName>style.visibility</p:attrName>
                                        </p:attrNameLst>
                                      </p:cBhvr>
                                      <p:to>
                                        <p:strVal val="visible"/>
                                      </p:to>
                                    </p:set>
                                    <p:animEffect transition="in" filter="blinds(horizontal)">
                                      <p:cBhvr>
                                        <p:cTn id="30" dur="500"/>
                                        <p:tgtEl>
                                          <p:spTgt spid="13619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6195">
                                            <p:txEl>
                                              <p:pRg st="6" end="6"/>
                                            </p:txEl>
                                          </p:spTgt>
                                        </p:tgtEl>
                                        <p:attrNameLst>
                                          <p:attrName>style.visibility</p:attrName>
                                        </p:attrNameLst>
                                      </p:cBhvr>
                                      <p:to>
                                        <p:strVal val="visible"/>
                                      </p:to>
                                    </p:set>
                                    <p:animEffect transition="in" filter="blinds(horizontal)">
                                      <p:cBhvr>
                                        <p:cTn id="35" dur="500"/>
                                        <p:tgtEl>
                                          <p:spTgt spid="13619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36195">
                                            <p:txEl>
                                              <p:pRg st="7" end="7"/>
                                            </p:txEl>
                                          </p:spTgt>
                                        </p:tgtEl>
                                        <p:attrNameLst>
                                          <p:attrName>style.visibility</p:attrName>
                                        </p:attrNameLst>
                                      </p:cBhvr>
                                      <p:to>
                                        <p:strVal val="visible"/>
                                      </p:to>
                                    </p:set>
                                    <p:animEffect transition="in" filter="blinds(horizontal)">
                                      <p:cBhvr>
                                        <p:cTn id="40" dur="500"/>
                                        <p:tgtEl>
                                          <p:spTgt spid="13619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6195">
                                            <p:txEl>
                                              <p:pRg st="8" end="8"/>
                                            </p:txEl>
                                          </p:spTgt>
                                        </p:tgtEl>
                                        <p:attrNameLst>
                                          <p:attrName>style.visibility</p:attrName>
                                        </p:attrNameLst>
                                      </p:cBhvr>
                                      <p:to>
                                        <p:strVal val="visible"/>
                                      </p:to>
                                    </p:set>
                                    <p:animEffect transition="in" filter="blinds(horizontal)">
                                      <p:cBhvr>
                                        <p:cTn id="45" dur="500"/>
                                        <p:tgtEl>
                                          <p:spTgt spid="136195">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36195">
                                            <p:txEl>
                                              <p:pRg st="9" end="9"/>
                                            </p:txEl>
                                          </p:spTgt>
                                        </p:tgtEl>
                                        <p:attrNameLst>
                                          <p:attrName>style.visibility</p:attrName>
                                        </p:attrNameLst>
                                      </p:cBhvr>
                                      <p:to>
                                        <p:strVal val="visible"/>
                                      </p:to>
                                    </p:set>
                                    <p:animEffect transition="in" filter="blinds(horizontal)">
                                      <p:cBhvr>
                                        <p:cTn id="48" dur="500"/>
                                        <p:tgtEl>
                                          <p:spTgt spid="136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3"/>
          <p:cNvSpPr>
            <a:spLocks noGrp="1"/>
          </p:cNvSpPr>
          <p:nvPr>
            <p:ph type="ftr" sz="quarter" idx="10"/>
          </p:nvPr>
        </p:nvSpPr>
        <p:spPr>
          <a:noFill/>
        </p:spPr>
        <p:txBody>
          <a:bodyPr/>
          <a:lstStyle/>
          <a:p>
            <a:r>
              <a:rPr lang="en-US" altLang="zh-CN" smtClean="0"/>
              <a:t>构造类型 – 数组和指针</a:t>
            </a:r>
          </a:p>
        </p:txBody>
      </p:sp>
      <p:sp>
        <p:nvSpPr>
          <p:cNvPr id="8195" name="灯片编号占位符 4"/>
          <p:cNvSpPr>
            <a:spLocks noGrp="1"/>
          </p:cNvSpPr>
          <p:nvPr>
            <p:ph type="sldNum" sz="quarter" idx="11"/>
          </p:nvPr>
        </p:nvSpPr>
        <p:spPr>
          <a:noFill/>
        </p:spPr>
        <p:txBody>
          <a:bodyPr/>
          <a:lstStyle/>
          <a:p>
            <a:fld id="{A06056F1-36FC-42B4-9851-E27F0A3E470B}" type="slidenum">
              <a:rPr lang="en-US" altLang="zh-CN" smtClean="0"/>
              <a:pPr/>
              <a:t>3</a:t>
            </a:fld>
            <a:endParaRPr lang="en-US" altLang="zh-CN" smtClean="0"/>
          </a:p>
        </p:txBody>
      </p:sp>
      <p:sp>
        <p:nvSpPr>
          <p:cNvPr id="8196" name="Rectangle 2"/>
          <p:cNvSpPr>
            <a:spLocks noGrp="1" noChangeArrowheads="1"/>
          </p:cNvSpPr>
          <p:nvPr>
            <p:ph type="title"/>
          </p:nvPr>
        </p:nvSpPr>
        <p:spPr/>
        <p:txBody>
          <a:bodyPr/>
          <a:lstStyle/>
          <a:p>
            <a:r>
              <a:rPr lang="zh-CN" altLang="en-US" smtClean="0">
                <a:ea typeface="宋体" pitchFamily="2" charset="-122"/>
              </a:rPr>
              <a:t>问题</a:t>
            </a:r>
            <a:r>
              <a:rPr lang="en-US" altLang="zh-CN" smtClean="0">
                <a:ea typeface="宋体" pitchFamily="2" charset="-122"/>
              </a:rPr>
              <a:t>5.1</a:t>
            </a:r>
            <a:r>
              <a:rPr lang="zh-CN" altLang="en-US" smtClean="0">
                <a:ea typeface="宋体" pitchFamily="2" charset="-122"/>
              </a:rPr>
              <a:t>：旋转矩阵</a:t>
            </a:r>
          </a:p>
        </p:txBody>
      </p:sp>
      <p:sp>
        <p:nvSpPr>
          <p:cNvPr id="8197" name="Rectangle 3"/>
          <p:cNvSpPr>
            <a:spLocks noGrp="1" noChangeArrowheads="1"/>
          </p:cNvSpPr>
          <p:nvPr>
            <p:ph type="body" idx="1"/>
          </p:nvPr>
        </p:nvSpPr>
        <p:spPr/>
        <p:txBody>
          <a:bodyPr/>
          <a:lstStyle/>
          <a:p>
            <a:pPr>
              <a:lnSpc>
                <a:spcPct val="80000"/>
              </a:lnSpc>
              <a:spcBef>
                <a:spcPct val="70000"/>
              </a:spcBef>
              <a:buFont typeface="Wingdings" pitchFamily="2" charset="2"/>
              <a:buNone/>
            </a:pPr>
            <a:r>
              <a:rPr lang="en-US" altLang="zh-CN" sz="1400" smtClean="0">
                <a:latin typeface="宋体" pitchFamily="2" charset="-122"/>
                <a:ea typeface="宋体" pitchFamily="2" charset="-122"/>
              </a:rPr>
              <a:t>【</a:t>
            </a:r>
            <a:r>
              <a:rPr lang="zh-CN" altLang="en-US" sz="1400" smtClean="0">
                <a:latin typeface="宋体" pitchFamily="2" charset="-122"/>
                <a:ea typeface="宋体" pitchFamily="2" charset="-122"/>
              </a:rPr>
              <a:t>问题描述</a:t>
            </a:r>
            <a:r>
              <a:rPr lang="en-US" altLang="zh-CN" sz="1400" smtClean="0">
                <a:latin typeface="宋体" pitchFamily="2" charset="-122"/>
                <a:ea typeface="宋体" pitchFamily="2" charset="-122"/>
              </a:rPr>
              <a:t>】</a:t>
            </a:r>
            <a:br>
              <a:rPr lang="en-US" altLang="zh-CN" sz="1400" smtClean="0">
                <a:latin typeface="宋体" pitchFamily="2" charset="-122"/>
                <a:ea typeface="宋体" pitchFamily="2" charset="-122"/>
              </a:rPr>
            </a:br>
            <a:r>
              <a:rPr lang="zh-CN" altLang="en-US" sz="1400" smtClean="0">
                <a:latin typeface="宋体" pitchFamily="2" charset="-122"/>
                <a:ea typeface="宋体" pitchFamily="2" charset="-122"/>
              </a:rPr>
              <a:t>输入一个自然数Ｎ（</a:t>
            </a:r>
            <a:r>
              <a:rPr lang="en-US" altLang="zh-CN" sz="1400" smtClean="0">
                <a:latin typeface="宋体" pitchFamily="2" charset="-122"/>
                <a:ea typeface="宋体" pitchFamily="2" charset="-122"/>
              </a:rPr>
              <a:t>2≤N≤9</a:t>
            </a:r>
            <a:r>
              <a:rPr lang="zh-CN" altLang="en-US" sz="1400" smtClean="0">
                <a:latin typeface="宋体" pitchFamily="2" charset="-122"/>
                <a:ea typeface="宋体" pitchFamily="2" charset="-122"/>
              </a:rPr>
              <a:t>），要求输出如下的旋转矩阵，即边长为</a:t>
            </a:r>
            <a:r>
              <a:rPr lang="en-US" altLang="zh-CN" sz="1400" smtClean="0">
                <a:latin typeface="宋体" pitchFamily="2" charset="-122"/>
                <a:ea typeface="宋体" pitchFamily="2" charset="-122"/>
              </a:rPr>
              <a:t>N*N</a:t>
            </a:r>
            <a:r>
              <a:rPr lang="zh-CN" altLang="en-US" sz="1400" smtClean="0">
                <a:latin typeface="宋体" pitchFamily="2" charset="-122"/>
                <a:ea typeface="宋体" pitchFamily="2" charset="-122"/>
              </a:rPr>
              <a:t>，元素取值为</a:t>
            </a:r>
            <a:r>
              <a:rPr lang="en-US" altLang="zh-CN" sz="1400" smtClean="0">
                <a:latin typeface="宋体" pitchFamily="2" charset="-122"/>
                <a:ea typeface="宋体" pitchFamily="2" charset="-122"/>
              </a:rPr>
              <a:t>1</a:t>
            </a:r>
            <a:r>
              <a:rPr lang="zh-CN" altLang="en-US" sz="1400" smtClean="0">
                <a:latin typeface="宋体" pitchFamily="2" charset="-122"/>
                <a:ea typeface="宋体" pitchFamily="2" charset="-122"/>
              </a:rPr>
              <a:t>至</a:t>
            </a:r>
            <a:r>
              <a:rPr lang="en-US" altLang="zh-CN" sz="1400" smtClean="0">
                <a:latin typeface="宋体" pitchFamily="2" charset="-122"/>
                <a:ea typeface="宋体" pitchFamily="2" charset="-122"/>
              </a:rPr>
              <a:t>N*N</a:t>
            </a:r>
            <a:r>
              <a:rPr lang="zh-CN" altLang="en-US" sz="1400" smtClean="0">
                <a:latin typeface="宋体" pitchFamily="2" charset="-122"/>
                <a:ea typeface="宋体" pitchFamily="2" charset="-122"/>
              </a:rPr>
              <a:t>，</a:t>
            </a:r>
            <a:r>
              <a:rPr lang="en-US" altLang="zh-CN" sz="1400" smtClean="0">
                <a:latin typeface="宋体" pitchFamily="2" charset="-122"/>
                <a:ea typeface="宋体" pitchFamily="2" charset="-122"/>
              </a:rPr>
              <a:t>1</a:t>
            </a:r>
            <a:r>
              <a:rPr lang="zh-CN" altLang="en-US" sz="1400" smtClean="0">
                <a:latin typeface="宋体" pitchFamily="2" charset="-122"/>
                <a:ea typeface="宋体" pitchFamily="2" charset="-122"/>
              </a:rPr>
              <a:t>在左上角，呈顺时针方向依次放置各元素。</a:t>
            </a:r>
            <a:br>
              <a:rPr lang="zh-CN" altLang="en-US" sz="1400" smtClean="0">
                <a:latin typeface="宋体" pitchFamily="2" charset="-122"/>
                <a:ea typeface="宋体" pitchFamily="2" charset="-122"/>
              </a:rPr>
            </a:br>
            <a:r>
              <a:rPr lang="zh-CN" altLang="en-US" sz="1400" smtClean="0">
                <a:latin typeface="宋体" pitchFamily="2" charset="-122"/>
                <a:ea typeface="宋体" pitchFamily="2" charset="-122"/>
              </a:rPr>
              <a:t> </a:t>
            </a:r>
            <a:r>
              <a:rPr lang="en-US" altLang="zh-CN" sz="1400" smtClean="0">
                <a:latin typeface="宋体" pitchFamily="2" charset="-122"/>
                <a:ea typeface="宋体" pitchFamily="2" charset="-122"/>
              </a:rPr>
              <a:t>N=3</a:t>
            </a:r>
            <a:r>
              <a:rPr lang="zh-CN" altLang="en-US" sz="1400" smtClean="0">
                <a:latin typeface="宋体" pitchFamily="2" charset="-122"/>
                <a:ea typeface="宋体" pitchFamily="2" charset="-122"/>
              </a:rPr>
              <a:t>时：</a:t>
            </a:r>
            <a:br>
              <a:rPr lang="zh-CN" altLang="en-US" sz="1400" smtClean="0">
                <a:latin typeface="宋体" pitchFamily="2" charset="-122"/>
                <a:ea typeface="宋体" pitchFamily="2" charset="-122"/>
              </a:rPr>
            </a:br>
            <a:r>
              <a:rPr lang="zh-CN" altLang="en-US" sz="1400" smtClean="0">
                <a:latin typeface="宋体" pitchFamily="2" charset="-122"/>
                <a:ea typeface="宋体" pitchFamily="2" charset="-122"/>
              </a:rPr>
              <a:t>    </a:t>
            </a:r>
            <a:r>
              <a:rPr lang="en-US" altLang="zh-CN" sz="1400" smtClean="0">
                <a:latin typeface="宋体" pitchFamily="2" charset="-122"/>
                <a:ea typeface="宋体" pitchFamily="2" charset="-122"/>
              </a:rPr>
              <a:t>1    2    3</a:t>
            </a:r>
            <a:br>
              <a:rPr lang="en-US" altLang="zh-CN" sz="1400" smtClean="0">
                <a:latin typeface="宋体" pitchFamily="2" charset="-122"/>
                <a:ea typeface="宋体" pitchFamily="2" charset="-122"/>
              </a:rPr>
            </a:br>
            <a:r>
              <a:rPr lang="en-US" altLang="zh-CN" sz="1400" smtClean="0">
                <a:latin typeface="宋体" pitchFamily="2" charset="-122"/>
                <a:ea typeface="宋体" pitchFamily="2" charset="-122"/>
              </a:rPr>
              <a:t>    8    9    4</a:t>
            </a:r>
            <a:br>
              <a:rPr lang="en-US" altLang="zh-CN" sz="1400" smtClean="0">
                <a:latin typeface="宋体" pitchFamily="2" charset="-122"/>
                <a:ea typeface="宋体" pitchFamily="2" charset="-122"/>
              </a:rPr>
            </a:br>
            <a:r>
              <a:rPr lang="en-US" altLang="zh-CN" sz="1400" smtClean="0">
                <a:latin typeface="宋体" pitchFamily="2" charset="-122"/>
                <a:ea typeface="宋体" pitchFamily="2" charset="-122"/>
              </a:rPr>
              <a:t>    7    6    5</a:t>
            </a:r>
          </a:p>
          <a:p>
            <a:pPr>
              <a:buFont typeface="Wingdings" pitchFamily="2" charset="2"/>
              <a:buNone/>
            </a:pPr>
            <a:r>
              <a:rPr lang="en-US" altLang="zh-CN" sz="1400" smtClean="0">
                <a:latin typeface="宋体" pitchFamily="2" charset="-122"/>
                <a:ea typeface="宋体" pitchFamily="2" charset="-122"/>
              </a:rPr>
              <a:t>【</a:t>
            </a:r>
            <a:r>
              <a:rPr lang="zh-CN" altLang="en-US" sz="1400" smtClean="0">
                <a:latin typeface="宋体" pitchFamily="2" charset="-122"/>
                <a:ea typeface="宋体" pitchFamily="2" charset="-122"/>
              </a:rPr>
              <a:t>输入形式</a:t>
            </a:r>
            <a:r>
              <a:rPr lang="en-US" altLang="zh-CN" sz="1400" smtClean="0">
                <a:latin typeface="宋体" pitchFamily="2" charset="-122"/>
                <a:ea typeface="宋体" pitchFamily="2" charset="-122"/>
              </a:rPr>
              <a:t>】</a:t>
            </a:r>
            <a:br>
              <a:rPr lang="en-US" altLang="zh-CN" sz="1400" smtClean="0">
                <a:latin typeface="宋体" pitchFamily="2" charset="-122"/>
                <a:ea typeface="宋体" pitchFamily="2" charset="-122"/>
              </a:rPr>
            </a:br>
            <a:r>
              <a:rPr lang="zh-CN" altLang="en-US" sz="1400" smtClean="0">
                <a:latin typeface="宋体" pitchFamily="2" charset="-122"/>
                <a:ea typeface="宋体" pitchFamily="2" charset="-122"/>
              </a:rPr>
              <a:t>从标准输入读取一个整数</a:t>
            </a:r>
            <a:r>
              <a:rPr lang="en-US" altLang="zh-CN" sz="1400" smtClean="0">
                <a:latin typeface="宋体" pitchFamily="2" charset="-122"/>
                <a:ea typeface="宋体" pitchFamily="2" charset="-122"/>
              </a:rPr>
              <a:t>N</a:t>
            </a:r>
            <a:r>
              <a:rPr lang="zh-CN" altLang="en-US" sz="1400" smtClean="0">
                <a:latin typeface="宋体" pitchFamily="2" charset="-122"/>
                <a:ea typeface="宋体" pitchFamily="2" charset="-122"/>
              </a:rPr>
              <a:t>（</a:t>
            </a:r>
            <a:r>
              <a:rPr lang="en-US" altLang="zh-CN" sz="1400" smtClean="0">
                <a:latin typeface="宋体" pitchFamily="2" charset="-122"/>
                <a:ea typeface="宋体" pitchFamily="2" charset="-122"/>
              </a:rPr>
              <a:t>2≤N≤9</a:t>
            </a:r>
            <a:r>
              <a:rPr lang="zh-CN" altLang="en-US" sz="1400" smtClean="0">
                <a:latin typeface="宋体" pitchFamily="2" charset="-122"/>
                <a:ea typeface="宋体" pitchFamily="2" charset="-122"/>
              </a:rPr>
              <a:t>）。</a:t>
            </a:r>
          </a:p>
          <a:p>
            <a:pPr>
              <a:buFont typeface="Wingdings" pitchFamily="2" charset="2"/>
              <a:buNone/>
            </a:pPr>
            <a:r>
              <a:rPr lang="en-US" altLang="zh-CN" sz="1400" smtClean="0">
                <a:latin typeface="宋体" pitchFamily="2" charset="-122"/>
                <a:ea typeface="宋体" pitchFamily="2" charset="-122"/>
              </a:rPr>
              <a:t>【</a:t>
            </a:r>
            <a:r>
              <a:rPr lang="zh-CN" altLang="en-US" sz="1400" smtClean="0">
                <a:latin typeface="宋体" pitchFamily="2" charset="-122"/>
                <a:ea typeface="宋体" pitchFamily="2" charset="-122"/>
              </a:rPr>
              <a:t>输出形式</a:t>
            </a:r>
            <a:r>
              <a:rPr lang="en-US" altLang="zh-CN" sz="1400" smtClean="0">
                <a:latin typeface="宋体" pitchFamily="2" charset="-122"/>
                <a:ea typeface="宋体" pitchFamily="2" charset="-122"/>
              </a:rPr>
              <a:t>】</a:t>
            </a:r>
            <a:br>
              <a:rPr lang="en-US" altLang="zh-CN" sz="1400" smtClean="0">
                <a:latin typeface="宋体" pitchFamily="2" charset="-122"/>
                <a:ea typeface="宋体" pitchFamily="2" charset="-122"/>
              </a:rPr>
            </a:br>
            <a:r>
              <a:rPr lang="zh-CN" altLang="en-US" sz="1400" smtClean="0">
                <a:latin typeface="宋体" pitchFamily="2" charset="-122"/>
                <a:ea typeface="宋体" pitchFamily="2" charset="-122"/>
              </a:rPr>
              <a:t>向标准输出打印结果。输出符合要求的方阵，每个数字占</a:t>
            </a:r>
            <a:r>
              <a:rPr lang="en-US" altLang="zh-CN" sz="1400" smtClean="0">
                <a:latin typeface="宋体" pitchFamily="2" charset="-122"/>
                <a:ea typeface="宋体" pitchFamily="2" charset="-122"/>
              </a:rPr>
              <a:t>5</a:t>
            </a:r>
            <a:r>
              <a:rPr lang="zh-CN" altLang="en-US" sz="1400" smtClean="0">
                <a:latin typeface="宋体" pitchFamily="2" charset="-122"/>
                <a:ea typeface="宋体" pitchFamily="2" charset="-122"/>
              </a:rPr>
              <a:t>个字符宽度，向右对齐，在每一行末均输出一个回车符。</a:t>
            </a:r>
          </a:p>
          <a:p>
            <a:pPr>
              <a:buFont typeface="Wingdings" pitchFamily="2" charset="2"/>
              <a:buNone/>
            </a:pPr>
            <a:r>
              <a:rPr lang="en-US" altLang="zh-CN" sz="1400" smtClean="0">
                <a:latin typeface="宋体" pitchFamily="2" charset="-122"/>
                <a:ea typeface="宋体" pitchFamily="2" charset="-122"/>
              </a:rPr>
              <a:t>【</a:t>
            </a:r>
            <a:r>
              <a:rPr lang="zh-CN" altLang="en-US" sz="1400" smtClean="0">
                <a:latin typeface="宋体" pitchFamily="2" charset="-122"/>
                <a:ea typeface="宋体" pitchFamily="2" charset="-122"/>
              </a:rPr>
              <a:t>输入样例</a:t>
            </a:r>
            <a:r>
              <a:rPr lang="en-US" altLang="zh-CN" sz="1400" smtClean="0">
                <a:latin typeface="宋体" pitchFamily="2" charset="-122"/>
                <a:ea typeface="宋体" pitchFamily="2" charset="-122"/>
              </a:rPr>
              <a:t>】 </a:t>
            </a:r>
          </a:p>
          <a:p>
            <a:pPr>
              <a:buFont typeface="Wingdings" pitchFamily="2" charset="2"/>
              <a:buNone/>
            </a:pPr>
            <a:r>
              <a:rPr lang="en-US" altLang="zh-CN" sz="1400" smtClean="0">
                <a:latin typeface="宋体" pitchFamily="2" charset="-122"/>
                <a:ea typeface="宋体" pitchFamily="2" charset="-122"/>
              </a:rPr>
              <a:t>4</a:t>
            </a:r>
          </a:p>
          <a:p>
            <a:pPr>
              <a:buFont typeface="Wingdings" pitchFamily="2" charset="2"/>
              <a:buNone/>
            </a:pPr>
            <a:r>
              <a:rPr lang="en-US" altLang="zh-CN" sz="1400" smtClean="0">
                <a:latin typeface="宋体" pitchFamily="2" charset="-122"/>
                <a:ea typeface="宋体" pitchFamily="2" charset="-122"/>
              </a:rPr>
              <a:t>【</a:t>
            </a:r>
            <a:r>
              <a:rPr lang="zh-CN" altLang="en-US" sz="1400" smtClean="0">
                <a:latin typeface="宋体" pitchFamily="2" charset="-122"/>
                <a:ea typeface="宋体" pitchFamily="2" charset="-122"/>
              </a:rPr>
              <a:t>输出样例</a:t>
            </a:r>
            <a:r>
              <a:rPr lang="en-US" altLang="zh-CN" sz="1400" smtClean="0">
                <a:latin typeface="宋体" pitchFamily="2" charset="-122"/>
                <a:ea typeface="宋体" pitchFamily="2" charset="-122"/>
              </a:rPr>
              <a:t>】</a:t>
            </a:r>
            <a:br>
              <a:rPr lang="en-US" altLang="zh-CN" sz="1400" smtClean="0">
                <a:latin typeface="宋体" pitchFamily="2" charset="-122"/>
                <a:ea typeface="宋体" pitchFamily="2" charset="-122"/>
              </a:rPr>
            </a:br>
            <a:r>
              <a:rPr lang="en-US" altLang="zh-CN" sz="1400" smtClean="0">
                <a:latin typeface="宋体" pitchFamily="2" charset="-122"/>
                <a:ea typeface="宋体" pitchFamily="2" charset="-122"/>
              </a:rPr>
              <a:t>    1    2    3    4</a:t>
            </a:r>
            <a:br>
              <a:rPr lang="en-US" altLang="zh-CN" sz="1400" smtClean="0">
                <a:latin typeface="宋体" pitchFamily="2" charset="-122"/>
                <a:ea typeface="宋体" pitchFamily="2" charset="-122"/>
              </a:rPr>
            </a:br>
            <a:r>
              <a:rPr lang="en-US" altLang="zh-CN" sz="1400" smtClean="0">
                <a:latin typeface="宋体" pitchFamily="2" charset="-122"/>
                <a:ea typeface="宋体" pitchFamily="2" charset="-122"/>
              </a:rPr>
              <a:t>   12   13   14    5</a:t>
            </a:r>
            <a:br>
              <a:rPr lang="en-US" altLang="zh-CN" sz="1400" smtClean="0">
                <a:latin typeface="宋体" pitchFamily="2" charset="-122"/>
                <a:ea typeface="宋体" pitchFamily="2" charset="-122"/>
              </a:rPr>
            </a:br>
            <a:r>
              <a:rPr lang="en-US" altLang="zh-CN" sz="1400" smtClean="0">
                <a:latin typeface="宋体" pitchFamily="2" charset="-122"/>
                <a:ea typeface="宋体" pitchFamily="2" charset="-122"/>
              </a:rPr>
              <a:t>   11   16   15    6</a:t>
            </a:r>
            <a:br>
              <a:rPr lang="en-US" altLang="zh-CN" sz="1400" smtClean="0">
                <a:latin typeface="宋体" pitchFamily="2" charset="-122"/>
                <a:ea typeface="宋体" pitchFamily="2" charset="-122"/>
              </a:rPr>
            </a:br>
            <a:r>
              <a:rPr lang="en-US" altLang="zh-CN" sz="1400" smtClean="0">
                <a:latin typeface="宋体" pitchFamily="2" charset="-122"/>
                <a:ea typeface="宋体" pitchFamily="2" charset="-122"/>
              </a:rPr>
              <a:t>   10    9    8    7</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p:cNvSpPr>
            <a:spLocks noGrp="1"/>
          </p:cNvSpPr>
          <p:nvPr>
            <p:ph type="ftr" sz="quarter" idx="10"/>
          </p:nvPr>
        </p:nvSpPr>
        <p:spPr>
          <a:noFill/>
        </p:spPr>
        <p:txBody>
          <a:bodyPr/>
          <a:lstStyle/>
          <a:p>
            <a:r>
              <a:rPr lang="en-US" altLang="zh-CN" smtClean="0"/>
              <a:t>构造类型 – 数组和指针</a:t>
            </a:r>
          </a:p>
        </p:txBody>
      </p:sp>
      <p:sp>
        <p:nvSpPr>
          <p:cNvPr id="35843" name="灯片编号占位符 4"/>
          <p:cNvSpPr>
            <a:spLocks noGrp="1"/>
          </p:cNvSpPr>
          <p:nvPr>
            <p:ph type="sldNum" sz="quarter" idx="11"/>
          </p:nvPr>
        </p:nvSpPr>
        <p:spPr>
          <a:noFill/>
        </p:spPr>
        <p:txBody>
          <a:bodyPr/>
          <a:lstStyle/>
          <a:p>
            <a:fld id="{5CC2C606-3739-4A28-9D5F-B47B84D47F56}" type="slidenum">
              <a:rPr lang="en-US" altLang="zh-CN" smtClean="0"/>
              <a:pPr/>
              <a:t>30</a:t>
            </a:fld>
            <a:endParaRPr lang="en-US" altLang="zh-CN" smtClean="0"/>
          </a:p>
        </p:txBody>
      </p:sp>
      <p:sp>
        <p:nvSpPr>
          <p:cNvPr id="35844"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5.3</a:t>
            </a:r>
            <a:r>
              <a:rPr lang="zh-CN" altLang="en-US" dirty="0" smtClean="0">
                <a:ea typeface="宋体" pitchFamily="2" charset="-122"/>
              </a:rPr>
              <a:t>：代码实现</a:t>
            </a:r>
          </a:p>
        </p:txBody>
      </p:sp>
      <p:sp>
        <p:nvSpPr>
          <p:cNvPr id="35845" name="Rectangle 3"/>
          <p:cNvSpPr>
            <a:spLocks noGrp="1" noChangeArrowheads="1"/>
          </p:cNvSpPr>
          <p:nvPr>
            <p:ph type="body" idx="1"/>
          </p:nvPr>
        </p:nvSpPr>
        <p:spPr/>
        <p:txBody>
          <a:bodyPr/>
          <a:lstStyle/>
          <a:p>
            <a:pPr lvl="1">
              <a:lnSpc>
                <a:spcPct val="80000"/>
              </a:lnSpc>
              <a:buFont typeface="Wingdings" pitchFamily="2" charset="2"/>
              <a:buNone/>
            </a:pPr>
            <a:r>
              <a:rPr lang="en-US" altLang="zh-CN" sz="1800" smtClean="0">
                <a:ea typeface="宋体" pitchFamily="2" charset="-122"/>
              </a:rPr>
              <a:t>int str_len(char s[ ])</a:t>
            </a:r>
          </a:p>
          <a:p>
            <a:pPr lvl="1">
              <a:lnSpc>
                <a:spcPct val="80000"/>
              </a:lnSpc>
              <a:buFont typeface="Wingdings" pitchFamily="2" charset="2"/>
              <a:buNone/>
            </a:pPr>
            <a:r>
              <a:rPr lang="en-US" altLang="zh-CN" sz="1800" smtClean="0">
                <a:ea typeface="宋体" pitchFamily="2" charset="-122"/>
              </a:rPr>
              <a:t>{</a:t>
            </a:r>
          </a:p>
          <a:p>
            <a:pPr lvl="1">
              <a:lnSpc>
                <a:spcPct val="80000"/>
              </a:lnSpc>
              <a:buFont typeface="Wingdings" pitchFamily="2" charset="2"/>
              <a:buNone/>
            </a:pPr>
            <a:r>
              <a:rPr lang="en-US" altLang="zh-CN" sz="1800" smtClean="0">
                <a:ea typeface="宋体" pitchFamily="2" charset="-122"/>
              </a:rPr>
              <a:t>    int i = 0;</a:t>
            </a:r>
          </a:p>
          <a:p>
            <a:pPr lvl="1">
              <a:lnSpc>
                <a:spcPct val="80000"/>
              </a:lnSpc>
              <a:buFont typeface="Wingdings" pitchFamily="2" charset="2"/>
              <a:buNone/>
            </a:pPr>
            <a:r>
              <a:rPr lang="en-US" altLang="zh-CN" sz="1800" smtClean="0">
                <a:ea typeface="宋体" pitchFamily="2" charset="-122"/>
              </a:rPr>
              <a:t>    while(s[i] != ‘\0’) i++;</a:t>
            </a:r>
          </a:p>
          <a:p>
            <a:pPr lvl="1">
              <a:lnSpc>
                <a:spcPct val="80000"/>
              </a:lnSpc>
              <a:buFont typeface="Wingdings" pitchFamily="2" charset="2"/>
              <a:buNone/>
            </a:pPr>
            <a:r>
              <a:rPr lang="en-US" altLang="zh-CN" sz="1800" smtClean="0">
                <a:ea typeface="宋体" pitchFamily="2" charset="-122"/>
              </a:rPr>
              <a:t>    return i;</a:t>
            </a:r>
          </a:p>
          <a:p>
            <a:pPr lvl="1">
              <a:lnSpc>
                <a:spcPct val="80000"/>
              </a:lnSpc>
              <a:buFont typeface="Wingdings" pitchFamily="2" charset="2"/>
              <a:buNone/>
            </a:pPr>
            <a:r>
              <a:rPr lang="en-US" altLang="zh-CN" sz="1800" smtClean="0">
                <a:ea typeface="宋体" pitchFamily="2" charset="-122"/>
              </a:rPr>
              <a:t>}</a:t>
            </a:r>
          </a:p>
          <a:p>
            <a:pPr lvl="1">
              <a:lnSpc>
                <a:spcPct val="80000"/>
              </a:lnSpc>
              <a:buFont typeface="Wingdings" pitchFamily="2" charset="2"/>
              <a:buNone/>
            </a:pPr>
            <a:endParaRPr lang="en-US" altLang="zh-CN" sz="1800" smtClean="0">
              <a:ea typeface="宋体" pitchFamily="2" charset="-122"/>
            </a:endParaRPr>
          </a:p>
          <a:p>
            <a:pPr lvl="1">
              <a:lnSpc>
                <a:spcPct val="80000"/>
              </a:lnSpc>
              <a:buFont typeface="Wingdings" pitchFamily="2" charset="2"/>
              <a:buNone/>
            </a:pPr>
            <a:r>
              <a:rPr lang="en-US" altLang="zh-CN" sz="1800" smtClean="0">
                <a:ea typeface="宋体" pitchFamily="2" charset="-122"/>
              </a:rPr>
              <a:t>void str_copy(char s[ ], char t[ ])</a:t>
            </a:r>
          </a:p>
          <a:p>
            <a:pPr lvl="1">
              <a:lnSpc>
                <a:spcPct val="80000"/>
              </a:lnSpc>
              <a:buFont typeface="Wingdings" pitchFamily="2" charset="2"/>
              <a:buNone/>
            </a:pPr>
            <a:r>
              <a:rPr lang="en-US" altLang="zh-CN" sz="1800" smtClean="0">
                <a:ea typeface="宋体" pitchFamily="2" charset="-122"/>
              </a:rPr>
              <a:t>{</a:t>
            </a:r>
          </a:p>
          <a:p>
            <a:pPr lvl="1">
              <a:lnSpc>
                <a:spcPct val="80000"/>
              </a:lnSpc>
              <a:buFont typeface="Wingdings" pitchFamily="2" charset="2"/>
              <a:buNone/>
            </a:pPr>
            <a:r>
              <a:rPr lang="en-US" altLang="zh-CN" sz="1800" smtClean="0">
                <a:ea typeface="宋体" pitchFamily="2" charset="-122"/>
              </a:rPr>
              <a:t>    int i = 0;</a:t>
            </a:r>
          </a:p>
          <a:p>
            <a:pPr lvl="1">
              <a:lnSpc>
                <a:spcPct val="80000"/>
              </a:lnSpc>
              <a:buFont typeface="Wingdings" pitchFamily="2" charset="2"/>
              <a:buNone/>
            </a:pPr>
            <a:r>
              <a:rPr lang="en-US" altLang="zh-CN" sz="1800" smtClean="0">
                <a:ea typeface="宋体" pitchFamily="2" charset="-122"/>
              </a:rPr>
              <a:t>    while((s[i] =t[i] )!= ‘\0’)   i++;</a:t>
            </a:r>
          </a:p>
          <a:p>
            <a:pPr lvl="1">
              <a:lnSpc>
                <a:spcPct val="80000"/>
              </a:lnSpc>
              <a:buFont typeface="Wingdings" pitchFamily="2" charset="2"/>
              <a:buNone/>
            </a:pPr>
            <a:r>
              <a:rPr lang="en-US" altLang="zh-CN" sz="1800" smtClean="0">
                <a:ea typeface="宋体" pitchFamily="2" charset="-122"/>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0"/>
          </p:nvPr>
        </p:nvSpPr>
        <p:spPr>
          <a:noFill/>
        </p:spPr>
        <p:txBody>
          <a:bodyPr/>
          <a:lstStyle/>
          <a:p>
            <a:r>
              <a:rPr lang="en-US" altLang="zh-CN" smtClean="0"/>
              <a:t>构造类型 – 数组和指针</a:t>
            </a:r>
          </a:p>
        </p:txBody>
      </p:sp>
      <p:sp>
        <p:nvSpPr>
          <p:cNvPr id="36867" name="灯片编号占位符 5"/>
          <p:cNvSpPr>
            <a:spLocks noGrp="1"/>
          </p:cNvSpPr>
          <p:nvPr>
            <p:ph type="sldNum" sz="quarter" idx="11"/>
          </p:nvPr>
        </p:nvSpPr>
        <p:spPr>
          <a:noFill/>
        </p:spPr>
        <p:txBody>
          <a:bodyPr/>
          <a:lstStyle/>
          <a:p>
            <a:fld id="{9995C2E8-6A2C-4CD0-892D-3A605C5E24F2}" type="slidenum">
              <a:rPr lang="en-US" altLang="zh-CN" smtClean="0"/>
              <a:pPr/>
              <a:t>31</a:t>
            </a:fld>
            <a:endParaRPr lang="en-US" altLang="zh-CN" smtClean="0"/>
          </a:p>
        </p:txBody>
      </p:sp>
      <p:sp>
        <p:nvSpPr>
          <p:cNvPr id="36868"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5.3</a:t>
            </a:r>
            <a:r>
              <a:rPr lang="zh-CN" altLang="en-US" dirty="0" smtClean="0">
                <a:ea typeface="宋体" pitchFamily="2" charset="-122"/>
              </a:rPr>
              <a:t>：代码实现（续）</a:t>
            </a:r>
          </a:p>
        </p:txBody>
      </p:sp>
      <p:sp>
        <p:nvSpPr>
          <p:cNvPr id="36869" name="Rectangle 3"/>
          <p:cNvSpPr>
            <a:spLocks noGrp="1" noChangeArrowheads="1"/>
          </p:cNvSpPr>
          <p:nvPr>
            <p:ph type="body" sz="half" idx="1"/>
          </p:nvPr>
        </p:nvSpPr>
        <p:spPr>
          <a:xfrm>
            <a:off x="977900" y="1125538"/>
            <a:ext cx="4746625" cy="5183187"/>
          </a:xfrm>
        </p:spPr>
        <p:txBody>
          <a:bodyPr/>
          <a:lstStyle/>
          <a:p>
            <a:pPr>
              <a:lnSpc>
                <a:spcPct val="70000"/>
              </a:lnSpc>
              <a:spcBef>
                <a:spcPct val="40000"/>
              </a:spcBef>
              <a:buFont typeface="Wingdings" pitchFamily="2" charset="2"/>
              <a:buNone/>
            </a:pPr>
            <a:r>
              <a:rPr lang="en-US" altLang="zh-CN" sz="1400" b="0" smtClean="0">
                <a:ea typeface="宋体" pitchFamily="2" charset="-122"/>
              </a:rPr>
              <a:t>/* c5_2.c */</a:t>
            </a:r>
          </a:p>
          <a:p>
            <a:pPr>
              <a:lnSpc>
                <a:spcPct val="70000"/>
              </a:lnSpc>
              <a:spcBef>
                <a:spcPct val="40000"/>
              </a:spcBef>
              <a:buFont typeface="Wingdings" pitchFamily="2" charset="2"/>
              <a:buNone/>
            </a:pPr>
            <a:r>
              <a:rPr lang="en-US" altLang="zh-CN" sz="1400" b="0" smtClean="0">
                <a:ea typeface="宋体" pitchFamily="2" charset="-122"/>
              </a:rPr>
              <a:t>#include &lt;stdio.h&gt;</a:t>
            </a:r>
          </a:p>
          <a:p>
            <a:pPr>
              <a:lnSpc>
                <a:spcPct val="70000"/>
              </a:lnSpc>
              <a:spcBef>
                <a:spcPct val="40000"/>
              </a:spcBef>
              <a:buFont typeface="Wingdings" pitchFamily="2" charset="2"/>
              <a:buNone/>
            </a:pPr>
            <a:r>
              <a:rPr lang="en-US" altLang="zh-CN" sz="1400" b="0" smtClean="0">
                <a:ea typeface="宋体" pitchFamily="2" charset="-122"/>
              </a:rPr>
              <a:t>#define MAXLINE	1024</a:t>
            </a:r>
          </a:p>
          <a:p>
            <a:pPr>
              <a:lnSpc>
                <a:spcPct val="70000"/>
              </a:lnSpc>
              <a:spcBef>
                <a:spcPct val="40000"/>
              </a:spcBef>
              <a:buFont typeface="Wingdings" pitchFamily="2" charset="2"/>
              <a:buNone/>
            </a:pPr>
            <a:r>
              <a:rPr lang="en-US" altLang="zh-CN" sz="1400" b="0" smtClean="0">
                <a:ea typeface="宋体" pitchFamily="2" charset="-122"/>
              </a:rPr>
              <a:t>int str_len(char s[ ]);</a:t>
            </a:r>
          </a:p>
          <a:p>
            <a:pPr>
              <a:lnSpc>
                <a:spcPct val="70000"/>
              </a:lnSpc>
              <a:spcBef>
                <a:spcPct val="40000"/>
              </a:spcBef>
              <a:buFont typeface="Wingdings" pitchFamily="2" charset="2"/>
              <a:buNone/>
            </a:pPr>
            <a:r>
              <a:rPr lang="en-US" altLang="zh-CN" sz="1400" b="0" smtClean="0">
                <a:ea typeface="宋体" pitchFamily="2" charset="-122"/>
              </a:rPr>
              <a:t>void str_copy(char s[ ], char t[ ]);</a:t>
            </a:r>
          </a:p>
          <a:p>
            <a:pPr>
              <a:lnSpc>
                <a:spcPct val="70000"/>
              </a:lnSpc>
              <a:spcBef>
                <a:spcPct val="40000"/>
              </a:spcBef>
              <a:buFont typeface="Wingdings" pitchFamily="2" charset="2"/>
              <a:buNone/>
            </a:pPr>
            <a:r>
              <a:rPr lang="en-US" altLang="zh-CN" sz="1400" b="0" smtClean="0">
                <a:ea typeface="宋体" pitchFamily="2" charset="-122"/>
              </a:rPr>
              <a:t>int main( )	/* find longest line */</a:t>
            </a:r>
          </a:p>
          <a:p>
            <a:pPr>
              <a:lnSpc>
                <a:spcPct val="70000"/>
              </a:lnSpc>
              <a:spcBef>
                <a:spcPct val="40000"/>
              </a:spcBef>
              <a:buFont typeface="Wingdings" pitchFamily="2" charset="2"/>
              <a:buNone/>
            </a:pPr>
            <a:r>
              <a:rPr lang="en-US" altLang="zh-CN" sz="1400" b="0" smtClean="0">
                <a:ea typeface="宋体" pitchFamily="2" charset="-122"/>
              </a:rPr>
              <a:t>{</a:t>
            </a:r>
          </a:p>
          <a:p>
            <a:pPr lvl="1">
              <a:lnSpc>
                <a:spcPct val="70000"/>
              </a:lnSpc>
              <a:spcBef>
                <a:spcPct val="40000"/>
              </a:spcBef>
              <a:buFont typeface="Wingdings" pitchFamily="2" charset="2"/>
              <a:buNone/>
            </a:pPr>
            <a:r>
              <a:rPr lang="en-US" altLang="zh-CN" sz="1400" smtClean="0">
                <a:ea typeface="宋体" pitchFamily="2" charset="-122"/>
              </a:rPr>
              <a:t>int len;		/* current line length */</a:t>
            </a:r>
          </a:p>
          <a:p>
            <a:pPr lvl="1">
              <a:lnSpc>
                <a:spcPct val="70000"/>
              </a:lnSpc>
              <a:spcBef>
                <a:spcPct val="40000"/>
              </a:spcBef>
              <a:buFont typeface="Wingdings" pitchFamily="2" charset="2"/>
              <a:buNone/>
            </a:pPr>
            <a:r>
              <a:rPr lang="en-US" altLang="zh-CN" sz="1400" smtClean="0">
                <a:ea typeface="宋体" pitchFamily="2" charset="-122"/>
              </a:rPr>
              <a:t>int max;		/* maximum length seen so far */</a:t>
            </a:r>
          </a:p>
          <a:p>
            <a:pPr lvl="1">
              <a:lnSpc>
                <a:spcPct val="70000"/>
              </a:lnSpc>
              <a:spcBef>
                <a:spcPct val="40000"/>
              </a:spcBef>
              <a:buFont typeface="Wingdings" pitchFamily="2" charset="2"/>
              <a:buNone/>
            </a:pPr>
            <a:r>
              <a:rPr lang="en-US" altLang="zh-CN" sz="1400" smtClean="0">
                <a:ea typeface="宋体" pitchFamily="2" charset="-122"/>
              </a:rPr>
              <a:t>char line[MAXLINE];	/* current input line */</a:t>
            </a:r>
          </a:p>
          <a:p>
            <a:pPr lvl="1">
              <a:lnSpc>
                <a:spcPct val="70000"/>
              </a:lnSpc>
              <a:spcBef>
                <a:spcPct val="40000"/>
              </a:spcBef>
              <a:buFont typeface="Wingdings" pitchFamily="2" charset="2"/>
              <a:buNone/>
            </a:pPr>
            <a:r>
              <a:rPr lang="en-US" altLang="zh-CN" sz="1400" smtClean="0">
                <a:ea typeface="宋体" pitchFamily="2" charset="-122"/>
              </a:rPr>
              <a:t>char save[MAXLINE];	/* longest line saved */</a:t>
            </a:r>
          </a:p>
          <a:p>
            <a:pPr lvl="1">
              <a:lnSpc>
                <a:spcPct val="70000"/>
              </a:lnSpc>
              <a:spcBef>
                <a:spcPct val="40000"/>
              </a:spcBef>
              <a:buFont typeface="Wingdings" pitchFamily="2" charset="2"/>
              <a:buNone/>
            </a:pPr>
            <a:r>
              <a:rPr lang="en-US" altLang="zh-CN" sz="1400" smtClean="0">
                <a:ea typeface="宋体" pitchFamily="2" charset="-122"/>
              </a:rPr>
              <a:t>max = 0;</a:t>
            </a:r>
          </a:p>
          <a:p>
            <a:pPr lvl="1">
              <a:lnSpc>
                <a:spcPct val="70000"/>
              </a:lnSpc>
              <a:spcBef>
                <a:spcPct val="40000"/>
              </a:spcBef>
              <a:buFont typeface="Wingdings" pitchFamily="2" charset="2"/>
              <a:buNone/>
            </a:pPr>
            <a:r>
              <a:rPr lang="en-US" altLang="zh-CN" sz="1400" smtClean="0">
                <a:ea typeface="宋体" pitchFamily="2" charset="-122"/>
              </a:rPr>
              <a:t>while( gets(line)  != NULL ){</a:t>
            </a:r>
          </a:p>
          <a:p>
            <a:pPr lvl="1">
              <a:lnSpc>
                <a:spcPct val="70000"/>
              </a:lnSpc>
              <a:spcBef>
                <a:spcPct val="40000"/>
              </a:spcBef>
              <a:buFont typeface="Wingdings" pitchFamily="2" charset="2"/>
              <a:buNone/>
            </a:pPr>
            <a:r>
              <a:rPr lang="en-US" altLang="zh-CN" sz="1400" smtClean="0">
                <a:ea typeface="宋体" pitchFamily="2" charset="-122"/>
              </a:rPr>
              <a:t>          len = str_len(line);</a:t>
            </a:r>
          </a:p>
          <a:p>
            <a:pPr lvl="2" indent="0">
              <a:lnSpc>
                <a:spcPct val="80000"/>
              </a:lnSpc>
              <a:spcBef>
                <a:spcPct val="40000"/>
              </a:spcBef>
              <a:buFont typeface="Wingdings" pitchFamily="2" charset="2"/>
              <a:buNone/>
            </a:pPr>
            <a:r>
              <a:rPr lang="en-US" altLang="zh-CN" sz="1400" smtClean="0">
                <a:ea typeface="宋体" pitchFamily="2" charset="-122"/>
              </a:rPr>
              <a:t>if( len &gt; max ) {</a:t>
            </a:r>
          </a:p>
          <a:p>
            <a:pPr lvl="3" indent="0">
              <a:lnSpc>
                <a:spcPct val="80000"/>
              </a:lnSpc>
              <a:spcBef>
                <a:spcPct val="40000"/>
              </a:spcBef>
            </a:pPr>
            <a:r>
              <a:rPr lang="en-US" altLang="zh-CN" sz="1400" smtClean="0">
                <a:ea typeface="宋体" pitchFamily="2" charset="-122"/>
              </a:rPr>
              <a:t>max = len;</a:t>
            </a:r>
          </a:p>
          <a:p>
            <a:pPr lvl="3" indent="0">
              <a:lnSpc>
                <a:spcPct val="80000"/>
              </a:lnSpc>
              <a:spcBef>
                <a:spcPct val="40000"/>
              </a:spcBef>
            </a:pPr>
            <a:r>
              <a:rPr lang="en-US" altLang="zh-CN" sz="1400" smtClean="0">
                <a:ea typeface="宋体" pitchFamily="2" charset="-122"/>
              </a:rPr>
              <a:t>str_copy(save, line);</a:t>
            </a:r>
          </a:p>
          <a:p>
            <a:pPr lvl="2" indent="0">
              <a:lnSpc>
                <a:spcPct val="80000"/>
              </a:lnSpc>
              <a:spcBef>
                <a:spcPct val="40000"/>
              </a:spcBef>
              <a:buFont typeface="Wingdings" pitchFamily="2" charset="2"/>
              <a:buNone/>
            </a:pPr>
            <a:r>
              <a:rPr lang="en-US" altLang="zh-CN" sz="1600" smtClean="0">
                <a:ea typeface="宋体" pitchFamily="2" charset="-122"/>
              </a:rPr>
              <a:t>}</a:t>
            </a:r>
            <a:endParaRPr lang="en-US" altLang="zh-CN" sz="1400" smtClean="0">
              <a:ea typeface="宋体" pitchFamily="2" charset="-122"/>
            </a:endParaRPr>
          </a:p>
          <a:p>
            <a:pPr lvl="1">
              <a:lnSpc>
                <a:spcPct val="70000"/>
              </a:lnSpc>
              <a:spcBef>
                <a:spcPct val="40000"/>
              </a:spcBef>
              <a:buFont typeface="Wingdings" pitchFamily="2" charset="2"/>
              <a:buNone/>
            </a:pPr>
            <a:r>
              <a:rPr lang="en-US" altLang="zh-CN" sz="1400" smtClean="0">
                <a:ea typeface="宋体" pitchFamily="2" charset="-122"/>
              </a:rPr>
              <a:t>}</a:t>
            </a:r>
          </a:p>
          <a:p>
            <a:pPr lvl="1">
              <a:lnSpc>
                <a:spcPct val="70000"/>
              </a:lnSpc>
              <a:spcBef>
                <a:spcPct val="40000"/>
              </a:spcBef>
              <a:buFont typeface="Wingdings" pitchFamily="2" charset="2"/>
              <a:buNone/>
            </a:pPr>
            <a:r>
              <a:rPr lang="en-US" altLang="zh-CN" sz="1400" smtClean="0">
                <a:ea typeface="宋体" pitchFamily="2" charset="-122"/>
              </a:rPr>
              <a:t>if( max &gt; 0)</a:t>
            </a:r>
          </a:p>
          <a:p>
            <a:pPr lvl="2" indent="0">
              <a:lnSpc>
                <a:spcPct val="80000"/>
              </a:lnSpc>
              <a:spcBef>
                <a:spcPct val="40000"/>
              </a:spcBef>
              <a:buFont typeface="Wingdings" pitchFamily="2" charset="2"/>
              <a:buNone/>
            </a:pPr>
            <a:r>
              <a:rPr lang="en-US" altLang="zh-CN" sz="1400" smtClean="0">
                <a:ea typeface="宋体" pitchFamily="2" charset="-122"/>
              </a:rPr>
              <a:t>printf(“%s”, save);</a:t>
            </a:r>
          </a:p>
          <a:p>
            <a:pPr>
              <a:lnSpc>
                <a:spcPct val="70000"/>
              </a:lnSpc>
              <a:spcBef>
                <a:spcPct val="40000"/>
              </a:spcBef>
              <a:buFont typeface="Wingdings" pitchFamily="2" charset="2"/>
              <a:buNone/>
            </a:pPr>
            <a:r>
              <a:rPr lang="en-US" altLang="zh-CN" sz="1400" b="0" smtClean="0">
                <a:ea typeface="宋体" pitchFamily="2" charset="-122"/>
              </a:rPr>
              <a:t>         return 0;</a:t>
            </a:r>
          </a:p>
          <a:p>
            <a:pPr>
              <a:lnSpc>
                <a:spcPct val="70000"/>
              </a:lnSpc>
              <a:spcBef>
                <a:spcPct val="40000"/>
              </a:spcBef>
              <a:buFont typeface="Wingdings" pitchFamily="2" charset="2"/>
              <a:buNone/>
            </a:pPr>
            <a:r>
              <a:rPr lang="en-US" altLang="zh-CN" sz="1400" b="0" smtClean="0">
                <a:ea typeface="宋体" pitchFamily="2" charset="-122"/>
              </a:rPr>
              <a:t>}</a:t>
            </a:r>
          </a:p>
          <a:p>
            <a:pPr>
              <a:lnSpc>
                <a:spcPct val="70000"/>
              </a:lnSpc>
              <a:buFont typeface="Wingdings" pitchFamily="2" charset="2"/>
              <a:buNone/>
            </a:pPr>
            <a:endParaRPr lang="en-US" altLang="zh-CN" sz="1400" b="0" smtClean="0">
              <a:ea typeface="宋体" pitchFamily="2" charset="-122"/>
            </a:endParaRPr>
          </a:p>
        </p:txBody>
      </p:sp>
      <p:sp>
        <p:nvSpPr>
          <p:cNvPr id="138246" name="AutoShape 6"/>
          <p:cNvSpPr>
            <a:spLocks noChangeArrowheads="1"/>
          </p:cNvSpPr>
          <p:nvPr/>
        </p:nvSpPr>
        <p:spPr bwMode="auto">
          <a:xfrm>
            <a:off x="3348038" y="0"/>
            <a:ext cx="5795962" cy="2565400"/>
          </a:xfrm>
          <a:prstGeom prst="wedgeEllipseCallout">
            <a:avLst>
              <a:gd name="adj1" fmla="val -66352"/>
              <a:gd name="adj2" fmla="val 102597"/>
            </a:avLst>
          </a:prstGeom>
          <a:solidFill>
            <a:srgbClr val="0033CC"/>
          </a:solidFill>
          <a:ln w="9525">
            <a:noFill/>
            <a:miter lim="800000"/>
            <a:headEnd/>
            <a:tailEnd/>
          </a:ln>
        </p:spPr>
        <p:txBody>
          <a:bodyPr/>
          <a:lstStyle/>
          <a:p>
            <a:pPr algn="ctr"/>
            <a:r>
              <a:rPr lang="en-US" altLang="zh-CN" sz="2400">
                <a:solidFill>
                  <a:schemeClr val="bg1"/>
                </a:solidFill>
              </a:rPr>
              <a:t>char* gets(char s[ ])</a:t>
            </a:r>
            <a:r>
              <a:rPr lang="zh-CN" altLang="en-US" sz="2400">
                <a:solidFill>
                  <a:schemeClr val="bg1"/>
                </a:solidFill>
              </a:rPr>
              <a:t>从标准输入中读入一行到数组</a:t>
            </a:r>
            <a:r>
              <a:rPr lang="en-US" altLang="zh-CN" sz="2400">
                <a:solidFill>
                  <a:schemeClr val="bg1"/>
                </a:solidFill>
              </a:rPr>
              <a:t>s</a:t>
            </a:r>
            <a:r>
              <a:rPr lang="zh-CN" altLang="en-US" sz="2400">
                <a:solidFill>
                  <a:schemeClr val="bg1"/>
                </a:solidFill>
              </a:rPr>
              <a:t>中，但换行符不读入，数组以’</a:t>
            </a:r>
            <a:r>
              <a:rPr lang="en-US" altLang="zh-CN" sz="2400">
                <a:solidFill>
                  <a:schemeClr val="bg1"/>
                </a:solidFill>
              </a:rPr>
              <a:t>\0’</a:t>
            </a:r>
            <a:r>
              <a:rPr lang="zh-CN" altLang="en-US" sz="2400">
                <a:solidFill>
                  <a:schemeClr val="bg1"/>
                </a:solidFill>
              </a:rPr>
              <a:t>结束。若输入结束或发生错误，则返回</a:t>
            </a:r>
            <a:r>
              <a:rPr lang="en-US" altLang="zh-CN" sz="2400">
                <a:solidFill>
                  <a:schemeClr val="bg1"/>
                </a:solidFill>
              </a:rPr>
              <a:t>NULL</a:t>
            </a:r>
          </a:p>
          <a:p>
            <a:pPr algn="ctr"/>
            <a:endParaRPr lang="en-US" altLang="zh-CN" sz="24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6"/>
                                        </p:tgtEl>
                                        <p:attrNameLst>
                                          <p:attrName>style.visibility</p:attrName>
                                        </p:attrNameLst>
                                      </p:cBhvr>
                                      <p:to>
                                        <p:strVal val="visible"/>
                                      </p:to>
                                    </p:set>
                                    <p:animEffect transition="in" filter="dissolve">
                                      <p:cBhvr>
                                        <p:cTn id="7"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3"/>
          <p:cNvSpPr>
            <a:spLocks noGrp="1"/>
          </p:cNvSpPr>
          <p:nvPr>
            <p:ph type="ftr" sz="quarter" idx="10"/>
          </p:nvPr>
        </p:nvSpPr>
        <p:spPr>
          <a:noFill/>
        </p:spPr>
        <p:txBody>
          <a:bodyPr/>
          <a:lstStyle/>
          <a:p>
            <a:r>
              <a:rPr lang="en-US" altLang="zh-CN" smtClean="0"/>
              <a:t>构造类型 – 数组和指针</a:t>
            </a:r>
          </a:p>
        </p:txBody>
      </p:sp>
      <p:sp>
        <p:nvSpPr>
          <p:cNvPr id="37891" name="灯片编号占位符 4"/>
          <p:cNvSpPr>
            <a:spLocks noGrp="1"/>
          </p:cNvSpPr>
          <p:nvPr>
            <p:ph type="sldNum" sz="quarter" idx="11"/>
          </p:nvPr>
        </p:nvSpPr>
        <p:spPr>
          <a:noFill/>
        </p:spPr>
        <p:txBody>
          <a:bodyPr/>
          <a:lstStyle/>
          <a:p>
            <a:fld id="{3AEE2EA1-2280-433D-9BA4-FB369F3B48CC}" type="slidenum">
              <a:rPr lang="en-US" altLang="zh-CN" smtClean="0"/>
              <a:pPr/>
              <a:t>32</a:t>
            </a:fld>
            <a:endParaRPr lang="en-US" altLang="zh-CN" smtClean="0"/>
          </a:p>
        </p:txBody>
      </p:sp>
      <p:sp>
        <p:nvSpPr>
          <p:cNvPr id="37892"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5.3</a:t>
            </a:r>
            <a:r>
              <a:rPr lang="zh-CN" altLang="en-US" dirty="0" smtClean="0">
                <a:ea typeface="宋体" pitchFamily="2" charset="-122"/>
              </a:rPr>
              <a:t>：常见问题分析</a:t>
            </a:r>
          </a:p>
        </p:txBody>
      </p:sp>
      <p:sp>
        <p:nvSpPr>
          <p:cNvPr id="139267" name="Rectangle 3"/>
          <p:cNvSpPr>
            <a:spLocks noGrp="1" noChangeArrowheads="1"/>
          </p:cNvSpPr>
          <p:nvPr>
            <p:ph type="body" idx="1"/>
          </p:nvPr>
        </p:nvSpPr>
        <p:spPr/>
        <p:txBody>
          <a:bodyPr/>
          <a:lstStyle/>
          <a:p>
            <a:pPr>
              <a:lnSpc>
                <a:spcPct val="80000"/>
              </a:lnSpc>
            </a:pPr>
            <a:r>
              <a:rPr lang="zh-CN" altLang="en-US" smtClean="0">
                <a:ea typeface="宋体" pitchFamily="2" charset="-122"/>
              </a:rPr>
              <a:t>一个错误的</a:t>
            </a:r>
            <a:r>
              <a:rPr lang="en-US" altLang="zh-CN" smtClean="0">
                <a:ea typeface="宋体" pitchFamily="2" charset="-122"/>
              </a:rPr>
              <a:t>str_copy</a:t>
            </a:r>
            <a:r>
              <a:rPr lang="zh-CN" altLang="en-US" smtClean="0">
                <a:ea typeface="宋体" pitchFamily="2" charset="-122"/>
              </a:rPr>
              <a:t>函数实现案例：</a:t>
            </a:r>
          </a:p>
          <a:p>
            <a:pPr lvl="1">
              <a:lnSpc>
                <a:spcPct val="80000"/>
              </a:lnSpc>
              <a:buFont typeface="Wingdings" pitchFamily="2" charset="2"/>
              <a:buNone/>
            </a:pPr>
            <a:r>
              <a:rPr lang="en-US" altLang="zh-CN" smtClean="0">
                <a:ea typeface="宋体" pitchFamily="2" charset="-122"/>
              </a:rPr>
              <a:t>void str_copy(char s[], char t[])</a:t>
            </a:r>
          </a:p>
          <a:p>
            <a:pPr lvl="1">
              <a:lnSpc>
                <a:spcPct val="80000"/>
              </a:lnSpc>
              <a:buFont typeface="Wingdings" pitchFamily="2" charset="2"/>
              <a:buNone/>
            </a:pPr>
            <a:r>
              <a:rPr lang="en-US" altLang="zh-CN" smtClean="0">
                <a:ea typeface="宋体" pitchFamily="2" charset="-122"/>
              </a:rPr>
              <a:t>{</a:t>
            </a:r>
          </a:p>
          <a:p>
            <a:pPr lvl="1">
              <a:lnSpc>
                <a:spcPct val="80000"/>
              </a:lnSpc>
              <a:buFont typeface="Wingdings" pitchFamily="2" charset="2"/>
              <a:buNone/>
            </a:pPr>
            <a:r>
              <a:rPr lang="en-US" altLang="zh-CN" smtClean="0">
                <a:ea typeface="宋体" pitchFamily="2" charset="-122"/>
              </a:rPr>
              <a:t>    int i = 0;</a:t>
            </a:r>
          </a:p>
          <a:p>
            <a:pPr lvl="1">
              <a:lnSpc>
                <a:spcPct val="80000"/>
              </a:lnSpc>
              <a:buFont typeface="Wingdings" pitchFamily="2" charset="2"/>
              <a:buNone/>
            </a:pPr>
            <a:r>
              <a:rPr lang="en-US" altLang="zh-CN" smtClean="0">
                <a:ea typeface="宋体" pitchFamily="2" charset="-122"/>
              </a:rPr>
              <a:t>    while(t[i] != ‘\0’){</a:t>
            </a:r>
          </a:p>
          <a:p>
            <a:pPr lvl="1">
              <a:lnSpc>
                <a:spcPct val="80000"/>
              </a:lnSpc>
              <a:buFont typeface="Wingdings" pitchFamily="2" charset="2"/>
              <a:buNone/>
            </a:pPr>
            <a:r>
              <a:rPr lang="en-US" altLang="zh-CN" smtClean="0">
                <a:ea typeface="宋体" pitchFamily="2" charset="-122"/>
              </a:rPr>
              <a:t>       s[i] = t[i];</a:t>
            </a:r>
          </a:p>
          <a:p>
            <a:pPr lvl="1">
              <a:lnSpc>
                <a:spcPct val="80000"/>
              </a:lnSpc>
              <a:buFont typeface="Wingdings" pitchFamily="2" charset="2"/>
              <a:buNone/>
            </a:pPr>
            <a:r>
              <a:rPr lang="en-US" altLang="zh-CN" smtClean="0">
                <a:ea typeface="宋体" pitchFamily="2" charset="-122"/>
              </a:rPr>
              <a:t>       i++;</a:t>
            </a:r>
          </a:p>
          <a:p>
            <a:pPr lvl="1">
              <a:lnSpc>
                <a:spcPct val="80000"/>
              </a:lnSpc>
              <a:buFont typeface="Wingdings" pitchFamily="2" charset="2"/>
              <a:buNone/>
            </a:pPr>
            <a:r>
              <a:rPr lang="en-US" altLang="zh-CN" smtClean="0">
                <a:ea typeface="宋体" pitchFamily="2" charset="-122"/>
              </a:rPr>
              <a:t>    }</a:t>
            </a:r>
          </a:p>
          <a:p>
            <a:pPr lvl="1">
              <a:lnSpc>
                <a:spcPct val="80000"/>
              </a:lnSpc>
              <a:buFont typeface="Wingdings" pitchFamily="2" charset="2"/>
              <a:buNone/>
            </a:pPr>
            <a:r>
              <a:rPr lang="en-US" altLang="zh-CN" smtClean="0">
                <a:ea typeface="宋体" pitchFamily="2" charset="-122"/>
              </a:rPr>
              <a:t> }</a:t>
            </a:r>
          </a:p>
          <a:p>
            <a:pPr lvl="1">
              <a:lnSpc>
                <a:spcPct val="80000"/>
              </a:lnSpc>
              <a:buFont typeface="Wingdings" pitchFamily="2" charset="2"/>
              <a:buNone/>
            </a:pPr>
            <a:endParaRPr lang="en-US" altLang="zh-CN" smtClean="0">
              <a:ea typeface="宋体" pitchFamily="2" charset="-122"/>
            </a:endParaRPr>
          </a:p>
        </p:txBody>
      </p:sp>
      <p:sp>
        <p:nvSpPr>
          <p:cNvPr id="139268" name="Text Box 4"/>
          <p:cNvSpPr txBox="1">
            <a:spLocks noChangeArrowheads="1"/>
          </p:cNvSpPr>
          <p:nvPr/>
        </p:nvSpPr>
        <p:spPr bwMode="auto">
          <a:xfrm>
            <a:off x="4788024" y="4077072"/>
            <a:ext cx="3979863" cy="701675"/>
          </a:xfrm>
          <a:prstGeom prst="rect">
            <a:avLst/>
          </a:prstGeom>
          <a:noFill/>
          <a:ln w="9525">
            <a:noFill/>
            <a:miter lim="800000"/>
            <a:headEnd/>
            <a:tailEnd/>
          </a:ln>
        </p:spPr>
        <p:txBody>
          <a:bodyPr>
            <a:spAutoFit/>
          </a:bodyPr>
          <a:lstStyle/>
          <a:p>
            <a:r>
              <a:rPr lang="zh-CN" altLang="en-US" dirty="0">
                <a:solidFill>
                  <a:schemeClr val="accent2"/>
                </a:solidFill>
                <a:latin typeface="楷体" pitchFamily="49" charset="-122"/>
                <a:ea typeface="楷体" pitchFamily="49" charset="-122"/>
              </a:rPr>
              <a:t>错误原因：字符串</a:t>
            </a:r>
            <a:r>
              <a:rPr lang="zh-CN" altLang="en-US" dirty="0" smtClean="0">
                <a:solidFill>
                  <a:schemeClr val="accent2"/>
                </a:solidFill>
                <a:latin typeface="楷体" pitchFamily="49" charset="-122"/>
                <a:ea typeface="楷体" pitchFamily="49" charset="-122"/>
              </a:rPr>
              <a:t>结束符</a:t>
            </a:r>
            <a:r>
              <a:rPr lang="en-US" altLang="zh-CN" dirty="0" smtClean="0">
                <a:solidFill>
                  <a:schemeClr val="accent2"/>
                </a:solidFill>
                <a:latin typeface="楷体" pitchFamily="49" charset="-122"/>
                <a:ea typeface="楷体" pitchFamily="49" charset="-122"/>
              </a:rPr>
              <a:t>(‘\</a:t>
            </a:r>
            <a:r>
              <a:rPr lang="en-US" altLang="zh-CN" dirty="0">
                <a:solidFill>
                  <a:schemeClr val="accent2"/>
                </a:solidFill>
                <a:latin typeface="楷体" pitchFamily="49" charset="-122"/>
                <a:ea typeface="楷体" pitchFamily="49" charset="-122"/>
              </a:rPr>
              <a:t>0</a:t>
            </a:r>
            <a:r>
              <a:rPr lang="en-US" altLang="zh-CN" dirty="0" smtClean="0">
                <a:solidFill>
                  <a:schemeClr val="accent2"/>
                </a:solidFill>
                <a:latin typeface="楷体" pitchFamily="49" charset="-122"/>
                <a:ea typeface="楷体" pitchFamily="49" charset="-122"/>
              </a:rPr>
              <a:t>’)</a:t>
            </a:r>
            <a:r>
              <a:rPr lang="zh-CN" altLang="en-US" dirty="0" smtClean="0">
                <a:solidFill>
                  <a:schemeClr val="accent2"/>
                </a:solidFill>
                <a:latin typeface="楷体" pitchFamily="49" charset="-122"/>
                <a:ea typeface="楷体" pitchFamily="49" charset="-122"/>
              </a:rPr>
              <a:t>没有</a:t>
            </a:r>
            <a:r>
              <a:rPr lang="zh-CN" altLang="en-US" dirty="0">
                <a:solidFill>
                  <a:schemeClr val="accent2"/>
                </a:solidFill>
                <a:latin typeface="楷体" pitchFamily="49" charset="-122"/>
                <a:ea typeface="楷体" pitchFamily="49" charset="-122"/>
              </a:rPr>
              <a:t>拷贝到字符串</a:t>
            </a:r>
            <a:r>
              <a:rPr lang="en-US" altLang="zh-CN" dirty="0">
                <a:solidFill>
                  <a:schemeClr val="accent2"/>
                </a:solidFill>
                <a:latin typeface="楷体" pitchFamily="49" charset="-122"/>
                <a:ea typeface="楷体" pitchFamily="49" charset="-122"/>
              </a:rPr>
              <a:t>s</a:t>
            </a:r>
            <a:r>
              <a:rPr lang="zh-CN" altLang="en-US" dirty="0">
                <a:solidFill>
                  <a:schemeClr val="accent2"/>
                </a:solidFill>
                <a:latin typeface="楷体" pitchFamily="49" charset="-122"/>
                <a:ea typeface="楷体" pitchFamily="49" charset="-122"/>
              </a:rPr>
              <a:t>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animEffect transition="in" filter="blinds(horizontal)">
                                      <p:cBhvr>
                                        <p:cTn id="7" dur="500"/>
                                        <p:tgtEl>
                                          <p:spTgt spid="1392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267">
                                            <p:txEl>
                                              <p:pRg st="2" end="2"/>
                                            </p:txEl>
                                          </p:spTgt>
                                        </p:tgtEl>
                                        <p:attrNameLst>
                                          <p:attrName>style.visibility</p:attrName>
                                        </p:attrNameLst>
                                      </p:cBhvr>
                                      <p:to>
                                        <p:strVal val="visible"/>
                                      </p:to>
                                    </p:set>
                                    <p:animEffect transition="in" filter="blinds(horizontal)">
                                      <p:cBhvr>
                                        <p:cTn id="10" dur="500"/>
                                        <p:tgtEl>
                                          <p:spTgt spid="1392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9267">
                                            <p:txEl>
                                              <p:pRg st="3" end="3"/>
                                            </p:txEl>
                                          </p:spTgt>
                                        </p:tgtEl>
                                        <p:attrNameLst>
                                          <p:attrName>style.visibility</p:attrName>
                                        </p:attrNameLst>
                                      </p:cBhvr>
                                      <p:to>
                                        <p:strVal val="visible"/>
                                      </p:to>
                                    </p:set>
                                    <p:animEffect transition="in" filter="blinds(horizontal)">
                                      <p:cBhvr>
                                        <p:cTn id="13" dur="500"/>
                                        <p:tgtEl>
                                          <p:spTgt spid="1392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9267">
                                            <p:txEl>
                                              <p:pRg st="4" end="4"/>
                                            </p:txEl>
                                          </p:spTgt>
                                        </p:tgtEl>
                                        <p:attrNameLst>
                                          <p:attrName>style.visibility</p:attrName>
                                        </p:attrNameLst>
                                      </p:cBhvr>
                                      <p:to>
                                        <p:strVal val="visible"/>
                                      </p:to>
                                    </p:set>
                                    <p:animEffect transition="in" filter="blinds(horizontal)">
                                      <p:cBhvr>
                                        <p:cTn id="16" dur="500"/>
                                        <p:tgtEl>
                                          <p:spTgt spid="13926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9267">
                                            <p:txEl>
                                              <p:pRg st="5" end="5"/>
                                            </p:txEl>
                                          </p:spTgt>
                                        </p:tgtEl>
                                        <p:attrNameLst>
                                          <p:attrName>style.visibility</p:attrName>
                                        </p:attrNameLst>
                                      </p:cBhvr>
                                      <p:to>
                                        <p:strVal val="visible"/>
                                      </p:to>
                                    </p:set>
                                    <p:animEffect transition="in" filter="blinds(horizontal)">
                                      <p:cBhvr>
                                        <p:cTn id="19" dur="500"/>
                                        <p:tgtEl>
                                          <p:spTgt spid="13926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9267">
                                            <p:txEl>
                                              <p:pRg st="6" end="6"/>
                                            </p:txEl>
                                          </p:spTgt>
                                        </p:tgtEl>
                                        <p:attrNameLst>
                                          <p:attrName>style.visibility</p:attrName>
                                        </p:attrNameLst>
                                      </p:cBhvr>
                                      <p:to>
                                        <p:strVal val="visible"/>
                                      </p:to>
                                    </p:set>
                                    <p:animEffect transition="in" filter="blinds(horizontal)">
                                      <p:cBhvr>
                                        <p:cTn id="22" dur="500"/>
                                        <p:tgtEl>
                                          <p:spTgt spid="13926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9267">
                                            <p:txEl>
                                              <p:pRg st="7" end="7"/>
                                            </p:txEl>
                                          </p:spTgt>
                                        </p:tgtEl>
                                        <p:attrNameLst>
                                          <p:attrName>style.visibility</p:attrName>
                                        </p:attrNameLst>
                                      </p:cBhvr>
                                      <p:to>
                                        <p:strVal val="visible"/>
                                      </p:to>
                                    </p:set>
                                    <p:animEffect transition="in" filter="blinds(horizontal)">
                                      <p:cBhvr>
                                        <p:cTn id="25" dur="500"/>
                                        <p:tgtEl>
                                          <p:spTgt spid="139267">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9267">
                                            <p:txEl>
                                              <p:pRg st="8" end="8"/>
                                            </p:txEl>
                                          </p:spTgt>
                                        </p:tgtEl>
                                        <p:attrNameLst>
                                          <p:attrName>style.visibility</p:attrName>
                                        </p:attrNameLst>
                                      </p:cBhvr>
                                      <p:to>
                                        <p:strVal val="visible"/>
                                      </p:to>
                                    </p:set>
                                    <p:animEffect transition="in" filter="blinds(horizontal)">
                                      <p:cBhvr>
                                        <p:cTn id="28" dur="500"/>
                                        <p:tgtEl>
                                          <p:spTgt spid="139267">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9268"/>
                                        </p:tgtEl>
                                        <p:attrNameLst>
                                          <p:attrName>style.visibility</p:attrName>
                                        </p:attrNameLst>
                                      </p:cBhvr>
                                      <p:to>
                                        <p:strVal val="visible"/>
                                      </p:to>
                                    </p:set>
                                    <p:anim calcmode="lin" valueType="num">
                                      <p:cBhvr additive="base">
                                        <p:cTn id="33" dur="1000" fill="hold"/>
                                        <p:tgtEl>
                                          <p:spTgt spid="139268"/>
                                        </p:tgtEl>
                                        <p:attrNameLst>
                                          <p:attrName>ppt_x</p:attrName>
                                        </p:attrNameLst>
                                      </p:cBhvr>
                                      <p:tavLst>
                                        <p:tav tm="0">
                                          <p:val>
                                            <p:strVal val="#ppt_x"/>
                                          </p:val>
                                        </p:tav>
                                        <p:tav tm="100000">
                                          <p:val>
                                            <p:strVal val="#ppt_x"/>
                                          </p:val>
                                        </p:tav>
                                      </p:tavLst>
                                    </p:anim>
                                    <p:anim calcmode="lin" valueType="num">
                                      <p:cBhvr additive="base">
                                        <p:cTn id="34" dur="1000" fill="hold"/>
                                        <p:tgtEl>
                                          <p:spTgt spid="139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p:cNvSpPr>
            <a:spLocks noGrp="1"/>
          </p:cNvSpPr>
          <p:nvPr>
            <p:ph type="ftr" sz="quarter" idx="10"/>
          </p:nvPr>
        </p:nvSpPr>
        <p:spPr>
          <a:noFill/>
        </p:spPr>
        <p:txBody>
          <a:bodyPr/>
          <a:lstStyle/>
          <a:p>
            <a:r>
              <a:rPr lang="en-US" altLang="zh-CN" smtClean="0"/>
              <a:t>构造类型 – 数组和指针</a:t>
            </a:r>
          </a:p>
        </p:txBody>
      </p:sp>
      <p:sp>
        <p:nvSpPr>
          <p:cNvPr id="38915" name="灯片编号占位符 4"/>
          <p:cNvSpPr>
            <a:spLocks noGrp="1"/>
          </p:cNvSpPr>
          <p:nvPr>
            <p:ph type="sldNum" sz="quarter" idx="11"/>
          </p:nvPr>
        </p:nvSpPr>
        <p:spPr>
          <a:noFill/>
        </p:spPr>
        <p:txBody>
          <a:bodyPr/>
          <a:lstStyle/>
          <a:p>
            <a:fld id="{B247D067-BFB7-41B2-BDA6-44FD909D684B}" type="slidenum">
              <a:rPr lang="en-US" altLang="zh-CN" smtClean="0"/>
              <a:pPr/>
              <a:t>33</a:t>
            </a:fld>
            <a:endParaRPr lang="en-US" altLang="zh-CN" smtClean="0"/>
          </a:p>
        </p:txBody>
      </p:sp>
      <p:sp>
        <p:nvSpPr>
          <p:cNvPr id="38916" name="Rectangle 2"/>
          <p:cNvSpPr>
            <a:spLocks noGrp="1" noChangeArrowheads="1"/>
          </p:cNvSpPr>
          <p:nvPr>
            <p:ph type="title"/>
          </p:nvPr>
        </p:nvSpPr>
        <p:spPr/>
        <p:txBody>
          <a:bodyPr/>
          <a:lstStyle/>
          <a:p>
            <a:r>
              <a:rPr lang="zh-CN" altLang="en-US" smtClean="0">
                <a:ea typeface="宋体" pitchFamily="2" charset="-122"/>
              </a:rPr>
              <a:t>常用标准字符串库函数</a:t>
            </a:r>
          </a:p>
        </p:txBody>
      </p:sp>
      <p:sp>
        <p:nvSpPr>
          <p:cNvPr id="38917" name="Rectangle 3"/>
          <p:cNvSpPr>
            <a:spLocks noGrp="1" noChangeArrowheads="1"/>
          </p:cNvSpPr>
          <p:nvPr>
            <p:ph type="body" idx="1"/>
          </p:nvPr>
        </p:nvSpPr>
        <p:spPr/>
        <p:txBody>
          <a:bodyPr/>
          <a:lstStyle/>
          <a:p>
            <a:r>
              <a:rPr lang="en-US" altLang="zh-CN" smtClean="0">
                <a:ea typeface="宋体" pitchFamily="2" charset="-122"/>
              </a:rPr>
              <a:t>#include &lt;string.h&gt;</a:t>
            </a:r>
          </a:p>
          <a:p>
            <a:pPr lvl="1">
              <a:buFont typeface="Wingdings" pitchFamily="2" charset="2"/>
              <a:buNone/>
            </a:pPr>
            <a:r>
              <a:rPr lang="en-US" altLang="zh-CN" sz="1800" smtClean="0">
                <a:ea typeface="宋体" pitchFamily="2" charset="-122"/>
              </a:rPr>
              <a:t>int strlen(char s[]);   /*</a:t>
            </a:r>
            <a:r>
              <a:rPr lang="zh-CN" altLang="en-US" sz="1800" smtClean="0">
                <a:ea typeface="宋体" pitchFamily="2" charset="-122"/>
              </a:rPr>
              <a:t>计算字符串长度</a:t>
            </a:r>
            <a:r>
              <a:rPr lang="en-US" altLang="zh-CN" sz="1800" smtClean="0">
                <a:ea typeface="宋体" pitchFamily="2" charset="-122"/>
              </a:rPr>
              <a:t>, </a:t>
            </a:r>
            <a:r>
              <a:rPr lang="zh-CN" altLang="en-US" sz="1800" smtClean="0">
                <a:ea typeface="宋体" pitchFamily="2" charset="-122"/>
              </a:rPr>
              <a:t>字符串以</a:t>
            </a:r>
            <a:r>
              <a:rPr lang="en-US" altLang="zh-CN" sz="1800" smtClean="0">
                <a:ea typeface="宋体" pitchFamily="2" charset="-122"/>
              </a:rPr>
              <a:t>\0</a:t>
            </a:r>
            <a:r>
              <a:rPr lang="zh-CN" altLang="en-US" sz="1800" smtClean="0">
                <a:ea typeface="宋体" pitchFamily="2" charset="-122"/>
              </a:rPr>
              <a:t>结果*</a:t>
            </a:r>
            <a:r>
              <a:rPr lang="en-US" altLang="zh-CN" sz="1800" smtClean="0">
                <a:ea typeface="宋体" pitchFamily="2" charset="-122"/>
              </a:rPr>
              <a:t>/</a:t>
            </a:r>
          </a:p>
          <a:p>
            <a:pPr lvl="1">
              <a:buFont typeface="Wingdings" pitchFamily="2" charset="2"/>
              <a:buNone/>
            </a:pPr>
            <a:r>
              <a:rPr lang="en-US" altLang="zh-CN" sz="1800" smtClean="0">
                <a:ea typeface="宋体" pitchFamily="2" charset="-122"/>
              </a:rPr>
              <a:t>char *strcpy(char s[], char t[]); /*</a:t>
            </a:r>
            <a:r>
              <a:rPr lang="zh-CN" altLang="en-US" sz="1800" smtClean="0">
                <a:ea typeface="宋体" pitchFamily="2" charset="-122"/>
              </a:rPr>
              <a:t>将字符串</a:t>
            </a:r>
            <a:r>
              <a:rPr lang="en-US" altLang="zh-CN" sz="1800" smtClean="0">
                <a:ea typeface="宋体" pitchFamily="2" charset="-122"/>
              </a:rPr>
              <a:t>t</a:t>
            </a:r>
            <a:r>
              <a:rPr lang="zh-CN" altLang="en-US" sz="1800" smtClean="0">
                <a:ea typeface="宋体" pitchFamily="2" charset="-122"/>
              </a:rPr>
              <a:t>拷贝到字符串</a:t>
            </a:r>
            <a:r>
              <a:rPr lang="en-US" altLang="zh-CN" sz="1800" smtClean="0">
                <a:ea typeface="宋体" pitchFamily="2" charset="-122"/>
              </a:rPr>
              <a:t>s</a:t>
            </a:r>
            <a:r>
              <a:rPr lang="zh-CN" altLang="en-US" sz="1800" smtClean="0">
                <a:ea typeface="宋体" pitchFamily="2" charset="-122"/>
              </a:rPr>
              <a:t>中*</a:t>
            </a:r>
            <a:r>
              <a:rPr lang="en-US" altLang="zh-CN" sz="1800" smtClean="0">
                <a:ea typeface="宋体" pitchFamily="2" charset="-122"/>
              </a:rPr>
              <a:t>/</a:t>
            </a:r>
          </a:p>
          <a:p>
            <a:pPr lvl="1">
              <a:buFont typeface="Wingdings" pitchFamily="2" charset="2"/>
              <a:buNone/>
            </a:pPr>
            <a:r>
              <a:rPr lang="en-US" altLang="zh-CN" sz="1800" smtClean="0">
                <a:ea typeface="宋体" pitchFamily="2" charset="-122"/>
              </a:rPr>
              <a:t>char *strcat(char s[], char t[]);  /*</a:t>
            </a:r>
            <a:r>
              <a:rPr lang="zh-CN" altLang="en-US" sz="1800" smtClean="0">
                <a:ea typeface="宋体" pitchFamily="2" charset="-122"/>
              </a:rPr>
              <a:t>将字符串</a:t>
            </a:r>
            <a:r>
              <a:rPr lang="en-US" altLang="zh-CN" sz="1800" smtClean="0">
                <a:ea typeface="宋体" pitchFamily="2" charset="-122"/>
              </a:rPr>
              <a:t>t</a:t>
            </a:r>
            <a:r>
              <a:rPr lang="zh-CN" altLang="en-US" sz="1800" smtClean="0">
                <a:ea typeface="宋体" pitchFamily="2" charset="-122"/>
              </a:rPr>
              <a:t>拷贝到字符串</a:t>
            </a:r>
            <a:r>
              <a:rPr lang="en-US" altLang="zh-CN" sz="1800" smtClean="0">
                <a:ea typeface="宋体" pitchFamily="2" charset="-122"/>
              </a:rPr>
              <a:t>s</a:t>
            </a:r>
            <a:r>
              <a:rPr lang="zh-CN" altLang="en-US" sz="1800" smtClean="0">
                <a:ea typeface="宋体" pitchFamily="2" charset="-122"/>
              </a:rPr>
              <a:t>尾部*</a:t>
            </a:r>
            <a:r>
              <a:rPr lang="en-US" altLang="zh-CN" sz="1800" smtClean="0">
                <a:ea typeface="宋体" pitchFamily="2" charset="-122"/>
              </a:rPr>
              <a:t>/ </a:t>
            </a:r>
          </a:p>
          <a:p>
            <a:pPr lvl="1">
              <a:buFont typeface="Wingdings" pitchFamily="2" charset="2"/>
              <a:buNone/>
            </a:pPr>
            <a:r>
              <a:rPr lang="en-US" altLang="zh-CN" sz="1800" smtClean="0">
                <a:ea typeface="宋体" pitchFamily="2" charset="-122"/>
              </a:rPr>
              <a:t>int strcmp(char s[], char t[]);  /*</a:t>
            </a:r>
            <a:r>
              <a:rPr lang="zh-CN" altLang="en-US" sz="1800" smtClean="0">
                <a:ea typeface="宋体" pitchFamily="2" charset="-122"/>
              </a:rPr>
              <a:t>比较两个字符串</a:t>
            </a:r>
            <a:r>
              <a:rPr lang="en-US" altLang="zh-CN" sz="1800" smtClean="0">
                <a:ea typeface="宋体" pitchFamily="2" charset="-122"/>
              </a:rPr>
              <a:t>,</a:t>
            </a:r>
            <a:r>
              <a:rPr lang="zh-CN" altLang="en-US" sz="1800" smtClean="0">
                <a:ea typeface="宋体" pitchFamily="2" charset="-122"/>
              </a:rPr>
              <a:t>若</a:t>
            </a:r>
            <a:r>
              <a:rPr lang="en-US" altLang="zh-CN" sz="1800" smtClean="0">
                <a:ea typeface="宋体" pitchFamily="2" charset="-122"/>
              </a:rPr>
              <a:t>s&gt;t,</a:t>
            </a:r>
            <a:r>
              <a:rPr lang="zh-CN" altLang="en-US" sz="1800" smtClean="0">
                <a:ea typeface="宋体" pitchFamily="2" charset="-122"/>
              </a:rPr>
              <a:t>则返回大于</a:t>
            </a:r>
            <a:r>
              <a:rPr lang="en-US" altLang="zh-CN" sz="1800" smtClean="0">
                <a:ea typeface="宋体" pitchFamily="2" charset="-122"/>
              </a:rPr>
              <a:t>0</a:t>
            </a:r>
            <a:r>
              <a:rPr lang="zh-CN" altLang="en-US" sz="1800" smtClean="0">
                <a:ea typeface="宋体" pitchFamily="2" charset="-122"/>
              </a:rPr>
              <a:t>的数</a:t>
            </a:r>
            <a:r>
              <a:rPr lang="en-US" altLang="zh-CN" sz="1800" smtClean="0">
                <a:ea typeface="宋体" pitchFamily="2" charset="-122"/>
              </a:rPr>
              <a:t>;</a:t>
            </a:r>
            <a:r>
              <a:rPr lang="zh-CN" altLang="en-US" sz="1800" smtClean="0">
                <a:ea typeface="宋体" pitchFamily="2" charset="-122"/>
              </a:rPr>
              <a:t>若</a:t>
            </a:r>
            <a:r>
              <a:rPr lang="en-US" altLang="zh-CN" sz="1800" smtClean="0">
                <a:ea typeface="宋体" pitchFamily="2" charset="-122"/>
              </a:rPr>
              <a:t>s&lt;t,</a:t>
            </a:r>
            <a:r>
              <a:rPr lang="zh-CN" altLang="en-US" sz="1800" smtClean="0">
                <a:ea typeface="宋体" pitchFamily="2" charset="-122"/>
              </a:rPr>
              <a:t>则返回小于</a:t>
            </a:r>
            <a:r>
              <a:rPr lang="en-US" altLang="zh-CN" sz="1800" smtClean="0">
                <a:ea typeface="宋体" pitchFamily="2" charset="-122"/>
              </a:rPr>
              <a:t>0</a:t>
            </a:r>
            <a:r>
              <a:rPr lang="zh-CN" altLang="en-US" sz="1800" smtClean="0">
                <a:ea typeface="宋体" pitchFamily="2" charset="-122"/>
              </a:rPr>
              <a:t>的数</a:t>
            </a:r>
            <a:r>
              <a:rPr lang="en-US" altLang="zh-CN" sz="1800" smtClean="0">
                <a:ea typeface="宋体" pitchFamily="2" charset="-122"/>
              </a:rPr>
              <a:t>;</a:t>
            </a:r>
            <a:r>
              <a:rPr lang="zh-CN" altLang="en-US" sz="1800" smtClean="0">
                <a:ea typeface="宋体" pitchFamily="2" charset="-122"/>
              </a:rPr>
              <a:t>若相等</a:t>
            </a:r>
            <a:r>
              <a:rPr lang="en-US" altLang="zh-CN" sz="1800" smtClean="0">
                <a:ea typeface="宋体" pitchFamily="2" charset="-122"/>
              </a:rPr>
              <a:t>, </a:t>
            </a:r>
            <a:r>
              <a:rPr lang="zh-CN" altLang="en-US" sz="1800" smtClean="0">
                <a:ea typeface="宋体" pitchFamily="2" charset="-122"/>
              </a:rPr>
              <a:t>返回</a:t>
            </a:r>
            <a:r>
              <a:rPr lang="en-US" altLang="zh-CN" sz="1800" smtClean="0">
                <a:ea typeface="宋体" pitchFamily="2" charset="-122"/>
              </a:rPr>
              <a:t>0 */</a:t>
            </a:r>
          </a:p>
        </p:txBody>
      </p:sp>
      <p:sp>
        <p:nvSpPr>
          <p:cNvPr id="140292" name="AutoShape 4"/>
          <p:cNvSpPr>
            <a:spLocks noChangeArrowheads="1"/>
          </p:cNvSpPr>
          <p:nvPr/>
        </p:nvSpPr>
        <p:spPr bwMode="auto">
          <a:xfrm>
            <a:off x="4967288" y="0"/>
            <a:ext cx="4176712" cy="2590800"/>
          </a:xfrm>
          <a:prstGeom prst="wedgeEllipseCallout">
            <a:avLst>
              <a:gd name="adj1" fmla="val -55208"/>
              <a:gd name="adj2" fmla="val 59741"/>
            </a:avLst>
          </a:prstGeom>
          <a:solidFill>
            <a:srgbClr val="0033CC"/>
          </a:solidFill>
          <a:ln w="9525">
            <a:noFill/>
            <a:miter lim="800000"/>
            <a:headEnd/>
            <a:tailEnd/>
          </a:ln>
        </p:spPr>
        <p:txBody>
          <a:bodyPr/>
          <a:lstStyle/>
          <a:p>
            <a:pPr algn="ctr"/>
            <a:r>
              <a:rPr lang="zh-CN" altLang="en-US" sz="2400">
                <a:solidFill>
                  <a:schemeClr val="bg1"/>
                </a:solidFill>
              </a:rPr>
              <a:t>使用</a:t>
            </a:r>
            <a:r>
              <a:rPr lang="en-US" altLang="zh-CN" sz="2400">
                <a:solidFill>
                  <a:schemeClr val="bg1"/>
                </a:solidFill>
              </a:rPr>
              <a:t>strcpy</a:t>
            </a:r>
            <a:r>
              <a:rPr lang="zh-CN" altLang="en-US" sz="2400">
                <a:solidFill>
                  <a:schemeClr val="bg1"/>
                </a:solidFill>
              </a:rPr>
              <a:t>、</a:t>
            </a:r>
            <a:r>
              <a:rPr lang="en-US" altLang="zh-CN" sz="2400">
                <a:solidFill>
                  <a:schemeClr val="bg1"/>
                </a:solidFill>
              </a:rPr>
              <a:t>strcat</a:t>
            </a:r>
            <a:r>
              <a:rPr lang="zh-CN" altLang="en-US" sz="2400">
                <a:solidFill>
                  <a:schemeClr val="bg1"/>
                </a:solidFill>
              </a:rPr>
              <a:t>函数之前，必须保证</a:t>
            </a:r>
            <a:r>
              <a:rPr lang="en-US" altLang="zh-CN" sz="2400">
                <a:solidFill>
                  <a:schemeClr val="bg1"/>
                </a:solidFill>
              </a:rPr>
              <a:t>s</a:t>
            </a:r>
            <a:r>
              <a:rPr lang="zh-CN" altLang="en-US" sz="2400">
                <a:solidFill>
                  <a:schemeClr val="bg1"/>
                </a:solidFill>
              </a:rPr>
              <a:t>有足够的空间容纳操作后的字符串！</a:t>
            </a:r>
          </a:p>
        </p:txBody>
      </p:sp>
      <p:sp>
        <p:nvSpPr>
          <p:cNvPr id="7" name="TextBox 6"/>
          <p:cNvSpPr txBox="1">
            <a:spLocks noChangeArrowheads="1"/>
          </p:cNvSpPr>
          <p:nvPr/>
        </p:nvSpPr>
        <p:spPr bwMode="auto">
          <a:xfrm>
            <a:off x="1692275" y="5157788"/>
            <a:ext cx="5953125" cy="522287"/>
          </a:xfrm>
          <a:prstGeom prst="rect">
            <a:avLst/>
          </a:prstGeom>
          <a:noFill/>
          <a:ln w="9525">
            <a:noFill/>
            <a:miter lim="800000"/>
            <a:headEnd/>
            <a:tailEnd/>
          </a:ln>
        </p:spPr>
        <p:txBody>
          <a:bodyPr wrap="none">
            <a:spAutoFit/>
          </a:bodyPr>
          <a:lstStyle/>
          <a:p>
            <a:r>
              <a:rPr lang="zh-CN" altLang="en-US" sz="2800">
                <a:solidFill>
                  <a:srgbClr val="0033CC"/>
                </a:solidFill>
                <a:latin typeface="楷体" pitchFamily="49" charset="-122"/>
                <a:ea typeface="楷体" pitchFamily="49" charset="-122"/>
              </a:rPr>
              <a:t>子曰：工欲善其事，必先利其器。</a:t>
            </a:r>
            <a:r>
              <a:rPr lang="en-US" altLang="zh-CN" sz="2800">
                <a:solidFill>
                  <a:srgbClr val="0033CC"/>
                </a:solidFill>
                <a:latin typeface="楷体" pitchFamily="49" charset="-122"/>
                <a:ea typeface="楷体" pitchFamily="49" charset="-122"/>
              </a:rPr>
              <a:t>…</a:t>
            </a:r>
            <a:endParaRPr lang="zh-CN" altLang="en-US" sz="2800">
              <a:solidFill>
                <a:srgbClr val="0033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additive="base">
                                        <p:cTn id="7" dur="500" fill="hold"/>
                                        <p:tgtEl>
                                          <p:spTgt spid="140292"/>
                                        </p:tgtEl>
                                        <p:attrNameLst>
                                          <p:attrName>ppt_x</p:attrName>
                                        </p:attrNameLst>
                                      </p:cBhvr>
                                      <p:tavLst>
                                        <p:tav tm="0">
                                          <p:val>
                                            <p:strVal val="1+#ppt_w/2"/>
                                          </p:val>
                                        </p:tav>
                                        <p:tav tm="100000">
                                          <p:val>
                                            <p:strVal val="#ppt_x"/>
                                          </p:val>
                                        </p:tav>
                                      </p:tavLst>
                                    </p:anim>
                                    <p:anim calcmode="lin" valueType="num">
                                      <p:cBhvr additive="base">
                                        <p:cTn id="8" dur="500" fill="hold"/>
                                        <p:tgtEl>
                                          <p:spTgt spid="1402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linds(horizontal)">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3"/>
          <p:cNvSpPr>
            <a:spLocks noGrp="1"/>
          </p:cNvSpPr>
          <p:nvPr>
            <p:ph type="ftr" sz="quarter" idx="10"/>
          </p:nvPr>
        </p:nvSpPr>
        <p:spPr>
          <a:noFill/>
        </p:spPr>
        <p:txBody>
          <a:bodyPr/>
          <a:lstStyle/>
          <a:p>
            <a:r>
              <a:rPr lang="en-US" altLang="zh-CN" smtClean="0"/>
              <a:t>构造类型 – 数组和指针</a:t>
            </a:r>
          </a:p>
        </p:txBody>
      </p:sp>
      <p:sp>
        <p:nvSpPr>
          <p:cNvPr id="39939" name="灯片编号占位符 4"/>
          <p:cNvSpPr>
            <a:spLocks noGrp="1"/>
          </p:cNvSpPr>
          <p:nvPr>
            <p:ph type="sldNum" sz="quarter" idx="11"/>
          </p:nvPr>
        </p:nvSpPr>
        <p:spPr>
          <a:noFill/>
        </p:spPr>
        <p:txBody>
          <a:bodyPr/>
          <a:lstStyle/>
          <a:p>
            <a:fld id="{C62C3B62-BEE0-4E1C-AE72-029CEDB3B84C}" type="slidenum">
              <a:rPr lang="en-US" altLang="zh-CN" smtClean="0"/>
              <a:pPr/>
              <a:t>34</a:t>
            </a:fld>
            <a:endParaRPr lang="en-US" altLang="zh-CN" smtClean="0"/>
          </a:p>
        </p:txBody>
      </p:sp>
      <p:sp>
        <p:nvSpPr>
          <p:cNvPr id="3994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5.3</a:t>
            </a:r>
            <a:r>
              <a:rPr lang="zh-CN" altLang="en-US" dirty="0" smtClean="0">
                <a:ea typeface="宋体" pitchFamily="2" charset="-122"/>
              </a:rPr>
              <a:t>：指针方式实现</a:t>
            </a:r>
          </a:p>
        </p:txBody>
      </p:sp>
      <p:sp>
        <p:nvSpPr>
          <p:cNvPr id="106499" name="Rectangle 3"/>
          <p:cNvSpPr>
            <a:spLocks noGrp="1" noChangeArrowheads="1"/>
          </p:cNvSpPr>
          <p:nvPr>
            <p:ph type="body" idx="1"/>
          </p:nvPr>
        </p:nvSpPr>
        <p:spPr/>
        <p:txBody>
          <a:bodyPr/>
          <a:lstStyle/>
          <a:p>
            <a:r>
              <a:rPr lang="zh-CN" altLang="en-US" dirty="0" smtClean="0">
                <a:ea typeface="宋体" pitchFamily="2" charset="-122"/>
              </a:rPr>
              <a:t>可用指针方式实现问题</a:t>
            </a:r>
            <a:r>
              <a:rPr lang="en-US" altLang="zh-CN" dirty="0" smtClean="0">
                <a:ea typeface="宋体" pitchFamily="2" charset="-122"/>
              </a:rPr>
              <a:t>5.2</a:t>
            </a:r>
            <a:r>
              <a:rPr lang="zh-CN" altLang="en-US" dirty="0" smtClean="0">
                <a:ea typeface="宋体" pitchFamily="2" charset="-122"/>
              </a:rPr>
              <a:t>（输出输入行中的最长行）。</a:t>
            </a:r>
          </a:p>
          <a:p>
            <a:r>
              <a:rPr lang="zh-CN" altLang="en-US" dirty="0" smtClean="0">
                <a:ea typeface="宋体" pitchFamily="2" charset="-122"/>
              </a:rPr>
              <a:t>算法设计：</a:t>
            </a:r>
          </a:p>
          <a:p>
            <a:pPr marL="458788" lvl="1" indent="-65088">
              <a:buFont typeface="Wingdings" pitchFamily="2" charset="2"/>
              <a:buNone/>
            </a:pPr>
            <a:r>
              <a:rPr lang="zh-CN" altLang="en-US" sz="2000" dirty="0" smtClean="0"/>
              <a:t>设指针变量</a:t>
            </a:r>
            <a:r>
              <a:rPr lang="en-US" altLang="zh-CN" sz="2000" dirty="0" err="1" smtClean="0"/>
              <a:t>Curptr</a:t>
            </a:r>
            <a:r>
              <a:rPr lang="zh-CN" altLang="en-US" sz="2000" dirty="0" smtClean="0"/>
              <a:t>和</a:t>
            </a:r>
            <a:r>
              <a:rPr lang="en-US" altLang="zh-CN" sz="2000" dirty="0" err="1" smtClean="0"/>
              <a:t>Saveptr</a:t>
            </a:r>
            <a:r>
              <a:rPr lang="zh-CN" altLang="en-US" sz="2000" dirty="0" smtClean="0"/>
              <a:t>分别指向当前行（新行）和当前最长行</a:t>
            </a:r>
          </a:p>
          <a:p>
            <a:pPr marL="458788" lvl="1" indent="-65088">
              <a:buFont typeface="Wingdings" pitchFamily="2" charset="2"/>
              <a:buNone/>
            </a:pPr>
            <a:r>
              <a:rPr lang="en-US" altLang="zh-CN" sz="2000" dirty="0" smtClean="0"/>
              <a:t>While(</a:t>
            </a:r>
            <a:r>
              <a:rPr lang="zh-CN" altLang="en-US" sz="2000" dirty="0" smtClean="0"/>
              <a:t>还有新输入行</a:t>
            </a:r>
            <a:r>
              <a:rPr lang="en-US" altLang="zh-CN" sz="2000" dirty="0" smtClean="0"/>
              <a:t>)</a:t>
            </a:r>
          </a:p>
          <a:p>
            <a:pPr lvl="2" indent="0">
              <a:buFont typeface="Wingdings" pitchFamily="2" charset="2"/>
              <a:buNone/>
            </a:pPr>
            <a:r>
              <a:rPr lang="en-US" altLang="zh-CN" sz="2000" dirty="0" smtClean="0">
                <a:latin typeface="楷体" pitchFamily="49" charset="-122"/>
                <a:ea typeface="楷体" pitchFamily="49" charset="-122"/>
              </a:rPr>
              <a:t>If(</a:t>
            </a:r>
            <a:r>
              <a:rPr lang="en-US" altLang="zh-CN" sz="2000" dirty="0" err="1" smtClean="0">
                <a:latin typeface="楷体" pitchFamily="49" charset="-122"/>
                <a:ea typeface="楷体" pitchFamily="49" charset="-122"/>
              </a:rPr>
              <a:t>Curptr</a:t>
            </a:r>
            <a:r>
              <a:rPr lang="zh-CN" altLang="en-US" sz="2000" dirty="0" smtClean="0">
                <a:latin typeface="楷体" pitchFamily="49" charset="-122"/>
                <a:ea typeface="楷体" pitchFamily="49" charset="-122"/>
              </a:rPr>
              <a:t>所指向的行比</a:t>
            </a:r>
            <a:r>
              <a:rPr lang="en-US" altLang="zh-CN" sz="2000" dirty="0" err="1" smtClean="0">
                <a:latin typeface="楷体" pitchFamily="49" charset="-122"/>
                <a:ea typeface="楷体" pitchFamily="49" charset="-122"/>
              </a:rPr>
              <a:t>Saveptr</a:t>
            </a:r>
            <a:r>
              <a:rPr lang="zh-CN" altLang="en-US" sz="2000" dirty="0" smtClean="0">
                <a:latin typeface="楷体" pitchFamily="49" charset="-122"/>
                <a:ea typeface="楷体" pitchFamily="49" charset="-122"/>
              </a:rPr>
              <a:t>所指向的行长）</a:t>
            </a:r>
          </a:p>
          <a:p>
            <a:pPr lvl="2" indent="0">
              <a:buFont typeface="Wingdings" pitchFamily="2" charset="2"/>
              <a:buNone/>
            </a:pPr>
            <a:r>
              <a:rPr lang="zh-CN" altLang="en-US" sz="2000" dirty="0" smtClean="0">
                <a:latin typeface="楷体" pitchFamily="49" charset="-122"/>
                <a:ea typeface="楷体" pitchFamily="49" charset="-122"/>
              </a:rPr>
              <a:t>        交换</a:t>
            </a:r>
            <a:r>
              <a:rPr lang="en-US" altLang="zh-CN" sz="2000" dirty="0" err="1" smtClean="0">
                <a:latin typeface="楷体" pitchFamily="49" charset="-122"/>
                <a:ea typeface="楷体" pitchFamily="49" charset="-122"/>
              </a:rPr>
              <a:t>Curptr</a:t>
            </a:r>
            <a:r>
              <a:rPr lang="zh-CN" altLang="en-US" sz="2000" dirty="0" smtClean="0">
                <a:latin typeface="楷体" pitchFamily="49" charset="-122"/>
                <a:ea typeface="楷体" pitchFamily="49" charset="-122"/>
              </a:rPr>
              <a:t>和</a:t>
            </a:r>
            <a:r>
              <a:rPr lang="en-US" altLang="zh-CN" sz="2000" dirty="0" err="1" smtClean="0">
                <a:latin typeface="楷体" pitchFamily="49" charset="-122"/>
                <a:ea typeface="楷体" pitchFamily="49" charset="-122"/>
              </a:rPr>
              <a:t>Saveptr</a:t>
            </a:r>
            <a:r>
              <a:rPr lang="zh-CN" altLang="en-US" sz="2000" dirty="0" smtClean="0">
                <a:latin typeface="楷体" pitchFamily="49" charset="-122"/>
                <a:ea typeface="楷体" pitchFamily="49" charset="-122"/>
              </a:rPr>
              <a:t>指针并保存新行长度；</a:t>
            </a:r>
          </a:p>
          <a:p>
            <a:pPr marL="458788" lvl="1" indent="-65088">
              <a:buFont typeface="Wingdings" pitchFamily="2" charset="2"/>
              <a:buNone/>
            </a:pPr>
            <a:r>
              <a:rPr lang="zh-CN" altLang="en-US" sz="2000" dirty="0" smtClean="0"/>
              <a:t>输出</a:t>
            </a:r>
            <a:r>
              <a:rPr lang="en-US" altLang="zh-CN" sz="2000" dirty="0" err="1" smtClean="0"/>
              <a:t>Saveptr</a:t>
            </a:r>
            <a:r>
              <a:rPr lang="zh-CN" altLang="en-US" sz="2000" dirty="0" smtClean="0"/>
              <a:t>所指内容</a:t>
            </a:r>
            <a:endParaRPr lang="zh-CN" altLang="en-US" sz="1600" dirty="0" smtClean="0"/>
          </a:p>
        </p:txBody>
      </p:sp>
      <p:grpSp>
        <p:nvGrpSpPr>
          <p:cNvPr id="2" name="Group 13"/>
          <p:cNvGrpSpPr>
            <a:grpSpLocks/>
          </p:cNvGrpSpPr>
          <p:nvPr/>
        </p:nvGrpSpPr>
        <p:grpSpPr bwMode="auto">
          <a:xfrm>
            <a:off x="3779838" y="5137150"/>
            <a:ext cx="4465637" cy="1065213"/>
            <a:chOff x="2381" y="3236"/>
            <a:chExt cx="2813" cy="671"/>
          </a:xfrm>
        </p:grpSpPr>
        <p:grpSp>
          <p:nvGrpSpPr>
            <p:cNvPr id="39943" name="Group 10"/>
            <p:cNvGrpSpPr>
              <a:grpSpLocks/>
            </p:cNvGrpSpPr>
            <p:nvPr/>
          </p:nvGrpSpPr>
          <p:grpSpPr bwMode="auto">
            <a:xfrm>
              <a:off x="2381" y="3249"/>
              <a:ext cx="2813" cy="635"/>
              <a:chOff x="2381" y="3249"/>
              <a:chExt cx="2813" cy="635"/>
            </a:xfrm>
          </p:grpSpPr>
          <p:sp>
            <p:nvSpPr>
              <p:cNvPr id="39946" name="Rectangle 4"/>
              <p:cNvSpPr>
                <a:spLocks noChangeArrowheads="1"/>
              </p:cNvSpPr>
              <p:nvPr/>
            </p:nvSpPr>
            <p:spPr bwMode="auto">
              <a:xfrm>
                <a:off x="3379" y="3249"/>
                <a:ext cx="1815" cy="227"/>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39947" name="Rectangle 5"/>
              <p:cNvSpPr>
                <a:spLocks noChangeArrowheads="1"/>
              </p:cNvSpPr>
              <p:nvPr/>
            </p:nvSpPr>
            <p:spPr bwMode="auto">
              <a:xfrm>
                <a:off x="3379" y="3657"/>
                <a:ext cx="1815" cy="227"/>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39948" name="Text Box 6"/>
              <p:cNvSpPr txBox="1">
                <a:spLocks noChangeArrowheads="1"/>
              </p:cNvSpPr>
              <p:nvPr/>
            </p:nvSpPr>
            <p:spPr bwMode="auto">
              <a:xfrm>
                <a:off x="2381" y="3249"/>
                <a:ext cx="507" cy="212"/>
              </a:xfrm>
              <a:prstGeom prst="rect">
                <a:avLst/>
              </a:prstGeom>
              <a:noFill/>
              <a:ln w="9525">
                <a:noFill/>
                <a:miter lim="800000"/>
                <a:headEnd/>
                <a:tailEnd/>
              </a:ln>
            </p:spPr>
            <p:txBody>
              <a:bodyPr wrap="none">
                <a:spAutoFit/>
              </a:bodyPr>
              <a:lstStyle/>
              <a:p>
                <a:r>
                  <a:rPr lang="en-US" altLang="zh-CN" sz="1600"/>
                  <a:t>Curptr</a:t>
                </a:r>
              </a:p>
            </p:txBody>
          </p:sp>
          <p:sp>
            <p:nvSpPr>
              <p:cNvPr id="39949" name="Text Box 7"/>
              <p:cNvSpPr txBox="1">
                <a:spLocks noChangeArrowheads="1"/>
              </p:cNvSpPr>
              <p:nvPr/>
            </p:nvSpPr>
            <p:spPr bwMode="auto">
              <a:xfrm>
                <a:off x="2426" y="3612"/>
                <a:ext cx="585" cy="212"/>
              </a:xfrm>
              <a:prstGeom prst="rect">
                <a:avLst/>
              </a:prstGeom>
              <a:noFill/>
              <a:ln w="9525">
                <a:noFill/>
                <a:miter lim="800000"/>
                <a:headEnd/>
                <a:tailEnd/>
              </a:ln>
            </p:spPr>
            <p:txBody>
              <a:bodyPr wrap="none">
                <a:spAutoFit/>
              </a:bodyPr>
              <a:lstStyle/>
              <a:p>
                <a:r>
                  <a:rPr lang="en-US" altLang="zh-CN" sz="1600"/>
                  <a:t>Saveptr</a:t>
                </a:r>
              </a:p>
            </p:txBody>
          </p:sp>
          <p:sp>
            <p:nvSpPr>
              <p:cNvPr id="39950" name="Line 8"/>
              <p:cNvSpPr>
                <a:spLocks noChangeShapeType="1"/>
              </p:cNvSpPr>
              <p:nvPr/>
            </p:nvSpPr>
            <p:spPr bwMode="auto">
              <a:xfrm>
                <a:off x="2971" y="3339"/>
                <a:ext cx="408"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39951" name="Line 9"/>
              <p:cNvSpPr>
                <a:spLocks noChangeShapeType="1"/>
              </p:cNvSpPr>
              <p:nvPr/>
            </p:nvSpPr>
            <p:spPr bwMode="auto">
              <a:xfrm>
                <a:off x="3061" y="3748"/>
                <a:ext cx="318"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39944" name="Text Box 11"/>
            <p:cNvSpPr txBox="1">
              <a:spLocks noChangeArrowheads="1"/>
            </p:cNvSpPr>
            <p:nvPr/>
          </p:nvSpPr>
          <p:spPr bwMode="auto">
            <a:xfrm>
              <a:off x="3593" y="3236"/>
              <a:ext cx="1076" cy="250"/>
            </a:xfrm>
            <a:prstGeom prst="rect">
              <a:avLst/>
            </a:prstGeom>
            <a:noFill/>
            <a:ln w="9525">
              <a:noFill/>
              <a:miter lim="800000"/>
              <a:headEnd/>
              <a:tailEnd/>
            </a:ln>
          </p:spPr>
          <p:txBody>
            <a:bodyPr wrap="none">
              <a:spAutoFit/>
            </a:bodyPr>
            <a:lstStyle/>
            <a:p>
              <a:r>
                <a:rPr lang="zh-CN" altLang="en-US" b="0"/>
                <a:t>当前读入的行</a:t>
              </a:r>
            </a:p>
          </p:txBody>
        </p:sp>
        <p:sp>
          <p:nvSpPr>
            <p:cNvPr id="39945" name="Text Box 12"/>
            <p:cNvSpPr txBox="1">
              <a:spLocks noChangeArrowheads="1"/>
            </p:cNvSpPr>
            <p:nvPr/>
          </p:nvSpPr>
          <p:spPr bwMode="auto">
            <a:xfrm>
              <a:off x="3606" y="3657"/>
              <a:ext cx="1556" cy="250"/>
            </a:xfrm>
            <a:prstGeom prst="rect">
              <a:avLst/>
            </a:prstGeom>
            <a:noFill/>
            <a:ln w="9525">
              <a:noFill/>
              <a:miter lim="800000"/>
              <a:headEnd/>
              <a:tailEnd/>
            </a:ln>
          </p:spPr>
          <p:txBody>
            <a:bodyPr wrap="none">
              <a:spAutoFit/>
            </a:bodyPr>
            <a:lstStyle/>
            <a:p>
              <a:r>
                <a:rPr lang="zh-CN" altLang="en-US" b="0"/>
                <a:t>当前所保存的最长行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Effect transition="in" filter="blinds(horizontal)">
                                      <p:cBhvr>
                                        <p:cTn id="7" dur="500"/>
                                        <p:tgtEl>
                                          <p:spTgt spid="1064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6499">
                                            <p:txEl>
                                              <p:pRg st="3" end="3"/>
                                            </p:txEl>
                                          </p:spTgt>
                                        </p:tgtEl>
                                        <p:attrNameLst>
                                          <p:attrName>style.visibility</p:attrName>
                                        </p:attrNameLst>
                                      </p:cBhvr>
                                      <p:to>
                                        <p:strVal val="visible"/>
                                      </p:to>
                                    </p:set>
                                    <p:animEffect transition="in" filter="blinds(horizontal)">
                                      <p:cBhvr>
                                        <p:cTn id="10" dur="500"/>
                                        <p:tgtEl>
                                          <p:spTgt spid="10649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6499">
                                            <p:txEl>
                                              <p:pRg st="4" end="4"/>
                                            </p:txEl>
                                          </p:spTgt>
                                        </p:tgtEl>
                                        <p:attrNameLst>
                                          <p:attrName>style.visibility</p:attrName>
                                        </p:attrNameLst>
                                      </p:cBhvr>
                                      <p:to>
                                        <p:strVal val="visible"/>
                                      </p:to>
                                    </p:set>
                                    <p:animEffect transition="in" filter="blinds(horizontal)">
                                      <p:cBhvr>
                                        <p:cTn id="13" dur="500"/>
                                        <p:tgtEl>
                                          <p:spTgt spid="10649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6499">
                                            <p:txEl>
                                              <p:pRg st="5" end="5"/>
                                            </p:txEl>
                                          </p:spTgt>
                                        </p:tgtEl>
                                        <p:attrNameLst>
                                          <p:attrName>style.visibility</p:attrName>
                                        </p:attrNameLst>
                                      </p:cBhvr>
                                      <p:to>
                                        <p:strVal val="visible"/>
                                      </p:to>
                                    </p:set>
                                    <p:animEffect transition="in" filter="blinds(horizontal)">
                                      <p:cBhvr>
                                        <p:cTn id="16" dur="500"/>
                                        <p:tgtEl>
                                          <p:spTgt spid="10649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animEffect transition="in" filter="blinds(horizontal)">
                                      <p:cBhvr>
                                        <p:cTn id="19" dur="500"/>
                                        <p:tgtEl>
                                          <p:spTgt spid="106499">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p:cNvSpPr>
            <a:spLocks noGrp="1"/>
          </p:cNvSpPr>
          <p:nvPr>
            <p:ph type="ftr" sz="quarter" idx="10"/>
          </p:nvPr>
        </p:nvSpPr>
        <p:spPr>
          <a:noFill/>
        </p:spPr>
        <p:txBody>
          <a:bodyPr/>
          <a:lstStyle/>
          <a:p>
            <a:r>
              <a:rPr lang="en-US" altLang="zh-CN" smtClean="0"/>
              <a:t>构造类型 – 数组和指针</a:t>
            </a:r>
          </a:p>
        </p:txBody>
      </p:sp>
      <p:sp>
        <p:nvSpPr>
          <p:cNvPr id="40963" name="灯片编号占位符 4"/>
          <p:cNvSpPr>
            <a:spLocks noGrp="1"/>
          </p:cNvSpPr>
          <p:nvPr>
            <p:ph type="sldNum" sz="quarter" idx="11"/>
          </p:nvPr>
        </p:nvSpPr>
        <p:spPr>
          <a:noFill/>
        </p:spPr>
        <p:txBody>
          <a:bodyPr/>
          <a:lstStyle/>
          <a:p>
            <a:fld id="{42A7CD17-818C-49C2-94EF-A29A9D8F72CE}" type="slidenum">
              <a:rPr lang="en-US" altLang="zh-CN" smtClean="0"/>
              <a:pPr/>
              <a:t>35</a:t>
            </a:fld>
            <a:endParaRPr lang="en-US" altLang="zh-CN" smtClean="0"/>
          </a:p>
        </p:txBody>
      </p:sp>
      <p:sp>
        <p:nvSpPr>
          <p:cNvPr id="40964"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5.3</a:t>
            </a:r>
            <a:r>
              <a:rPr lang="zh-CN" altLang="en-US" dirty="0" smtClean="0">
                <a:ea typeface="宋体" pitchFamily="2" charset="-122"/>
              </a:rPr>
              <a:t>：代码实现（指针方式）（续）</a:t>
            </a:r>
          </a:p>
        </p:txBody>
      </p:sp>
      <p:sp>
        <p:nvSpPr>
          <p:cNvPr id="40965" name="Rectangle 3"/>
          <p:cNvSpPr>
            <a:spLocks noGrp="1" noChangeArrowheads="1"/>
          </p:cNvSpPr>
          <p:nvPr>
            <p:ph type="body" idx="1"/>
          </p:nvPr>
        </p:nvSpPr>
        <p:spPr>
          <a:xfrm>
            <a:off x="977900" y="1196975"/>
            <a:ext cx="7105650" cy="5184775"/>
          </a:xfrm>
          <a:noFill/>
        </p:spPr>
        <p:txBody>
          <a:bodyPr/>
          <a:lstStyle/>
          <a:p>
            <a:pPr>
              <a:lnSpc>
                <a:spcPct val="70000"/>
              </a:lnSpc>
              <a:spcBef>
                <a:spcPct val="30000"/>
              </a:spcBef>
              <a:buFont typeface="Wingdings" pitchFamily="2" charset="2"/>
              <a:buNone/>
            </a:pPr>
            <a:r>
              <a:rPr lang="en-US" altLang="zh-CN" sz="1200" b="0" smtClean="0">
                <a:ea typeface="宋体" pitchFamily="2" charset="-122"/>
              </a:rPr>
              <a:t>#include &lt;stdio.h&gt;</a:t>
            </a:r>
          </a:p>
          <a:p>
            <a:pPr>
              <a:lnSpc>
                <a:spcPct val="70000"/>
              </a:lnSpc>
              <a:spcBef>
                <a:spcPct val="30000"/>
              </a:spcBef>
              <a:buFont typeface="Wingdings" pitchFamily="2" charset="2"/>
              <a:buNone/>
            </a:pPr>
            <a:r>
              <a:rPr lang="en-US" altLang="zh-CN" sz="1200" b="0" smtClean="0">
                <a:ea typeface="宋体" pitchFamily="2" charset="-122"/>
              </a:rPr>
              <a:t>#define MAXLINE	1024</a:t>
            </a:r>
          </a:p>
          <a:p>
            <a:pPr>
              <a:lnSpc>
                <a:spcPct val="70000"/>
              </a:lnSpc>
              <a:spcBef>
                <a:spcPct val="30000"/>
              </a:spcBef>
              <a:buFont typeface="Wingdings" pitchFamily="2" charset="2"/>
              <a:buNone/>
            </a:pPr>
            <a:r>
              <a:rPr lang="en-US" altLang="zh-CN" sz="1200" b="0" smtClean="0">
                <a:ea typeface="宋体" pitchFamily="2" charset="-122"/>
              </a:rPr>
              <a:t>int str_len(char s[]);</a:t>
            </a:r>
          </a:p>
          <a:p>
            <a:pPr>
              <a:lnSpc>
                <a:spcPct val="70000"/>
              </a:lnSpc>
              <a:spcBef>
                <a:spcPct val="30000"/>
              </a:spcBef>
              <a:buFont typeface="Wingdings" pitchFamily="2" charset="2"/>
              <a:buNone/>
            </a:pPr>
            <a:r>
              <a:rPr lang="en-US" altLang="zh-CN" sz="1200" b="0" smtClean="0">
                <a:ea typeface="宋体" pitchFamily="2" charset="-122"/>
              </a:rPr>
              <a:t>int main( )	/* find longest line */</a:t>
            </a:r>
          </a:p>
          <a:p>
            <a:pPr>
              <a:lnSpc>
                <a:spcPct val="70000"/>
              </a:lnSpc>
              <a:spcBef>
                <a:spcPct val="30000"/>
              </a:spcBef>
              <a:buFont typeface="Wingdings" pitchFamily="2" charset="2"/>
              <a:buNone/>
            </a:pPr>
            <a:r>
              <a:rPr lang="en-US" altLang="zh-CN" sz="1200" b="0" smtClean="0">
                <a:ea typeface="宋体" pitchFamily="2" charset="-122"/>
              </a:rPr>
              <a:t>{</a:t>
            </a:r>
          </a:p>
          <a:p>
            <a:pPr lvl="1">
              <a:lnSpc>
                <a:spcPct val="70000"/>
              </a:lnSpc>
              <a:spcBef>
                <a:spcPct val="30000"/>
              </a:spcBef>
              <a:buFont typeface="Wingdings" pitchFamily="2" charset="2"/>
              <a:buNone/>
            </a:pPr>
            <a:r>
              <a:rPr lang="en-US" altLang="zh-CN" sz="1200" smtClean="0">
                <a:ea typeface="宋体" pitchFamily="2" charset="-122"/>
              </a:rPr>
              <a:t>int len,  max;	/* current length and maximum length seen so far */</a:t>
            </a:r>
          </a:p>
          <a:p>
            <a:pPr lvl="1">
              <a:lnSpc>
                <a:spcPct val="70000"/>
              </a:lnSpc>
              <a:spcBef>
                <a:spcPct val="30000"/>
              </a:spcBef>
              <a:buFont typeface="Wingdings" pitchFamily="2" charset="2"/>
              <a:buNone/>
            </a:pPr>
            <a:r>
              <a:rPr lang="en-US" altLang="zh-CN" sz="1200" smtClean="0">
                <a:ea typeface="宋体" pitchFamily="2" charset="-122"/>
              </a:rPr>
              <a:t>char *curptr, *saveptr,*tmp; /* current  line pointer and longest line pointer saved */</a:t>
            </a:r>
          </a:p>
          <a:p>
            <a:pPr lvl="1">
              <a:lnSpc>
                <a:spcPct val="70000"/>
              </a:lnSpc>
              <a:spcBef>
                <a:spcPct val="30000"/>
              </a:spcBef>
              <a:buFont typeface="Wingdings" pitchFamily="2" charset="2"/>
              <a:buNone/>
            </a:pPr>
            <a:r>
              <a:rPr lang="en-US" altLang="zh-CN" sz="1200" smtClean="0">
                <a:ea typeface="宋体" pitchFamily="2" charset="-122"/>
              </a:rPr>
              <a:t>char  save1[MAXLINE], save2[MAXLINE];</a:t>
            </a:r>
          </a:p>
          <a:p>
            <a:pPr lvl="1">
              <a:lnSpc>
                <a:spcPct val="70000"/>
              </a:lnSpc>
              <a:spcBef>
                <a:spcPct val="30000"/>
              </a:spcBef>
              <a:buFont typeface="Wingdings" pitchFamily="2" charset="2"/>
              <a:buNone/>
            </a:pPr>
            <a:r>
              <a:rPr lang="en-US" altLang="zh-CN" sz="1200" smtClean="0">
                <a:ea typeface="宋体" pitchFamily="2" charset="-122"/>
              </a:rPr>
              <a:t>curptr = &amp;save1[0];</a:t>
            </a:r>
          </a:p>
          <a:p>
            <a:pPr lvl="1">
              <a:lnSpc>
                <a:spcPct val="70000"/>
              </a:lnSpc>
              <a:spcBef>
                <a:spcPct val="30000"/>
              </a:spcBef>
              <a:buFont typeface="Wingdings" pitchFamily="2" charset="2"/>
              <a:buNone/>
            </a:pPr>
            <a:r>
              <a:rPr lang="en-US" altLang="zh-CN" sz="1200" smtClean="0">
                <a:ea typeface="宋体" pitchFamily="2" charset="-122"/>
              </a:rPr>
              <a:t>saveptr= &amp;save2[0];  </a:t>
            </a:r>
          </a:p>
          <a:p>
            <a:pPr lvl="1">
              <a:lnSpc>
                <a:spcPct val="70000"/>
              </a:lnSpc>
              <a:spcBef>
                <a:spcPct val="30000"/>
              </a:spcBef>
              <a:buFont typeface="Wingdings" pitchFamily="2" charset="2"/>
              <a:buNone/>
            </a:pPr>
            <a:r>
              <a:rPr lang="en-US" altLang="zh-CN" sz="1200" smtClean="0">
                <a:ea typeface="宋体" pitchFamily="2" charset="-122"/>
              </a:rPr>
              <a:t>max = 0;</a:t>
            </a:r>
          </a:p>
          <a:p>
            <a:pPr lvl="1">
              <a:lnSpc>
                <a:spcPct val="70000"/>
              </a:lnSpc>
              <a:spcBef>
                <a:spcPct val="30000"/>
              </a:spcBef>
              <a:buFont typeface="Wingdings" pitchFamily="2" charset="2"/>
              <a:buNone/>
            </a:pPr>
            <a:r>
              <a:rPr lang="en-US" altLang="zh-CN" sz="1200" smtClean="0">
                <a:ea typeface="宋体" pitchFamily="2" charset="-122"/>
              </a:rPr>
              <a:t>while( gets(curptr)  != NULL ){</a:t>
            </a:r>
          </a:p>
          <a:p>
            <a:pPr lvl="1">
              <a:lnSpc>
                <a:spcPct val="70000"/>
              </a:lnSpc>
              <a:spcBef>
                <a:spcPct val="30000"/>
              </a:spcBef>
              <a:buFont typeface="Wingdings" pitchFamily="2" charset="2"/>
              <a:buNone/>
            </a:pPr>
            <a:r>
              <a:rPr lang="en-US" altLang="zh-CN" sz="1200" smtClean="0">
                <a:ea typeface="宋体" pitchFamily="2" charset="-122"/>
              </a:rPr>
              <a:t>          len = str_len(curptr);</a:t>
            </a:r>
          </a:p>
          <a:p>
            <a:pPr lvl="2" indent="0">
              <a:lnSpc>
                <a:spcPct val="70000"/>
              </a:lnSpc>
              <a:spcBef>
                <a:spcPct val="30000"/>
              </a:spcBef>
              <a:buFont typeface="Wingdings" pitchFamily="2" charset="2"/>
              <a:buNone/>
            </a:pPr>
            <a:r>
              <a:rPr lang="en-US" altLang="zh-CN" sz="1200" smtClean="0">
                <a:ea typeface="宋体" pitchFamily="2" charset="-122"/>
              </a:rPr>
              <a:t>if( len &gt; max ) {</a:t>
            </a:r>
          </a:p>
          <a:p>
            <a:pPr lvl="3" indent="0">
              <a:lnSpc>
                <a:spcPct val="70000"/>
              </a:lnSpc>
              <a:spcBef>
                <a:spcPct val="30000"/>
              </a:spcBef>
            </a:pPr>
            <a:r>
              <a:rPr lang="en-US" altLang="zh-CN" sz="1400" smtClean="0">
                <a:ea typeface="宋体" pitchFamily="2" charset="-122"/>
              </a:rPr>
              <a:t>   max = len;</a:t>
            </a:r>
          </a:p>
          <a:p>
            <a:pPr lvl="3" indent="0">
              <a:lnSpc>
                <a:spcPct val="70000"/>
              </a:lnSpc>
              <a:spcBef>
                <a:spcPct val="30000"/>
              </a:spcBef>
            </a:pPr>
            <a:r>
              <a:rPr lang="en-US" altLang="zh-CN" sz="1400" smtClean="0">
                <a:ea typeface="宋体" pitchFamily="2" charset="-122"/>
              </a:rPr>
              <a:t>   tmp = curptr;</a:t>
            </a:r>
          </a:p>
          <a:p>
            <a:pPr lvl="3" indent="0">
              <a:lnSpc>
                <a:spcPct val="70000"/>
              </a:lnSpc>
              <a:spcBef>
                <a:spcPct val="30000"/>
              </a:spcBef>
            </a:pPr>
            <a:r>
              <a:rPr lang="en-US" altLang="zh-CN" sz="1400" smtClean="0">
                <a:ea typeface="宋体" pitchFamily="2" charset="-122"/>
              </a:rPr>
              <a:t>   curptr = saveptr;</a:t>
            </a:r>
          </a:p>
          <a:p>
            <a:pPr lvl="3" indent="0">
              <a:lnSpc>
                <a:spcPct val="70000"/>
              </a:lnSpc>
              <a:spcBef>
                <a:spcPct val="30000"/>
              </a:spcBef>
            </a:pPr>
            <a:r>
              <a:rPr lang="en-US" altLang="zh-CN" sz="1400" smtClean="0">
                <a:ea typeface="宋体" pitchFamily="2" charset="-122"/>
              </a:rPr>
              <a:t>   saveptr = tmp; </a:t>
            </a:r>
          </a:p>
          <a:p>
            <a:pPr lvl="2" indent="0">
              <a:lnSpc>
                <a:spcPct val="70000"/>
              </a:lnSpc>
              <a:spcBef>
                <a:spcPct val="30000"/>
              </a:spcBef>
              <a:buFont typeface="Wingdings" pitchFamily="2" charset="2"/>
              <a:buNone/>
            </a:pPr>
            <a:r>
              <a:rPr lang="en-US" altLang="zh-CN" sz="1200" smtClean="0">
                <a:ea typeface="宋体" pitchFamily="2" charset="-122"/>
              </a:rPr>
              <a:t>}</a:t>
            </a:r>
          </a:p>
          <a:p>
            <a:pPr lvl="1">
              <a:lnSpc>
                <a:spcPct val="70000"/>
              </a:lnSpc>
              <a:spcBef>
                <a:spcPct val="30000"/>
              </a:spcBef>
              <a:buFont typeface="Wingdings" pitchFamily="2" charset="2"/>
              <a:buNone/>
            </a:pPr>
            <a:r>
              <a:rPr lang="en-US" altLang="zh-CN" sz="1200" smtClean="0">
                <a:ea typeface="宋体" pitchFamily="2" charset="-122"/>
              </a:rPr>
              <a:t>}</a:t>
            </a:r>
          </a:p>
          <a:p>
            <a:pPr lvl="1">
              <a:lnSpc>
                <a:spcPct val="70000"/>
              </a:lnSpc>
              <a:spcBef>
                <a:spcPct val="30000"/>
              </a:spcBef>
              <a:buFont typeface="Wingdings" pitchFamily="2" charset="2"/>
              <a:buNone/>
            </a:pPr>
            <a:r>
              <a:rPr lang="en-US" altLang="zh-CN" sz="1200" smtClean="0">
                <a:ea typeface="宋体" pitchFamily="2" charset="-122"/>
              </a:rPr>
              <a:t>if( max &gt; 0)</a:t>
            </a:r>
          </a:p>
          <a:p>
            <a:pPr lvl="2" indent="0">
              <a:lnSpc>
                <a:spcPct val="70000"/>
              </a:lnSpc>
              <a:spcBef>
                <a:spcPct val="30000"/>
              </a:spcBef>
              <a:buFont typeface="Wingdings" pitchFamily="2" charset="2"/>
              <a:buNone/>
            </a:pPr>
            <a:r>
              <a:rPr lang="en-US" altLang="zh-CN" sz="1200" smtClean="0">
                <a:ea typeface="宋体" pitchFamily="2" charset="-122"/>
              </a:rPr>
              <a:t>printf(“%s”, saveptr);</a:t>
            </a:r>
          </a:p>
          <a:p>
            <a:pPr>
              <a:lnSpc>
                <a:spcPct val="70000"/>
              </a:lnSpc>
              <a:spcBef>
                <a:spcPct val="30000"/>
              </a:spcBef>
              <a:buFont typeface="Wingdings" pitchFamily="2" charset="2"/>
              <a:buNone/>
            </a:pPr>
            <a:r>
              <a:rPr lang="en-US" altLang="zh-CN" sz="1200" b="0" smtClean="0">
                <a:ea typeface="宋体" pitchFamily="2" charset="-122"/>
              </a:rPr>
              <a:t>         return 0;</a:t>
            </a:r>
          </a:p>
          <a:p>
            <a:pPr>
              <a:lnSpc>
                <a:spcPct val="70000"/>
              </a:lnSpc>
              <a:spcBef>
                <a:spcPct val="30000"/>
              </a:spcBef>
              <a:buFont typeface="Wingdings" pitchFamily="2" charset="2"/>
              <a:buNone/>
            </a:pPr>
            <a:r>
              <a:rPr lang="en-US" altLang="zh-CN" sz="1200" b="0" smtClean="0">
                <a:ea typeface="宋体" pitchFamily="2" charset="-122"/>
              </a:rPr>
              <a:t>}</a:t>
            </a:r>
            <a:endParaRPr lang="en-US" altLang="zh-CN" sz="700" b="0" smtClean="0">
              <a:ea typeface="宋体" pitchFamily="2" charset="-122"/>
            </a:endParaRPr>
          </a:p>
        </p:txBody>
      </p:sp>
      <p:sp>
        <p:nvSpPr>
          <p:cNvPr id="107524" name="AutoShape 4"/>
          <p:cNvSpPr>
            <a:spLocks noChangeArrowheads="1"/>
          </p:cNvSpPr>
          <p:nvPr/>
        </p:nvSpPr>
        <p:spPr bwMode="auto">
          <a:xfrm>
            <a:off x="4284663" y="1341438"/>
            <a:ext cx="2087562" cy="1150937"/>
          </a:xfrm>
          <a:prstGeom prst="wedgeRoundRectCallout">
            <a:avLst>
              <a:gd name="adj1" fmla="val -124903"/>
              <a:gd name="adj2" fmla="val 79657"/>
              <a:gd name="adj3" fmla="val 16667"/>
            </a:avLst>
          </a:prstGeom>
          <a:solidFill>
            <a:schemeClr val="accent1"/>
          </a:solidFill>
          <a:ln w="9525">
            <a:solidFill>
              <a:schemeClr val="tx1"/>
            </a:solidFill>
            <a:miter lim="800000"/>
            <a:headEnd/>
            <a:tailEnd/>
          </a:ln>
        </p:spPr>
        <p:txBody>
          <a:bodyPr/>
          <a:lstStyle/>
          <a:p>
            <a:r>
              <a:rPr lang="zh-CN" altLang="en-US" b="0"/>
              <a:t>初始化指针使其分别指向一块空间</a:t>
            </a:r>
          </a:p>
        </p:txBody>
      </p:sp>
      <p:sp>
        <p:nvSpPr>
          <p:cNvPr id="107525" name="AutoShape 5"/>
          <p:cNvSpPr>
            <a:spLocks noChangeArrowheads="1"/>
          </p:cNvSpPr>
          <p:nvPr/>
        </p:nvSpPr>
        <p:spPr bwMode="auto">
          <a:xfrm>
            <a:off x="4284663" y="2852738"/>
            <a:ext cx="2087562" cy="647700"/>
          </a:xfrm>
          <a:prstGeom prst="wedgeRoundRectCallout">
            <a:avLst>
              <a:gd name="adj1" fmla="val -119204"/>
              <a:gd name="adj2" fmla="val 101963"/>
              <a:gd name="adj3" fmla="val 16667"/>
            </a:avLst>
          </a:prstGeom>
          <a:solidFill>
            <a:schemeClr val="accent1"/>
          </a:solidFill>
          <a:ln w="9525">
            <a:solidFill>
              <a:schemeClr val="tx1"/>
            </a:solidFill>
            <a:miter lim="800000"/>
            <a:headEnd/>
            <a:tailEnd/>
          </a:ln>
        </p:spPr>
        <p:txBody>
          <a:bodyPr/>
          <a:lstStyle/>
          <a:p>
            <a:r>
              <a:rPr lang="zh-CN" altLang="en-US" b="0"/>
              <a:t>保存新行长度</a:t>
            </a:r>
          </a:p>
        </p:txBody>
      </p:sp>
      <p:sp>
        <p:nvSpPr>
          <p:cNvPr id="107526" name="AutoShape 6"/>
          <p:cNvSpPr>
            <a:spLocks noChangeArrowheads="1"/>
          </p:cNvSpPr>
          <p:nvPr/>
        </p:nvSpPr>
        <p:spPr bwMode="auto">
          <a:xfrm>
            <a:off x="4356100" y="3860800"/>
            <a:ext cx="2087563" cy="1150938"/>
          </a:xfrm>
          <a:prstGeom prst="wedgeRoundRectCallout">
            <a:avLst>
              <a:gd name="adj1" fmla="val -101181"/>
              <a:gd name="adj2" fmla="val -11380"/>
              <a:gd name="adj3" fmla="val 16667"/>
            </a:avLst>
          </a:prstGeom>
          <a:solidFill>
            <a:schemeClr val="accent1"/>
          </a:solidFill>
          <a:ln w="9525">
            <a:solidFill>
              <a:schemeClr val="tx1"/>
            </a:solidFill>
            <a:miter lim="800000"/>
            <a:headEnd/>
            <a:tailEnd/>
          </a:ln>
        </p:spPr>
        <p:txBody>
          <a:bodyPr/>
          <a:lstStyle/>
          <a:p>
            <a:r>
              <a:rPr lang="zh-CN" altLang="en-US" b="0"/>
              <a:t>交换指向当前行和所保存行的指针</a:t>
            </a:r>
          </a:p>
        </p:txBody>
      </p:sp>
      <p:sp>
        <p:nvSpPr>
          <p:cNvPr id="107527" name="Rectangle 7"/>
          <p:cNvSpPr>
            <a:spLocks noChangeArrowheads="1"/>
          </p:cNvSpPr>
          <p:nvPr/>
        </p:nvSpPr>
        <p:spPr bwMode="auto">
          <a:xfrm>
            <a:off x="4932363" y="1125538"/>
            <a:ext cx="4211637" cy="5183187"/>
          </a:xfrm>
          <a:prstGeom prst="rect">
            <a:avLst/>
          </a:prstGeom>
          <a:solidFill>
            <a:schemeClr val="accent1"/>
          </a:solidFill>
          <a:ln w="9525">
            <a:noFill/>
            <a:miter lim="800000"/>
            <a:headEnd/>
            <a:tailEnd/>
          </a:ln>
        </p:spPr>
        <p:txBody>
          <a:bodyPr/>
          <a:lstStyle/>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#include &lt;stdio.h&gt;</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#define MAXLINE	1024</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int str_len(char s[ ]);</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void str_copy(char s[ ], char t[ ]);</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int main( )	/* find longest line */</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int len;		/* current line length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int max;		/* maximum length seen so far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char line[MAXLINE];	/* current input line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char save[MAXLINE];	/* longest line saved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max = 0;</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while( gets(line)  != NULL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          len = str_len(line);</a:t>
            </a:r>
          </a:p>
          <a:p>
            <a:pPr marL="804863" lvl="2">
              <a:lnSpc>
                <a:spcPct val="80000"/>
              </a:lnSpc>
              <a:spcBef>
                <a:spcPct val="40000"/>
              </a:spcBef>
              <a:buFont typeface="Wingdings" pitchFamily="2" charset="2"/>
              <a:buNone/>
            </a:pPr>
            <a:r>
              <a:rPr lang="en-US" altLang="zh-CN" sz="1400" b="0">
                <a:latin typeface="Arial Narrow" pitchFamily="34" charset="0"/>
              </a:rPr>
              <a:t>if( len &gt; max ) {</a:t>
            </a:r>
          </a:p>
          <a:p>
            <a:pPr marL="919163" lvl="3">
              <a:lnSpc>
                <a:spcPct val="80000"/>
              </a:lnSpc>
              <a:spcBef>
                <a:spcPct val="40000"/>
              </a:spcBef>
            </a:pPr>
            <a:r>
              <a:rPr lang="en-US" altLang="zh-CN" sz="1200" b="0">
                <a:latin typeface="Arial Narrow" pitchFamily="34" charset="0"/>
              </a:rPr>
              <a:t>max = len;</a:t>
            </a:r>
          </a:p>
          <a:p>
            <a:pPr marL="919163" lvl="3">
              <a:lnSpc>
                <a:spcPct val="80000"/>
              </a:lnSpc>
              <a:spcBef>
                <a:spcPct val="40000"/>
              </a:spcBef>
            </a:pPr>
            <a:r>
              <a:rPr lang="en-US" altLang="zh-CN" sz="1200">
                <a:solidFill>
                  <a:srgbClr val="0033CC"/>
                </a:solidFill>
                <a:latin typeface="Arial Narrow" pitchFamily="34" charset="0"/>
              </a:rPr>
              <a:t>str_copy(save, line);</a:t>
            </a:r>
          </a:p>
          <a:p>
            <a:pPr marL="804863" lvl="2">
              <a:lnSpc>
                <a:spcPct val="80000"/>
              </a:lnSpc>
              <a:spcBef>
                <a:spcPct val="40000"/>
              </a:spcBef>
              <a:buFont typeface="Wingdings" pitchFamily="2" charset="2"/>
              <a:buNone/>
            </a:pPr>
            <a:r>
              <a:rPr lang="en-US" altLang="zh-CN" sz="1400" b="0">
                <a:latin typeface="Arial Narrow" pitchFamily="34" charset="0"/>
              </a:rPr>
              <a:t>}</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if( max &gt; 0)</a:t>
            </a:r>
          </a:p>
          <a:p>
            <a:pPr marL="804863" lvl="2">
              <a:lnSpc>
                <a:spcPct val="80000"/>
              </a:lnSpc>
              <a:spcBef>
                <a:spcPct val="40000"/>
              </a:spcBef>
              <a:buFont typeface="Wingdings" pitchFamily="2" charset="2"/>
              <a:buNone/>
            </a:pPr>
            <a:r>
              <a:rPr lang="en-US" altLang="zh-CN" sz="1400" b="0">
                <a:latin typeface="Arial Narrow" pitchFamily="34" charset="0"/>
              </a:rPr>
              <a:t>printf(“%s”, save);</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         return 0;</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                        </a:t>
            </a:r>
            <a:r>
              <a:rPr lang="zh-CN" altLang="en-US" sz="1400">
                <a:latin typeface="Arial Narrow" pitchFamily="34" charset="0"/>
              </a:rPr>
              <a:t>数组方式</a:t>
            </a:r>
          </a:p>
          <a:p>
            <a:pPr marL="279400" indent="-279400">
              <a:lnSpc>
                <a:spcPct val="70000"/>
              </a:lnSpc>
              <a:spcBef>
                <a:spcPct val="60000"/>
              </a:spcBef>
              <a:buClr>
                <a:srgbClr val="D60093"/>
              </a:buClr>
              <a:buSzPct val="70000"/>
              <a:buFont typeface="Wingdings" pitchFamily="2" charset="2"/>
              <a:buNone/>
            </a:pPr>
            <a:endParaRPr lang="en-US" altLang="zh-CN" sz="1400" b="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linds(horizontal)">
                                      <p:cBhvr>
                                        <p:cTn id="7" dur="500"/>
                                        <p:tgtEl>
                                          <p:spTgt spid="107524"/>
                                        </p:tgtEl>
                                      </p:cBhvr>
                                    </p:animEffect>
                                  </p:childTnLst>
                                  <p:subTnLst>
                                    <p:set>
                                      <p:cBhvr override="childStyle">
                                        <p:cTn dur="1" fill="hold" display="0" masterRel="nextClick" afterEffect="1"/>
                                        <p:tgtEl>
                                          <p:spTgt spid="1075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5"/>
                                        </p:tgtEl>
                                        <p:attrNameLst>
                                          <p:attrName>style.visibility</p:attrName>
                                        </p:attrNameLst>
                                      </p:cBhvr>
                                      <p:to>
                                        <p:strVal val="visible"/>
                                      </p:to>
                                    </p:set>
                                    <p:animEffect transition="in" filter="blinds(horizontal)">
                                      <p:cBhvr>
                                        <p:cTn id="12" dur="500"/>
                                        <p:tgtEl>
                                          <p:spTgt spid="107525"/>
                                        </p:tgtEl>
                                      </p:cBhvr>
                                    </p:animEffect>
                                  </p:childTnLst>
                                  <p:subTnLst>
                                    <p:set>
                                      <p:cBhvr override="childStyle">
                                        <p:cTn dur="1" fill="hold" display="0" masterRel="nextClick" afterEffect="1"/>
                                        <p:tgtEl>
                                          <p:spTgt spid="1075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26"/>
                                        </p:tgtEl>
                                        <p:attrNameLst>
                                          <p:attrName>style.visibility</p:attrName>
                                        </p:attrNameLst>
                                      </p:cBhvr>
                                      <p:to>
                                        <p:strVal val="visible"/>
                                      </p:to>
                                    </p:set>
                                    <p:animEffect transition="in" filter="blinds(horizontal)">
                                      <p:cBhvr>
                                        <p:cTn id="17" dur="500"/>
                                        <p:tgtEl>
                                          <p:spTgt spid="107526"/>
                                        </p:tgtEl>
                                      </p:cBhvr>
                                    </p:animEffect>
                                  </p:childTnLst>
                                  <p:subTnLst>
                                    <p:set>
                                      <p:cBhvr override="childStyle">
                                        <p:cTn dur="1" fill="hold" display="0" masterRel="nextClick" afterEffect="1"/>
                                        <p:tgtEl>
                                          <p:spTgt spid="1075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7527">
                                            <p:bg/>
                                          </p:spTgt>
                                        </p:tgtEl>
                                        <p:attrNameLst>
                                          <p:attrName>style.visibility</p:attrName>
                                        </p:attrNameLst>
                                      </p:cBhvr>
                                      <p:to>
                                        <p:strVal val="visible"/>
                                      </p:to>
                                    </p:set>
                                    <p:anim calcmode="lin" valueType="num">
                                      <p:cBhvr additive="base">
                                        <p:cTn id="22" dur="500" fill="hold"/>
                                        <p:tgtEl>
                                          <p:spTgt spid="107527">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107527">
                                            <p:bg/>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7527">
                                            <p:txEl>
                                              <p:pRg st="0" end="0"/>
                                            </p:txEl>
                                          </p:spTgt>
                                        </p:tgtEl>
                                        <p:attrNameLst>
                                          <p:attrName>style.visibility</p:attrName>
                                        </p:attrNameLst>
                                      </p:cBhvr>
                                      <p:to>
                                        <p:strVal val="visible"/>
                                      </p:to>
                                    </p:set>
                                    <p:anim calcmode="lin" valueType="num">
                                      <p:cBhvr additive="base">
                                        <p:cTn id="26" dur="500" fill="hold"/>
                                        <p:tgtEl>
                                          <p:spTgt spid="107527">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7527">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7527">
                                            <p:txEl>
                                              <p:pRg st="1" end="1"/>
                                            </p:txEl>
                                          </p:spTgt>
                                        </p:tgtEl>
                                        <p:attrNameLst>
                                          <p:attrName>style.visibility</p:attrName>
                                        </p:attrNameLst>
                                      </p:cBhvr>
                                      <p:to>
                                        <p:strVal val="visible"/>
                                      </p:to>
                                    </p:set>
                                    <p:anim calcmode="lin" valueType="num">
                                      <p:cBhvr additive="base">
                                        <p:cTn id="30" dur="500" fill="hold"/>
                                        <p:tgtEl>
                                          <p:spTgt spid="107527">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7527">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7527">
                                            <p:txEl>
                                              <p:pRg st="2" end="2"/>
                                            </p:txEl>
                                          </p:spTgt>
                                        </p:tgtEl>
                                        <p:attrNameLst>
                                          <p:attrName>style.visibility</p:attrName>
                                        </p:attrNameLst>
                                      </p:cBhvr>
                                      <p:to>
                                        <p:strVal val="visible"/>
                                      </p:to>
                                    </p:set>
                                    <p:anim calcmode="lin" valueType="num">
                                      <p:cBhvr additive="base">
                                        <p:cTn id="34" dur="500" fill="hold"/>
                                        <p:tgtEl>
                                          <p:spTgt spid="107527">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7527">
                                            <p:txEl>
                                              <p:pRg st="2" end="2"/>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7527">
                                            <p:txEl>
                                              <p:pRg st="3" end="3"/>
                                            </p:txEl>
                                          </p:spTgt>
                                        </p:tgtEl>
                                        <p:attrNameLst>
                                          <p:attrName>style.visibility</p:attrName>
                                        </p:attrNameLst>
                                      </p:cBhvr>
                                      <p:to>
                                        <p:strVal val="visible"/>
                                      </p:to>
                                    </p:set>
                                    <p:anim calcmode="lin" valueType="num">
                                      <p:cBhvr additive="base">
                                        <p:cTn id="38" dur="500" fill="hold"/>
                                        <p:tgtEl>
                                          <p:spTgt spid="107527">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7527">
                                            <p:txEl>
                                              <p:pRg st="3" end="3"/>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7527">
                                            <p:txEl>
                                              <p:pRg st="4" end="4"/>
                                            </p:txEl>
                                          </p:spTgt>
                                        </p:tgtEl>
                                        <p:attrNameLst>
                                          <p:attrName>style.visibility</p:attrName>
                                        </p:attrNameLst>
                                      </p:cBhvr>
                                      <p:to>
                                        <p:strVal val="visible"/>
                                      </p:to>
                                    </p:set>
                                    <p:anim calcmode="lin" valueType="num">
                                      <p:cBhvr additive="base">
                                        <p:cTn id="42" dur="500" fill="hold"/>
                                        <p:tgtEl>
                                          <p:spTgt spid="10752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7527">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07527">
                                            <p:txEl>
                                              <p:pRg st="5" end="5"/>
                                            </p:txEl>
                                          </p:spTgt>
                                        </p:tgtEl>
                                        <p:attrNameLst>
                                          <p:attrName>style.visibility</p:attrName>
                                        </p:attrNameLst>
                                      </p:cBhvr>
                                      <p:to>
                                        <p:strVal val="visible"/>
                                      </p:to>
                                    </p:set>
                                    <p:anim calcmode="lin" valueType="num">
                                      <p:cBhvr additive="base">
                                        <p:cTn id="46" dur="500" fill="hold"/>
                                        <p:tgtEl>
                                          <p:spTgt spid="107527">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7527">
                                            <p:txEl>
                                              <p:pRg st="5" end="5"/>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07527">
                                            <p:txEl>
                                              <p:pRg st="6" end="6"/>
                                            </p:txEl>
                                          </p:spTgt>
                                        </p:tgtEl>
                                        <p:attrNameLst>
                                          <p:attrName>style.visibility</p:attrName>
                                        </p:attrNameLst>
                                      </p:cBhvr>
                                      <p:to>
                                        <p:strVal val="visible"/>
                                      </p:to>
                                    </p:set>
                                    <p:anim calcmode="lin" valueType="num">
                                      <p:cBhvr additive="base">
                                        <p:cTn id="50" dur="500" fill="hold"/>
                                        <p:tgtEl>
                                          <p:spTgt spid="107527">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07527">
                                            <p:txEl>
                                              <p:pRg st="6" end="6"/>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07527">
                                            <p:txEl>
                                              <p:pRg st="7" end="7"/>
                                            </p:txEl>
                                          </p:spTgt>
                                        </p:tgtEl>
                                        <p:attrNameLst>
                                          <p:attrName>style.visibility</p:attrName>
                                        </p:attrNameLst>
                                      </p:cBhvr>
                                      <p:to>
                                        <p:strVal val="visible"/>
                                      </p:to>
                                    </p:set>
                                    <p:anim calcmode="lin" valueType="num">
                                      <p:cBhvr additive="base">
                                        <p:cTn id="54" dur="500" fill="hold"/>
                                        <p:tgtEl>
                                          <p:spTgt spid="107527">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7527">
                                            <p:txEl>
                                              <p:pRg st="7" end="7"/>
                                            </p:tx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07527">
                                            <p:txEl>
                                              <p:pRg st="8" end="8"/>
                                            </p:txEl>
                                          </p:spTgt>
                                        </p:tgtEl>
                                        <p:attrNameLst>
                                          <p:attrName>style.visibility</p:attrName>
                                        </p:attrNameLst>
                                      </p:cBhvr>
                                      <p:to>
                                        <p:strVal val="visible"/>
                                      </p:to>
                                    </p:set>
                                    <p:anim calcmode="lin" valueType="num">
                                      <p:cBhvr additive="base">
                                        <p:cTn id="58" dur="500" fill="hold"/>
                                        <p:tgtEl>
                                          <p:spTgt spid="107527">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07527">
                                            <p:txEl>
                                              <p:pRg st="8" end="8"/>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07527">
                                            <p:txEl>
                                              <p:pRg st="9" end="9"/>
                                            </p:txEl>
                                          </p:spTgt>
                                        </p:tgtEl>
                                        <p:attrNameLst>
                                          <p:attrName>style.visibility</p:attrName>
                                        </p:attrNameLst>
                                      </p:cBhvr>
                                      <p:to>
                                        <p:strVal val="visible"/>
                                      </p:to>
                                    </p:set>
                                    <p:anim calcmode="lin" valueType="num">
                                      <p:cBhvr additive="base">
                                        <p:cTn id="62" dur="500" fill="hold"/>
                                        <p:tgtEl>
                                          <p:spTgt spid="107527">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07527">
                                            <p:txEl>
                                              <p:pRg st="9" end="9"/>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07527">
                                            <p:txEl>
                                              <p:pRg st="10" end="10"/>
                                            </p:txEl>
                                          </p:spTgt>
                                        </p:tgtEl>
                                        <p:attrNameLst>
                                          <p:attrName>style.visibility</p:attrName>
                                        </p:attrNameLst>
                                      </p:cBhvr>
                                      <p:to>
                                        <p:strVal val="visible"/>
                                      </p:to>
                                    </p:set>
                                    <p:anim calcmode="lin" valueType="num">
                                      <p:cBhvr additive="base">
                                        <p:cTn id="66" dur="500" fill="hold"/>
                                        <p:tgtEl>
                                          <p:spTgt spid="107527">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7527">
                                            <p:txEl>
                                              <p:pRg st="10" end="1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07527">
                                            <p:txEl>
                                              <p:pRg st="11" end="11"/>
                                            </p:txEl>
                                          </p:spTgt>
                                        </p:tgtEl>
                                        <p:attrNameLst>
                                          <p:attrName>style.visibility</p:attrName>
                                        </p:attrNameLst>
                                      </p:cBhvr>
                                      <p:to>
                                        <p:strVal val="visible"/>
                                      </p:to>
                                    </p:set>
                                    <p:anim calcmode="lin" valueType="num">
                                      <p:cBhvr additive="base">
                                        <p:cTn id="70" dur="500" fill="hold"/>
                                        <p:tgtEl>
                                          <p:spTgt spid="107527">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07527">
                                            <p:txEl>
                                              <p:pRg st="11" end="11"/>
                                            </p:txEl>
                                          </p:spTgt>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07527">
                                            <p:txEl>
                                              <p:pRg st="12" end="12"/>
                                            </p:txEl>
                                          </p:spTgt>
                                        </p:tgtEl>
                                        <p:attrNameLst>
                                          <p:attrName>style.visibility</p:attrName>
                                        </p:attrNameLst>
                                      </p:cBhvr>
                                      <p:to>
                                        <p:strVal val="visible"/>
                                      </p:to>
                                    </p:set>
                                    <p:anim calcmode="lin" valueType="num">
                                      <p:cBhvr additive="base">
                                        <p:cTn id="74" dur="500" fill="hold"/>
                                        <p:tgtEl>
                                          <p:spTgt spid="107527">
                                            <p:txEl>
                                              <p:pRg st="12" end="1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07527">
                                            <p:txEl>
                                              <p:pRg st="12" end="12"/>
                                            </p:txEl>
                                          </p:spTgt>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07527">
                                            <p:txEl>
                                              <p:pRg st="13" end="13"/>
                                            </p:txEl>
                                          </p:spTgt>
                                        </p:tgtEl>
                                        <p:attrNameLst>
                                          <p:attrName>style.visibility</p:attrName>
                                        </p:attrNameLst>
                                      </p:cBhvr>
                                      <p:to>
                                        <p:strVal val="visible"/>
                                      </p:to>
                                    </p:set>
                                    <p:anim calcmode="lin" valueType="num">
                                      <p:cBhvr additive="base">
                                        <p:cTn id="78" dur="500" fill="hold"/>
                                        <p:tgtEl>
                                          <p:spTgt spid="107527">
                                            <p:txEl>
                                              <p:pRg st="13" end="1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07527">
                                            <p:txEl>
                                              <p:pRg st="13" end="13"/>
                                            </p:txEl>
                                          </p:spTgt>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07527">
                                            <p:txEl>
                                              <p:pRg st="14" end="14"/>
                                            </p:txEl>
                                          </p:spTgt>
                                        </p:tgtEl>
                                        <p:attrNameLst>
                                          <p:attrName>style.visibility</p:attrName>
                                        </p:attrNameLst>
                                      </p:cBhvr>
                                      <p:to>
                                        <p:strVal val="visible"/>
                                      </p:to>
                                    </p:set>
                                    <p:anim calcmode="lin" valueType="num">
                                      <p:cBhvr additive="base">
                                        <p:cTn id="82" dur="500" fill="hold"/>
                                        <p:tgtEl>
                                          <p:spTgt spid="107527">
                                            <p:txEl>
                                              <p:pRg st="14" end="1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07527">
                                            <p:txEl>
                                              <p:pRg st="14" end="14"/>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07527">
                                            <p:txEl>
                                              <p:pRg st="15" end="15"/>
                                            </p:txEl>
                                          </p:spTgt>
                                        </p:tgtEl>
                                        <p:attrNameLst>
                                          <p:attrName>style.visibility</p:attrName>
                                        </p:attrNameLst>
                                      </p:cBhvr>
                                      <p:to>
                                        <p:strVal val="visible"/>
                                      </p:to>
                                    </p:set>
                                    <p:anim calcmode="lin" valueType="num">
                                      <p:cBhvr additive="base">
                                        <p:cTn id="86" dur="500" fill="hold"/>
                                        <p:tgtEl>
                                          <p:spTgt spid="107527">
                                            <p:txEl>
                                              <p:pRg st="15" end="15"/>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07527">
                                            <p:txEl>
                                              <p:pRg st="15" end="15"/>
                                            </p:txEl>
                                          </p:spTgt>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07527">
                                            <p:txEl>
                                              <p:pRg st="16" end="16"/>
                                            </p:txEl>
                                          </p:spTgt>
                                        </p:tgtEl>
                                        <p:attrNameLst>
                                          <p:attrName>style.visibility</p:attrName>
                                        </p:attrNameLst>
                                      </p:cBhvr>
                                      <p:to>
                                        <p:strVal val="visible"/>
                                      </p:to>
                                    </p:set>
                                    <p:anim calcmode="lin" valueType="num">
                                      <p:cBhvr additive="base">
                                        <p:cTn id="90" dur="500" fill="hold"/>
                                        <p:tgtEl>
                                          <p:spTgt spid="107527">
                                            <p:txEl>
                                              <p:pRg st="16" end="16"/>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07527">
                                            <p:txEl>
                                              <p:pRg st="16" end="16"/>
                                            </p:txEl>
                                          </p:spTgt>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07527">
                                            <p:txEl>
                                              <p:pRg st="17" end="17"/>
                                            </p:txEl>
                                          </p:spTgt>
                                        </p:tgtEl>
                                        <p:attrNameLst>
                                          <p:attrName>style.visibility</p:attrName>
                                        </p:attrNameLst>
                                      </p:cBhvr>
                                      <p:to>
                                        <p:strVal val="visible"/>
                                      </p:to>
                                    </p:set>
                                    <p:anim calcmode="lin" valueType="num">
                                      <p:cBhvr additive="base">
                                        <p:cTn id="94" dur="500" fill="hold"/>
                                        <p:tgtEl>
                                          <p:spTgt spid="107527">
                                            <p:txEl>
                                              <p:pRg st="17" end="17"/>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07527">
                                            <p:txEl>
                                              <p:pRg st="17" end="17"/>
                                            </p:txEl>
                                          </p:spTgt>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07527">
                                            <p:txEl>
                                              <p:pRg st="18" end="18"/>
                                            </p:txEl>
                                          </p:spTgt>
                                        </p:tgtEl>
                                        <p:attrNameLst>
                                          <p:attrName>style.visibility</p:attrName>
                                        </p:attrNameLst>
                                      </p:cBhvr>
                                      <p:to>
                                        <p:strVal val="visible"/>
                                      </p:to>
                                    </p:set>
                                    <p:anim calcmode="lin" valueType="num">
                                      <p:cBhvr additive="base">
                                        <p:cTn id="98" dur="500" fill="hold"/>
                                        <p:tgtEl>
                                          <p:spTgt spid="107527">
                                            <p:txEl>
                                              <p:pRg st="18" end="18"/>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07527">
                                            <p:txEl>
                                              <p:pRg st="18" end="18"/>
                                            </p:txEl>
                                          </p:spTgt>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07527">
                                            <p:txEl>
                                              <p:pRg st="19" end="19"/>
                                            </p:txEl>
                                          </p:spTgt>
                                        </p:tgtEl>
                                        <p:attrNameLst>
                                          <p:attrName>style.visibility</p:attrName>
                                        </p:attrNameLst>
                                      </p:cBhvr>
                                      <p:to>
                                        <p:strVal val="visible"/>
                                      </p:to>
                                    </p:set>
                                    <p:anim calcmode="lin" valueType="num">
                                      <p:cBhvr additive="base">
                                        <p:cTn id="102" dur="500" fill="hold"/>
                                        <p:tgtEl>
                                          <p:spTgt spid="107527">
                                            <p:txEl>
                                              <p:pRg st="19" end="19"/>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07527">
                                            <p:txEl>
                                              <p:pRg st="19" end="19"/>
                                            </p:txEl>
                                          </p:spTgt>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07527">
                                            <p:txEl>
                                              <p:pRg st="20" end="20"/>
                                            </p:txEl>
                                          </p:spTgt>
                                        </p:tgtEl>
                                        <p:attrNameLst>
                                          <p:attrName>style.visibility</p:attrName>
                                        </p:attrNameLst>
                                      </p:cBhvr>
                                      <p:to>
                                        <p:strVal val="visible"/>
                                      </p:to>
                                    </p:set>
                                    <p:anim calcmode="lin" valueType="num">
                                      <p:cBhvr additive="base">
                                        <p:cTn id="106" dur="500" fill="hold"/>
                                        <p:tgtEl>
                                          <p:spTgt spid="107527">
                                            <p:txEl>
                                              <p:pRg st="20" end="20"/>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107527">
                                            <p:txEl>
                                              <p:pRg st="20" end="20"/>
                                            </p:txEl>
                                          </p:spTgt>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07527">
                                            <p:txEl>
                                              <p:pRg st="21" end="21"/>
                                            </p:txEl>
                                          </p:spTgt>
                                        </p:tgtEl>
                                        <p:attrNameLst>
                                          <p:attrName>style.visibility</p:attrName>
                                        </p:attrNameLst>
                                      </p:cBhvr>
                                      <p:to>
                                        <p:strVal val="visible"/>
                                      </p:to>
                                    </p:set>
                                    <p:anim calcmode="lin" valueType="num">
                                      <p:cBhvr additive="base">
                                        <p:cTn id="110" dur="500" fill="hold"/>
                                        <p:tgtEl>
                                          <p:spTgt spid="107527">
                                            <p:txEl>
                                              <p:pRg st="21" end="21"/>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107527">
                                            <p:txEl>
                                              <p:pRg st="21" end="21"/>
                                            </p:txEl>
                                          </p:spTgt>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07527">
                                            <p:txEl>
                                              <p:pRg st="22" end="22"/>
                                            </p:txEl>
                                          </p:spTgt>
                                        </p:tgtEl>
                                        <p:attrNameLst>
                                          <p:attrName>style.visibility</p:attrName>
                                        </p:attrNameLst>
                                      </p:cBhvr>
                                      <p:to>
                                        <p:strVal val="visible"/>
                                      </p:to>
                                    </p:set>
                                    <p:anim calcmode="lin" valueType="num">
                                      <p:cBhvr additive="base">
                                        <p:cTn id="114" dur="500" fill="hold"/>
                                        <p:tgtEl>
                                          <p:spTgt spid="107527">
                                            <p:txEl>
                                              <p:pRg st="22" end="22"/>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107527">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6" presetClass="emph" presetSubtype="0" fill="hold" nodeType="clickEffect">
                                  <p:stCondLst>
                                    <p:cond delay="0"/>
                                  </p:stCondLst>
                                  <p:childTnLst>
                                    <p:animScale>
                                      <p:cBhvr>
                                        <p:cTn id="119" dur="2000" fill="hold"/>
                                        <p:tgtEl>
                                          <p:spTgt spid="107527">
                                            <p:txEl>
                                              <p:pRg st="15" end="1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nimBg="1"/>
      <p:bldP spid="107525" grpId="0" animBg="1"/>
      <p:bldP spid="107526" grpId="0" animBg="1"/>
      <p:bldP spid="107527" grpId="0" build="allAtOnce"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3"/>
          <p:cNvSpPr>
            <a:spLocks noGrp="1"/>
          </p:cNvSpPr>
          <p:nvPr>
            <p:ph type="ftr" sz="quarter" idx="10"/>
          </p:nvPr>
        </p:nvSpPr>
        <p:spPr>
          <a:noFill/>
        </p:spPr>
        <p:txBody>
          <a:bodyPr/>
          <a:lstStyle/>
          <a:p>
            <a:r>
              <a:rPr lang="en-US" altLang="zh-CN" smtClean="0"/>
              <a:t>构造类型 – 数组和指针</a:t>
            </a:r>
          </a:p>
        </p:txBody>
      </p:sp>
      <p:sp>
        <p:nvSpPr>
          <p:cNvPr id="41987" name="灯片编号占位符 4"/>
          <p:cNvSpPr>
            <a:spLocks noGrp="1"/>
          </p:cNvSpPr>
          <p:nvPr>
            <p:ph type="sldNum" sz="quarter" idx="11"/>
          </p:nvPr>
        </p:nvSpPr>
        <p:spPr>
          <a:noFill/>
        </p:spPr>
        <p:txBody>
          <a:bodyPr/>
          <a:lstStyle/>
          <a:p>
            <a:fld id="{31D46BD2-5FF2-489F-9665-5BBFDF07AD47}" type="slidenum">
              <a:rPr lang="en-US" altLang="zh-CN" smtClean="0"/>
              <a:pPr/>
              <a:t>36</a:t>
            </a:fld>
            <a:endParaRPr lang="en-US" altLang="zh-CN" smtClean="0"/>
          </a:p>
        </p:txBody>
      </p:sp>
      <p:sp>
        <p:nvSpPr>
          <p:cNvPr id="41988"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5.3</a:t>
            </a:r>
            <a:r>
              <a:rPr lang="zh-CN" altLang="en-US" dirty="0" smtClean="0">
                <a:ea typeface="宋体" pitchFamily="2" charset="-122"/>
              </a:rPr>
              <a:t>：代码实现（指针方式）（续）</a:t>
            </a:r>
          </a:p>
        </p:txBody>
      </p:sp>
      <p:sp>
        <p:nvSpPr>
          <p:cNvPr id="41989" name="Rectangle 3"/>
          <p:cNvSpPr>
            <a:spLocks noGrp="1" noChangeArrowheads="1"/>
          </p:cNvSpPr>
          <p:nvPr>
            <p:ph type="body" idx="1"/>
          </p:nvPr>
        </p:nvSpPr>
        <p:spPr/>
        <p:txBody>
          <a:bodyPr/>
          <a:lstStyle/>
          <a:p>
            <a:r>
              <a:rPr lang="zh-CN" altLang="en-US" smtClean="0">
                <a:ea typeface="宋体" pitchFamily="2" charset="-122"/>
              </a:rPr>
              <a:t>与数组实现方式相比，</a:t>
            </a:r>
            <a:r>
              <a:rPr lang="zh-CN" altLang="en-US" smtClean="0">
                <a:solidFill>
                  <a:srgbClr val="0033CC"/>
                </a:solidFill>
                <a:ea typeface="宋体" pitchFamily="2" charset="-122"/>
              </a:rPr>
              <a:t>指针实现方式减少了每当发现新的更长行时所进行的字符数组拷贝</a:t>
            </a:r>
            <a:r>
              <a:rPr lang="zh-CN" altLang="en-US" smtClean="0">
                <a:ea typeface="宋体" pitchFamily="2" charset="-122"/>
              </a:rPr>
              <a:t>（通过调用函数</a:t>
            </a:r>
            <a:r>
              <a:rPr lang="en-US" altLang="zh-CN" smtClean="0">
                <a:ea typeface="宋体" pitchFamily="2" charset="-122"/>
              </a:rPr>
              <a:t>str_copy</a:t>
            </a:r>
            <a:r>
              <a:rPr lang="zh-CN" altLang="en-US" smtClean="0">
                <a:ea typeface="宋体" pitchFamily="2" charset="-122"/>
              </a:rPr>
              <a:t>）。显然指针实现方式代码执行速度要快。</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3"/>
          <p:cNvSpPr>
            <a:spLocks noGrp="1"/>
          </p:cNvSpPr>
          <p:nvPr>
            <p:ph type="ftr" sz="quarter" idx="10"/>
          </p:nvPr>
        </p:nvSpPr>
        <p:spPr>
          <a:noFill/>
        </p:spPr>
        <p:txBody>
          <a:bodyPr/>
          <a:lstStyle/>
          <a:p>
            <a:r>
              <a:rPr lang="en-US" altLang="zh-CN" smtClean="0"/>
              <a:t>构造类型 – 数组和指针</a:t>
            </a:r>
          </a:p>
        </p:txBody>
      </p:sp>
      <p:sp>
        <p:nvSpPr>
          <p:cNvPr id="43011" name="灯片编号占位符 4"/>
          <p:cNvSpPr>
            <a:spLocks noGrp="1"/>
          </p:cNvSpPr>
          <p:nvPr>
            <p:ph type="sldNum" sz="quarter" idx="11"/>
          </p:nvPr>
        </p:nvSpPr>
        <p:spPr>
          <a:noFill/>
        </p:spPr>
        <p:txBody>
          <a:bodyPr/>
          <a:lstStyle/>
          <a:p>
            <a:fld id="{4DA747E9-0E5C-4548-A1F9-42A80D5982C6}" type="slidenum">
              <a:rPr lang="en-US" altLang="zh-CN" smtClean="0"/>
              <a:pPr/>
              <a:t>37</a:t>
            </a:fld>
            <a:endParaRPr lang="en-US" altLang="zh-CN" smtClean="0"/>
          </a:p>
        </p:txBody>
      </p:sp>
      <p:sp>
        <p:nvSpPr>
          <p:cNvPr id="43012" name="Rectangle 2"/>
          <p:cNvSpPr>
            <a:spLocks noGrp="1" noChangeArrowheads="1"/>
          </p:cNvSpPr>
          <p:nvPr>
            <p:ph type="title"/>
          </p:nvPr>
        </p:nvSpPr>
        <p:spPr/>
        <p:txBody>
          <a:bodyPr/>
          <a:lstStyle/>
          <a:p>
            <a:r>
              <a:rPr lang="zh-CN" altLang="en-US" smtClean="0">
                <a:ea typeface="宋体" pitchFamily="2" charset="-122"/>
              </a:rPr>
              <a:t>指针作为函数参数</a:t>
            </a:r>
          </a:p>
        </p:txBody>
      </p:sp>
      <p:sp>
        <p:nvSpPr>
          <p:cNvPr id="56323" name="Rectangle 3"/>
          <p:cNvSpPr>
            <a:spLocks noGrp="1" noChangeArrowheads="1"/>
          </p:cNvSpPr>
          <p:nvPr>
            <p:ph type="body" idx="1"/>
          </p:nvPr>
        </p:nvSpPr>
        <p:spPr/>
        <p:txBody>
          <a:bodyPr/>
          <a:lstStyle/>
          <a:p>
            <a:r>
              <a:rPr lang="zh-CN" altLang="en-US" b="0" smtClean="0">
                <a:ea typeface="宋体" pitchFamily="2" charset="-122"/>
              </a:rPr>
              <a:t>在</a:t>
            </a:r>
            <a:r>
              <a:rPr lang="en-US" altLang="zh-CN" b="0" smtClean="0">
                <a:ea typeface="宋体" pitchFamily="2" charset="-122"/>
              </a:rPr>
              <a:t>C</a:t>
            </a:r>
            <a:r>
              <a:rPr lang="zh-CN" altLang="en-US" b="0" smtClean="0">
                <a:ea typeface="宋体" pitchFamily="2" charset="-122"/>
              </a:rPr>
              <a:t>中函数参数传递方式为“</a:t>
            </a:r>
            <a:r>
              <a:rPr lang="zh-CN" altLang="en-US" smtClean="0">
                <a:solidFill>
                  <a:srgbClr val="0033CC"/>
                </a:solidFill>
                <a:ea typeface="宋体" pitchFamily="2" charset="-122"/>
              </a:rPr>
              <a:t>传值</a:t>
            </a:r>
            <a:r>
              <a:rPr lang="zh-CN" altLang="en-US" b="0" smtClean="0">
                <a:ea typeface="宋体" pitchFamily="2" charset="-122"/>
              </a:rPr>
              <a:t>”。这种方式的最大好处是函数调用不会改变实参变量的值。如何通过函数调用来改变实参变量的值？如通过函数</a:t>
            </a:r>
            <a:r>
              <a:rPr lang="en-US" altLang="zh-CN" b="0" smtClean="0">
                <a:ea typeface="宋体" pitchFamily="2" charset="-122"/>
              </a:rPr>
              <a:t>swap(a,b)</a:t>
            </a:r>
            <a:r>
              <a:rPr lang="zh-CN" altLang="en-US" b="0" smtClean="0">
                <a:ea typeface="宋体" pitchFamily="2" charset="-122"/>
              </a:rPr>
              <a:t>来交换两个变量的内容。</a:t>
            </a:r>
          </a:p>
          <a:p>
            <a:r>
              <a:rPr lang="zh-CN" altLang="en-US" b="0" smtClean="0">
                <a:ea typeface="宋体" pitchFamily="2" charset="-122"/>
              </a:rPr>
              <a:t>可以通过将指针作为函数参数来改变实参内容。例如：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7" dur="500"/>
                                        <p:tgtEl>
                                          <p:spTgt spid="56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3"/>
          <p:cNvSpPr>
            <a:spLocks noGrp="1"/>
          </p:cNvSpPr>
          <p:nvPr>
            <p:ph type="ftr" sz="quarter" idx="10"/>
          </p:nvPr>
        </p:nvSpPr>
        <p:spPr>
          <a:noFill/>
        </p:spPr>
        <p:txBody>
          <a:bodyPr/>
          <a:lstStyle/>
          <a:p>
            <a:r>
              <a:rPr lang="en-US" altLang="zh-CN" smtClean="0"/>
              <a:t>构造类型 – 数组和指针</a:t>
            </a:r>
          </a:p>
        </p:txBody>
      </p:sp>
      <p:sp>
        <p:nvSpPr>
          <p:cNvPr id="44035" name="灯片编号占位符 4"/>
          <p:cNvSpPr>
            <a:spLocks noGrp="1"/>
          </p:cNvSpPr>
          <p:nvPr>
            <p:ph type="sldNum" sz="quarter" idx="11"/>
          </p:nvPr>
        </p:nvSpPr>
        <p:spPr>
          <a:noFill/>
        </p:spPr>
        <p:txBody>
          <a:bodyPr/>
          <a:lstStyle/>
          <a:p>
            <a:fld id="{1474F512-9F5A-4455-B92B-238D303C14D0}" type="slidenum">
              <a:rPr lang="en-US" altLang="zh-CN" smtClean="0"/>
              <a:pPr/>
              <a:t>38</a:t>
            </a:fld>
            <a:endParaRPr lang="en-US" altLang="zh-CN" smtClean="0"/>
          </a:p>
        </p:txBody>
      </p:sp>
      <p:sp>
        <p:nvSpPr>
          <p:cNvPr id="44036" name="Rectangle 2"/>
          <p:cNvSpPr>
            <a:spLocks noGrp="1" noChangeArrowheads="1"/>
          </p:cNvSpPr>
          <p:nvPr>
            <p:ph type="title"/>
          </p:nvPr>
        </p:nvSpPr>
        <p:spPr/>
        <p:txBody>
          <a:bodyPr/>
          <a:lstStyle/>
          <a:p>
            <a:r>
              <a:rPr lang="zh-CN" altLang="en-US" smtClean="0">
                <a:ea typeface="宋体" pitchFamily="2" charset="-122"/>
              </a:rPr>
              <a:t>指针作为函数参数（续）</a:t>
            </a:r>
          </a:p>
        </p:txBody>
      </p:sp>
      <p:sp>
        <p:nvSpPr>
          <p:cNvPr id="57347" name="Rectangle 3"/>
          <p:cNvSpPr>
            <a:spLocks noGrp="1" noChangeArrowheads="1"/>
          </p:cNvSpPr>
          <p:nvPr>
            <p:ph type="body" idx="1"/>
          </p:nvPr>
        </p:nvSpPr>
        <p:spPr>
          <a:xfrm>
            <a:off x="971550" y="1268413"/>
            <a:ext cx="7105650" cy="4878387"/>
          </a:xfrm>
        </p:spPr>
        <p:txBody>
          <a:bodyPr/>
          <a:lstStyle/>
          <a:p>
            <a:pPr>
              <a:lnSpc>
                <a:spcPct val="70000"/>
              </a:lnSpc>
              <a:buFont typeface="Wingdings" pitchFamily="2" charset="2"/>
              <a:buNone/>
            </a:pPr>
            <a:r>
              <a:rPr lang="zh-CN" altLang="en-US" sz="1800" dirty="0" smtClean="0">
                <a:solidFill>
                  <a:srgbClr val="0033CC"/>
                </a:solidFill>
                <a:ea typeface="宋体" pitchFamily="2" charset="-122"/>
              </a:rPr>
              <a:t>如何通过函数</a:t>
            </a:r>
            <a:r>
              <a:rPr lang="en-US" altLang="zh-CN" sz="1800" dirty="0" smtClean="0">
                <a:solidFill>
                  <a:srgbClr val="0033CC"/>
                </a:solidFill>
                <a:ea typeface="宋体" pitchFamily="2" charset="-122"/>
              </a:rPr>
              <a:t>swap</a:t>
            </a:r>
            <a:r>
              <a:rPr lang="zh-CN" altLang="en-US" sz="1800" dirty="0" smtClean="0">
                <a:solidFill>
                  <a:srgbClr val="0033CC"/>
                </a:solidFill>
                <a:ea typeface="宋体" pitchFamily="2" charset="-122"/>
              </a:rPr>
              <a:t>交换实参变量</a:t>
            </a:r>
            <a:r>
              <a:rPr lang="en-US" altLang="zh-CN" sz="1800" dirty="0" smtClean="0">
                <a:solidFill>
                  <a:srgbClr val="0033CC"/>
                </a:solidFill>
                <a:ea typeface="宋体" pitchFamily="2" charset="-122"/>
              </a:rPr>
              <a:t>a</a:t>
            </a:r>
            <a:r>
              <a:rPr lang="zh-CN" altLang="en-US" sz="1800" dirty="0" smtClean="0">
                <a:solidFill>
                  <a:srgbClr val="0033CC"/>
                </a:solidFill>
                <a:ea typeface="宋体" pitchFamily="2" charset="-122"/>
              </a:rPr>
              <a:t>和</a:t>
            </a:r>
            <a:r>
              <a:rPr lang="en-US" altLang="zh-CN" sz="1800" dirty="0" smtClean="0">
                <a:solidFill>
                  <a:srgbClr val="0033CC"/>
                </a:solidFill>
                <a:ea typeface="宋体" pitchFamily="2" charset="-122"/>
              </a:rPr>
              <a:t>b</a:t>
            </a:r>
            <a:r>
              <a:rPr lang="zh-CN" altLang="en-US" sz="1800" dirty="0" smtClean="0">
                <a:solidFill>
                  <a:srgbClr val="0033CC"/>
                </a:solidFill>
                <a:ea typeface="宋体" pitchFamily="2" charset="-122"/>
              </a:rPr>
              <a:t>？</a:t>
            </a:r>
            <a:r>
              <a:rPr lang="zh-CN" altLang="en-US" sz="1800" b="0" dirty="0" smtClean="0">
                <a:ea typeface="宋体" pitchFamily="2" charset="-122"/>
              </a:rPr>
              <a:t>正确的做法应为：</a:t>
            </a:r>
          </a:p>
          <a:p>
            <a:pPr>
              <a:lnSpc>
                <a:spcPct val="70000"/>
              </a:lnSpc>
              <a:buFont typeface="Wingdings" pitchFamily="2" charset="2"/>
              <a:buNone/>
            </a:pPr>
            <a:r>
              <a:rPr lang="en-US" altLang="zh-CN" sz="1800" b="0" dirty="0" smtClean="0">
                <a:ea typeface="宋体" pitchFamily="2" charset="-122"/>
              </a:rPr>
              <a:t>void swap ( </a:t>
            </a:r>
            <a:r>
              <a:rPr lang="en-US" altLang="zh-CN" sz="1800" dirty="0" err="1" smtClean="0">
                <a:solidFill>
                  <a:srgbClr val="0033CC"/>
                </a:solidFill>
                <a:ea typeface="宋体" pitchFamily="2" charset="-122"/>
              </a:rPr>
              <a:t>int</a:t>
            </a:r>
            <a:r>
              <a:rPr lang="en-US" altLang="zh-CN" sz="1800" dirty="0" smtClean="0">
                <a:solidFill>
                  <a:srgbClr val="0033CC"/>
                </a:solidFill>
                <a:ea typeface="宋体" pitchFamily="2" charset="-122"/>
              </a:rPr>
              <a:t> *</a:t>
            </a:r>
            <a:r>
              <a:rPr lang="en-US" altLang="zh-CN" sz="1800" dirty="0" err="1" smtClean="0">
                <a:solidFill>
                  <a:srgbClr val="0033CC"/>
                </a:solidFill>
                <a:ea typeface="宋体" pitchFamily="2" charset="-122"/>
              </a:rPr>
              <a:t>px</a:t>
            </a:r>
            <a:r>
              <a:rPr lang="en-US" altLang="zh-CN" sz="1800" dirty="0" smtClean="0">
                <a:solidFill>
                  <a:srgbClr val="0033CC"/>
                </a:solidFill>
                <a:ea typeface="宋体" pitchFamily="2" charset="-122"/>
              </a:rPr>
              <a:t>, </a:t>
            </a:r>
            <a:r>
              <a:rPr lang="en-US" altLang="zh-CN" sz="1800" dirty="0" err="1" smtClean="0">
                <a:solidFill>
                  <a:srgbClr val="0033CC"/>
                </a:solidFill>
                <a:ea typeface="宋体" pitchFamily="2" charset="-122"/>
              </a:rPr>
              <a:t>int</a:t>
            </a:r>
            <a:r>
              <a:rPr lang="en-US" altLang="zh-CN" sz="1800" dirty="0" smtClean="0">
                <a:solidFill>
                  <a:srgbClr val="0033CC"/>
                </a:solidFill>
                <a:ea typeface="宋体" pitchFamily="2" charset="-122"/>
              </a:rPr>
              <a:t> *</a:t>
            </a:r>
            <a:r>
              <a:rPr lang="en-US" altLang="zh-CN" sz="1800" dirty="0" err="1" smtClean="0">
                <a:solidFill>
                  <a:srgbClr val="0033CC"/>
                </a:solidFill>
                <a:ea typeface="宋体" pitchFamily="2" charset="-122"/>
              </a:rPr>
              <a:t>py</a:t>
            </a:r>
            <a:r>
              <a:rPr lang="en-US" altLang="zh-CN" sz="1800" b="0" dirty="0" smtClean="0">
                <a:ea typeface="宋体" pitchFamily="2" charset="-122"/>
              </a:rPr>
              <a:t>)</a:t>
            </a:r>
          </a:p>
          <a:p>
            <a:pPr>
              <a:lnSpc>
                <a:spcPct val="70000"/>
              </a:lnSpc>
              <a:buFont typeface="Wingdings" pitchFamily="2" charset="2"/>
              <a:buNone/>
            </a:pPr>
            <a:r>
              <a:rPr lang="en-US" altLang="zh-CN" sz="1800" b="0" dirty="0" smtClean="0">
                <a:ea typeface="宋体" pitchFamily="2" charset="-122"/>
              </a:rPr>
              <a:t>{</a:t>
            </a:r>
          </a:p>
          <a:p>
            <a:pPr lvl="1">
              <a:lnSpc>
                <a:spcPct val="70000"/>
              </a:lnSpc>
              <a:buFont typeface="Wingdings" pitchFamily="2" charset="2"/>
              <a:buNone/>
            </a:pPr>
            <a:r>
              <a:rPr lang="en-US" altLang="zh-CN" sz="1800" dirty="0" err="1" smtClean="0">
                <a:ea typeface="宋体" pitchFamily="2" charset="-122"/>
              </a:rPr>
              <a:t>int</a:t>
            </a:r>
            <a:r>
              <a:rPr lang="en-US" altLang="zh-CN" sz="1800" dirty="0" smtClean="0">
                <a:ea typeface="宋体" pitchFamily="2" charset="-122"/>
              </a:rPr>
              <a:t> temp;</a:t>
            </a:r>
          </a:p>
          <a:p>
            <a:pPr lvl="1">
              <a:lnSpc>
                <a:spcPct val="70000"/>
              </a:lnSpc>
              <a:buFont typeface="Wingdings" pitchFamily="2" charset="2"/>
              <a:buNone/>
            </a:pPr>
            <a:r>
              <a:rPr lang="en-US" altLang="zh-CN" sz="1800" dirty="0" smtClean="0">
                <a:ea typeface="宋体" pitchFamily="2" charset="-122"/>
              </a:rPr>
              <a:t>temp = *</a:t>
            </a:r>
            <a:r>
              <a:rPr lang="en-US" altLang="zh-CN" sz="1800" dirty="0" err="1" smtClean="0">
                <a:ea typeface="宋体" pitchFamily="2" charset="-122"/>
              </a:rPr>
              <a:t>px</a:t>
            </a:r>
            <a:r>
              <a:rPr lang="en-US" altLang="zh-CN" sz="1800" dirty="0" smtClean="0">
                <a:ea typeface="宋体" pitchFamily="2" charset="-122"/>
              </a:rPr>
              <a:t>;  /*</a:t>
            </a:r>
            <a:r>
              <a:rPr lang="zh-CN" altLang="en-US" sz="1800" dirty="0" smtClean="0">
                <a:ea typeface="宋体" pitchFamily="2" charset="-122"/>
              </a:rPr>
              <a:t>间接取</a:t>
            </a:r>
            <a:r>
              <a:rPr lang="en-US" altLang="zh-CN" sz="1800" dirty="0" smtClean="0">
                <a:ea typeface="宋体" pitchFamily="2" charset="-122"/>
              </a:rPr>
              <a:t>*/</a:t>
            </a:r>
            <a:endParaRPr lang="zh-CN" altLang="en-US" sz="1800" dirty="0" smtClean="0">
              <a:ea typeface="宋体" pitchFamily="2" charset="-122"/>
            </a:endParaRPr>
          </a:p>
          <a:p>
            <a:pPr lvl="1">
              <a:lnSpc>
                <a:spcPct val="70000"/>
              </a:lnSpc>
              <a:buFont typeface="Wingdings" pitchFamily="2" charset="2"/>
              <a:buNone/>
            </a:pPr>
            <a:r>
              <a:rPr lang="zh-CN" altLang="en-US" sz="1800" dirty="0" smtClean="0">
                <a:ea typeface="宋体" pitchFamily="2" charset="-122"/>
              </a:rPr>
              <a:t>*</a:t>
            </a:r>
            <a:r>
              <a:rPr lang="en-US" altLang="zh-CN" sz="1800" dirty="0" err="1" smtClean="0">
                <a:ea typeface="宋体" pitchFamily="2" charset="-122"/>
              </a:rPr>
              <a:t>px</a:t>
            </a:r>
            <a:r>
              <a:rPr lang="en-US" altLang="zh-CN" sz="1800" dirty="0" smtClean="0">
                <a:ea typeface="宋体" pitchFamily="2" charset="-122"/>
              </a:rPr>
              <a:t> = *</a:t>
            </a:r>
            <a:r>
              <a:rPr lang="en-US" altLang="zh-CN" sz="1800" dirty="0" err="1" smtClean="0">
                <a:ea typeface="宋体" pitchFamily="2" charset="-122"/>
              </a:rPr>
              <a:t>py</a:t>
            </a:r>
            <a:r>
              <a:rPr lang="en-US" altLang="zh-CN" sz="1800" dirty="0" smtClean="0">
                <a:ea typeface="宋体" pitchFamily="2" charset="-122"/>
              </a:rPr>
              <a:t>;	/*</a:t>
            </a:r>
            <a:r>
              <a:rPr lang="zh-CN" altLang="en-US" sz="1800" dirty="0" smtClean="0">
                <a:ea typeface="宋体" pitchFamily="2" charset="-122"/>
              </a:rPr>
              <a:t>间接取，间接存</a:t>
            </a:r>
            <a:r>
              <a:rPr lang="en-US" altLang="zh-CN" sz="1800" dirty="0" smtClean="0">
                <a:ea typeface="宋体" pitchFamily="2" charset="-122"/>
              </a:rPr>
              <a:t>*/</a:t>
            </a:r>
            <a:endParaRPr lang="zh-CN" altLang="en-US" sz="1800" dirty="0" smtClean="0">
              <a:ea typeface="宋体" pitchFamily="2" charset="-122"/>
            </a:endParaRPr>
          </a:p>
          <a:p>
            <a:pPr lvl="1">
              <a:lnSpc>
                <a:spcPct val="70000"/>
              </a:lnSpc>
              <a:buFont typeface="Wingdings" pitchFamily="2" charset="2"/>
              <a:buNone/>
            </a:pPr>
            <a:r>
              <a:rPr lang="zh-CN" altLang="en-US" sz="1800" dirty="0" smtClean="0">
                <a:ea typeface="宋体" pitchFamily="2" charset="-122"/>
              </a:rPr>
              <a:t>*</a:t>
            </a:r>
            <a:r>
              <a:rPr lang="en-US" altLang="zh-CN" sz="1800" dirty="0" err="1" smtClean="0">
                <a:ea typeface="宋体" pitchFamily="2" charset="-122"/>
              </a:rPr>
              <a:t>py</a:t>
            </a:r>
            <a:r>
              <a:rPr lang="en-US" altLang="zh-CN" sz="1800" dirty="0" smtClean="0">
                <a:ea typeface="宋体" pitchFamily="2" charset="-122"/>
              </a:rPr>
              <a:t> = temp;	/*</a:t>
            </a:r>
            <a:r>
              <a:rPr lang="zh-CN" altLang="en-US" sz="1800" dirty="0" smtClean="0">
                <a:ea typeface="宋体" pitchFamily="2" charset="-122"/>
              </a:rPr>
              <a:t>间接存</a:t>
            </a:r>
            <a:r>
              <a:rPr lang="en-US" altLang="zh-CN" sz="1800" dirty="0" smtClean="0">
                <a:ea typeface="宋体" pitchFamily="2" charset="-122"/>
              </a:rPr>
              <a:t>*/</a:t>
            </a:r>
            <a:endParaRPr lang="zh-CN" altLang="en-US" sz="1800" dirty="0" smtClean="0">
              <a:ea typeface="宋体" pitchFamily="2" charset="-122"/>
            </a:endParaRPr>
          </a:p>
          <a:p>
            <a:pPr>
              <a:lnSpc>
                <a:spcPct val="70000"/>
              </a:lnSpc>
              <a:buFont typeface="Wingdings" pitchFamily="2" charset="2"/>
              <a:buNone/>
            </a:pPr>
            <a:r>
              <a:rPr lang="en-US" altLang="zh-CN" sz="1800" b="0" dirty="0" smtClean="0">
                <a:ea typeface="宋体" pitchFamily="2" charset="-122"/>
              </a:rPr>
              <a:t>}</a:t>
            </a:r>
          </a:p>
          <a:p>
            <a:pPr>
              <a:lnSpc>
                <a:spcPct val="70000"/>
              </a:lnSpc>
              <a:buFont typeface="Wingdings" pitchFamily="2" charset="2"/>
              <a:buNone/>
            </a:pPr>
            <a:r>
              <a:rPr lang="en-US" altLang="zh-CN" sz="1800" b="0" dirty="0" smtClean="0">
                <a:ea typeface="宋体" pitchFamily="2" charset="-122"/>
              </a:rPr>
              <a:t> main( )</a:t>
            </a:r>
          </a:p>
          <a:p>
            <a:pPr>
              <a:lnSpc>
                <a:spcPct val="70000"/>
              </a:lnSpc>
              <a:buFont typeface="Wingdings" pitchFamily="2" charset="2"/>
              <a:buNone/>
            </a:pPr>
            <a:r>
              <a:rPr lang="en-US" altLang="zh-CN" sz="1800" b="0" dirty="0" smtClean="0">
                <a:ea typeface="宋体" pitchFamily="2" charset="-122"/>
              </a:rPr>
              <a:t>{</a:t>
            </a:r>
          </a:p>
          <a:p>
            <a:pPr lvl="1">
              <a:lnSpc>
                <a:spcPct val="70000"/>
              </a:lnSpc>
              <a:buFont typeface="Wingdings" pitchFamily="2" charset="2"/>
              <a:buNone/>
            </a:pPr>
            <a:r>
              <a:rPr lang="en-US" altLang="zh-CN" sz="1800" dirty="0" err="1" smtClean="0">
                <a:ea typeface="宋体" pitchFamily="2" charset="-122"/>
              </a:rPr>
              <a:t>int</a:t>
            </a:r>
            <a:r>
              <a:rPr lang="en-US" altLang="zh-CN" sz="1800" dirty="0" smtClean="0">
                <a:ea typeface="宋体" pitchFamily="2" charset="-122"/>
              </a:rPr>
              <a:t> a =2, b = 3;</a:t>
            </a:r>
          </a:p>
          <a:p>
            <a:pPr lvl="1">
              <a:lnSpc>
                <a:spcPct val="70000"/>
              </a:lnSpc>
              <a:buFont typeface="Wingdings" pitchFamily="2" charset="2"/>
              <a:buNone/>
            </a:pPr>
            <a:r>
              <a:rPr lang="en-US" altLang="zh-CN" sz="1800" dirty="0" smtClean="0">
                <a:ea typeface="宋体" pitchFamily="2" charset="-122"/>
              </a:rPr>
              <a:t>swap ( </a:t>
            </a:r>
            <a:r>
              <a:rPr lang="en-US" altLang="zh-CN" sz="1800" b="1" dirty="0" smtClean="0">
                <a:solidFill>
                  <a:srgbClr val="0033CC"/>
                </a:solidFill>
                <a:ea typeface="宋体" pitchFamily="2" charset="-122"/>
              </a:rPr>
              <a:t>&amp;a, &amp;b</a:t>
            </a:r>
            <a:r>
              <a:rPr lang="en-US" altLang="zh-CN" sz="1800" dirty="0" smtClean="0">
                <a:ea typeface="宋体" pitchFamily="2" charset="-122"/>
              </a:rPr>
              <a:t>);</a:t>
            </a:r>
          </a:p>
          <a:p>
            <a:pPr>
              <a:lnSpc>
                <a:spcPct val="70000"/>
              </a:lnSpc>
              <a:buFont typeface="Wingdings" pitchFamily="2" charset="2"/>
              <a:buNone/>
            </a:pPr>
            <a:r>
              <a:rPr lang="en-US" altLang="zh-CN" sz="1800" b="0" dirty="0" smtClean="0">
                <a:ea typeface="宋体" pitchFamily="2" charset="-122"/>
              </a:rPr>
              <a:t>}</a:t>
            </a:r>
            <a:endParaRPr lang="en-US" altLang="zh-CN" sz="1800" dirty="0" smtClean="0">
              <a:ea typeface="宋体" pitchFamily="2" charset="-122"/>
            </a:endParaRPr>
          </a:p>
        </p:txBody>
      </p:sp>
      <p:grpSp>
        <p:nvGrpSpPr>
          <p:cNvPr id="2" name="Group 4"/>
          <p:cNvGrpSpPr>
            <a:grpSpLocks/>
          </p:cNvGrpSpPr>
          <p:nvPr/>
        </p:nvGrpSpPr>
        <p:grpSpPr bwMode="auto">
          <a:xfrm>
            <a:off x="4211960" y="4653136"/>
            <a:ext cx="4572000" cy="1905000"/>
            <a:chOff x="2280" y="8254"/>
            <a:chExt cx="4680" cy="1440"/>
          </a:xfrm>
        </p:grpSpPr>
        <p:sp>
          <p:nvSpPr>
            <p:cNvPr id="44041" name="Text Box 5"/>
            <p:cNvSpPr txBox="1">
              <a:spLocks noChangeArrowheads="1"/>
            </p:cNvSpPr>
            <p:nvPr/>
          </p:nvSpPr>
          <p:spPr bwMode="auto">
            <a:xfrm>
              <a:off x="3360" y="8614"/>
              <a:ext cx="960" cy="360"/>
            </a:xfrm>
            <a:prstGeom prst="rect">
              <a:avLst/>
            </a:prstGeom>
            <a:solidFill>
              <a:srgbClr val="FFFFFF"/>
            </a:solidFill>
            <a:ln w="9525">
              <a:solidFill>
                <a:srgbClr val="000000"/>
              </a:solidFill>
              <a:miter lim="800000"/>
              <a:headEnd/>
              <a:tailEnd/>
            </a:ln>
          </p:spPr>
          <p:txBody>
            <a:bodyPr/>
            <a:lstStyle/>
            <a:p>
              <a:pPr algn="just"/>
              <a:r>
                <a:rPr lang="en-US" altLang="zh-CN" sz="2400" b="0">
                  <a:latin typeface="Times New Roman" pitchFamily="18" charset="0"/>
                </a:rPr>
                <a:t>a</a:t>
              </a:r>
            </a:p>
          </p:txBody>
        </p:sp>
        <p:sp>
          <p:nvSpPr>
            <p:cNvPr id="44042" name="Text Box 6"/>
            <p:cNvSpPr txBox="1">
              <a:spLocks noChangeArrowheads="1"/>
            </p:cNvSpPr>
            <p:nvPr/>
          </p:nvSpPr>
          <p:spPr bwMode="auto">
            <a:xfrm>
              <a:off x="6000" y="8614"/>
              <a:ext cx="960" cy="360"/>
            </a:xfrm>
            <a:prstGeom prst="rect">
              <a:avLst/>
            </a:prstGeom>
            <a:solidFill>
              <a:srgbClr val="FFFFFF"/>
            </a:solidFill>
            <a:ln w="9525">
              <a:solidFill>
                <a:srgbClr val="000000"/>
              </a:solidFill>
              <a:miter lim="800000"/>
              <a:headEnd/>
              <a:tailEnd/>
            </a:ln>
          </p:spPr>
          <p:txBody>
            <a:bodyPr/>
            <a:lstStyle/>
            <a:p>
              <a:pPr algn="just"/>
              <a:r>
                <a:rPr lang="en-US" altLang="zh-CN" sz="2400" b="0">
                  <a:latin typeface="Times New Roman" pitchFamily="18" charset="0"/>
                </a:rPr>
                <a:t>b</a:t>
              </a:r>
            </a:p>
          </p:txBody>
        </p:sp>
        <p:sp>
          <p:nvSpPr>
            <p:cNvPr id="44043" name="Line 7"/>
            <p:cNvSpPr>
              <a:spLocks noChangeShapeType="1"/>
            </p:cNvSpPr>
            <p:nvPr/>
          </p:nvSpPr>
          <p:spPr bwMode="auto">
            <a:xfrm>
              <a:off x="2880" y="8494"/>
              <a:ext cx="360" cy="120"/>
            </a:xfrm>
            <a:prstGeom prst="line">
              <a:avLst/>
            </a:prstGeom>
            <a:noFill/>
            <a:ln w="9525">
              <a:solidFill>
                <a:srgbClr val="000000"/>
              </a:solidFill>
              <a:round/>
              <a:headEnd/>
              <a:tailEnd type="triangle" w="med" len="med"/>
            </a:ln>
          </p:spPr>
          <p:txBody>
            <a:bodyPr/>
            <a:lstStyle/>
            <a:p>
              <a:endParaRPr lang="zh-CN" altLang="en-US"/>
            </a:p>
          </p:txBody>
        </p:sp>
        <p:sp>
          <p:nvSpPr>
            <p:cNvPr id="44044" name="Text Box 8"/>
            <p:cNvSpPr txBox="1">
              <a:spLocks noChangeArrowheads="1"/>
            </p:cNvSpPr>
            <p:nvPr/>
          </p:nvSpPr>
          <p:spPr bwMode="auto">
            <a:xfrm>
              <a:off x="2280" y="8254"/>
              <a:ext cx="603" cy="360"/>
            </a:xfrm>
            <a:prstGeom prst="rect">
              <a:avLst/>
            </a:prstGeom>
            <a:noFill/>
            <a:ln w="9525">
              <a:noFill/>
              <a:miter lim="800000"/>
              <a:headEnd/>
              <a:tailEnd/>
            </a:ln>
          </p:spPr>
          <p:txBody>
            <a:bodyPr/>
            <a:lstStyle/>
            <a:p>
              <a:pPr algn="just"/>
              <a:r>
                <a:rPr lang="en-US" altLang="zh-CN" sz="1800" b="0">
                  <a:latin typeface="Times New Roman" pitchFamily="18" charset="0"/>
                </a:rPr>
                <a:t>&amp;a</a:t>
              </a:r>
            </a:p>
          </p:txBody>
        </p:sp>
        <p:sp>
          <p:nvSpPr>
            <p:cNvPr id="44045" name="Text Box 9"/>
            <p:cNvSpPr txBox="1">
              <a:spLocks noChangeArrowheads="1"/>
            </p:cNvSpPr>
            <p:nvPr/>
          </p:nvSpPr>
          <p:spPr bwMode="auto">
            <a:xfrm>
              <a:off x="2280" y="9334"/>
              <a:ext cx="603" cy="360"/>
            </a:xfrm>
            <a:prstGeom prst="rect">
              <a:avLst/>
            </a:prstGeom>
            <a:noFill/>
            <a:ln w="9525">
              <a:noFill/>
              <a:miter lim="800000"/>
              <a:headEnd/>
              <a:tailEnd/>
            </a:ln>
          </p:spPr>
          <p:txBody>
            <a:bodyPr/>
            <a:lstStyle/>
            <a:p>
              <a:pPr algn="just"/>
              <a:r>
                <a:rPr lang="en-US" altLang="zh-CN" sz="1800" b="0">
                  <a:latin typeface="Times New Roman" pitchFamily="18" charset="0"/>
                </a:rPr>
                <a:t>px</a:t>
              </a:r>
            </a:p>
          </p:txBody>
        </p:sp>
        <p:sp>
          <p:nvSpPr>
            <p:cNvPr id="44046" name="Line 10"/>
            <p:cNvSpPr>
              <a:spLocks noChangeShapeType="1"/>
            </p:cNvSpPr>
            <p:nvPr/>
          </p:nvSpPr>
          <p:spPr bwMode="auto">
            <a:xfrm flipV="1">
              <a:off x="2880" y="9094"/>
              <a:ext cx="360" cy="240"/>
            </a:xfrm>
            <a:prstGeom prst="line">
              <a:avLst/>
            </a:prstGeom>
            <a:noFill/>
            <a:ln w="9525">
              <a:solidFill>
                <a:srgbClr val="000000"/>
              </a:solidFill>
              <a:round/>
              <a:headEnd/>
              <a:tailEnd type="triangle" w="med" len="med"/>
            </a:ln>
          </p:spPr>
          <p:txBody>
            <a:bodyPr/>
            <a:lstStyle/>
            <a:p>
              <a:endParaRPr lang="zh-CN" altLang="en-US"/>
            </a:p>
          </p:txBody>
        </p:sp>
        <p:sp>
          <p:nvSpPr>
            <p:cNvPr id="44047" name="Text Box 11"/>
            <p:cNvSpPr txBox="1">
              <a:spLocks noChangeArrowheads="1"/>
            </p:cNvSpPr>
            <p:nvPr/>
          </p:nvSpPr>
          <p:spPr bwMode="auto">
            <a:xfrm>
              <a:off x="4680" y="8254"/>
              <a:ext cx="603" cy="360"/>
            </a:xfrm>
            <a:prstGeom prst="rect">
              <a:avLst/>
            </a:prstGeom>
            <a:noFill/>
            <a:ln w="9525">
              <a:noFill/>
              <a:miter lim="800000"/>
              <a:headEnd/>
              <a:tailEnd/>
            </a:ln>
          </p:spPr>
          <p:txBody>
            <a:bodyPr/>
            <a:lstStyle/>
            <a:p>
              <a:pPr algn="just"/>
              <a:r>
                <a:rPr lang="en-US" altLang="zh-CN" sz="1800" b="0">
                  <a:latin typeface="Times New Roman" pitchFamily="18" charset="0"/>
                </a:rPr>
                <a:t>&amp;b</a:t>
              </a:r>
            </a:p>
          </p:txBody>
        </p:sp>
        <p:sp>
          <p:nvSpPr>
            <p:cNvPr id="44048" name="Text Box 12"/>
            <p:cNvSpPr txBox="1">
              <a:spLocks noChangeArrowheads="1"/>
            </p:cNvSpPr>
            <p:nvPr/>
          </p:nvSpPr>
          <p:spPr bwMode="auto">
            <a:xfrm>
              <a:off x="4680" y="9334"/>
              <a:ext cx="603" cy="360"/>
            </a:xfrm>
            <a:prstGeom prst="rect">
              <a:avLst/>
            </a:prstGeom>
            <a:noFill/>
            <a:ln w="9525">
              <a:noFill/>
              <a:miter lim="800000"/>
              <a:headEnd/>
              <a:tailEnd/>
            </a:ln>
          </p:spPr>
          <p:txBody>
            <a:bodyPr/>
            <a:lstStyle/>
            <a:p>
              <a:pPr algn="just"/>
              <a:r>
                <a:rPr lang="en-US" altLang="zh-CN" sz="1800" b="0">
                  <a:latin typeface="Times New Roman" pitchFamily="18" charset="0"/>
                </a:rPr>
                <a:t>py</a:t>
              </a:r>
            </a:p>
          </p:txBody>
        </p:sp>
        <p:sp>
          <p:nvSpPr>
            <p:cNvPr id="44049" name="Line 13"/>
            <p:cNvSpPr>
              <a:spLocks noChangeShapeType="1"/>
            </p:cNvSpPr>
            <p:nvPr/>
          </p:nvSpPr>
          <p:spPr bwMode="auto">
            <a:xfrm>
              <a:off x="5280" y="8494"/>
              <a:ext cx="480" cy="120"/>
            </a:xfrm>
            <a:prstGeom prst="line">
              <a:avLst/>
            </a:prstGeom>
            <a:noFill/>
            <a:ln w="9525">
              <a:solidFill>
                <a:srgbClr val="000000"/>
              </a:solidFill>
              <a:round/>
              <a:headEnd/>
              <a:tailEnd type="triangle" w="med" len="med"/>
            </a:ln>
          </p:spPr>
          <p:txBody>
            <a:bodyPr/>
            <a:lstStyle/>
            <a:p>
              <a:endParaRPr lang="zh-CN" altLang="en-US"/>
            </a:p>
          </p:txBody>
        </p:sp>
        <p:sp>
          <p:nvSpPr>
            <p:cNvPr id="44050" name="Line 14"/>
            <p:cNvSpPr>
              <a:spLocks noChangeShapeType="1"/>
            </p:cNvSpPr>
            <p:nvPr/>
          </p:nvSpPr>
          <p:spPr bwMode="auto">
            <a:xfrm flipV="1">
              <a:off x="5280" y="9214"/>
              <a:ext cx="480" cy="240"/>
            </a:xfrm>
            <a:prstGeom prst="line">
              <a:avLst/>
            </a:prstGeom>
            <a:noFill/>
            <a:ln w="9525">
              <a:solidFill>
                <a:srgbClr val="000000"/>
              </a:solidFill>
              <a:round/>
              <a:headEnd/>
              <a:tailEnd type="triangle" w="med" len="med"/>
            </a:ln>
          </p:spPr>
          <p:txBody>
            <a:bodyPr/>
            <a:lstStyle/>
            <a:p>
              <a:endParaRPr lang="zh-CN" altLang="en-US"/>
            </a:p>
          </p:txBody>
        </p:sp>
      </p:grpSp>
      <p:sp>
        <p:nvSpPr>
          <p:cNvPr id="57359" name="AutoShape 15"/>
          <p:cNvSpPr>
            <a:spLocks noChangeArrowheads="1"/>
          </p:cNvSpPr>
          <p:nvPr/>
        </p:nvSpPr>
        <p:spPr bwMode="auto">
          <a:xfrm>
            <a:off x="4860032" y="0"/>
            <a:ext cx="3095625" cy="863600"/>
          </a:xfrm>
          <a:prstGeom prst="wedgeRoundRectCallout">
            <a:avLst>
              <a:gd name="adj1" fmla="val -95037"/>
              <a:gd name="adj2" fmla="val 143932"/>
              <a:gd name="adj3" fmla="val 16667"/>
            </a:avLst>
          </a:prstGeom>
          <a:solidFill>
            <a:schemeClr val="accent1"/>
          </a:solidFill>
          <a:ln w="9525">
            <a:solidFill>
              <a:schemeClr val="tx1"/>
            </a:solidFill>
            <a:miter lim="800000"/>
            <a:headEnd/>
            <a:tailEnd/>
          </a:ln>
        </p:spPr>
        <p:txBody>
          <a:bodyPr/>
          <a:lstStyle/>
          <a:p>
            <a:r>
              <a:rPr lang="zh-CN" altLang="en-US"/>
              <a:t>形参定义为指针</a:t>
            </a:r>
          </a:p>
        </p:txBody>
      </p:sp>
      <p:sp>
        <p:nvSpPr>
          <p:cNvPr id="57360" name="AutoShape 16"/>
          <p:cNvSpPr>
            <a:spLocks noChangeArrowheads="1"/>
          </p:cNvSpPr>
          <p:nvPr/>
        </p:nvSpPr>
        <p:spPr bwMode="auto">
          <a:xfrm>
            <a:off x="1403648" y="5994400"/>
            <a:ext cx="3095625" cy="863600"/>
          </a:xfrm>
          <a:prstGeom prst="wedgeRoundRectCallout">
            <a:avLst>
              <a:gd name="adj1" fmla="val -9376"/>
              <a:gd name="adj2" fmla="val -110185"/>
              <a:gd name="adj3" fmla="val 16667"/>
            </a:avLst>
          </a:prstGeom>
          <a:solidFill>
            <a:schemeClr val="accent1"/>
          </a:solidFill>
          <a:ln w="9525">
            <a:solidFill>
              <a:schemeClr val="tx1"/>
            </a:solidFill>
            <a:miter lim="800000"/>
            <a:headEnd/>
            <a:tailEnd/>
          </a:ln>
        </p:spPr>
        <p:txBody>
          <a:bodyPr/>
          <a:lstStyle/>
          <a:p>
            <a:r>
              <a:rPr lang="zh-CN" altLang="en-US"/>
              <a:t>实参传递的是变量的地址</a:t>
            </a:r>
          </a:p>
        </p:txBody>
      </p:sp>
      <p:sp>
        <p:nvSpPr>
          <p:cNvPr id="19" name="矩形 18"/>
          <p:cNvSpPr/>
          <p:nvPr/>
        </p:nvSpPr>
        <p:spPr>
          <a:xfrm>
            <a:off x="5292080" y="1556792"/>
            <a:ext cx="3851920" cy="2988510"/>
          </a:xfrm>
          <a:prstGeom prst="rect">
            <a:avLst/>
          </a:prstGeom>
          <a:solidFill>
            <a:srgbClr val="FFC000"/>
          </a:solidFill>
        </p:spPr>
        <p:txBody>
          <a:bodyPr wrap="square">
            <a:spAutoFit/>
          </a:bodyPr>
          <a:lstStyle/>
          <a:p>
            <a:pPr>
              <a:lnSpc>
                <a:spcPct val="70000"/>
              </a:lnSpc>
              <a:buFont typeface="Wingdings" pitchFamily="2" charset="2"/>
              <a:buNone/>
            </a:pPr>
            <a:r>
              <a:rPr lang="zh-CN" altLang="en-US" sz="1800" dirty="0" smtClean="0">
                <a:solidFill>
                  <a:srgbClr val="0033CC"/>
                </a:solidFill>
                <a:latin typeface="楷体" pitchFamily="49" charset="-122"/>
                <a:ea typeface="楷体" pitchFamily="49" charset="-122"/>
              </a:rPr>
              <a:t>在前面介绍函数时，说明</a:t>
            </a:r>
            <a:r>
              <a:rPr lang="zh-CN" altLang="en-US" sz="1800" dirty="0" smtClean="0">
                <a:solidFill>
                  <a:srgbClr val="FF0000"/>
                </a:solidFill>
                <a:latin typeface="楷体" pitchFamily="49" charset="-122"/>
                <a:ea typeface="楷体" pitchFamily="49" charset="-122"/>
              </a:rPr>
              <a:t>不能</a:t>
            </a:r>
            <a:r>
              <a:rPr lang="zh-CN" altLang="en-US" sz="1800" dirty="0" smtClean="0">
                <a:solidFill>
                  <a:srgbClr val="0033CC"/>
                </a:solidFill>
                <a:latin typeface="楷体" pitchFamily="49" charset="-122"/>
                <a:ea typeface="楷体" pitchFamily="49" charset="-122"/>
              </a:rPr>
              <a:t>通过调用下面函数</a:t>
            </a:r>
            <a:r>
              <a:rPr lang="en-US" altLang="zh-CN" sz="1800" dirty="0" smtClean="0">
                <a:solidFill>
                  <a:srgbClr val="0033CC"/>
                </a:solidFill>
                <a:latin typeface="楷体" pitchFamily="49" charset="-122"/>
                <a:ea typeface="楷体" pitchFamily="49" charset="-122"/>
              </a:rPr>
              <a:t>swap(</a:t>
            </a:r>
            <a:r>
              <a:rPr lang="en-US" altLang="zh-CN" sz="1800" dirty="0" err="1" smtClean="0">
                <a:solidFill>
                  <a:srgbClr val="0033CC"/>
                </a:solidFill>
                <a:latin typeface="楷体" pitchFamily="49" charset="-122"/>
                <a:ea typeface="楷体" pitchFamily="49" charset="-122"/>
              </a:rPr>
              <a:t>a,b</a:t>
            </a:r>
            <a:r>
              <a:rPr lang="en-US" altLang="zh-CN" sz="1800" dirty="0" smtClean="0">
                <a:solidFill>
                  <a:srgbClr val="0033CC"/>
                </a:solidFill>
                <a:latin typeface="楷体" pitchFamily="49" charset="-122"/>
                <a:ea typeface="楷体" pitchFamily="49" charset="-122"/>
              </a:rPr>
              <a:t>)</a:t>
            </a:r>
            <a:r>
              <a:rPr lang="zh-CN" altLang="en-US" sz="1800" dirty="0" smtClean="0">
                <a:solidFill>
                  <a:srgbClr val="0033CC"/>
                </a:solidFill>
                <a:latin typeface="楷体" pitchFamily="49" charset="-122"/>
                <a:ea typeface="楷体" pitchFamily="49" charset="-122"/>
              </a:rPr>
              <a:t>调用达到交换两个变量的值的目的。</a:t>
            </a:r>
            <a:endParaRPr lang="en-US" altLang="zh-CN" sz="1800" dirty="0" smtClean="0">
              <a:solidFill>
                <a:srgbClr val="0033CC"/>
              </a:solidFill>
              <a:latin typeface="楷体" pitchFamily="49" charset="-122"/>
              <a:ea typeface="楷体" pitchFamily="49" charset="-122"/>
            </a:endParaRPr>
          </a:p>
          <a:p>
            <a:pPr>
              <a:lnSpc>
                <a:spcPct val="70000"/>
              </a:lnSpc>
              <a:buFont typeface="Wingdings" pitchFamily="2" charset="2"/>
              <a:buNone/>
            </a:pPr>
            <a:r>
              <a:rPr lang="en-US" altLang="zh-CN" sz="1600" b="0" dirty="0" smtClean="0"/>
              <a:t>void swap ( </a:t>
            </a:r>
            <a:r>
              <a:rPr lang="en-US" altLang="zh-CN" sz="1600" b="0" dirty="0" err="1" smtClean="0"/>
              <a:t>int</a:t>
            </a:r>
            <a:r>
              <a:rPr lang="en-US" altLang="zh-CN" sz="1600" b="0" dirty="0" smtClean="0"/>
              <a:t> x, </a:t>
            </a:r>
            <a:r>
              <a:rPr lang="en-US" altLang="zh-CN" sz="1600" b="0" dirty="0" err="1" smtClean="0"/>
              <a:t>int</a:t>
            </a:r>
            <a:r>
              <a:rPr lang="en-US" altLang="zh-CN" sz="1600" b="0" dirty="0" smtClean="0"/>
              <a:t> y)</a:t>
            </a:r>
          </a:p>
          <a:p>
            <a:pPr>
              <a:lnSpc>
                <a:spcPct val="70000"/>
              </a:lnSpc>
              <a:buFont typeface="Wingdings" pitchFamily="2" charset="2"/>
              <a:buNone/>
            </a:pPr>
            <a:r>
              <a:rPr lang="en-US" altLang="zh-CN" sz="1600" b="0" dirty="0" smtClean="0"/>
              <a:t>{</a:t>
            </a:r>
          </a:p>
          <a:p>
            <a:pPr lvl="1">
              <a:lnSpc>
                <a:spcPct val="80000"/>
              </a:lnSpc>
              <a:buFont typeface="Wingdings" pitchFamily="2" charset="2"/>
              <a:buNone/>
            </a:pPr>
            <a:r>
              <a:rPr lang="en-US" altLang="zh-CN" sz="1600" b="0" dirty="0" err="1" smtClean="0"/>
              <a:t>int</a:t>
            </a:r>
            <a:r>
              <a:rPr lang="en-US" altLang="zh-CN" sz="1600" b="0" dirty="0" smtClean="0"/>
              <a:t> temp;</a:t>
            </a:r>
          </a:p>
          <a:p>
            <a:pPr lvl="1">
              <a:lnSpc>
                <a:spcPct val="80000"/>
              </a:lnSpc>
              <a:buFont typeface="Wingdings" pitchFamily="2" charset="2"/>
              <a:buNone/>
            </a:pPr>
            <a:r>
              <a:rPr lang="en-US" altLang="zh-CN" sz="1600" b="0" dirty="0" smtClean="0"/>
              <a:t> temp = x;</a:t>
            </a:r>
          </a:p>
          <a:p>
            <a:pPr lvl="1">
              <a:lnSpc>
                <a:spcPct val="80000"/>
              </a:lnSpc>
              <a:buFont typeface="Wingdings" pitchFamily="2" charset="2"/>
              <a:buNone/>
            </a:pPr>
            <a:r>
              <a:rPr lang="en-US" altLang="zh-CN" sz="1600" b="0" dirty="0" smtClean="0"/>
              <a:t>x = y;</a:t>
            </a:r>
          </a:p>
          <a:p>
            <a:pPr lvl="1">
              <a:lnSpc>
                <a:spcPct val="80000"/>
              </a:lnSpc>
              <a:buFont typeface="Wingdings" pitchFamily="2" charset="2"/>
              <a:buNone/>
            </a:pPr>
            <a:r>
              <a:rPr lang="en-US" altLang="zh-CN" sz="1600" b="0" dirty="0" smtClean="0"/>
              <a:t>y = temp;</a:t>
            </a:r>
          </a:p>
          <a:p>
            <a:pPr>
              <a:lnSpc>
                <a:spcPct val="80000"/>
              </a:lnSpc>
              <a:buFont typeface="Wingdings" pitchFamily="2" charset="2"/>
              <a:buNone/>
            </a:pPr>
            <a:r>
              <a:rPr lang="en-US" altLang="zh-CN" sz="1600" b="0" dirty="0" smtClean="0"/>
              <a:t>}</a:t>
            </a:r>
          </a:p>
          <a:p>
            <a:pPr>
              <a:lnSpc>
                <a:spcPct val="80000"/>
              </a:lnSpc>
              <a:buFont typeface="Wingdings" pitchFamily="2" charset="2"/>
              <a:buNone/>
            </a:pPr>
            <a:r>
              <a:rPr lang="en-US" altLang="zh-CN" sz="1600" b="0" dirty="0" smtClean="0"/>
              <a:t>main( )</a:t>
            </a:r>
          </a:p>
          <a:p>
            <a:pPr>
              <a:lnSpc>
                <a:spcPct val="80000"/>
              </a:lnSpc>
              <a:buFont typeface="Wingdings" pitchFamily="2" charset="2"/>
              <a:buNone/>
            </a:pPr>
            <a:r>
              <a:rPr lang="en-US" altLang="zh-CN" sz="1600" b="0" dirty="0" smtClean="0"/>
              <a:t>{</a:t>
            </a:r>
          </a:p>
          <a:p>
            <a:pPr>
              <a:lnSpc>
                <a:spcPct val="80000"/>
              </a:lnSpc>
              <a:buFont typeface="Wingdings" pitchFamily="2" charset="2"/>
              <a:buNone/>
            </a:pPr>
            <a:r>
              <a:rPr lang="en-US" altLang="zh-CN" sz="1600" b="0" dirty="0" smtClean="0"/>
              <a:t>    </a:t>
            </a:r>
            <a:r>
              <a:rPr lang="en-US" altLang="zh-CN" sz="1600" b="0" dirty="0" err="1" smtClean="0"/>
              <a:t>int</a:t>
            </a:r>
            <a:r>
              <a:rPr lang="en-US" altLang="zh-CN" sz="1600" b="0" dirty="0" smtClean="0"/>
              <a:t> a=2,b=3;</a:t>
            </a:r>
          </a:p>
          <a:p>
            <a:pPr>
              <a:lnSpc>
                <a:spcPct val="80000"/>
              </a:lnSpc>
              <a:buFont typeface="Wingdings" pitchFamily="2" charset="2"/>
              <a:buNone/>
            </a:pPr>
            <a:r>
              <a:rPr lang="en-US" altLang="zh-CN" sz="1600" b="0" dirty="0" smtClean="0"/>
              <a:t>    swap(</a:t>
            </a:r>
            <a:r>
              <a:rPr lang="en-US" altLang="zh-CN" sz="1600" b="0" dirty="0" err="1" smtClean="0"/>
              <a:t>a,b</a:t>
            </a:r>
            <a:r>
              <a:rPr lang="en-US" altLang="zh-CN" sz="1600" b="0" dirty="0" smtClean="0"/>
              <a:t>);</a:t>
            </a:r>
          </a:p>
          <a:p>
            <a:pPr>
              <a:lnSpc>
                <a:spcPct val="80000"/>
              </a:lnSpc>
              <a:buFont typeface="Wingdings" pitchFamily="2" charset="2"/>
              <a:buNone/>
            </a:pPr>
            <a:r>
              <a:rPr lang="en-US" altLang="zh-CN" sz="1600" b="0" dirty="0" smtClean="0"/>
              <a:t>}</a:t>
            </a:r>
          </a:p>
        </p:txBody>
      </p:sp>
      <p:sp>
        <p:nvSpPr>
          <p:cNvPr id="20" name="矩形 19"/>
          <p:cNvSpPr/>
          <p:nvPr/>
        </p:nvSpPr>
        <p:spPr>
          <a:xfrm>
            <a:off x="5292080" y="4063389"/>
            <a:ext cx="3851920" cy="2794611"/>
          </a:xfrm>
          <a:prstGeom prst="rect">
            <a:avLst/>
          </a:prstGeom>
          <a:solidFill>
            <a:schemeClr val="bg2">
              <a:lumMod val="40000"/>
              <a:lumOff val="60000"/>
            </a:schemeClr>
          </a:solidFill>
        </p:spPr>
        <p:txBody>
          <a:bodyPr wrap="square">
            <a:spAutoFit/>
          </a:bodyPr>
          <a:lstStyle/>
          <a:p>
            <a:pPr>
              <a:lnSpc>
                <a:spcPct val="70000"/>
              </a:lnSpc>
              <a:buFont typeface="Wingdings" pitchFamily="2" charset="2"/>
              <a:buNone/>
            </a:pPr>
            <a:r>
              <a:rPr lang="zh-CN" altLang="en-US" sz="1800" dirty="0" smtClean="0">
                <a:solidFill>
                  <a:srgbClr val="0033CC"/>
                </a:solidFill>
                <a:latin typeface="楷体" pitchFamily="49" charset="-122"/>
                <a:ea typeface="楷体" pitchFamily="49" charset="-122"/>
              </a:rPr>
              <a:t>下面用法亦</a:t>
            </a:r>
            <a:r>
              <a:rPr lang="zh-CN" altLang="en-US" sz="1800" dirty="0" smtClean="0">
                <a:solidFill>
                  <a:srgbClr val="FF0000"/>
                </a:solidFill>
                <a:latin typeface="楷体" pitchFamily="49" charset="-122"/>
                <a:ea typeface="楷体" pitchFamily="49" charset="-122"/>
              </a:rPr>
              <a:t>不能</a:t>
            </a:r>
            <a:r>
              <a:rPr lang="zh-CN" altLang="en-US" sz="1800" dirty="0" smtClean="0">
                <a:solidFill>
                  <a:srgbClr val="0033CC"/>
                </a:solidFill>
                <a:latin typeface="楷体" pitchFamily="49" charset="-122"/>
                <a:ea typeface="楷体" pitchFamily="49" charset="-122"/>
              </a:rPr>
              <a:t>达到交换两个变量的值的目的。</a:t>
            </a:r>
            <a:endParaRPr lang="en-US" altLang="zh-CN" sz="1800" dirty="0" smtClean="0">
              <a:solidFill>
                <a:srgbClr val="0033CC"/>
              </a:solidFill>
              <a:latin typeface="楷体" pitchFamily="49" charset="-122"/>
              <a:ea typeface="楷体" pitchFamily="49" charset="-122"/>
            </a:endParaRPr>
          </a:p>
          <a:p>
            <a:pPr>
              <a:lnSpc>
                <a:spcPct val="70000"/>
              </a:lnSpc>
              <a:buFont typeface="Wingdings" pitchFamily="2" charset="2"/>
              <a:buNone/>
            </a:pPr>
            <a:r>
              <a:rPr lang="en-US" altLang="zh-CN" sz="1600" b="0" dirty="0" smtClean="0"/>
              <a:t>void swap ( </a:t>
            </a:r>
            <a:r>
              <a:rPr lang="en-US" altLang="zh-CN" sz="1600" b="0" dirty="0" err="1" smtClean="0"/>
              <a:t>int</a:t>
            </a:r>
            <a:r>
              <a:rPr lang="en-US" altLang="zh-CN" sz="1600" b="0" dirty="0" smtClean="0"/>
              <a:t> *</a:t>
            </a:r>
            <a:r>
              <a:rPr lang="en-US" altLang="zh-CN" sz="1600" b="0" dirty="0" err="1" smtClean="0"/>
              <a:t>px</a:t>
            </a:r>
            <a:r>
              <a:rPr lang="en-US" altLang="zh-CN" sz="1600" b="0" dirty="0" smtClean="0"/>
              <a:t>, </a:t>
            </a:r>
            <a:r>
              <a:rPr lang="en-US" altLang="zh-CN" sz="1600" b="0" dirty="0" err="1" smtClean="0"/>
              <a:t>int</a:t>
            </a:r>
            <a:r>
              <a:rPr lang="en-US" altLang="zh-CN" sz="1600" b="0" dirty="0" smtClean="0"/>
              <a:t> *</a:t>
            </a:r>
            <a:r>
              <a:rPr lang="en-US" altLang="zh-CN" sz="1600" b="0" dirty="0" err="1" smtClean="0"/>
              <a:t>py</a:t>
            </a:r>
            <a:r>
              <a:rPr lang="en-US" altLang="zh-CN" sz="1600" b="0" dirty="0" smtClean="0"/>
              <a:t>)</a:t>
            </a:r>
          </a:p>
          <a:p>
            <a:pPr>
              <a:lnSpc>
                <a:spcPct val="70000"/>
              </a:lnSpc>
              <a:buFont typeface="Wingdings" pitchFamily="2" charset="2"/>
              <a:buNone/>
            </a:pPr>
            <a:r>
              <a:rPr lang="en-US" altLang="zh-CN" sz="1600" b="0" dirty="0" smtClean="0"/>
              <a:t>{</a:t>
            </a:r>
          </a:p>
          <a:p>
            <a:pPr lvl="1">
              <a:lnSpc>
                <a:spcPct val="80000"/>
              </a:lnSpc>
              <a:buFont typeface="Wingdings" pitchFamily="2" charset="2"/>
              <a:buNone/>
            </a:pPr>
            <a:r>
              <a:rPr lang="en-US" altLang="zh-CN" sz="1600" b="0" dirty="0" err="1" smtClean="0"/>
              <a:t>int</a:t>
            </a:r>
            <a:r>
              <a:rPr lang="en-US" altLang="zh-CN" sz="1600" b="0" dirty="0" smtClean="0"/>
              <a:t> *temp;</a:t>
            </a:r>
          </a:p>
          <a:p>
            <a:pPr lvl="1">
              <a:lnSpc>
                <a:spcPct val="80000"/>
              </a:lnSpc>
              <a:buFont typeface="Wingdings" pitchFamily="2" charset="2"/>
              <a:buNone/>
            </a:pPr>
            <a:r>
              <a:rPr lang="en-US" altLang="zh-CN" sz="1600" b="0" dirty="0" smtClean="0"/>
              <a:t> temp = </a:t>
            </a:r>
            <a:r>
              <a:rPr lang="en-US" altLang="zh-CN" sz="1600" b="0" dirty="0" err="1" smtClean="0"/>
              <a:t>px</a:t>
            </a:r>
            <a:r>
              <a:rPr lang="en-US" altLang="zh-CN" sz="1600" b="0" dirty="0" smtClean="0"/>
              <a:t>;</a:t>
            </a:r>
          </a:p>
          <a:p>
            <a:pPr lvl="1">
              <a:lnSpc>
                <a:spcPct val="80000"/>
              </a:lnSpc>
              <a:buFont typeface="Wingdings" pitchFamily="2" charset="2"/>
              <a:buNone/>
            </a:pPr>
            <a:r>
              <a:rPr lang="en-US" altLang="zh-CN" sz="1600" b="0" dirty="0" err="1" smtClean="0"/>
              <a:t>px</a:t>
            </a:r>
            <a:r>
              <a:rPr lang="en-US" altLang="zh-CN" sz="1600" b="0" dirty="0" smtClean="0"/>
              <a:t> = </a:t>
            </a:r>
            <a:r>
              <a:rPr lang="en-US" altLang="zh-CN" sz="1600" b="0" dirty="0" err="1" smtClean="0"/>
              <a:t>py</a:t>
            </a:r>
            <a:r>
              <a:rPr lang="en-US" altLang="zh-CN" sz="1600" b="0" dirty="0" smtClean="0"/>
              <a:t>;</a:t>
            </a:r>
          </a:p>
          <a:p>
            <a:pPr lvl="1">
              <a:lnSpc>
                <a:spcPct val="80000"/>
              </a:lnSpc>
              <a:buFont typeface="Wingdings" pitchFamily="2" charset="2"/>
              <a:buNone/>
            </a:pPr>
            <a:r>
              <a:rPr lang="en-US" altLang="zh-CN" sz="1600" b="0" dirty="0" err="1" smtClean="0"/>
              <a:t>py</a:t>
            </a:r>
            <a:r>
              <a:rPr lang="en-US" altLang="zh-CN" sz="1600" b="0" dirty="0" smtClean="0"/>
              <a:t> = temp;</a:t>
            </a:r>
          </a:p>
          <a:p>
            <a:pPr>
              <a:lnSpc>
                <a:spcPct val="80000"/>
              </a:lnSpc>
              <a:buFont typeface="Wingdings" pitchFamily="2" charset="2"/>
              <a:buNone/>
            </a:pPr>
            <a:r>
              <a:rPr lang="en-US" altLang="zh-CN" sz="1600" b="0" dirty="0" smtClean="0"/>
              <a:t>}</a:t>
            </a:r>
          </a:p>
          <a:p>
            <a:pPr>
              <a:lnSpc>
                <a:spcPct val="80000"/>
              </a:lnSpc>
              <a:buFont typeface="Wingdings" pitchFamily="2" charset="2"/>
              <a:buNone/>
            </a:pPr>
            <a:r>
              <a:rPr lang="en-US" altLang="zh-CN" sz="1600" b="0" dirty="0" smtClean="0"/>
              <a:t>main( )</a:t>
            </a:r>
          </a:p>
          <a:p>
            <a:pPr>
              <a:lnSpc>
                <a:spcPct val="80000"/>
              </a:lnSpc>
              <a:buFont typeface="Wingdings" pitchFamily="2" charset="2"/>
              <a:buNone/>
            </a:pPr>
            <a:r>
              <a:rPr lang="en-US" altLang="zh-CN" sz="1600" b="0" dirty="0" smtClean="0"/>
              <a:t>{</a:t>
            </a:r>
          </a:p>
          <a:p>
            <a:pPr>
              <a:lnSpc>
                <a:spcPct val="80000"/>
              </a:lnSpc>
              <a:buFont typeface="Wingdings" pitchFamily="2" charset="2"/>
              <a:buNone/>
            </a:pPr>
            <a:r>
              <a:rPr lang="en-US" altLang="zh-CN" sz="1600" b="0" dirty="0" smtClean="0"/>
              <a:t>    </a:t>
            </a:r>
            <a:r>
              <a:rPr lang="en-US" altLang="zh-CN" sz="1600" b="0" dirty="0" err="1" smtClean="0"/>
              <a:t>int</a:t>
            </a:r>
            <a:r>
              <a:rPr lang="en-US" altLang="zh-CN" sz="1600" b="0" dirty="0" smtClean="0"/>
              <a:t> a=2,b=3;</a:t>
            </a:r>
          </a:p>
          <a:p>
            <a:pPr>
              <a:lnSpc>
                <a:spcPct val="80000"/>
              </a:lnSpc>
              <a:buFont typeface="Wingdings" pitchFamily="2" charset="2"/>
              <a:buNone/>
            </a:pPr>
            <a:r>
              <a:rPr lang="en-US" altLang="zh-CN" sz="1600" b="0" dirty="0" smtClean="0"/>
              <a:t>    swap(&amp;</a:t>
            </a:r>
            <a:r>
              <a:rPr lang="en-US" altLang="zh-CN" sz="1600" b="0" dirty="0" err="1" smtClean="0"/>
              <a:t>a,&amp;b</a:t>
            </a:r>
            <a:r>
              <a:rPr lang="en-US" altLang="zh-CN" sz="1600" b="0" dirty="0" smtClean="0"/>
              <a:t>);</a:t>
            </a:r>
          </a:p>
          <a:p>
            <a:pPr>
              <a:lnSpc>
                <a:spcPct val="80000"/>
              </a:lnSpc>
              <a:buFont typeface="Wingdings" pitchFamily="2" charset="2"/>
              <a:buNone/>
            </a:pPr>
            <a:r>
              <a:rPr lang="en-US" altLang="zh-CN" sz="1600" b="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8" dur="500"/>
                                        <p:tgtEl>
                                          <p:spTgt spid="5734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1" dur="500"/>
                                        <p:tgtEl>
                                          <p:spTgt spid="5734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24" dur="500"/>
                                        <p:tgtEl>
                                          <p:spTgt spid="5734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27" dur="500"/>
                                        <p:tgtEl>
                                          <p:spTgt spid="5734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7347">
                                            <p:txEl>
                                              <p:pRg st="7" end="7"/>
                                            </p:txEl>
                                          </p:spTgt>
                                        </p:tgtEl>
                                        <p:attrNameLst>
                                          <p:attrName>style.visibility</p:attrName>
                                        </p:attrNameLst>
                                      </p:cBhvr>
                                      <p:to>
                                        <p:strVal val="visible"/>
                                      </p:to>
                                    </p:set>
                                    <p:animEffect transition="in" filter="blinds(horizontal)">
                                      <p:cBhvr>
                                        <p:cTn id="30" dur="500"/>
                                        <p:tgtEl>
                                          <p:spTgt spid="5734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7359"/>
                                        </p:tgtEl>
                                        <p:attrNameLst>
                                          <p:attrName>style.visibility</p:attrName>
                                        </p:attrNameLst>
                                      </p:cBhvr>
                                      <p:to>
                                        <p:strVal val="visible"/>
                                      </p:to>
                                    </p:set>
                                    <p:animEffect transition="in" filter="blinds(horizontal)">
                                      <p:cBhvr>
                                        <p:cTn id="35" dur="500"/>
                                        <p:tgtEl>
                                          <p:spTgt spid="57359"/>
                                        </p:tgtEl>
                                      </p:cBhvr>
                                    </p:animEffect>
                                  </p:childTnLst>
                                  <p:subTnLst>
                                    <p:set>
                                      <p:cBhvr override="childStyle">
                                        <p:cTn dur="1" fill="hold" display="0" masterRel="nextClick" afterEffect="1"/>
                                        <p:tgtEl>
                                          <p:spTgt spid="5735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7347">
                                            <p:txEl>
                                              <p:pRg st="8" end="8"/>
                                            </p:txEl>
                                          </p:spTgt>
                                        </p:tgtEl>
                                        <p:attrNameLst>
                                          <p:attrName>style.visibility</p:attrName>
                                        </p:attrNameLst>
                                      </p:cBhvr>
                                      <p:to>
                                        <p:strVal val="visible"/>
                                      </p:to>
                                    </p:set>
                                    <p:animEffect transition="in" filter="blinds(horizontal)">
                                      <p:cBhvr>
                                        <p:cTn id="40" dur="500"/>
                                        <p:tgtEl>
                                          <p:spTgt spid="57347">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7347">
                                            <p:txEl>
                                              <p:pRg st="9" end="9"/>
                                            </p:txEl>
                                          </p:spTgt>
                                        </p:tgtEl>
                                        <p:attrNameLst>
                                          <p:attrName>style.visibility</p:attrName>
                                        </p:attrNameLst>
                                      </p:cBhvr>
                                      <p:to>
                                        <p:strVal val="visible"/>
                                      </p:to>
                                    </p:set>
                                    <p:animEffect transition="in" filter="blinds(horizontal)">
                                      <p:cBhvr>
                                        <p:cTn id="43" dur="500"/>
                                        <p:tgtEl>
                                          <p:spTgt spid="57347">
                                            <p:txEl>
                                              <p:pRg st="9" end="9"/>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7347">
                                            <p:txEl>
                                              <p:pRg st="10" end="10"/>
                                            </p:txEl>
                                          </p:spTgt>
                                        </p:tgtEl>
                                        <p:attrNameLst>
                                          <p:attrName>style.visibility</p:attrName>
                                        </p:attrNameLst>
                                      </p:cBhvr>
                                      <p:to>
                                        <p:strVal val="visible"/>
                                      </p:to>
                                    </p:set>
                                    <p:animEffect transition="in" filter="blinds(horizontal)">
                                      <p:cBhvr>
                                        <p:cTn id="46" dur="500"/>
                                        <p:tgtEl>
                                          <p:spTgt spid="57347">
                                            <p:txEl>
                                              <p:pRg st="10" end="1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7347">
                                            <p:txEl>
                                              <p:pRg st="11" end="11"/>
                                            </p:txEl>
                                          </p:spTgt>
                                        </p:tgtEl>
                                        <p:attrNameLst>
                                          <p:attrName>style.visibility</p:attrName>
                                        </p:attrNameLst>
                                      </p:cBhvr>
                                      <p:to>
                                        <p:strVal val="visible"/>
                                      </p:to>
                                    </p:set>
                                    <p:animEffect transition="in" filter="blinds(horizontal)">
                                      <p:cBhvr>
                                        <p:cTn id="49" dur="500"/>
                                        <p:tgtEl>
                                          <p:spTgt spid="57347">
                                            <p:txEl>
                                              <p:pRg st="11" end="11"/>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7347">
                                            <p:txEl>
                                              <p:pRg st="12" end="12"/>
                                            </p:txEl>
                                          </p:spTgt>
                                        </p:tgtEl>
                                        <p:attrNameLst>
                                          <p:attrName>style.visibility</p:attrName>
                                        </p:attrNameLst>
                                      </p:cBhvr>
                                      <p:to>
                                        <p:strVal val="visible"/>
                                      </p:to>
                                    </p:set>
                                    <p:animEffect transition="in" filter="blinds(horizontal)">
                                      <p:cBhvr>
                                        <p:cTn id="52" dur="500"/>
                                        <p:tgtEl>
                                          <p:spTgt spid="57347">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360"/>
                                        </p:tgtEl>
                                        <p:attrNameLst>
                                          <p:attrName>style.visibility</p:attrName>
                                        </p:attrNameLst>
                                      </p:cBhvr>
                                      <p:to>
                                        <p:strVal val="visible"/>
                                      </p:to>
                                    </p:set>
                                    <p:animEffect transition="in" filter="blinds(horizontal)">
                                      <p:cBhvr>
                                        <p:cTn id="57" dur="500"/>
                                        <p:tgtEl>
                                          <p:spTgt spid="57360"/>
                                        </p:tgtEl>
                                      </p:cBhvr>
                                    </p:animEffect>
                                  </p:childTnLst>
                                  <p:subTnLst>
                                    <p:set>
                                      <p:cBhvr override="childStyle">
                                        <p:cTn dur="1" fill="hold" display="0" masterRel="nextClick" afterEffect="1"/>
                                        <p:tgtEl>
                                          <p:spTgt spid="57360"/>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9" grpId="0" animBg="1"/>
      <p:bldP spid="57360"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3"/>
          <p:cNvSpPr>
            <a:spLocks noGrp="1"/>
          </p:cNvSpPr>
          <p:nvPr>
            <p:ph type="ftr" sz="quarter" idx="10"/>
          </p:nvPr>
        </p:nvSpPr>
        <p:spPr>
          <a:noFill/>
        </p:spPr>
        <p:txBody>
          <a:bodyPr/>
          <a:lstStyle/>
          <a:p>
            <a:r>
              <a:rPr lang="en-US" altLang="zh-CN" smtClean="0"/>
              <a:t>构造类型 – 数组和指针</a:t>
            </a:r>
          </a:p>
        </p:txBody>
      </p:sp>
      <p:sp>
        <p:nvSpPr>
          <p:cNvPr id="45059" name="灯片编号占位符 4"/>
          <p:cNvSpPr>
            <a:spLocks noGrp="1"/>
          </p:cNvSpPr>
          <p:nvPr>
            <p:ph type="sldNum" sz="quarter" idx="11"/>
          </p:nvPr>
        </p:nvSpPr>
        <p:spPr>
          <a:noFill/>
        </p:spPr>
        <p:txBody>
          <a:bodyPr/>
          <a:lstStyle/>
          <a:p>
            <a:fld id="{F1C349D1-D5C3-46F9-8A7F-5E238E395BD2}" type="slidenum">
              <a:rPr lang="en-US" altLang="zh-CN" smtClean="0"/>
              <a:pPr/>
              <a:t>39</a:t>
            </a:fld>
            <a:endParaRPr lang="en-US" altLang="zh-CN" smtClean="0"/>
          </a:p>
        </p:txBody>
      </p:sp>
      <p:sp>
        <p:nvSpPr>
          <p:cNvPr id="45060" name="Rectangle 2"/>
          <p:cNvSpPr>
            <a:spLocks noGrp="1" noChangeArrowheads="1"/>
          </p:cNvSpPr>
          <p:nvPr>
            <p:ph type="title"/>
          </p:nvPr>
        </p:nvSpPr>
        <p:spPr/>
        <p:txBody>
          <a:bodyPr/>
          <a:lstStyle/>
          <a:p>
            <a:r>
              <a:rPr lang="zh-CN" altLang="en-US" smtClean="0">
                <a:ea typeface="宋体" pitchFamily="2" charset="-122"/>
              </a:rPr>
              <a:t>指针作为函数参数（续）</a:t>
            </a:r>
          </a:p>
        </p:txBody>
      </p:sp>
      <p:sp>
        <p:nvSpPr>
          <p:cNvPr id="45061" name="Rectangle 3"/>
          <p:cNvSpPr>
            <a:spLocks noGrp="1" noChangeArrowheads="1"/>
          </p:cNvSpPr>
          <p:nvPr>
            <p:ph type="body" idx="1"/>
          </p:nvPr>
        </p:nvSpPr>
        <p:spPr/>
        <p:txBody>
          <a:bodyPr/>
          <a:lstStyle/>
          <a:p>
            <a:pPr marL="0" indent="0">
              <a:buFont typeface="Wingdings" pitchFamily="2" charset="2"/>
              <a:buNone/>
            </a:pPr>
            <a:r>
              <a:rPr lang="zh-CN" altLang="en-US" b="0" dirty="0" smtClean="0">
                <a:ea typeface="宋体" pitchFamily="2" charset="-122"/>
              </a:rPr>
              <a:t>因此，</a:t>
            </a:r>
            <a:r>
              <a:rPr lang="zh-CN" altLang="en-US" i="1" u="sng" dirty="0" smtClean="0">
                <a:solidFill>
                  <a:srgbClr val="0033CC"/>
                </a:solidFill>
                <a:latin typeface="楷体" pitchFamily="49" charset="-122"/>
                <a:ea typeface="楷体" pitchFamily="49" charset="-122"/>
              </a:rPr>
              <a:t>在一定要改变实参变量内容时，应把函数的形参显式地说明为指向实参变量（类型）的指针，相应地调用时应该用变量的地址值作为参数。</a:t>
            </a:r>
          </a:p>
          <a:p>
            <a:pPr marL="0" indent="0">
              <a:buFont typeface="Wingdings" pitchFamily="2" charset="2"/>
              <a:buNone/>
            </a:pPr>
            <a:r>
              <a:rPr lang="zh-CN" altLang="en-US" dirty="0" smtClean="0">
                <a:ea typeface="宋体" pitchFamily="2" charset="-122"/>
              </a:rPr>
              <a:t>提示</a:t>
            </a:r>
            <a:r>
              <a:rPr lang="zh-CN" altLang="en-US" b="0" dirty="0" smtClean="0">
                <a:ea typeface="宋体" pitchFamily="2" charset="-122"/>
              </a:rPr>
              <a:t>：</a:t>
            </a:r>
            <a:r>
              <a:rPr lang="zh-CN" altLang="en-US" b="0" dirty="0" smtClean="0">
                <a:solidFill>
                  <a:srgbClr val="0033CC"/>
                </a:solidFill>
                <a:ea typeface="宋体" pitchFamily="2" charset="-122"/>
              </a:rPr>
              <a:t>这也是为什么用</a:t>
            </a:r>
            <a:r>
              <a:rPr lang="en-US" altLang="zh-CN" b="0" dirty="0" err="1" smtClean="0">
                <a:solidFill>
                  <a:srgbClr val="0033CC"/>
                </a:solidFill>
                <a:ea typeface="宋体" pitchFamily="2" charset="-122"/>
              </a:rPr>
              <a:t>scanf</a:t>
            </a:r>
            <a:r>
              <a:rPr lang="zh-CN" altLang="en-US" b="0" dirty="0" smtClean="0">
                <a:solidFill>
                  <a:srgbClr val="0033CC"/>
                </a:solidFill>
                <a:ea typeface="宋体" pitchFamily="2" charset="-122"/>
              </a:rPr>
              <a:t>读</a:t>
            </a:r>
            <a:r>
              <a:rPr lang="en-US" altLang="zh-CN" b="0" dirty="0" err="1" smtClean="0">
                <a:solidFill>
                  <a:srgbClr val="0033CC"/>
                </a:solidFill>
                <a:ea typeface="宋体" pitchFamily="2" charset="-122"/>
              </a:rPr>
              <a:t>int</a:t>
            </a:r>
            <a:r>
              <a:rPr lang="en-US" altLang="zh-CN" b="0" dirty="0" smtClean="0">
                <a:solidFill>
                  <a:srgbClr val="0033CC"/>
                </a:solidFill>
                <a:ea typeface="宋体" pitchFamily="2" charset="-122"/>
              </a:rPr>
              <a:t>, char, double</a:t>
            </a:r>
            <a:r>
              <a:rPr lang="zh-CN" altLang="en-US" b="0" dirty="0" smtClean="0">
                <a:solidFill>
                  <a:srgbClr val="0033CC"/>
                </a:solidFill>
                <a:ea typeface="宋体" pitchFamily="2" charset="-122"/>
              </a:rPr>
              <a:t>类型数据时要取变量地址</a:t>
            </a:r>
            <a:r>
              <a:rPr lang="zh-CN" altLang="en-US" b="0" dirty="0" smtClean="0">
                <a:ea typeface="宋体" pitchFamily="2" charset="-122"/>
              </a:rPr>
              <a:t>。因为需要改变变量内容。</a:t>
            </a:r>
          </a:p>
          <a:p>
            <a:pPr marL="0" indent="0">
              <a:buFont typeface="Wingdings" pitchFamily="2" charset="2"/>
              <a:buNone/>
            </a:pPr>
            <a:endParaRPr lang="zh-CN" altLang="en-US" b="0" dirty="0" smtClean="0">
              <a:solidFill>
                <a:srgbClr val="0033CC"/>
              </a:solidFill>
              <a:ea typeface="宋体" pitchFamily="2" charset="-122"/>
            </a:endParaRPr>
          </a:p>
          <a:p>
            <a:pPr marL="0" indent="0">
              <a:buFont typeface="Wingdings" pitchFamily="2" charset="2"/>
              <a:buNone/>
            </a:pPr>
            <a:r>
              <a:rPr lang="zh-CN" altLang="en-US" b="0" dirty="0" smtClean="0">
                <a:ea typeface="宋体" pitchFamily="2" charset="-122"/>
              </a:rPr>
              <a:t>尽管</a:t>
            </a:r>
            <a:r>
              <a:rPr lang="en-US" altLang="zh-CN" b="0" dirty="0" smtClean="0">
                <a:ea typeface="宋体" pitchFamily="2" charset="-122"/>
              </a:rPr>
              <a:t>C</a:t>
            </a:r>
            <a:r>
              <a:rPr lang="zh-CN" altLang="en-US" b="0" dirty="0" smtClean="0">
                <a:ea typeface="宋体" pitchFamily="2" charset="-122"/>
              </a:rPr>
              <a:t>的函数参数和函数返回值一般应为基本类型，但它们却可以是指向任何类型（包括复杂的结构类型，甚至其它函数）的指针，这就大大扩充了</a:t>
            </a:r>
            <a:r>
              <a:rPr lang="en-US" altLang="zh-CN" b="0" dirty="0" smtClean="0">
                <a:ea typeface="宋体" pitchFamily="2" charset="-122"/>
              </a:rPr>
              <a:t>C</a:t>
            </a:r>
            <a:r>
              <a:rPr lang="zh-CN" altLang="en-US" b="0" dirty="0" smtClean="0">
                <a:ea typeface="宋体" pitchFamily="2" charset="-122"/>
              </a:rPr>
              <a:t>的功能和应用范围。</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3"/>
          <p:cNvSpPr>
            <a:spLocks noGrp="1"/>
          </p:cNvSpPr>
          <p:nvPr>
            <p:ph type="ftr" sz="quarter" idx="10"/>
          </p:nvPr>
        </p:nvSpPr>
        <p:spPr>
          <a:noFill/>
        </p:spPr>
        <p:txBody>
          <a:bodyPr/>
          <a:lstStyle/>
          <a:p>
            <a:r>
              <a:rPr lang="en-US" altLang="zh-CN" smtClean="0"/>
              <a:t>构造类型 – 数组和指针</a:t>
            </a:r>
          </a:p>
        </p:txBody>
      </p:sp>
      <p:sp>
        <p:nvSpPr>
          <p:cNvPr id="9219" name="灯片编号占位符 4"/>
          <p:cNvSpPr>
            <a:spLocks noGrp="1"/>
          </p:cNvSpPr>
          <p:nvPr>
            <p:ph type="sldNum" sz="quarter" idx="11"/>
          </p:nvPr>
        </p:nvSpPr>
        <p:spPr>
          <a:noFill/>
        </p:spPr>
        <p:txBody>
          <a:bodyPr/>
          <a:lstStyle/>
          <a:p>
            <a:fld id="{A8948D40-0C18-4102-91F7-9024C4781EEB}" type="slidenum">
              <a:rPr lang="en-US" altLang="zh-CN" smtClean="0"/>
              <a:pPr/>
              <a:t>4</a:t>
            </a:fld>
            <a:endParaRPr lang="en-US" altLang="zh-CN" smtClean="0"/>
          </a:p>
        </p:txBody>
      </p:sp>
      <p:sp>
        <p:nvSpPr>
          <p:cNvPr id="9220" name="Rectangle 2"/>
          <p:cNvSpPr>
            <a:spLocks noGrp="1" noChangeArrowheads="1"/>
          </p:cNvSpPr>
          <p:nvPr>
            <p:ph type="title"/>
          </p:nvPr>
        </p:nvSpPr>
        <p:spPr/>
        <p:txBody>
          <a:bodyPr/>
          <a:lstStyle/>
          <a:p>
            <a:r>
              <a:rPr lang="zh-CN" altLang="en-US" smtClean="0">
                <a:ea typeface="宋体" pitchFamily="2" charset="-122"/>
              </a:rPr>
              <a:t>问题</a:t>
            </a:r>
            <a:r>
              <a:rPr lang="en-US" altLang="zh-CN" smtClean="0">
                <a:ea typeface="宋体" pitchFamily="2" charset="-122"/>
              </a:rPr>
              <a:t>5.1</a:t>
            </a:r>
            <a:r>
              <a:rPr lang="zh-CN" altLang="en-US" smtClean="0">
                <a:ea typeface="宋体" pitchFamily="2" charset="-122"/>
              </a:rPr>
              <a:t>：问题分析</a:t>
            </a:r>
          </a:p>
        </p:txBody>
      </p:sp>
      <p:sp>
        <p:nvSpPr>
          <p:cNvPr id="9221" name="Rectangle 3"/>
          <p:cNvSpPr>
            <a:spLocks noGrp="1" noChangeArrowheads="1"/>
          </p:cNvSpPr>
          <p:nvPr>
            <p:ph type="body" idx="1"/>
          </p:nvPr>
        </p:nvSpPr>
        <p:spPr/>
        <p:txBody>
          <a:bodyPr/>
          <a:lstStyle/>
          <a:p>
            <a:r>
              <a:rPr lang="zh-CN" altLang="en-US" smtClean="0">
                <a:ea typeface="宋体" pitchFamily="2" charset="-122"/>
              </a:rPr>
              <a:t>数据结构设计</a:t>
            </a:r>
            <a:endParaRPr lang="en-US" altLang="zh-CN" smtClean="0">
              <a:ea typeface="宋体" pitchFamily="2" charset="-122"/>
            </a:endParaRPr>
          </a:p>
          <a:p>
            <a:pPr lvl="1"/>
            <a:r>
              <a:rPr lang="zh-CN" altLang="en-US" smtClean="0">
                <a:ea typeface="宋体" pitchFamily="2" charset="-122"/>
              </a:rPr>
              <a:t>显然可用一个 </a:t>
            </a:r>
            <a:r>
              <a:rPr lang="en-US" altLang="zh-CN" smtClean="0">
                <a:ea typeface="宋体" pitchFamily="2" charset="-122"/>
              </a:rPr>
              <a:t>9 x 9</a:t>
            </a:r>
            <a:r>
              <a:rPr lang="zh-CN" altLang="en-US" smtClean="0">
                <a:ea typeface="宋体" pitchFamily="2" charset="-122"/>
              </a:rPr>
              <a:t>的二维整数数组来存放生成的旋转矩阵。</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p:cNvSpPr>
            <a:spLocks noGrp="1"/>
          </p:cNvSpPr>
          <p:nvPr>
            <p:ph type="ftr" sz="quarter" idx="10"/>
          </p:nvPr>
        </p:nvSpPr>
        <p:spPr>
          <a:noFill/>
        </p:spPr>
        <p:txBody>
          <a:bodyPr/>
          <a:lstStyle/>
          <a:p>
            <a:r>
              <a:rPr lang="en-US" altLang="zh-CN" smtClean="0"/>
              <a:t>构造类型 – 数组和指针</a:t>
            </a:r>
          </a:p>
        </p:txBody>
      </p:sp>
      <p:sp>
        <p:nvSpPr>
          <p:cNvPr id="46083" name="灯片编号占位符 4"/>
          <p:cNvSpPr>
            <a:spLocks noGrp="1"/>
          </p:cNvSpPr>
          <p:nvPr>
            <p:ph type="sldNum" sz="quarter" idx="11"/>
          </p:nvPr>
        </p:nvSpPr>
        <p:spPr>
          <a:noFill/>
        </p:spPr>
        <p:txBody>
          <a:bodyPr/>
          <a:lstStyle/>
          <a:p>
            <a:fld id="{2F72FC63-7AC9-46C1-9BE9-C19FD56C2ECB}" type="slidenum">
              <a:rPr lang="en-US" altLang="zh-CN" smtClean="0"/>
              <a:pPr/>
              <a:t>40</a:t>
            </a:fld>
            <a:endParaRPr lang="en-US" altLang="zh-CN" smtClean="0"/>
          </a:p>
        </p:txBody>
      </p:sp>
      <p:sp>
        <p:nvSpPr>
          <p:cNvPr id="46084" name="Rectangle 2"/>
          <p:cNvSpPr>
            <a:spLocks noGrp="1" noChangeArrowheads="1"/>
          </p:cNvSpPr>
          <p:nvPr>
            <p:ph type="title"/>
          </p:nvPr>
        </p:nvSpPr>
        <p:spPr/>
        <p:txBody>
          <a:bodyPr/>
          <a:lstStyle/>
          <a:p>
            <a:r>
              <a:rPr lang="zh-CN" altLang="en-US" smtClean="0">
                <a:ea typeface="宋体" pitchFamily="2" charset="-122"/>
              </a:rPr>
              <a:t>指针和数组</a:t>
            </a:r>
          </a:p>
        </p:txBody>
      </p:sp>
      <p:sp>
        <p:nvSpPr>
          <p:cNvPr id="46085" name="Rectangle 3"/>
          <p:cNvSpPr>
            <a:spLocks noGrp="1" noChangeArrowheads="1"/>
          </p:cNvSpPr>
          <p:nvPr>
            <p:ph type="body" idx="1"/>
          </p:nvPr>
        </p:nvSpPr>
        <p:spPr/>
        <p:txBody>
          <a:bodyPr/>
          <a:lstStyle/>
          <a:p>
            <a:r>
              <a:rPr lang="zh-CN" altLang="en-US" b="0" smtClean="0">
                <a:ea typeface="宋体" pitchFamily="2" charset="-122"/>
              </a:rPr>
              <a:t>在</a:t>
            </a:r>
            <a:r>
              <a:rPr lang="en-US" altLang="zh-CN" b="0" smtClean="0">
                <a:ea typeface="宋体" pitchFamily="2" charset="-122"/>
              </a:rPr>
              <a:t>C</a:t>
            </a:r>
            <a:r>
              <a:rPr lang="zh-CN" altLang="en-US" b="0" smtClean="0">
                <a:ea typeface="宋体" pitchFamily="2" charset="-122"/>
              </a:rPr>
              <a:t>语言中，数组的名字就是指向该数组第一个元素（下标为</a:t>
            </a:r>
            <a:r>
              <a:rPr lang="en-US" altLang="zh-CN" b="0" smtClean="0">
                <a:ea typeface="宋体" pitchFamily="2" charset="-122"/>
              </a:rPr>
              <a:t>0</a:t>
            </a:r>
            <a:r>
              <a:rPr lang="zh-CN" altLang="en-US" b="0" smtClean="0">
                <a:ea typeface="宋体" pitchFamily="2" charset="-122"/>
              </a:rPr>
              <a:t>）的指针，即该数组第一个元素的地址，也即数组的首地址。</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p:cNvSpPr>
            <a:spLocks noGrp="1"/>
          </p:cNvSpPr>
          <p:nvPr>
            <p:ph type="ftr" sz="quarter" idx="10"/>
          </p:nvPr>
        </p:nvSpPr>
        <p:spPr>
          <a:noFill/>
        </p:spPr>
        <p:txBody>
          <a:bodyPr/>
          <a:lstStyle/>
          <a:p>
            <a:r>
              <a:rPr lang="en-US" altLang="zh-CN" smtClean="0"/>
              <a:t>构造类型 – 数组和指针</a:t>
            </a:r>
          </a:p>
        </p:txBody>
      </p:sp>
      <p:sp>
        <p:nvSpPr>
          <p:cNvPr id="47107" name="灯片编号占位符 4"/>
          <p:cNvSpPr>
            <a:spLocks noGrp="1"/>
          </p:cNvSpPr>
          <p:nvPr>
            <p:ph type="sldNum" sz="quarter" idx="11"/>
          </p:nvPr>
        </p:nvSpPr>
        <p:spPr>
          <a:noFill/>
        </p:spPr>
        <p:txBody>
          <a:bodyPr/>
          <a:lstStyle/>
          <a:p>
            <a:fld id="{CC116F1E-0EE3-4A98-B968-5D154460E5E7}" type="slidenum">
              <a:rPr lang="en-US" altLang="zh-CN" smtClean="0"/>
              <a:pPr/>
              <a:t>41</a:t>
            </a:fld>
            <a:endParaRPr lang="en-US" altLang="zh-CN" smtClean="0"/>
          </a:p>
        </p:txBody>
      </p:sp>
      <p:sp>
        <p:nvSpPr>
          <p:cNvPr id="47108" name="Rectangle 2"/>
          <p:cNvSpPr>
            <a:spLocks noGrp="1" noChangeArrowheads="1"/>
          </p:cNvSpPr>
          <p:nvPr>
            <p:ph type="title"/>
          </p:nvPr>
        </p:nvSpPr>
        <p:spPr/>
        <p:txBody>
          <a:bodyPr/>
          <a:lstStyle/>
          <a:p>
            <a:r>
              <a:rPr lang="zh-CN" altLang="en-US" smtClean="0">
                <a:ea typeface="宋体" pitchFamily="2" charset="-122"/>
              </a:rPr>
              <a:t>指针和数组（续）</a:t>
            </a:r>
          </a:p>
        </p:txBody>
      </p:sp>
      <p:sp>
        <p:nvSpPr>
          <p:cNvPr id="47109"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zh-CN" altLang="en-US" sz="1800" b="0" smtClean="0">
                <a:ea typeface="宋体" pitchFamily="2" charset="-122"/>
              </a:rPr>
              <a:t>例如：</a:t>
            </a:r>
          </a:p>
          <a:p>
            <a:pPr marL="458788" lvl="1" indent="-65088">
              <a:lnSpc>
                <a:spcPct val="70000"/>
              </a:lnSpc>
              <a:buFont typeface="Wingdings" pitchFamily="2" charset="2"/>
              <a:buNone/>
            </a:pPr>
            <a:r>
              <a:rPr lang="en-US" altLang="zh-CN" sz="1800" smtClean="0">
                <a:ea typeface="宋体" pitchFamily="2" charset="-122"/>
              </a:rPr>
              <a:t>int a[10], x;</a:t>
            </a:r>
          </a:p>
          <a:p>
            <a:pPr marL="458788" lvl="1" indent="-65088">
              <a:lnSpc>
                <a:spcPct val="70000"/>
              </a:lnSpc>
              <a:buFont typeface="Wingdings" pitchFamily="2" charset="2"/>
              <a:buNone/>
            </a:pPr>
            <a:r>
              <a:rPr lang="en-US" altLang="zh-CN" sz="1800" smtClean="0">
                <a:ea typeface="宋体" pitchFamily="2" charset="-122"/>
              </a:rPr>
              <a:t>int *pa;</a:t>
            </a:r>
          </a:p>
          <a:p>
            <a:pPr marL="458788" lvl="1" indent="-65088">
              <a:lnSpc>
                <a:spcPct val="70000"/>
              </a:lnSpc>
              <a:buFont typeface="Wingdings" pitchFamily="2" charset="2"/>
              <a:buNone/>
            </a:pPr>
            <a:r>
              <a:rPr lang="zh-CN" altLang="en-US" sz="1800" smtClean="0">
                <a:ea typeface="宋体" pitchFamily="2" charset="-122"/>
              </a:rPr>
              <a:t>若：</a:t>
            </a:r>
          </a:p>
          <a:p>
            <a:pPr lvl="2" indent="0">
              <a:lnSpc>
                <a:spcPct val="80000"/>
              </a:lnSpc>
              <a:buFont typeface="Wingdings" pitchFamily="2" charset="2"/>
              <a:buNone/>
            </a:pPr>
            <a:r>
              <a:rPr lang="en-US" altLang="zh-CN" sz="1800" b="1" smtClean="0">
                <a:ea typeface="宋体" pitchFamily="2" charset="-122"/>
              </a:rPr>
              <a:t>pa = &amp;a[0];</a:t>
            </a:r>
          </a:p>
          <a:p>
            <a:pPr marL="458788" lvl="1" indent="-65088">
              <a:lnSpc>
                <a:spcPct val="70000"/>
              </a:lnSpc>
              <a:buFont typeface="Wingdings" pitchFamily="2" charset="2"/>
              <a:buNone/>
            </a:pPr>
            <a:r>
              <a:rPr lang="zh-CN" altLang="en-US" sz="1800" smtClean="0">
                <a:ea typeface="宋体" pitchFamily="2" charset="-122"/>
              </a:rPr>
              <a:t>则：</a:t>
            </a:r>
          </a:p>
          <a:p>
            <a:pPr lvl="2" indent="0">
              <a:lnSpc>
                <a:spcPct val="80000"/>
              </a:lnSpc>
              <a:buFont typeface="Wingdings" pitchFamily="2" charset="2"/>
              <a:buNone/>
            </a:pPr>
            <a:r>
              <a:rPr lang="en-US" altLang="zh-CN" sz="1800" smtClean="0">
                <a:ea typeface="宋体" pitchFamily="2" charset="-122"/>
              </a:rPr>
              <a:t>x = *pa;		x = a[0];		x = *a;</a:t>
            </a:r>
          </a:p>
          <a:p>
            <a:pPr lvl="2" indent="0">
              <a:lnSpc>
                <a:spcPct val="80000"/>
              </a:lnSpc>
              <a:buFont typeface="Wingdings" pitchFamily="2" charset="2"/>
              <a:buNone/>
            </a:pPr>
            <a:r>
              <a:rPr lang="en-US" altLang="zh-CN" sz="1800" smtClean="0">
                <a:ea typeface="宋体" pitchFamily="2" charset="-122"/>
              </a:rPr>
              <a:t>x = *(pa + 1);	x = a[1];		x = *(a+1);</a:t>
            </a:r>
          </a:p>
          <a:p>
            <a:pPr lvl="2" indent="0">
              <a:lnSpc>
                <a:spcPct val="80000"/>
              </a:lnSpc>
              <a:buFont typeface="Wingdings" pitchFamily="2" charset="2"/>
              <a:buNone/>
            </a:pPr>
            <a:r>
              <a:rPr lang="en-US" altLang="zh-CN" sz="1800" smtClean="0">
                <a:ea typeface="宋体" pitchFamily="2" charset="-122"/>
              </a:rPr>
              <a:t>x = *(pa+i);   	x = a[i];		x = *(a+i);</a:t>
            </a:r>
          </a:p>
          <a:p>
            <a:pPr marL="458788" lvl="1" indent="-65088">
              <a:lnSpc>
                <a:spcPct val="70000"/>
              </a:lnSpc>
              <a:buFont typeface="Wingdings" pitchFamily="2" charset="2"/>
              <a:buNone/>
            </a:pPr>
            <a:r>
              <a:rPr lang="zh-CN" altLang="en-US" sz="1800" smtClean="0">
                <a:ea typeface="宋体" pitchFamily="2" charset="-122"/>
              </a:rPr>
              <a:t>其实</a:t>
            </a:r>
            <a:r>
              <a:rPr lang="en-US" altLang="zh-CN" sz="1800" smtClean="0">
                <a:ea typeface="宋体" pitchFamily="2" charset="-122"/>
              </a:rPr>
              <a:t>pa = &amp;a[0] </a:t>
            </a:r>
            <a:r>
              <a:rPr lang="zh-CN" altLang="en-US" sz="1800" smtClean="0">
                <a:ea typeface="宋体" pitchFamily="2" charset="-122"/>
              </a:rPr>
              <a:t>可以写成</a:t>
            </a:r>
            <a:r>
              <a:rPr lang="en-US" altLang="zh-CN" sz="1800" smtClean="0">
                <a:solidFill>
                  <a:srgbClr val="0033CC"/>
                </a:solidFill>
                <a:ea typeface="宋体" pitchFamily="2" charset="-122"/>
              </a:rPr>
              <a:t>pa = a;</a:t>
            </a:r>
          </a:p>
          <a:p>
            <a:pPr marL="458788" lvl="1" indent="-65088">
              <a:lnSpc>
                <a:spcPct val="70000"/>
              </a:lnSpc>
              <a:buFont typeface="Wingdings" pitchFamily="2" charset="2"/>
              <a:buNone/>
            </a:pPr>
            <a:r>
              <a:rPr lang="zh-CN" altLang="en-US" sz="1800" smtClean="0">
                <a:ea typeface="宋体" pitchFamily="2" charset="-122"/>
              </a:rPr>
              <a:t>一般有：</a:t>
            </a:r>
            <a:r>
              <a:rPr lang="en-US" altLang="zh-CN" sz="1800" b="1" smtClean="0">
                <a:solidFill>
                  <a:srgbClr val="0033CC"/>
                </a:solidFill>
                <a:ea typeface="宋体" pitchFamily="2" charset="-122"/>
              </a:rPr>
              <a:t>a[i] = *(a+i)</a:t>
            </a:r>
          </a:p>
          <a:p>
            <a:pPr marL="458788" lvl="1" indent="-65088">
              <a:lnSpc>
                <a:spcPct val="70000"/>
              </a:lnSpc>
              <a:buFont typeface="Wingdings" pitchFamily="2" charset="2"/>
              <a:buNone/>
            </a:pPr>
            <a:endParaRPr lang="en-US" altLang="zh-CN" sz="1800" b="1" smtClean="0">
              <a:solidFill>
                <a:srgbClr val="0033CC"/>
              </a:solidFill>
              <a:ea typeface="宋体" pitchFamily="2" charset="-122"/>
            </a:endParaRPr>
          </a:p>
          <a:p>
            <a:pPr marL="458788" lvl="1" indent="-65088">
              <a:lnSpc>
                <a:spcPct val="100000"/>
              </a:lnSpc>
              <a:buFont typeface="Wingdings" pitchFamily="2" charset="2"/>
              <a:buNone/>
            </a:pPr>
            <a:r>
              <a:rPr lang="zh-CN" altLang="en-US" sz="1800" b="1" smtClean="0">
                <a:ea typeface="宋体" pitchFamily="2" charset="-122"/>
              </a:rPr>
              <a:t>但特别注意</a:t>
            </a:r>
            <a:r>
              <a:rPr lang="zh-CN" altLang="en-US" sz="1800" b="1" smtClean="0">
                <a:solidFill>
                  <a:srgbClr val="0033CC"/>
                </a:solidFill>
                <a:ea typeface="宋体" pitchFamily="2" charset="-122"/>
              </a:rPr>
              <a:t>：数组名和指针（变量）是有区别的，</a:t>
            </a:r>
            <a:r>
              <a:rPr lang="zh-CN" altLang="en-US" sz="1800" b="1" i="1" smtClean="0">
                <a:solidFill>
                  <a:srgbClr val="0033CC"/>
                </a:solidFill>
                <a:ea typeface="宋体" pitchFamily="2" charset="-122"/>
              </a:rPr>
              <a:t>前者是常量，而后者是变量。</a:t>
            </a:r>
            <a:r>
              <a:rPr lang="zh-CN" altLang="en-US" sz="1800" smtClean="0">
                <a:ea typeface="宋体" pitchFamily="2" charset="-122"/>
              </a:rPr>
              <a:t>因此，尽管我们可写</a:t>
            </a:r>
            <a:r>
              <a:rPr lang="en-US" altLang="zh-CN" sz="1800" smtClean="0">
                <a:ea typeface="宋体" pitchFamily="2" charset="-122"/>
              </a:rPr>
              <a:t>pa =a; </a:t>
            </a:r>
            <a:r>
              <a:rPr lang="zh-CN" altLang="en-US" sz="1800" smtClean="0">
                <a:ea typeface="宋体" pitchFamily="2" charset="-122"/>
              </a:rPr>
              <a:t>但决不能写：</a:t>
            </a:r>
            <a:r>
              <a:rPr lang="en-US" altLang="zh-CN" sz="1800" smtClean="0">
                <a:ea typeface="宋体" pitchFamily="2" charset="-122"/>
              </a:rPr>
              <a:t>a = pa ; a++; pa = &amp;a; </a:t>
            </a:r>
            <a:r>
              <a:rPr lang="zh-CN" altLang="en-US" sz="1800" smtClean="0">
                <a:ea typeface="宋体" pitchFamily="2" charset="-122"/>
              </a:rPr>
              <a:t>等。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p:cNvSpPr>
            <a:spLocks noGrp="1"/>
          </p:cNvSpPr>
          <p:nvPr>
            <p:ph type="ftr" sz="quarter" idx="10"/>
          </p:nvPr>
        </p:nvSpPr>
        <p:spPr>
          <a:noFill/>
        </p:spPr>
        <p:txBody>
          <a:bodyPr/>
          <a:lstStyle/>
          <a:p>
            <a:r>
              <a:rPr lang="en-US" altLang="zh-CN" smtClean="0"/>
              <a:t>构造类型 – 数组和指针</a:t>
            </a:r>
          </a:p>
        </p:txBody>
      </p:sp>
      <p:sp>
        <p:nvSpPr>
          <p:cNvPr id="48131" name="灯片编号占位符 5"/>
          <p:cNvSpPr>
            <a:spLocks noGrp="1"/>
          </p:cNvSpPr>
          <p:nvPr>
            <p:ph type="sldNum" sz="quarter" idx="11"/>
          </p:nvPr>
        </p:nvSpPr>
        <p:spPr>
          <a:noFill/>
        </p:spPr>
        <p:txBody>
          <a:bodyPr/>
          <a:lstStyle/>
          <a:p>
            <a:fld id="{6897949C-561F-4AC1-8252-F1383852817E}" type="slidenum">
              <a:rPr lang="en-US" altLang="zh-CN" smtClean="0"/>
              <a:pPr/>
              <a:t>42</a:t>
            </a:fld>
            <a:endParaRPr lang="en-US" altLang="zh-CN" smtClean="0"/>
          </a:p>
        </p:txBody>
      </p:sp>
      <p:sp>
        <p:nvSpPr>
          <p:cNvPr id="48132" name="Rectangle 2"/>
          <p:cNvSpPr>
            <a:spLocks noGrp="1" noChangeArrowheads="1"/>
          </p:cNvSpPr>
          <p:nvPr>
            <p:ph type="title"/>
          </p:nvPr>
        </p:nvSpPr>
        <p:spPr/>
        <p:txBody>
          <a:bodyPr/>
          <a:lstStyle/>
          <a:p>
            <a:r>
              <a:rPr lang="zh-CN" altLang="en-US" smtClean="0">
                <a:ea typeface="宋体" pitchFamily="2" charset="-122"/>
              </a:rPr>
              <a:t>指针和数组（续）</a:t>
            </a:r>
          </a:p>
        </p:txBody>
      </p:sp>
      <p:sp>
        <p:nvSpPr>
          <p:cNvPr id="48133" name="Rectangle 3"/>
          <p:cNvSpPr>
            <a:spLocks noGrp="1" noChangeArrowheads="1"/>
          </p:cNvSpPr>
          <p:nvPr>
            <p:ph type="body" sz="half" idx="1"/>
          </p:nvPr>
        </p:nvSpPr>
        <p:spPr>
          <a:xfrm>
            <a:off x="977900" y="1447800"/>
            <a:ext cx="7265988" cy="3636963"/>
          </a:xfrm>
        </p:spPr>
        <p:txBody>
          <a:bodyPr/>
          <a:lstStyle/>
          <a:p>
            <a:pPr marL="0" indent="0">
              <a:lnSpc>
                <a:spcPct val="100000"/>
              </a:lnSpc>
              <a:buFont typeface="Wingdings" pitchFamily="2" charset="2"/>
              <a:buNone/>
            </a:pPr>
            <a:r>
              <a:rPr lang="zh-CN" altLang="en-US" sz="2000" dirty="0" smtClean="0">
                <a:solidFill>
                  <a:srgbClr val="0033CC"/>
                </a:solidFill>
                <a:ea typeface="宋体" pitchFamily="2" charset="-122"/>
              </a:rPr>
              <a:t>数组名可作为参数进行传递。当将数组名传给函数时，实际上所传递的是数组的开始地址。（即数组第一个元素的地址）</a:t>
            </a:r>
          </a:p>
          <a:p>
            <a:pPr marL="0" indent="0">
              <a:buFont typeface="Wingdings" pitchFamily="2" charset="2"/>
              <a:buNone/>
            </a:pPr>
            <a:r>
              <a:rPr lang="zh-CN" altLang="en-US" sz="2000" b="0" dirty="0" smtClean="0">
                <a:ea typeface="宋体" pitchFamily="2" charset="-122"/>
              </a:rPr>
              <a:t>为什么要使用指针？</a:t>
            </a:r>
          </a:p>
          <a:p>
            <a:pPr lvl="1">
              <a:lnSpc>
                <a:spcPct val="100000"/>
              </a:lnSpc>
            </a:pPr>
            <a:r>
              <a:rPr lang="zh-CN" altLang="en-US" sz="2000" b="1" dirty="0" smtClean="0">
                <a:solidFill>
                  <a:srgbClr val="0033CC"/>
                </a:solidFill>
                <a:ea typeface="宋体" pitchFamily="2" charset="-122"/>
              </a:rPr>
              <a:t>扩展了语言的功能，如通过传递指针来修改实参变量、或通过返回指针来返回数组等； </a:t>
            </a:r>
          </a:p>
          <a:p>
            <a:pPr lvl="1">
              <a:lnSpc>
                <a:spcPct val="100000"/>
              </a:lnSpc>
            </a:pPr>
            <a:r>
              <a:rPr lang="zh-CN" altLang="en-US" sz="2000" b="1" dirty="0" smtClean="0">
                <a:solidFill>
                  <a:srgbClr val="0033CC"/>
                </a:solidFill>
                <a:ea typeface="宋体" pitchFamily="2" charset="-122"/>
              </a:rPr>
              <a:t>能够更方便地组织和操作数据，如，离散数据的组织和访问（链表，树等）；</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3"/>
          <p:cNvSpPr>
            <a:spLocks noGrp="1"/>
          </p:cNvSpPr>
          <p:nvPr>
            <p:ph type="ftr" sz="quarter" idx="10"/>
          </p:nvPr>
        </p:nvSpPr>
        <p:spPr>
          <a:noFill/>
        </p:spPr>
        <p:txBody>
          <a:bodyPr/>
          <a:lstStyle/>
          <a:p>
            <a:r>
              <a:rPr lang="en-US" altLang="zh-CN" smtClean="0"/>
              <a:t>构造类型 – 数组和指针</a:t>
            </a:r>
          </a:p>
        </p:txBody>
      </p:sp>
      <p:sp>
        <p:nvSpPr>
          <p:cNvPr id="49155" name="灯片编号占位符 4"/>
          <p:cNvSpPr>
            <a:spLocks noGrp="1"/>
          </p:cNvSpPr>
          <p:nvPr>
            <p:ph type="sldNum" sz="quarter" idx="11"/>
          </p:nvPr>
        </p:nvSpPr>
        <p:spPr>
          <a:noFill/>
        </p:spPr>
        <p:txBody>
          <a:bodyPr/>
          <a:lstStyle/>
          <a:p>
            <a:fld id="{4EA8DA59-3546-4B23-A482-7A270032C901}" type="slidenum">
              <a:rPr lang="en-US" altLang="zh-CN" smtClean="0"/>
              <a:pPr/>
              <a:t>43</a:t>
            </a:fld>
            <a:endParaRPr lang="en-US" altLang="zh-CN" smtClean="0"/>
          </a:p>
        </p:txBody>
      </p:sp>
      <p:sp>
        <p:nvSpPr>
          <p:cNvPr id="49156" name="Rectangle 2"/>
          <p:cNvSpPr>
            <a:spLocks noGrp="1" noChangeArrowheads="1"/>
          </p:cNvSpPr>
          <p:nvPr>
            <p:ph type="title"/>
          </p:nvPr>
        </p:nvSpPr>
        <p:spPr/>
        <p:txBody>
          <a:bodyPr/>
          <a:lstStyle/>
          <a:p>
            <a:r>
              <a:rPr lang="zh-CN" altLang="en-US" smtClean="0">
                <a:ea typeface="宋体" pitchFamily="2" charset="-122"/>
              </a:rPr>
              <a:t>指针和数组（续）</a:t>
            </a:r>
          </a:p>
        </p:txBody>
      </p:sp>
      <p:sp>
        <p:nvSpPr>
          <p:cNvPr id="49157" name="Rectangle 3"/>
          <p:cNvSpPr>
            <a:spLocks noGrp="1" noChangeArrowheads="1"/>
          </p:cNvSpPr>
          <p:nvPr>
            <p:ph type="body" idx="1"/>
          </p:nvPr>
        </p:nvSpPr>
        <p:spPr>
          <a:xfrm>
            <a:off x="977900" y="1447800"/>
            <a:ext cx="7265988" cy="4556125"/>
          </a:xfrm>
        </p:spPr>
        <p:txBody>
          <a:bodyPr/>
          <a:lstStyle/>
          <a:p>
            <a:pPr marL="0" indent="0">
              <a:lnSpc>
                <a:spcPct val="100000"/>
              </a:lnSpc>
              <a:buFont typeface="Wingdings" pitchFamily="2" charset="2"/>
              <a:buNone/>
            </a:pPr>
            <a:r>
              <a:rPr lang="zh-CN" altLang="en-US" sz="2000" b="0" dirty="0" smtClean="0">
                <a:ea typeface="宋体" pitchFamily="2" charset="-122"/>
              </a:rPr>
              <a:t>对于字符串常量，可以把它看成一个无名字符数组，</a:t>
            </a:r>
            <a:r>
              <a:rPr lang="en-US" altLang="zh-CN" sz="2000" b="0" dirty="0" smtClean="0">
                <a:ea typeface="宋体" pitchFamily="2" charset="-122"/>
              </a:rPr>
              <a:t>C</a:t>
            </a:r>
            <a:r>
              <a:rPr lang="zh-CN" altLang="en-US" sz="2000" b="0" dirty="0" smtClean="0">
                <a:ea typeface="宋体" pitchFamily="2" charset="-122"/>
              </a:rPr>
              <a:t>编译程序会自动为它分配一个空间来存放这个常量，字符串常量的值是指向这个无名数组的第一个字符的指针，其类型是字符指针。</a:t>
            </a:r>
          </a:p>
          <a:p>
            <a:pPr marL="0" indent="0">
              <a:lnSpc>
                <a:spcPct val="100000"/>
              </a:lnSpc>
              <a:buFont typeface="Wingdings" pitchFamily="2" charset="2"/>
              <a:buNone/>
            </a:pPr>
            <a:r>
              <a:rPr lang="zh-CN" altLang="en-US" sz="2000" b="0" dirty="0" smtClean="0">
                <a:ea typeface="宋体" pitchFamily="2" charset="-122"/>
              </a:rPr>
              <a:t>所以，</a:t>
            </a:r>
            <a:r>
              <a:rPr lang="en-US" altLang="zh-CN" sz="2000" b="0" dirty="0" err="1" smtClean="0">
                <a:ea typeface="宋体" pitchFamily="2" charset="-122"/>
              </a:rPr>
              <a:t>printf</a:t>
            </a:r>
            <a:r>
              <a:rPr lang="en-US" altLang="zh-CN" sz="2000" b="0" dirty="0" smtClean="0">
                <a:ea typeface="宋体" pitchFamily="2" charset="-122"/>
              </a:rPr>
              <a:t>(“a constant character string\n”); </a:t>
            </a:r>
            <a:r>
              <a:rPr lang="zh-CN" altLang="en-US" sz="2000" b="0" dirty="0" smtClean="0">
                <a:ea typeface="宋体" pitchFamily="2" charset="-122"/>
              </a:rPr>
              <a:t>传递给函数的是字符串第一个字符的指针。</a:t>
            </a:r>
          </a:p>
          <a:p>
            <a:pPr marL="0" indent="0">
              <a:lnSpc>
                <a:spcPct val="80000"/>
              </a:lnSpc>
              <a:buFont typeface="Wingdings" pitchFamily="2" charset="2"/>
              <a:buNone/>
            </a:pPr>
            <a:endParaRPr lang="zh-CN" altLang="en-US" sz="2000" dirty="0" smtClean="0">
              <a:ea typeface="宋体" pitchFamily="2" charset="-122"/>
            </a:endParaRPr>
          </a:p>
          <a:p>
            <a:pPr marL="0" indent="0">
              <a:lnSpc>
                <a:spcPct val="80000"/>
              </a:lnSpc>
              <a:buFont typeface="Wingdings" pitchFamily="2" charset="2"/>
              <a:buNone/>
            </a:pPr>
            <a:r>
              <a:rPr lang="zh-CN" altLang="en-US" sz="2000" dirty="0" smtClean="0">
                <a:solidFill>
                  <a:srgbClr val="0033CC"/>
                </a:solidFill>
                <a:ea typeface="宋体" pitchFamily="2" charset="-122"/>
              </a:rPr>
              <a:t>注意：字符数组和字符指针使用时容易混淆。</a:t>
            </a:r>
            <a:endParaRPr lang="zh-CN" altLang="en-US" sz="2000" b="0" dirty="0" smtClean="0">
              <a:solidFill>
                <a:srgbClr val="0033CC"/>
              </a:solidFill>
              <a:ea typeface="宋体" pitchFamily="2" charset="-122"/>
            </a:endParaRPr>
          </a:p>
          <a:p>
            <a:pPr marL="0" indent="0">
              <a:lnSpc>
                <a:spcPct val="80000"/>
              </a:lnSpc>
              <a:buFont typeface="Wingdings" pitchFamily="2" charset="2"/>
              <a:buNone/>
            </a:pPr>
            <a:r>
              <a:rPr lang="zh-CN" altLang="en-US" sz="2000" b="0" dirty="0" smtClean="0">
                <a:ea typeface="宋体" pitchFamily="2" charset="-122"/>
              </a:rPr>
              <a:t>例：</a:t>
            </a:r>
          </a:p>
          <a:p>
            <a:pPr lvl="1">
              <a:lnSpc>
                <a:spcPct val="80000"/>
              </a:lnSpc>
              <a:buFont typeface="Wingdings" pitchFamily="2" charset="2"/>
              <a:buNone/>
            </a:pPr>
            <a:r>
              <a:rPr lang="en-US" altLang="zh-CN" sz="2000" b="1" dirty="0" smtClean="0">
                <a:ea typeface="宋体" pitchFamily="2" charset="-122"/>
              </a:rPr>
              <a:t>char  *</a:t>
            </a:r>
            <a:r>
              <a:rPr lang="en-US" altLang="zh-CN" sz="2000" b="1" dirty="0" err="1" smtClean="0">
                <a:ea typeface="宋体" pitchFamily="2" charset="-122"/>
              </a:rPr>
              <a:t>char_ptr</a:t>
            </a:r>
            <a:r>
              <a:rPr lang="en-US" altLang="zh-CN" sz="2000" b="1" dirty="0" smtClean="0">
                <a:ea typeface="宋体" pitchFamily="2" charset="-122"/>
              </a:rPr>
              <a:t>, word[20];</a:t>
            </a:r>
          </a:p>
          <a:p>
            <a:pPr lvl="1">
              <a:lnSpc>
                <a:spcPct val="80000"/>
              </a:lnSpc>
              <a:buFont typeface="Wingdings" pitchFamily="2" charset="2"/>
              <a:buNone/>
            </a:pPr>
            <a:r>
              <a:rPr lang="en-US" altLang="zh-CN" sz="2000" b="1" dirty="0" err="1" smtClean="0">
                <a:ea typeface="宋体" pitchFamily="2" charset="-122"/>
              </a:rPr>
              <a:t>char_ptr</a:t>
            </a:r>
            <a:r>
              <a:rPr lang="en-US" altLang="zh-CN" sz="2000" b="1" dirty="0" smtClean="0">
                <a:ea typeface="宋体" pitchFamily="2" charset="-122"/>
              </a:rPr>
              <a:t> = “point to me”;		</a:t>
            </a:r>
          </a:p>
          <a:p>
            <a:pPr lvl="1">
              <a:lnSpc>
                <a:spcPct val="80000"/>
              </a:lnSpc>
              <a:buFont typeface="Wingdings" pitchFamily="2" charset="2"/>
              <a:buNone/>
            </a:pPr>
            <a:endParaRPr lang="en-US" altLang="zh-CN" sz="2000" b="1" dirty="0" smtClean="0">
              <a:ea typeface="宋体" pitchFamily="2" charset="-122"/>
            </a:endParaRPr>
          </a:p>
          <a:p>
            <a:pPr lvl="1">
              <a:lnSpc>
                <a:spcPct val="80000"/>
              </a:lnSpc>
              <a:buFont typeface="Wingdings" pitchFamily="2" charset="2"/>
              <a:buNone/>
            </a:pPr>
            <a:r>
              <a:rPr lang="en-US" altLang="zh-CN" sz="2000" b="1" dirty="0" smtClean="0">
                <a:ea typeface="宋体" pitchFamily="2" charset="-122"/>
              </a:rPr>
              <a:t>word = “you can‘t do this”;		</a:t>
            </a:r>
            <a:endParaRPr lang="en-US" altLang="zh-CN" sz="2000" dirty="0" smtClean="0">
              <a:ea typeface="宋体" pitchFamily="2" charset="-122"/>
            </a:endParaRPr>
          </a:p>
        </p:txBody>
      </p:sp>
      <p:sp>
        <p:nvSpPr>
          <p:cNvPr id="59396" name="Rectangle 4"/>
          <p:cNvSpPr>
            <a:spLocks noChangeArrowheads="1"/>
          </p:cNvSpPr>
          <p:nvPr/>
        </p:nvSpPr>
        <p:spPr bwMode="auto">
          <a:xfrm>
            <a:off x="5220072" y="4725144"/>
            <a:ext cx="3167063" cy="7016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0" dirty="0">
                <a:solidFill>
                  <a:srgbClr val="0033CC"/>
                </a:solidFill>
                <a:latin typeface="Times New Roman" pitchFamily="18" charset="0"/>
              </a:rPr>
              <a:t>正确， 把字符串常量第一个字符指针赋给变量。</a:t>
            </a:r>
          </a:p>
        </p:txBody>
      </p:sp>
      <p:sp>
        <p:nvSpPr>
          <p:cNvPr id="59397" name="Rectangle 5"/>
          <p:cNvSpPr>
            <a:spLocks noChangeArrowheads="1"/>
          </p:cNvSpPr>
          <p:nvPr/>
        </p:nvSpPr>
        <p:spPr bwMode="auto">
          <a:xfrm>
            <a:off x="5364088" y="5805264"/>
            <a:ext cx="2541588"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dirty="0">
                <a:solidFill>
                  <a:srgbClr val="FF0000"/>
                </a:solidFill>
                <a:latin typeface="Times New Roman" pitchFamily="18" charset="0"/>
              </a:rPr>
              <a:t>错误</a:t>
            </a:r>
            <a:r>
              <a:rPr lang="zh-CN" altLang="en-US" b="0" dirty="0">
                <a:latin typeface="Times New Roman" pitchFamily="18" charset="0"/>
              </a:rPr>
              <a:t>， </a:t>
            </a:r>
            <a:r>
              <a:rPr lang="en-US" altLang="zh-CN" b="0" dirty="0">
                <a:solidFill>
                  <a:srgbClr val="0033CC"/>
                </a:solidFill>
                <a:latin typeface="Times New Roman" pitchFamily="18" charset="0"/>
              </a:rPr>
              <a:t>word</a:t>
            </a:r>
            <a:r>
              <a:rPr lang="zh-CN" altLang="en-US" b="0" dirty="0">
                <a:solidFill>
                  <a:srgbClr val="0033CC"/>
                </a:solidFill>
                <a:latin typeface="Times New Roman" pitchFamily="18" charset="0"/>
              </a:rPr>
              <a:t>是常量</a:t>
            </a:r>
          </a:p>
        </p:txBody>
      </p:sp>
      <p:sp>
        <p:nvSpPr>
          <p:cNvPr id="59398" name="Rectangle 6"/>
          <p:cNvSpPr>
            <a:spLocks noChangeArrowheads="1"/>
          </p:cNvSpPr>
          <p:nvPr/>
        </p:nvSpPr>
        <p:spPr bwMode="auto">
          <a:xfrm>
            <a:off x="5359400" y="5805264"/>
            <a:ext cx="3784600" cy="396875"/>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dirty="0">
                <a:latin typeface="Times New Roman" pitchFamily="18" charset="0"/>
              </a:rPr>
              <a:t>正确做法为</a:t>
            </a:r>
            <a:r>
              <a:rPr lang="en-US" altLang="zh-CN" dirty="0">
                <a:latin typeface="Times New Roman" pitchFamily="18" charset="0"/>
              </a:rPr>
              <a:t>:</a:t>
            </a:r>
            <a:r>
              <a:rPr lang="en-US" altLang="zh-CN" b="0" dirty="0" err="1">
                <a:latin typeface="Times New Roman" pitchFamily="18" charset="0"/>
              </a:rPr>
              <a:t>strcpy</a:t>
            </a:r>
            <a:r>
              <a:rPr lang="en-US" altLang="zh-CN" b="0" dirty="0">
                <a:latin typeface="Times New Roman" pitchFamily="18" charset="0"/>
              </a:rPr>
              <a:t>(word, “…”);</a:t>
            </a:r>
            <a:endParaRPr lang="en-US" altLang="zh-CN" b="0" dirty="0">
              <a:solidFill>
                <a:srgbClr val="0033CC"/>
              </a:solidFill>
              <a:latin typeface="Times New Roman" pitchFamily="18" charset="0"/>
            </a:endParaRPr>
          </a:p>
        </p:txBody>
      </p:sp>
      <p:sp>
        <p:nvSpPr>
          <p:cNvPr id="49161" name="TextBox 8"/>
          <p:cNvSpPr txBox="1">
            <a:spLocks noChangeArrowheads="1"/>
          </p:cNvSpPr>
          <p:nvPr/>
        </p:nvSpPr>
        <p:spPr bwMode="auto">
          <a:xfrm>
            <a:off x="6227763" y="5516563"/>
            <a:ext cx="185737" cy="400050"/>
          </a:xfrm>
          <a:prstGeom prst="rect">
            <a:avLst/>
          </a:prstGeom>
          <a:noFill/>
          <a:ln w="9525">
            <a:noFill/>
            <a:miter lim="800000"/>
            <a:headEnd/>
            <a:tailEnd/>
          </a:ln>
        </p:spPr>
        <p:txBody>
          <a:bodyPr wrap="none">
            <a:spAutoFit/>
          </a:bodyPr>
          <a:lstStyle/>
          <a:p>
            <a:endParaRPr lang="zh-CN" altLang="en-US"/>
          </a:p>
        </p:txBody>
      </p:sp>
      <p:sp>
        <p:nvSpPr>
          <p:cNvPr id="10" name="Rectangle 6"/>
          <p:cNvSpPr>
            <a:spLocks noChangeArrowheads="1"/>
          </p:cNvSpPr>
          <p:nvPr/>
        </p:nvSpPr>
        <p:spPr bwMode="auto">
          <a:xfrm>
            <a:off x="5003800" y="2924175"/>
            <a:ext cx="4140200" cy="1323975"/>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a:latin typeface="Times New Roman" pitchFamily="18" charset="0"/>
              </a:rPr>
              <a:t>char a[]=“hello”, *p=“hello”</a:t>
            </a:r>
            <a:r>
              <a:rPr lang="en-US" altLang="zh-CN" b="0">
                <a:latin typeface="Times New Roman" pitchFamily="18" charset="0"/>
              </a:rPr>
              <a:t>;</a:t>
            </a:r>
          </a:p>
          <a:p>
            <a:pPr>
              <a:spcBef>
                <a:spcPct val="50000"/>
              </a:spcBef>
            </a:pPr>
            <a:r>
              <a:rPr lang="en-US" altLang="zh-CN" b="0">
                <a:latin typeface="Times New Roman" pitchFamily="18" charset="0"/>
              </a:rPr>
              <a:t>a[0] = ‘b’;   </a:t>
            </a:r>
            <a:r>
              <a:rPr lang="en-US" altLang="zh-CN" b="0">
                <a:solidFill>
                  <a:srgbClr val="0033CC"/>
                </a:solidFill>
                <a:latin typeface="Times New Roman" pitchFamily="18" charset="0"/>
              </a:rPr>
              <a:t>	</a:t>
            </a:r>
            <a:r>
              <a:rPr lang="en-US" altLang="zh-CN" sz="1800" b="0">
                <a:solidFill>
                  <a:srgbClr val="0033CC"/>
                </a:solidFill>
                <a:latin typeface="Times New Roman" pitchFamily="18" charset="0"/>
              </a:rPr>
              <a:t>/*</a:t>
            </a:r>
            <a:r>
              <a:rPr lang="zh-CN" altLang="en-US" sz="1800" b="0">
                <a:solidFill>
                  <a:srgbClr val="0033CC"/>
                </a:solidFill>
                <a:latin typeface="Times New Roman" pitchFamily="18" charset="0"/>
              </a:rPr>
              <a:t>正确 </a:t>
            </a:r>
            <a:r>
              <a:rPr lang="en-US" altLang="zh-CN" sz="1800" b="0">
                <a:solidFill>
                  <a:srgbClr val="0033CC"/>
                </a:solidFill>
                <a:latin typeface="Times New Roman" pitchFamily="18" charset="0"/>
              </a:rPr>
              <a:t>*/</a:t>
            </a:r>
            <a:endParaRPr lang="en-US" altLang="zh-CN" b="0">
              <a:solidFill>
                <a:srgbClr val="0033CC"/>
              </a:solidFill>
              <a:latin typeface="Times New Roman" pitchFamily="18" charset="0"/>
            </a:endParaRPr>
          </a:p>
          <a:p>
            <a:pPr>
              <a:spcBef>
                <a:spcPct val="50000"/>
              </a:spcBef>
            </a:pPr>
            <a:r>
              <a:rPr lang="en-US" altLang="zh-CN" b="0">
                <a:latin typeface="Times New Roman" pitchFamily="18" charset="0"/>
              </a:rPr>
              <a:t>*p = ‘b’;  </a:t>
            </a:r>
            <a:r>
              <a:rPr lang="en-US" altLang="zh-CN" sz="1800" b="0">
                <a:solidFill>
                  <a:srgbClr val="0033CC"/>
                </a:solidFill>
                <a:latin typeface="Times New Roman" pitchFamily="18" charset="0"/>
              </a:rPr>
              <a:t>/*</a:t>
            </a:r>
            <a:r>
              <a:rPr lang="zh-CN" altLang="en-US" sz="1800" b="0">
                <a:solidFill>
                  <a:srgbClr val="0033CC"/>
                </a:solidFill>
                <a:latin typeface="Times New Roman" pitchFamily="18" charset="0"/>
              </a:rPr>
              <a:t>错误，不能修改常量值</a:t>
            </a:r>
            <a:r>
              <a:rPr lang="en-US" altLang="zh-CN" sz="1800" b="0">
                <a:solidFill>
                  <a:srgbClr val="0033CC"/>
                </a:solidFill>
                <a:latin typeface="Times New Roman" pitchFamily="18" charset="0"/>
              </a:rPr>
              <a:t>*/</a:t>
            </a:r>
            <a:endParaRPr lang="en-US" altLang="zh-CN" b="0">
              <a:solidFill>
                <a:srgbClr val="0033CC"/>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0" fill="hold"/>
                                        <p:tgtEl>
                                          <p:spTgt spid="59396"/>
                                        </p:tgtEl>
                                        <p:attrNameLst>
                                          <p:attrName>ppt_x</p:attrName>
                                        </p:attrNameLst>
                                      </p:cBhvr>
                                      <p:tavLst>
                                        <p:tav tm="0">
                                          <p:val>
                                            <p:strVal val="1+#ppt_w/2"/>
                                          </p:val>
                                        </p:tav>
                                        <p:tav tm="100000">
                                          <p:val>
                                            <p:strVal val="#ppt_x"/>
                                          </p:val>
                                        </p:tav>
                                      </p:tavLst>
                                    </p:anim>
                                    <p:anim calcmode="lin" valueType="num">
                                      <p:cBhvr additive="base">
                                        <p:cTn id="8" dur="5000" fill="hold"/>
                                        <p:tgtEl>
                                          <p:spTgt spid="593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59397"/>
                                        </p:tgtEl>
                                        <p:attrNameLst>
                                          <p:attrName>style.visibility</p:attrName>
                                        </p:attrNameLst>
                                      </p:cBhvr>
                                      <p:to>
                                        <p:strVal val="visible"/>
                                      </p:to>
                                    </p:set>
                                    <p:anim calcmode="lin" valueType="num">
                                      <p:cBhvr additive="base">
                                        <p:cTn id="13" dur="5000" fill="hold"/>
                                        <p:tgtEl>
                                          <p:spTgt spid="59397"/>
                                        </p:tgtEl>
                                        <p:attrNameLst>
                                          <p:attrName>ppt_x</p:attrName>
                                        </p:attrNameLst>
                                      </p:cBhvr>
                                      <p:tavLst>
                                        <p:tav tm="0">
                                          <p:val>
                                            <p:strVal val="1+#ppt_w/2"/>
                                          </p:val>
                                        </p:tav>
                                        <p:tav tm="100000">
                                          <p:val>
                                            <p:strVal val="#ppt_x"/>
                                          </p:val>
                                        </p:tav>
                                      </p:tavLst>
                                    </p:anim>
                                    <p:anim calcmode="lin" valueType="num">
                                      <p:cBhvr additive="base">
                                        <p:cTn id="14" dur="5000" fill="hold"/>
                                        <p:tgtEl>
                                          <p:spTgt spid="593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rbrake.wav"/>
                                        </p:tgtEl>
                                      </p:cMediaNode>
                                    </p:audio>
                                  </p:subTnLst>
                                </p:cTn>
                              </p:par>
                            </p:childTnLst>
                          </p:cTn>
                        </p:par>
                      </p:childTnLst>
                    </p:cTn>
                  </p:par>
                  <p:par>
                    <p:cTn id="15" fill="hold">
                      <p:stCondLst>
                        <p:cond delay="indefinite"/>
                      </p:stCondLst>
                      <p:childTnLst>
                        <p:par>
                          <p:cTn id="16" fill="hold">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59398"/>
                                        </p:tgtEl>
                                        <p:attrNameLst>
                                          <p:attrName>style.visibility</p:attrName>
                                        </p:attrNameLst>
                                      </p:cBhvr>
                                      <p:to>
                                        <p:strVal val="visible"/>
                                      </p:to>
                                    </p:set>
                                    <p:anim calcmode="lin" valueType="num">
                                      <p:cBhvr additive="base">
                                        <p:cTn id="19" dur="5000" fill="hold"/>
                                        <p:tgtEl>
                                          <p:spTgt spid="59398"/>
                                        </p:tgtEl>
                                        <p:attrNameLst>
                                          <p:attrName>ppt_x</p:attrName>
                                        </p:attrNameLst>
                                      </p:cBhvr>
                                      <p:tavLst>
                                        <p:tav tm="0">
                                          <p:val>
                                            <p:strVal val="1+#ppt_w/2"/>
                                          </p:val>
                                        </p:tav>
                                        <p:tav tm="100000">
                                          <p:val>
                                            <p:strVal val="#ppt_x"/>
                                          </p:val>
                                        </p:tav>
                                      </p:tavLst>
                                    </p:anim>
                                    <p:anim calcmode="lin" valueType="num">
                                      <p:cBhvr additive="base">
                                        <p:cTn id="20" dur="5000" fill="hold"/>
                                        <p:tgtEl>
                                          <p:spTgt spid="593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rbrake.wav"/>
                                        </p:tgtEl>
                                      </p:cMediaNode>
                                    </p:audio>
                                  </p:subTnLst>
                                </p:cTn>
                              </p:par>
                            </p:childTnLst>
                          </p:cTn>
                        </p:par>
                      </p:childTnLst>
                    </p:cTn>
                  </p:par>
                  <p:par>
                    <p:cTn id="21" fill="hold">
                      <p:stCondLst>
                        <p:cond delay="indefinite"/>
                      </p:stCondLst>
                      <p:childTnLst>
                        <p:par>
                          <p:cTn id="22" fill="hold">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0" fill="hold"/>
                                        <p:tgtEl>
                                          <p:spTgt spid="10"/>
                                        </p:tgtEl>
                                        <p:attrNameLst>
                                          <p:attrName>ppt_x</p:attrName>
                                        </p:attrNameLst>
                                      </p:cBhvr>
                                      <p:tavLst>
                                        <p:tav tm="0">
                                          <p:val>
                                            <p:strVal val="1+#ppt_w/2"/>
                                          </p:val>
                                        </p:tav>
                                        <p:tav tm="100000">
                                          <p:val>
                                            <p:strVal val="#ppt_x"/>
                                          </p:val>
                                        </p:tav>
                                      </p:tavLst>
                                    </p:anim>
                                    <p:anim calcmode="lin" valueType="num">
                                      <p:cBhvr additive="base">
                                        <p:cTn id="26" dur="50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P spid="59398" grpId="0" animBg="1" autoUpdateAnimBg="0"/>
      <p:bldP spid="10"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3"/>
          <p:cNvSpPr>
            <a:spLocks noGrp="1"/>
          </p:cNvSpPr>
          <p:nvPr>
            <p:ph type="ftr" sz="quarter" idx="10"/>
          </p:nvPr>
        </p:nvSpPr>
        <p:spPr>
          <a:noFill/>
        </p:spPr>
        <p:txBody>
          <a:bodyPr/>
          <a:lstStyle/>
          <a:p>
            <a:r>
              <a:rPr lang="en-US" altLang="zh-CN" smtClean="0"/>
              <a:t>构造类型 – 数组和指针</a:t>
            </a:r>
          </a:p>
        </p:txBody>
      </p:sp>
      <p:sp>
        <p:nvSpPr>
          <p:cNvPr id="50179" name="灯片编号占位符 4"/>
          <p:cNvSpPr>
            <a:spLocks noGrp="1"/>
          </p:cNvSpPr>
          <p:nvPr>
            <p:ph type="sldNum" sz="quarter" idx="11"/>
          </p:nvPr>
        </p:nvSpPr>
        <p:spPr>
          <a:noFill/>
        </p:spPr>
        <p:txBody>
          <a:bodyPr/>
          <a:lstStyle/>
          <a:p>
            <a:fld id="{A93333CD-D0AA-4E82-97D6-2A36A29BA1F6}" type="slidenum">
              <a:rPr lang="en-US" altLang="zh-CN" smtClean="0"/>
              <a:pPr/>
              <a:t>44</a:t>
            </a:fld>
            <a:endParaRPr lang="en-US" altLang="zh-CN" smtClean="0"/>
          </a:p>
        </p:txBody>
      </p:sp>
      <p:sp>
        <p:nvSpPr>
          <p:cNvPr id="50180" name="Rectangle 2"/>
          <p:cNvSpPr>
            <a:spLocks noGrp="1" noChangeArrowheads="1"/>
          </p:cNvSpPr>
          <p:nvPr>
            <p:ph type="title"/>
          </p:nvPr>
        </p:nvSpPr>
        <p:spPr/>
        <p:txBody>
          <a:bodyPr/>
          <a:lstStyle/>
          <a:p>
            <a:r>
              <a:rPr lang="zh-CN" altLang="en-US" smtClean="0">
                <a:ea typeface="宋体" pitchFamily="2" charset="-122"/>
              </a:rPr>
              <a:t>指针和数组（续）</a:t>
            </a:r>
          </a:p>
        </p:txBody>
      </p:sp>
      <p:sp>
        <p:nvSpPr>
          <p:cNvPr id="50181" name="Rectangle 3"/>
          <p:cNvSpPr>
            <a:spLocks noGrp="1" noChangeArrowheads="1"/>
          </p:cNvSpPr>
          <p:nvPr>
            <p:ph type="body" idx="1"/>
          </p:nvPr>
        </p:nvSpPr>
        <p:spPr>
          <a:xfrm>
            <a:off x="977900" y="1447800"/>
            <a:ext cx="7105650" cy="973138"/>
          </a:xfrm>
        </p:spPr>
        <p:txBody>
          <a:bodyPr/>
          <a:lstStyle/>
          <a:p>
            <a:pPr>
              <a:lnSpc>
                <a:spcPct val="100000"/>
              </a:lnSpc>
              <a:spcBef>
                <a:spcPct val="0"/>
              </a:spcBef>
              <a:buClrTx/>
              <a:buSzTx/>
              <a:buFontTx/>
              <a:buNone/>
            </a:pPr>
            <a:r>
              <a:rPr lang="zh-CN" altLang="en-US" sz="1800" b="0" smtClean="0">
                <a:ea typeface="宋体" pitchFamily="2" charset="-122"/>
              </a:rPr>
              <a:t>假设：</a:t>
            </a:r>
            <a:r>
              <a:rPr lang="en-US" altLang="zh-CN" sz="1800" b="0" smtClean="0">
                <a:ea typeface="宋体" pitchFamily="2" charset="-122"/>
              </a:rPr>
              <a:t>int  values[100], *intptr = values, i;</a:t>
            </a:r>
          </a:p>
          <a:p>
            <a:pPr>
              <a:lnSpc>
                <a:spcPct val="80000"/>
              </a:lnSpc>
              <a:buFont typeface="Wingdings" pitchFamily="2" charset="2"/>
              <a:buNone/>
            </a:pPr>
            <a:endParaRPr lang="en-US" altLang="zh-CN" sz="1400" b="0" smtClean="0">
              <a:ea typeface="宋体" pitchFamily="2" charset="-122"/>
            </a:endParaRPr>
          </a:p>
          <a:p>
            <a:pPr>
              <a:lnSpc>
                <a:spcPct val="80000"/>
              </a:lnSpc>
              <a:buFont typeface="Wingdings" pitchFamily="2" charset="2"/>
              <a:buNone/>
            </a:pPr>
            <a:r>
              <a:rPr lang="zh-CN" altLang="en-US" sz="1400" b="0" smtClean="0">
                <a:ea typeface="宋体" pitchFamily="2" charset="-122"/>
              </a:rPr>
              <a:t>表：指针与数组的关系</a:t>
            </a:r>
          </a:p>
        </p:txBody>
      </p:sp>
      <p:grpSp>
        <p:nvGrpSpPr>
          <p:cNvPr id="50182" name="Group 4"/>
          <p:cNvGrpSpPr>
            <a:grpSpLocks/>
          </p:cNvGrpSpPr>
          <p:nvPr/>
        </p:nvGrpSpPr>
        <p:grpSpPr bwMode="auto">
          <a:xfrm>
            <a:off x="1331913" y="2420938"/>
            <a:ext cx="6324600" cy="3810000"/>
            <a:chOff x="-3" y="-3"/>
            <a:chExt cx="2539" cy="2694"/>
          </a:xfrm>
        </p:grpSpPr>
        <p:grpSp>
          <p:nvGrpSpPr>
            <p:cNvPr id="50183" name="Group 5"/>
            <p:cNvGrpSpPr>
              <a:grpSpLocks/>
            </p:cNvGrpSpPr>
            <p:nvPr/>
          </p:nvGrpSpPr>
          <p:grpSpPr bwMode="auto">
            <a:xfrm>
              <a:off x="0" y="0"/>
              <a:ext cx="2533" cy="2688"/>
              <a:chOff x="0" y="0"/>
              <a:chExt cx="2533" cy="2688"/>
            </a:xfrm>
          </p:grpSpPr>
          <p:grpSp>
            <p:nvGrpSpPr>
              <p:cNvPr id="50185" name="Group 6"/>
              <p:cNvGrpSpPr>
                <a:grpSpLocks/>
              </p:cNvGrpSpPr>
              <p:nvPr/>
            </p:nvGrpSpPr>
            <p:grpSpPr bwMode="auto">
              <a:xfrm>
                <a:off x="0" y="0"/>
                <a:ext cx="935" cy="384"/>
                <a:chOff x="0" y="0"/>
                <a:chExt cx="935" cy="384"/>
              </a:xfrm>
            </p:grpSpPr>
            <p:sp>
              <p:nvSpPr>
                <p:cNvPr id="50213" name="Rectangle 7"/>
                <p:cNvSpPr>
                  <a:spLocks noChangeArrowheads="1"/>
                </p:cNvSpPr>
                <p:nvPr/>
              </p:nvSpPr>
              <p:spPr bwMode="auto">
                <a:xfrm>
                  <a:off x="43" y="0"/>
                  <a:ext cx="849" cy="384"/>
                </a:xfrm>
                <a:prstGeom prst="rect">
                  <a:avLst/>
                </a:prstGeom>
                <a:noFill/>
                <a:ln w="12700" cap="sq">
                  <a:noFill/>
                  <a:miter lim="800000"/>
                  <a:headEnd type="none" w="sm" len="sm"/>
                  <a:tailEnd type="none" w="sm" len="sm"/>
                </a:ln>
              </p:spPr>
              <p:txBody>
                <a:bodyPr/>
                <a:lstStyle/>
                <a:p>
                  <a:pPr algn="just"/>
                  <a:r>
                    <a:rPr lang="zh-CN" altLang="en-US" sz="1600">
                      <a:latin typeface="Times New Roman" pitchFamily="18" charset="0"/>
                    </a:rPr>
                    <a:t>表达式</a:t>
                  </a:r>
                </a:p>
                <a:p>
                  <a:pPr algn="just"/>
                  <a:endParaRPr lang="en-US" altLang="zh-CN" sz="2400">
                    <a:latin typeface="Times New Roman" pitchFamily="18" charset="0"/>
                  </a:endParaRPr>
                </a:p>
              </p:txBody>
            </p:sp>
            <p:sp>
              <p:nvSpPr>
                <p:cNvPr id="50214" name="Rectangle 8"/>
                <p:cNvSpPr>
                  <a:spLocks noChangeArrowheads="1"/>
                </p:cNvSpPr>
                <p:nvPr/>
              </p:nvSpPr>
              <p:spPr bwMode="auto">
                <a:xfrm>
                  <a:off x="0" y="0"/>
                  <a:ext cx="935" cy="384"/>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6" name="Group 9"/>
              <p:cNvGrpSpPr>
                <a:grpSpLocks/>
              </p:cNvGrpSpPr>
              <p:nvPr/>
            </p:nvGrpSpPr>
            <p:grpSpPr bwMode="auto">
              <a:xfrm>
                <a:off x="935" y="0"/>
                <a:ext cx="1598" cy="384"/>
                <a:chOff x="935" y="0"/>
                <a:chExt cx="1598" cy="384"/>
              </a:xfrm>
            </p:grpSpPr>
            <p:sp>
              <p:nvSpPr>
                <p:cNvPr id="50211" name="Rectangle 10"/>
                <p:cNvSpPr>
                  <a:spLocks noChangeArrowheads="1"/>
                </p:cNvSpPr>
                <p:nvPr/>
              </p:nvSpPr>
              <p:spPr bwMode="auto">
                <a:xfrm>
                  <a:off x="978" y="0"/>
                  <a:ext cx="1512" cy="384"/>
                </a:xfrm>
                <a:prstGeom prst="rect">
                  <a:avLst/>
                </a:prstGeom>
                <a:noFill/>
                <a:ln w="12700" cap="sq">
                  <a:noFill/>
                  <a:miter lim="800000"/>
                  <a:headEnd type="none" w="sm" len="sm"/>
                  <a:tailEnd type="none" w="sm" len="sm"/>
                </a:ln>
              </p:spPr>
              <p:txBody>
                <a:bodyPr/>
                <a:lstStyle/>
                <a:p>
                  <a:pPr algn="just"/>
                  <a:r>
                    <a:rPr lang="zh-CN" altLang="en-US" sz="1600">
                      <a:latin typeface="Times New Roman" pitchFamily="18" charset="0"/>
                    </a:rPr>
                    <a:t>值</a:t>
                  </a:r>
                </a:p>
                <a:p>
                  <a:pPr algn="just"/>
                  <a:endParaRPr lang="en-US" altLang="zh-CN" sz="2400">
                    <a:latin typeface="Times New Roman" pitchFamily="18" charset="0"/>
                  </a:endParaRPr>
                </a:p>
              </p:txBody>
            </p:sp>
            <p:sp>
              <p:nvSpPr>
                <p:cNvPr id="50212" name="Rectangle 11"/>
                <p:cNvSpPr>
                  <a:spLocks noChangeArrowheads="1"/>
                </p:cNvSpPr>
                <p:nvPr/>
              </p:nvSpPr>
              <p:spPr bwMode="auto">
                <a:xfrm>
                  <a:off x="935" y="0"/>
                  <a:ext cx="1598" cy="384"/>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7" name="Group 12"/>
              <p:cNvGrpSpPr>
                <a:grpSpLocks/>
              </p:cNvGrpSpPr>
              <p:nvPr/>
            </p:nvGrpSpPr>
            <p:grpSpPr bwMode="auto">
              <a:xfrm>
                <a:off x="0" y="384"/>
                <a:ext cx="935" cy="576"/>
                <a:chOff x="0" y="384"/>
                <a:chExt cx="935" cy="576"/>
              </a:xfrm>
            </p:grpSpPr>
            <p:sp>
              <p:nvSpPr>
                <p:cNvPr id="50209" name="Rectangle 13"/>
                <p:cNvSpPr>
                  <a:spLocks noChangeArrowheads="1"/>
                </p:cNvSpPr>
                <p:nvPr/>
              </p:nvSpPr>
              <p:spPr bwMode="auto">
                <a:xfrm>
                  <a:off x="43" y="384"/>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&amp;values[0]</a:t>
                  </a:r>
                </a:p>
                <a:p>
                  <a:pPr algn="just"/>
                  <a:r>
                    <a:rPr lang="en-US" altLang="zh-CN" sz="1600" b="0">
                      <a:latin typeface="Times New Roman" pitchFamily="18" charset="0"/>
                    </a:rPr>
                    <a:t>values</a:t>
                  </a:r>
                </a:p>
                <a:p>
                  <a:pPr algn="just"/>
                  <a:r>
                    <a:rPr lang="en-US" altLang="zh-CN" sz="1600" b="0">
                      <a:latin typeface="Times New Roman" pitchFamily="18" charset="0"/>
                    </a:rPr>
                    <a:t>intptr</a:t>
                  </a:r>
                </a:p>
                <a:p>
                  <a:pPr algn="just"/>
                  <a:endParaRPr lang="en-US" altLang="zh-CN" sz="3600" b="0">
                    <a:latin typeface="Times New Roman" pitchFamily="18" charset="0"/>
                  </a:endParaRPr>
                </a:p>
              </p:txBody>
            </p:sp>
            <p:sp>
              <p:nvSpPr>
                <p:cNvPr id="50210" name="Rectangle 14"/>
                <p:cNvSpPr>
                  <a:spLocks noChangeArrowheads="1"/>
                </p:cNvSpPr>
                <p:nvPr/>
              </p:nvSpPr>
              <p:spPr bwMode="auto">
                <a:xfrm>
                  <a:off x="0" y="384"/>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8" name="Group 15"/>
              <p:cNvGrpSpPr>
                <a:grpSpLocks/>
              </p:cNvGrpSpPr>
              <p:nvPr/>
            </p:nvGrpSpPr>
            <p:grpSpPr bwMode="auto">
              <a:xfrm>
                <a:off x="935" y="384"/>
                <a:ext cx="1598" cy="576"/>
                <a:chOff x="935" y="384"/>
                <a:chExt cx="1598" cy="576"/>
              </a:xfrm>
            </p:grpSpPr>
            <p:sp>
              <p:nvSpPr>
                <p:cNvPr id="50207" name="Rectangle 16"/>
                <p:cNvSpPr>
                  <a:spLocks noChangeArrowheads="1"/>
                </p:cNvSpPr>
                <p:nvPr/>
              </p:nvSpPr>
              <p:spPr bwMode="auto">
                <a:xfrm>
                  <a:off x="978" y="384"/>
                  <a:ext cx="1512" cy="576"/>
                </a:xfrm>
                <a:prstGeom prst="rect">
                  <a:avLst/>
                </a:prstGeom>
                <a:noFill/>
                <a:ln w="12700" cap="sq">
                  <a:noFill/>
                  <a:miter lim="800000"/>
                  <a:headEnd type="none" w="sm" len="sm"/>
                  <a:tailEnd type="none" w="sm" len="sm"/>
                </a:ln>
              </p:spPr>
              <p:txBody>
                <a:bodyPr/>
                <a:lstStyle/>
                <a:p>
                  <a:pPr algn="just"/>
                  <a:r>
                    <a:rPr lang="zh-CN" altLang="en-US" sz="1600" b="0">
                      <a:latin typeface="Times New Roman" pitchFamily="18" charset="0"/>
                    </a:rPr>
                    <a:t>指向</a:t>
                  </a:r>
                  <a:r>
                    <a:rPr lang="en-US" altLang="zh-CN" sz="1600" b="0">
                      <a:latin typeface="Times New Roman" pitchFamily="18" charset="0"/>
                    </a:rPr>
                    <a:t>values</a:t>
                  </a:r>
                  <a:r>
                    <a:rPr lang="zh-CN" altLang="en-US" sz="1600" b="0">
                      <a:latin typeface="Times New Roman" pitchFamily="18" charset="0"/>
                    </a:rPr>
                    <a:t>数组第一个元素的指针</a:t>
                  </a:r>
                </a:p>
                <a:p>
                  <a:pPr algn="just"/>
                  <a:endParaRPr lang="en-US" altLang="zh-CN" sz="3600" b="0">
                    <a:latin typeface="Times New Roman" pitchFamily="18" charset="0"/>
                  </a:endParaRPr>
                </a:p>
              </p:txBody>
            </p:sp>
            <p:sp>
              <p:nvSpPr>
                <p:cNvPr id="50208" name="Rectangle 17"/>
                <p:cNvSpPr>
                  <a:spLocks noChangeArrowheads="1"/>
                </p:cNvSpPr>
                <p:nvPr/>
              </p:nvSpPr>
              <p:spPr bwMode="auto">
                <a:xfrm>
                  <a:off x="935" y="384"/>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9" name="Group 18"/>
              <p:cNvGrpSpPr>
                <a:grpSpLocks/>
              </p:cNvGrpSpPr>
              <p:nvPr/>
            </p:nvGrpSpPr>
            <p:grpSpPr bwMode="auto">
              <a:xfrm>
                <a:off x="0" y="960"/>
                <a:ext cx="935" cy="576"/>
                <a:chOff x="0" y="960"/>
                <a:chExt cx="935" cy="576"/>
              </a:xfrm>
            </p:grpSpPr>
            <p:sp>
              <p:nvSpPr>
                <p:cNvPr id="50205" name="Rectangle 19"/>
                <p:cNvSpPr>
                  <a:spLocks noChangeArrowheads="1"/>
                </p:cNvSpPr>
                <p:nvPr/>
              </p:nvSpPr>
              <p:spPr bwMode="auto">
                <a:xfrm>
                  <a:off x="43" y="960"/>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values[0]</a:t>
                  </a:r>
                </a:p>
                <a:p>
                  <a:pPr algn="just"/>
                  <a:r>
                    <a:rPr lang="en-US" altLang="zh-CN" sz="1600" b="0">
                      <a:latin typeface="Times New Roman" pitchFamily="18" charset="0"/>
                    </a:rPr>
                    <a:t>*values</a:t>
                  </a:r>
                </a:p>
                <a:p>
                  <a:pPr algn="just"/>
                  <a:r>
                    <a:rPr lang="en-US" altLang="zh-CN" sz="1600" b="0">
                      <a:latin typeface="Times New Roman" pitchFamily="18" charset="0"/>
                    </a:rPr>
                    <a:t>*intptr</a:t>
                  </a:r>
                </a:p>
                <a:p>
                  <a:pPr algn="just"/>
                  <a:endParaRPr lang="en-US" altLang="zh-CN" sz="3600" b="0">
                    <a:latin typeface="Times New Roman" pitchFamily="18" charset="0"/>
                  </a:endParaRPr>
                </a:p>
              </p:txBody>
            </p:sp>
            <p:sp>
              <p:nvSpPr>
                <p:cNvPr id="50206" name="Rectangle 20"/>
                <p:cNvSpPr>
                  <a:spLocks noChangeArrowheads="1"/>
                </p:cNvSpPr>
                <p:nvPr/>
              </p:nvSpPr>
              <p:spPr bwMode="auto">
                <a:xfrm>
                  <a:off x="0" y="960"/>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0" name="Group 21"/>
              <p:cNvGrpSpPr>
                <a:grpSpLocks/>
              </p:cNvGrpSpPr>
              <p:nvPr/>
            </p:nvGrpSpPr>
            <p:grpSpPr bwMode="auto">
              <a:xfrm>
                <a:off x="935" y="960"/>
                <a:ext cx="1598" cy="576"/>
                <a:chOff x="935" y="960"/>
                <a:chExt cx="1598" cy="576"/>
              </a:xfrm>
            </p:grpSpPr>
            <p:sp>
              <p:nvSpPr>
                <p:cNvPr id="50203" name="Rectangle 22"/>
                <p:cNvSpPr>
                  <a:spLocks noChangeArrowheads="1"/>
                </p:cNvSpPr>
                <p:nvPr/>
              </p:nvSpPr>
              <p:spPr bwMode="auto">
                <a:xfrm>
                  <a:off x="978" y="960"/>
                  <a:ext cx="1512"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values</a:t>
                  </a:r>
                  <a:r>
                    <a:rPr lang="zh-CN" altLang="en-US" sz="1600" b="0">
                      <a:latin typeface="Times New Roman" pitchFamily="18" charset="0"/>
                    </a:rPr>
                    <a:t>数组的第一个元素</a:t>
                  </a:r>
                </a:p>
                <a:p>
                  <a:pPr algn="just"/>
                  <a:endParaRPr lang="en-US" altLang="zh-CN" sz="3600" b="0">
                    <a:latin typeface="Times New Roman" pitchFamily="18" charset="0"/>
                  </a:endParaRPr>
                </a:p>
              </p:txBody>
            </p:sp>
            <p:sp>
              <p:nvSpPr>
                <p:cNvPr id="50204" name="Rectangle 23"/>
                <p:cNvSpPr>
                  <a:spLocks noChangeArrowheads="1"/>
                </p:cNvSpPr>
                <p:nvPr/>
              </p:nvSpPr>
              <p:spPr bwMode="auto">
                <a:xfrm>
                  <a:off x="935" y="960"/>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1" name="Group 24"/>
              <p:cNvGrpSpPr>
                <a:grpSpLocks/>
              </p:cNvGrpSpPr>
              <p:nvPr/>
            </p:nvGrpSpPr>
            <p:grpSpPr bwMode="auto">
              <a:xfrm>
                <a:off x="0" y="1536"/>
                <a:ext cx="935" cy="576"/>
                <a:chOff x="0" y="1536"/>
                <a:chExt cx="935" cy="576"/>
              </a:xfrm>
            </p:grpSpPr>
            <p:sp>
              <p:nvSpPr>
                <p:cNvPr id="50201" name="Rectangle 25"/>
                <p:cNvSpPr>
                  <a:spLocks noChangeArrowheads="1"/>
                </p:cNvSpPr>
                <p:nvPr/>
              </p:nvSpPr>
              <p:spPr bwMode="auto">
                <a:xfrm>
                  <a:off x="43" y="1536"/>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&amp;values[i]</a:t>
                  </a:r>
                </a:p>
                <a:p>
                  <a:pPr algn="just"/>
                  <a:r>
                    <a:rPr lang="en-US" altLang="zh-CN" sz="1600" b="0">
                      <a:latin typeface="Times New Roman" pitchFamily="18" charset="0"/>
                    </a:rPr>
                    <a:t>values+i</a:t>
                  </a:r>
                </a:p>
                <a:p>
                  <a:pPr algn="just"/>
                  <a:r>
                    <a:rPr lang="en-US" altLang="zh-CN" sz="1600" b="0">
                      <a:latin typeface="Times New Roman" pitchFamily="18" charset="0"/>
                    </a:rPr>
                    <a:t>intptr+i</a:t>
                  </a:r>
                </a:p>
                <a:p>
                  <a:pPr algn="just"/>
                  <a:endParaRPr lang="en-US" altLang="zh-CN" sz="3600" b="0">
                    <a:latin typeface="Times New Roman" pitchFamily="18" charset="0"/>
                  </a:endParaRPr>
                </a:p>
              </p:txBody>
            </p:sp>
            <p:sp>
              <p:nvSpPr>
                <p:cNvPr id="50202" name="Rectangle 26"/>
                <p:cNvSpPr>
                  <a:spLocks noChangeArrowheads="1"/>
                </p:cNvSpPr>
                <p:nvPr/>
              </p:nvSpPr>
              <p:spPr bwMode="auto">
                <a:xfrm>
                  <a:off x="0" y="1536"/>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2" name="Group 27"/>
              <p:cNvGrpSpPr>
                <a:grpSpLocks/>
              </p:cNvGrpSpPr>
              <p:nvPr/>
            </p:nvGrpSpPr>
            <p:grpSpPr bwMode="auto">
              <a:xfrm>
                <a:off x="935" y="1536"/>
                <a:ext cx="1598" cy="576"/>
                <a:chOff x="935" y="1536"/>
                <a:chExt cx="1598" cy="576"/>
              </a:xfrm>
            </p:grpSpPr>
            <p:sp>
              <p:nvSpPr>
                <p:cNvPr id="50199" name="Rectangle 28"/>
                <p:cNvSpPr>
                  <a:spLocks noChangeArrowheads="1"/>
                </p:cNvSpPr>
                <p:nvPr/>
              </p:nvSpPr>
              <p:spPr bwMode="auto">
                <a:xfrm>
                  <a:off x="978" y="1536"/>
                  <a:ext cx="1512" cy="576"/>
                </a:xfrm>
                <a:prstGeom prst="rect">
                  <a:avLst/>
                </a:prstGeom>
                <a:noFill/>
                <a:ln w="12700" cap="sq">
                  <a:noFill/>
                  <a:miter lim="800000"/>
                  <a:headEnd type="none" w="sm" len="sm"/>
                  <a:tailEnd type="none" w="sm" len="sm"/>
                </a:ln>
              </p:spPr>
              <p:txBody>
                <a:bodyPr/>
                <a:lstStyle/>
                <a:p>
                  <a:pPr algn="just"/>
                  <a:r>
                    <a:rPr lang="zh-CN" altLang="en-US" sz="1600" b="0">
                      <a:latin typeface="Times New Roman" pitchFamily="18" charset="0"/>
                    </a:rPr>
                    <a:t>指向</a:t>
                  </a:r>
                  <a:r>
                    <a:rPr lang="en-US" altLang="zh-CN" sz="1600" b="0">
                      <a:latin typeface="Times New Roman" pitchFamily="18" charset="0"/>
                    </a:rPr>
                    <a:t>values</a:t>
                  </a:r>
                  <a:r>
                    <a:rPr lang="zh-CN" altLang="en-US" sz="1600" b="0">
                      <a:latin typeface="Times New Roman" pitchFamily="18" charset="0"/>
                    </a:rPr>
                    <a:t>数组第</a:t>
                  </a:r>
                  <a:r>
                    <a:rPr lang="en-US" altLang="zh-CN" sz="1600" b="0">
                      <a:latin typeface="Times New Roman" pitchFamily="18" charset="0"/>
                    </a:rPr>
                    <a:t>i+1</a:t>
                  </a:r>
                  <a:r>
                    <a:rPr lang="zh-CN" altLang="en-US" sz="1600" b="0">
                      <a:latin typeface="Times New Roman" pitchFamily="18" charset="0"/>
                    </a:rPr>
                    <a:t>个元素的指针</a:t>
                  </a:r>
                </a:p>
                <a:p>
                  <a:pPr algn="just"/>
                  <a:endParaRPr lang="en-US" altLang="zh-CN" sz="3600" b="0">
                    <a:latin typeface="Times New Roman" pitchFamily="18" charset="0"/>
                  </a:endParaRPr>
                </a:p>
              </p:txBody>
            </p:sp>
            <p:sp>
              <p:nvSpPr>
                <p:cNvPr id="50200" name="Rectangle 29"/>
                <p:cNvSpPr>
                  <a:spLocks noChangeArrowheads="1"/>
                </p:cNvSpPr>
                <p:nvPr/>
              </p:nvSpPr>
              <p:spPr bwMode="auto">
                <a:xfrm>
                  <a:off x="935" y="1536"/>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3" name="Group 30"/>
              <p:cNvGrpSpPr>
                <a:grpSpLocks/>
              </p:cNvGrpSpPr>
              <p:nvPr/>
            </p:nvGrpSpPr>
            <p:grpSpPr bwMode="auto">
              <a:xfrm>
                <a:off x="0" y="2112"/>
                <a:ext cx="935" cy="576"/>
                <a:chOff x="0" y="2112"/>
                <a:chExt cx="935" cy="576"/>
              </a:xfrm>
            </p:grpSpPr>
            <p:sp>
              <p:nvSpPr>
                <p:cNvPr id="50197" name="Rectangle 31"/>
                <p:cNvSpPr>
                  <a:spLocks noChangeArrowheads="1"/>
                </p:cNvSpPr>
                <p:nvPr/>
              </p:nvSpPr>
              <p:spPr bwMode="auto">
                <a:xfrm>
                  <a:off x="43" y="2112"/>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valuse[i]</a:t>
                  </a:r>
                </a:p>
                <a:p>
                  <a:pPr algn="just"/>
                  <a:r>
                    <a:rPr lang="en-US" altLang="zh-CN" sz="1600" b="0">
                      <a:latin typeface="Times New Roman" pitchFamily="18" charset="0"/>
                    </a:rPr>
                    <a:t>*(values+i)</a:t>
                  </a:r>
                </a:p>
                <a:p>
                  <a:pPr algn="just"/>
                  <a:r>
                    <a:rPr lang="en-US" altLang="zh-CN" sz="1600" b="0">
                      <a:latin typeface="Times New Roman" pitchFamily="18" charset="0"/>
                    </a:rPr>
                    <a:t>*(intptr+i), intptr[i]</a:t>
                  </a:r>
                </a:p>
                <a:p>
                  <a:pPr algn="just"/>
                  <a:endParaRPr lang="en-US" altLang="zh-CN" sz="3600" b="0">
                    <a:latin typeface="Times New Roman" pitchFamily="18" charset="0"/>
                  </a:endParaRPr>
                </a:p>
              </p:txBody>
            </p:sp>
            <p:sp>
              <p:nvSpPr>
                <p:cNvPr id="50198" name="Rectangle 32"/>
                <p:cNvSpPr>
                  <a:spLocks noChangeArrowheads="1"/>
                </p:cNvSpPr>
                <p:nvPr/>
              </p:nvSpPr>
              <p:spPr bwMode="auto">
                <a:xfrm>
                  <a:off x="0" y="2112"/>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4" name="Group 33"/>
              <p:cNvGrpSpPr>
                <a:grpSpLocks/>
              </p:cNvGrpSpPr>
              <p:nvPr/>
            </p:nvGrpSpPr>
            <p:grpSpPr bwMode="auto">
              <a:xfrm>
                <a:off x="935" y="2112"/>
                <a:ext cx="1598" cy="576"/>
                <a:chOff x="935" y="2112"/>
                <a:chExt cx="1598" cy="576"/>
              </a:xfrm>
            </p:grpSpPr>
            <p:sp>
              <p:nvSpPr>
                <p:cNvPr id="50195" name="Rectangle 34"/>
                <p:cNvSpPr>
                  <a:spLocks noChangeArrowheads="1"/>
                </p:cNvSpPr>
                <p:nvPr/>
              </p:nvSpPr>
              <p:spPr bwMode="auto">
                <a:xfrm>
                  <a:off x="978" y="2112"/>
                  <a:ext cx="1512"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values</a:t>
                  </a:r>
                  <a:r>
                    <a:rPr lang="zh-CN" altLang="en-US" sz="1600" b="0">
                      <a:latin typeface="Times New Roman" pitchFamily="18" charset="0"/>
                    </a:rPr>
                    <a:t>数组的第</a:t>
                  </a:r>
                  <a:r>
                    <a:rPr lang="en-US" altLang="zh-CN" sz="1600" b="0">
                      <a:latin typeface="Times New Roman" pitchFamily="18" charset="0"/>
                    </a:rPr>
                    <a:t>i+1</a:t>
                  </a:r>
                  <a:r>
                    <a:rPr lang="zh-CN" altLang="en-US" sz="1600" b="0">
                      <a:latin typeface="Times New Roman" pitchFamily="18" charset="0"/>
                    </a:rPr>
                    <a:t>个元素</a:t>
                  </a:r>
                </a:p>
                <a:p>
                  <a:pPr algn="just"/>
                  <a:endParaRPr lang="en-US" altLang="zh-CN" sz="3600" b="0">
                    <a:latin typeface="Times New Roman" pitchFamily="18" charset="0"/>
                  </a:endParaRPr>
                </a:p>
              </p:txBody>
            </p:sp>
            <p:sp>
              <p:nvSpPr>
                <p:cNvPr id="50196" name="Rectangle 35"/>
                <p:cNvSpPr>
                  <a:spLocks noChangeArrowheads="1"/>
                </p:cNvSpPr>
                <p:nvPr/>
              </p:nvSpPr>
              <p:spPr bwMode="auto">
                <a:xfrm>
                  <a:off x="935" y="2112"/>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sp>
          <p:nvSpPr>
            <p:cNvPr id="50184" name="Rectangle 36"/>
            <p:cNvSpPr>
              <a:spLocks noChangeArrowheads="1"/>
            </p:cNvSpPr>
            <p:nvPr/>
          </p:nvSpPr>
          <p:spPr bwMode="auto">
            <a:xfrm>
              <a:off x="-3" y="-3"/>
              <a:ext cx="2539" cy="2694"/>
            </a:xfrm>
            <a:prstGeom prst="rect">
              <a:avLst/>
            </a:prstGeom>
            <a:noFill/>
            <a:ln w="9525" cap="sq">
              <a:solidFill>
                <a:srgbClr val="A0A0A0"/>
              </a:solidFill>
              <a:miter lim="800000"/>
              <a:headEnd type="none" w="sm" len="sm"/>
              <a:tailEnd type="none" w="sm" len="sm"/>
            </a:ln>
          </p:spPr>
          <p:txBody>
            <a:bodyPr/>
            <a:lstStyle/>
            <a:p>
              <a:endParaRPr lang="zh-CN" alt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p:cNvSpPr>
            <a:spLocks noGrp="1"/>
          </p:cNvSpPr>
          <p:nvPr>
            <p:ph type="ftr" sz="quarter" idx="10"/>
          </p:nvPr>
        </p:nvSpPr>
        <p:spPr>
          <a:noFill/>
        </p:spPr>
        <p:txBody>
          <a:bodyPr/>
          <a:lstStyle/>
          <a:p>
            <a:r>
              <a:rPr lang="en-US" altLang="zh-CN" smtClean="0"/>
              <a:t>构造类型 – 数组和指针</a:t>
            </a:r>
          </a:p>
        </p:txBody>
      </p:sp>
      <p:sp>
        <p:nvSpPr>
          <p:cNvPr id="51203" name="灯片编号占位符 4"/>
          <p:cNvSpPr>
            <a:spLocks noGrp="1"/>
          </p:cNvSpPr>
          <p:nvPr>
            <p:ph type="sldNum" sz="quarter" idx="11"/>
          </p:nvPr>
        </p:nvSpPr>
        <p:spPr>
          <a:noFill/>
        </p:spPr>
        <p:txBody>
          <a:bodyPr/>
          <a:lstStyle/>
          <a:p>
            <a:fld id="{9949D4C4-31D4-41D1-A9ED-2C368B2494BF}" type="slidenum">
              <a:rPr lang="en-US" altLang="zh-CN" smtClean="0"/>
              <a:pPr/>
              <a:t>45</a:t>
            </a:fld>
            <a:endParaRPr lang="en-US" altLang="zh-CN" smtClean="0"/>
          </a:p>
        </p:txBody>
      </p:sp>
      <p:sp>
        <p:nvSpPr>
          <p:cNvPr id="51204" name="Rectangle 2"/>
          <p:cNvSpPr>
            <a:spLocks noGrp="1" noChangeArrowheads="1"/>
          </p:cNvSpPr>
          <p:nvPr>
            <p:ph type="title"/>
          </p:nvPr>
        </p:nvSpPr>
        <p:spPr/>
        <p:txBody>
          <a:bodyPr/>
          <a:lstStyle/>
          <a:p>
            <a:r>
              <a:rPr lang="zh-CN" altLang="en-US" smtClean="0">
                <a:ea typeface="宋体" pitchFamily="2" charset="-122"/>
              </a:rPr>
              <a:t>指针和数组（续）</a:t>
            </a:r>
          </a:p>
        </p:txBody>
      </p:sp>
      <p:sp>
        <p:nvSpPr>
          <p:cNvPr id="61443" name="Rectangle 3"/>
          <p:cNvSpPr>
            <a:spLocks noGrp="1" noChangeArrowheads="1"/>
          </p:cNvSpPr>
          <p:nvPr>
            <p:ph type="body" idx="1"/>
          </p:nvPr>
        </p:nvSpPr>
        <p:spPr>
          <a:xfrm>
            <a:off x="971550" y="1268413"/>
            <a:ext cx="4241800" cy="4806950"/>
          </a:xfrm>
        </p:spPr>
        <p:txBody>
          <a:bodyPr/>
          <a:lstStyle/>
          <a:p>
            <a:pPr>
              <a:lnSpc>
                <a:spcPct val="70000"/>
              </a:lnSpc>
              <a:buFont typeface="Wingdings" pitchFamily="2" charset="2"/>
              <a:buNone/>
            </a:pPr>
            <a:r>
              <a:rPr lang="zh-CN" altLang="en-US" sz="1600" b="0" smtClean="0">
                <a:ea typeface="宋体" pitchFamily="2" charset="-122"/>
              </a:rPr>
              <a:t>例：用指针和数组两种方式实现</a:t>
            </a:r>
            <a:r>
              <a:rPr lang="en-US" altLang="zh-CN" sz="1600" b="0" smtClean="0">
                <a:ea typeface="宋体" pitchFamily="2" charset="-122"/>
              </a:rPr>
              <a:t>strlen</a:t>
            </a:r>
            <a:r>
              <a:rPr lang="zh-CN" altLang="en-US" sz="1600" b="0" smtClean="0">
                <a:ea typeface="宋体" pitchFamily="2" charset="-122"/>
              </a:rPr>
              <a:t>函数</a:t>
            </a:r>
          </a:p>
          <a:p>
            <a:pPr>
              <a:lnSpc>
                <a:spcPct val="70000"/>
              </a:lnSpc>
              <a:buFont typeface="Wingdings" pitchFamily="2" charset="2"/>
              <a:buNone/>
            </a:pPr>
            <a:r>
              <a:rPr lang="en-US" altLang="zh-CN" sz="1600" b="0" smtClean="0">
                <a:ea typeface="宋体" pitchFamily="2" charset="-122"/>
              </a:rPr>
              <a:t>1) </a:t>
            </a:r>
            <a:r>
              <a:rPr lang="zh-CN" altLang="en-US" sz="1600" b="0" smtClean="0">
                <a:ea typeface="宋体" pitchFamily="2" charset="-122"/>
              </a:rPr>
              <a:t>数组方式</a:t>
            </a:r>
          </a:p>
          <a:p>
            <a:pPr lvl="1">
              <a:lnSpc>
                <a:spcPct val="70000"/>
              </a:lnSpc>
              <a:buFont typeface="Wingdings" pitchFamily="2" charset="2"/>
              <a:buNone/>
            </a:pPr>
            <a:r>
              <a:rPr lang="en-US" altLang="zh-CN" sz="1600" smtClean="0">
                <a:ea typeface="宋体" pitchFamily="2" charset="-122"/>
              </a:rPr>
              <a:t>int strlen( char s[ ])</a:t>
            </a:r>
          </a:p>
          <a:p>
            <a:pPr lvl="1">
              <a:lnSpc>
                <a:spcPct val="70000"/>
              </a:lnSpc>
              <a:buFont typeface="Wingdings" pitchFamily="2" charset="2"/>
              <a:buNone/>
            </a:pPr>
            <a:r>
              <a:rPr lang="en-US" altLang="zh-CN" sz="1600" smtClean="0">
                <a:ea typeface="宋体" pitchFamily="2" charset="-122"/>
              </a:rPr>
              <a:t>{</a:t>
            </a:r>
          </a:p>
          <a:p>
            <a:pPr lvl="2" indent="0">
              <a:lnSpc>
                <a:spcPct val="80000"/>
              </a:lnSpc>
              <a:buFont typeface="Wingdings" pitchFamily="2" charset="2"/>
              <a:buNone/>
            </a:pPr>
            <a:r>
              <a:rPr lang="en-US" altLang="zh-CN" sz="1600" smtClean="0">
                <a:ea typeface="宋体" pitchFamily="2" charset="-122"/>
              </a:rPr>
              <a:t>int n = 0;</a:t>
            </a:r>
          </a:p>
          <a:p>
            <a:pPr lvl="2" indent="0">
              <a:lnSpc>
                <a:spcPct val="80000"/>
              </a:lnSpc>
              <a:buFont typeface="Wingdings" pitchFamily="2" charset="2"/>
              <a:buNone/>
            </a:pPr>
            <a:r>
              <a:rPr lang="en-US" altLang="zh-CN" sz="1600" smtClean="0">
                <a:ea typeface="宋体" pitchFamily="2" charset="-122"/>
              </a:rPr>
              <a:t>while(s[n] != ‘\0’)</a:t>
            </a:r>
          </a:p>
          <a:p>
            <a:pPr lvl="3" indent="0">
              <a:lnSpc>
                <a:spcPct val="80000"/>
              </a:lnSpc>
            </a:pPr>
            <a:r>
              <a:rPr lang="en-US" altLang="zh-CN" sz="1400" smtClean="0">
                <a:ea typeface="宋体" pitchFamily="2" charset="-122"/>
              </a:rPr>
              <a:t>++n;</a:t>
            </a:r>
          </a:p>
          <a:p>
            <a:pPr lvl="2" indent="0">
              <a:lnSpc>
                <a:spcPct val="80000"/>
              </a:lnSpc>
              <a:buFont typeface="Wingdings" pitchFamily="2" charset="2"/>
              <a:buNone/>
            </a:pPr>
            <a:r>
              <a:rPr lang="en-US" altLang="zh-CN" sz="1600" smtClean="0">
                <a:ea typeface="宋体" pitchFamily="2" charset="-122"/>
              </a:rPr>
              <a:t>return (n);</a:t>
            </a:r>
          </a:p>
          <a:p>
            <a:pPr lvl="1">
              <a:lnSpc>
                <a:spcPct val="70000"/>
              </a:lnSpc>
              <a:buFont typeface="Wingdings" pitchFamily="2" charset="2"/>
              <a:buNone/>
            </a:pPr>
            <a:r>
              <a:rPr lang="en-US" altLang="zh-CN" sz="1600" smtClean="0">
                <a:ea typeface="宋体" pitchFamily="2" charset="-122"/>
              </a:rPr>
              <a:t>}</a:t>
            </a:r>
          </a:p>
          <a:p>
            <a:pPr>
              <a:lnSpc>
                <a:spcPct val="70000"/>
              </a:lnSpc>
              <a:buFont typeface="Wingdings" pitchFamily="2" charset="2"/>
              <a:buNone/>
            </a:pPr>
            <a:r>
              <a:rPr lang="en-US" altLang="zh-CN" sz="1600" b="0" smtClean="0">
                <a:ea typeface="宋体" pitchFamily="2" charset="-122"/>
              </a:rPr>
              <a:t>2) </a:t>
            </a:r>
            <a:r>
              <a:rPr lang="zh-CN" altLang="en-US" sz="1600" b="0" smtClean="0">
                <a:ea typeface="宋体" pitchFamily="2" charset="-122"/>
              </a:rPr>
              <a:t>指针方式</a:t>
            </a:r>
          </a:p>
          <a:p>
            <a:pPr lvl="1">
              <a:lnSpc>
                <a:spcPct val="70000"/>
              </a:lnSpc>
              <a:buFont typeface="Wingdings" pitchFamily="2" charset="2"/>
              <a:buNone/>
            </a:pPr>
            <a:r>
              <a:rPr lang="en-US" altLang="zh-CN" sz="1600" smtClean="0">
                <a:ea typeface="宋体" pitchFamily="2" charset="-122"/>
              </a:rPr>
              <a:t>int strlen(char *s)</a:t>
            </a:r>
          </a:p>
          <a:p>
            <a:pPr lvl="1">
              <a:lnSpc>
                <a:spcPct val="70000"/>
              </a:lnSpc>
              <a:buFont typeface="Wingdings" pitchFamily="2" charset="2"/>
              <a:buNone/>
            </a:pPr>
            <a:r>
              <a:rPr lang="en-US" altLang="zh-CN" sz="1600" smtClean="0">
                <a:ea typeface="宋体" pitchFamily="2" charset="-122"/>
              </a:rPr>
              <a:t>{</a:t>
            </a:r>
          </a:p>
          <a:p>
            <a:pPr lvl="2" indent="0">
              <a:lnSpc>
                <a:spcPct val="80000"/>
              </a:lnSpc>
              <a:buFont typeface="Wingdings" pitchFamily="2" charset="2"/>
              <a:buNone/>
            </a:pPr>
            <a:r>
              <a:rPr lang="en-US" altLang="zh-CN" sz="1600" smtClean="0">
                <a:ea typeface="宋体" pitchFamily="2" charset="-122"/>
              </a:rPr>
              <a:t>int n;</a:t>
            </a:r>
          </a:p>
          <a:p>
            <a:pPr lvl="2" indent="0">
              <a:lnSpc>
                <a:spcPct val="80000"/>
              </a:lnSpc>
              <a:buFont typeface="Wingdings" pitchFamily="2" charset="2"/>
              <a:buNone/>
            </a:pPr>
            <a:r>
              <a:rPr lang="en-US" altLang="zh-CN" sz="1600" smtClean="0">
                <a:ea typeface="宋体" pitchFamily="2" charset="-122"/>
              </a:rPr>
              <a:t>for(n=0; *s != ‘\0’; s++)</a:t>
            </a:r>
          </a:p>
          <a:p>
            <a:pPr lvl="3" indent="0">
              <a:lnSpc>
                <a:spcPct val="80000"/>
              </a:lnSpc>
            </a:pPr>
            <a:r>
              <a:rPr lang="en-US" altLang="zh-CN" sz="1400" smtClean="0">
                <a:ea typeface="宋体" pitchFamily="2" charset="-122"/>
              </a:rPr>
              <a:t>n++;</a:t>
            </a:r>
          </a:p>
          <a:p>
            <a:pPr lvl="2" indent="0">
              <a:lnSpc>
                <a:spcPct val="80000"/>
              </a:lnSpc>
              <a:buFont typeface="Wingdings" pitchFamily="2" charset="2"/>
              <a:buNone/>
            </a:pPr>
            <a:r>
              <a:rPr lang="en-US" altLang="zh-CN" sz="1600" smtClean="0">
                <a:ea typeface="宋体" pitchFamily="2" charset="-122"/>
              </a:rPr>
              <a:t>return (n);</a:t>
            </a:r>
          </a:p>
          <a:p>
            <a:pPr lvl="1">
              <a:lnSpc>
                <a:spcPct val="70000"/>
              </a:lnSpc>
              <a:buFont typeface="Wingdings" pitchFamily="2" charset="2"/>
              <a:buNone/>
            </a:pPr>
            <a:r>
              <a:rPr lang="en-US" altLang="zh-CN" sz="1600" smtClean="0">
                <a:ea typeface="宋体" pitchFamily="2" charset="-122"/>
              </a:rPr>
              <a:t>}</a:t>
            </a:r>
          </a:p>
        </p:txBody>
      </p:sp>
      <p:sp>
        <p:nvSpPr>
          <p:cNvPr id="61444" name="Text Box 4"/>
          <p:cNvSpPr txBox="1">
            <a:spLocks noChangeArrowheads="1"/>
          </p:cNvSpPr>
          <p:nvPr/>
        </p:nvSpPr>
        <p:spPr bwMode="auto">
          <a:xfrm>
            <a:off x="4859338" y="1341438"/>
            <a:ext cx="3440112" cy="4732337"/>
          </a:xfrm>
          <a:prstGeom prst="rect">
            <a:avLst/>
          </a:prstGeom>
          <a:noFill/>
          <a:ln w="12700" cap="sq">
            <a:noFill/>
            <a:miter lim="800000"/>
            <a:headEnd type="none" w="sm" len="sm"/>
            <a:tailEnd type="none" w="sm" len="sm"/>
          </a:ln>
        </p:spPr>
        <p:txBody>
          <a:bodyPr>
            <a:spAutoFit/>
          </a:bodyPr>
          <a:lstStyle/>
          <a:p>
            <a:pPr algn="just">
              <a:lnSpc>
                <a:spcPct val="80000"/>
              </a:lnSpc>
              <a:spcBef>
                <a:spcPct val="50000"/>
              </a:spcBef>
            </a:pPr>
            <a:r>
              <a:rPr lang="en-US" altLang="zh-CN" sz="1600" b="0">
                <a:latin typeface="Times New Roman" pitchFamily="18" charset="0"/>
              </a:rPr>
              <a:t>main( )</a:t>
            </a:r>
          </a:p>
          <a:p>
            <a:pPr algn="just">
              <a:lnSpc>
                <a:spcPct val="80000"/>
              </a:lnSpc>
              <a:spcBef>
                <a:spcPct val="50000"/>
              </a:spcBef>
            </a:pPr>
            <a:r>
              <a:rPr lang="en-US" altLang="zh-CN" sz="1600" b="0">
                <a:latin typeface="Times New Roman" pitchFamily="18" charset="0"/>
              </a:rPr>
              <a:t>{</a:t>
            </a:r>
          </a:p>
          <a:p>
            <a:pPr lvl="1" algn="just">
              <a:lnSpc>
                <a:spcPct val="80000"/>
              </a:lnSpc>
              <a:spcBef>
                <a:spcPct val="50000"/>
              </a:spcBef>
            </a:pPr>
            <a:r>
              <a:rPr lang="en-US" altLang="zh-CN" sz="1600" b="0">
                <a:latin typeface="Times New Roman" pitchFamily="18" charset="0"/>
              </a:rPr>
              <a:t>char st[100];</a:t>
            </a:r>
          </a:p>
          <a:p>
            <a:pPr lvl="1" algn="just">
              <a:lnSpc>
                <a:spcPct val="80000"/>
              </a:lnSpc>
              <a:spcBef>
                <a:spcPct val="50000"/>
              </a:spcBef>
            </a:pPr>
            <a:r>
              <a:rPr lang="en-US" altLang="zh-CN" sz="1600" b="0">
                <a:latin typeface="Times New Roman" pitchFamily="18" charset="0"/>
              </a:rPr>
              <a:t>scanf(“%s”, st);</a:t>
            </a:r>
          </a:p>
          <a:p>
            <a:pPr lvl="1" algn="just">
              <a:lnSpc>
                <a:spcPct val="80000"/>
              </a:lnSpc>
              <a:spcBef>
                <a:spcPct val="50000"/>
              </a:spcBef>
            </a:pPr>
            <a:r>
              <a:rPr lang="en-US" altLang="zh-CN" sz="1600" b="0">
                <a:latin typeface="Times New Roman" pitchFamily="18" charset="0"/>
              </a:rPr>
              <a:t>printf(“%d\n”, strlen(st));</a:t>
            </a:r>
          </a:p>
          <a:p>
            <a:pPr algn="just">
              <a:lnSpc>
                <a:spcPct val="80000"/>
              </a:lnSpc>
              <a:spcBef>
                <a:spcPct val="50000"/>
              </a:spcBef>
            </a:pPr>
            <a:r>
              <a:rPr lang="en-US" altLang="zh-CN" sz="1600" b="0">
                <a:latin typeface="Times New Roman" pitchFamily="18" charset="0"/>
              </a:rPr>
              <a:t>}</a:t>
            </a:r>
          </a:p>
          <a:p>
            <a:pPr algn="just">
              <a:lnSpc>
                <a:spcPct val="80000"/>
              </a:lnSpc>
              <a:spcBef>
                <a:spcPct val="50000"/>
              </a:spcBef>
            </a:pPr>
            <a:r>
              <a:rPr lang="zh-CN" altLang="en-US" sz="1600" b="0">
                <a:latin typeface="Times New Roman" pitchFamily="18" charset="0"/>
              </a:rPr>
              <a:t>或</a:t>
            </a:r>
          </a:p>
          <a:p>
            <a:pPr algn="just">
              <a:lnSpc>
                <a:spcPct val="80000"/>
              </a:lnSpc>
              <a:spcBef>
                <a:spcPct val="50000"/>
              </a:spcBef>
            </a:pPr>
            <a:r>
              <a:rPr lang="en-US" altLang="zh-CN" sz="1600" b="0">
                <a:latin typeface="Times New Roman" pitchFamily="18" charset="0"/>
              </a:rPr>
              <a:t>main( )</a:t>
            </a:r>
          </a:p>
          <a:p>
            <a:pPr algn="just">
              <a:lnSpc>
                <a:spcPct val="80000"/>
              </a:lnSpc>
              <a:spcBef>
                <a:spcPct val="50000"/>
              </a:spcBef>
            </a:pPr>
            <a:r>
              <a:rPr lang="en-US" altLang="zh-CN" sz="1600" b="0">
                <a:latin typeface="Times New Roman" pitchFamily="18" charset="0"/>
              </a:rPr>
              <a:t>{</a:t>
            </a:r>
          </a:p>
          <a:p>
            <a:pPr lvl="1" algn="just">
              <a:lnSpc>
                <a:spcPct val="80000"/>
              </a:lnSpc>
              <a:spcBef>
                <a:spcPct val="50000"/>
              </a:spcBef>
            </a:pPr>
            <a:r>
              <a:rPr lang="en-US" altLang="zh-CN" sz="1600" b="0">
                <a:latin typeface="Times New Roman" pitchFamily="18" charset="0"/>
              </a:rPr>
              <a:t>char *st;</a:t>
            </a:r>
          </a:p>
          <a:p>
            <a:pPr lvl="1" algn="just">
              <a:lnSpc>
                <a:spcPct val="80000"/>
              </a:lnSpc>
              <a:spcBef>
                <a:spcPct val="50000"/>
              </a:spcBef>
            </a:pPr>
            <a:r>
              <a:rPr lang="en-US" altLang="zh-CN" sz="1600" b="0">
                <a:latin typeface="Times New Roman" pitchFamily="18" charset="0"/>
              </a:rPr>
              <a:t>int l;</a:t>
            </a:r>
          </a:p>
          <a:p>
            <a:pPr lvl="1" algn="just">
              <a:lnSpc>
                <a:spcPct val="80000"/>
              </a:lnSpc>
              <a:spcBef>
                <a:spcPct val="50000"/>
              </a:spcBef>
            </a:pPr>
            <a:r>
              <a:rPr lang="en-US" altLang="zh-CN" sz="1600" b="0">
                <a:latin typeface="Times New Roman" pitchFamily="18" charset="0"/>
              </a:rPr>
              <a:t>st = “C Language”;</a:t>
            </a:r>
          </a:p>
          <a:p>
            <a:pPr lvl="1" algn="just">
              <a:lnSpc>
                <a:spcPct val="80000"/>
              </a:lnSpc>
              <a:spcBef>
                <a:spcPct val="50000"/>
              </a:spcBef>
            </a:pPr>
            <a:r>
              <a:rPr lang="en-US" altLang="zh-CN" sz="1600" b="0">
                <a:latin typeface="Times New Roman" pitchFamily="18" charset="0"/>
              </a:rPr>
              <a:t>l = strlen(st);</a:t>
            </a:r>
          </a:p>
          <a:p>
            <a:pPr lvl="1" algn="just">
              <a:lnSpc>
                <a:spcPct val="80000"/>
              </a:lnSpc>
              <a:spcBef>
                <a:spcPct val="50000"/>
              </a:spcBef>
            </a:pPr>
            <a:r>
              <a:rPr lang="en-US" altLang="zh-CN" sz="1600" b="0">
                <a:latin typeface="Times New Roman" pitchFamily="18" charset="0"/>
              </a:rPr>
              <a:t>printf(“length=%d\n”, l);</a:t>
            </a:r>
          </a:p>
          <a:p>
            <a:pPr algn="just">
              <a:lnSpc>
                <a:spcPct val="80000"/>
              </a:lnSpc>
              <a:spcBef>
                <a:spcPct val="50000"/>
              </a:spcBef>
            </a:pPr>
            <a:r>
              <a:rPr lang="en-US" altLang="zh-CN" sz="1600" b="0">
                <a:latin typeface="Times New Roman" pitchFamily="18" charset="0"/>
              </a:rPr>
              <a:t>}</a:t>
            </a:r>
          </a:p>
        </p:txBody>
      </p:sp>
      <p:sp>
        <p:nvSpPr>
          <p:cNvPr id="61445" name="Text Box 5"/>
          <p:cNvSpPr txBox="1">
            <a:spLocks noChangeArrowheads="1"/>
          </p:cNvSpPr>
          <p:nvPr/>
        </p:nvSpPr>
        <p:spPr bwMode="auto">
          <a:xfrm>
            <a:off x="4343400" y="3717032"/>
            <a:ext cx="4800600" cy="1938992"/>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sz="2400" b="0" dirty="0">
                <a:solidFill>
                  <a:srgbClr val="0033CC"/>
                </a:solidFill>
                <a:latin typeface="楷体" pitchFamily="49" charset="-122"/>
                <a:ea typeface="楷体" pitchFamily="49" charset="-122"/>
              </a:rPr>
              <a:t>在函数定义中形参形式</a:t>
            </a:r>
            <a:r>
              <a:rPr lang="en-US" altLang="zh-CN" sz="2400" b="0" dirty="0">
                <a:solidFill>
                  <a:srgbClr val="0033CC"/>
                </a:solidFill>
                <a:latin typeface="楷体" pitchFamily="49" charset="-122"/>
                <a:ea typeface="楷体" pitchFamily="49" charset="-122"/>
              </a:rPr>
              <a:t>char s[ ]</a:t>
            </a:r>
            <a:r>
              <a:rPr lang="zh-CN" altLang="en-US" sz="2400" b="0" dirty="0">
                <a:solidFill>
                  <a:srgbClr val="0033CC"/>
                </a:solidFill>
                <a:latin typeface="楷体" pitchFamily="49" charset="-122"/>
                <a:ea typeface="楷体" pitchFamily="49" charset="-122"/>
              </a:rPr>
              <a:t>和</a:t>
            </a:r>
            <a:r>
              <a:rPr lang="en-US" altLang="zh-CN" sz="2400" b="0" dirty="0">
                <a:solidFill>
                  <a:srgbClr val="0033CC"/>
                </a:solidFill>
                <a:latin typeface="楷体" pitchFamily="49" charset="-122"/>
                <a:ea typeface="楷体" pitchFamily="49" charset="-122"/>
              </a:rPr>
              <a:t>char *s</a:t>
            </a:r>
            <a:r>
              <a:rPr lang="zh-CN" altLang="en-US" sz="2400" b="0" dirty="0">
                <a:solidFill>
                  <a:srgbClr val="0033CC"/>
                </a:solidFill>
                <a:latin typeface="楷体" pitchFamily="49" charset="-122"/>
                <a:ea typeface="楷体" pitchFamily="49" charset="-122"/>
              </a:rPr>
              <a:t>完全等价，即指向某类型的指针与该类型没有指明长度的数组是同一回事。用哪个取决于在函数里表达式的写法。 </a:t>
            </a:r>
          </a:p>
        </p:txBody>
      </p:sp>
      <p:sp>
        <p:nvSpPr>
          <p:cNvPr id="8" name="TextBox 7"/>
          <p:cNvSpPr txBox="1"/>
          <p:nvPr/>
        </p:nvSpPr>
        <p:spPr>
          <a:xfrm>
            <a:off x="755576" y="6021288"/>
            <a:ext cx="7560840" cy="646331"/>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800" dirty="0" smtClean="0">
                <a:latin typeface="楷体" pitchFamily="49" charset="-122"/>
                <a:ea typeface="楷体" pitchFamily="49" charset="-122"/>
              </a:rPr>
              <a:t>建议：由于指针方式可读性明显不如数组方式，而且容易出错，对于初学者来说建议使用数组方式</a:t>
            </a:r>
            <a:endParaRPr lang="zh-CN" altLang="en-US" sz="180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7" dur="500"/>
                                        <p:tgtEl>
                                          <p:spTgt spid="614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0" dur="500"/>
                                        <p:tgtEl>
                                          <p:spTgt spid="614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13" dur="500"/>
                                        <p:tgtEl>
                                          <p:spTgt spid="6144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16" dur="500"/>
                                        <p:tgtEl>
                                          <p:spTgt spid="6144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19" dur="500"/>
                                        <p:tgtEl>
                                          <p:spTgt spid="6144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22" dur="500"/>
                                        <p:tgtEl>
                                          <p:spTgt spid="6144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25" dur="500"/>
                                        <p:tgtEl>
                                          <p:spTgt spid="6144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28" dur="500"/>
                                        <p:tgtEl>
                                          <p:spTgt spid="6144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33" dur="500"/>
                                        <p:tgtEl>
                                          <p:spTgt spid="6144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36" dur="500"/>
                                        <p:tgtEl>
                                          <p:spTgt spid="61443">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39" dur="500"/>
                                        <p:tgtEl>
                                          <p:spTgt spid="61443">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42" dur="500"/>
                                        <p:tgtEl>
                                          <p:spTgt spid="61443">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45" dur="500"/>
                                        <p:tgtEl>
                                          <p:spTgt spid="61443">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1443">
                                            <p:txEl>
                                              <p:pRg st="14" end="14"/>
                                            </p:txEl>
                                          </p:spTgt>
                                        </p:tgtEl>
                                        <p:attrNameLst>
                                          <p:attrName>style.visibility</p:attrName>
                                        </p:attrNameLst>
                                      </p:cBhvr>
                                      <p:to>
                                        <p:strVal val="visible"/>
                                      </p:to>
                                    </p:set>
                                    <p:animEffect transition="in" filter="blinds(horizontal)">
                                      <p:cBhvr>
                                        <p:cTn id="48" dur="500"/>
                                        <p:tgtEl>
                                          <p:spTgt spid="61443">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61443">
                                            <p:txEl>
                                              <p:pRg st="15" end="15"/>
                                            </p:txEl>
                                          </p:spTgt>
                                        </p:tgtEl>
                                        <p:attrNameLst>
                                          <p:attrName>style.visibility</p:attrName>
                                        </p:attrNameLst>
                                      </p:cBhvr>
                                      <p:to>
                                        <p:strVal val="visible"/>
                                      </p:to>
                                    </p:set>
                                    <p:animEffect transition="in" filter="blinds(horizontal)">
                                      <p:cBhvr>
                                        <p:cTn id="51" dur="500"/>
                                        <p:tgtEl>
                                          <p:spTgt spid="61443">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61443">
                                            <p:txEl>
                                              <p:pRg st="16" end="16"/>
                                            </p:txEl>
                                          </p:spTgt>
                                        </p:tgtEl>
                                        <p:attrNameLst>
                                          <p:attrName>style.visibility</p:attrName>
                                        </p:attrNameLst>
                                      </p:cBhvr>
                                      <p:to>
                                        <p:strVal val="visible"/>
                                      </p:to>
                                    </p:set>
                                    <p:animEffect transition="in" filter="blinds(horizontal)">
                                      <p:cBhvr>
                                        <p:cTn id="54" dur="500"/>
                                        <p:tgtEl>
                                          <p:spTgt spid="61443">
                                            <p:txEl>
                                              <p:pRg st="16" end="1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1444"/>
                                        </p:tgtEl>
                                        <p:attrNameLst>
                                          <p:attrName>style.visibility</p:attrName>
                                        </p:attrNameLst>
                                      </p:cBhvr>
                                      <p:to>
                                        <p:strVal val="visible"/>
                                      </p:to>
                                    </p:set>
                                    <p:animEffect transition="in" filter="blinds(horizontal)">
                                      <p:cBhvr>
                                        <p:cTn id="59" dur="500"/>
                                        <p:tgtEl>
                                          <p:spTgt spid="6144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61445"/>
                                        </p:tgtEl>
                                        <p:attrNameLst>
                                          <p:attrName>style.visibility</p:attrName>
                                        </p:attrNameLst>
                                      </p:cBhvr>
                                      <p:to>
                                        <p:strVal val="visible"/>
                                      </p:to>
                                    </p:set>
                                    <p:anim calcmode="lin" valueType="num">
                                      <p:cBhvr additive="base">
                                        <p:cTn id="64" dur="500" fill="hold"/>
                                        <p:tgtEl>
                                          <p:spTgt spid="61445"/>
                                        </p:tgtEl>
                                        <p:attrNameLst>
                                          <p:attrName>ppt_x</p:attrName>
                                        </p:attrNameLst>
                                      </p:cBhvr>
                                      <p:tavLst>
                                        <p:tav tm="0">
                                          <p:val>
                                            <p:strVal val="#ppt_x"/>
                                          </p:val>
                                        </p:tav>
                                        <p:tav tm="100000">
                                          <p:val>
                                            <p:strVal val="#ppt_x"/>
                                          </p:val>
                                        </p:tav>
                                      </p:tavLst>
                                    </p:anim>
                                    <p:anim calcmode="lin" valueType="num">
                                      <p:cBhvr additive="base">
                                        <p:cTn id="65"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linds(horizontal)">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3"/>
          <p:cNvSpPr>
            <a:spLocks noGrp="1"/>
          </p:cNvSpPr>
          <p:nvPr>
            <p:ph type="ftr" sz="quarter" idx="10"/>
          </p:nvPr>
        </p:nvSpPr>
        <p:spPr>
          <a:noFill/>
        </p:spPr>
        <p:txBody>
          <a:bodyPr/>
          <a:lstStyle/>
          <a:p>
            <a:r>
              <a:rPr lang="en-US" altLang="zh-CN" smtClean="0"/>
              <a:t>构造类型 – 数组和指针</a:t>
            </a:r>
          </a:p>
        </p:txBody>
      </p:sp>
      <p:sp>
        <p:nvSpPr>
          <p:cNvPr id="52227" name="灯片编号占位符 4"/>
          <p:cNvSpPr>
            <a:spLocks noGrp="1"/>
          </p:cNvSpPr>
          <p:nvPr>
            <p:ph type="sldNum" sz="quarter" idx="11"/>
          </p:nvPr>
        </p:nvSpPr>
        <p:spPr>
          <a:noFill/>
        </p:spPr>
        <p:txBody>
          <a:bodyPr/>
          <a:lstStyle/>
          <a:p>
            <a:fld id="{F9B3681C-E307-4941-965B-FF9DACAF53E8}" type="slidenum">
              <a:rPr lang="en-US" altLang="zh-CN" smtClean="0"/>
              <a:pPr/>
              <a:t>46</a:t>
            </a:fld>
            <a:endParaRPr lang="en-US" altLang="zh-CN" smtClean="0"/>
          </a:p>
        </p:txBody>
      </p:sp>
      <p:sp>
        <p:nvSpPr>
          <p:cNvPr id="52228" name="Rectangle 2"/>
          <p:cNvSpPr>
            <a:spLocks noGrp="1" noChangeArrowheads="1"/>
          </p:cNvSpPr>
          <p:nvPr>
            <p:ph type="title"/>
          </p:nvPr>
        </p:nvSpPr>
        <p:spPr/>
        <p:txBody>
          <a:bodyPr/>
          <a:lstStyle/>
          <a:p>
            <a:r>
              <a:rPr lang="zh-CN" altLang="en-US" smtClean="0">
                <a:ea typeface="宋体" pitchFamily="2" charset="-122"/>
              </a:rPr>
              <a:t>指针和数组（续）</a:t>
            </a:r>
          </a:p>
        </p:txBody>
      </p:sp>
      <p:sp>
        <p:nvSpPr>
          <p:cNvPr id="62467"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zh-CN" altLang="en-US" sz="1800" b="0" smtClean="0">
                <a:ea typeface="宋体" pitchFamily="2" charset="-122"/>
              </a:rPr>
              <a:t>例：用指针和数组两种方式实现</a:t>
            </a:r>
            <a:r>
              <a:rPr lang="en-US" altLang="zh-CN" sz="1800" b="0" smtClean="0">
                <a:ea typeface="宋体" pitchFamily="2" charset="-122"/>
              </a:rPr>
              <a:t>strcpy</a:t>
            </a:r>
            <a:r>
              <a:rPr lang="zh-CN" altLang="en-US" sz="1800" b="0" smtClean="0">
                <a:ea typeface="宋体" pitchFamily="2" charset="-122"/>
              </a:rPr>
              <a:t>函数</a:t>
            </a:r>
          </a:p>
          <a:p>
            <a:pPr>
              <a:lnSpc>
                <a:spcPct val="70000"/>
              </a:lnSpc>
              <a:buFont typeface="Wingdings" pitchFamily="2" charset="2"/>
              <a:buNone/>
            </a:pPr>
            <a:r>
              <a:rPr lang="en-US" altLang="zh-CN" sz="1800" b="0" smtClean="0">
                <a:ea typeface="宋体" pitchFamily="2" charset="-122"/>
              </a:rPr>
              <a:t>1) </a:t>
            </a:r>
            <a:r>
              <a:rPr lang="zh-CN" altLang="en-US" sz="1800" b="0" smtClean="0">
                <a:ea typeface="宋体" pitchFamily="2" charset="-122"/>
              </a:rPr>
              <a:t>数组方式</a:t>
            </a:r>
          </a:p>
          <a:p>
            <a:pPr lvl="1">
              <a:lnSpc>
                <a:spcPct val="70000"/>
              </a:lnSpc>
              <a:buFont typeface="Wingdings" pitchFamily="2" charset="2"/>
              <a:buNone/>
            </a:pPr>
            <a:r>
              <a:rPr lang="en-US" altLang="zh-CN" sz="1800" smtClean="0">
                <a:ea typeface="宋体" pitchFamily="2" charset="-122"/>
              </a:rPr>
              <a:t>void strcpy(char s[ ], char t[ ])</a:t>
            </a:r>
          </a:p>
          <a:p>
            <a:pPr lvl="1">
              <a:lnSpc>
                <a:spcPct val="70000"/>
              </a:lnSpc>
              <a:buFont typeface="Wingdings" pitchFamily="2" charset="2"/>
              <a:buNone/>
            </a:pPr>
            <a:r>
              <a:rPr lang="en-US" altLang="zh-CN" sz="1800" smtClean="0">
                <a:ea typeface="宋体" pitchFamily="2" charset="-122"/>
              </a:rPr>
              <a:t>{</a:t>
            </a:r>
          </a:p>
          <a:p>
            <a:pPr lvl="2" indent="0">
              <a:lnSpc>
                <a:spcPct val="80000"/>
              </a:lnSpc>
              <a:buFont typeface="Wingdings" pitchFamily="2" charset="2"/>
              <a:buNone/>
            </a:pPr>
            <a:r>
              <a:rPr lang="en-US" altLang="zh-CN" sz="1800" smtClean="0">
                <a:ea typeface="宋体" pitchFamily="2" charset="-122"/>
              </a:rPr>
              <a:t>int i = 0;</a:t>
            </a:r>
          </a:p>
          <a:p>
            <a:pPr lvl="2" indent="0">
              <a:lnSpc>
                <a:spcPct val="80000"/>
              </a:lnSpc>
              <a:buFont typeface="Wingdings" pitchFamily="2" charset="2"/>
              <a:buNone/>
            </a:pPr>
            <a:r>
              <a:rPr lang="en-US" altLang="zh-CN" sz="1800" smtClean="0">
                <a:ea typeface="宋体" pitchFamily="2" charset="-122"/>
              </a:rPr>
              <a:t>while((s[i] = t[i]) != ‘\0’)</a:t>
            </a:r>
          </a:p>
          <a:p>
            <a:pPr lvl="3" indent="0">
              <a:lnSpc>
                <a:spcPct val="80000"/>
              </a:lnSpc>
            </a:pPr>
            <a:r>
              <a:rPr lang="en-US" altLang="zh-CN" sz="1600" smtClean="0">
                <a:ea typeface="宋体" pitchFamily="2" charset="-122"/>
              </a:rPr>
              <a:t>i++;</a:t>
            </a:r>
          </a:p>
          <a:p>
            <a:pPr lvl="1">
              <a:lnSpc>
                <a:spcPct val="70000"/>
              </a:lnSpc>
              <a:buFont typeface="Wingdings" pitchFamily="2" charset="2"/>
              <a:buNone/>
            </a:pPr>
            <a:r>
              <a:rPr lang="en-US" altLang="zh-CN" sz="1800" smtClean="0">
                <a:ea typeface="宋体" pitchFamily="2" charset="-122"/>
              </a:rPr>
              <a:t>}</a:t>
            </a:r>
          </a:p>
          <a:p>
            <a:pPr>
              <a:lnSpc>
                <a:spcPct val="70000"/>
              </a:lnSpc>
              <a:buFont typeface="Wingdings" pitchFamily="2" charset="2"/>
              <a:buNone/>
            </a:pPr>
            <a:r>
              <a:rPr lang="en-US" altLang="zh-CN" sz="1800" b="0" smtClean="0">
                <a:ea typeface="宋体" pitchFamily="2" charset="-122"/>
              </a:rPr>
              <a:t>2) </a:t>
            </a:r>
            <a:r>
              <a:rPr lang="zh-CN" altLang="en-US" sz="1800" b="0" smtClean="0">
                <a:ea typeface="宋体" pitchFamily="2" charset="-122"/>
              </a:rPr>
              <a:t>指针方式</a:t>
            </a:r>
          </a:p>
          <a:p>
            <a:pPr lvl="1">
              <a:lnSpc>
                <a:spcPct val="70000"/>
              </a:lnSpc>
              <a:buFont typeface="Wingdings" pitchFamily="2" charset="2"/>
              <a:buNone/>
            </a:pPr>
            <a:r>
              <a:rPr lang="en-US" altLang="zh-CN" sz="1800" smtClean="0">
                <a:ea typeface="宋体" pitchFamily="2" charset="-122"/>
              </a:rPr>
              <a:t>void strcpy(char *s, char *t)</a:t>
            </a:r>
          </a:p>
          <a:p>
            <a:pPr lvl="1">
              <a:lnSpc>
                <a:spcPct val="70000"/>
              </a:lnSpc>
              <a:buFont typeface="Wingdings" pitchFamily="2" charset="2"/>
              <a:buNone/>
            </a:pPr>
            <a:r>
              <a:rPr lang="en-US" altLang="zh-CN" sz="1800" smtClean="0">
                <a:ea typeface="宋体" pitchFamily="2" charset="-122"/>
              </a:rPr>
              <a:t>{</a:t>
            </a:r>
          </a:p>
          <a:p>
            <a:pPr lvl="2" indent="0">
              <a:lnSpc>
                <a:spcPct val="80000"/>
              </a:lnSpc>
              <a:buFont typeface="Wingdings" pitchFamily="2" charset="2"/>
              <a:buNone/>
            </a:pPr>
            <a:r>
              <a:rPr lang="en-US" altLang="zh-CN" sz="1800" smtClean="0">
                <a:ea typeface="宋体" pitchFamily="2" charset="-122"/>
              </a:rPr>
              <a:t>while((*s = *t) != ‘\0’) {</a:t>
            </a:r>
          </a:p>
          <a:p>
            <a:pPr lvl="3" indent="0">
              <a:lnSpc>
                <a:spcPct val="80000"/>
              </a:lnSpc>
            </a:pPr>
            <a:r>
              <a:rPr lang="en-US" altLang="zh-CN" sz="1600" smtClean="0">
                <a:ea typeface="宋体" pitchFamily="2" charset="-122"/>
              </a:rPr>
              <a:t>s++; t++;</a:t>
            </a:r>
          </a:p>
          <a:p>
            <a:pPr lvl="2" indent="0">
              <a:lnSpc>
                <a:spcPct val="80000"/>
              </a:lnSpc>
              <a:buFont typeface="Wingdings" pitchFamily="2" charset="2"/>
              <a:buNone/>
            </a:pPr>
            <a:r>
              <a:rPr lang="en-US" altLang="zh-CN" sz="1800" smtClean="0">
                <a:ea typeface="宋体" pitchFamily="2" charset="-122"/>
              </a:rPr>
              <a:t>}</a:t>
            </a:r>
          </a:p>
          <a:p>
            <a:pPr lvl="1">
              <a:lnSpc>
                <a:spcPct val="70000"/>
              </a:lnSpc>
              <a:buFont typeface="Wingdings" pitchFamily="2" charset="2"/>
              <a:buNone/>
            </a:pPr>
            <a:r>
              <a:rPr lang="en-US" altLang="zh-CN" sz="1800" smtClean="0">
                <a:ea typeface="宋体" pitchFamily="2" charset="-122"/>
              </a:rPr>
              <a:t>}</a:t>
            </a:r>
          </a:p>
        </p:txBody>
      </p:sp>
      <p:sp>
        <p:nvSpPr>
          <p:cNvPr id="62468" name="Rectangle 4"/>
          <p:cNvSpPr>
            <a:spLocks noChangeArrowheads="1"/>
          </p:cNvSpPr>
          <p:nvPr/>
        </p:nvSpPr>
        <p:spPr bwMode="auto">
          <a:xfrm>
            <a:off x="4211638" y="4724400"/>
            <a:ext cx="892175" cy="476250"/>
          </a:xfrm>
          <a:prstGeom prst="rect">
            <a:avLst/>
          </a:prstGeom>
          <a:noFill/>
          <a:ln w="12700" cap="sq">
            <a:noFill/>
            <a:miter lim="800000"/>
            <a:headEnd type="none" w="sm" len="sm"/>
            <a:tailEnd type="none" w="sm" len="sm"/>
          </a:ln>
        </p:spPr>
        <p:txBody>
          <a:bodyPr>
            <a:spAutoFit/>
          </a:bodyPr>
          <a:lstStyle/>
          <a:p>
            <a:pPr>
              <a:lnSpc>
                <a:spcPct val="70000"/>
              </a:lnSpc>
              <a:spcBef>
                <a:spcPct val="50000"/>
              </a:spcBef>
            </a:pPr>
            <a:r>
              <a:rPr lang="zh-CN" altLang="en-US" sz="3600" b="0">
                <a:solidFill>
                  <a:srgbClr val="0033CC"/>
                </a:solidFill>
                <a:latin typeface="Times New Roman" pitchFamily="18" charset="0"/>
              </a:rPr>
              <a:t>或</a:t>
            </a:r>
          </a:p>
        </p:txBody>
      </p:sp>
      <p:sp>
        <p:nvSpPr>
          <p:cNvPr id="62469" name="Text Box 5"/>
          <p:cNvSpPr txBox="1">
            <a:spLocks noChangeArrowheads="1"/>
          </p:cNvSpPr>
          <p:nvPr/>
        </p:nvSpPr>
        <p:spPr bwMode="auto">
          <a:xfrm>
            <a:off x="5148263" y="4221163"/>
            <a:ext cx="3124200" cy="1604962"/>
          </a:xfrm>
          <a:prstGeom prst="rect">
            <a:avLst/>
          </a:prstGeom>
          <a:noFill/>
          <a:ln w="12700" cap="sq">
            <a:noFill/>
            <a:miter lim="800000"/>
            <a:headEnd type="none" w="sm" len="sm"/>
            <a:tailEnd type="none" w="sm" len="sm"/>
          </a:ln>
        </p:spPr>
        <p:txBody>
          <a:bodyPr>
            <a:spAutoFit/>
          </a:bodyPr>
          <a:lstStyle/>
          <a:p>
            <a:pPr algn="just">
              <a:lnSpc>
                <a:spcPct val="70000"/>
              </a:lnSpc>
              <a:spcBef>
                <a:spcPct val="50000"/>
              </a:spcBef>
            </a:pPr>
            <a:r>
              <a:rPr lang="en-US" altLang="zh-CN" sz="1800" b="0">
                <a:latin typeface="Times New Roman" pitchFamily="18" charset="0"/>
              </a:rPr>
              <a:t>void strcpy(char *s, char *t)</a:t>
            </a:r>
          </a:p>
          <a:p>
            <a:pPr algn="just">
              <a:lnSpc>
                <a:spcPct val="70000"/>
              </a:lnSpc>
              <a:spcBef>
                <a:spcPct val="50000"/>
              </a:spcBef>
            </a:pPr>
            <a:r>
              <a:rPr lang="en-US" altLang="zh-CN" sz="1800" b="0">
                <a:latin typeface="Times New Roman" pitchFamily="18" charset="0"/>
              </a:rPr>
              <a:t>{</a:t>
            </a:r>
          </a:p>
          <a:p>
            <a:pPr algn="just">
              <a:lnSpc>
                <a:spcPct val="70000"/>
              </a:lnSpc>
              <a:spcBef>
                <a:spcPct val="50000"/>
              </a:spcBef>
            </a:pPr>
            <a:r>
              <a:rPr lang="en-US" altLang="zh-CN" sz="1800" b="0">
                <a:latin typeface="Times New Roman" pitchFamily="18" charset="0"/>
              </a:rPr>
              <a:t>        while(*s++ = *t++)</a:t>
            </a:r>
          </a:p>
          <a:p>
            <a:pPr algn="just">
              <a:lnSpc>
                <a:spcPct val="70000"/>
              </a:lnSpc>
              <a:spcBef>
                <a:spcPct val="50000"/>
              </a:spcBef>
            </a:pPr>
            <a:r>
              <a:rPr lang="en-US" altLang="zh-CN" sz="1800" b="0">
                <a:latin typeface="Times New Roman" pitchFamily="18" charset="0"/>
              </a:rPr>
              <a:t>                ;</a:t>
            </a:r>
          </a:p>
          <a:p>
            <a:pPr algn="just">
              <a:lnSpc>
                <a:spcPct val="70000"/>
              </a:lnSpc>
              <a:spcBef>
                <a:spcPct val="50000"/>
              </a:spcBef>
            </a:pPr>
            <a:r>
              <a:rPr lang="en-US" altLang="zh-CN" sz="1800" b="0">
                <a:latin typeface="Times New Roman" pitchFamily="18" charset="0"/>
              </a:rPr>
              <a:t>}</a:t>
            </a:r>
            <a:endParaRPr lang="en-US" altLang="zh-CN"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7" dur="500"/>
                                        <p:tgtEl>
                                          <p:spTgt spid="62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0" dur="500"/>
                                        <p:tgtEl>
                                          <p:spTgt spid="624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13" dur="500"/>
                                        <p:tgtEl>
                                          <p:spTgt spid="624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16" dur="500"/>
                                        <p:tgtEl>
                                          <p:spTgt spid="6246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19" dur="500"/>
                                        <p:tgtEl>
                                          <p:spTgt spid="6246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22" dur="500"/>
                                        <p:tgtEl>
                                          <p:spTgt spid="6246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animEffect transition="in" filter="blinds(horizontal)">
                                      <p:cBhvr>
                                        <p:cTn id="25" dur="500"/>
                                        <p:tgtEl>
                                          <p:spTgt spid="62467">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2467">
                                            <p:txEl>
                                              <p:pRg st="8" end="8"/>
                                            </p:txEl>
                                          </p:spTgt>
                                        </p:tgtEl>
                                        <p:attrNameLst>
                                          <p:attrName>style.visibility</p:attrName>
                                        </p:attrNameLst>
                                      </p:cBhvr>
                                      <p:to>
                                        <p:strVal val="visible"/>
                                      </p:to>
                                    </p:set>
                                    <p:animEffect transition="in" filter="blinds(horizontal)">
                                      <p:cBhvr>
                                        <p:cTn id="30" dur="500"/>
                                        <p:tgtEl>
                                          <p:spTgt spid="6246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2467">
                                            <p:txEl>
                                              <p:pRg st="9" end="9"/>
                                            </p:txEl>
                                          </p:spTgt>
                                        </p:tgtEl>
                                        <p:attrNameLst>
                                          <p:attrName>style.visibility</p:attrName>
                                        </p:attrNameLst>
                                      </p:cBhvr>
                                      <p:to>
                                        <p:strVal val="visible"/>
                                      </p:to>
                                    </p:set>
                                    <p:animEffect transition="in" filter="blinds(horizontal)">
                                      <p:cBhvr>
                                        <p:cTn id="33" dur="500"/>
                                        <p:tgtEl>
                                          <p:spTgt spid="62467">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2467">
                                            <p:txEl>
                                              <p:pRg st="10" end="10"/>
                                            </p:txEl>
                                          </p:spTgt>
                                        </p:tgtEl>
                                        <p:attrNameLst>
                                          <p:attrName>style.visibility</p:attrName>
                                        </p:attrNameLst>
                                      </p:cBhvr>
                                      <p:to>
                                        <p:strVal val="visible"/>
                                      </p:to>
                                    </p:set>
                                    <p:animEffect transition="in" filter="blinds(horizontal)">
                                      <p:cBhvr>
                                        <p:cTn id="36" dur="500"/>
                                        <p:tgtEl>
                                          <p:spTgt spid="62467">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2467">
                                            <p:txEl>
                                              <p:pRg st="11" end="11"/>
                                            </p:txEl>
                                          </p:spTgt>
                                        </p:tgtEl>
                                        <p:attrNameLst>
                                          <p:attrName>style.visibility</p:attrName>
                                        </p:attrNameLst>
                                      </p:cBhvr>
                                      <p:to>
                                        <p:strVal val="visible"/>
                                      </p:to>
                                    </p:set>
                                    <p:animEffect transition="in" filter="blinds(horizontal)">
                                      <p:cBhvr>
                                        <p:cTn id="39" dur="500"/>
                                        <p:tgtEl>
                                          <p:spTgt spid="62467">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2467">
                                            <p:txEl>
                                              <p:pRg st="12" end="12"/>
                                            </p:txEl>
                                          </p:spTgt>
                                        </p:tgtEl>
                                        <p:attrNameLst>
                                          <p:attrName>style.visibility</p:attrName>
                                        </p:attrNameLst>
                                      </p:cBhvr>
                                      <p:to>
                                        <p:strVal val="visible"/>
                                      </p:to>
                                    </p:set>
                                    <p:animEffect transition="in" filter="blinds(horizontal)">
                                      <p:cBhvr>
                                        <p:cTn id="42" dur="500"/>
                                        <p:tgtEl>
                                          <p:spTgt spid="62467">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2467">
                                            <p:txEl>
                                              <p:pRg st="13" end="13"/>
                                            </p:txEl>
                                          </p:spTgt>
                                        </p:tgtEl>
                                        <p:attrNameLst>
                                          <p:attrName>style.visibility</p:attrName>
                                        </p:attrNameLst>
                                      </p:cBhvr>
                                      <p:to>
                                        <p:strVal val="visible"/>
                                      </p:to>
                                    </p:set>
                                    <p:animEffect transition="in" filter="blinds(horizontal)">
                                      <p:cBhvr>
                                        <p:cTn id="45" dur="500"/>
                                        <p:tgtEl>
                                          <p:spTgt spid="62467">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2467">
                                            <p:txEl>
                                              <p:pRg st="14" end="14"/>
                                            </p:txEl>
                                          </p:spTgt>
                                        </p:tgtEl>
                                        <p:attrNameLst>
                                          <p:attrName>style.visibility</p:attrName>
                                        </p:attrNameLst>
                                      </p:cBhvr>
                                      <p:to>
                                        <p:strVal val="visible"/>
                                      </p:to>
                                    </p:set>
                                    <p:animEffect transition="in" filter="blinds(horizontal)">
                                      <p:cBhvr>
                                        <p:cTn id="48" dur="500"/>
                                        <p:tgtEl>
                                          <p:spTgt spid="62467">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62468"/>
                                        </p:tgtEl>
                                        <p:attrNameLst>
                                          <p:attrName>style.visibility</p:attrName>
                                        </p:attrNameLst>
                                      </p:cBhvr>
                                      <p:to>
                                        <p:strVal val="visible"/>
                                      </p:to>
                                    </p:set>
                                    <p:animEffect transition="in" filter="dissolve">
                                      <p:cBhvr>
                                        <p:cTn id="53" dur="500"/>
                                        <p:tgtEl>
                                          <p:spTgt spid="62468"/>
                                        </p:tgtEl>
                                      </p:cBhvr>
                                    </p:animEffect>
                                  </p:childTnLst>
                                </p:cTn>
                              </p:par>
                            </p:childTnLst>
                          </p:cTn>
                        </p:par>
                      </p:childTnLst>
                    </p:cTn>
                  </p:par>
                  <p:par>
                    <p:cTn id="54" fill="hold">
                      <p:stCondLst>
                        <p:cond delay="indefinite"/>
                      </p:stCondLst>
                      <p:childTnLst>
                        <p:par>
                          <p:cTn id="55" fill="hold">
                            <p:stCondLst>
                              <p:cond delay="0"/>
                            </p:stCondLst>
                            <p:childTnLst>
                              <p:par>
                                <p:cTn id="56" presetID="7" presetClass="entr" presetSubtype="2" fill="hold" grpId="0" nodeType="clickEffect">
                                  <p:stCondLst>
                                    <p:cond delay="0"/>
                                  </p:stCondLst>
                                  <p:childTnLst>
                                    <p:set>
                                      <p:cBhvr>
                                        <p:cTn id="57" dur="1" fill="hold">
                                          <p:stCondLst>
                                            <p:cond delay="0"/>
                                          </p:stCondLst>
                                        </p:cTn>
                                        <p:tgtEl>
                                          <p:spTgt spid="62469"/>
                                        </p:tgtEl>
                                        <p:attrNameLst>
                                          <p:attrName>style.visibility</p:attrName>
                                        </p:attrNameLst>
                                      </p:cBhvr>
                                      <p:to>
                                        <p:strVal val="visible"/>
                                      </p:to>
                                    </p:set>
                                    <p:anim calcmode="lin" valueType="num">
                                      <p:cBhvr additive="base">
                                        <p:cTn id="58" dur="1000" fill="hold"/>
                                        <p:tgtEl>
                                          <p:spTgt spid="62469"/>
                                        </p:tgtEl>
                                        <p:attrNameLst>
                                          <p:attrName>ppt_x</p:attrName>
                                        </p:attrNameLst>
                                      </p:cBhvr>
                                      <p:tavLst>
                                        <p:tav tm="0">
                                          <p:val>
                                            <p:strVal val="1+#ppt_w/2"/>
                                          </p:val>
                                        </p:tav>
                                        <p:tav tm="100000">
                                          <p:val>
                                            <p:strVal val="#ppt_x"/>
                                          </p:val>
                                        </p:tav>
                                      </p:tavLst>
                                    </p:anim>
                                    <p:anim calcmode="lin" valueType="num">
                                      <p:cBhvr additive="base">
                                        <p:cTn id="59" dur="1000" fill="hold"/>
                                        <p:tgtEl>
                                          <p:spTgt spid="62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utoUpdateAnimBg="0"/>
      <p:bldP spid="6246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ea typeface="宋体" pitchFamily="2" charset="-122"/>
              </a:rPr>
              <a:t>指针和数组（续）*</a:t>
            </a:r>
          </a:p>
        </p:txBody>
      </p:sp>
      <p:sp>
        <p:nvSpPr>
          <p:cNvPr id="54275" name="内容占位符 2"/>
          <p:cNvSpPr>
            <a:spLocks noGrp="1"/>
          </p:cNvSpPr>
          <p:nvPr>
            <p:ph idx="1"/>
          </p:nvPr>
        </p:nvSpPr>
        <p:spPr/>
        <p:txBody>
          <a:bodyPr/>
          <a:lstStyle/>
          <a:p>
            <a:r>
              <a:rPr lang="zh-CN" altLang="en-US" b="0" dirty="0" smtClean="0">
                <a:ea typeface="宋体" pitchFamily="2" charset="-122"/>
              </a:rPr>
              <a:t>数组就是一个（常量）指针，数组的名就是指向数据第一个元素的指针。</a:t>
            </a:r>
            <a:endParaRPr lang="en-US" altLang="zh-CN" b="0" dirty="0" smtClean="0">
              <a:ea typeface="宋体" pitchFamily="2" charset="-122"/>
            </a:endParaRPr>
          </a:p>
          <a:p>
            <a:r>
              <a:rPr lang="zh-CN" altLang="en-US" b="0" dirty="0" smtClean="0">
                <a:ea typeface="宋体" pitchFamily="2" charset="-122"/>
              </a:rPr>
              <a:t>数组可以按指针方式使用，如：</a:t>
            </a:r>
            <a:endParaRPr lang="en-US" altLang="zh-CN" b="0" dirty="0" smtClean="0">
              <a:ea typeface="宋体" pitchFamily="2" charset="-122"/>
            </a:endParaRPr>
          </a:p>
          <a:p>
            <a:pPr lvl="1">
              <a:buFont typeface="Wingdings" pitchFamily="2" charset="2"/>
              <a:buNone/>
            </a:pPr>
            <a:r>
              <a:rPr lang="en-US" altLang="zh-CN" dirty="0" err="1" smtClean="0">
                <a:ea typeface="宋体" pitchFamily="2" charset="-122"/>
              </a:rPr>
              <a:t>int</a:t>
            </a:r>
            <a:r>
              <a:rPr lang="en-US" altLang="zh-CN" dirty="0" smtClean="0">
                <a:ea typeface="宋体" pitchFamily="2" charset="-122"/>
              </a:rPr>
              <a:t> a[10],*p; </a:t>
            </a:r>
          </a:p>
          <a:p>
            <a:pPr lvl="1">
              <a:buFont typeface="Wingdings" pitchFamily="2" charset="2"/>
              <a:buNone/>
            </a:pPr>
            <a:r>
              <a:rPr lang="en-US" altLang="zh-CN" dirty="0" smtClean="0">
                <a:ea typeface="宋体" pitchFamily="2" charset="-122"/>
              </a:rPr>
              <a:t>for(</a:t>
            </a:r>
            <a:r>
              <a:rPr lang="en-US" altLang="zh-CN" dirty="0" err="1" smtClean="0">
                <a:ea typeface="宋体" pitchFamily="2" charset="-122"/>
              </a:rPr>
              <a:t>i</a:t>
            </a:r>
            <a:r>
              <a:rPr lang="en-US" altLang="zh-CN" dirty="0" smtClean="0">
                <a:ea typeface="宋体" pitchFamily="2" charset="-122"/>
              </a:rPr>
              <a:t>=0; </a:t>
            </a:r>
            <a:r>
              <a:rPr lang="en-US" altLang="zh-CN" dirty="0" err="1" smtClean="0">
                <a:ea typeface="宋体" pitchFamily="2" charset="-122"/>
              </a:rPr>
              <a:t>i</a:t>
            </a:r>
            <a:r>
              <a:rPr lang="en-US" altLang="zh-CN" dirty="0" smtClean="0">
                <a:ea typeface="宋体" pitchFamily="2" charset="-122"/>
              </a:rPr>
              <a:t>&lt;n; </a:t>
            </a:r>
            <a:r>
              <a:rPr lang="en-US" altLang="zh-CN" dirty="0" err="1" smtClean="0">
                <a:ea typeface="宋体" pitchFamily="2" charset="-122"/>
              </a:rPr>
              <a:t>i</a:t>
            </a:r>
            <a:r>
              <a:rPr lang="en-US" altLang="zh-CN" dirty="0" smtClean="0">
                <a:ea typeface="宋体" pitchFamily="2" charset="-122"/>
              </a:rPr>
              <a:t>++) …*(</a:t>
            </a:r>
            <a:r>
              <a:rPr lang="en-US" altLang="zh-CN" dirty="0" err="1" smtClean="0">
                <a:ea typeface="宋体" pitchFamily="2" charset="-122"/>
              </a:rPr>
              <a:t>a+i</a:t>
            </a:r>
            <a:r>
              <a:rPr lang="en-US" altLang="zh-CN" dirty="0" smtClean="0">
                <a:ea typeface="宋体" pitchFamily="2" charset="-122"/>
              </a:rPr>
              <a:t>)…;</a:t>
            </a:r>
          </a:p>
          <a:p>
            <a:r>
              <a:rPr lang="zh-CN" altLang="en-US" b="0" dirty="0" smtClean="0">
                <a:ea typeface="宋体" pitchFamily="2" charset="-122"/>
              </a:rPr>
              <a:t>指针亦可按数组形式访问，如：</a:t>
            </a:r>
            <a:endParaRPr lang="en-US" altLang="zh-CN" b="0" dirty="0" smtClean="0">
              <a:ea typeface="宋体" pitchFamily="2" charset="-122"/>
            </a:endParaRPr>
          </a:p>
          <a:p>
            <a:pPr lvl="1">
              <a:buFont typeface="Wingdings" pitchFamily="2" charset="2"/>
              <a:buNone/>
            </a:pPr>
            <a:r>
              <a:rPr lang="en-US" altLang="zh-CN" dirty="0" smtClean="0">
                <a:ea typeface="宋体" pitchFamily="2" charset="-122"/>
              </a:rPr>
              <a:t>void fun(</a:t>
            </a:r>
            <a:r>
              <a:rPr lang="en-US" altLang="zh-CN" dirty="0" err="1" smtClean="0">
                <a:ea typeface="宋体" pitchFamily="2" charset="-122"/>
              </a:rPr>
              <a:t>int</a:t>
            </a:r>
            <a:r>
              <a:rPr lang="en-US" altLang="zh-CN" dirty="0" smtClean="0">
                <a:ea typeface="宋体" pitchFamily="2" charset="-122"/>
              </a:rPr>
              <a:t> p[]){ </a:t>
            </a:r>
          </a:p>
          <a:p>
            <a:pPr lvl="1">
              <a:buFont typeface="Wingdings" pitchFamily="2" charset="2"/>
              <a:buNone/>
            </a:pPr>
            <a:r>
              <a:rPr lang="en-US" altLang="zh-CN" dirty="0" smtClean="0">
                <a:ea typeface="宋体" pitchFamily="2" charset="-122"/>
              </a:rPr>
              <a:t>	…p[</a:t>
            </a:r>
            <a:r>
              <a:rPr lang="en-US" altLang="zh-CN" dirty="0" err="1" smtClean="0">
                <a:ea typeface="宋体" pitchFamily="2" charset="-122"/>
              </a:rPr>
              <a:t>i</a:t>
            </a:r>
            <a:r>
              <a:rPr lang="en-US" altLang="zh-CN" dirty="0" smtClean="0">
                <a:ea typeface="宋体" pitchFamily="2" charset="-122"/>
              </a:rPr>
              <a:t>]…</a:t>
            </a:r>
          </a:p>
          <a:p>
            <a:r>
              <a:rPr lang="zh-CN" altLang="en-US" b="0" dirty="0" smtClean="0">
                <a:ea typeface="宋体" pitchFamily="2" charset="-122"/>
              </a:rPr>
              <a:t>对于初学者来说，将指针用数组形式访问不容易出错。</a:t>
            </a:r>
          </a:p>
        </p:txBody>
      </p:sp>
      <p:sp>
        <p:nvSpPr>
          <p:cNvPr id="54276" name="页脚占位符 3"/>
          <p:cNvSpPr>
            <a:spLocks noGrp="1"/>
          </p:cNvSpPr>
          <p:nvPr>
            <p:ph type="ftr" sz="quarter" idx="10"/>
          </p:nvPr>
        </p:nvSpPr>
        <p:spPr>
          <a:noFill/>
        </p:spPr>
        <p:txBody>
          <a:bodyPr/>
          <a:lstStyle/>
          <a:p>
            <a:r>
              <a:rPr lang="en-US" altLang="zh-CN" smtClean="0"/>
              <a:t>构造类型 – 数组和指针</a:t>
            </a:r>
          </a:p>
        </p:txBody>
      </p:sp>
      <p:sp>
        <p:nvSpPr>
          <p:cNvPr id="54277" name="灯片编号占位符 4"/>
          <p:cNvSpPr>
            <a:spLocks noGrp="1"/>
          </p:cNvSpPr>
          <p:nvPr>
            <p:ph type="sldNum" sz="quarter" idx="11"/>
          </p:nvPr>
        </p:nvSpPr>
        <p:spPr>
          <a:noFill/>
        </p:spPr>
        <p:txBody>
          <a:bodyPr/>
          <a:lstStyle/>
          <a:p>
            <a:fld id="{45BC2EBB-ADE1-4EDE-95FD-899A77D18BEE}" type="slidenum">
              <a:rPr lang="en-US" altLang="zh-CN" smtClean="0"/>
              <a:pPr/>
              <a:t>47</a:t>
            </a:fld>
            <a:endParaRPr lang="en-US" altLang="zh-CN"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3"/>
          <p:cNvSpPr>
            <a:spLocks noGrp="1"/>
          </p:cNvSpPr>
          <p:nvPr>
            <p:ph type="ftr" sz="quarter" idx="10"/>
          </p:nvPr>
        </p:nvSpPr>
        <p:spPr>
          <a:noFill/>
        </p:spPr>
        <p:txBody>
          <a:bodyPr/>
          <a:lstStyle/>
          <a:p>
            <a:r>
              <a:rPr lang="en-US" altLang="zh-CN" smtClean="0"/>
              <a:t>构造类型 – 数组和指针</a:t>
            </a:r>
          </a:p>
        </p:txBody>
      </p:sp>
      <p:sp>
        <p:nvSpPr>
          <p:cNvPr id="55299" name="灯片编号占位符 4"/>
          <p:cNvSpPr>
            <a:spLocks noGrp="1"/>
          </p:cNvSpPr>
          <p:nvPr>
            <p:ph type="sldNum" sz="quarter" idx="11"/>
          </p:nvPr>
        </p:nvSpPr>
        <p:spPr>
          <a:noFill/>
        </p:spPr>
        <p:txBody>
          <a:bodyPr/>
          <a:lstStyle/>
          <a:p>
            <a:fld id="{01A02545-F2C3-45B1-A285-AD6A1C4E3BB5}" type="slidenum">
              <a:rPr lang="en-US" altLang="zh-CN" smtClean="0"/>
              <a:pPr/>
              <a:t>48</a:t>
            </a:fld>
            <a:endParaRPr lang="en-US" altLang="zh-CN" smtClean="0"/>
          </a:p>
        </p:txBody>
      </p:sp>
      <p:sp>
        <p:nvSpPr>
          <p:cNvPr id="55300" name="Rectangle 2"/>
          <p:cNvSpPr>
            <a:spLocks noGrp="1" noChangeArrowheads="1"/>
          </p:cNvSpPr>
          <p:nvPr>
            <p:ph type="title"/>
          </p:nvPr>
        </p:nvSpPr>
        <p:spPr/>
        <p:txBody>
          <a:bodyPr/>
          <a:lstStyle/>
          <a:p>
            <a:r>
              <a:rPr lang="zh-CN" altLang="en-US" smtClean="0">
                <a:ea typeface="宋体" pitchFamily="2" charset="-122"/>
              </a:rPr>
              <a:t>指针数组</a:t>
            </a:r>
          </a:p>
        </p:txBody>
      </p:sp>
      <p:sp>
        <p:nvSpPr>
          <p:cNvPr id="64515" name="Rectangle 3"/>
          <p:cNvSpPr>
            <a:spLocks noGrp="1" noChangeArrowheads="1"/>
          </p:cNvSpPr>
          <p:nvPr>
            <p:ph type="body" idx="1"/>
          </p:nvPr>
        </p:nvSpPr>
        <p:spPr/>
        <p:txBody>
          <a:bodyPr/>
          <a:lstStyle/>
          <a:p>
            <a:r>
              <a:rPr lang="zh-CN" altLang="en-US" smtClean="0">
                <a:solidFill>
                  <a:srgbClr val="0033CC"/>
                </a:solidFill>
                <a:ea typeface="宋体" pitchFamily="2" charset="-122"/>
              </a:rPr>
              <a:t>指针数组就是由指针组成的数组，即该数组的每一个元素都是指向某一类型对象的指针。</a:t>
            </a:r>
          </a:p>
          <a:p>
            <a:pPr lvl="1">
              <a:buFont typeface="Wingdings" pitchFamily="2" charset="2"/>
              <a:buNone/>
            </a:pPr>
            <a:r>
              <a:rPr lang="zh-CN" altLang="en-US" sz="2000" smtClean="0">
                <a:ea typeface="宋体" pitchFamily="2" charset="-122"/>
              </a:rPr>
              <a:t>如</a:t>
            </a:r>
            <a:r>
              <a:rPr lang="en-US" altLang="zh-CN" sz="2000" smtClean="0">
                <a:ea typeface="宋体" pitchFamily="2" charset="-122"/>
              </a:rPr>
              <a:t>:</a:t>
            </a:r>
          </a:p>
          <a:p>
            <a:pPr lvl="1">
              <a:buFont typeface="Wingdings" pitchFamily="2" charset="2"/>
              <a:buNone/>
            </a:pPr>
            <a:r>
              <a:rPr lang="en-US" altLang="zh-CN" sz="2000" smtClean="0">
                <a:ea typeface="宋体" pitchFamily="2" charset="-122"/>
              </a:rPr>
              <a:t>char *lineptr[100]; 	//</a:t>
            </a:r>
            <a:r>
              <a:rPr lang="zh-CN" altLang="en-US" sz="2000" smtClean="0">
                <a:ea typeface="宋体" pitchFamily="2" charset="-122"/>
              </a:rPr>
              <a:t>由字符指针构成的数组</a:t>
            </a:r>
          </a:p>
          <a:p>
            <a:pPr lvl="1">
              <a:buFont typeface="Wingdings" pitchFamily="2" charset="2"/>
              <a:buNone/>
            </a:pPr>
            <a:r>
              <a:rPr lang="en-US" altLang="zh-CN" sz="2000" smtClean="0">
                <a:ea typeface="宋体" pitchFamily="2" charset="-122"/>
              </a:rPr>
              <a:t>int  *iptr[50];		//</a:t>
            </a:r>
            <a:r>
              <a:rPr lang="zh-CN" altLang="en-US" sz="2000" smtClean="0">
                <a:ea typeface="宋体" pitchFamily="2" charset="-122"/>
              </a:rPr>
              <a:t>由整型指针构成的数组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7" dur="500"/>
                                        <p:tgtEl>
                                          <p:spTgt spid="645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0" dur="500"/>
                                        <p:tgtEl>
                                          <p:spTgt spid="6451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3"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页脚占位符 4"/>
          <p:cNvSpPr>
            <a:spLocks noGrp="1"/>
          </p:cNvSpPr>
          <p:nvPr>
            <p:ph type="ftr" sz="quarter" idx="10"/>
          </p:nvPr>
        </p:nvSpPr>
        <p:spPr>
          <a:noFill/>
        </p:spPr>
        <p:txBody>
          <a:bodyPr/>
          <a:lstStyle/>
          <a:p>
            <a:r>
              <a:rPr lang="en-US" altLang="zh-CN" smtClean="0"/>
              <a:t>构造类型 – 数组和指针</a:t>
            </a:r>
          </a:p>
        </p:txBody>
      </p:sp>
      <p:sp>
        <p:nvSpPr>
          <p:cNvPr id="1028" name="灯片编号占位符 5"/>
          <p:cNvSpPr>
            <a:spLocks noGrp="1"/>
          </p:cNvSpPr>
          <p:nvPr>
            <p:ph type="sldNum" sz="quarter" idx="11"/>
          </p:nvPr>
        </p:nvSpPr>
        <p:spPr>
          <a:noFill/>
        </p:spPr>
        <p:txBody>
          <a:bodyPr/>
          <a:lstStyle/>
          <a:p>
            <a:fld id="{538EE7AC-0604-4773-B70C-4A0E07C05070}" type="slidenum">
              <a:rPr lang="en-US" altLang="zh-CN" smtClean="0"/>
              <a:pPr/>
              <a:t>49</a:t>
            </a:fld>
            <a:endParaRPr lang="en-US" altLang="zh-CN" smtClean="0"/>
          </a:p>
        </p:txBody>
      </p:sp>
      <p:sp>
        <p:nvSpPr>
          <p:cNvPr id="1029" name="Rectangle 2"/>
          <p:cNvSpPr>
            <a:spLocks noGrp="1" noChangeArrowheads="1"/>
          </p:cNvSpPr>
          <p:nvPr>
            <p:ph type="title"/>
          </p:nvPr>
        </p:nvSpPr>
        <p:spPr/>
        <p:txBody>
          <a:bodyPr/>
          <a:lstStyle/>
          <a:p>
            <a:r>
              <a:rPr lang="zh-CN" altLang="en-US" smtClean="0">
                <a:ea typeface="宋体" pitchFamily="2" charset="-122"/>
              </a:rPr>
              <a:t>指针数组（续）</a:t>
            </a:r>
          </a:p>
        </p:txBody>
      </p:sp>
      <p:sp>
        <p:nvSpPr>
          <p:cNvPr id="1030" name="Rectangle 3"/>
          <p:cNvSpPr>
            <a:spLocks noGrp="1" noChangeArrowheads="1"/>
          </p:cNvSpPr>
          <p:nvPr>
            <p:ph type="body" sz="half" idx="1"/>
          </p:nvPr>
        </p:nvSpPr>
        <p:spPr>
          <a:xfrm>
            <a:off x="977900" y="1447800"/>
            <a:ext cx="7265988" cy="2557463"/>
          </a:xfrm>
        </p:spPr>
        <p:txBody>
          <a:bodyPr/>
          <a:lstStyle/>
          <a:p>
            <a:r>
              <a:rPr lang="zh-CN" altLang="en-US" sz="2000" smtClean="0">
                <a:ea typeface="宋体" pitchFamily="2" charset="-122"/>
              </a:rPr>
              <a:t>指针数组与二维数组的区别：</a:t>
            </a:r>
          </a:p>
          <a:p>
            <a:pPr>
              <a:buFont typeface="Wingdings" pitchFamily="2" charset="2"/>
              <a:buNone/>
            </a:pPr>
            <a:r>
              <a:rPr lang="en-US" altLang="zh-CN" sz="1600" b="0" smtClean="0">
                <a:ea typeface="宋体" pitchFamily="2" charset="-122"/>
              </a:rPr>
              <a:t>1) </a:t>
            </a:r>
            <a:r>
              <a:rPr lang="zh-CN" altLang="en-US" sz="1600" b="0" smtClean="0">
                <a:ea typeface="宋体" pitchFamily="2" charset="-122"/>
              </a:rPr>
              <a:t>二维数组：</a:t>
            </a:r>
          </a:p>
          <a:p>
            <a:pPr lvl="1">
              <a:buFont typeface="Wingdings" pitchFamily="2" charset="2"/>
              <a:buNone/>
            </a:pPr>
            <a:r>
              <a:rPr lang="en-US" altLang="zh-CN" sz="1600" smtClean="0">
                <a:ea typeface="宋体" pitchFamily="2" charset="-122"/>
              </a:rPr>
              <a:t>char days[7][10] = {</a:t>
            </a:r>
          </a:p>
          <a:p>
            <a:pPr lvl="2" indent="0">
              <a:buFont typeface="Wingdings" pitchFamily="2" charset="2"/>
              <a:buNone/>
            </a:pPr>
            <a:r>
              <a:rPr lang="en-US" altLang="zh-CN" sz="1600" smtClean="0">
                <a:ea typeface="宋体" pitchFamily="2" charset="-122"/>
              </a:rPr>
              <a:t>“Sunday”, “Monday”, “Tuesday”, “Wednesday”,</a:t>
            </a:r>
          </a:p>
          <a:p>
            <a:pPr lvl="2" indent="0">
              <a:buFont typeface="Wingdings" pitchFamily="2" charset="2"/>
              <a:buNone/>
            </a:pPr>
            <a:r>
              <a:rPr lang="en-US" altLang="zh-CN" sz="1600" smtClean="0">
                <a:ea typeface="宋体" pitchFamily="2" charset="-122"/>
              </a:rPr>
              <a:t>“Thursday”, “Friday”, “Saturday”</a:t>
            </a:r>
          </a:p>
          <a:p>
            <a:pPr lvl="1">
              <a:buFont typeface="Wingdings" pitchFamily="2" charset="2"/>
              <a:buNone/>
            </a:pPr>
            <a:r>
              <a:rPr lang="en-US" altLang="zh-CN" sz="1600" smtClean="0">
                <a:ea typeface="宋体" pitchFamily="2" charset="-122"/>
              </a:rPr>
              <a:t>};</a:t>
            </a:r>
          </a:p>
          <a:p>
            <a:pPr lvl="1">
              <a:buFont typeface="Wingdings" pitchFamily="2" charset="2"/>
              <a:buNone/>
            </a:pPr>
            <a:r>
              <a:rPr lang="zh-CN" altLang="en-US" sz="1600" smtClean="0">
                <a:ea typeface="宋体" pitchFamily="2" charset="-122"/>
              </a:rPr>
              <a:t>存贮形式：</a:t>
            </a:r>
          </a:p>
        </p:txBody>
      </p:sp>
      <p:graphicFrame>
        <p:nvGraphicFramePr>
          <p:cNvPr id="65540" name="Object 4"/>
          <p:cNvGraphicFramePr>
            <a:graphicFrameLocks noChangeAspect="1"/>
          </p:cNvGraphicFramePr>
          <p:nvPr>
            <p:ph sz="half" idx="2"/>
          </p:nvPr>
        </p:nvGraphicFramePr>
        <p:xfrm>
          <a:off x="900113" y="4076700"/>
          <a:ext cx="7127875" cy="2225675"/>
        </p:xfrm>
        <a:graphic>
          <a:graphicData uri="http://schemas.openxmlformats.org/presentationml/2006/ole">
            <p:oleObj spid="_x0000_s1026" name="Document" r:id="rId4" imgW="5632920" imgH="1474920"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3"/>
          <p:cNvSpPr>
            <a:spLocks noGrp="1"/>
          </p:cNvSpPr>
          <p:nvPr>
            <p:ph type="ftr" sz="quarter" idx="10"/>
          </p:nvPr>
        </p:nvSpPr>
        <p:spPr>
          <a:noFill/>
        </p:spPr>
        <p:txBody>
          <a:bodyPr/>
          <a:lstStyle/>
          <a:p>
            <a:r>
              <a:rPr lang="en-US" altLang="zh-CN" smtClean="0"/>
              <a:t>构造类型 – 数组和指针</a:t>
            </a:r>
          </a:p>
        </p:txBody>
      </p:sp>
      <p:sp>
        <p:nvSpPr>
          <p:cNvPr id="10243" name="灯片编号占位符 4"/>
          <p:cNvSpPr>
            <a:spLocks noGrp="1"/>
          </p:cNvSpPr>
          <p:nvPr>
            <p:ph type="sldNum" sz="quarter" idx="11"/>
          </p:nvPr>
        </p:nvSpPr>
        <p:spPr>
          <a:noFill/>
        </p:spPr>
        <p:txBody>
          <a:bodyPr/>
          <a:lstStyle/>
          <a:p>
            <a:fld id="{8BF91EB9-421F-40B2-A242-5C879101B46C}" type="slidenum">
              <a:rPr lang="en-US" altLang="zh-CN" smtClean="0"/>
              <a:pPr/>
              <a:t>5</a:t>
            </a:fld>
            <a:endParaRPr lang="en-US" altLang="zh-CN" smtClean="0"/>
          </a:p>
        </p:txBody>
      </p:sp>
      <p:sp>
        <p:nvSpPr>
          <p:cNvPr id="10244" name="Rectangle 2"/>
          <p:cNvSpPr>
            <a:spLocks noGrp="1" noChangeArrowheads="1"/>
          </p:cNvSpPr>
          <p:nvPr>
            <p:ph type="title"/>
          </p:nvPr>
        </p:nvSpPr>
        <p:spPr/>
        <p:txBody>
          <a:bodyPr/>
          <a:lstStyle/>
          <a:p>
            <a:r>
              <a:rPr lang="zh-CN" altLang="en-US" smtClean="0">
                <a:ea typeface="宋体" pitchFamily="2" charset="-122"/>
              </a:rPr>
              <a:t>二维（多维）数组</a:t>
            </a:r>
          </a:p>
        </p:txBody>
      </p:sp>
      <p:sp>
        <p:nvSpPr>
          <p:cNvPr id="10245" name="Rectangle 3"/>
          <p:cNvSpPr>
            <a:spLocks noGrp="1" noChangeArrowheads="1"/>
          </p:cNvSpPr>
          <p:nvPr>
            <p:ph type="body" idx="1"/>
          </p:nvPr>
        </p:nvSpPr>
        <p:spPr/>
        <p:txBody>
          <a:bodyPr/>
          <a:lstStyle/>
          <a:p>
            <a:r>
              <a:rPr lang="zh-CN" altLang="en-US" b="0" smtClean="0">
                <a:ea typeface="宋体" pitchFamily="2" charset="-122"/>
              </a:rPr>
              <a:t>二维（多维）数组</a:t>
            </a:r>
          </a:p>
          <a:p>
            <a:pPr marL="458788" lvl="1" indent="-65088">
              <a:buFont typeface="Wingdings" pitchFamily="2" charset="2"/>
              <a:buNone/>
            </a:pPr>
            <a:r>
              <a:rPr lang="zh-CN" altLang="en-US" smtClean="0">
                <a:ea typeface="宋体" pitchFamily="2" charset="-122"/>
              </a:rPr>
              <a:t>如， </a:t>
            </a:r>
            <a:r>
              <a:rPr lang="en-US" altLang="zh-CN" smtClean="0">
                <a:ea typeface="宋体" pitchFamily="2" charset="-122"/>
              </a:rPr>
              <a:t>float y[4][3];</a:t>
            </a:r>
          </a:p>
          <a:p>
            <a:pPr marL="458788" lvl="1" indent="-65088">
              <a:buFont typeface="Wingdings" pitchFamily="2" charset="2"/>
              <a:buNone/>
            </a:pPr>
            <a:r>
              <a:rPr lang="zh-CN" altLang="en-US" smtClean="0">
                <a:ea typeface="宋体" pitchFamily="2" charset="-122"/>
              </a:rPr>
              <a:t>在</a:t>
            </a:r>
            <a:r>
              <a:rPr lang="en-US" altLang="zh-CN" smtClean="0">
                <a:ea typeface="宋体" pitchFamily="2" charset="-122"/>
              </a:rPr>
              <a:t>C</a:t>
            </a:r>
            <a:r>
              <a:rPr lang="zh-CN" altLang="en-US" smtClean="0">
                <a:ea typeface="宋体" pitchFamily="2" charset="-122"/>
              </a:rPr>
              <a:t>语言中，二维数组可以看作是一个元素为另一个一维数组的一维数组；三维数组可以看作元素为二维数组的一维数组</a:t>
            </a:r>
            <a:r>
              <a:rPr lang="en-US" altLang="zh-CN" smtClean="0">
                <a:ea typeface="宋体" pitchFamily="2" charset="-122"/>
              </a:rPr>
              <a:t>…</a:t>
            </a:r>
            <a:r>
              <a:rPr lang="zh-CN" altLang="en-US" smtClean="0">
                <a:ea typeface="宋体" pitchFamily="2" charset="-122"/>
              </a:rPr>
              <a:t>。因此，在</a:t>
            </a:r>
            <a:r>
              <a:rPr lang="en-US" altLang="zh-CN" smtClean="0">
                <a:ea typeface="宋体" pitchFamily="2" charset="-122"/>
              </a:rPr>
              <a:t>C</a:t>
            </a:r>
            <a:r>
              <a:rPr lang="zh-CN" altLang="en-US" smtClean="0">
                <a:ea typeface="宋体" pitchFamily="2" charset="-122"/>
              </a:rPr>
              <a:t>语言中，下标变量应写作：</a:t>
            </a:r>
            <a:r>
              <a:rPr lang="en-US" altLang="zh-CN" smtClean="0">
                <a:ea typeface="宋体" pitchFamily="2" charset="-122"/>
              </a:rPr>
              <a:t>y[i][j]</a:t>
            </a:r>
            <a:r>
              <a:rPr lang="zh-CN" altLang="en-US" smtClean="0">
                <a:ea typeface="宋体" pitchFamily="2" charset="-122"/>
              </a:rPr>
              <a:t>，而不能写成：</a:t>
            </a:r>
            <a:r>
              <a:rPr lang="en-US" altLang="zh-CN" smtClean="0">
                <a:ea typeface="宋体" pitchFamily="2" charset="-122"/>
              </a:rPr>
              <a:t>y[i, j]</a:t>
            </a:r>
            <a:r>
              <a:rPr lang="zh-CN" altLang="en-US" smtClean="0">
                <a:ea typeface="宋体" pitchFamily="2" charset="-122"/>
              </a:rPr>
              <a:t>。</a:t>
            </a:r>
            <a:endParaRPr lang="zh-CN" altLang="en-US" b="1" smtClean="0">
              <a:ea typeface="宋体" pitchFamily="2" charset="-122"/>
            </a:endParaRPr>
          </a:p>
        </p:txBody>
      </p:sp>
      <p:grpSp>
        <p:nvGrpSpPr>
          <p:cNvPr id="2" name="Group 4"/>
          <p:cNvGrpSpPr>
            <a:grpSpLocks/>
          </p:cNvGrpSpPr>
          <p:nvPr/>
        </p:nvGrpSpPr>
        <p:grpSpPr bwMode="auto">
          <a:xfrm>
            <a:off x="2268538" y="4005263"/>
            <a:ext cx="4267200" cy="2514600"/>
            <a:chOff x="1296" y="2064"/>
            <a:chExt cx="2688" cy="1584"/>
          </a:xfrm>
        </p:grpSpPr>
        <p:grpSp>
          <p:nvGrpSpPr>
            <p:cNvPr id="10247" name="Group 5"/>
            <p:cNvGrpSpPr>
              <a:grpSpLocks/>
            </p:cNvGrpSpPr>
            <p:nvPr/>
          </p:nvGrpSpPr>
          <p:grpSpPr bwMode="auto">
            <a:xfrm>
              <a:off x="1296" y="2064"/>
              <a:ext cx="2448" cy="1584"/>
              <a:chOff x="1296" y="2064"/>
              <a:chExt cx="2448" cy="1584"/>
            </a:xfrm>
          </p:grpSpPr>
          <p:sp>
            <p:nvSpPr>
              <p:cNvPr id="10251" name="Rectangle 6"/>
              <p:cNvSpPr>
                <a:spLocks noChangeArrowheads="1"/>
              </p:cNvSpPr>
              <p:nvPr/>
            </p:nvSpPr>
            <p:spPr bwMode="auto">
              <a:xfrm>
                <a:off x="1536" y="2352"/>
                <a:ext cx="2208" cy="1296"/>
              </a:xfrm>
              <a:prstGeom prst="rect">
                <a:avLst/>
              </a:prstGeom>
              <a:solidFill>
                <a:srgbClr val="C0C0C0"/>
              </a:solidFill>
              <a:ln w="28575"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0252" name="Line 7"/>
              <p:cNvSpPr>
                <a:spLocks noChangeShapeType="1"/>
              </p:cNvSpPr>
              <p:nvPr/>
            </p:nvSpPr>
            <p:spPr bwMode="auto">
              <a:xfrm>
                <a:off x="1536" y="2592"/>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3" name="Line 8"/>
              <p:cNvSpPr>
                <a:spLocks noChangeShapeType="1"/>
              </p:cNvSpPr>
              <p:nvPr/>
            </p:nvSpPr>
            <p:spPr bwMode="auto">
              <a:xfrm>
                <a:off x="1536" y="2832"/>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4" name="Line 9"/>
              <p:cNvSpPr>
                <a:spLocks noChangeShapeType="1"/>
              </p:cNvSpPr>
              <p:nvPr/>
            </p:nvSpPr>
            <p:spPr bwMode="auto">
              <a:xfrm>
                <a:off x="1536" y="3120"/>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5" name="Line 10"/>
              <p:cNvSpPr>
                <a:spLocks noChangeShapeType="1"/>
              </p:cNvSpPr>
              <p:nvPr/>
            </p:nvSpPr>
            <p:spPr bwMode="auto">
              <a:xfrm>
                <a:off x="1824"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6" name="Line 11"/>
              <p:cNvSpPr>
                <a:spLocks noChangeShapeType="1"/>
              </p:cNvSpPr>
              <p:nvPr/>
            </p:nvSpPr>
            <p:spPr bwMode="auto">
              <a:xfrm>
                <a:off x="2112"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7" name="Line 12"/>
              <p:cNvSpPr>
                <a:spLocks noChangeShapeType="1"/>
              </p:cNvSpPr>
              <p:nvPr/>
            </p:nvSpPr>
            <p:spPr bwMode="auto">
              <a:xfrm>
                <a:off x="2400"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8" name="Text Box 13"/>
              <p:cNvSpPr txBox="1">
                <a:spLocks noChangeArrowheads="1"/>
              </p:cNvSpPr>
              <p:nvPr/>
            </p:nvSpPr>
            <p:spPr bwMode="auto">
              <a:xfrm>
                <a:off x="2534" y="3242"/>
                <a:ext cx="308"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t>
                </a:r>
              </a:p>
            </p:txBody>
          </p:sp>
          <p:sp>
            <p:nvSpPr>
              <p:cNvPr id="10259" name="Text Box 14"/>
              <p:cNvSpPr txBox="1">
                <a:spLocks noChangeArrowheads="1"/>
              </p:cNvSpPr>
              <p:nvPr/>
            </p:nvSpPr>
            <p:spPr bwMode="auto">
              <a:xfrm>
                <a:off x="1526" y="2073"/>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0</a:t>
                </a:r>
              </a:p>
            </p:txBody>
          </p:sp>
          <p:sp>
            <p:nvSpPr>
              <p:cNvPr id="10260" name="Text Box 15"/>
              <p:cNvSpPr txBox="1">
                <a:spLocks noChangeArrowheads="1"/>
              </p:cNvSpPr>
              <p:nvPr/>
            </p:nvSpPr>
            <p:spPr bwMode="auto">
              <a:xfrm>
                <a:off x="1872" y="2064"/>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1</a:t>
                </a:r>
              </a:p>
            </p:txBody>
          </p:sp>
          <p:sp>
            <p:nvSpPr>
              <p:cNvPr id="10261" name="Text Box 16"/>
              <p:cNvSpPr txBox="1">
                <a:spLocks noChangeArrowheads="1"/>
              </p:cNvSpPr>
              <p:nvPr/>
            </p:nvSpPr>
            <p:spPr bwMode="auto">
              <a:xfrm>
                <a:off x="2160" y="2064"/>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2</a:t>
                </a:r>
              </a:p>
            </p:txBody>
          </p:sp>
          <p:sp>
            <p:nvSpPr>
              <p:cNvPr id="10262" name="Text Box 17"/>
              <p:cNvSpPr txBox="1">
                <a:spLocks noChangeArrowheads="1"/>
              </p:cNvSpPr>
              <p:nvPr/>
            </p:nvSpPr>
            <p:spPr bwMode="auto">
              <a:xfrm>
                <a:off x="1296" y="235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0</a:t>
                </a:r>
              </a:p>
            </p:txBody>
          </p:sp>
          <p:sp>
            <p:nvSpPr>
              <p:cNvPr id="10263" name="Text Box 18"/>
              <p:cNvSpPr txBox="1">
                <a:spLocks noChangeArrowheads="1"/>
              </p:cNvSpPr>
              <p:nvPr/>
            </p:nvSpPr>
            <p:spPr bwMode="auto">
              <a:xfrm>
                <a:off x="1296" y="259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1</a:t>
                </a:r>
              </a:p>
            </p:txBody>
          </p:sp>
          <p:sp>
            <p:nvSpPr>
              <p:cNvPr id="10264" name="Text Box 19"/>
              <p:cNvSpPr txBox="1">
                <a:spLocks noChangeArrowheads="1"/>
              </p:cNvSpPr>
              <p:nvPr/>
            </p:nvSpPr>
            <p:spPr bwMode="auto">
              <a:xfrm>
                <a:off x="1296" y="283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2</a:t>
                </a:r>
              </a:p>
            </p:txBody>
          </p:sp>
        </p:grpSp>
        <p:sp>
          <p:nvSpPr>
            <p:cNvPr id="10248" name="Oval 20"/>
            <p:cNvSpPr>
              <a:spLocks noChangeArrowheads="1"/>
            </p:cNvSpPr>
            <p:nvPr/>
          </p:nvSpPr>
          <p:spPr bwMode="auto">
            <a:xfrm>
              <a:off x="1344" y="2256"/>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sp>
          <p:nvSpPr>
            <p:cNvPr id="10249" name="Oval 21"/>
            <p:cNvSpPr>
              <a:spLocks noChangeArrowheads="1"/>
            </p:cNvSpPr>
            <p:nvPr/>
          </p:nvSpPr>
          <p:spPr bwMode="auto">
            <a:xfrm>
              <a:off x="1392" y="2544"/>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sp>
          <p:nvSpPr>
            <p:cNvPr id="10250" name="Oval 22"/>
            <p:cNvSpPr>
              <a:spLocks noChangeArrowheads="1"/>
            </p:cNvSpPr>
            <p:nvPr/>
          </p:nvSpPr>
          <p:spPr bwMode="auto">
            <a:xfrm>
              <a:off x="1344" y="2784"/>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3"/>
          <p:cNvSpPr>
            <a:spLocks noGrp="1"/>
          </p:cNvSpPr>
          <p:nvPr>
            <p:ph type="ftr" sz="quarter" idx="10"/>
          </p:nvPr>
        </p:nvSpPr>
        <p:spPr>
          <a:noFill/>
        </p:spPr>
        <p:txBody>
          <a:bodyPr/>
          <a:lstStyle/>
          <a:p>
            <a:r>
              <a:rPr lang="en-US" altLang="zh-CN" smtClean="0"/>
              <a:t>构造类型 – 数组和指针</a:t>
            </a:r>
          </a:p>
        </p:txBody>
      </p:sp>
      <p:sp>
        <p:nvSpPr>
          <p:cNvPr id="56323" name="灯片编号占位符 4"/>
          <p:cNvSpPr>
            <a:spLocks noGrp="1"/>
          </p:cNvSpPr>
          <p:nvPr>
            <p:ph type="sldNum" sz="quarter" idx="11"/>
          </p:nvPr>
        </p:nvSpPr>
        <p:spPr>
          <a:noFill/>
        </p:spPr>
        <p:txBody>
          <a:bodyPr/>
          <a:lstStyle/>
          <a:p>
            <a:fld id="{9B5D3BFC-52CF-4BC3-8E60-89FE6A33CB59}" type="slidenum">
              <a:rPr lang="en-US" altLang="zh-CN" smtClean="0"/>
              <a:pPr/>
              <a:t>50</a:t>
            </a:fld>
            <a:endParaRPr lang="en-US" altLang="zh-CN" smtClean="0"/>
          </a:p>
        </p:txBody>
      </p:sp>
      <p:sp>
        <p:nvSpPr>
          <p:cNvPr id="56324" name="Rectangle 2"/>
          <p:cNvSpPr>
            <a:spLocks noGrp="1" noChangeArrowheads="1"/>
          </p:cNvSpPr>
          <p:nvPr>
            <p:ph type="title"/>
          </p:nvPr>
        </p:nvSpPr>
        <p:spPr/>
        <p:txBody>
          <a:bodyPr/>
          <a:lstStyle/>
          <a:p>
            <a:r>
              <a:rPr lang="zh-CN" altLang="en-US" smtClean="0">
                <a:ea typeface="宋体" pitchFamily="2" charset="-122"/>
              </a:rPr>
              <a:t>指针数组（续）</a:t>
            </a:r>
          </a:p>
        </p:txBody>
      </p:sp>
      <p:sp>
        <p:nvSpPr>
          <p:cNvPr id="56325" name="Rectangle 3"/>
          <p:cNvSpPr>
            <a:spLocks noGrp="1" noChangeArrowheads="1"/>
          </p:cNvSpPr>
          <p:nvPr>
            <p:ph type="body" idx="1"/>
          </p:nvPr>
        </p:nvSpPr>
        <p:spPr>
          <a:xfrm>
            <a:off x="977900" y="1447800"/>
            <a:ext cx="4889500" cy="2341563"/>
          </a:xfrm>
        </p:spPr>
        <p:txBody>
          <a:bodyPr/>
          <a:lstStyle/>
          <a:p>
            <a:pPr>
              <a:buFont typeface="Wingdings" pitchFamily="2" charset="2"/>
              <a:buNone/>
            </a:pPr>
            <a:r>
              <a:rPr lang="en-US" altLang="zh-CN" sz="1800" b="0" smtClean="0">
                <a:ea typeface="宋体" pitchFamily="2" charset="-122"/>
              </a:rPr>
              <a:t>2</a:t>
            </a:r>
            <a:r>
              <a:rPr lang="zh-CN" altLang="en-US" sz="1800" b="0" smtClean="0">
                <a:ea typeface="宋体" pitchFamily="2" charset="-122"/>
              </a:rPr>
              <a:t>）指针数组</a:t>
            </a:r>
          </a:p>
          <a:p>
            <a:pPr lvl="1">
              <a:buFont typeface="Wingdings" pitchFamily="2" charset="2"/>
              <a:buNone/>
            </a:pPr>
            <a:r>
              <a:rPr lang="en-US" altLang="zh-CN" sz="1800" smtClean="0">
                <a:ea typeface="宋体" pitchFamily="2" charset="-122"/>
              </a:rPr>
              <a:t>char *days[7] = {</a:t>
            </a:r>
          </a:p>
          <a:p>
            <a:pPr lvl="2" indent="0">
              <a:buFont typeface="Wingdings" pitchFamily="2" charset="2"/>
              <a:buNone/>
            </a:pPr>
            <a:r>
              <a:rPr lang="en-US" altLang="zh-CN" sz="1800" smtClean="0">
                <a:ea typeface="宋体" pitchFamily="2" charset="-122"/>
              </a:rPr>
              <a:t>“Sunday”, “Monday”, “Tuesday”, “Wednesday”,</a:t>
            </a:r>
          </a:p>
          <a:p>
            <a:pPr lvl="2" indent="0">
              <a:buFont typeface="Wingdings" pitchFamily="2" charset="2"/>
              <a:buNone/>
            </a:pPr>
            <a:r>
              <a:rPr lang="en-US" altLang="zh-CN" sz="1800" smtClean="0">
                <a:ea typeface="宋体" pitchFamily="2" charset="-122"/>
              </a:rPr>
              <a:t>“Thursday”, “Friday”, “Saturday”</a:t>
            </a:r>
          </a:p>
          <a:p>
            <a:pPr lvl="1">
              <a:buFont typeface="Wingdings" pitchFamily="2" charset="2"/>
              <a:buNone/>
            </a:pPr>
            <a:r>
              <a:rPr lang="en-US" altLang="zh-CN" sz="1800" smtClean="0">
                <a:ea typeface="宋体" pitchFamily="2" charset="-122"/>
              </a:rPr>
              <a:t>};</a:t>
            </a:r>
          </a:p>
          <a:p>
            <a:pPr lvl="1">
              <a:buFont typeface="Wingdings" pitchFamily="2" charset="2"/>
              <a:buNone/>
            </a:pPr>
            <a:r>
              <a:rPr lang="zh-CN" altLang="en-US" sz="1800" smtClean="0">
                <a:ea typeface="宋体" pitchFamily="2" charset="-122"/>
              </a:rPr>
              <a:t>存贮形式：</a:t>
            </a:r>
          </a:p>
        </p:txBody>
      </p:sp>
      <p:grpSp>
        <p:nvGrpSpPr>
          <p:cNvPr id="2" name="Group 37"/>
          <p:cNvGrpSpPr>
            <a:grpSpLocks/>
          </p:cNvGrpSpPr>
          <p:nvPr/>
        </p:nvGrpSpPr>
        <p:grpSpPr bwMode="auto">
          <a:xfrm>
            <a:off x="4500563" y="2924175"/>
            <a:ext cx="3271837" cy="3581400"/>
            <a:chOff x="2835" y="1842"/>
            <a:chExt cx="2061" cy="2256"/>
          </a:xfrm>
        </p:grpSpPr>
        <p:grpSp>
          <p:nvGrpSpPr>
            <p:cNvPr id="56327" name="Group 28"/>
            <p:cNvGrpSpPr>
              <a:grpSpLocks/>
            </p:cNvGrpSpPr>
            <p:nvPr/>
          </p:nvGrpSpPr>
          <p:grpSpPr bwMode="auto">
            <a:xfrm>
              <a:off x="2835" y="1842"/>
              <a:ext cx="2061" cy="2256"/>
              <a:chOff x="2835" y="1842"/>
              <a:chExt cx="2061" cy="2256"/>
            </a:xfrm>
          </p:grpSpPr>
          <p:sp>
            <p:nvSpPr>
              <p:cNvPr id="56335" name="Rectangle 5"/>
              <p:cNvSpPr>
                <a:spLocks noChangeArrowheads="1"/>
              </p:cNvSpPr>
              <p:nvPr/>
            </p:nvSpPr>
            <p:spPr bwMode="auto">
              <a:xfrm>
                <a:off x="3384" y="1842"/>
                <a:ext cx="252" cy="1846"/>
              </a:xfrm>
              <a:prstGeom prst="rect">
                <a:avLst/>
              </a:prstGeom>
              <a:solidFill>
                <a:srgbClr val="FFFFFF"/>
              </a:solidFill>
              <a:ln w="9525">
                <a:solidFill>
                  <a:srgbClr val="000000"/>
                </a:solidFill>
                <a:miter lim="800000"/>
                <a:headEnd/>
                <a:tailEnd/>
              </a:ln>
            </p:spPr>
            <p:txBody>
              <a:bodyPr/>
              <a:lstStyle/>
              <a:p>
                <a:endParaRPr lang="zh-CN" altLang="en-US"/>
              </a:p>
            </p:txBody>
          </p:sp>
          <p:sp>
            <p:nvSpPr>
              <p:cNvPr id="56336" name="Text Box 6"/>
              <p:cNvSpPr txBox="1">
                <a:spLocks noChangeArrowheads="1"/>
              </p:cNvSpPr>
              <p:nvPr/>
            </p:nvSpPr>
            <p:spPr bwMode="auto">
              <a:xfrm>
                <a:off x="4140" y="1842"/>
                <a:ext cx="630" cy="205"/>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Sunday\0</a:t>
                </a:r>
              </a:p>
            </p:txBody>
          </p:sp>
          <p:sp>
            <p:nvSpPr>
              <p:cNvPr id="56337" name="Text Box 7"/>
              <p:cNvSpPr txBox="1">
                <a:spLocks noChangeArrowheads="1"/>
              </p:cNvSpPr>
              <p:nvPr/>
            </p:nvSpPr>
            <p:spPr bwMode="auto">
              <a:xfrm>
                <a:off x="4140" y="2115"/>
                <a:ext cx="630" cy="206"/>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Monday\0</a:t>
                </a:r>
              </a:p>
            </p:txBody>
          </p:sp>
          <p:sp>
            <p:nvSpPr>
              <p:cNvPr id="56338" name="Text Box 8"/>
              <p:cNvSpPr txBox="1">
                <a:spLocks noChangeArrowheads="1"/>
              </p:cNvSpPr>
              <p:nvPr/>
            </p:nvSpPr>
            <p:spPr bwMode="auto">
              <a:xfrm>
                <a:off x="4140" y="2389"/>
                <a:ext cx="630"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Tuesday\0</a:t>
                </a:r>
              </a:p>
            </p:txBody>
          </p:sp>
          <p:sp>
            <p:nvSpPr>
              <p:cNvPr id="56339" name="Text Box 9"/>
              <p:cNvSpPr txBox="1">
                <a:spLocks noChangeArrowheads="1"/>
              </p:cNvSpPr>
              <p:nvPr/>
            </p:nvSpPr>
            <p:spPr bwMode="auto">
              <a:xfrm>
                <a:off x="4140" y="2662"/>
                <a:ext cx="756"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Wednesday\0</a:t>
                </a:r>
              </a:p>
            </p:txBody>
          </p:sp>
          <p:sp>
            <p:nvSpPr>
              <p:cNvPr id="56340" name="Text Box 10"/>
              <p:cNvSpPr txBox="1">
                <a:spLocks noChangeArrowheads="1"/>
              </p:cNvSpPr>
              <p:nvPr/>
            </p:nvSpPr>
            <p:spPr bwMode="auto">
              <a:xfrm>
                <a:off x="4140" y="2936"/>
                <a:ext cx="693"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Thursday\0</a:t>
                </a:r>
              </a:p>
            </p:txBody>
          </p:sp>
          <p:sp>
            <p:nvSpPr>
              <p:cNvPr id="56341" name="Text Box 11"/>
              <p:cNvSpPr txBox="1">
                <a:spLocks noChangeArrowheads="1"/>
              </p:cNvSpPr>
              <p:nvPr/>
            </p:nvSpPr>
            <p:spPr bwMode="auto">
              <a:xfrm>
                <a:off x="4140" y="3209"/>
                <a:ext cx="567"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Friday\0</a:t>
                </a:r>
              </a:p>
            </p:txBody>
          </p:sp>
          <p:sp>
            <p:nvSpPr>
              <p:cNvPr id="56342" name="Text Box 12"/>
              <p:cNvSpPr txBox="1">
                <a:spLocks noChangeArrowheads="1"/>
              </p:cNvSpPr>
              <p:nvPr/>
            </p:nvSpPr>
            <p:spPr bwMode="auto">
              <a:xfrm>
                <a:off x="4140" y="3483"/>
                <a:ext cx="693" cy="205"/>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Saturday\0</a:t>
                </a:r>
              </a:p>
            </p:txBody>
          </p:sp>
          <p:sp>
            <p:nvSpPr>
              <p:cNvPr id="56343" name="Line 13"/>
              <p:cNvSpPr>
                <a:spLocks noChangeShapeType="1"/>
              </p:cNvSpPr>
              <p:nvPr/>
            </p:nvSpPr>
            <p:spPr bwMode="auto">
              <a:xfrm>
                <a:off x="3636" y="1979"/>
                <a:ext cx="441" cy="0"/>
              </a:xfrm>
              <a:prstGeom prst="line">
                <a:avLst/>
              </a:prstGeom>
              <a:noFill/>
              <a:ln w="9525">
                <a:solidFill>
                  <a:srgbClr val="000000"/>
                </a:solidFill>
                <a:round/>
                <a:headEnd/>
                <a:tailEnd type="triangle" w="med" len="med"/>
              </a:ln>
            </p:spPr>
            <p:txBody>
              <a:bodyPr/>
              <a:lstStyle/>
              <a:p>
                <a:endParaRPr lang="zh-CN" altLang="en-US"/>
              </a:p>
            </p:txBody>
          </p:sp>
          <p:sp>
            <p:nvSpPr>
              <p:cNvPr id="56344" name="Line 14"/>
              <p:cNvSpPr>
                <a:spLocks noChangeShapeType="1"/>
              </p:cNvSpPr>
              <p:nvPr/>
            </p:nvSpPr>
            <p:spPr bwMode="auto">
              <a:xfrm>
                <a:off x="3636" y="2252"/>
                <a:ext cx="441" cy="0"/>
              </a:xfrm>
              <a:prstGeom prst="line">
                <a:avLst/>
              </a:prstGeom>
              <a:noFill/>
              <a:ln w="9525">
                <a:solidFill>
                  <a:srgbClr val="000000"/>
                </a:solidFill>
                <a:round/>
                <a:headEnd/>
                <a:tailEnd type="triangle" w="med" len="med"/>
              </a:ln>
            </p:spPr>
            <p:txBody>
              <a:bodyPr/>
              <a:lstStyle/>
              <a:p>
                <a:endParaRPr lang="zh-CN" altLang="en-US"/>
              </a:p>
            </p:txBody>
          </p:sp>
          <p:sp>
            <p:nvSpPr>
              <p:cNvPr id="56345" name="Line 15"/>
              <p:cNvSpPr>
                <a:spLocks noChangeShapeType="1"/>
              </p:cNvSpPr>
              <p:nvPr/>
            </p:nvSpPr>
            <p:spPr bwMode="auto">
              <a:xfrm>
                <a:off x="3636" y="2526"/>
                <a:ext cx="441" cy="0"/>
              </a:xfrm>
              <a:prstGeom prst="line">
                <a:avLst/>
              </a:prstGeom>
              <a:noFill/>
              <a:ln w="9525">
                <a:solidFill>
                  <a:srgbClr val="000000"/>
                </a:solidFill>
                <a:round/>
                <a:headEnd/>
                <a:tailEnd type="triangle" w="med" len="med"/>
              </a:ln>
            </p:spPr>
            <p:txBody>
              <a:bodyPr/>
              <a:lstStyle/>
              <a:p>
                <a:endParaRPr lang="zh-CN" altLang="en-US"/>
              </a:p>
            </p:txBody>
          </p:sp>
          <p:sp>
            <p:nvSpPr>
              <p:cNvPr id="56346" name="Line 16"/>
              <p:cNvSpPr>
                <a:spLocks noChangeShapeType="1"/>
              </p:cNvSpPr>
              <p:nvPr/>
            </p:nvSpPr>
            <p:spPr bwMode="auto">
              <a:xfrm>
                <a:off x="3636" y="2799"/>
                <a:ext cx="441" cy="0"/>
              </a:xfrm>
              <a:prstGeom prst="line">
                <a:avLst/>
              </a:prstGeom>
              <a:noFill/>
              <a:ln w="9525">
                <a:solidFill>
                  <a:srgbClr val="000000"/>
                </a:solidFill>
                <a:round/>
                <a:headEnd/>
                <a:tailEnd type="triangle" w="med" len="med"/>
              </a:ln>
            </p:spPr>
            <p:txBody>
              <a:bodyPr/>
              <a:lstStyle/>
              <a:p>
                <a:endParaRPr lang="zh-CN" altLang="en-US"/>
              </a:p>
            </p:txBody>
          </p:sp>
          <p:sp>
            <p:nvSpPr>
              <p:cNvPr id="56347" name="Line 17"/>
              <p:cNvSpPr>
                <a:spLocks noChangeShapeType="1"/>
              </p:cNvSpPr>
              <p:nvPr/>
            </p:nvSpPr>
            <p:spPr bwMode="auto">
              <a:xfrm>
                <a:off x="3636" y="3004"/>
                <a:ext cx="441" cy="0"/>
              </a:xfrm>
              <a:prstGeom prst="line">
                <a:avLst/>
              </a:prstGeom>
              <a:noFill/>
              <a:ln w="9525">
                <a:solidFill>
                  <a:srgbClr val="000000"/>
                </a:solidFill>
                <a:round/>
                <a:headEnd/>
                <a:tailEnd type="triangle" w="med" len="med"/>
              </a:ln>
            </p:spPr>
            <p:txBody>
              <a:bodyPr/>
              <a:lstStyle/>
              <a:p>
                <a:endParaRPr lang="zh-CN" altLang="en-US"/>
              </a:p>
            </p:txBody>
          </p:sp>
          <p:sp>
            <p:nvSpPr>
              <p:cNvPr id="56348" name="Line 18"/>
              <p:cNvSpPr>
                <a:spLocks noChangeShapeType="1"/>
              </p:cNvSpPr>
              <p:nvPr/>
            </p:nvSpPr>
            <p:spPr bwMode="auto">
              <a:xfrm>
                <a:off x="3636" y="3278"/>
                <a:ext cx="441" cy="0"/>
              </a:xfrm>
              <a:prstGeom prst="line">
                <a:avLst/>
              </a:prstGeom>
              <a:noFill/>
              <a:ln w="9525">
                <a:solidFill>
                  <a:srgbClr val="000000"/>
                </a:solidFill>
                <a:round/>
                <a:headEnd/>
                <a:tailEnd type="triangle" w="med" len="med"/>
              </a:ln>
            </p:spPr>
            <p:txBody>
              <a:bodyPr/>
              <a:lstStyle/>
              <a:p>
                <a:endParaRPr lang="zh-CN" altLang="en-US"/>
              </a:p>
            </p:txBody>
          </p:sp>
          <p:sp>
            <p:nvSpPr>
              <p:cNvPr id="56349" name="Line 19"/>
              <p:cNvSpPr>
                <a:spLocks noChangeShapeType="1"/>
              </p:cNvSpPr>
              <p:nvPr/>
            </p:nvSpPr>
            <p:spPr bwMode="auto">
              <a:xfrm>
                <a:off x="3636" y="3551"/>
                <a:ext cx="441" cy="0"/>
              </a:xfrm>
              <a:prstGeom prst="line">
                <a:avLst/>
              </a:prstGeom>
              <a:noFill/>
              <a:ln w="9525">
                <a:solidFill>
                  <a:srgbClr val="000000"/>
                </a:solidFill>
                <a:round/>
                <a:headEnd/>
                <a:tailEnd type="triangle" w="med" len="med"/>
              </a:ln>
            </p:spPr>
            <p:txBody>
              <a:bodyPr/>
              <a:lstStyle/>
              <a:p>
                <a:endParaRPr lang="zh-CN" altLang="en-US"/>
              </a:p>
            </p:txBody>
          </p:sp>
          <p:sp>
            <p:nvSpPr>
              <p:cNvPr id="56350" name="Text Box 20"/>
              <p:cNvSpPr txBox="1">
                <a:spLocks noChangeArrowheads="1"/>
              </p:cNvSpPr>
              <p:nvPr/>
            </p:nvSpPr>
            <p:spPr bwMode="auto">
              <a:xfrm>
                <a:off x="2835" y="1888"/>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days[0]</a:t>
                </a:r>
              </a:p>
            </p:txBody>
          </p:sp>
          <p:sp>
            <p:nvSpPr>
              <p:cNvPr id="56351" name="Text Box 21"/>
              <p:cNvSpPr txBox="1">
                <a:spLocks noChangeArrowheads="1"/>
              </p:cNvSpPr>
              <p:nvPr/>
            </p:nvSpPr>
            <p:spPr bwMode="auto">
              <a:xfrm>
                <a:off x="2835" y="2160"/>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days[1]</a:t>
                </a:r>
              </a:p>
            </p:txBody>
          </p:sp>
          <p:sp>
            <p:nvSpPr>
              <p:cNvPr id="56352" name="Text Box 22"/>
              <p:cNvSpPr txBox="1">
                <a:spLocks noChangeArrowheads="1"/>
              </p:cNvSpPr>
              <p:nvPr/>
            </p:nvSpPr>
            <p:spPr bwMode="auto">
              <a:xfrm>
                <a:off x="2835" y="2432"/>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days[2]</a:t>
                </a:r>
              </a:p>
            </p:txBody>
          </p:sp>
          <p:sp>
            <p:nvSpPr>
              <p:cNvPr id="56353" name="Text Box 23"/>
              <p:cNvSpPr txBox="1">
                <a:spLocks noChangeArrowheads="1"/>
              </p:cNvSpPr>
              <p:nvPr/>
            </p:nvSpPr>
            <p:spPr bwMode="auto">
              <a:xfrm>
                <a:off x="2835" y="2704"/>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days[3]</a:t>
                </a:r>
              </a:p>
            </p:txBody>
          </p:sp>
          <p:sp>
            <p:nvSpPr>
              <p:cNvPr id="56354" name="Text Box 24"/>
              <p:cNvSpPr txBox="1">
                <a:spLocks noChangeArrowheads="1"/>
              </p:cNvSpPr>
              <p:nvPr/>
            </p:nvSpPr>
            <p:spPr bwMode="auto">
              <a:xfrm>
                <a:off x="2835" y="2976"/>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days[4]</a:t>
                </a:r>
              </a:p>
            </p:txBody>
          </p:sp>
          <p:sp>
            <p:nvSpPr>
              <p:cNvPr id="56355" name="Text Box 25"/>
              <p:cNvSpPr txBox="1">
                <a:spLocks noChangeArrowheads="1"/>
              </p:cNvSpPr>
              <p:nvPr/>
            </p:nvSpPr>
            <p:spPr bwMode="auto">
              <a:xfrm>
                <a:off x="2835" y="3203"/>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days[5]</a:t>
                </a:r>
              </a:p>
            </p:txBody>
          </p:sp>
          <p:sp>
            <p:nvSpPr>
              <p:cNvPr id="56356" name="Text Box 26"/>
              <p:cNvSpPr txBox="1">
                <a:spLocks noChangeArrowheads="1"/>
              </p:cNvSpPr>
              <p:nvPr/>
            </p:nvSpPr>
            <p:spPr bwMode="auto">
              <a:xfrm>
                <a:off x="2835" y="3475"/>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days[6]</a:t>
                </a:r>
              </a:p>
            </p:txBody>
          </p:sp>
          <p:sp>
            <p:nvSpPr>
              <p:cNvPr id="56357" name="Text Box 27"/>
              <p:cNvSpPr txBox="1">
                <a:spLocks noChangeArrowheads="1"/>
              </p:cNvSpPr>
              <p:nvPr/>
            </p:nvSpPr>
            <p:spPr bwMode="auto">
              <a:xfrm>
                <a:off x="3384" y="3825"/>
                <a:ext cx="1071" cy="273"/>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char *days[7]</a:t>
                </a:r>
              </a:p>
            </p:txBody>
          </p:sp>
        </p:grpSp>
        <p:sp>
          <p:nvSpPr>
            <p:cNvPr id="56328" name="Line 29"/>
            <p:cNvSpPr>
              <a:spLocks noChangeShapeType="1"/>
            </p:cNvSpPr>
            <p:nvPr/>
          </p:nvSpPr>
          <p:spPr bwMode="auto">
            <a:xfrm>
              <a:off x="3379" y="2115"/>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29" name="Line 31"/>
            <p:cNvSpPr>
              <a:spLocks noChangeShapeType="1"/>
            </p:cNvSpPr>
            <p:nvPr/>
          </p:nvSpPr>
          <p:spPr bwMode="auto">
            <a:xfrm>
              <a:off x="3379" y="2432"/>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0" name="Line 32"/>
            <p:cNvSpPr>
              <a:spLocks noChangeShapeType="1"/>
            </p:cNvSpPr>
            <p:nvPr/>
          </p:nvSpPr>
          <p:spPr bwMode="auto">
            <a:xfrm>
              <a:off x="3787" y="2523"/>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1" name="Line 33"/>
            <p:cNvSpPr>
              <a:spLocks noChangeShapeType="1"/>
            </p:cNvSpPr>
            <p:nvPr/>
          </p:nvSpPr>
          <p:spPr bwMode="auto">
            <a:xfrm>
              <a:off x="3379" y="2704"/>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2" name="Line 34"/>
            <p:cNvSpPr>
              <a:spLocks noChangeShapeType="1"/>
            </p:cNvSpPr>
            <p:nvPr/>
          </p:nvSpPr>
          <p:spPr bwMode="auto">
            <a:xfrm>
              <a:off x="3379" y="2931"/>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3" name="Line 35"/>
            <p:cNvSpPr>
              <a:spLocks noChangeShapeType="1"/>
            </p:cNvSpPr>
            <p:nvPr/>
          </p:nvSpPr>
          <p:spPr bwMode="auto">
            <a:xfrm>
              <a:off x="3379" y="3249"/>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4" name="Line 36"/>
            <p:cNvSpPr>
              <a:spLocks noChangeShapeType="1"/>
            </p:cNvSpPr>
            <p:nvPr/>
          </p:nvSpPr>
          <p:spPr bwMode="auto">
            <a:xfrm>
              <a:off x="3379" y="3475"/>
              <a:ext cx="272" cy="0"/>
            </a:xfrm>
            <a:prstGeom prst="line">
              <a:avLst/>
            </a:prstGeom>
            <a:noFill/>
            <a:ln w="9525">
              <a:solidFill>
                <a:schemeClr val="tx1"/>
              </a:solidFill>
              <a:round/>
              <a:headEnd/>
              <a:tailEnd/>
            </a:ln>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3"/>
          <p:cNvSpPr>
            <a:spLocks noGrp="1"/>
          </p:cNvSpPr>
          <p:nvPr>
            <p:ph type="ftr" sz="quarter" idx="10"/>
          </p:nvPr>
        </p:nvSpPr>
        <p:spPr>
          <a:noFill/>
        </p:spPr>
        <p:txBody>
          <a:bodyPr/>
          <a:lstStyle/>
          <a:p>
            <a:r>
              <a:rPr lang="en-US" altLang="zh-CN" smtClean="0"/>
              <a:t>构造类型 – 数组和指针</a:t>
            </a:r>
          </a:p>
        </p:txBody>
      </p:sp>
      <p:sp>
        <p:nvSpPr>
          <p:cNvPr id="57347" name="灯片编号占位符 4"/>
          <p:cNvSpPr>
            <a:spLocks noGrp="1"/>
          </p:cNvSpPr>
          <p:nvPr>
            <p:ph type="sldNum" sz="quarter" idx="11"/>
          </p:nvPr>
        </p:nvSpPr>
        <p:spPr>
          <a:noFill/>
        </p:spPr>
        <p:txBody>
          <a:bodyPr/>
          <a:lstStyle/>
          <a:p>
            <a:fld id="{2B716463-B02A-4031-B2CC-5AEEAC96C35E}" type="slidenum">
              <a:rPr lang="en-US" altLang="zh-CN" smtClean="0"/>
              <a:pPr/>
              <a:t>51</a:t>
            </a:fld>
            <a:endParaRPr lang="en-US" altLang="zh-CN" smtClean="0"/>
          </a:p>
        </p:txBody>
      </p:sp>
      <p:sp>
        <p:nvSpPr>
          <p:cNvPr id="57348" name="Rectangle 2"/>
          <p:cNvSpPr>
            <a:spLocks noGrp="1" noChangeArrowheads="1"/>
          </p:cNvSpPr>
          <p:nvPr>
            <p:ph type="title"/>
          </p:nvPr>
        </p:nvSpPr>
        <p:spPr/>
        <p:txBody>
          <a:bodyPr/>
          <a:lstStyle/>
          <a:p>
            <a:r>
              <a:rPr lang="zh-CN" altLang="en-US" smtClean="0">
                <a:ea typeface="宋体" pitchFamily="2" charset="-122"/>
              </a:rPr>
              <a:t>指针数组（续）</a:t>
            </a:r>
          </a:p>
        </p:txBody>
      </p:sp>
      <p:sp>
        <p:nvSpPr>
          <p:cNvPr id="57349" name="Rectangle 3"/>
          <p:cNvSpPr>
            <a:spLocks noGrp="1" noChangeArrowheads="1"/>
          </p:cNvSpPr>
          <p:nvPr>
            <p:ph type="body" idx="1"/>
          </p:nvPr>
        </p:nvSpPr>
        <p:spPr/>
        <p:txBody>
          <a:bodyPr/>
          <a:lstStyle/>
          <a:p>
            <a:r>
              <a:rPr lang="zh-CN" altLang="en-US" b="0" smtClean="0">
                <a:ea typeface="宋体" pitchFamily="2" charset="-122"/>
              </a:rPr>
              <a:t>比较上面两个例子，可以看出尽管二维字符数组与字符指针数组在存储形式上不同，但它们在初始化形式以及访问元素方式上却是相同的。例如，无论是指针数组，还是二维数组，下面两种形式访问的都是同一个元素，结果都是字符串”</a:t>
            </a:r>
            <a:r>
              <a:rPr lang="en-US" altLang="zh-CN" b="0" smtClean="0">
                <a:ea typeface="宋体" pitchFamily="2" charset="-122"/>
              </a:rPr>
              <a:t>Friday”</a:t>
            </a:r>
            <a:r>
              <a:rPr lang="zh-CN" altLang="en-US" b="0" smtClean="0">
                <a:ea typeface="宋体" pitchFamily="2" charset="-122"/>
              </a:rPr>
              <a:t>中的字符’</a:t>
            </a:r>
            <a:r>
              <a:rPr lang="en-US" altLang="zh-CN" b="0" smtClean="0">
                <a:ea typeface="宋体" pitchFamily="2" charset="-122"/>
              </a:rPr>
              <a:t>y’</a:t>
            </a:r>
            <a:r>
              <a:rPr lang="zh-CN" altLang="en-US" b="0" smtClean="0">
                <a:ea typeface="宋体" pitchFamily="2" charset="-122"/>
              </a:rPr>
              <a:t>。</a:t>
            </a:r>
          </a:p>
          <a:p>
            <a:pPr lvl="1">
              <a:buFont typeface="Wingdings" pitchFamily="2" charset="2"/>
              <a:buNone/>
            </a:pPr>
            <a:r>
              <a:rPr lang="zh-CN" altLang="en-US" b="1" smtClean="0">
                <a:solidFill>
                  <a:srgbClr val="0033CC"/>
                </a:solidFill>
                <a:ea typeface="宋体" pitchFamily="2" charset="-122"/>
              </a:rPr>
              <a:t>*</a:t>
            </a:r>
            <a:r>
              <a:rPr lang="en-US" altLang="zh-CN" b="1" smtClean="0">
                <a:solidFill>
                  <a:srgbClr val="0033CC"/>
                </a:solidFill>
                <a:ea typeface="宋体" pitchFamily="2" charset="-122"/>
              </a:rPr>
              <a:t>(days[5]+5) = days[5][5] = ’y’</a:t>
            </a:r>
            <a:endParaRPr lang="en-US" altLang="zh-CN" smtClean="0">
              <a:solidFill>
                <a:srgbClr val="0033CC"/>
              </a:solidFill>
              <a:ea typeface="宋体" pitchFamily="2" charset="-122"/>
            </a:endParaRPr>
          </a:p>
          <a:p>
            <a:r>
              <a:rPr lang="zh-CN" altLang="en-US" smtClean="0">
                <a:solidFill>
                  <a:srgbClr val="0033CC"/>
                </a:solidFill>
                <a:ea typeface="宋体" pitchFamily="2" charset="-122"/>
              </a:rPr>
              <a:t>使用指针数组来存放不同长度的字符串可以节省存贮空间，如，存放多个单词串、行。</a:t>
            </a:r>
            <a:r>
              <a:rPr lang="zh-CN" altLang="en-US" b="0" smtClean="0">
                <a:ea typeface="宋体" pitchFamily="2" charset="-122"/>
              </a:rPr>
              <a:t>例如，如果要保存从标准输入或文件中读入的行，字符指针数组是一个好的选择。因为读入的行可能长短差异很大。 下面程序片段即为保存从标准输入中读入的多行：</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3"/>
          <p:cNvSpPr>
            <a:spLocks noGrp="1"/>
          </p:cNvSpPr>
          <p:nvPr>
            <p:ph type="ftr" sz="quarter" idx="10"/>
          </p:nvPr>
        </p:nvSpPr>
        <p:spPr>
          <a:noFill/>
        </p:spPr>
        <p:txBody>
          <a:bodyPr/>
          <a:lstStyle/>
          <a:p>
            <a:r>
              <a:rPr lang="en-US" altLang="zh-CN" smtClean="0"/>
              <a:t>构造类型 – 数组和指针</a:t>
            </a:r>
          </a:p>
        </p:txBody>
      </p:sp>
      <p:sp>
        <p:nvSpPr>
          <p:cNvPr id="58371" name="灯片编号占位符 4"/>
          <p:cNvSpPr>
            <a:spLocks noGrp="1"/>
          </p:cNvSpPr>
          <p:nvPr>
            <p:ph type="sldNum" sz="quarter" idx="11"/>
          </p:nvPr>
        </p:nvSpPr>
        <p:spPr>
          <a:noFill/>
        </p:spPr>
        <p:txBody>
          <a:bodyPr/>
          <a:lstStyle/>
          <a:p>
            <a:fld id="{0588A996-FACB-4DAD-875F-2760083F375A}" type="slidenum">
              <a:rPr lang="en-US" altLang="zh-CN" smtClean="0"/>
              <a:pPr/>
              <a:t>52</a:t>
            </a:fld>
            <a:endParaRPr lang="en-US" altLang="zh-CN" smtClean="0"/>
          </a:p>
        </p:txBody>
      </p:sp>
      <p:sp>
        <p:nvSpPr>
          <p:cNvPr id="58372" name="Rectangle 2"/>
          <p:cNvSpPr>
            <a:spLocks noGrp="1" noChangeArrowheads="1"/>
          </p:cNvSpPr>
          <p:nvPr>
            <p:ph type="title"/>
          </p:nvPr>
        </p:nvSpPr>
        <p:spPr/>
        <p:txBody>
          <a:bodyPr/>
          <a:lstStyle/>
          <a:p>
            <a:r>
              <a:rPr lang="zh-CN" altLang="en-US" smtClean="0">
                <a:ea typeface="宋体" pitchFamily="2" charset="-122"/>
              </a:rPr>
              <a:t>指针数组（续）</a:t>
            </a:r>
          </a:p>
        </p:txBody>
      </p:sp>
      <p:sp>
        <p:nvSpPr>
          <p:cNvPr id="58373" name="Rectangle 3"/>
          <p:cNvSpPr>
            <a:spLocks noGrp="1" noChangeArrowheads="1"/>
          </p:cNvSpPr>
          <p:nvPr>
            <p:ph type="body" idx="1"/>
          </p:nvPr>
        </p:nvSpPr>
        <p:spPr/>
        <p:txBody>
          <a:bodyPr/>
          <a:lstStyle/>
          <a:p>
            <a:pPr>
              <a:lnSpc>
                <a:spcPct val="70000"/>
              </a:lnSpc>
              <a:buFont typeface="Wingdings" pitchFamily="2" charset="2"/>
              <a:buNone/>
            </a:pPr>
            <a:r>
              <a:rPr lang="en-US" altLang="zh-CN" sz="1600" b="0" smtClean="0">
                <a:ea typeface="宋体" pitchFamily="2" charset="-122"/>
              </a:rPr>
              <a:t>/* read lines from input */</a:t>
            </a:r>
          </a:p>
          <a:p>
            <a:pPr>
              <a:lnSpc>
                <a:spcPct val="70000"/>
              </a:lnSpc>
              <a:buFont typeface="Wingdings" pitchFamily="2" charset="2"/>
              <a:buNone/>
            </a:pPr>
            <a:r>
              <a:rPr lang="en-US" altLang="zh-CN" sz="1600" b="0" smtClean="0">
                <a:ea typeface="宋体" pitchFamily="2" charset="-122"/>
              </a:rPr>
              <a:t>#define MAXLENGTH		512</a:t>
            </a:r>
          </a:p>
          <a:p>
            <a:pPr>
              <a:lnSpc>
                <a:spcPct val="70000"/>
              </a:lnSpc>
              <a:buFont typeface="Wingdings" pitchFamily="2" charset="2"/>
              <a:buNone/>
            </a:pPr>
            <a:r>
              <a:rPr lang="en-US" altLang="zh-CN" sz="1600" b="0" smtClean="0">
                <a:ea typeface="宋体" pitchFamily="2" charset="-122"/>
              </a:rPr>
              <a:t>#define MAXLINES		1000</a:t>
            </a:r>
          </a:p>
          <a:p>
            <a:pPr>
              <a:lnSpc>
                <a:spcPct val="70000"/>
              </a:lnSpc>
              <a:buFont typeface="Wingdings" pitchFamily="2" charset="2"/>
              <a:buNone/>
            </a:pPr>
            <a:r>
              <a:rPr lang="en-US" altLang="zh-CN" sz="1600" b="0" smtClean="0">
                <a:ea typeface="宋体" pitchFamily="2" charset="-122"/>
              </a:rPr>
              <a:t>…</a:t>
            </a:r>
          </a:p>
          <a:p>
            <a:pPr>
              <a:lnSpc>
                <a:spcPct val="70000"/>
              </a:lnSpc>
              <a:buFont typeface="Wingdings" pitchFamily="2" charset="2"/>
              <a:buNone/>
            </a:pPr>
            <a:r>
              <a:rPr lang="en-US" altLang="zh-CN" sz="1600" b="0" smtClean="0">
                <a:ea typeface="宋体" pitchFamily="2" charset="-122"/>
              </a:rPr>
              <a:t>char *lineptr[MAXLINES], buf[MAXLENGTH];</a:t>
            </a:r>
          </a:p>
          <a:p>
            <a:pPr>
              <a:lnSpc>
                <a:spcPct val="70000"/>
              </a:lnSpc>
              <a:buFont typeface="Wingdings" pitchFamily="2" charset="2"/>
              <a:buNone/>
            </a:pPr>
            <a:r>
              <a:rPr lang="en-US" altLang="zh-CN" sz="1600" b="0" smtClean="0">
                <a:ea typeface="宋体" pitchFamily="2" charset="-122"/>
              </a:rPr>
              <a:t>int i;</a:t>
            </a:r>
          </a:p>
          <a:p>
            <a:pPr>
              <a:lnSpc>
                <a:spcPct val="70000"/>
              </a:lnSpc>
              <a:buFont typeface="Wingdings" pitchFamily="2" charset="2"/>
              <a:buNone/>
            </a:pPr>
            <a:r>
              <a:rPr lang="en-US" altLang="zh-CN" sz="1600" b="0" smtClean="0">
                <a:ea typeface="宋体" pitchFamily="2" charset="-122"/>
              </a:rPr>
              <a:t>…</a:t>
            </a:r>
          </a:p>
          <a:p>
            <a:pPr>
              <a:lnSpc>
                <a:spcPct val="70000"/>
              </a:lnSpc>
              <a:buFont typeface="Wingdings" pitchFamily="2" charset="2"/>
              <a:buNone/>
            </a:pPr>
            <a:r>
              <a:rPr lang="en-US" altLang="zh-CN" sz="1600" b="0" smtClean="0">
                <a:ea typeface="宋体" pitchFamily="2" charset="-122"/>
              </a:rPr>
              <a:t>i = 0;</a:t>
            </a:r>
          </a:p>
          <a:p>
            <a:pPr>
              <a:lnSpc>
                <a:spcPct val="70000"/>
              </a:lnSpc>
              <a:buFont typeface="Wingdings" pitchFamily="2" charset="2"/>
              <a:buNone/>
            </a:pPr>
            <a:r>
              <a:rPr lang="en-US" altLang="zh-CN" sz="1600" b="0" smtClean="0">
                <a:ea typeface="宋体" pitchFamily="2" charset="-122"/>
              </a:rPr>
              <a:t>while(gets(buf) != NULL){</a:t>
            </a:r>
          </a:p>
          <a:p>
            <a:pPr>
              <a:lnSpc>
                <a:spcPct val="70000"/>
              </a:lnSpc>
              <a:buFont typeface="Wingdings" pitchFamily="2" charset="2"/>
              <a:buNone/>
            </a:pPr>
            <a:r>
              <a:rPr lang="en-US" altLang="zh-CN" sz="1600" b="0" smtClean="0">
                <a:ea typeface="宋体" pitchFamily="2" charset="-122"/>
              </a:rPr>
              <a:t>        lineptr[i] = (char *)malloc(strlen(buf)+1);</a:t>
            </a:r>
          </a:p>
          <a:p>
            <a:pPr>
              <a:lnSpc>
                <a:spcPct val="70000"/>
              </a:lnSpc>
              <a:buFont typeface="Wingdings" pitchFamily="2" charset="2"/>
              <a:buNone/>
            </a:pPr>
            <a:r>
              <a:rPr lang="en-US" altLang="zh-CN" sz="1600" b="0" smtClean="0">
                <a:ea typeface="宋体" pitchFamily="2" charset="-122"/>
              </a:rPr>
              <a:t>        strcpy(lineptr[i], buf);</a:t>
            </a:r>
          </a:p>
          <a:p>
            <a:pPr>
              <a:lnSpc>
                <a:spcPct val="70000"/>
              </a:lnSpc>
              <a:buFont typeface="Wingdings" pitchFamily="2" charset="2"/>
              <a:buNone/>
            </a:pPr>
            <a:r>
              <a:rPr lang="en-US" altLang="zh-CN" sz="1600" b="0" smtClean="0">
                <a:ea typeface="宋体" pitchFamily="2" charset="-122"/>
              </a:rPr>
              <a:t>        i++;</a:t>
            </a:r>
          </a:p>
          <a:p>
            <a:pPr>
              <a:lnSpc>
                <a:spcPct val="70000"/>
              </a:lnSpc>
              <a:buFont typeface="Wingdings" pitchFamily="2" charset="2"/>
              <a:buNone/>
            </a:pPr>
            <a:r>
              <a:rPr lang="en-US" altLang="zh-CN" sz="1600" b="0" smtClean="0">
                <a:ea typeface="宋体" pitchFamily="2" charset="-122"/>
              </a:rPr>
              <a:t>}</a:t>
            </a:r>
          </a:p>
          <a:p>
            <a:pPr>
              <a:lnSpc>
                <a:spcPct val="70000"/>
              </a:lnSpc>
              <a:buFont typeface="Wingdings" pitchFamily="2" charset="2"/>
              <a:buNone/>
            </a:pPr>
            <a:r>
              <a:rPr lang="en-US" altLang="zh-CN" sz="1600" b="0" smtClean="0">
                <a:ea typeface="宋体" pitchFamily="2" charset="-122"/>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页脚占位符 4"/>
          <p:cNvSpPr>
            <a:spLocks noGrp="1"/>
          </p:cNvSpPr>
          <p:nvPr>
            <p:ph type="ftr" sz="quarter" idx="10"/>
          </p:nvPr>
        </p:nvSpPr>
        <p:spPr>
          <a:noFill/>
        </p:spPr>
        <p:txBody>
          <a:bodyPr/>
          <a:lstStyle/>
          <a:p>
            <a:r>
              <a:rPr lang="en-US" altLang="zh-CN" smtClean="0"/>
              <a:t>构造类型 – 数组和指针</a:t>
            </a:r>
          </a:p>
        </p:txBody>
      </p:sp>
      <p:sp>
        <p:nvSpPr>
          <p:cNvPr id="2052" name="灯片编号占位符 5"/>
          <p:cNvSpPr>
            <a:spLocks noGrp="1"/>
          </p:cNvSpPr>
          <p:nvPr>
            <p:ph type="sldNum" sz="quarter" idx="11"/>
          </p:nvPr>
        </p:nvSpPr>
        <p:spPr>
          <a:noFill/>
        </p:spPr>
        <p:txBody>
          <a:bodyPr/>
          <a:lstStyle/>
          <a:p>
            <a:fld id="{91CF6E6C-848A-43ED-ADAE-503485931894}" type="slidenum">
              <a:rPr lang="en-US" altLang="zh-CN" smtClean="0"/>
              <a:pPr/>
              <a:t>53</a:t>
            </a:fld>
            <a:endParaRPr lang="en-US" altLang="zh-CN" smtClean="0"/>
          </a:p>
        </p:txBody>
      </p:sp>
      <p:sp>
        <p:nvSpPr>
          <p:cNvPr id="2053" name="Rectangle 2"/>
          <p:cNvSpPr>
            <a:spLocks noGrp="1" noChangeArrowheads="1"/>
          </p:cNvSpPr>
          <p:nvPr>
            <p:ph type="title"/>
          </p:nvPr>
        </p:nvSpPr>
        <p:spPr/>
        <p:txBody>
          <a:bodyPr/>
          <a:lstStyle/>
          <a:p>
            <a:r>
              <a:rPr lang="zh-CN" altLang="en-US" smtClean="0">
                <a:ea typeface="宋体" pitchFamily="2" charset="-122"/>
              </a:rPr>
              <a:t>二维数组指针运算</a:t>
            </a:r>
            <a:r>
              <a:rPr lang="en-US" altLang="zh-CN" smtClean="0">
                <a:ea typeface="宋体" pitchFamily="2" charset="-122"/>
              </a:rPr>
              <a:t>*</a:t>
            </a:r>
            <a:endParaRPr lang="zh-CN" altLang="en-US" smtClean="0">
              <a:ea typeface="宋体" pitchFamily="2" charset="-122"/>
            </a:endParaRPr>
          </a:p>
        </p:txBody>
      </p:sp>
      <p:sp>
        <p:nvSpPr>
          <p:cNvPr id="2054" name="Rectangle 3"/>
          <p:cNvSpPr>
            <a:spLocks noGrp="1" noChangeArrowheads="1"/>
          </p:cNvSpPr>
          <p:nvPr>
            <p:ph type="body" sz="half" idx="1"/>
          </p:nvPr>
        </p:nvSpPr>
        <p:spPr>
          <a:xfrm>
            <a:off x="977900" y="1447800"/>
            <a:ext cx="7265988" cy="2917825"/>
          </a:xfrm>
        </p:spPr>
        <p:txBody>
          <a:bodyPr/>
          <a:lstStyle/>
          <a:p>
            <a:pPr>
              <a:lnSpc>
                <a:spcPct val="70000"/>
              </a:lnSpc>
              <a:spcBef>
                <a:spcPct val="40000"/>
              </a:spcBef>
              <a:buFont typeface="Wingdings" pitchFamily="2" charset="2"/>
              <a:buNone/>
            </a:pPr>
            <a:r>
              <a:rPr lang="zh-CN" altLang="en-US" sz="1600" b="0" smtClean="0">
                <a:ea typeface="宋体" pitchFamily="2" charset="-122"/>
              </a:rPr>
              <a:t>二维数组指针运算的理解：</a:t>
            </a:r>
          </a:p>
          <a:p>
            <a:pPr>
              <a:lnSpc>
                <a:spcPct val="70000"/>
              </a:lnSpc>
              <a:spcBef>
                <a:spcPct val="40000"/>
              </a:spcBef>
              <a:buFont typeface="Wingdings" pitchFamily="2" charset="2"/>
              <a:buNone/>
            </a:pPr>
            <a:r>
              <a:rPr lang="zh-CN" altLang="en-US" sz="1600" b="0" smtClean="0">
                <a:ea typeface="宋体" pitchFamily="2" charset="-122"/>
              </a:rPr>
              <a:t>例：</a:t>
            </a:r>
          </a:p>
          <a:p>
            <a:pPr>
              <a:lnSpc>
                <a:spcPct val="70000"/>
              </a:lnSpc>
              <a:spcBef>
                <a:spcPct val="40000"/>
              </a:spcBef>
              <a:buFont typeface="Wingdings" pitchFamily="2" charset="2"/>
              <a:buNone/>
            </a:pPr>
            <a:r>
              <a:rPr lang="en-US" altLang="zh-CN" sz="1600" b="0" smtClean="0">
                <a:ea typeface="宋体" pitchFamily="2" charset="-122"/>
              </a:rPr>
              <a:t>#include &lt;stdio.h&gt;</a:t>
            </a:r>
          </a:p>
          <a:p>
            <a:pPr>
              <a:lnSpc>
                <a:spcPct val="70000"/>
              </a:lnSpc>
              <a:spcBef>
                <a:spcPct val="40000"/>
              </a:spcBef>
              <a:buFont typeface="Wingdings" pitchFamily="2" charset="2"/>
              <a:buNone/>
            </a:pPr>
            <a:r>
              <a:rPr lang="en-US" altLang="zh-CN" sz="1600" b="0" smtClean="0">
                <a:ea typeface="宋体" pitchFamily="2" charset="-122"/>
              </a:rPr>
              <a:t>char a[4][5] = { “abcd”, “efgh”, “ijkl”, “mnop” };</a:t>
            </a:r>
          </a:p>
          <a:p>
            <a:pPr>
              <a:lnSpc>
                <a:spcPct val="70000"/>
              </a:lnSpc>
              <a:spcBef>
                <a:spcPct val="40000"/>
              </a:spcBef>
              <a:buFont typeface="Wingdings" pitchFamily="2" charset="2"/>
              <a:buNone/>
            </a:pPr>
            <a:r>
              <a:rPr lang="en-US" altLang="zh-CN" sz="1600" b="0" smtClean="0">
                <a:ea typeface="宋体" pitchFamily="2" charset="-122"/>
              </a:rPr>
              <a:t>main( )</a:t>
            </a:r>
          </a:p>
          <a:p>
            <a:pPr>
              <a:lnSpc>
                <a:spcPct val="70000"/>
              </a:lnSpc>
              <a:spcBef>
                <a:spcPct val="40000"/>
              </a:spcBef>
              <a:buFont typeface="Wingdings" pitchFamily="2" charset="2"/>
              <a:buNone/>
            </a:pPr>
            <a:r>
              <a:rPr lang="en-US" altLang="zh-CN" sz="1600" b="0" smtClean="0">
                <a:ea typeface="宋体" pitchFamily="2" charset="-122"/>
              </a:rPr>
              <a:t>{</a:t>
            </a:r>
          </a:p>
          <a:p>
            <a:pPr>
              <a:lnSpc>
                <a:spcPct val="70000"/>
              </a:lnSpc>
              <a:spcBef>
                <a:spcPct val="40000"/>
              </a:spcBef>
              <a:buFont typeface="Wingdings" pitchFamily="2" charset="2"/>
              <a:buNone/>
            </a:pPr>
            <a:r>
              <a:rPr lang="en-US" altLang="zh-CN" sz="1600" b="0" smtClean="0">
                <a:ea typeface="宋体" pitchFamily="2" charset="-122"/>
              </a:rPr>
              <a:t>    printf(“a=%x,  a[0]=%x,  &amp;a[0][0]=%x\n”, a, a[0], &amp;a[0][0]);</a:t>
            </a:r>
          </a:p>
          <a:p>
            <a:pPr>
              <a:lnSpc>
                <a:spcPct val="70000"/>
              </a:lnSpc>
              <a:spcBef>
                <a:spcPct val="40000"/>
              </a:spcBef>
              <a:buFont typeface="Wingdings" pitchFamily="2" charset="2"/>
              <a:buNone/>
            </a:pPr>
            <a:r>
              <a:rPr lang="en-US" altLang="zh-CN" sz="1600" b="0" smtClean="0">
                <a:ea typeface="宋体" pitchFamily="2" charset="-122"/>
              </a:rPr>
              <a:t>    printf(“a+1=%x,  a[0]+1=%x,  &amp;a[0][1]=%x\n”, a+1, a[0]+1, &amp;a[0][1]);</a:t>
            </a:r>
          </a:p>
          <a:p>
            <a:pPr>
              <a:lnSpc>
                <a:spcPct val="70000"/>
              </a:lnSpc>
              <a:spcBef>
                <a:spcPct val="40000"/>
              </a:spcBef>
              <a:buFont typeface="Wingdings" pitchFamily="2" charset="2"/>
              <a:buNone/>
            </a:pPr>
            <a:r>
              <a:rPr lang="en-US" altLang="zh-CN" sz="1600" b="0" smtClean="0">
                <a:ea typeface="宋体" pitchFamily="2" charset="-122"/>
              </a:rPr>
              <a:t>    printf(“**(a+1)=%c,  *(a[0]+1)=%c\n”, **(a+1), *(a[0]+1));</a:t>
            </a:r>
          </a:p>
          <a:p>
            <a:pPr>
              <a:lnSpc>
                <a:spcPct val="70000"/>
              </a:lnSpc>
              <a:spcBef>
                <a:spcPct val="40000"/>
              </a:spcBef>
              <a:buFont typeface="Wingdings" pitchFamily="2" charset="2"/>
              <a:buNone/>
            </a:pPr>
            <a:r>
              <a:rPr lang="en-US" altLang="zh-CN" sz="1600" b="0" smtClean="0">
                <a:ea typeface="宋体" pitchFamily="2" charset="-122"/>
              </a:rPr>
              <a:t>} </a:t>
            </a:r>
            <a:endParaRPr lang="en-US" altLang="zh-CN" sz="1600" smtClean="0">
              <a:ea typeface="宋体" pitchFamily="2" charset="-122"/>
            </a:endParaRPr>
          </a:p>
        </p:txBody>
      </p:sp>
      <p:sp>
        <p:nvSpPr>
          <p:cNvPr id="70660" name="Text Box 4"/>
          <p:cNvSpPr txBox="1">
            <a:spLocks noChangeArrowheads="1"/>
          </p:cNvSpPr>
          <p:nvPr/>
        </p:nvSpPr>
        <p:spPr bwMode="auto">
          <a:xfrm>
            <a:off x="3635375" y="1125538"/>
            <a:ext cx="4876800" cy="1604962"/>
          </a:xfrm>
          <a:prstGeom prst="rect">
            <a:avLst/>
          </a:prstGeom>
          <a:solidFill>
            <a:schemeClr val="accent1"/>
          </a:solidFill>
          <a:ln w="12700" cap="sq">
            <a:noFill/>
            <a:miter lim="800000"/>
            <a:headEnd type="none" w="sm" len="sm"/>
            <a:tailEnd type="none" w="sm" len="sm"/>
          </a:ln>
        </p:spPr>
        <p:txBody>
          <a:bodyPr>
            <a:spAutoFit/>
          </a:bodyPr>
          <a:lstStyle/>
          <a:p>
            <a:pPr algn="just">
              <a:spcBef>
                <a:spcPct val="50000"/>
              </a:spcBef>
            </a:pPr>
            <a:r>
              <a:rPr lang="zh-CN" altLang="en-US" sz="1800" b="0">
                <a:solidFill>
                  <a:srgbClr val="003399"/>
                </a:solidFill>
                <a:latin typeface="Times New Roman" pitchFamily="18" charset="0"/>
              </a:rPr>
              <a:t>一次运行结果：</a:t>
            </a:r>
          </a:p>
          <a:p>
            <a:pPr algn="just">
              <a:spcBef>
                <a:spcPct val="50000"/>
              </a:spcBef>
            </a:pPr>
            <a:r>
              <a:rPr lang="en-US" altLang="zh-CN" sz="1800" b="0">
                <a:solidFill>
                  <a:srgbClr val="003399"/>
                </a:solidFill>
                <a:latin typeface="Times New Roman" pitchFamily="18" charset="0"/>
              </a:rPr>
              <a:t>a= 0x194,  a[0]= 0x194,  &amp;a[0][0]= 0x194</a:t>
            </a:r>
          </a:p>
          <a:p>
            <a:pPr algn="just">
              <a:spcBef>
                <a:spcPct val="50000"/>
              </a:spcBef>
            </a:pPr>
            <a:r>
              <a:rPr lang="en-US" altLang="zh-CN" sz="1800" b="0">
                <a:solidFill>
                  <a:srgbClr val="003399"/>
                </a:solidFill>
                <a:latin typeface="Times New Roman" pitchFamily="18" charset="0"/>
              </a:rPr>
              <a:t>a+1= 0x199,  a[0]+1= 0x195,  &amp;a[0][1]= 0x195</a:t>
            </a:r>
          </a:p>
          <a:p>
            <a:pPr algn="just">
              <a:spcBef>
                <a:spcPct val="50000"/>
              </a:spcBef>
            </a:pPr>
            <a:r>
              <a:rPr lang="en-US" altLang="zh-CN" sz="1800" b="0">
                <a:solidFill>
                  <a:srgbClr val="003399"/>
                </a:solidFill>
                <a:latin typeface="Times New Roman" pitchFamily="18" charset="0"/>
              </a:rPr>
              <a:t>**(a+1)= ‘e’,  *(a[0]+1) =‘b’</a:t>
            </a:r>
          </a:p>
        </p:txBody>
      </p:sp>
      <p:graphicFrame>
        <p:nvGraphicFramePr>
          <p:cNvPr id="70661" name="Object 5"/>
          <p:cNvGraphicFramePr>
            <a:graphicFrameLocks noChangeAspect="1"/>
          </p:cNvGraphicFramePr>
          <p:nvPr>
            <p:ph sz="half" idx="2"/>
          </p:nvPr>
        </p:nvGraphicFramePr>
        <p:xfrm>
          <a:off x="2806700" y="4149725"/>
          <a:ext cx="6337300" cy="2198688"/>
        </p:xfrm>
        <a:graphic>
          <a:graphicData uri="http://schemas.openxmlformats.org/presentationml/2006/ole">
            <p:oleObj spid="_x0000_s2050" name="Document" r:id="rId4" imgW="5420880" imgH="996120" progId="Word.Document.8">
              <p:embed/>
            </p:oleObj>
          </a:graphicData>
        </a:graphic>
      </p:graphicFrame>
      <p:sp>
        <p:nvSpPr>
          <p:cNvPr id="70663" name="Text Box 7"/>
          <p:cNvSpPr txBox="1">
            <a:spLocks noChangeArrowheads="1"/>
          </p:cNvSpPr>
          <p:nvPr/>
        </p:nvSpPr>
        <p:spPr bwMode="auto">
          <a:xfrm>
            <a:off x="838200" y="4343400"/>
            <a:ext cx="3429000" cy="1739900"/>
          </a:xfrm>
          <a:prstGeom prst="rect">
            <a:avLst/>
          </a:prstGeom>
          <a:noFill/>
          <a:ln w="12700" cap="sq">
            <a:noFill/>
            <a:miter lim="800000"/>
            <a:headEnd type="none" w="sm" len="sm"/>
            <a:tailEnd type="none" w="sm" len="sm"/>
          </a:ln>
        </p:spPr>
        <p:txBody>
          <a:bodyPr>
            <a:spAutoFit/>
          </a:bodyPr>
          <a:lstStyle/>
          <a:p>
            <a:pPr algn="just">
              <a:spcBef>
                <a:spcPct val="50000"/>
              </a:spcBef>
            </a:pPr>
            <a:r>
              <a:rPr lang="zh-CN" altLang="en-US" sz="1800" b="0">
                <a:latin typeface="Times New Roman" pitchFamily="18" charset="0"/>
              </a:rPr>
              <a:t>从该例中可以看出，</a:t>
            </a:r>
            <a:r>
              <a:rPr lang="en-US" altLang="zh-CN" sz="1800" b="0">
                <a:latin typeface="Times New Roman" pitchFamily="18" charset="0"/>
              </a:rPr>
              <a:t>a, a[0], &amp;a[0][0]</a:t>
            </a:r>
            <a:r>
              <a:rPr lang="zh-CN" altLang="en-US" sz="1800" b="0">
                <a:latin typeface="Times New Roman" pitchFamily="18" charset="0"/>
              </a:rPr>
              <a:t>虽然值相同，但含义却不一样，</a:t>
            </a:r>
            <a:r>
              <a:rPr lang="en-US" altLang="zh-CN" sz="1800" b="0">
                <a:solidFill>
                  <a:srgbClr val="0033CC"/>
                </a:solidFill>
                <a:latin typeface="Times New Roman" pitchFamily="18" charset="0"/>
              </a:rPr>
              <a:t>a+1</a:t>
            </a:r>
            <a:r>
              <a:rPr lang="zh-CN" altLang="en-US" sz="1800" b="0">
                <a:solidFill>
                  <a:srgbClr val="0033CC"/>
                </a:solidFill>
                <a:latin typeface="Times New Roman" pitchFamily="18" charset="0"/>
              </a:rPr>
              <a:t>指向数组的下一行（即组成二维数组的一维数组的下一个元素），而</a:t>
            </a:r>
            <a:r>
              <a:rPr lang="en-US" altLang="zh-CN" sz="1800" b="0">
                <a:solidFill>
                  <a:srgbClr val="0033CC"/>
                </a:solidFill>
                <a:latin typeface="Times New Roman" pitchFamily="18" charset="0"/>
              </a:rPr>
              <a:t>a[0]+1</a:t>
            </a:r>
            <a:r>
              <a:rPr lang="zh-CN" altLang="en-US" sz="1800" b="0">
                <a:solidFill>
                  <a:srgbClr val="0033CC"/>
                </a:solidFill>
                <a:latin typeface="Times New Roman" pitchFamily="18" charset="0"/>
              </a:rPr>
              <a:t>指向下一个元素。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 calcmode="lin" valueType="num">
                                      <p:cBhvr additive="base">
                                        <p:cTn id="7" dur="1000" fill="hold"/>
                                        <p:tgtEl>
                                          <p:spTgt spid="70660"/>
                                        </p:tgtEl>
                                        <p:attrNameLst>
                                          <p:attrName>ppt_x</p:attrName>
                                        </p:attrNameLst>
                                      </p:cBhvr>
                                      <p:tavLst>
                                        <p:tav tm="0">
                                          <p:val>
                                            <p:strVal val="1+#ppt_w/2"/>
                                          </p:val>
                                        </p:tav>
                                        <p:tav tm="100000">
                                          <p:val>
                                            <p:strVal val="#ppt_x"/>
                                          </p:val>
                                        </p:tav>
                                      </p:tavLst>
                                    </p:anim>
                                    <p:anim calcmode="lin" valueType="num">
                                      <p:cBhvr additive="base">
                                        <p:cTn id="8" dur="1000" fill="hold"/>
                                        <p:tgtEl>
                                          <p:spTgt spid="706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p:stCondLst>
                                    <p:cond delay="0"/>
                                  </p:stCondLst>
                                  <p:childTnLst>
                                    <p:set>
                                      <p:cBhvr>
                                        <p:cTn id="12" dur="1" fill="hold">
                                          <p:stCondLst>
                                            <p:cond delay="0"/>
                                          </p:stCondLst>
                                        </p:cTn>
                                        <p:tgtEl>
                                          <p:spTgt spid="70661"/>
                                        </p:tgtEl>
                                        <p:attrNameLst>
                                          <p:attrName>style.visibility</p:attrName>
                                        </p:attrNameLst>
                                      </p:cBhvr>
                                      <p:to>
                                        <p:strVal val="visible"/>
                                      </p:to>
                                    </p:set>
                                    <p:anim calcmode="lin" valueType="num">
                                      <p:cBhvr additive="base">
                                        <p:cTn id="13" dur="1000" fill="hold"/>
                                        <p:tgtEl>
                                          <p:spTgt spid="70661"/>
                                        </p:tgtEl>
                                        <p:attrNameLst>
                                          <p:attrName>ppt_x</p:attrName>
                                        </p:attrNameLst>
                                      </p:cBhvr>
                                      <p:tavLst>
                                        <p:tav tm="0">
                                          <p:val>
                                            <p:strVal val="#ppt_x"/>
                                          </p:val>
                                        </p:tav>
                                        <p:tav tm="100000">
                                          <p:val>
                                            <p:strVal val="#ppt_x"/>
                                          </p:val>
                                        </p:tav>
                                      </p:tavLst>
                                    </p:anim>
                                    <p:anim calcmode="lin" valueType="num">
                                      <p:cBhvr additive="base">
                                        <p:cTn id="14" dur="1000" fill="hold"/>
                                        <p:tgtEl>
                                          <p:spTgt spid="706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70663"/>
                                        </p:tgtEl>
                                        <p:attrNameLst>
                                          <p:attrName>style.visibility</p:attrName>
                                        </p:attrNameLst>
                                      </p:cBhvr>
                                      <p:to>
                                        <p:strVal val="visible"/>
                                      </p:to>
                                    </p:set>
                                    <p:anim calcmode="lin" valueType="num">
                                      <p:cBhvr additive="base">
                                        <p:cTn id="19" dur="1000" fill="hold"/>
                                        <p:tgtEl>
                                          <p:spTgt spid="70663"/>
                                        </p:tgtEl>
                                        <p:attrNameLst>
                                          <p:attrName>ppt_x</p:attrName>
                                        </p:attrNameLst>
                                      </p:cBhvr>
                                      <p:tavLst>
                                        <p:tav tm="0">
                                          <p:val>
                                            <p:strVal val="#ppt_x"/>
                                          </p:val>
                                        </p:tav>
                                        <p:tav tm="100000">
                                          <p:val>
                                            <p:strVal val="#ppt_x"/>
                                          </p:val>
                                        </p:tav>
                                      </p:tavLst>
                                    </p:anim>
                                    <p:anim calcmode="lin" valueType="num">
                                      <p:cBhvr additive="base">
                                        <p:cTn id="20" dur="1000" fill="hold"/>
                                        <p:tgtEl>
                                          <p:spTgt spid="70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autoUpdateAnimBg="0"/>
      <p:bldP spid="7066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3"/>
          <p:cNvSpPr>
            <a:spLocks noGrp="1"/>
          </p:cNvSpPr>
          <p:nvPr>
            <p:ph type="ftr" sz="quarter" idx="10"/>
          </p:nvPr>
        </p:nvSpPr>
        <p:spPr>
          <a:noFill/>
        </p:spPr>
        <p:txBody>
          <a:bodyPr/>
          <a:lstStyle/>
          <a:p>
            <a:r>
              <a:rPr lang="en-US" altLang="zh-CN" smtClean="0"/>
              <a:t>构造类型 – 数组和指针</a:t>
            </a:r>
          </a:p>
        </p:txBody>
      </p:sp>
      <p:sp>
        <p:nvSpPr>
          <p:cNvPr id="59395" name="灯片编号占位符 4"/>
          <p:cNvSpPr>
            <a:spLocks noGrp="1"/>
          </p:cNvSpPr>
          <p:nvPr>
            <p:ph type="sldNum" sz="quarter" idx="11"/>
          </p:nvPr>
        </p:nvSpPr>
        <p:spPr>
          <a:noFill/>
        </p:spPr>
        <p:txBody>
          <a:bodyPr/>
          <a:lstStyle/>
          <a:p>
            <a:fld id="{EAC406C1-F835-4164-99E8-95F370397A64}" type="slidenum">
              <a:rPr lang="en-US" altLang="zh-CN" smtClean="0"/>
              <a:pPr/>
              <a:t>54</a:t>
            </a:fld>
            <a:endParaRPr lang="en-US" altLang="zh-CN" smtClean="0"/>
          </a:p>
        </p:txBody>
      </p:sp>
      <p:sp>
        <p:nvSpPr>
          <p:cNvPr id="59396" name="Rectangle 2"/>
          <p:cNvSpPr>
            <a:spLocks noGrp="1" noChangeArrowheads="1"/>
          </p:cNvSpPr>
          <p:nvPr>
            <p:ph type="title"/>
          </p:nvPr>
        </p:nvSpPr>
        <p:spPr/>
        <p:txBody>
          <a:bodyPr/>
          <a:lstStyle/>
          <a:p>
            <a:r>
              <a:rPr lang="zh-CN" altLang="en-US" smtClean="0">
                <a:ea typeface="宋体" pitchFamily="2" charset="-122"/>
              </a:rPr>
              <a:t>指针数组（续）</a:t>
            </a:r>
          </a:p>
        </p:txBody>
      </p:sp>
      <p:sp>
        <p:nvSpPr>
          <p:cNvPr id="59397"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zh-CN" altLang="en-US" sz="1600" b="0" smtClean="0">
                <a:ea typeface="宋体" pitchFamily="2" charset="-122"/>
              </a:rPr>
              <a:t>例：将数字表示的月分转换成英文表示的月分（指针数组的初始化）。</a:t>
            </a:r>
          </a:p>
          <a:p>
            <a:pPr lvl="1">
              <a:lnSpc>
                <a:spcPct val="70000"/>
              </a:lnSpc>
              <a:buFont typeface="Wingdings" pitchFamily="2" charset="2"/>
              <a:buNone/>
            </a:pPr>
            <a:r>
              <a:rPr lang="en-US" altLang="zh-CN" sz="1600" smtClean="0">
                <a:ea typeface="宋体" pitchFamily="2" charset="-122"/>
              </a:rPr>
              <a:t>char *month_name(int n)</a:t>
            </a:r>
          </a:p>
          <a:p>
            <a:pPr lvl="1">
              <a:lnSpc>
                <a:spcPct val="70000"/>
              </a:lnSpc>
              <a:buFont typeface="Wingdings" pitchFamily="2" charset="2"/>
              <a:buNone/>
            </a:pPr>
            <a:r>
              <a:rPr lang="en-US" altLang="zh-CN" sz="1600" smtClean="0">
                <a:ea typeface="宋体" pitchFamily="2" charset="-122"/>
              </a:rPr>
              <a:t>{</a:t>
            </a:r>
          </a:p>
          <a:p>
            <a:pPr lvl="2" indent="0">
              <a:lnSpc>
                <a:spcPct val="80000"/>
              </a:lnSpc>
              <a:buFont typeface="Wingdings" pitchFamily="2" charset="2"/>
              <a:buNone/>
            </a:pPr>
            <a:r>
              <a:rPr lang="en-US" altLang="zh-CN" sz="1600" smtClean="0">
                <a:ea typeface="宋体" pitchFamily="2" charset="-122"/>
              </a:rPr>
              <a:t>static char *name[ ] = {</a:t>
            </a:r>
          </a:p>
          <a:p>
            <a:pPr lvl="3" indent="0">
              <a:lnSpc>
                <a:spcPct val="80000"/>
              </a:lnSpc>
            </a:pPr>
            <a:r>
              <a:rPr lang="en-US" altLang="zh-CN" sz="1400" smtClean="0">
                <a:ea typeface="宋体" pitchFamily="2" charset="-122"/>
              </a:rPr>
              <a:t>“illegal month”,</a:t>
            </a:r>
          </a:p>
          <a:p>
            <a:pPr lvl="3" indent="0">
              <a:lnSpc>
                <a:spcPct val="80000"/>
              </a:lnSpc>
            </a:pPr>
            <a:r>
              <a:rPr lang="en-US" altLang="zh-CN" sz="1400" smtClean="0">
                <a:ea typeface="宋体" pitchFamily="2" charset="-122"/>
              </a:rPr>
              <a:t>“January”,</a:t>
            </a:r>
          </a:p>
          <a:p>
            <a:pPr lvl="3" indent="0">
              <a:lnSpc>
                <a:spcPct val="80000"/>
              </a:lnSpc>
            </a:pPr>
            <a:r>
              <a:rPr lang="en-US" altLang="zh-CN" sz="1400" smtClean="0">
                <a:ea typeface="宋体" pitchFamily="2" charset="-122"/>
              </a:rPr>
              <a:t>“February”,</a:t>
            </a:r>
          </a:p>
          <a:p>
            <a:pPr lvl="3" indent="0">
              <a:lnSpc>
                <a:spcPct val="80000"/>
              </a:lnSpc>
            </a:pPr>
            <a:r>
              <a:rPr lang="en-US" altLang="zh-CN" sz="1400" smtClean="0">
                <a:ea typeface="宋体" pitchFamily="2" charset="-122"/>
              </a:rPr>
              <a:t>“March”,</a:t>
            </a:r>
          </a:p>
          <a:p>
            <a:pPr lvl="3" indent="0">
              <a:lnSpc>
                <a:spcPct val="80000"/>
              </a:lnSpc>
            </a:pPr>
            <a:r>
              <a:rPr lang="en-US" altLang="zh-CN" sz="1400" smtClean="0">
                <a:ea typeface="宋体" pitchFamily="2" charset="-122"/>
              </a:rPr>
              <a:t>“April”,</a:t>
            </a:r>
          </a:p>
          <a:p>
            <a:pPr lvl="3" indent="0">
              <a:lnSpc>
                <a:spcPct val="80000"/>
              </a:lnSpc>
            </a:pPr>
            <a:r>
              <a:rPr lang="en-US" altLang="zh-CN" sz="1400" smtClean="0">
                <a:ea typeface="宋体" pitchFamily="2" charset="-122"/>
              </a:rPr>
              <a:t>“May”,</a:t>
            </a:r>
          </a:p>
          <a:p>
            <a:pPr lvl="3" indent="0">
              <a:lnSpc>
                <a:spcPct val="80000"/>
              </a:lnSpc>
            </a:pPr>
            <a:r>
              <a:rPr lang="en-US" altLang="zh-CN" sz="1400" smtClean="0">
                <a:ea typeface="宋体" pitchFamily="2" charset="-122"/>
              </a:rPr>
              <a:t>“June”,</a:t>
            </a:r>
          </a:p>
          <a:p>
            <a:pPr lvl="3" indent="0">
              <a:lnSpc>
                <a:spcPct val="80000"/>
              </a:lnSpc>
            </a:pPr>
            <a:r>
              <a:rPr lang="en-US" altLang="zh-CN" sz="1400" smtClean="0">
                <a:ea typeface="宋体" pitchFamily="2" charset="-122"/>
              </a:rPr>
              <a:t>“July”,</a:t>
            </a:r>
          </a:p>
          <a:p>
            <a:pPr lvl="3" indent="0">
              <a:lnSpc>
                <a:spcPct val="80000"/>
              </a:lnSpc>
            </a:pPr>
            <a:r>
              <a:rPr lang="en-US" altLang="zh-CN" sz="1400" smtClean="0">
                <a:ea typeface="宋体" pitchFamily="2" charset="-122"/>
              </a:rPr>
              <a:t>“August”,</a:t>
            </a:r>
          </a:p>
          <a:p>
            <a:pPr lvl="3" indent="0">
              <a:lnSpc>
                <a:spcPct val="80000"/>
              </a:lnSpc>
            </a:pPr>
            <a:r>
              <a:rPr lang="en-US" altLang="zh-CN" sz="1400" smtClean="0">
                <a:ea typeface="宋体" pitchFamily="2" charset="-122"/>
              </a:rPr>
              <a:t>“September”,</a:t>
            </a:r>
          </a:p>
          <a:p>
            <a:pPr lvl="3" indent="0">
              <a:lnSpc>
                <a:spcPct val="80000"/>
              </a:lnSpc>
            </a:pPr>
            <a:r>
              <a:rPr lang="en-US" altLang="zh-CN" sz="1400" smtClean="0">
                <a:ea typeface="宋体" pitchFamily="2" charset="-122"/>
              </a:rPr>
              <a:t>“October”,</a:t>
            </a:r>
          </a:p>
          <a:p>
            <a:pPr lvl="3" indent="0">
              <a:lnSpc>
                <a:spcPct val="80000"/>
              </a:lnSpc>
            </a:pPr>
            <a:r>
              <a:rPr lang="en-US" altLang="zh-CN" sz="1400" smtClean="0">
                <a:ea typeface="宋体" pitchFamily="2" charset="-122"/>
              </a:rPr>
              <a:t>“November”,</a:t>
            </a:r>
          </a:p>
          <a:p>
            <a:pPr lvl="3" indent="0">
              <a:lnSpc>
                <a:spcPct val="80000"/>
              </a:lnSpc>
            </a:pPr>
            <a:r>
              <a:rPr lang="en-US" altLang="zh-CN" sz="1400" smtClean="0">
                <a:ea typeface="宋体" pitchFamily="2" charset="-122"/>
              </a:rPr>
              <a:t>“December”</a:t>
            </a:r>
          </a:p>
          <a:p>
            <a:pPr lvl="2" indent="0">
              <a:lnSpc>
                <a:spcPct val="80000"/>
              </a:lnSpc>
              <a:buFont typeface="Wingdings" pitchFamily="2" charset="2"/>
              <a:buNone/>
            </a:pPr>
            <a:r>
              <a:rPr lang="en-US" altLang="zh-CN" sz="1600" smtClean="0">
                <a:ea typeface="宋体" pitchFamily="2" charset="-122"/>
              </a:rPr>
              <a:t>};</a:t>
            </a:r>
          </a:p>
          <a:p>
            <a:pPr lvl="2" indent="0">
              <a:lnSpc>
                <a:spcPct val="80000"/>
              </a:lnSpc>
              <a:buFont typeface="Wingdings" pitchFamily="2" charset="2"/>
              <a:buNone/>
            </a:pPr>
            <a:r>
              <a:rPr lang="en-US" altLang="zh-CN" sz="1600" smtClean="0">
                <a:ea typeface="宋体" pitchFamily="2" charset="-122"/>
              </a:rPr>
              <a:t>return ((n&lt;1 || n&gt;12) ? name[0] : name[n]);</a:t>
            </a:r>
          </a:p>
          <a:p>
            <a:pPr lvl="1">
              <a:lnSpc>
                <a:spcPct val="70000"/>
              </a:lnSpc>
              <a:buFont typeface="Wingdings" pitchFamily="2" charset="2"/>
              <a:buNone/>
            </a:pPr>
            <a:r>
              <a:rPr lang="en-US" altLang="zh-CN" sz="1600" smtClean="0">
                <a:ea typeface="宋体" pitchFamily="2" charset="-122"/>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3"/>
          <p:cNvSpPr>
            <a:spLocks noGrp="1"/>
          </p:cNvSpPr>
          <p:nvPr>
            <p:ph type="ftr" sz="quarter" idx="10"/>
          </p:nvPr>
        </p:nvSpPr>
        <p:spPr>
          <a:noFill/>
        </p:spPr>
        <p:txBody>
          <a:bodyPr/>
          <a:lstStyle/>
          <a:p>
            <a:r>
              <a:rPr lang="en-US" altLang="zh-CN" smtClean="0"/>
              <a:t>构造类型 – 数组和指针</a:t>
            </a:r>
          </a:p>
        </p:txBody>
      </p:sp>
      <p:sp>
        <p:nvSpPr>
          <p:cNvPr id="60419" name="灯片编号占位符 4"/>
          <p:cNvSpPr>
            <a:spLocks noGrp="1"/>
          </p:cNvSpPr>
          <p:nvPr>
            <p:ph type="sldNum" sz="quarter" idx="11"/>
          </p:nvPr>
        </p:nvSpPr>
        <p:spPr>
          <a:noFill/>
        </p:spPr>
        <p:txBody>
          <a:bodyPr/>
          <a:lstStyle/>
          <a:p>
            <a:fld id="{A07EBB1F-658F-4705-84BE-5E6F40581A27}" type="slidenum">
              <a:rPr lang="en-US" altLang="zh-CN" smtClean="0"/>
              <a:pPr/>
              <a:t>55</a:t>
            </a:fld>
            <a:endParaRPr lang="en-US" altLang="zh-CN" smtClean="0"/>
          </a:p>
        </p:txBody>
      </p:sp>
      <p:sp>
        <p:nvSpPr>
          <p:cNvPr id="60420" name="Rectangle 2"/>
          <p:cNvSpPr>
            <a:spLocks noGrp="1" noChangeArrowheads="1"/>
          </p:cNvSpPr>
          <p:nvPr>
            <p:ph type="title"/>
          </p:nvPr>
        </p:nvSpPr>
        <p:spPr/>
        <p:txBody>
          <a:bodyPr/>
          <a:lstStyle/>
          <a:p>
            <a:r>
              <a:rPr lang="zh-CN" altLang="en-US" smtClean="0">
                <a:ea typeface="宋体" pitchFamily="2" charset="-122"/>
              </a:rPr>
              <a:t>指针数组（续）</a:t>
            </a:r>
          </a:p>
        </p:txBody>
      </p:sp>
      <p:sp>
        <p:nvSpPr>
          <p:cNvPr id="73731" name="Rectangle 3"/>
          <p:cNvSpPr>
            <a:spLocks noGrp="1" noChangeArrowheads="1"/>
          </p:cNvSpPr>
          <p:nvPr>
            <p:ph type="body" idx="1"/>
          </p:nvPr>
        </p:nvSpPr>
        <p:spPr>
          <a:xfrm>
            <a:off x="827088" y="1484313"/>
            <a:ext cx="4681537" cy="4556125"/>
          </a:xfrm>
        </p:spPr>
        <p:txBody>
          <a:bodyPr/>
          <a:lstStyle/>
          <a:p>
            <a:r>
              <a:rPr lang="zh-CN" altLang="en-US" smtClean="0">
                <a:ea typeface="宋体" pitchFamily="2" charset="-122"/>
              </a:rPr>
              <a:t>命令行参数</a:t>
            </a:r>
          </a:p>
          <a:p>
            <a:pPr marL="458788" lvl="1" indent="-65088">
              <a:buFont typeface="Wingdings" pitchFamily="2" charset="2"/>
              <a:buNone/>
            </a:pPr>
            <a:r>
              <a:rPr lang="zh-CN" altLang="en-US" sz="1800" smtClean="0">
                <a:ea typeface="宋体" pitchFamily="2" charset="-122"/>
              </a:rPr>
              <a:t>在</a:t>
            </a:r>
            <a:r>
              <a:rPr lang="en-US" altLang="zh-CN" sz="1800" smtClean="0">
                <a:ea typeface="宋体" pitchFamily="2" charset="-122"/>
              </a:rPr>
              <a:t>C</a:t>
            </a:r>
            <a:r>
              <a:rPr lang="zh-CN" altLang="en-US" sz="1800" smtClean="0">
                <a:ea typeface="宋体" pitchFamily="2" charset="-122"/>
              </a:rPr>
              <a:t>语言中，主函数</a:t>
            </a:r>
            <a:r>
              <a:rPr lang="en-US" altLang="zh-CN" sz="1800" smtClean="0">
                <a:ea typeface="宋体" pitchFamily="2" charset="-122"/>
              </a:rPr>
              <a:t>main</a:t>
            </a:r>
            <a:r>
              <a:rPr lang="zh-CN" altLang="en-US" sz="1800" smtClean="0">
                <a:ea typeface="宋体" pitchFamily="2" charset="-122"/>
              </a:rPr>
              <a:t>还可以带有参数，形式如下：</a:t>
            </a:r>
          </a:p>
          <a:p>
            <a:pPr lvl="2" indent="0">
              <a:buFont typeface="Wingdings" pitchFamily="2" charset="2"/>
              <a:buNone/>
            </a:pPr>
            <a:r>
              <a:rPr lang="en-US" altLang="zh-CN" sz="1800" smtClean="0">
                <a:ea typeface="宋体" pitchFamily="2" charset="-122"/>
              </a:rPr>
              <a:t>int main( int argc, char *argv[ ])</a:t>
            </a:r>
          </a:p>
          <a:p>
            <a:pPr marL="458788" lvl="1" indent="-65088">
              <a:buFont typeface="Wingdings" pitchFamily="2" charset="2"/>
              <a:buNone/>
            </a:pPr>
            <a:r>
              <a:rPr lang="zh-CN" altLang="en-US" sz="1800" smtClean="0">
                <a:ea typeface="宋体" pitchFamily="2" charset="-122"/>
              </a:rPr>
              <a:t>或</a:t>
            </a:r>
          </a:p>
          <a:p>
            <a:pPr lvl="2" indent="0">
              <a:buFont typeface="Wingdings" pitchFamily="2" charset="2"/>
              <a:buNone/>
            </a:pPr>
            <a:r>
              <a:rPr lang="en-US" altLang="zh-CN" sz="1800" smtClean="0">
                <a:ea typeface="宋体" pitchFamily="2" charset="-122"/>
              </a:rPr>
              <a:t>int main( int argc, char **argv)</a:t>
            </a:r>
          </a:p>
          <a:p>
            <a:pPr marL="458788" lvl="1" indent="-65088">
              <a:buFont typeface="Wingdings" pitchFamily="2" charset="2"/>
              <a:buNone/>
            </a:pPr>
            <a:r>
              <a:rPr lang="zh-CN" altLang="en-US" sz="1800" smtClean="0">
                <a:ea typeface="宋体" pitchFamily="2" charset="-122"/>
              </a:rPr>
              <a:t>其中：</a:t>
            </a:r>
          </a:p>
          <a:p>
            <a:pPr marL="458788" lvl="1" indent="-65088">
              <a:buFont typeface="Wingdings" pitchFamily="2" charset="2"/>
              <a:buNone/>
            </a:pPr>
            <a:r>
              <a:rPr lang="en-US" altLang="zh-CN" sz="1800" smtClean="0">
                <a:ea typeface="宋体" pitchFamily="2" charset="-122"/>
              </a:rPr>
              <a:t>- argc</a:t>
            </a:r>
            <a:r>
              <a:rPr lang="zh-CN" altLang="en-US" sz="1800" smtClean="0">
                <a:ea typeface="宋体" pitchFamily="2" charset="-122"/>
              </a:rPr>
              <a:t>包含命令本身在内的参数个数</a:t>
            </a:r>
          </a:p>
          <a:p>
            <a:pPr marL="458788" lvl="1" indent="-65088">
              <a:buFont typeface="Wingdings" pitchFamily="2" charset="2"/>
              <a:buNone/>
            </a:pPr>
            <a:r>
              <a:rPr lang="en-US" altLang="zh-CN" sz="1800" smtClean="0">
                <a:ea typeface="宋体" pitchFamily="2" charset="-122"/>
              </a:rPr>
              <a:t>- argv</a:t>
            </a:r>
            <a:r>
              <a:rPr lang="zh-CN" altLang="en-US" sz="1800" smtClean="0">
                <a:ea typeface="宋体" pitchFamily="2" charset="-122"/>
              </a:rPr>
              <a:t>指针数组，数组元素为指向各参数（包含命令本身）的指针。 </a:t>
            </a:r>
          </a:p>
        </p:txBody>
      </p:sp>
      <p:sp>
        <p:nvSpPr>
          <p:cNvPr id="73732" name="AutoShape 4"/>
          <p:cNvSpPr>
            <a:spLocks noChangeArrowheads="1"/>
          </p:cNvSpPr>
          <p:nvPr/>
        </p:nvSpPr>
        <p:spPr bwMode="auto">
          <a:xfrm>
            <a:off x="4356100" y="0"/>
            <a:ext cx="4787900" cy="2420938"/>
          </a:xfrm>
          <a:prstGeom prst="wedgeRoundRectCallout">
            <a:avLst>
              <a:gd name="adj1" fmla="val -77454"/>
              <a:gd name="adj2" fmla="val 16097"/>
              <a:gd name="adj3" fmla="val 16667"/>
            </a:avLst>
          </a:prstGeom>
          <a:solidFill>
            <a:schemeClr val="accent1"/>
          </a:solidFill>
          <a:ln w="9525">
            <a:solidFill>
              <a:schemeClr val="tx1"/>
            </a:solidFill>
            <a:miter lim="800000"/>
            <a:headEnd/>
            <a:tailEnd/>
          </a:ln>
        </p:spPr>
        <p:txBody>
          <a:bodyPr/>
          <a:lstStyle/>
          <a:p>
            <a:r>
              <a:rPr lang="zh-CN" altLang="en-US" b="0"/>
              <a:t>许多命令在执行时除了提供命令名之外，还要给出一定的参数，如在</a:t>
            </a:r>
            <a:r>
              <a:rPr lang="en-US" altLang="zh-CN" b="0"/>
              <a:t>Windows</a:t>
            </a:r>
            <a:r>
              <a:rPr lang="zh-CN" altLang="en-US" b="0"/>
              <a:t>命令行窗口中执行命令：</a:t>
            </a:r>
          </a:p>
          <a:p>
            <a:r>
              <a:rPr lang="en-US" altLang="zh-CN" b="0"/>
              <a:t>C&gt;copy file1 file2</a:t>
            </a:r>
          </a:p>
          <a:p>
            <a:r>
              <a:rPr lang="en-US" altLang="zh-CN" b="0"/>
              <a:t> </a:t>
            </a:r>
            <a:r>
              <a:rPr lang="zh-CN" altLang="en-US" b="0"/>
              <a:t>在此，</a:t>
            </a:r>
            <a:r>
              <a:rPr lang="en-US" altLang="zh-CN" b="0"/>
              <a:t>file1</a:t>
            </a:r>
            <a:r>
              <a:rPr lang="zh-CN" altLang="en-US" b="0"/>
              <a:t>和</a:t>
            </a:r>
            <a:r>
              <a:rPr lang="en-US" altLang="zh-CN" b="0"/>
              <a:t>file2</a:t>
            </a:r>
            <a:r>
              <a:rPr lang="zh-CN" altLang="en-US" b="0"/>
              <a:t>被称为</a:t>
            </a:r>
            <a:r>
              <a:rPr lang="zh-CN" altLang="en-US">
                <a:solidFill>
                  <a:srgbClr val="0033CC"/>
                </a:solidFill>
              </a:rPr>
              <a:t>命令行参数</a:t>
            </a:r>
            <a:r>
              <a:rPr lang="zh-CN" altLang="en-US" b="0"/>
              <a:t>。在实际应用时，经常会需要编写带命令行参数的程序。</a:t>
            </a:r>
          </a:p>
        </p:txBody>
      </p:sp>
      <p:grpSp>
        <p:nvGrpSpPr>
          <p:cNvPr id="2" name="Group 5"/>
          <p:cNvGrpSpPr>
            <a:grpSpLocks/>
          </p:cNvGrpSpPr>
          <p:nvPr/>
        </p:nvGrpSpPr>
        <p:grpSpPr bwMode="auto">
          <a:xfrm>
            <a:off x="5187950" y="4292600"/>
            <a:ext cx="3956050" cy="1900238"/>
            <a:chOff x="1872" y="2767"/>
            <a:chExt cx="2492" cy="1197"/>
          </a:xfrm>
        </p:grpSpPr>
        <p:sp>
          <p:nvSpPr>
            <p:cNvPr id="60424" name="Rectangle 6"/>
            <p:cNvSpPr>
              <a:spLocks noChangeArrowheads="1"/>
            </p:cNvSpPr>
            <p:nvPr/>
          </p:nvSpPr>
          <p:spPr bwMode="auto">
            <a:xfrm>
              <a:off x="2688" y="2784"/>
              <a:ext cx="384" cy="1152"/>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0425" name="Line 7"/>
            <p:cNvSpPr>
              <a:spLocks noChangeShapeType="1"/>
            </p:cNvSpPr>
            <p:nvPr/>
          </p:nvSpPr>
          <p:spPr bwMode="auto">
            <a:xfrm>
              <a:off x="2688" y="297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6" name="Line 8"/>
            <p:cNvSpPr>
              <a:spLocks noChangeShapeType="1"/>
            </p:cNvSpPr>
            <p:nvPr/>
          </p:nvSpPr>
          <p:spPr bwMode="auto">
            <a:xfrm>
              <a:off x="2688" y="316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7" name="Line 9"/>
            <p:cNvSpPr>
              <a:spLocks noChangeShapeType="1"/>
            </p:cNvSpPr>
            <p:nvPr/>
          </p:nvSpPr>
          <p:spPr bwMode="auto">
            <a:xfrm>
              <a:off x="2688" y="336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8" name="Line 10"/>
            <p:cNvSpPr>
              <a:spLocks noChangeShapeType="1"/>
            </p:cNvSpPr>
            <p:nvPr/>
          </p:nvSpPr>
          <p:spPr bwMode="auto">
            <a:xfrm>
              <a:off x="2688" y="3744"/>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9" name="Line 11"/>
            <p:cNvSpPr>
              <a:spLocks noChangeShapeType="1"/>
            </p:cNvSpPr>
            <p:nvPr/>
          </p:nvSpPr>
          <p:spPr bwMode="auto">
            <a:xfrm>
              <a:off x="3024" y="288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0" name="Line 12"/>
            <p:cNvSpPr>
              <a:spLocks noChangeShapeType="1"/>
            </p:cNvSpPr>
            <p:nvPr/>
          </p:nvSpPr>
          <p:spPr bwMode="auto">
            <a:xfrm>
              <a:off x="3024" y="307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1" name="Line 13"/>
            <p:cNvSpPr>
              <a:spLocks noChangeShapeType="1"/>
            </p:cNvSpPr>
            <p:nvPr/>
          </p:nvSpPr>
          <p:spPr bwMode="auto">
            <a:xfrm>
              <a:off x="3024" y="326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2" name="Line 14"/>
            <p:cNvSpPr>
              <a:spLocks noChangeShapeType="1"/>
            </p:cNvSpPr>
            <p:nvPr/>
          </p:nvSpPr>
          <p:spPr bwMode="auto">
            <a:xfrm>
              <a:off x="3024" y="384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3" name="Text Box 15"/>
            <p:cNvSpPr txBox="1">
              <a:spLocks noChangeArrowheads="1"/>
            </p:cNvSpPr>
            <p:nvPr/>
          </p:nvSpPr>
          <p:spPr bwMode="auto">
            <a:xfrm>
              <a:off x="3350" y="2767"/>
              <a:ext cx="628"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命令本身</a:t>
              </a:r>
            </a:p>
          </p:txBody>
        </p:sp>
        <p:sp>
          <p:nvSpPr>
            <p:cNvPr id="60434" name="Text Box 16"/>
            <p:cNvSpPr txBox="1">
              <a:spLocks noChangeArrowheads="1"/>
            </p:cNvSpPr>
            <p:nvPr/>
          </p:nvSpPr>
          <p:spPr bwMode="auto">
            <a:xfrm>
              <a:off x="3360" y="297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第一个参数</a:t>
              </a:r>
            </a:p>
          </p:txBody>
        </p:sp>
        <p:sp>
          <p:nvSpPr>
            <p:cNvPr id="60435" name="Text Box 17"/>
            <p:cNvSpPr txBox="1">
              <a:spLocks noChangeArrowheads="1"/>
            </p:cNvSpPr>
            <p:nvPr/>
          </p:nvSpPr>
          <p:spPr bwMode="auto">
            <a:xfrm>
              <a:off x="3360" y="321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第二个参数</a:t>
              </a:r>
            </a:p>
          </p:txBody>
        </p:sp>
        <p:sp>
          <p:nvSpPr>
            <p:cNvPr id="60436" name="Text Box 18"/>
            <p:cNvSpPr txBox="1">
              <a:spLocks noChangeArrowheads="1"/>
            </p:cNvSpPr>
            <p:nvPr/>
          </p:nvSpPr>
          <p:spPr bwMode="auto">
            <a:xfrm>
              <a:off x="3408" y="3752"/>
              <a:ext cx="9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a:t>
              </a:r>
              <a:r>
                <a:rPr lang="en-US" altLang="zh-CN" sz="1600" b="0">
                  <a:latin typeface="Times New Roman" pitchFamily="18" charset="0"/>
                </a:rPr>
                <a:t>argc-1</a:t>
              </a:r>
              <a:r>
                <a:rPr lang="zh-CN" altLang="en-US" sz="1600" b="0">
                  <a:latin typeface="Times New Roman" pitchFamily="18" charset="0"/>
                </a:rPr>
                <a:t>个参数</a:t>
              </a:r>
            </a:p>
          </p:txBody>
        </p:sp>
        <p:sp>
          <p:nvSpPr>
            <p:cNvPr id="60437" name="Text Box 19"/>
            <p:cNvSpPr txBox="1">
              <a:spLocks noChangeArrowheads="1"/>
            </p:cNvSpPr>
            <p:nvPr/>
          </p:nvSpPr>
          <p:spPr bwMode="auto">
            <a:xfrm>
              <a:off x="2160" y="2784"/>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0438" name="Text Box 20"/>
            <p:cNvSpPr txBox="1">
              <a:spLocks noChangeArrowheads="1"/>
            </p:cNvSpPr>
            <p:nvPr/>
          </p:nvSpPr>
          <p:spPr bwMode="auto">
            <a:xfrm>
              <a:off x="2688" y="3456"/>
              <a:ext cx="33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t>
              </a:r>
            </a:p>
          </p:txBody>
        </p:sp>
        <p:sp>
          <p:nvSpPr>
            <p:cNvPr id="60439" name="Text Box 21"/>
            <p:cNvSpPr txBox="1">
              <a:spLocks noChangeArrowheads="1"/>
            </p:cNvSpPr>
            <p:nvPr/>
          </p:nvSpPr>
          <p:spPr bwMode="auto">
            <a:xfrm>
              <a:off x="2160" y="2976"/>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argv[1]</a:t>
              </a:r>
            </a:p>
          </p:txBody>
        </p:sp>
        <p:sp>
          <p:nvSpPr>
            <p:cNvPr id="60440" name="Text Box 22"/>
            <p:cNvSpPr txBox="1">
              <a:spLocks noChangeArrowheads="1"/>
            </p:cNvSpPr>
            <p:nvPr/>
          </p:nvSpPr>
          <p:spPr bwMode="auto">
            <a:xfrm>
              <a:off x="2160" y="3168"/>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sp>
          <p:nvSpPr>
            <p:cNvPr id="60441" name="Text Box 23"/>
            <p:cNvSpPr txBox="1">
              <a:spLocks noChangeArrowheads="1"/>
            </p:cNvSpPr>
            <p:nvPr/>
          </p:nvSpPr>
          <p:spPr bwMode="auto">
            <a:xfrm>
              <a:off x="1872" y="3744"/>
              <a:ext cx="81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argv[argc-1]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subTnLst>
                                    <p:set>
                                      <p:cBhvr override="childStyle">
                                        <p:cTn dur="1" fill="hold" display="0" masterRel="nextClick" afterEffect="1"/>
                                        <p:tgtEl>
                                          <p:spTgt spid="737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8" dur="500"/>
                                        <p:tgtEl>
                                          <p:spTgt spid="7373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1" dur="500"/>
                                        <p:tgtEl>
                                          <p:spTgt spid="7373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24" dur="500"/>
                                        <p:tgtEl>
                                          <p:spTgt spid="7373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animEffect transition="in" filter="blinds(horizontal)">
                                      <p:cBhvr>
                                        <p:cTn id="27" dur="500"/>
                                        <p:tgtEl>
                                          <p:spTgt spid="73731">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731">
                                            <p:txEl>
                                              <p:pRg st="7" end="7"/>
                                            </p:txEl>
                                          </p:spTgt>
                                        </p:tgtEl>
                                        <p:attrNameLst>
                                          <p:attrName>style.visibility</p:attrName>
                                        </p:attrNameLst>
                                      </p:cBhvr>
                                      <p:to>
                                        <p:strVal val="visible"/>
                                      </p:to>
                                    </p:set>
                                    <p:animEffect transition="in" filter="blinds(horizontal)">
                                      <p:cBhvr>
                                        <p:cTn id="30" dur="500"/>
                                        <p:tgtEl>
                                          <p:spTgt spid="7373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3"/>
          <p:cNvSpPr>
            <a:spLocks noGrp="1"/>
          </p:cNvSpPr>
          <p:nvPr>
            <p:ph type="ftr" sz="quarter" idx="10"/>
          </p:nvPr>
        </p:nvSpPr>
        <p:spPr>
          <a:noFill/>
        </p:spPr>
        <p:txBody>
          <a:bodyPr/>
          <a:lstStyle/>
          <a:p>
            <a:r>
              <a:rPr lang="en-US" altLang="zh-CN" smtClean="0"/>
              <a:t>构造类型 – 数组和指针</a:t>
            </a:r>
          </a:p>
        </p:txBody>
      </p:sp>
      <p:sp>
        <p:nvSpPr>
          <p:cNvPr id="61443" name="灯片编号占位符 4"/>
          <p:cNvSpPr>
            <a:spLocks noGrp="1"/>
          </p:cNvSpPr>
          <p:nvPr>
            <p:ph type="sldNum" sz="quarter" idx="11"/>
          </p:nvPr>
        </p:nvSpPr>
        <p:spPr>
          <a:noFill/>
        </p:spPr>
        <p:txBody>
          <a:bodyPr/>
          <a:lstStyle/>
          <a:p>
            <a:fld id="{E7DAB628-1F0C-4544-9A1D-CBB882675FC9}" type="slidenum">
              <a:rPr lang="en-US" altLang="zh-CN" smtClean="0"/>
              <a:pPr/>
              <a:t>56</a:t>
            </a:fld>
            <a:endParaRPr lang="en-US" altLang="zh-CN" smtClean="0"/>
          </a:p>
        </p:txBody>
      </p:sp>
      <p:sp>
        <p:nvSpPr>
          <p:cNvPr id="61444"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5.4</a:t>
            </a:r>
          </a:p>
        </p:txBody>
      </p:sp>
      <p:sp>
        <p:nvSpPr>
          <p:cNvPr id="61445" name="Rectangle 3"/>
          <p:cNvSpPr>
            <a:spLocks noGrp="1" noChangeArrowheads="1"/>
          </p:cNvSpPr>
          <p:nvPr>
            <p:ph type="body" idx="1"/>
          </p:nvPr>
        </p:nvSpPr>
        <p:spPr/>
        <p:txBody>
          <a:bodyPr/>
          <a:lstStyle/>
          <a:p>
            <a:r>
              <a:rPr lang="zh-CN" altLang="en-US" smtClean="0">
                <a:ea typeface="宋体" pitchFamily="2" charset="-122"/>
              </a:rPr>
              <a:t>问题：实现一个命令</a:t>
            </a:r>
            <a:r>
              <a:rPr lang="en-US" altLang="zh-CN" smtClean="0">
                <a:ea typeface="宋体" pitchFamily="2" charset="-122"/>
              </a:rPr>
              <a:t>echo</a:t>
            </a:r>
            <a:r>
              <a:rPr lang="zh-CN" altLang="en-US" smtClean="0">
                <a:ea typeface="宋体" pitchFamily="2" charset="-122"/>
              </a:rPr>
              <a:t>，其将命令后的正文串显示在屏幕上，如：</a:t>
            </a:r>
          </a:p>
          <a:p>
            <a:pPr lvl="1">
              <a:buFont typeface="Wingdings" pitchFamily="2" charset="2"/>
              <a:buNone/>
            </a:pPr>
            <a:r>
              <a:rPr lang="en-US" altLang="zh-CN" smtClean="0">
                <a:ea typeface="宋体" pitchFamily="2" charset="-122"/>
              </a:rPr>
              <a:t>C&gt; echo  hello world</a:t>
            </a:r>
          </a:p>
          <a:p>
            <a:pPr lvl="1">
              <a:buFont typeface="Wingdings" pitchFamily="2" charset="2"/>
              <a:buNone/>
            </a:pPr>
            <a:r>
              <a:rPr lang="zh-CN" altLang="en-US" smtClean="0">
                <a:ea typeface="宋体" pitchFamily="2" charset="-122"/>
              </a:rPr>
              <a:t>屏幕输出：</a:t>
            </a:r>
          </a:p>
          <a:p>
            <a:pPr lvl="1">
              <a:buFont typeface="Wingdings" pitchFamily="2" charset="2"/>
              <a:buNone/>
            </a:pPr>
            <a:r>
              <a:rPr lang="en-US" altLang="zh-CN" smtClean="0">
                <a:ea typeface="宋体" pitchFamily="2" charset="-122"/>
              </a:rPr>
              <a:t>hello world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3"/>
          <p:cNvSpPr>
            <a:spLocks noGrp="1"/>
          </p:cNvSpPr>
          <p:nvPr>
            <p:ph type="ftr" sz="quarter" idx="10"/>
          </p:nvPr>
        </p:nvSpPr>
        <p:spPr>
          <a:noFill/>
        </p:spPr>
        <p:txBody>
          <a:bodyPr/>
          <a:lstStyle/>
          <a:p>
            <a:r>
              <a:rPr lang="en-US" altLang="zh-CN" smtClean="0"/>
              <a:t>构造类型 – 数组和指针</a:t>
            </a:r>
          </a:p>
        </p:txBody>
      </p:sp>
      <p:sp>
        <p:nvSpPr>
          <p:cNvPr id="62467" name="灯片编号占位符 4"/>
          <p:cNvSpPr>
            <a:spLocks noGrp="1"/>
          </p:cNvSpPr>
          <p:nvPr>
            <p:ph type="sldNum" sz="quarter" idx="11"/>
          </p:nvPr>
        </p:nvSpPr>
        <p:spPr>
          <a:noFill/>
        </p:spPr>
        <p:txBody>
          <a:bodyPr/>
          <a:lstStyle/>
          <a:p>
            <a:fld id="{A068DBDB-209F-4008-916A-F1D7738C9A3C}" type="slidenum">
              <a:rPr lang="en-US" altLang="zh-CN" smtClean="0"/>
              <a:pPr/>
              <a:t>57</a:t>
            </a:fld>
            <a:endParaRPr lang="en-US" altLang="zh-CN" smtClean="0"/>
          </a:p>
        </p:txBody>
      </p:sp>
      <p:sp>
        <p:nvSpPr>
          <p:cNvPr id="62468"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5.4</a:t>
            </a:r>
            <a:r>
              <a:rPr lang="zh-CN" altLang="en-US" dirty="0" smtClean="0">
                <a:ea typeface="宋体" pitchFamily="2" charset="-122"/>
              </a:rPr>
              <a:t>：算法分析</a:t>
            </a:r>
          </a:p>
        </p:txBody>
      </p:sp>
      <p:sp>
        <p:nvSpPr>
          <p:cNvPr id="75779" name="Rectangle 3"/>
          <p:cNvSpPr>
            <a:spLocks noGrp="1" noChangeArrowheads="1"/>
          </p:cNvSpPr>
          <p:nvPr>
            <p:ph type="body" idx="1"/>
          </p:nvPr>
        </p:nvSpPr>
        <p:spPr>
          <a:xfrm>
            <a:off x="900113" y="1412875"/>
            <a:ext cx="4319587" cy="4556125"/>
          </a:xfrm>
        </p:spPr>
        <p:txBody>
          <a:bodyPr/>
          <a:lstStyle/>
          <a:p>
            <a:r>
              <a:rPr lang="zh-CN" altLang="en-US" dirty="0" smtClean="0">
                <a:ea typeface="宋体" pitchFamily="2" charset="-122"/>
              </a:rPr>
              <a:t>从右图可知，使用下面循环就可输出所有命令行参数：</a:t>
            </a:r>
          </a:p>
          <a:p>
            <a:pPr lvl="1">
              <a:buFont typeface="Wingdings" pitchFamily="2" charset="2"/>
              <a:buNone/>
            </a:pPr>
            <a:r>
              <a:rPr lang="en-US" altLang="zh-CN" sz="2000" dirty="0" smtClean="0">
                <a:ea typeface="宋体" pitchFamily="2" charset="-122"/>
              </a:rPr>
              <a:t>for(</a:t>
            </a:r>
            <a:r>
              <a:rPr lang="en-US" altLang="zh-CN" sz="2000" dirty="0" err="1" smtClean="0">
                <a:ea typeface="宋体" pitchFamily="2" charset="-122"/>
              </a:rPr>
              <a:t>i</a:t>
            </a:r>
            <a:r>
              <a:rPr lang="en-US" altLang="zh-CN" sz="2000" dirty="0" smtClean="0">
                <a:ea typeface="宋体" pitchFamily="2" charset="-122"/>
              </a:rPr>
              <a:t>=1; </a:t>
            </a:r>
            <a:r>
              <a:rPr lang="en-US" altLang="zh-CN" sz="2000" dirty="0" err="1" smtClean="0">
                <a:ea typeface="宋体" pitchFamily="2" charset="-122"/>
              </a:rPr>
              <a:t>i</a:t>
            </a:r>
            <a:r>
              <a:rPr lang="en-US" altLang="zh-CN" sz="2000" dirty="0" smtClean="0">
                <a:ea typeface="宋体" pitchFamily="2" charset="-122"/>
              </a:rPr>
              <a:t>&lt;</a:t>
            </a:r>
            <a:r>
              <a:rPr lang="en-US" altLang="zh-CN" sz="2000" dirty="0" err="1" smtClean="0">
                <a:ea typeface="宋体" pitchFamily="2" charset="-122"/>
              </a:rPr>
              <a:t>argc</a:t>
            </a:r>
            <a:r>
              <a:rPr lang="en-US" altLang="zh-CN" sz="2000" dirty="0" smtClean="0">
                <a:ea typeface="宋体" pitchFamily="2" charset="-122"/>
              </a:rPr>
              <a:t>; </a:t>
            </a:r>
            <a:r>
              <a:rPr lang="en-US" altLang="zh-CN" sz="2000" dirty="0" err="1" smtClean="0">
                <a:ea typeface="宋体" pitchFamily="2" charset="-122"/>
              </a:rPr>
              <a:t>i</a:t>
            </a:r>
            <a:r>
              <a:rPr lang="en-US" altLang="zh-CN" sz="2000" dirty="0" smtClean="0">
                <a:ea typeface="宋体" pitchFamily="2" charset="-122"/>
              </a:rPr>
              <a:t>++)</a:t>
            </a:r>
          </a:p>
          <a:p>
            <a:pPr lvl="1">
              <a:buFont typeface="Wingdings" pitchFamily="2" charset="2"/>
              <a:buNone/>
            </a:pPr>
            <a:r>
              <a:rPr lang="en-US" altLang="zh-CN" sz="2000" dirty="0" smtClean="0">
                <a:ea typeface="宋体" pitchFamily="2" charset="-122"/>
              </a:rPr>
              <a:t>    </a:t>
            </a:r>
            <a:r>
              <a:rPr lang="en-US" altLang="zh-CN" sz="2000" dirty="0" err="1" smtClean="0">
                <a:ea typeface="宋体" pitchFamily="2" charset="-122"/>
              </a:rPr>
              <a:t>printf</a:t>
            </a:r>
            <a:r>
              <a:rPr lang="en-US" altLang="zh-CN" sz="2000" dirty="0" smtClean="0">
                <a:ea typeface="宋体" pitchFamily="2" charset="-122"/>
              </a:rPr>
              <a:t>(“%s “, </a:t>
            </a:r>
            <a:r>
              <a:rPr lang="en-US" altLang="zh-CN" sz="2000" dirty="0" err="1" smtClean="0">
                <a:ea typeface="宋体" pitchFamily="2" charset="-122"/>
              </a:rPr>
              <a:t>argv</a:t>
            </a:r>
            <a:r>
              <a:rPr lang="en-US" altLang="zh-CN" sz="2000" dirty="0" smtClean="0">
                <a:ea typeface="宋体" pitchFamily="2" charset="-122"/>
              </a:rPr>
              <a:t>[</a:t>
            </a:r>
            <a:r>
              <a:rPr lang="en-US" altLang="zh-CN" sz="2000" dirty="0" err="1" smtClean="0">
                <a:ea typeface="宋体" pitchFamily="2" charset="-122"/>
              </a:rPr>
              <a:t>i</a:t>
            </a:r>
            <a:r>
              <a:rPr lang="en-US" altLang="zh-CN" sz="2000" dirty="0" smtClean="0">
                <a:ea typeface="宋体" pitchFamily="2" charset="-122"/>
              </a:rPr>
              <a:t>]);</a:t>
            </a:r>
          </a:p>
        </p:txBody>
      </p:sp>
      <p:grpSp>
        <p:nvGrpSpPr>
          <p:cNvPr id="2" name="Group 4"/>
          <p:cNvGrpSpPr>
            <a:grpSpLocks/>
          </p:cNvGrpSpPr>
          <p:nvPr/>
        </p:nvGrpSpPr>
        <p:grpSpPr bwMode="auto">
          <a:xfrm>
            <a:off x="5187950" y="1700213"/>
            <a:ext cx="3956050" cy="1887537"/>
            <a:chOff x="1872" y="2775"/>
            <a:chExt cx="2492" cy="1189"/>
          </a:xfrm>
        </p:grpSpPr>
        <p:sp>
          <p:nvSpPr>
            <p:cNvPr id="62487" name="Rectangle 5"/>
            <p:cNvSpPr>
              <a:spLocks noChangeArrowheads="1"/>
            </p:cNvSpPr>
            <p:nvPr/>
          </p:nvSpPr>
          <p:spPr bwMode="auto">
            <a:xfrm>
              <a:off x="2688" y="2784"/>
              <a:ext cx="384" cy="1152"/>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2488" name="Line 6"/>
            <p:cNvSpPr>
              <a:spLocks noChangeShapeType="1"/>
            </p:cNvSpPr>
            <p:nvPr/>
          </p:nvSpPr>
          <p:spPr bwMode="auto">
            <a:xfrm>
              <a:off x="2688" y="297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89" name="Line 7"/>
            <p:cNvSpPr>
              <a:spLocks noChangeShapeType="1"/>
            </p:cNvSpPr>
            <p:nvPr/>
          </p:nvSpPr>
          <p:spPr bwMode="auto">
            <a:xfrm>
              <a:off x="2688" y="316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0" name="Line 8"/>
            <p:cNvSpPr>
              <a:spLocks noChangeShapeType="1"/>
            </p:cNvSpPr>
            <p:nvPr/>
          </p:nvSpPr>
          <p:spPr bwMode="auto">
            <a:xfrm>
              <a:off x="2688" y="336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1" name="Line 9"/>
            <p:cNvSpPr>
              <a:spLocks noChangeShapeType="1"/>
            </p:cNvSpPr>
            <p:nvPr/>
          </p:nvSpPr>
          <p:spPr bwMode="auto">
            <a:xfrm>
              <a:off x="2688" y="3744"/>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2" name="Line 10"/>
            <p:cNvSpPr>
              <a:spLocks noChangeShapeType="1"/>
            </p:cNvSpPr>
            <p:nvPr/>
          </p:nvSpPr>
          <p:spPr bwMode="auto">
            <a:xfrm>
              <a:off x="3024" y="288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3" name="Line 11"/>
            <p:cNvSpPr>
              <a:spLocks noChangeShapeType="1"/>
            </p:cNvSpPr>
            <p:nvPr/>
          </p:nvSpPr>
          <p:spPr bwMode="auto">
            <a:xfrm>
              <a:off x="3024" y="307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4" name="Line 12"/>
            <p:cNvSpPr>
              <a:spLocks noChangeShapeType="1"/>
            </p:cNvSpPr>
            <p:nvPr/>
          </p:nvSpPr>
          <p:spPr bwMode="auto">
            <a:xfrm>
              <a:off x="3024" y="326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5" name="Line 13"/>
            <p:cNvSpPr>
              <a:spLocks noChangeShapeType="1"/>
            </p:cNvSpPr>
            <p:nvPr/>
          </p:nvSpPr>
          <p:spPr bwMode="auto">
            <a:xfrm>
              <a:off x="3024" y="384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6" name="Text Box 14"/>
            <p:cNvSpPr txBox="1">
              <a:spLocks noChangeArrowheads="1"/>
            </p:cNvSpPr>
            <p:nvPr/>
          </p:nvSpPr>
          <p:spPr bwMode="auto">
            <a:xfrm>
              <a:off x="3350" y="2775"/>
              <a:ext cx="472"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“echo”</a:t>
              </a:r>
            </a:p>
          </p:txBody>
        </p:sp>
        <p:sp>
          <p:nvSpPr>
            <p:cNvPr id="62497" name="Text Box 15"/>
            <p:cNvSpPr txBox="1">
              <a:spLocks noChangeArrowheads="1"/>
            </p:cNvSpPr>
            <p:nvPr/>
          </p:nvSpPr>
          <p:spPr bwMode="auto">
            <a:xfrm>
              <a:off x="3360" y="297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第一个参数</a:t>
              </a:r>
            </a:p>
          </p:txBody>
        </p:sp>
        <p:sp>
          <p:nvSpPr>
            <p:cNvPr id="62498" name="Text Box 16"/>
            <p:cNvSpPr txBox="1">
              <a:spLocks noChangeArrowheads="1"/>
            </p:cNvSpPr>
            <p:nvPr/>
          </p:nvSpPr>
          <p:spPr bwMode="auto">
            <a:xfrm>
              <a:off x="3360" y="321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第二个参数</a:t>
              </a:r>
            </a:p>
          </p:txBody>
        </p:sp>
        <p:sp>
          <p:nvSpPr>
            <p:cNvPr id="62499" name="Text Box 17"/>
            <p:cNvSpPr txBox="1">
              <a:spLocks noChangeArrowheads="1"/>
            </p:cNvSpPr>
            <p:nvPr/>
          </p:nvSpPr>
          <p:spPr bwMode="auto">
            <a:xfrm>
              <a:off x="3408" y="3752"/>
              <a:ext cx="9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a:t>
              </a:r>
              <a:r>
                <a:rPr lang="en-US" altLang="zh-CN" sz="1600" b="0">
                  <a:latin typeface="Times New Roman" pitchFamily="18" charset="0"/>
                </a:rPr>
                <a:t>argc-1</a:t>
              </a:r>
              <a:r>
                <a:rPr lang="zh-CN" altLang="en-US" sz="1600" b="0">
                  <a:latin typeface="Times New Roman" pitchFamily="18" charset="0"/>
                </a:rPr>
                <a:t>个参数</a:t>
              </a:r>
            </a:p>
          </p:txBody>
        </p:sp>
        <p:sp>
          <p:nvSpPr>
            <p:cNvPr id="62500" name="Text Box 18"/>
            <p:cNvSpPr txBox="1">
              <a:spLocks noChangeArrowheads="1"/>
            </p:cNvSpPr>
            <p:nvPr/>
          </p:nvSpPr>
          <p:spPr bwMode="auto">
            <a:xfrm>
              <a:off x="2160" y="2784"/>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2501" name="Text Box 19"/>
            <p:cNvSpPr txBox="1">
              <a:spLocks noChangeArrowheads="1"/>
            </p:cNvSpPr>
            <p:nvPr/>
          </p:nvSpPr>
          <p:spPr bwMode="auto">
            <a:xfrm>
              <a:off x="2688" y="3456"/>
              <a:ext cx="33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t>
              </a:r>
            </a:p>
          </p:txBody>
        </p:sp>
        <p:sp>
          <p:nvSpPr>
            <p:cNvPr id="62502" name="Text Box 20"/>
            <p:cNvSpPr txBox="1">
              <a:spLocks noChangeArrowheads="1"/>
            </p:cNvSpPr>
            <p:nvPr/>
          </p:nvSpPr>
          <p:spPr bwMode="auto">
            <a:xfrm>
              <a:off x="2160" y="2976"/>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argv[1]</a:t>
              </a:r>
            </a:p>
          </p:txBody>
        </p:sp>
        <p:sp>
          <p:nvSpPr>
            <p:cNvPr id="62503" name="Text Box 21"/>
            <p:cNvSpPr txBox="1">
              <a:spLocks noChangeArrowheads="1"/>
            </p:cNvSpPr>
            <p:nvPr/>
          </p:nvSpPr>
          <p:spPr bwMode="auto">
            <a:xfrm>
              <a:off x="2160" y="3168"/>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sp>
          <p:nvSpPr>
            <p:cNvPr id="62504" name="Text Box 22"/>
            <p:cNvSpPr txBox="1">
              <a:spLocks noChangeArrowheads="1"/>
            </p:cNvSpPr>
            <p:nvPr/>
          </p:nvSpPr>
          <p:spPr bwMode="auto">
            <a:xfrm>
              <a:off x="1872" y="3744"/>
              <a:ext cx="81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argv[argc-1]</a:t>
              </a:r>
            </a:p>
          </p:txBody>
        </p:sp>
      </p:grpSp>
      <p:grpSp>
        <p:nvGrpSpPr>
          <p:cNvPr id="3" name="组合 39"/>
          <p:cNvGrpSpPr>
            <a:grpSpLocks/>
          </p:cNvGrpSpPr>
          <p:nvPr/>
        </p:nvGrpSpPr>
        <p:grpSpPr bwMode="auto">
          <a:xfrm>
            <a:off x="5651500" y="4149725"/>
            <a:ext cx="2744788" cy="2232025"/>
            <a:chOff x="5651500" y="4149725"/>
            <a:chExt cx="2744788" cy="1839625"/>
          </a:xfrm>
        </p:grpSpPr>
        <p:grpSp>
          <p:nvGrpSpPr>
            <p:cNvPr id="62472" name="Group 42"/>
            <p:cNvGrpSpPr>
              <a:grpSpLocks/>
            </p:cNvGrpSpPr>
            <p:nvPr/>
          </p:nvGrpSpPr>
          <p:grpSpPr bwMode="auto">
            <a:xfrm>
              <a:off x="5651500" y="4149725"/>
              <a:ext cx="2744788" cy="1511523"/>
              <a:chOff x="1399" y="2795"/>
              <a:chExt cx="1729" cy="661"/>
            </a:xfrm>
          </p:grpSpPr>
          <p:sp>
            <p:nvSpPr>
              <p:cNvPr id="62474" name="Rectangle 24"/>
              <p:cNvSpPr>
                <a:spLocks noChangeArrowheads="1"/>
              </p:cNvSpPr>
              <p:nvPr/>
            </p:nvSpPr>
            <p:spPr bwMode="auto">
              <a:xfrm>
                <a:off x="1927" y="2804"/>
                <a:ext cx="384" cy="581"/>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2475" name="Line 25"/>
              <p:cNvSpPr>
                <a:spLocks noChangeShapeType="1"/>
              </p:cNvSpPr>
              <p:nvPr/>
            </p:nvSpPr>
            <p:spPr bwMode="auto">
              <a:xfrm>
                <a:off x="1927" y="299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6" name="Line 26"/>
              <p:cNvSpPr>
                <a:spLocks noChangeShapeType="1"/>
              </p:cNvSpPr>
              <p:nvPr/>
            </p:nvSpPr>
            <p:spPr bwMode="auto">
              <a:xfrm>
                <a:off x="1927" y="318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7" name="Line 27"/>
              <p:cNvSpPr>
                <a:spLocks noChangeShapeType="1"/>
              </p:cNvSpPr>
              <p:nvPr/>
            </p:nvSpPr>
            <p:spPr bwMode="auto">
              <a:xfrm>
                <a:off x="1927" y="338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8" name="Line 29"/>
              <p:cNvSpPr>
                <a:spLocks noChangeShapeType="1"/>
              </p:cNvSpPr>
              <p:nvPr/>
            </p:nvSpPr>
            <p:spPr bwMode="auto">
              <a:xfrm>
                <a:off x="2263" y="290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79" name="Line 30"/>
              <p:cNvSpPr>
                <a:spLocks noChangeShapeType="1"/>
              </p:cNvSpPr>
              <p:nvPr/>
            </p:nvSpPr>
            <p:spPr bwMode="auto">
              <a:xfrm>
                <a:off x="2263" y="309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80" name="Line 31"/>
              <p:cNvSpPr>
                <a:spLocks noChangeShapeType="1"/>
              </p:cNvSpPr>
              <p:nvPr/>
            </p:nvSpPr>
            <p:spPr bwMode="auto">
              <a:xfrm>
                <a:off x="2263" y="328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81" name="Text Box 33"/>
              <p:cNvSpPr txBox="1">
                <a:spLocks noChangeArrowheads="1"/>
              </p:cNvSpPr>
              <p:nvPr/>
            </p:nvSpPr>
            <p:spPr bwMode="auto">
              <a:xfrm>
                <a:off x="2589" y="2795"/>
                <a:ext cx="472"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“echo”</a:t>
                </a:r>
              </a:p>
            </p:txBody>
          </p:sp>
          <p:sp>
            <p:nvSpPr>
              <p:cNvPr id="62482" name="Text Box 34"/>
              <p:cNvSpPr txBox="1">
                <a:spLocks noChangeArrowheads="1"/>
              </p:cNvSpPr>
              <p:nvPr/>
            </p:nvSpPr>
            <p:spPr bwMode="auto">
              <a:xfrm>
                <a:off x="2599" y="3004"/>
                <a:ext cx="487"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“hello”</a:t>
                </a:r>
              </a:p>
            </p:txBody>
          </p:sp>
          <p:sp>
            <p:nvSpPr>
              <p:cNvPr id="62483" name="Text Box 35"/>
              <p:cNvSpPr txBox="1">
                <a:spLocks noChangeArrowheads="1"/>
              </p:cNvSpPr>
              <p:nvPr/>
            </p:nvSpPr>
            <p:spPr bwMode="auto">
              <a:xfrm>
                <a:off x="2599" y="3244"/>
                <a:ext cx="529"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“world”</a:t>
                </a:r>
              </a:p>
            </p:txBody>
          </p:sp>
          <p:sp>
            <p:nvSpPr>
              <p:cNvPr id="62484" name="Text Box 37"/>
              <p:cNvSpPr txBox="1">
                <a:spLocks noChangeArrowheads="1"/>
              </p:cNvSpPr>
              <p:nvPr/>
            </p:nvSpPr>
            <p:spPr bwMode="auto">
              <a:xfrm>
                <a:off x="1399" y="2804"/>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2485" name="Text Box 39"/>
              <p:cNvSpPr txBox="1">
                <a:spLocks noChangeArrowheads="1"/>
              </p:cNvSpPr>
              <p:nvPr/>
            </p:nvSpPr>
            <p:spPr bwMode="auto">
              <a:xfrm>
                <a:off x="1399" y="2996"/>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argv[1]</a:t>
                </a:r>
              </a:p>
            </p:txBody>
          </p:sp>
          <p:sp>
            <p:nvSpPr>
              <p:cNvPr id="62486" name="Text Box 40"/>
              <p:cNvSpPr txBox="1">
                <a:spLocks noChangeArrowheads="1"/>
              </p:cNvSpPr>
              <p:nvPr/>
            </p:nvSpPr>
            <p:spPr bwMode="auto">
              <a:xfrm>
                <a:off x="1399" y="3188"/>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grpSp>
        <p:sp>
          <p:nvSpPr>
            <p:cNvPr id="62473" name="TextBox 38"/>
            <p:cNvSpPr txBox="1">
              <a:spLocks noChangeArrowheads="1"/>
            </p:cNvSpPr>
            <p:nvPr/>
          </p:nvSpPr>
          <p:spPr bwMode="auto">
            <a:xfrm>
              <a:off x="5652120" y="5589240"/>
              <a:ext cx="2611612" cy="400110"/>
            </a:xfrm>
            <a:prstGeom prst="rect">
              <a:avLst/>
            </a:prstGeom>
            <a:noFill/>
            <a:ln w="9525">
              <a:noFill/>
              <a:miter lim="800000"/>
              <a:headEnd/>
              <a:tailEnd/>
            </a:ln>
          </p:spPr>
          <p:txBody>
            <a:bodyPr wrap="none">
              <a:spAutoFit/>
            </a:bodyPr>
            <a:lstStyle/>
            <a:p>
              <a:r>
                <a:rPr lang="en-US" altLang="zh-CN"/>
                <a:t>C&gt; echo hello world</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12" dur="500"/>
                                        <p:tgtEl>
                                          <p:spTgt spid="7577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5" dur="500"/>
                                        <p:tgtEl>
                                          <p:spTgt spid="7577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8" dur="500"/>
                                        <p:tgtEl>
                                          <p:spTgt spid="7577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3"/>
          <p:cNvSpPr>
            <a:spLocks noGrp="1"/>
          </p:cNvSpPr>
          <p:nvPr>
            <p:ph type="ftr" sz="quarter" idx="10"/>
          </p:nvPr>
        </p:nvSpPr>
        <p:spPr>
          <a:noFill/>
        </p:spPr>
        <p:txBody>
          <a:bodyPr/>
          <a:lstStyle/>
          <a:p>
            <a:r>
              <a:rPr lang="en-US" altLang="zh-CN" smtClean="0"/>
              <a:t>构造类型 – 数组和指针</a:t>
            </a:r>
          </a:p>
        </p:txBody>
      </p:sp>
      <p:sp>
        <p:nvSpPr>
          <p:cNvPr id="63491" name="灯片编号占位符 4"/>
          <p:cNvSpPr>
            <a:spLocks noGrp="1"/>
          </p:cNvSpPr>
          <p:nvPr>
            <p:ph type="sldNum" sz="quarter" idx="11"/>
          </p:nvPr>
        </p:nvSpPr>
        <p:spPr>
          <a:noFill/>
        </p:spPr>
        <p:txBody>
          <a:bodyPr/>
          <a:lstStyle/>
          <a:p>
            <a:fld id="{B9280CA4-8BE9-4228-A46F-DF85A72635CE}" type="slidenum">
              <a:rPr lang="en-US" altLang="zh-CN" smtClean="0"/>
              <a:pPr/>
              <a:t>58</a:t>
            </a:fld>
            <a:endParaRPr lang="en-US" altLang="zh-CN" smtClean="0"/>
          </a:p>
        </p:txBody>
      </p:sp>
      <p:sp>
        <p:nvSpPr>
          <p:cNvPr id="63492"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5.4</a:t>
            </a:r>
            <a:r>
              <a:rPr lang="zh-CN" altLang="en-US" dirty="0" smtClean="0">
                <a:ea typeface="宋体" pitchFamily="2" charset="-122"/>
              </a:rPr>
              <a:t>：代码实现</a:t>
            </a:r>
          </a:p>
        </p:txBody>
      </p:sp>
      <p:sp>
        <p:nvSpPr>
          <p:cNvPr id="76803" name="Rectangle 3"/>
          <p:cNvSpPr>
            <a:spLocks noGrp="1" noChangeArrowheads="1"/>
          </p:cNvSpPr>
          <p:nvPr>
            <p:ph type="body" idx="1"/>
          </p:nvPr>
        </p:nvSpPr>
        <p:spPr/>
        <p:txBody>
          <a:bodyPr/>
          <a:lstStyle/>
          <a:p>
            <a:pPr>
              <a:lnSpc>
                <a:spcPct val="80000"/>
              </a:lnSpc>
            </a:pPr>
            <a:r>
              <a:rPr lang="zh-CN" altLang="en-US" sz="2000" smtClean="0">
                <a:ea typeface="宋体" pitchFamily="2" charset="-122"/>
              </a:rPr>
              <a:t>实现一：</a:t>
            </a:r>
          </a:p>
          <a:p>
            <a:pPr lvl="1">
              <a:lnSpc>
                <a:spcPct val="80000"/>
              </a:lnSpc>
              <a:buFont typeface="Wingdings" pitchFamily="2" charset="2"/>
              <a:buNone/>
            </a:pPr>
            <a:r>
              <a:rPr lang="en-US" altLang="zh-CN" sz="1800" smtClean="0">
                <a:ea typeface="宋体" pitchFamily="2" charset="-122"/>
              </a:rPr>
              <a:t>main( int argc, char *argv[ ])</a:t>
            </a:r>
          </a:p>
          <a:p>
            <a:pPr lvl="1">
              <a:lnSpc>
                <a:spcPct val="80000"/>
              </a:lnSpc>
              <a:buFont typeface="Wingdings" pitchFamily="2" charset="2"/>
              <a:buNone/>
            </a:pPr>
            <a:r>
              <a:rPr lang="en-US" altLang="zh-CN" sz="1800" smtClean="0">
                <a:ea typeface="宋体" pitchFamily="2" charset="-122"/>
              </a:rPr>
              <a:t>{</a:t>
            </a:r>
          </a:p>
          <a:p>
            <a:pPr lvl="2" indent="0">
              <a:lnSpc>
                <a:spcPct val="90000"/>
              </a:lnSpc>
              <a:buFont typeface="Wingdings" pitchFamily="2" charset="2"/>
              <a:buNone/>
            </a:pPr>
            <a:r>
              <a:rPr lang="en-US" altLang="zh-CN" sz="1800" smtClean="0">
                <a:ea typeface="宋体" pitchFamily="2" charset="-122"/>
              </a:rPr>
              <a:t>int i;</a:t>
            </a:r>
          </a:p>
          <a:p>
            <a:pPr lvl="2" indent="0">
              <a:lnSpc>
                <a:spcPct val="90000"/>
              </a:lnSpc>
              <a:buFont typeface="Wingdings" pitchFamily="2" charset="2"/>
              <a:buNone/>
            </a:pPr>
            <a:r>
              <a:rPr lang="en-US" altLang="zh-CN" sz="1800" smtClean="0">
                <a:ea typeface="宋体" pitchFamily="2" charset="-122"/>
              </a:rPr>
              <a:t>for(i=1; i&lt;argc; i++)</a:t>
            </a:r>
          </a:p>
          <a:p>
            <a:pPr lvl="3" indent="0">
              <a:lnSpc>
                <a:spcPct val="90000"/>
              </a:lnSpc>
            </a:pPr>
            <a:r>
              <a:rPr lang="en-US" altLang="zh-CN" sz="1600" smtClean="0">
                <a:ea typeface="宋体" pitchFamily="2" charset="-122"/>
              </a:rPr>
              <a:t>    printf(“%s%c”, argv[i], (i&lt; argc-1)? ‘  ’: ‘\n’);</a:t>
            </a:r>
          </a:p>
          <a:p>
            <a:pPr lvl="1">
              <a:lnSpc>
                <a:spcPct val="80000"/>
              </a:lnSpc>
              <a:buFont typeface="Wingdings" pitchFamily="2" charset="2"/>
              <a:buNone/>
            </a:pPr>
            <a:r>
              <a:rPr lang="en-US" altLang="zh-CN" sz="1800" smtClean="0">
                <a:ea typeface="宋体" pitchFamily="2" charset="-122"/>
              </a:rPr>
              <a:t>}</a:t>
            </a:r>
          </a:p>
          <a:p>
            <a:pPr>
              <a:lnSpc>
                <a:spcPct val="80000"/>
              </a:lnSpc>
            </a:pPr>
            <a:r>
              <a:rPr lang="zh-CN" altLang="en-US" sz="2000" smtClean="0">
                <a:ea typeface="宋体" pitchFamily="2" charset="-122"/>
              </a:rPr>
              <a:t>实现 二：</a:t>
            </a:r>
          </a:p>
          <a:p>
            <a:pPr lvl="1">
              <a:lnSpc>
                <a:spcPct val="80000"/>
              </a:lnSpc>
              <a:buFont typeface="Wingdings" pitchFamily="2" charset="2"/>
              <a:buNone/>
            </a:pPr>
            <a:r>
              <a:rPr lang="en-US" altLang="zh-CN" sz="1800" smtClean="0">
                <a:ea typeface="宋体" pitchFamily="2" charset="-122"/>
              </a:rPr>
              <a:t>main(int argc, char *argv[ ])</a:t>
            </a:r>
          </a:p>
          <a:p>
            <a:pPr lvl="1">
              <a:lnSpc>
                <a:spcPct val="80000"/>
              </a:lnSpc>
              <a:buFont typeface="Wingdings" pitchFamily="2" charset="2"/>
              <a:buNone/>
            </a:pPr>
            <a:r>
              <a:rPr lang="en-US" altLang="zh-CN" sz="1800" smtClean="0">
                <a:ea typeface="宋体" pitchFamily="2" charset="-122"/>
              </a:rPr>
              <a:t>{</a:t>
            </a:r>
          </a:p>
          <a:p>
            <a:pPr lvl="2" indent="0">
              <a:lnSpc>
                <a:spcPct val="90000"/>
              </a:lnSpc>
              <a:buFont typeface="Wingdings" pitchFamily="2" charset="2"/>
              <a:buNone/>
            </a:pPr>
            <a:r>
              <a:rPr lang="en-US" altLang="zh-CN" sz="1800" smtClean="0">
                <a:ea typeface="宋体" pitchFamily="2" charset="-122"/>
              </a:rPr>
              <a:t>while(--argc &gt; 0)</a:t>
            </a:r>
          </a:p>
          <a:p>
            <a:pPr lvl="3" indent="0">
              <a:lnSpc>
                <a:spcPct val="90000"/>
              </a:lnSpc>
            </a:pPr>
            <a:r>
              <a:rPr lang="en-US" altLang="zh-CN" sz="1600" smtClean="0">
                <a:ea typeface="宋体" pitchFamily="2" charset="-122"/>
              </a:rPr>
              <a:t>    printf((argc &gt; 1)? “%s  ” : “%s\n”, *++argv);</a:t>
            </a:r>
          </a:p>
          <a:p>
            <a:pPr lvl="1">
              <a:lnSpc>
                <a:spcPct val="80000"/>
              </a:lnSpc>
              <a:buFont typeface="Wingdings" pitchFamily="2" charset="2"/>
              <a:buNone/>
            </a:pPr>
            <a:r>
              <a:rPr lang="en-US" altLang="zh-CN" sz="1800" smtClean="0">
                <a:ea typeface="宋体" pitchFamily="2" charset="-122"/>
              </a:rPr>
              <a:t>}</a:t>
            </a:r>
          </a:p>
        </p:txBody>
      </p:sp>
      <p:grpSp>
        <p:nvGrpSpPr>
          <p:cNvPr id="2" name="Group 4"/>
          <p:cNvGrpSpPr>
            <a:grpSpLocks/>
          </p:cNvGrpSpPr>
          <p:nvPr/>
        </p:nvGrpSpPr>
        <p:grpSpPr bwMode="auto">
          <a:xfrm>
            <a:off x="4787900" y="4365625"/>
            <a:ext cx="3886200" cy="1143000"/>
            <a:chOff x="2520" y="6480"/>
            <a:chExt cx="4200" cy="1320"/>
          </a:xfrm>
        </p:grpSpPr>
        <p:sp>
          <p:nvSpPr>
            <p:cNvPr id="63495"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63496"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63497"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63498"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63499"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63500"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63501"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“echo”</a:t>
              </a:r>
            </a:p>
          </p:txBody>
        </p:sp>
        <p:sp>
          <p:nvSpPr>
            <p:cNvPr id="63502"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“world”</a:t>
              </a:r>
            </a:p>
          </p:txBody>
        </p:sp>
        <p:sp>
          <p:nvSpPr>
            <p:cNvPr id="63503"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“hello”</a:t>
              </a:r>
            </a:p>
          </p:txBody>
        </p:sp>
        <p:sp>
          <p:nvSpPr>
            <p:cNvPr id="63504"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63505"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0" dur="500"/>
                                        <p:tgtEl>
                                          <p:spTgt spid="7680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13" dur="500"/>
                                        <p:tgtEl>
                                          <p:spTgt spid="7680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6803">
                                            <p:txEl>
                                              <p:pRg st="3" end="3"/>
                                            </p:txEl>
                                          </p:spTgt>
                                        </p:tgtEl>
                                        <p:attrNameLst>
                                          <p:attrName>style.visibility</p:attrName>
                                        </p:attrNameLst>
                                      </p:cBhvr>
                                      <p:to>
                                        <p:strVal val="visible"/>
                                      </p:to>
                                    </p:set>
                                    <p:animEffect transition="in" filter="blinds(horizontal)">
                                      <p:cBhvr>
                                        <p:cTn id="16" dur="500"/>
                                        <p:tgtEl>
                                          <p:spTgt spid="7680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Effect transition="in" filter="blinds(horizontal)">
                                      <p:cBhvr>
                                        <p:cTn id="19" dur="500"/>
                                        <p:tgtEl>
                                          <p:spTgt spid="7680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6803">
                                            <p:txEl>
                                              <p:pRg st="5" end="5"/>
                                            </p:txEl>
                                          </p:spTgt>
                                        </p:tgtEl>
                                        <p:attrNameLst>
                                          <p:attrName>style.visibility</p:attrName>
                                        </p:attrNameLst>
                                      </p:cBhvr>
                                      <p:to>
                                        <p:strVal val="visible"/>
                                      </p:to>
                                    </p:set>
                                    <p:animEffect transition="in" filter="blinds(horizontal)">
                                      <p:cBhvr>
                                        <p:cTn id="22" dur="500"/>
                                        <p:tgtEl>
                                          <p:spTgt spid="7680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6803">
                                            <p:txEl>
                                              <p:pRg st="6" end="6"/>
                                            </p:txEl>
                                          </p:spTgt>
                                        </p:tgtEl>
                                        <p:attrNameLst>
                                          <p:attrName>style.visibility</p:attrName>
                                        </p:attrNameLst>
                                      </p:cBhvr>
                                      <p:to>
                                        <p:strVal val="visible"/>
                                      </p:to>
                                    </p:set>
                                    <p:animEffect transition="in" filter="blinds(horizontal)">
                                      <p:cBhvr>
                                        <p:cTn id="25" dur="500"/>
                                        <p:tgtEl>
                                          <p:spTgt spid="7680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6803">
                                            <p:txEl>
                                              <p:pRg st="7" end="7"/>
                                            </p:txEl>
                                          </p:spTgt>
                                        </p:tgtEl>
                                        <p:attrNameLst>
                                          <p:attrName>style.visibility</p:attrName>
                                        </p:attrNameLst>
                                      </p:cBhvr>
                                      <p:to>
                                        <p:strVal val="visible"/>
                                      </p:to>
                                    </p:set>
                                    <p:animEffect transition="in" filter="blinds(horizontal)">
                                      <p:cBhvr>
                                        <p:cTn id="30" dur="500"/>
                                        <p:tgtEl>
                                          <p:spTgt spid="7680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6803">
                                            <p:txEl>
                                              <p:pRg st="8" end="8"/>
                                            </p:txEl>
                                          </p:spTgt>
                                        </p:tgtEl>
                                        <p:attrNameLst>
                                          <p:attrName>style.visibility</p:attrName>
                                        </p:attrNameLst>
                                      </p:cBhvr>
                                      <p:to>
                                        <p:strVal val="visible"/>
                                      </p:to>
                                    </p:set>
                                    <p:animEffect transition="in" filter="blinds(horizontal)">
                                      <p:cBhvr>
                                        <p:cTn id="33" dur="500"/>
                                        <p:tgtEl>
                                          <p:spTgt spid="7680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6803">
                                            <p:txEl>
                                              <p:pRg st="9" end="9"/>
                                            </p:txEl>
                                          </p:spTgt>
                                        </p:tgtEl>
                                        <p:attrNameLst>
                                          <p:attrName>style.visibility</p:attrName>
                                        </p:attrNameLst>
                                      </p:cBhvr>
                                      <p:to>
                                        <p:strVal val="visible"/>
                                      </p:to>
                                    </p:set>
                                    <p:animEffect transition="in" filter="blinds(horizontal)">
                                      <p:cBhvr>
                                        <p:cTn id="36" dur="500"/>
                                        <p:tgtEl>
                                          <p:spTgt spid="7680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6803">
                                            <p:txEl>
                                              <p:pRg st="10" end="10"/>
                                            </p:txEl>
                                          </p:spTgt>
                                        </p:tgtEl>
                                        <p:attrNameLst>
                                          <p:attrName>style.visibility</p:attrName>
                                        </p:attrNameLst>
                                      </p:cBhvr>
                                      <p:to>
                                        <p:strVal val="visible"/>
                                      </p:to>
                                    </p:set>
                                    <p:animEffect transition="in" filter="blinds(horizontal)">
                                      <p:cBhvr>
                                        <p:cTn id="39" dur="500"/>
                                        <p:tgtEl>
                                          <p:spTgt spid="76803">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6803">
                                            <p:txEl>
                                              <p:pRg st="11" end="11"/>
                                            </p:txEl>
                                          </p:spTgt>
                                        </p:tgtEl>
                                        <p:attrNameLst>
                                          <p:attrName>style.visibility</p:attrName>
                                        </p:attrNameLst>
                                      </p:cBhvr>
                                      <p:to>
                                        <p:strVal val="visible"/>
                                      </p:to>
                                    </p:set>
                                    <p:animEffect transition="in" filter="blinds(horizontal)">
                                      <p:cBhvr>
                                        <p:cTn id="42" dur="500"/>
                                        <p:tgtEl>
                                          <p:spTgt spid="76803">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6803">
                                            <p:txEl>
                                              <p:pRg st="12" end="12"/>
                                            </p:txEl>
                                          </p:spTgt>
                                        </p:tgtEl>
                                        <p:attrNameLst>
                                          <p:attrName>style.visibility</p:attrName>
                                        </p:attrNameLst>
                                      </p:cBhvr>
                                      <p:to>
                                        <p:strVal val="visible"/>
                                      </p:to>
                                    </p:set>
                                    <p:animEffect transition="in" filter="blinds(horizontal)">
                                      <p:cBhvr>
                                        <p:cTn id="45" dur="500"/>
                                        <p:tgtEl>
                                          <p:spTgt spid="7680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linds(horizontal)">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3"/>
          <p:cNvSpPr>
            <a:spLocks noGrp="1"/>
          </p:cNvSpPr>
          <p:nvPr>
            <p:ph type="ftr" sz="quarter" idx="10"/>
          </p:nvPr>
        </p:nvSpPr>
        <p:spPr>
          <a:noFill/>
        </p:spPr>
        <p:txBody>
          <a:bodyPr/>
          <a:lstStyle/>
          <a:p>
            <a:r>
              <a:rPr lang="en-US" altLang="zh-CN" smtClean="0"/>
              <a:t>构造类型 – 数组和指针</a:t>
            </a:r>
          </a:p>
        </p:txBody>
      </p:sp>
      <p:sp>
        <p:nvSpPr>
          <p:cNvPr id="64515" name="灯片编号占位符 4"/>
          <p:cNvSpPr>
            <a:spLocks noGrp="1"/>
          </p:cNvSpPr>
          <p:nvPr>
            <p:ph type="sldNum" sz="quarter" idx="11"/>
          </p:nvPr>
        </p:nvSpPr>
        <p:spPr>
          <a:noFill/>
        </p:spPr>
        <p:txBody>
          <a:bodyPr/>
          <a:lstStyle/>
          <a:p>
            <a:fld id="{4EDE7DDA-5DF4-4F0D-9EF6-6E5C5E7CA916}" type="slidenum">
              <a:rPr lang="en-US" altLang="zh-CN" smtClean="0"/>
              <a:pPr/>
              <a:t>59</a:t>
            </a:fld>
            <a:endParaRPr lang="en-US" altLang="zh-CN" smtClean="0"/>
          </a:p>
        </p:txBody>
      </p:sp>
      <p:sp>
        <p:nvSpPr>
          <p:cNvPr id="64516"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5.4</a:t>
            </a:r>
            <a:r>
              <a:rPr lang="zh-CN" altLang="en-US" dirty="0" smtClean="0">
                <a:ea typeface="宋体" pitchFamily="2" charset="-122"/>
              </a:rPr>
              <a:t>：如何运行命令行程序</a:t>
            </a:r>
          </a:p>
        </p:txBody>
      </p:sp>
      <p:sp>
        <p:nvSpPr>
          <p:cNvPr id="118787" name="Rectangle 3"/>
          <p:cNvSpPr>
            <a:spLocks noGrp="1" noChangeArrowheads="1"/>
          </p:cNvSpPr>
          <p:nvPr>
            <p:ph type="body" idx="1"/>
          </p:nvPr>
        </p:nvSpPr>
        <p:spPr>
          <a:xfrm>
            <a:off x="971550" y="1196975"/>
            <a:ext cx="7129463" cy="1295400"/>
          </a:xfrm>
        </p:spPr>
        <p:txBody>
          <a:bodyPr/>
          <a:lstStyle/>
          <a:p>
            <a:pPr>
              <a:lnSpc>
                <a:spcPct val="80000"/>
              </a:lnSpc>
            </a:pPr>
            <a:r>
              <a:rPr lang="zh-CN" altLang="en-US" dirty="0" smtClean="0">
                <a:ea typeface="宋体" pitchFamily="2" charset="-122"/>
              </a:rPr>
              <a:t>方式一：在命令窗口（</a:t>
            </a:r>
            <a:r>
              <a:rPr lang="en-US" altLang="zh-CN" dirty="0" smtClean="0">
                <a:ea typeface="宋体" pitchFamily="2" charset="-122"/>
              </a:rPr>
              <a:t>DOS</a:t>
            </a:r>
            <a:r>
              <a:rPr lang="zh-CN" altLang="en-US" dirty="0" smtClean="0">
                <a:ea typeface="宋体" pitchFamily="2" charset="-122"/>
              </a:rPr>
              <a:t>窗口）中直接运行；</a:t>
            </a:r>
          </a:p>
          <a:p>
            <a:pPr marL="458788" lvl="1" indent="-65088">
              <a:lnSpc>
                <a:spcPct val="80000"/>
              </a:lnSpc>
              <a:buFont typeface="Wingdings" pitchFamily="2" charset="2"/>
              <a:buNone/>
            </a:pPr>
            <a:r>
              <a:rPr lang="zh-CN" altLang="en-US" sz="1600" dirty="0" smtClean="0">
                <a:ea typeface="宋体" pitchFamily="2" charset="-122"/>
              </a:rPr>
              <a:t>若</a:t>
            </a:r>
            <a:r>
              <a:rPr lang="en-US" altLang="zh-CN" sz="1600" dirty="0" smtClean="0">
                <a:ea typeface="宋体" pitchFamily="2" charset="-122"/>
              </a:rPr>
              <a:t>c5_4.exe</a:t>
            </a:r>
            <a:r>
              <a:rPr lang="zh-CN" altLang="en-US" sz="1600" dirty="0" smtClean="0">
                <a:ea typeface="宋体" pitchFamily="2" charset="-122"/>
              </a:rPr>
              <a:t>执行文件在</a:t>
            </a:r>
            <a:r>
              <a:rPr lang="en-US" altLang="zh-CN" sz="1600" b="1" dirty="0" smtClean="0">
                <a:solidFill>
                  <a:srgbClr val="0033CC"/>
                </a:solidFill>
                <a:ea typeface="宋体" pitchFamily="2" charset="-122"/>
              </a:rPr>
              <a:t>\test</a:t>
            </a:r>
            <a:r>
              <a:rPr lang="zh-CN" altLang="en-US" sz="1600" dirty="0" smtClean="0">
                <a:ea typeface="宋体" pitchFamily="2" charset="-122"/>
              </a:rPr>
              <a:t>目录下，则从</a:t>
            </a:r>
            <a:r>
              <a:rPr lang="en-US" altLang="zh-CN" sz="1600" dirty="0" smtClean="0">
                <a:ea typeface="宋体" pitchFamily="2" charset="-122"/>
              </a:rPr>
              <a:t>&lt;</a:t>
            </a:r>
            <a:r>
              <a:rPr lang="zh-CN" altLang="en-US" sz="1600" b="1" dirty="0" smtClean="0">
                <a:solidFill>
                  <a:srgbClr val="0033CC"/>
                </a:solidFill>
                <a:ea typeface="宋体" pitchFamily="2" charset="-122"/>
              </a:rPr>
              <a:t>开始</a:t>
            </a:r>
            <a:r>
              <a:rPr lang="en-US" altLang="zh-CN" sz="1600" dirty="0" smtClean="0">
                <a:ea typeface="宋体" pitchFamily="2" charset="-122"/>
              </a:rPr>
              <a:t>&gt;</a:t>
            </a:r>
            <a:r>
              <a:rPr lang="zh-CN" altLang="en-US" sz="1600" dirty="0" smtClean="0">
                <a:ea typeface="宋体" pitchFamily="2" charset="-122"/>
              </a:rPr>
              <a:t>菜单中</a:t>
            </a:r>
            <a:r>
              <a:rPr lang="en-US" altLang="zh-CN" sz="1600" dirty="0" smtClean="0">
                <a:ea typeface="宋体" pitchFamily="2" charset="-122"/>
              </a:rPr>
              <a:t>&lt;</a:t>
            </a:r>
            <a:r>
              <a:rPr lang="zh-CN" altLang="en-US" sz="1600" b="1" dirty="0" smtClean="0">
                <a:solidFill>
                  <a:srgbClr val="0033CC"/>
                </a:solidFill>
                <a:ea typeface="宋体" pitchFamily="2" charset="-122"/>
              </a:rPr>
              <a:t>附件</a:t>
            </a:r>
            <a:r>
              <a:rPr lang="en-US" altLang="zh-CN" sz="1600" dirty="0" smtClean="0">
                <a:ea typeface="宋体" pitchFamily="2" charset="-122"/>
              </a:rPr>
              <a:t>&gt;</a:t>
            </a:r>
            <a:r>
              <a:rPr lang="zh-CN" altLang="en-US" sz="1600" dirty="0" smtClean="0">
                <a:ea typeface="宋体" pitchFamily="2" charset="-122"/>
              </a:rPr>
              <a:t>中找到</a:t>
            </a:r>
            <a:r>
              <a:rPr lang="en-US" altLang="zh-CN" sz="1600" dirty="0" smtClean="0">
                <a:ea typeface="宋体" pitchFamily="2" charset="-122"/>
              </a:rPr>
              <a:t>&lt;</a:t>
            </a:r>
            <a:r>
              <a:rPr lang="zh-CN" altLang="en-US" sz="1600" b="1" dirty="0" smtClean="0">
                <a:solidFill>
                  <a:srgbClr val="0033CC"/>
                </a:solidFill>
                <a:ea typeface="宋体" pitchFamily="2" charset="-122"/>
              </a:rPr>
              <a:t>命令提示符</a:t>
            </a:r>
            <a:r>
              <a:rPr lang="en-US" altLang="zh-CN" sz="1600" b="1" dirty="0" smtClean="0">
                <a:solidFill>
                  <a:srgbClr val="0033CC"/>
                </a:solidFill>
                <a:ea typeface="宋体" pitchFamily="2" charset="-122"/>
              </a:rPr>
              <a:t>&gt;</a:t>
            </a:r>
            <a:r>
              <a:rPr lang="zh-CN" altLang="en-US" sz="1600" dirty="0" smtClean="0">
                <a:ea typeface="宋体" pitchFamily="2" charset="-122"/>
              </a:rPr>
              <a:t>，并执行。然后，转到</a:t>
            </a:r>
            <a:r>
              <a:rPr lang="en-US" altLang="zh-CN" sz="1600" dirty="0" smtClean="0">
                <a:ea typeface="宋体" pitchFamily="2" charset="-122"/>
              </a:rPr>
              <a:t>test</a:t>
            </a:r>
            <a:r>
              <a:rPr lang="zh-CN" altLang="en-US" sz="1600" dirty="0" smtClean="0">
                <a:ea typeface="宋体" pitchFamily="2" charset="-122"/>
              </a:rPr>
              <a:t>目录下执行</a:t>
            </a:r>
            <a:r>
              <a:rPr lang="en-US" altLang="zh-CN" sz="1600" dirty="0" smtClean="0">
                <a:ea typeface="宋体" pitchFamily="2" charset="-122"/>
              </a:rPr>
              <a:t>c5_4.exe</a:t>
            </a:r>
            <a:r>
              <a:rPr lang="zh-CN" altLang="en-US" sz="1600" dirty="0" smtClean="0">
                <a:ea typeface="宋体" pitchFamily="2" charset="-122"/>
              </a:rPr>
              <a:t>文件。</a:t>
            </a:r>
          </a:p>
          <a:p>
            <a:pPr marL="458788" lvl="1" indent="-65088">
              <a:lnSpc>
                <a:spcPct val="80000"/>
              </a:lnSpc>
              <a:buFont typeface="Wingdings" pitchFamily="2" charset="2"/>
              <a:buNone/>
            </a:pPr>
            <a:r>
              <a:rPr lang="zh-CN" altLang="en-US" sz="1600" dirty="0" smtClean="0">
                <a:ea typeface="宋体" pitchFamily="2" charset="-122"/>
              </a:rPr>
              <a:t> </a:t>
            </a:r>
          </a:p>
        </p:txBody>
      </p:sp>
      <p:pic>
        <p:nvPicPr>
          <p:cNvPr id="118792" name="Picture 8"/>
          <p:cNvPicPr>
            <a:picLocks noChangeAspect="1" noChangeArrowheads="1"/>
          </p:cNvPicPr>
          <p:nvPr/>
        </p:nvPicPr>
        <p:blipFill>
          <a:blip r:embed="rId3" cstate="print"/>
          <a:srcRect/>
          <a:stretch>
            <a:fillRect/>
          </a:stretch>
        </p:blipFill>
        <p:spPr bwMode="auto">
          <a:xfrm>
            <a:off x="1403350" y="2852738"/>
            <a:ext cx="6372225" cy="2647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blinds(horizontal)">
                                      <p:cBhvr>
                                        <p:cTn id="7" dur="500"/>
                                        <p:tgtEl>
                                          <p:spTgt spid="118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blinds(horizontal)">
                                      <p:cBhvr>
                                        <p:cTn id="12" dur="500"/>
                                        <p:tgtEl>
                                          <p:spTgt spid="11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792"/>
                                        </p:tgtEl>
                                        <p:attrNameLst>
                                          <p:attrName>style.visibility</p:attrName>
                                        </p:attrNameLst>
                                      </p:cBhvr>
                                      <p:to>
                                        <p:strVal val="visible"/>
                                      </p:to>
                                    </p:set>
                                    <p:animEffect transition="in" filter="blinds(horizontal)">
                                      <p:cBhvr>
                                        <p:cTn id="17" dur="500"/>
                                        <p:tgtEl>
                                          <p:spTgt spid="11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5"/>
          <p:cNvSpPr>
            <a:spLocks noGrp="1"/>
          </p:cNvSpPr>
          <p:nvPr>
            <p:ph type="ftr" sz="quarter" idx="10"/>
          </p:nvPr>
        </p:nvSpPr>
        <p:spPr>
          <a:noFill/>
        </p:spPr>
        <p:txBody>
          <a:bodyPr/>
          <a:lstStyle/>
          <a:p>
            <a:r>
              <a:rPr lang="en-US" altLang="zh-CN" smtClean="0"/>
              <a:t>构造类型 – 数组和指针</a:t>
            </a:r>
          </a:p>
        </p:txBody>
      </p:sp>
      <p:sp>
        <p:nvSpPr>
          <p:cNvPr id="11267" name="灯片编号占位符 6"/>
          <p:cNvSpPr>
            <a:spLocks noGrp="1"/>
          </p:cNvSpPr>
          <p:nvPr>
            <p:ph type="sldNum" sz="quarter" idx="11"/>
          </p:nvPr>
        </p:nvSpPr>
        <p:spPr>
          <a:noFill/>
        </p:spPr>
        <p:txBody>
          <a:bodyPr/>
          <a:lstStyle/>
          <a:p>
            <a:fld id="{74E36555-072F-48E8-85F3-42B1CE33E384}" type="slidenum">
              <a:rPr lang="en-US" altLang="zh-CN" smtClean="0"/>
              <a:pPr/>
              <a:t>6</a:t>
            </a:fld>
            <a:endParaRPr lang="en-US" altLang="zh-CN" smtClean="0"/>
          </a:p>
        </p:txBody>
      </p:sp>
      <p:sp>
        <p:nvSpPr>
          <p:cNvPr id="11268" name="Rectangle 2"/>
          <p:cNvSpPr>
            <a:spLocks noGrp="1" noChangeArrowheads="1"/>
          </p:cNvSpPr>
          <p:nvPr>
            <p:ph type="title"/>
          </p:nvPr>
        </p:nvSpPr>
        <p:spPr/>
        <p:txBody>
          <a:bodyPr/>
          <a:lstStyle/>
          <a:p>
            <a:r>
              <a:rPr lang="zh-CN" altLang="en-US" smtClean="0">
                <a:ea typeface="宋体" pitchFamily="2" charset="-122"/>
              </a:rPr>
              <a:t>二维（多维）数组初始化</a:t>
            </a:r>
          </a:p>
        </p:txBody>
      </p:sp>
      <p:sp>
        <p:nvSpPr>
          <p:cNvPr id="124931" name="Rectangle 3"/>
          <p:cNvSpPr>
            <a:spLocks noGrp="1" noChangeArrowheads="1"/>
          </p:cNvSpPr>
          <p:nvPr>
            <p:ph type="body" sz="half" idx="1"/>
          </p:nvPr>
        </p:nvSpPr>
        <p:spPr>
          <a:xfrm>
            <a:off x="827584" y="1447800"/>
            <a:ext cx="3626941" cy="4556125"/>
          </a:xfrm>
        </p:spPr>
        <p:txBody>
          <a:bodyPr/>
          <a:lstStyle/>
          <a:p>
            <a:pPr marL="0" indent="0">
              <a:lnSpc>
                <a:spcPct val="80000"/>
              </a:lnSpc>
              <a:buFont typeface="Wingdings" pitchFamily="2" charset="2"/>
              <a:buNone/>
            </a:pPr>
            <a:r>
              <a:rPr lang="zh-CN" altLang="en-US" sz="2000" dirty="0" smtClean="0">
                <a:ea typeface="宋体" pitchFamily="2" charset="-122"/>
              </a:rPr>
              <a:t>多维数组的初始化</a:t>
            </a:r>
          </a:p>
          <a:p>
            <a:pPr lvl="1">
              <a:lnSpc>
                <a:spcPct val="80000"/>
              </a:lnSpc>
              <a:buFont typeface="Wingdings" pitchFamily="2" charset="2"/>
              <a:buNone/>
            </a:pPr>
            <a:r>
              <a:rPr lang="en-US" altLang="zh-CN" sz="2000" dirty="0" err="1" smtClean="0">
                <a:ea typeface="宋体" pitchFamily="2" charset="-122"/>
              </a:rPr>
              <a:t>int</a:t>
            </a:r>
            <a:r>
              <a:rPr lang="en-US" altLang="zh-CN" sz="2000" dirty="0" smtClean="0">
                <a:ea typeface="宋体" pitchFamily="2" charset="-122"/>
              </a:rPr>
              <a:t> y[4][3] = {	</a:t>
            </a:r>
          </a:p>
          <a:p>
            <a:pPr marL="842963" lvl="2" indent="0">
              <a:lnSpc>
                <a:spcPct val="90000"/>
              </a:lnSpc>
              <a:buFont typeface="Wingdings" pitchFamily="2" charset="2"/>
              <a:buNone/>
            </a:pPr>
            <a:r>
              <a:rPr lang="en-US" altLang="zh-CN" sz="2000" dirty="0" smtClean="0">
                <a:ea typeface="宋体" pitchFamily="2" charset="-122"/>
              </a:rPr>
              <a:t>{ 1, 3, 5 },	</a:t>
            </a:r>
          </a:p>
          <a:p>
            <a:pPr marL="842963" lvl="2" indent="0">
              <a:lnSpc>
                <a:spcPct val="90000"/>
              </a:lnSpc>
              <a:buFont typeface="Wingdings" pitchFamily="2" charset="2"/>
              <a:buNone/>
            </a:pPr>
            <a:r>
              <a:rPr lang="en-US" altLang="zh-CN" sz="2000" dirty="0" smtClean="0">
                <a:ea typeface="宋体" pitchFamily="2" charset="-122"/>
              </a:rPr>
              <a:t>{ 2, 4, 6 },	</a:t>
            </a:r>
          </a:p>
          <a:p>
            <a:pPr marL="842963" lvl="2" indent="0">
              <a:lnSpc>
                <a:spcPct val="90000"/>
              </a:lnSpc>
              <a:buFont typeface="Wingdings" pitchFamily="2" charset="2"/>
              <a:buNone/>
            </a:pPr>
            <a:r>
              <a:rPr lang="en-US" altLang="zh-CN" sz="2000" dirty="0" smtClean="0">
                <a:ea typeface="宋体" pitchFamily="2" charset="-122"/>
              </a:rPr>
              <a:t>{ 3, 5, 7 },	</a:t>
            </a:r>
          </a:p>
          <a:p>
            <a:pPr lvl="1">
              <a:lnSpc>
                <a:spcPct val="80000"/>
              </a:lnSpc>
              <a:buFont typeface="Wingdings" pitchFamily="2" charset="2"/>
              <a:buNone/>
            </a:pPr>
            <a:r>
              <a:rPr lang="en-US" altLang="zh-CN" sz="2000" dirty="0" smtClean="0">
                <a:ea typeface="宋体" pitchFamily="2" charset="-122"/>
              </a:rPr>
              <a:t>}</a:t>
            </a:r>
          </a:p>
          <a:p>
            <a:pPr marL="0" indent="0">
              <a:lnSpc>
                <a:spcPct val="80000"/>
              </a:lnSpc>
              <a:buFont typeface="Wingdings" pitchFamily="2" charset="2"/>
              <a:buNone/>
            </a:pPr>
            <a:r>
              <a:rPr lang="en-US" altLang="zh-CN" sz="2000" b="0" dirty="0" err="1" smtClean="0">
                <a:ea typeface="宋体" pitchFamily="2" charset="-122"/>
              </a:rPr>
              <a:t>int</a:t>
            </a:r>
            <a:r>
              <a:rPr lang="en-US" altLang="zh-CN" sz="2000" b="0" dirty="0" smtClean="0">
                <a:ea typeface="宋体" pitchFamily="2" charset="-122"/>
              </a:rPr>
              <a:t> y[4][3] = { 1, 3, 5, 2, 4, 6, 3, 5, 7 }; </a:t>
            </a:r>
            <a:r>
              <a:rPr lang="zh-CN" altLang="en-US" sz="2000" b="0" dirty="0" smtClean="0">
                <a:ea typeface="宋体" pitchFamily="2" charset="-122"/>
              </a:rPr>
              <a:t>也同上，因为在</a:t>
            </a:r>
            <a:r>
              <a:rPr lang="en-US" altLang="zh-CN" sz="2000" b="0" dirty="0" smtClean="0">
                <a:ea typeface="宋体" pitchFamily="2" charset="-122"/>
              </a:rPr>
              <a:t>C</a:t>
            </a:r>
            <a:r>
              <a:rPr lang="zh-CN" altLang="en-US" sz="2000" b="0" dirty="0" smtClean="0">
                <a:ea typeface="宋体" pitchFamily="2" charset="-122"/>
              </a:rPr>
              <a:t>语言中，数组元素按行存贮。</a:t>
            </a:r>
          </a:p>
          <a:p>
            <a:pPr lvl="1">
              <a:lnSpc>
                <a:spcPct val="80000"/>
              </a:lnSpc>
              <a:buFont typeface="Wingdings" pitchFamily="2" charset="2"/>
              <a:buNone/>
            </a:pPr>
            <a:r>
              <a:rPr lang="en-US" altLang="zh-CN" sz="2000" dirty="0" err="1" smtClean="0">
                <a:ea typeface="宋体" pitchFamily="2" charset="-122"/>
              </a:rPr>
              <a:t>int</a:t>
            </a:r>
            <a:r>
              <a:rPr lang="en-US" altLang="zh-CN" sz="2000" dirty="0" smtClean="0">
                <a:ea typeface="宋体" pitchFamily="2" charset="-122"/>
              </a:rPr>
              <a:t>  y[4][3] = {</a:t>
            </a:r>
          </a:p>
          <a:p>
            <a:pPr marL="842963" lvl="2" indent="0">
              <a:lnSpc>
                <a:spcPct val="90000"/>
              </a:lnSpc>
              <a:buFont typeface="Wingdings" pitchFamily="2" charset="2"/>
              <a:buNone/>
            </a:pPr>
            <a:r>
              <a:rPr lang="en-US" altLang="zh-CN" sz="2000" dirty="0" smtClean="0">
                <a:ea typeface="宋体" pitchFamily="2" charset="-122"/>
              </a:rPr>
              <a:t>{1}, {2}, {3}, {4}</a:t>
            </a:r>
          </a:p>
          <a:p>
            <a:pPr lvl="1">
              <a:lnSpc>
                <a:spcPct val="80000"/>
              </a:lnSpc>
              <a:buFont typeface="Wingdings" pitchFamily="2" charset="2"/>
              <a:buNone/>
            </a:pPr>
            <a:r>
              <a:rPr lang="en-US" altLang="zh-CN" sz="2000" dirty="0" smtClean="0">
                <a:ea typeface="宋体" pitchFamily="2" charset="-122"/>
              </a:rPr>
              <a:t>}</a:t>
            </a:r>
          </a:p>
          <a:p>
            <a:pPr lvl="1">
              <a:lnSpc>
                <a:spcPct val="80000"/>
              </a:lnSpc>
              <a:buFont typeface="Wingdings" pitchFamily="2" charset="2"/>
              <a:buNone/>
            </a:pPr>
            <a:r>
              <a:rPr lang="en-US" altLang="zh-CN" sz="2000" dirty="0" err="1" smtClean="0">
                <a:ea typeface="宋体" pitchFamily="2" charset="-122"/>
              </a:rPr>
              <a:t>int</a:t>
            </a:r>
            <a:r>
              <a:rPr lang="en-US" altLang="zh-CN" sz="2000" dirty="0" smtClean="0">
                <a:ea typeface="宋体" pitchFamily="2" charset="-122"/>
              </a:rPr>
              <a:t> y[4][3] = {0}; /* </a:t>
            </a:r>
            <a:r>
              <a:rPr lang="zh-CN" altLang="en-US" sz="2000" dirty="0" smtClean="0">
                <a:ea typeface="宋体" pitchFamily="2" charset="-122"/>
              </a:rPr>
              <a:t>初始化为</a:t>
            </a:r>
            <a:r>
              <a:rPr lang="en-US" altLang="zh-CN" sz="2000" dirty="0" smtClean="0">
                <a:ea typeface="宋体" pitchFamily="2" charset="-122"/>
              </a:rPr>
              <a:t>0 */</a:t>
            </a:r>
          </a:p>
        </p:txBody>
      </p:sp>
      <p:graphicFrame>
        <p:nvGraphicFramePr>
          <p:cNvPr id="124932" name="Group 4"/>
          <p:cNvGraphicFramePr>
            <a:graphicFrameLocks noGrp="1"/>
          </p:cNvGraphicFramePr>
          <p:nvPr>
            <p:ph sz="quarter" idx="2"/>
          </p:nvPr>
        </p:nvGraphicFramePr>
        <p:xfrm>
          <a:off x="4606925" y="1447800"/>
          <a:ext cx="3476625" cy="2201864"/>
        </p:xfrm>
        <a:graphic>
          <a:graphicData uri="http://schemas.openxmlformats.org/drawingml/2006/table">
            <a:tbl>
              <a:tblPr/>
              <a:tblGrid>
                <a:gridCol w="1158875"/>
                <a:gridCol w="1158875"/>
                <a:gridCol w="1158875"/>
              </a:tblGrid>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4954" name="Group 26"/>
          <p:cNvGraphicFramePr>
            <a:graphicFrameLocks noGrp="1"/>
          </p:cNvGraphicFramePr>
          <p:nvPr>
            <p:ph sz="quarter" idx="3"/>
          </p:nvPr>
        </p:nvGraphicFramePr>
        <p:xfrm>
          <a:off x="4606925" y="3789363"/>
          <a:ext cx="3476625" cy="2214564"/>
        </p:xfrm>
        <a:graphic>
          <a:graphicData uri="http://schemas.openxmlformats.org/drawingml/2006/table">
            <a:tbl>
              <a:tblPr/>
              <a:tblGrid>
                <a:gridCol w="1158875"/>
                <a:gridCol w="1158875"/>
                <a:gridCol w="1158875"/>
              </a:tblGrid>
              <a:tr h="5635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animEffect transition="in" filter="blinds(horizontal)">
                                      <p:cBhvr>
                                        <p:cTn id="7" dur="500"/>
                                        <p:tgtEl>
                                          <p:spTgt spid="1249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4931">
                                            <p:txEl>
                                              <p:pRg st="2" end="2"/>
                                            </p:txEl>
                                          </p:spTgt>
                                        </p:tgtEl>
                                        <p:attrNameLst>
                                          <p:attrName>style.visibility</p:attrName>
                                        </p:attrNameLst>
                                      </p:cBhvr>
                                      <p:to>
                                        <p:strVal val="visible"/>
                                      </p:to>
                                    </p:set>
                                    <p:animEffect transition="in" filter="blinds(horizontal)">
                                      <p:cBhvr>
                                        <p:cTn id="10" dur="500"/>
                                        <p:tgtEl>
                                          <p:spTgt spid="1249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4931">
                                            <p:txEl>
                                              <p:pRg st="3" end="3"/>
                                            </p:txEl>
                                          </p:spTgt>
                                        </p:tgtEl>
                                        <p:attrNameLst>
                                          <p:attrName>style.visibility</p:attrName>
                                        </p:attrNameLst>
                                      </p:cBhvr>
                                      <p:to>
                                        <p:strVal val="visible"/>
                                      </p:to>
                                    </p:set>
                                    <p:animEffect transition="in" filter="blinds(horizontal)">
                                      <p:cBhvr>
                                        <p:cTn id="13" dur="500"/>
                                        <p:tgtEl>
                                          <p:spTgt spid="1249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4931">
                                            <p:txEl>
                                              <p:pRg st="4" end="4"/>
                                            </p:txEl>
                                          </p:spTgt>
                                        </p:tgtEl>
                                        <p:attrNameLst>
                                          <p:attrName>style.visibility</p:attrName>
                                        </p:attrNameLst>
                                      </p:cBhvr>
                                      <p:to>
                                        <p:strVal val="visible"/>
                                      </p:to>
                                    </p:set>
                                    <p:animEffect transition="in" filter="blinds(horizontal)">
                                      <p:cBhvr>
                                        <p:cTn id="16" dur="500"/>
                                        <p:tgtEl>
                                          <p:spTgt spid="1249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4931">
                                            <p:txEl>
                                              <p:pRg st="5" end="5"/>
                                            </p:txEl>
                                          </p:spTgt>
                                        </p:tgtEl>
                                        <p:attrNameLst>
                                          <p:attrName>style.visibility</p:attrName>
                                        </p:attrNameLst>
                                      </p:cBhvr>
                                      <p:to>
                                        <p:strVal val="visible"/>
                                      </p:to>
                                    </p:set>
                                    <p:animEffect transition="in" filter="blinds(horizontal)">
                                      <p:cBhvr>
                                        <p:cTn id="19" dur="500"/>
                                        <p:tgtEl>
                                          <p:spTgt spid="1249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4932"/>
                                        </p:tgtEl>
                                        <p:attrNameLst>
                                          <p:attrName>style.visibility</p:attrName>
                                        </p:attrNameLst>
                                      </p:cBhvr>
                                      <p:to>
                                        <p:strVal val="visible"/>
                                      </p:to>
                                    </p:set>
                                    <p:animEffect transition="in" filter="blinds(horizontal)">
                                      <p:cBhvr>
                                        <p:cTn id="24" dur="500"/>
                                        <p:tgtEl>
                                          <p:spTgt spid="12493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4931">
                                            <p:txEl>
                                              <p:pRg st="6" end="6"/>
                                            </p:txEl>
                                          </p:spTgt>
                                        </p:tgtEl>
                                        <p:attrNameLst>
                                          <p:attrName>style.visibility</p:attrName>
                                        </p:attrNameLst>
                                      </p:cBhvr>
                                      <p:to>
                                        <p:strVal val="visible"/>
                                      </p:to>
                                    </p:set>
                                    <p:animEffect transition="in" filter="blinds(horizontal)">
                                      <p:cBhvr>
                                        <p:cTn id="29" dur="500"/>
                                        <p:tgtEl>
                                          <p:spTgt spid="12493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4931">
                                            <p:txEl>
                                              <p:pRg st="7" end="7"/>
                                            </p:txEl>
                                          </p:spTgt>
                                        </p:tgtEl>
                                        <p:attrNameLst>
                                          <p:attrName>style.visibility</p:attrName>
                                        </p:attrNameLst>
                                      </p:cBhvr>
                                      <p:to>
                                        <p:strVal val="visible"/>
                                      </p:to>
                                    </p:set>
                                    <p:animEffect transition="in" filter="blinds(horizontal)">
                                      <p:cBhvr>
                                        <p:cTn id="34" dur="500"/>
                                        <p:tgtEl>
                                          <p:spTgt spid="124931">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24931">
                                            <p:txEl>
                                              <p:pRg st="8" end="8"/>
                                            </p:txEl>
                                          </p:spTgt>
                                        </p:tgtEl>
                                        <p:attrNameLst>
                                          <p:attrName>style.visibility</p:attrName>
                                        </p:attrNameLst>
                                      </p:cBhvr>
                                      <p:to>
                                        <p:strVal val="visible"/>
                                      </p:to>
                                    </p:set>
                                    <p:animEffect transition="in" filter="blinds(horizontal)">
                                      <p:cBhvr>
                                        <p:cTn id="37" dur="500"/>
                                        <p:tgtEl>
                                          <p:spTgt spid="12493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4931">
                                            <p:txEl>
                                              <p:pRg st="9" end="9"/>
                                            </p:txEl>
                                          </p:spTgt>
                                        </p:tgtEl>
                                        <p:attrNameLst>
                                          <p:attrName>style.visibility</p:attrName>
                                        </p:attrNameLst>
                                      </p:cBhvr>
                                      <p:to>
                                        <p:strVal val="visible"/>
                                      </p:to>
                                    </p:set>
                                    <p:animEffect transition="in" filter="blinds(horizontal)">
                                      <p:cBhvr>
                                        <p:cTn id="40" dur="500"/>
                                        <p:tgtEl>
                                          <p:spTgt spid="12493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24954"/>
                                        </p:tgtEl>
                                        <p:attrNameLst>
                                          <p:attrName>style.visibility</p:attrName>
                                        </p:attrNameLst>
                                      </p:cBhvr>
                                      <p:to>
                                        <p:strVal val="visible"/>
                                      </p:to>
                                    </p:set>
                                    <p:animEffect transition="in" filter="blinds(horizontal)">
                                      <p:cBhvr>
                                        <p:cTn id="45" dur="500"/>
                                        <p:tgtEl>
                                          <p:spTgt spid="12495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4931">
                                            <p:txEl>
                                              <p:pRg st="10" end="10"/>
                                            </p:txEl>
                                          </p:spTgt>
                                        </p:tgtEl>
                                        <p:attrNameLst>
                                          <p:attrName>style.visibility</p:attrName>
                                        </p:attrNameLst>
                                      </p:cBhvr>
                                      <p:to>
                                        <p:strVal val="visible"/>
                                      </p:to>
                                    </p:set>
                                    <p:animEffect transition="in" filter="blinds(horizontal)">
                                      <p:cBhvr>
                                        <p:cTn id="50" dur="500"/>
                                        <p:tgtEl>
                                          <p:spTgt spid="1249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cstate="print"/>
          <a:srcRect/>
          <a:stretch>
            <a:fillRect/>
          </a:stretch>
        </p:blipFill>
        <p:spPr bwMode="auto">
          <a:xfrm>
            <a:off x="0" y="1785938"/>
            <a:ext cx="9144000" cy="5157787"/>
          </a:xfrm>
          <a:prstGeom prst="rect">
            <a:avLst/>
          </a:prstGeom>
          <a:noFill/>
          <a:ln w="9525">
            <a:noFill/>
            <a:miter lim="800000"/>
            <a:headEnd/>
            <a:tailEnd/>
          </a:ln>
        </p:spPr>
      </p:pic>
      <p:sp>
        <p:nvSpPr>
          <p:cNvPr id="65539" name="页脚占位符 3"/>
          <p:cNvSpPr>
            <a:spLocks noGrp="1"/>
          </p:cNvSpPr>
          <p:nvPr>
            <p:ph type="ftr" sz="quarter" idx="10"/>
          </p:nvPr>
        </p:nvSpPr>
        <p:spPr>
          <a:noFill/>
        </p:spPr>
        <p:txBody>
          <a:bodyPr/>
          <a:lstStyle/>
          <a:p>
            <a:r>
              <a:rPr lang="en-US" altLang="zh-CN" smtClean="0"/>
              <a:t>构造类型 – 数组和指针</a:t>
            </a:r>
          </a:p>
        </p:txBody>
      </p:sp>
      <p:sp>
        <p:nvSpPr>
          <p:cNvPr id="65540" name="灯片编号占位符 4"/>
          <p:cNvSpPr>
            <a:spLocks noGrp="1"/>
          </p:cNvSpPr>
          <p:nvPr>
            <p:ph type="sldNum" sz="quarter" idx="11"/>
          </p:nvPr>
        </p:nvSpPr>
        <p:spPr>
          <a:noFill/>
        </p:spPr>
        <p:txBody>
          <a:bodyPr/>
          <a:lstStyle/>
          <a:p>
            <a:fld id="{7AB0242C-1AE8-4DA7-BB39-586D50B7F0D3}" type="slidenum">
              <a:rPr lang="en-US" altLang="zh-CN" smtClean="0"/>
              <a:pPr/>
              <a:t>60</a:t>
            </a:fld>
            <a:endParaRPr lang="en-US" altLang="zh-CN" smtClean="0"/>
          </a:p>
        </p:txBody>
      </p:sp>
      <p:sp>
        <p:nvSpPr>
          <p:cNvPr id="65541"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5.4</a:t>
            </a:r>
            <a:r>
              <a:rPr lang="zh-CN" altLang="en-US" dirty="0" smtClean="0">
                <a:ea typeface="宋体" pitchFamily="2" charset="-122"/>
              </a:rPr>
              <a:t>：如何运行命令行程序（续）</a:t>
            </a:r>
          </a:p>
        </p:txBody>
      </p:sp>
      <p:sp>
        <p:nvSpPr>
          <p:cNvPr id="65542" name="Rectangle 3"/>
          <p:cNvSpPr>
            <a:spLocks noGrp="1" noChangeArrowheads="1"/>
          </p:cNvSpPr>
          <p:nvPr>
            <p:ph type="body" idx="1"/>
          </p:nvPr>
        </p:nvSpPr>
        <p:spPr>
          <a:xfrm>
            <a:off x="971550" y="1196975"/>
            <a:ext cx="7105650" cy="468313"/>
          </a:xfrm>
        </p:spPr>
        <p:txBody>
          <a:bodyPr/>
          <a:lstStyle/>
          <a:p>
            <a:r>
              <a:rPr lang="zh-CN" altLang="en-US" smtClean="0">
                <a:ea typeface="宋体" pitchFamily="2" charset="-122"/>
              </a:rPr>
              <a:t>在</a:t>
            </a:r>
            <a:r>
              <a:rPr lang="en-US" altLang="zh-CN" smtClean="0">
                <a:ea typeface="宋体" pitchFamily="2" charset="-122"/>
              </a:rPr>
              <a:t>VC</a:t>
            </a:r>
            <a:r>
              <a:rPr lang="zh-CN" altLang="en-US" smtClean="0">
                <a:ea typeface="宋体" pitchFamily="2" charset="-122"/>
              </a:rPr>
              <a:t>环境下运行</a:t>
            </a:r>
          </a:p>
        </p:txBody>
      </p:sp>
      <p:sp>
        <p:nvSpPr>
          <p:cNvPr id="65543" name="Picture 4"/>
          <p:cNvSpPr>
            <a:spLocks noChangeAspect="1" noChangeArrowheads="1"/>
          </p:cNvSpPr>
          <p:nvPr/>
        </p:nvSpPr>
        <p:spPr bwMode="auto">
          <a:xfrm>
            <a:off x="0" y="1700213"/>
            <a:ext cx="9144000" cy="5157787"/>
          </a:xfrm>
          <a:prstGeom prst="rect">
            <a:avLst/>
          </a:prstGeom>
          <a:noFill/>
          <a:ln w="9525">
            <a:noFill/>
            <a:miter lim="800000"/>
            <a:headEnd/>
            <a:tailEnd/>
          </a:ln>
        </p:spPr>
        <p:txBody>
          <a:bodyPr/>
          <a:lstStyle/>
          <a:p>
            <a:endParaRPr lang="zh-CN" altLang="en-US"/>
          </a:p>
        </p:txBody>
      </p:sp>
      <p:sp>
        <p:nvSpPr>
          <p:cNvPr id="119813" name="AutoShape 5"/>
          <p:cNvSpPr>
            <a:spLocks noChangeArrowheads="1"/>
          </p:cNvSpPr>
          <p:nvPr/>
        </p:nvSpPr>
        <p:spPr bwMode="auto">
          <a:xfrm>
            <a:off x="5003800" y="3500438"/>
            <a:ext cx="2376488" cy="1008062"/>
          </a:xfrm>
          <a:prstGeom prst="cloudCallout">
            <a:avLst>
              <a:gd name="adj1" fmla="val -54611"/>
              <a:gd name="adj2" fmla="val 71574"/>
            </a:avLst>
          </a:prstGeom>
          <a:solidFill>
            <a:schemeClr val="accent1"/>
          </a:solidFill>
          <a:ln w="9525">
            <a:solidFill>
              <a:schemeClr val="tx1"/>
            </a:solidFill>
            <a:round/>
            <a:headEnd/>
            <a:tailEnd/>
          </a:ln>
        </p:spPr>
        <p:txBody>
          <a:bodyPr/>
          <a:lstStyle/>
          <a:p>
            <a:r>
              <a:rPr lang="zh-CN" altLang="en-US"/>
              <a:t>注意：不要带命令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9813"/>
                                        </p:tgtEl>
                                        <p:attrNameLst>
                                          <p:attrName>style.visibility</p:attrName>
                                        </p:attrNameLst>
                                      </p:cBhvr>
                                      <p:to>
                                        <p:strVal val="visible"/>
                                      </p:to>
                                    </p:set>
                                    <p:animEffect transition="in" filter="blinds(horizontal)">
                                      <p:cBhvr>
                                        <p:cTn id="13"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3"/>
          <p:cNvSpPr>
            <a:spLocks noGrp="1"/>
          </p:cNvSpPr>
          <p:nvPr>
            <p:ph type="ftr" sz="quarter" idx="10"/>
          </p:nvPr>
        </p:nvSpPr>
        <p:spPr>
          <a:noFill/>
        </p:spPr>
        <p:txBody>
          <a:bodyPr/>
          <a:lstStyle/>
          <a:p>
            <a:r>
              <a:rPr lang="en-US" altLang="zh-CN" smtClean="0"/>
              <a:t>构造类型 – 数组和指针</a:t>
            </a:r>
          </a:p>
        </p:txBody>
      </p:sp>
      <p:sp>
        <p:nvSpPr>
          <p:cNvPr id="66563" name="灯片编号占位符 4"/>
          <p:cNvSpPr>
            <a:spLocks noGrp="1"/>
          </p:cNvSpPr>
          <p:nvPr>
            <p:ph type="sldNum" sz="quarter" idx="11"/>
          </p:nvPr>
        </p:nvSpPr>
        <p:spPr>
          <a:noFill/>
        </p:spPr>
        <p:txBody>
          <a:bodyPr/>
          <a:lstStyle/>
          <a:p>
            <a:fld id="{DBCF206E-4279-4DDA-A169-8A9EE8E77D90}" type="slidenum">
              <a:rPr lang="en-US" altLang="zh-CN" smtClean="0"/>
              <a:pPr/>
              <a:t>61</a:t>
            </a:fld>
            <a:endParaRPr lang="en-US" altLang="zh-CN" smtClean="0"/>
          </a:p>
        </p:txBody>
      </p:sp>
      <p:sp>
        <p:nvSpPr>
          <p:cNvPr id="66564" name="Rectangle 2"/>
          <p:cNvSpPr>
            <a:spLocks noGrp="1" noChangeArrowheads="1"/>
          </p:cNvSpPr>
          <p:nvPr>
            <p:ph type="title"/>
          </p:nvPr>
        </p:nvSpPr>
        <p:spPr/>
        <p:txBody>
          <a:bodyPr/>
          <a:lstStyle/>
          <a:p>
            <a:r>
              <a:rPr lang="zh-CN" altLang="en-US" smtClean="0">
                <a:ea typeface="宋体" pitchFamily="2" charset="-122"/>
              </a:rPr>
              <a:t>函数指针*</a:t>
            </a:r>
          </a:p>
        </p:txBody>
      </p:sp>
      <p:sp>
        <p:nvSpPr>
          <p:cNvPr id="66565" name="Rectangle 3"/>
          <p:cNvSpPr>
            <a:spLocks noGrp="1" noChangeArrowheads="1"/>
          </p:cNvSpPr>
          <p:nvPr>
            <p:ph type="body" idx="1"/>
          </p:nvPr>
        </p:nvSpPr>
        <p:spPr/>
        <p:txBody>
          <a:bodyPr/>
          <a:lstStyle/>
          <a:p>
            <a:pPr>
              <a:lnSpc>
                <a:spcPct val="80000"/>
              </a:lnSpc>
            </a:pPr>
            <a:r>
              <a:rPr lang="zh-CN" altLang="en-US" sz="2000" b="0" dirty="0" smtClean="0">
                <a:ea typeface="宋体" pitchFamily="2" charset="-122"/>
              </a:rPr>
              <a:t>函数指针</a:t>
            </a:r>
          </a:p>
          <a:p>
            <a:pPr lvl="1">
              <a:lnSpc>
                <a:spcPct val="80000"/>
              </a:lnSpc>
              <a:buFont typeface="Wingdings" pitchFamily="2" charset="2"/>
              <a:buNone/>
            </a:pPr>
            <a:r>
              <a:rPr lang="zh-CN" altLang="en-US" sz="2000" dirty="0" smtClean="0">
                <a:ea typeface="宋体" pitchFamily="2" charset="-122"/>
              </a:rPr>
              <a:t>即</a:t>
            </a:r>
            <a:r>
              <a:rPr lang="zh-CN" altLang="en-US" sz="2000" dirty="0" smtClean="0">
                <a:solidFill>
                  <a:srgbClr val="0033CC"/>
                </a:solidFill>
                <a:ea typeface="宋体" pitchFamily="2" charset="-122"/>
              </a:rPr>
              <a:t>指向函数的指针</a:t>
            </a:r>
            <a:r>
              <a:rPr lang="zh-CN" altLang="en-US" sz="2000" dirty="0" smtClean="0">
                <a:ea typeface="宋体" pitchFamily="2" charset="-122"/>
              </a:rPr>
              <a:t>。</a:t>
            </a:r>
          </a:p>
          <a:p>
            <a:pPr lvl="1">
              <a:lnSpc>
                <a:spcPct val="80000"/>
              </a:lnSpc>
              <a:buFont typeface="Wingdings" pitchFamily="2" charset="2"/>
              <a:buNone/>
            </a:pPr>
            <a:endParaRPr lang="zh-CN" altLang="en-US" sz="2000" dirty="0" smtClean="0">
              <a:ea typeface="宋体" pitchFamily="2" charset="-122"/>
            </a:endParaRPr>
          </a:p>
          <a:p>
            <a:pPr lvl="1">
              <a:lnSpc>
                <a:spcPct val="80000"/>
              </a:lnSpc>
              <a:buFont typeface="Wingdings" pitchFamily="2" charset="2"/>
              <a:buNone/>
            </a:pPr>
            <a:r>
              <a:rPr lang="zh-CN" altLang="en-US" sz="2000" dirty="0" smtClean="0">
                <a:ea typeface="宋体" pitchFamily="2" charset="-122"/>
              </a:rPr>
              <a:t>函数指针说明形式为：</a:t>
            </a:r>
          </a:p>
          <a:p>
            <a:pPr lvl="2" indent="0">
              <a:lnSpc>
                <a:spcPct val="90000"/>
              </a:lnSpc>
              <a:buFont typeface="Wingdings" pitchFamily="2" charset="2"/>
              <a:buNone/>
            </a:pPr>
            <a:r>
              <a:rPr lang="zh-CN" altLang="en-US" sz="2000" i="1" dirty="0" smtClean="0">
                <a:solidFill>
                  <a:srgbClr val="0033CC"/>
                </a:solidFill>
                <a:ea typeface="宋体" pitchFamily="2" charset="-122"/>
              </a:rPr>
              <a:t>类型    （*标识符）（ ）；</a:t>
            </a:r>
          </a:p>
          <a:p>
            <a:pPr lvl="1">
              <a:lnSpc>
                <a:spcPct val="80000"/>
              </a:lnSpc>
              <a:buFont typeface="Wingdings" pitchFamily="2" charset="2"/>
              <a:buNone/>
            </a:pPr>
            <a:r>
              <a:rPr lang="zh-CN" altLang="en-US" sz="2000" dirty="0" smtClean="0">
                <a:ea typeface="宋体" pitchFamily="2" charset="-122"/>
              </a:rPr>
              <a:t> </a:t>
            </a:r>
          </a:p>
          <a:p>
            <a:pPr lvl="1">
              <a:lnSpc>
                <a:spcPct val="80000"/>
              </a:lnSpc>
              <a:buFont typeface="Wingdings" pitchFamily="2" charset="2"/>
              <a:buNone/>
            </a:pPr>
            <a:r>
              <a:rPr lang="zh-CN" altLang="en-US" sz="2000" dirty="0" smtClean="0">
                <a:ea typeface="宋体" pitchFamily="2" charset="-122"/>
              </a:rPr>
              <a:t>例：</a:t>
            </a:r>
            <a:r>
              <a:rPr lang="en-US" altLang="zh-CN" sz="2000" dirty="0" err="1" smtClean="0">
                <a:ea typeface="宋体" pitchFamily="2" charset="-122"/>
              </a:rPr>
              <a:t>int</a:t>
            </a:r>
            <a:r>
              <a:rPr lang="en-US" altLang="zh-CN" sz="2000" dirty="0" smtClean="0">
                <a:ea typeface="宋体" pitchFamily="2" charset="-122"/>
              </a:rPr>
              <a:t> (*</a:t>
            </a:r>
            <a:r>
              <a:rPr lang="en-US" altLang="zh-CN" sz="2000" dirty="0" err="1" smtClean="0">
                <a:ea typeface="宋体" pitchFamily="2" charset="-122"/>
              </a:rPr>
              <a:t>fp</a:t>
            </a:r>
            <a:r>
              <a:rPr lang="en-US" altLang="zh-CN" sz="2000" dirty="0" smtClean="0">
                <a:ea typeface="宋体" pitchFamily="2" charset="-122"/>
              </a:rPr>
              <a:t>)( );	    </a:t>
            </a:r>
            <a:r>
              <a:rPr lang="zh-CN" altLang="en-US" sz="2000" dirty="0" smtClean="0">
                <a:ea typeface="宋体" pitchFamily="2" charset="-122"/>
              </a:rPr>
              <a:t>注意：与</a:t>
            </a:r>
            <a:r>
              <a:rPr lang="en-US" altLang="zh-CN" sz="2000" dirty="0" err="1" smtClean="0">
                <a:ea typeface="宋体" pitchFamily="2" charset="-122"/>
              </a:rPr>
              <a:t>int</a:t>
            </a:r>
            <a:r>
              <a:rPr lang="en-US" altLang="zh-CN" sz="2000" dirty="0" smtClean="0">
                <a:ea typeface="宋体" pitchFamily="2" charset="-122"/>
              </a:rPr>
              <a:t> *</a:t>
            </a:r>
            <a:r>
              <a:rPr lang="en-US" altLang="zh-CN" sz="2000" dirty="0" err="1" smtClean="0">
                <a:ea typeface="宋体" pitchFamily="2" charset="-122"/>
              </a:rPr>
              <a:t>fp</a:t>
            </a:r>
            <a:r>
              <a:rPr lang="en-US" altLang="zh-CN" sz="2000" dirty="0" smtClean="0">
                <a:ea typeface="宋体" pitchFamily="2" charset="-122"/>
              </a:rPr>
              <a:t>( )</a:t>
            </a:r>
            <a:r>
              <a:rPr lang="zh-CN" altLang="en-US" sz="2000" dirty="0" smtClean="0">
                <a:ea typeface="宋体" pitchFamily="2" charset="-122"/>
              </a:rPr>
              <a:t>；的不同</a:t>
            </a:r>
          </a:p>
          <a:p>
            <a:pPr lvl="1">
              <a:lnSpc>
                <a:spcPct val="80000"/>
              </a:lnSpc>
              <a:buFont typeface="Wingdings" pitchFamily="2" charset="2"/>
              <a:buNone/>
            </a:pPr>
            <a:r>
              <a:rPr lang="zh-CN" altLang="en-US" sz="2000" dirty="0" smtClean="0">
                <a:ea typeface="宋体" pitchFamily="2" charset="-122"/>
              </a:rPr>
              <a:t> </a:t>
            </a:r>
          </a:p>
          <a:p>
            <a:pPr lvl="1">
              <a:lnSpc>
                <a:spcPct val="80000"/>
              </a:lnSpc>
              <a:buFont typeface="Wingdings" pitchFamily="2" charset="2"/>
              <a:buNone/>
            </a:pPr>
            <a:r>
              <a:rPr lang="zh-CN" altLang="en-US" sz="2000" dirty="0" smtClean="0">
                <a:ea typeface="宋体" pitchFamily="2" charset="-122"/>
              </a:rPr>
              <a:t>对函数指针赋值，可通过赋值语句或参数传递。</a:t>
            </a:r>
          </a:p>
          <a:p>
            <a:pPr lvl="2" indent="0">
              <a:lnSpc>
                <a:spcPct val="90000"/>
              </a:lnSpc>
              <a:buFont typeface="Wingdings" pitchFamily="2" charset="2"/>
              <a:buNone/>
            </a:pPr>
            <a:r>
              <a:rPr lang="zh-CN" altLang="en-US" sz="2000" b="1" i="1" dirty="0" smtClean="0">
                <a:solidFill>
                  <a:srgbClr val="0033CC"/>
                </a:solidFill>
                <a:ea typeface="宋体" pitchFamily="2" charset="-122"/>
              </a:rPr>
              <a:t>函数指针 </a:t>
            </a:r>
            <a:r>
              <a:rPr lang="en-US" altLang="zh-CN" sz="2000" b="1" i="1" dirty="0" smtClean="0">
                <a:solidFill>
                  <a:srgbClr val="0033CC"/>
                </a:solidFill>
                <a:ea typeface="宋体" pitchFamily="2" charset="-122"/>
              </a:rPr>
              <a:t>= </a:t>
            </a:r>
            <a:r>
              <a:rPr lang="zh-CN" altLang="en-US" sz="2000" b="1" i="1" dirty="0" smtClean="0">
                <a:solidFill>
                  <a:srgbClr val="0033CC"/>
                </a:solidFill>
                <a:ea typeface="宋体" pitchFamily="2" charset="-122"/>
              </a:rPr>
              <a:t>函数名；</a:t>
            </a:r>
            <a:endParaRPr lang="zh-CN" altLang="en-US" sz="2000" i="1" dirty="0" smtClean="0">
              <a:solidFill>
                <a:srgbClr val="0033CC"/>
              </a:solidFill>
              <a:ea typeface="宋体" pitchFamily="2" charset="-122"/>
            </a:endParaRPr>
          </a:p>
          <a:p>
            <a:pPr lvl="1">
              <a:lnSpc>
                <a:spcPct val="80000"/>
              </a:lnSpc>
              <a:buFont typeface="Wingdings" pitchFamily="2" charset="2"/>
              <a:buNone/>
            </a:pPr>
            <a:r>
              <a:rPr lang="zh-CN" altLang="en-US" sz="2000" dirty="0" smtClean="0">
                <a:ea typeface="宋体" pitchFamily="2" charset="-122"/>
              </a:rPr>
              <a:t>（在</a:t>
            </a:r>
            <a:r>
              <a:rPr lang="en-US" altLang="zh-CN" sz="2000" dirty="0" smtClean="0">
                <a:ea typeface="宋体" pitchFamily="2" charset="-122"/>
              </a:rPr>
              <a:t>C</a:t>
            </a:r>
            <a:r>
              <a:rPr lang="zh-CN" altLang="en-US" sz="2000" dirty="0" smtClean="0">
                <a:ea typeface="宋体" pitchFamily="2" charset="-122"/>
              </a:rPr>
              <a:t>语言中，函数名是作为该函数的指针来处理。）</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3"/>
          <p:cNvSpPr>
            <a:spLocks noGrp="1"/>
          </p:cNvSpPr>
          <p:nvPr>
            <p:ph type="ftr" sz="quarter" idx="10"/>
          </p:nvPr>
        </p:nvSpPr>
        <p:spPr>
          <a:noFill/>
        </p:spPr>
        <p:txBody>
          <a:bodyPr/>
          <a:lstStyle/>
          <a:p>
            <a:r>
              <a:rPr lang="en-US" altLang="zh-CN" smtClean="0"/>
              <a:t>构造类型 – 数组和指针</a:t>
            </a:r>
          </a:p>
        </p:txBody>
      </p:sp>
      <p:sp>
        <p:nvSpPr>
          <p:cNvPr id="67587" name="灯片编号占位符 4"/>
          <p:cNvSpPr>
            <a:spLocks noGrp="1"/>
          </p:cNvSpPr>
          <p:nvPr>
            <p:ph type="sldNum" sz="quarter" idx="11"/>
          </p:nvPr>
        </p:nvSpPr>
        <p:spPr>
          <a:noFill/>
        </p:spPr>
        <p:txBody>
          <a:bodyPr/>
          <a:lstStyle/>
          <a:p>
            <a:fld id="{E4546D75-C437-4E3F-9E6E-4E384E2492AD}" type="slidenum">
              <a:rPr lang="en-US" altLang="zh-CN" smtClean="0"/>
              <a:pPr/>
              <a:t>62</a:t>
            </a:fld>
            <a:endParaRPr lang="en-US" altLang="zh-CN" smtClean="0"/>
          </a:p>
        </p:txBody>
      </p:sp>
      <p:sp>
        <p:nvSpPr>
          <p:cNvPr id="67588" name="Rectangle 2"/>
          <p:cNvSpPr>
            <a:spLocks noGrp="1" noChangeArrowheads="1"/>
          </p:cNvSpPr>
          <p:nvPr>
            <p:ph type="title"/>
          </p:nvPr>
        </p:nvSpPr>
        <p:spPr/>
        <p:txBody>
          <a:bodyPr/>
          <a:lstStyle/>
          <a:p>
            <a:r>
              <a:rPr lang="zh-CN" altLang="en-US" smtClean="0">
                <a:ea typeface="宋体" pitchFamily="2" charset="-122"/>
              </a:rPr>
              <a:t>函数指针*（续）</a:t>
            </a:r>
          </a:p>
        </p:txBody>
      </p:sp>
      <p:sp>
        <p:nvSpPr>
          <p:cNvPr id="67589"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zh-CN" altLang="en-US" sz="1600" b="0" smtClean="0">
                <a:ea typeface="宋体" pitchFamily="2" charset="-122"/>
              </a:rPr>
              <a:t>例：</a:t>
            </a:r>
          </a:p>
          <a:p>
            <a:pPr lvl="1">
              <a:lnSpc>
                <a:spcPct val="70000"/>
              </a:lnSpc>
              <a:buFont typeface="Wingdings" pitchFamily="2" charset="2"/>
              <a:buNone/>
            </a:pPr>
            <a:r>
              <a:rPr lang="en-US" altLang="zh-CN" sz="1600" smtClean="0">
                <a:ea typeface="宋体" pitchFamily="2" charset="-122"/>
              </a:rPr>
              <a:t>int leapyear( int year);</a:t>
            </a:r>
          </a:p>
          <a:p>
            <a:pPr lvl="1">
              <a:lnSpc>
                <a:spcPct val="70000"/>
              </a:lnSpc>
              <a:buFont typeface="Wingdings" pitchFamily="2" charset="2"/>
              <a:buNone/>
            </a:pPr>
            <a:r>
              <a:rPr lang="en-US" altLang="zh-CN" sz="1600" smtClean="0">
                <a:ea typeface="宋体" pitchFamily="2" charset="-122"/>
              </a:rPr>
              <a:t>main( )</a:t>
            </a:r>
          </a:p>
          <a:p>
            <a:pPr lvl="1">
              <a:lnSpc>
                <a:spcPct val="70000"/>
              </a:lnSpc>
              <a:buFont typeface="Wingdings" pitchFamily="2" charset="2"/>
              <a:buNone/>
            </a:pPr>
            <a:r>
              <a:rPr lang="en-US" altLang="zh-CN" sz="1600" smtClean="0">
                <a:ea typeface="宋体" pitchFamily="2" charset="-122"/>
              </a:rPr>
              <a:t>{</a:t>
            </a:r>
          </a:p>
          <a:p>
            <a:pPr lvl="2" indent="0">
              <a:lnSpc>
                <a:spcPct val="80000"/>
              </a:lnSpc>
              <a:buFont typeface="Wingdings" pitchFamily="2" charset="2"/>
              <a:buNone/>
            </a:pPr>
            <a:r>
              <a:rPr lang="en-US" altLang="zh-CN" sz="1600" smtClean="0">
                <a:ea typeface="宋体" pitchFamily="2" charset="-122"/>
              </a:rPr>
              <a:t>int (*fnptr)( );</a:t>
            </a:r>
          </a:p>
          <a:p>
            <a:pPr lvl="2" indent="0">
              <a:lnSpc>
                <a:spcPct val="80000"/>
              </a:lnSpc>
              <a:buFont typeface="Wingdings" pitchFamily="2" charset="2"/>
              <a:buNone/>
            </a:pPr>
            <a:r>
              <a:rPr lang="en-US" altLang="zh-CN" sz="1600" smtClean="0">
                <a:ea typeface="宋体" pitchFamily="2" charset="-122"/>
              </a:rPr>
              <a:t>fnptr = leapyear;</a:t>
            </a:r>
          </a:p>
          <a:p>
            <a:pPr lvl="2" indent="0">
              <a:lnSpc>
                <a:spcPct val="80000"/>
              </a:lnSpc>
              <a:buFont typeface="Wingdings" pitchFamily="2" charset="2"/>
              <a:buNone/>
            </a:pPr>
            <a:r>
              <a:rPr lang="en-US" altLang="zh-CN" sz="1600" smtClean="0">
                <a:ea typeface="宋体" pitchFamily="2" charset="-122"/>
              </a:rPr>
              <a:t>result = (*fnptr)(2000);	/* </a:t>
            </a:r>
            <a:r>
              <a:rPr lang="zh-CN" altLang="en-US" sz="1600" smtClean="0">
                <a:ea typeface="宋体" pitchFamily="2" charset="-122"/>
              </a:rPr>
              <a:t>与调用</a:t>
            </a:r>
            <a:r>
              <a:rPr lang="en-US" altLang="zh-CN" sz="1600" smtClean="0">
                <a:ea typeface="宋体" pitchFamily="2" charset="-122"/>
              </a:rPr>
              <a:t>leapyear(2000)</a:t>
            </a:r>
            <a:r>
              <a:rPr lang="zh-CN" altLang="en-US" sz="1600" smtClean="0">
                <a:ea typeface="宋体" pitchFamily="2" charset="-122"/>
              </a:rPr>
              <a:t>完全等价*</a:t>
            </a:r>
            <a:r>
              <a:rPr lang="en-US" altLang="zh-CN" sz="1600" smtClean="0">
                <a:ea typeface="宋体" pitchFamily="2" charset="-122"/>
              </a:rPr>
              <a:t>/</a:t>
            </a:r>
          </a:p>
          <a:p>
            <a:pPr lvl="1">
              <a:lnSpc>
                <a:spcPct val="70000"/>
              </a:lnSpc>
              <a:buFont typeface="Wingdings" pitchFamily="2" charset="2"/>
              <a:buNone/>
            </a:pPr>
            <a:r>
              <a:rPr lang="en-US" altLang="zh-CN" sz="1600" smtClean="0">
                <a:ea typeface="宋体" pitchFamily="2" charset="-122"/>
              </a:rPr>
              <a:t>}</a:t>
            </a:r>
          </a:p>
          <a:p>
            <a:pPr lvl="1">
              <a:lnSpc>
                <a:spcPct val="70000"/>
              </a:lnSpc>
              <a:buFont typeface="Wingdings" pitchFamily="2" charset="2"/>
              <a:buNone/>
            </a:pPr>
            <a:r>
              <a:rPr lang="en-US" altLang="zh-CN" sz="1600" smtClean="0">
                <a:ea typeface="宋体" pitchFamily="2" charset="-122"/>
              </a:rPr>
              <a:t> </a:t>
            </a:r>
          </a:p>
          <a:p>
            <a:pPr lvl="1">
              <a:lnSpc>
                <a:spcPct val="70000"/>
              </a:lnSpc>
              <a:buFont typeface="Wingdings" pitchFamily="2" charset="2"/>
              <a:buNone/>
            </a:pPr>
            <a:r>
              <a:rPr lang="en-US" altLang="zh-CN" sz="1600" smtClean="0">
                <a:ea typeface="宋体" pitchFamily="2" charset="-122"/>
              </a:rPr>
              <a:t>int leapyear( int year)</a:t>
            </a:r>
          </a:p>
          <a:p>
            <a:pPr lvl="1">
              <a:lnSpc>
                <a:spcPct val="70000"/>
              </a:lnSpc>
              <a:buFont typeface="Wingdings" pitchFamily="2" charset="2"/>
              <a:buNone/>
            </a:pPr>
            <a:r>
              <a:rPr lang="en-US" altLang="zh-CN" sz="1600" smtClean="0">
                <a:ea typeface="宋体" pitchFamily="2" charset="-122"/>
              </a:rPr>
              <a:t>{</a:t>
            </a:r>
          </a:p>
          <a:p>
            <a:pPr lvl="2" indent="0">
              <a:lnSpc>
                <a:spcPct val="80000"/>
              </a:lnSpc>
              <a:buFont typeface="Wingdings" pitchFamily="2" charset="2"/>
              <a:buNone/>
            </a:pPr>
            <a:r>
              <a:rPr lang="en-US" altLang="zh-CN" sz="1600" smtClean="0">
                <a:ea typeface="宋体" pitchFamily="2" charset="-122"/>
              </a:rPr>
              <a:t>if(((year % 4 = = 0) &amp;&amp; (year % 100 != 0)) || (year % 400) = = 0)</a:t>
            </a:r>
          </a:p>
          <a:p>
            <a:pPr lvl="3" indent="0">
              <a:lnSpc>
                <a:spcPct val="80000"/>
              </a:lnSpc>
            </a:pPr>
            <a:r>
              <a:rPr lang="en-US" altLang="zh-CN" sz="1400" smtClean="0">
                <a:ea typeface="宋体" pitchFamily="2" charset="-122"/>
              </a:rPr>
              <a:t>return ( 1);</a:t>
            </a:r>
          </a:p>
          <a:p>
            <a:pPr lvl="2" indent="0">
              <a:lnSpc>
                <a:spcPct val="80000"/>
              </a:lnSpc>
              <a:buFont typeface="Wingdings" pitchFamily="2" charset="2"/>
              <a:buNone/>
            </a:pPr>
            <a:r>
              <a:rPr lang="en-US" altLang="zh-CN" sz="1600" smtClean="0">
                <a:ea typeface="宋体" pitchFamily="2" charset="-122"/>
              </a:rPr>
              <a:t>else</a:t>
            </a:r>
          </a:p>
          <a:p>
            <a:pPr lvl="3" indent="0">
              <a:lnSpc>
                <a:spcPct val="80000"/>
              </a:lnSpc>
            </a:pPr>
            <a:r>
              <a:rPr lang="en-US" altLang="zh-CN" sz="1400" smtClean="0">
                <a:ea typeface="宋体" pitchFamily="2" charset="-122"/>
              </a:rPr>
              <a:t>return ( 0);</a:t>
            </a:r>
          </a:p>
          <a:p>
            <a:pPr lvl="1">
              <a:lnSpc>
                <a:spcPct val="70000"/>
              </a:lnSpc>
              <a:buFont typeface="Wingdings" pitchFamily="2" charset="2"/>
              <a:buNone/>
            </a:pPr>
            <a:r>
              <a:rPr lang="en-US" altLang="zh-CN" sz="1600" smtClean="0">
                <a:ea typeface="宋体" pitchFamily="2" charset="-122"/>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3"/>
          <p:cNvSpPr>
            <a:spLocks noGrp="1"/>
          </p:cNvSpPr>
          <p:nvPr>
            <p:ph type="ftr" sz="quarter" idx="10"/>
          </p:nvPr>
        </p:nvSpPr>
        <p:spPr>
          <a:noFill/>
        </p:spPr>
        <p:txBody>
          <a:bodyPr/>
          <a:lstStyle/>
          <a:p>
            <a:r>
              <a:rPr lang="en-US" altLang="zh-CN" smtClean="0"/>
              <a:t>构造类型 – 数组和指针</a:t>
            </a:r>
          </a:p>
        </p:txBody>
      </p:sp>
      <p:sp>
        <p:nvSpPr>
          <p:cNvPr id="68611" name="灯片编号占位符 4"/>
          <p:cNvSpPr>
            <a:spLocks noGrp="1"/>
          </p:cNvSpPr>
          <p:nvPr>
            <p:ph type="sldNum" sz="quarter" idx="11"/>
          </p:nvPr>
        </p:nvSpPr>
        <p:spPr>
          <a:noFill/>
        </p:spPr>
        <p:txBody>
          <a:bodyPr/>
          <a:lstStyle/>
          <a:p>
            <a:fld id="{45B6DE82-5745-4706-9D2F-B5F09AE13633}" type="slidenum">
              <a:rPr lang="en-US" altLang="zh-CN" smtClean="0"/>
              <a:pPr/>
              <a:t>63</a:t>
            </a:fld>
            <a:endParaRPr lang="en-US" altLang="zh-CN" smtClean="0"/>
          </a:p>
        </p:txBody>
      </p:sp>
      <p:sp>
        <p:nvSpPr>
          <p:cNvPr id="68612" name="Rectangle 2"/>
          <p:cNvSpPr>
            <a:spLocks noGrp="1" noChangeArrowheads="1"/>
          </p:cNvSpPr>
          <p:nvPr>
            <p:ph type="title"/>
          </p:nvPr>
        </p:nvSpPr>
        <p:spPr/>
        <p:txBody>
          <a:bodyPr/>
          <a:lstStyle/>
          <a:p>
            <a:r>
              <a:rPr lang="zh-CN" altLang="en-US" dirty="0" smtClean="0">
                <a:ea typeface="宋体" pitchFamily="2" charset="-122"/>
              </a:rPr>
              <a:t>函数指针*（续）</a:t>
            </a:r>
          </a:p>
        </p:txBody>
      </p:sp>
      <p:sp>
        <p:nvSpPr>
          <p:cNvPr id="68613" name="Rectangle 3"/>
          <p:cNvSpPr>
            <a:spLocks noGrp="1" noChangeArrowheads="1"/>
          </p:cNvSpPr>
          <p:nvPr>
            <p:ph type="body" idx="1"/>
          </p:nvPr>
        </p:nvSpPr>
        <p:spPr>
          <a:xfrm>
            <a:off x="977900" y="1196975"/>
            <a:ext cx="6474420" cy="4806950"/>
          </a:xfrm>
        </p:spPr>
        <p:txBody>
          <a:bodyPr/>
          <a:lstStyle/>
          <a:p>
            <a:pPr>
              <a:lnSpc>
                <a:spcPct val="70000"/>
              </a:lnSpc>
              <a:buFont typeface="Wingdings" pitchFamily="2" charset="2"/>
              <a:buNone/>
            </a:pPr>
            <a:r>
              <a:rPr lang="zh-CN" altLang="en-US" sz="2000" b="0" dirty="0" smtClean="0">
                <a:ea typeface="宋体" pitchFamily="2" charset="-122"/>
              </a:rPr>
              <a:t>函数指针的作用：</a:t>
            </a:r>
          </a:p>
          <a:p>
            <a:pPr>
              <a:lnSpc>
                <a:spcPct val="70000"/>
              </a:lnSpc>
            </a:pPr>
            <a:r>
              <a:rPr lang="zh-CN" altLang="en-US" sz="2000" b="0" dirty="0" smtClean="0">
                <a:ea typeface="宋体" pitchFamily="2" charset="-122"/>
              </a:rPr>
              <a:t>函数派遣表</a:t>
            </a:r>
          </a:p>
          <a:p>
            <a:pPr marL="458788" lvl="1" indent="-65088">
              <a:lnSpc>
                <a:spcPct val="80000"/>
              </a:lnSpc>
              <a:buFont typeface="Wingdings" pitchFamily="2" charset="2"/>
              <a:buNone/>
            </a:pPr>
            <a:r>
              <a:rPr lang="zh-CN" altLang="en-US" sz="2000" dirty="0" smtClean="0">
                <a:ea typeface="宋体" pitchFamily="2" charset="-122"/>
              </a:rPr>
              <a:t>指向函数的指针（函数指针）通常用于设计所谓函数派遣表（</a:t>
            </a:r>
            <a:r>
              <a:rPr lang="en-US" altLang="zh-CN" sz="2000" dirty="0" smtClean="0">
                <a:ea typeface="宋体" pitchFamily="2" charset="-122"/>
              </a:rPr>
              <a:t>dispatch</a:t>
            </a:r>
            <a:r>
              <a:rPr lang="zh-CN" altLang="en-US" sz="2000" dirty="0" smtClean="0">
                <a:ea typeface="宋体" pitchFamily="2" charset="-122"/>
              </a:rPr>
              <a:t>）</a:t>
            </a:r>
            <a:r>
              <a:rPr lang="en-US" altLang="zh-CN" sz="2000" dirty="0" smtClean="0">
                <a:ea typeface="宋体" pitchFamily="2" charset="-122"/>
              </a:rPr>
              <a:t>,</a:t>
            </a:r>
            <a:r>
              <a:rPr lang="zh-CN" altLang="en-US" sz="2000" dirty="0" smtClean="0">
                <a:ea typeface="宋体" pitchFamily="2" charset="-122"/>
              </a:rPr>
              <a:t>即通过下标数字来访问某个函数，这常见于菜单系统的设计中。如，</a:t>
            </a:r>
            <a:r>
              <a:rPr lang="en-US" altLang="zh-CN" sz="2000" dirty="0" smtClean="0">
                <a:ea typeface="宋体" pitchFamily="2" charset="-122"/>
              </a:rPr>
              <a:t>index</a:t>
            </a:r>
            <a:r>
              <a:rPr lang="zh-CN" altLang="en-US" sz="2000" dirty="0" smtClean="0">
                <a:ea typeface="宋体" pitchFamily="2" charset="-122"/>
              </a:rPr>
              <a:t>变量为</a:t>
            </a:r>
            <a:r>
              <a:rPr lang="en-US" altLang="zh-CN" sz="2000" dirty="0" smtClean="0">
                <a:ea typeface="宋体" pitchFamily="2" charset="-122"/>
              </a:rPr>
              <a:t>0~9</a:t>
            </a:r>
            <a:r>
              <a:rPr lang="zh-CN" altLang="en-US" sz="2000" dirty="0" smtClean="0">
                <a:ea typeface="宋体" pitchFamily="2" charset="-122"/>
              </a:rPr>
              <a:t>，当</a:t>
            </a:r>
            <a:r>
              <a:rPr lang="en-US" altLang="zh-CN" sz="2000" dirty="0" smtClean="0">
                <a:ea typeface="宋体" pitchFamily="2" charset="-122"/>
              </a:rPr>
              <a:t>index</a:t>
            </a:r>
            <a:r>
              <a:rPr lang="zh-CN" altLang="en-US" sz="2000" dirty="0" smtClean="0">
                <a:ea typeface="宋体" pitchFamily="2" charset="-122"/>
              </a:rPr>
              <a:t>为</a:t>
            </a:r>
            <a:r>
              <a:rPr lang="en-US" altLang="zh-CN" sz="2000" dirty="0" smtClean="0">
                <a:ea typeface="宋体" pitchFamily="2" charset="-122"/>
              </a:rPr>
              <a:t>0</a:t>
            </a:r>
            <a:r>
              <a:rPr lang="zh-CN" altLang="en-US" sz="2000" dirty="0" smtClean="0">
                <a:ea typeface="宋体" pitchFamily="2" charset="-122"/>
              </a:rPr>
              <a:t>时，调用函数</a:t>
            </a:r>
            <a:r>
              <a:rPr lang="en-US" altLang="zh-CN" sz="2000" dirty="0" smtClean="0">
                <a:ea typeface="宋体" pitchFamily="2" charset="-122"/>
              </a:rPr>
              <a:t>fn0</a:t>
            </a:r>
            <a:r>
              <a:rPr lang="zh-CN" altLang="en-US" sz="2000" dirty="0" smtClean="0">
                <a:ea typeface="宋体" pitchFamily="2" charset="-122"/>
              </a:rPr>
              <a:t>；为</a:t>
            </a:r>
            <a:r>
              <a:rPr lang="en-US" altLang="zh-CN" sz="2000" dirty="0" smtClean="0">
                <a:ea typeface="宋体" pitchFamily="2" charset="-122"/>
              </a:rPr>
              <a:t>1</a:t>
            </a:r>
            <a:r>
              <a:rPr lang="zh-CN" altLang="en-US" sz="2000" dirty="0" smtClean="0">
                <a:ea typeface="宋体" pitchFamily="2" charset="-122"/>
              </a:rPr>
              <a:t>时调用函数</a:t>
            </a:r>
            <a:r>
              <a:rPr lang="en-US" altLang="zh-CN" sz="2000" dirty="0" smtClean="0">
                <a:ea typeface="宋体" pitchFamily="2" charset="-122"/>
              </a:rPr>
              <a:t>fn1…</a:t>
            </a:r>
            <a:r>
              <a:rPr lang="zh-CN" altLang="en-US" sz="2000" dirty="0" smtClean="0">
                <a:ea typeface="宋体" pitchFamily="2" charset="-122"/>
              </a:rPr>
              <a:t>，则可设计如下：</a:t>
            </a:r>
          </a:p>
          <a:p>
            <a:pPr lvl="2" indent="0">
              <a:lnSpc>
                <a:spcPct val="80000"/>
              </a:lnSpc>
              <a:buFont typeface="Wingdings" pitchFamily="2" charset="2"/>
              <a:buNone/>
            </a:pPr>
            <a:r>
              <a:rPr lang="en-US" altLang="zh-CN" sz="2000" dirty="0" err="1" smtClean="0">
                <a:ea typeface="宋体" pitchFamily="2" charset="-122"/>
              </a:rPr>
              <a:t>int</a:t>
            </a:r>
            <a:r>
              <a:rPr lang="en-US" altLang="zh-CN" sz="2000" dirty="0" smtClean="0">
                <a:ea typeface="宋体" pitchFamily="2" charset="-122"/>
              </a:rPr>
              <a:t> fn0( ), fn1( ), fn2( ), … fn9( );</a:t>
            </a:r>
          </a:p>
          <a:p>
            <a:pPr lvl="2" indent="0">
              <a:lnSpc>
                <a:spcPct val="80000"/>
              </a:lnSpc>
              <a:buFont typeface="Wingdings" pitchFamily="2" charset="2"/>
              <a:buNone/>
            </a:pPr>
            <a:r>
              <a:rPr lang="en-US" altLang="zh-CN" sz="2000" dirty="0" err="1" smtClean="0">
                <a:ea typeface="宋体" pitchFamily="2" charset="-122"/>
              </a:rPr>
              <a:t>int</a:t>
            </a:r>
            <a:r>
              <a:rPr lang="en-US" altLang="zh-CN" sz="2000" dirty="0" smtClean="0">
                <a:ea typeface="宋体" pitchFamily="2" charset="-122"/>
              </a:rPr>
              <a:t> (*dispatch[ ])( ) = {</a:t>
            </a:r>
          </a:p>
          <a:p>
            <a:pPr marL="984250" lvl="3" indent="0">
              <a:lnSpc>
                <a:spcPct val="80000"/>
              </a:lnSpc>
            </a:pPr>
            <a:r>
              <a:rPr lang="en-US" altLang="zh-CN" sz="1800" dirty="0" smtClean="0">
                <a:ea typeface="宋体" pitchFamily="2" charset="-122"/>
              </a:rPr>
              <a:t>fn0, fn1, fn2, … fn9</a:t>
            </a:r>
          </a:p>
          <a:p>
            <a:pPr lvl="2" indent="0">
              <a:lnSpc>
                <a:spcPct val="80000"/>
              </a:lnSpc>
              <a:buFont typeface="Wingdings" pitchFamily="2" charset="2"/>
              <a:buNone/>
            </a:pPr>
            <a:r>
              <a:rPr lang="en-US" altLang="zh-CN" sz="2000" dirty="0" smtClean="0">
                <a:ea typeface="宋体" pitchFamily="2" charset="-122"/>
              </a:rPr>
              <a:t>};</a:t>
            </a:r>
          </a:p>
          <a:p>
            <a:pPr marL="458788" lvl="1" indent="-65088">
              <a:lnSpc>
                <a:spcPct val="70000"/>
              </a:lnSpc>
              <a:buFont typeface="Wingdings" pitchFamily="2" charset="2"/>
              <a:buNone/>
            </a:pPr>
            <a:r>
              <a:rPr lang="zh-CN" altLang="en-US" sz="2000" dirty="0" smtClean="0">
                <a:ea typeface="宋体" pitchFamily="2" charset="-122"/>
              </a:rPr>
              <a:t>调用形式为：</a:t>
            </a:r>
          </a:p>
          <a:p>
            <a:pPr lvl="2" indent="0">
              <a:lnSpc>
                <a:spcPct val="80000"/>
              </a:lnSpc>
              <a:buFont typeface="Wingdings" pitchFamily="2" charset="2"/>
              <a:buNone/>
            </a:pPr>
            <a:r>
              <a:rPr lang="en-US" altLang="zh-CN" sz="2000" dirty="0" smtClean="0">
                <a:ea typeface="宋体" pitchFamily="2" charset="-122"/>
              </a:rPr>
              <a:t>(*dispatch[index])( );</a:t>
            </a:r>
          </a:p>
          <a:p>
            <a:pPr>
              <a:lnSpc>
                <a:spcPct val="70000"/>
              </a:lnSpc>
            </a:pPr>
            <a:r>
              <a:rPr lang="zh-CN" altLang="en-US" sz="2000" b="0" dirty="0" smtClean="0">
                <a:ea typeface="宋体" pitchFamily="2" charset="-122"/>
              </a:rPr>
              <a:t>作为函数参数</a:t>
            </a:r>
          </a:p>
          <a:p>
            <a:pPr marL="458788" lvl="1" indent="-65088">
              <a:lnSpc>
                <a:spcPct val="70000"/>
              </a:lnSpc>
              <a:buFont typeface="Wingdings" pitchFamily="2" charset="2"/>
              <a:buNone/>
            </a:pPr>
            <a:r>
              <a:rPr lang="zh-CN" altLang="en-US" sz="2000" dirty="0" smtClean="0">
                <a:ea typeface="宋体" pitchFamily="2" charset="-122"/>
              </a:rPr>
              <a:t>函数作为参数传递，可扩展一个函数的功能。</a:t>
            </a:r>
          </a:p>
        </p:txBody>
      </p:sp>
      <p:pic>
        <p:nvPicPr>
          <p:cNvPr id="51201" name="Picture 1"/>
          <p:cNvPicPr>
            <a:picLocks noChangeAspect="1" noChangeArrowheads="1"/>
          </p:cNvPicPr>
          <p:nvPr/>
        </p:nvPicPr>
        <p:blipFill>
          <a:blip r:embed="rId3" cstate="print"/>
          <a:srcRect/>
          <a:stretch>
            <a:fillRect/>
          </a:stretch>
        </p:blipFill>
        <p:spPr bwMode="auto">
          <a:xfrm>
            <a:off x="7524328" y="260648"/>
            <a:ext cx="1304925" cy="4286250"/>
          </a:xfrm>
          <a:prstGeom prst="rect">
            <a:avLst/>
          </a:prstGeom>
          <a:noFill/>
          <a:ln w="9525">
            <a:noFill/>
            <a:miter lim="800000"/>
            <a:headEnd/>
            <a:tailEnd/>
          </a:ln>
        </p:spPr>
      </p:pic>
      <p:sp>
        <p:nvSpPr>
          <p:cNvPr id="9" name="矩形 8"/>
          <p:cNvSpPr/>
          <p:nvPr/>
        </p:nvSpPr>
        <p:spPr>
          <a:xfrm>
            <a:off x="6119664" y="4509120"/>
            <a:ext cx="3024336" cy="535531"/>
          </a:xfrm>
          <a:prstGeom prst="rect">
            <a:avLst/>
          </a:prstGeom>
          <a:solidFill>
            <a:srgbClr val="FFC611"/>
          </a:solidFill>
        </p:spPr>
        <p:txBody>
          <a:bodyPr wrap="square">
            <a:spAutoFit/>
          </a:bodyPr>
          <a:lstStyle/>
          <a:p>
            <a:pPr>
              <a:lnSpc>
                <a:spcPct val="80000"/>
              </a:lnSpc>
              <a:buFont typeface="Wingdings" pitchFamily="2" charset="2"/>
              <a:buNone/>
            </a:pPr>
            <a:r>
              <a:rPr lang="en-US" altLang="zh-CN" sz="1800" b="0" dirty="0" err="1" smtClean="0"/>
              <a:t>int</a:t>
            </a:r>
            <a:r>
              <a:rPr lang="en-US" altLang="zh-CN" sz="1800" b="0" dirty="0" smtClean="0"/>
              <a:t> (*menu[ ])( ) = {</a:t>
            </a:r>
          </a:p>
          <a:p>
            <a:pPr marL="69850" lvl="1">
              <a:lnSpc>
                <a:spcPct val="80000"/>
              </a:lnSpc>
            </a:pPr>
            <a:r>
              <a:rPr lang="en-US" altLang="zh-CN" sz="1600" b="0" dirty="0" smtClean="0"/>
              <a:t>New, Open, Save, … Close </a:t>
            </a:r>
            <a:r>
              <a:rPr lang="en-US" altLang="zh-CN" sz="1800" b="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3">
                                            <p:txEl>
                                              <p:pRg st="1" end="1"/>
                                            </p:txEl>
                                          </p:spTgt>
                                        </p:tgtEl>
                                        <p:attrNameLst>
                                          <p:attrName>style.visibility</p:attrName>
                                        </p:attrNameLst>
                                      </p:cBhvr>
                                      <p:to>
                                        <p:strVal val="visible"/>
                                      </p:to>
                                    </p:set>
                                    <p:animEffect transition="in" filter="blinds(horizontal)">
                                      <p:cBhvr>
                                        <p:cTn id="7" dur="500"/>
                                        <p:tgtEl>
                                          <p:spTgt spid="6861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8613">
                                            <p:txEl>
                                              <p:pRg st="2" end="2"/>
                                            </p:txEl>
                                          </p:spTgt>
                                        </p:tgtEl>
                                        <p:attrNameLst>
                                          <p:attrName>style.visibility</p:attrName>
                                        </p:attrNameLst>
                                      </p:cBhvr>
                                      <p:to>
                                        <p:strVal val="visible"/>
                                      </p:to>
                                    </p:set>
                                    <p:animEffect transition="in" filter="blinds(horizontal)">
                                      <p:cBhvr>
                                        <p:cTn id="10" dur="500"/>
                                        <p:tgtEl>
                                          <p:spTgt spid="6861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8613">
                                            <p:txEl>
                                              <p:pRg st="3" end="3"/>
                                            </p:txEl>
                                          </p:spTgt>
                                        </p:tgtEl>
                                        <p:attrNameLst>
                                          <p:attrName>style.visibility</p:attrName>
                                        </p:attrNameLst>
                                      </p:cBhvr>
                                      <p:to>
                                        <p:strVal val="visible"/>
                                      </p:to>
                                    </p:set>
                                    <p:animEffect transition="in" filter="blinds(horizontal)">
                                      <p:cBhvr>
                                        <p:cTn id="13" dur="500"/>
                                        <p:tgtEl>
                                          <p:spTgt spid="6861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8613">
                                            <p:txEl>
                                              <p:pRg st="4" end="4"/>
                                            </p:txEl>
                                          </p:spTgt>
                                        </p:tgtEl>
                                        <p:attrNameLst>
                                          <p:attrName>style.visibility</p:attrName>
                                        </p:attrNameLst>
                                      </p:cBhvr>
                                      <p:to>
                                        <p:strVal val="visible"/>
                                      </p:to>
                                    </p:set>
                                    <p:animEffect transition="in" filter="blinds(horizontal)">
                                      <p:cBhvr>
                                        <p:cTn id="16" dur="500"/>
                                        <p:tgtEl>
                                          <p:spTgt spid="6861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8613">
                                            <p:txEl>
                                              <p:pRg st="5" end="5"/>
                                            </p:txEl>
                                          </p:spTgt>
                                        </p:tgtEl>
                                        <p:attrNameLst>
                                          <p:attrName>style.visibility</p:attrName>
                                        </p:attrNameLst>
                                      </p:cBhvr>
                                      <p:to>
                                        <p:strVal val="visible"/>
                                      </p:to>
                                    </p:set>
                                    <p:animEffect transition="in" filter="blinds(horizontal)">
                                      <p:cBhvr>
                                        <p:cTn id="19" dur="500"/>
                                        <p:tgtEl>
                                          <p:spTgt spid="6861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8613">
                                            <p:txEl>
                                              <p:pRg st="6" end="6"/>
                                            </p:txEl>
                                          </p:spTgt>
                                        </p:tgtEl>
                                        <p:attrNameLst>
                                          <p:attrName>style.visibility</p:attrName>
                                        </p:attrNameLst>
                                      </p:cBhvr>
                                      <p:to>
                                        <p:strVal val="visible"/>
                                      </p:to>
                                    </p:set>
                                    <p:animEffect transition="in" filter="blinds(horizontal)">
                                      <p:cBhvr>
                                        <p:cTn id="22" dur="500"/>
                                        <p:tgtEl>
                                          <p:spTgt spid="6861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8613">
                                            <p:txEl>
                                              <p:pRg st="7" end="7"/>
                                            </p:txEl>
                                          </p:spTgt>
                                        </p:tgtEl>
                                        <p:attrNameLst>
                                          <p:attrName>style.visibility</p:attrName>
                                        </p:attrNameLst>
                                      </p:cBhvr>
                                      <p:to>
                                        <p:strVal val="visible"/>
                                      </p:to>
                                    </p:set>
                                    <p:animEffect transition="in" filter="blinds(horizontal)">
                                      <p:cBhvr>
                                        <p:cTn id="25" dur="500"/>
                                        <p:tgtEl>
                                          <p:spTgt spid="6861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8613">
                                            <p:txEl>
                                              <p:pRg st="8" end="8"/>
                                            </p:txEl>
                                          </p:spTgt>
                                        </p:tgtEl>
                                        <p:attrNameLst>
                                          <p:attrName>style.visibility</p:attrName>
                                        </p:attrNameLst>
                                      </p:cBhvr>
                                      <p:to>
                                        <p:strVal val="visible"/>
                                      </p:to>
                                    </p:set>
                                    <p:animEffect transition="in" filter="blinds(horizontal)">
                                      <p:cBhvr>
                                        <p:cTn id="28" dur="500"/>
                                        <p:tgtEl>
                                          <p:spTgt spid="6861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1201"/>
                                        </p:tgtEl>
                                        <p:attrNameLst>
                                          <p:attrName>style.visibility</p:attrName>
                                        </p:attrNameLst>
                                      </p:cBhvr>
                                      <p:to>
                                        <p:strVal val="visible"/>
                                      </p:to>
                                    </p:set>
                                    <p:anim calcmode="lin" valueType="num">
                                      <p:cBhvr additive="base">
                                        <p:cTn id="33" dur="500" fill="hold"/>
                                        <p:tgtEl>
                                          <p:spTgt spid="51201"/>
                                        </p:tgtEl>
                                        <p:attrNameLst>
                                          <p:attrName>ppt_x</p:attrName>
                                        </p:attrNameLst>
                                      </p:cBhvr>
                                      <p:tavLst>
                                        <p:tav tm="0">
                                          <p:val>
                                            <p:strVal val="#ppt_x"/>
                                          </p:val>
                                        </p:tav>
                                        <p:tav tm="100000">
                                          <p:val>
                                            <p:strVal val="#ppt_x"/>
                                          </p:val>
                                        </p:tav>
                                      </p:tavLst>
                                    </p:anim>
                                    <p:anim calcmode="lin" valueType="num">
                                      <p:cBhvr additive="base">
                                        <p:cTn id="34" dur="500" fill="hold"/>
                                        <p:tgtEl>
                                          <p:spTgt spid="5120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8613">
                                            <p:txEl>
                                              <p:pRg st="9" end="9"/>
                                            </p:txEl>
                                          </p:spTgt>
                                        </p:tgtEl>
                                        <p:attrNameLst>
                                          <p:attrName>style.visibility</p:attrName>
                                        </p:attrNameLst>
                                      </p:cBhvr>
                                      <p:to>
                                        <p:strVal val="visible"/>
                                      </p:to>
                                    </p:set>
                                    <p:animEffect transition="in" filter="blinds(horizontal)">
                                      <p:cBhvr>
                                        <p:cTn id="45" dur="500"/>
                                        <p:tgtEl>
                                          <p:spTgt spid="6861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8613">
                                            <p:txEl>
                                              <p:pRg st="10" end="10"/>
                                            </p:txEl>
                                          </p:spTgt>
                                        </p:tgtEl>
                                        <p:attrNameLst>
                                          <p:attrName>style.visibility</p:attrName>
                                        </p:attrNameLst>
                                      </p:cBhvr>
                                      <p:to>
                                        <p:strVal val="visible"/>
                                      </p:to>
                                    </p:set>
                                    <p:animEffect transition="in" filter="blinds(horizontal)">
                                      <p:cBhvr>
                                        <p:cTn id="48" dur="500"/>
                                        <p:tgtEl>
                                          <p:spTgt spid="686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3"/>
          <p:cNvSpPr>
            <a:spLocks noGrp="1"/>
          </p:cNvSpPr>
          <p:nvPr>
            <p:ph type="ftr" sz="quarter" idx="10"/>
          </p:nvPr>
        </p:nvSpPr>
        <p:spPr>
          <a:noFill/>
        </p:spPr>
        <p:txBody>
          <a:bodyPr/>
          <a:lstStyle/>
          <a:p>
            <a:r>
              <a:rPr lang="en-US" altLang="zh-CN" smtClean="0"/>
              <a:t>构造类型 – 数组和指针</a:t>
            </a:r>
          </a:p>
        </p:txBody>
      </p:sp>
      <p:sp>
        <p:nvSpPr>
          <p:cNvPr id="70659" name="灯片编号占位符 4"/>
          <p:cNvSpPr>
            <a:spLocks noGrp="1"/>
          </p:cNvSpPr>
          <p:nvPr>
            <p:ph type="sldNum" sz="quarter" idx="11"/>
          </p:nvPr>
        </p:nvSpPr>
        <p:spPr>
          <a:noFill/>
        </p:spPr>
        <p:txBody>
          <a:bodyPr/>
          <a:lstStyle/>
          <a:p>
            <a:fld id="{45E045FD-07B2-4E33-85AD-AEEA2BFA3724}" type="slidenum">
              <a:rPr lang="en-US" altLang="zh-CN" smtClean="0"/>
              <a:pPr/>
              <a:t>64</a:t>
            </a:fld>
            <a:endParaRPr lang="en-US" altLang="zh-CN" smtClean="0"/>
          </a:p>
        </p:txBody>
      </p:sp>
      <p:sp>
        <p:nvSpPr>
          <p:cNvPr id="70660" name="Rectangle 2"/>
          <p:cNvSpPr>
            <a:spLocks noGrp="1" noChangeArrowheads="1"/>
          </p:cNvSpPr>
          <p:nvPr>
            <p:ph type="title"/>
          </p:nvPr>
        </p:nvSpPr>
        <p:spPr/>
        <p:txBody>
          <a:bodyPr/>
          <a:lstStyle/>
          <a:p>
            <a:r>
              <a:rPr lang="zh-CN" altLang="en-US" smtClean="0">
                <a:ea typeface="宋体" pitchFamily="2" charset="-122"/>
              </a:rPr>
              <a:t>典型错误案例分析</a:t>
            </a:r>
          </a:p>
        </p:txBody>
      </p:sp>
      <p:sp>
        <p:nvSpPr>
          <p:cNvPr id="70661" name="Rectangle 3"/>
          <p:cNvSpPr>
            <a:spLocks noGrp="1" noChangeArrowheads="1"/>
          </p:cNvSpPr>
          <p:nvPr>
            <p:ph type="body" idx="1"/>
          </p:nvPr>
        </p:nvSpPr>
        <p:spPr/>
        <p:txBody>
          <a:bodyPr/>
          <a:lstStyle/>
          <a:p>
            <a:pPr lvl="1">
              <a:buFont typeface="Wingdings" pitchFamily="2" charset="2"/>
              <a:buNone/>
            </a:pPr>
            <a:r>
              <a:rPr lang="en-US" altLang="zh-CN" smtClean="0">
                <a:ea typeface="宋体" pitchFamily="2" charset="-122"/>
              </a:rPr>
              <a:t>int main()</a:t>
            </a:r>
          </a:p>
          <a:p>
            <a:pPr lvl="1">
              <a:buFont typeface="Wingdings" pitchFamily="2" charset="2"/>
              <a:buNone/>
            </a:pPr>
            <a:r>
              <a:rPr lang="en-US" altLang="zh-CN" smtClean="0">
                <a:ea typeface="宋体" pitchFamily="2" charset="-122"/>
              </a:rPr>
              <a:t>{</a:t>
            </a:r>
          </a:p>
          <a:p>
            <a:pPr lvl="1">
              <a:buFont typeface="Wingdings" pitchFamily="2" charset="2"/>
              <a:buNone/>
            </a:pPr>
            <a:r>
              <a:rPr lang="en-US" altLang="zh-CN" smtClean="0">
                <a:ea typeface="宋体" pitchFamily="2" charset="-122"/>
              </a:rPr>
              <a:t>    char *string,c;</a:t>
            </a:r>
          </a:p>
          <a:p>
            <a:pPr lvl="1">
              <a:buFont typeface="Wingdings" pitchFamily="2" charset="2"/>
              <a:buNone/>
            </a:pPr>
            <a:r>
              <a:rPr lang="en-US" altLang="zh-CN" smtClean="0">
                <a:ea typeface="宋体" pitchFamily="2" charset="-122"/>
              </a:rPr>
              <a:t>    scanf("%s\n",string);	</a:t>
            </a:r>
          </a:p>
          <a:p>
            <a:pPr lvl="1">
              <a:buFont typeface="Wingdings" pitchFamily="2" charset="2"/>
              <a:buNone/>
            </a:pPr>
            <a:r>
              <a:rPr lang="en-US" altLang="zh-CN" smtClean="0">
                <a:ea typeface="宋体" pitchFamily="2" charset="-122"/>
              </a:rPr>
              <a:t>    scanf("%c",&amp;c);</a:t>
            </a:r>
          </a:p>
          <a:p>
            <a:pPr lvl="1">
              <a:buFont typeface="Wingdings" pitchFamily="2" charset="2"/>
              <a:buNone/>
            </a:pPr>
            <a:r>
              <a:rPr lang="en-US" altLang="zh-CN" smtClean="0">
                <a:ea typeface="宋体" pitchFamily="2" charset="-122"/>
              </a:rPr>
              <a:t>    insert(*string,c);</a:t>
            </a:r>
          </a:p>
          <a:p>
            <a:pPr lvl="1">
              <a:buFont typeface="Wingdings" pitchFamily="2" charset="2"/>
              <a:buNone/>
            </a:pPr>
            <a:r>
              <a:rPr lang="en-US" altLang="zh-CN" smtClean="0">
                <a:ea typeface="宋体" pitchFamily="2" charset="-122"/>
              </a:rPr>
              <a:t>    return 0;</a:t>
            </a:r>
          </a:p>
          <a:p>
            <a:pPr lvl="1">
              <a:buFont typeface="Wingdings" pitchFamily="2" charset="2"/>
              <a:buNone/>
            </a:pPr>
            <a:r>
              <a:rPr lang="en-US" altLang="zh-CN" smtClean="0">
                <a:ea typeface="宋体" pitchFamily="2" charset="-122"/>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3"/>
          <p:cNvSpPr>
            <a:spLocks noGrp="1"/>
          </p:cNvSpPr>
          <p:nvPr>
            <p:ph type="ftr" sz="quarter" idx="10"/>
          </p:nvPr>
        </p:nvSpPr>
        <p:spPr>
          <a:noFill/>
        </p:spPr>
        <p:txBody>
          <a:bodyPr/>
          <a:lstStyle/>
          <a:p>
            <a:r>
              <a:rPr lang="en-US" altLang="zh-CN" smtClean="0"/>
              <a:t>构造类型 – 数组和指针</a:t>
            </a:r>
          </a:p>
        </p:txBody>
      </p:sp>
      <p:sp>
        <p:nvSpPr>
          <p:cNvPr id="71683" name="灯片编号占位符 4"/>
          <p:cNvSpPr>
            <a:spLocks noGrp="1"/>
          </p:cNvSpPr>
          <p:nvPr>
            <p:ph type="sldNum" sz="quarter" idx="11"/>
          </p:nvPr>
        </p:nvSpPr>
        <p:spPr>
          <a:noFill/>
        </p:spPr>
        <p:txBody>
          <a:bodyPr/>
          <a:lstStyle/>
          <a:p>
            <a:fld id="{38D16720-7EE7-4B94-A05F-7E38267B68EF}" type="slidenum">
              <a:rPr lang="en-US" altLang="zh-CN" smtClean="0"/>
              <a:pPr/>
              <a:t>65</a:t>
            </a:fld>
            <a:endParaRPr lang="en-US" altLang="zh-CN" smtClean="0"/>
          </a:p>
        </p:txBody>
      </p:sp>
      <p:sp>
        <p:nvSpPr>
          <p:cNvPr id="71684" name="Rectangle 2"/>
          <p:cNvSpPr>
            <a:spLocks noGrp="1" noChangeArrowheads="1"/>
          </p:cNvSpPr>
          <p:nvPr>
            <p:ph type="title"/>
          </p:nvPr>
        </p:nvSpPr>
        <p:spPr/>
        <p:txBody>
          <a:bodyPr/>
          <a:lstStyle/>
          <a:p>
            <a:r>
              <a:rPr lang="zh-CN" altLang="en-US" smtClean="0">
                <a:ea typeface="宋体" pitchFamily="2" charset="-122"/>
              </a:rPr>
              <a:t>典型错误案例分析（续）</a:t>
            </a:r>
          </a:p>
        </p:txBody>
      </p:sp>
      <p:sp>
        <p:nvSpPr>
          <p:cNvPr id="71685"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en-US" altLang="zh-CN" sz="1200" smtClean="0">
                <a:ea typeface="宋体" pitchFamily="2" charset="-122"/>
              </a:rPr>
              <a:t>#include &lt;stdio.h&gt;</a:t>
            </a:r>
          </a:p>
          <a:p>
            <a:pPr>
              <a:lnSpc>
                <a:spcPct val="70000"/>
              </a:lnSpc>
              <a:buFont typeface="Wingdings" pitchFamily="2" charset="2"/>
              <a:buNone/>
            </a:pPr>
            <a:r>
              <a:rPr lang="en-US" altLang="zh-CN" sz="1200" smtClean="0">
                <a:ea typeface="宋体" pitchFamily="2" charset="-122"/>
              </a:rPr>
              <a:t>char *insert(char *string,char c)</a:t>
            </a:r>
          </a:p>
          <a:p>
            <a:pPr>
              <a:lnSpc>
                <a:spcPct val="70000"/>
              </a:lnSpc>
              <a:buFont typeface="Wingdings" pitchFamily="2" charset="2"/>
              <a:buNone/>
            </a:pPr>
            <a:r>
              <a:rPr lang="en-US" altLang="zh-CN" sz="1200" smtClean="0">
                <a:ea typeface="宋体" pitchFamily="2" charset="-122"/>
              </a:rPr>
              <a:t>{</a:t>
            </a:r>
          </a:p>
          <a:p>
            <a:pPr>
              <a:lnSpc>
                <a:spcPct val="70000"/>
              </a:lnSpc>
              <a:buFont typeface="Wingdings" pitchFamily="2" charset="2"/>
              <a:buNone/>
            </a:pPr>
            <a:r>
              <a:rPr lang="en-US" altLang="zh-CN" sz="1200" smtClean="0">
                <a:ea typeface="宋体" pitchFamily="2" charset="-122"/>
              </a:rPr>
              <a:t>    int i;</a:t>
            </a:r>
          </a:p>
          <a:p>
            <a:pPr>
              <a:lnSpc>
                <a:spcPct val="70000"/>
              </a:lnSpc>
              <a:buFont typeface="Wingdings" pitchFamily="2" charset="2"/>
              <a:buNone/>
            </a:pPr>
            <a:r>
              <a:rPr lang="en-US" altLang="zh-CN" sz="1200" smtClean="0">
                <a:ea typeface="宋体" pitchFamily="2" charset="-122"/>
              </a:rPr>
              <a:t>    char s[50];</a:t>
            </a:r>
          </a:p>
          <a:p>
            <a:pPr>
              <a:lnSpc>
                <a:spcPct val="70000"/>
              </a:lnSpc>
              <a:buFont typeface="Wingdings" pitchFamily="2" charset="2"/>
              <a:buNone/>
            </a:pPr>
            <a:r>
              <a:rPr lang="en-US" altLang="zh-CN" sz="1200" smtClean="0">
                <a:ea typeface="宋体" pitchFamily="2" charset="-122"/>
              </a:rPr>
              <a:t>    for(i=0;*string&lt;c;i++)</a:t>
            </a:r>
          </a:p>
          <a:p>
            <a:pPr>
              <a:lnSpc>
                <a:spcPct val="70000"/>
              </a:lnSpc>
              <a:buFont typeface="Wingdings" pitchFamily="2" charset="2"/>
              <a:buNone/>
            </a:pPr>
            <a:r>
              <a:rPr lang="en-US" altLang="zh-CN" sz="1200" smtClean="0">
                <a:ea typeface="宋体" pitchFamily="2" charset="-122"/>
              </a:rPr>
              <a:t>        s[i]=*string++;</a:t>
            </a:r>
          </a:p>
          <a:p>
            <a:pPr>
              <a:lnSpc>
                <a:spcPct val="70000"/>
              </a:lnSpc>
              <a:buFont typeface="Wingdings" pitchFamily="2" charset="2"/>
              <a:buNone/>
            </a:pPr>
            <a:r>
              <a:rPr lang="en-US" altLang="zh-CN" sz="1200" smtClean="0">
                <a:ea typeface="宋体" pitchFamily="2" charset="-122"/>
              </a:rPr>
              <a:t>    s[i++]=c;</a:t>
            </a:r>
          </a:p>
          <a:p>
            <a:pPr>
              <a:lnSpc>
                <a:spcPct val="70000"/>
              </a:lnSpc>
              <a:buFont typeface="Wingdings" pitchFamily="2" charset="2"/>
              <a:buNone/>
            </a:pPr>
            <a:r>
              <a:rPr lang="en-US" altLang="zh-CN" sz="1200" smtClean="0">
                <a:ea typeface="宋体" pitchFamily="2" charset="-122"/>
              </a:rPr>
              <a:t>    for(;*string!='\0';i++)</a:t>
            </a:r>
          </a:p>
          <a:p>
            <a:pPr>
              <a:lnSpc>
                <a:spcPct val="70000"/>
              </a:lnSpc>
              <a:buFont typeface="Wingdings" pitchFamily="2" charset="2"/>
              <a:buNone/>
            </a:pPr>
            <a:r>
              <a:rPr lang="en-US" altLang="zh-CN" sz="1200" smtClean="0">
                <a:ea typeface="宋体" pitchFamily="2" charset="-122"/>
              </a:rPr>
              <a:t>        s[i]=*string++;</a:t>
            </a:r>
          </a:p>
          <a:p>
            <a:pPr>
              <a:lnSpc>
                <a:spcPct val="70000"/>
              </a:lnSpc>
              <a:buFont typeface="Wingdings" pitchFamily="2" charset="2"/>
              <a:buNone/>
            </a:pPr>
            <a:r>
              <a:rPr lang="en-US" altLang="zh-CN" sz="1200" smtClean="0">
                <a:ea typeface="宋体" pitchFamily="2" charset="-122"/>
              </a:rPr>
              <a:t>    return s;</a:t>
            </a:r>
          </a:p>
          <a:p>
            <a:pPr>
              <a:lnSpc>
                <a:spcPct val="70000"/>
              </a:lnSpc>
              <a:buFont typeface="Wingdings" pitchFamily="2" charset="2"/>
              <a:buNone/>
            </a:pPr>
            <a:r>
              <a:rPr lang="en-US" altLang="zh-CN" sz="1200" smtClean="0">
                <a:ea typeface="宋体" pitchFamily="2" charset="-122"/>
              </a:rPr>
              <a:t>}</a:t>
            </a:r>
          </a:p>
          <a:p>
            <a:pPr>
              <a:lnSpc>
                <a:spcPct val="70000"/>
              </a:lnSpc>
              <a:buFont typeface="Wingdings" pitchFamily="2" charset="2"/>
              <a:buNone/>
            </a:pPr>
            <a:r>
              <a:rPr lang="en-US" altLang="zh-CN" sz="1200" smtClean="0">
                <a:ea typeface="宋体" pitchFamily="2" charset="-122"/>
              </a:rPr>
              <a:t>void main()</a:t>
            </a:r>
          </a:p>
          <a:p>
            <a:pPr>
              <a:lnSpc>
                <a:spcPct val="70000"/>
              </a:lnSpc>
              <a:buFont typeface="Wingdings" pitchFamily="2" charset="2"/>
              <a:buNone/>
            </a:pPr>
            <a:r>
              <a:rPr lang="en-US" altLang="zh-CN" sz="1200" smtClean="0">
                <a:ea typeface="宋体" pitchFamily="2" charset="-122"/>
              </a:rPr>
              <a:t>{</a:t>
            </a:r>
          </a:p>
          <a:p>
            <a:pPr>
              <a:lnSpc>
                <a:spcPct val="70000"/>
              </a:lnSpc>
              <a:buFont typeface="Wingdings" pitchFamily="2" charset="2"/>
              <a:buNone/>
            </a:pPr>
            <a:r>
              <a:rPr lang="en-US" altLang="zh-CN" sz="1200" smtClean="0">
                <a:ea typeface="宋体" pitchFamily="2" charset="-122"/>
              </a:rPr>
              <a:t>    char s1[50],c;</a:t>
            </a:r>
          </a:p>
          <a:p>
            <a:pPr>
              <a:lnSpc>
                <a:spcPct val="70000"/>
              </a:lnSpc>
              <a:buFont typeface="Wingdings" pitchFamily="2" charset="2"/>
              <a:buNone/>
            </a:pPr>
            <a:r>
              <a:rPr lang="en-US" altLang="zh-CN" sz="1200" smtClean="0">
                <a:ea typeface="宋体" pitchFamily="2" charset="-122"/>
              </a:rPr>
              <a:t>    scanf("%s\n",s1);</a:t>
            </a:r>
          </a:p>
          <a:p>
            <a:pPr>
              <a:lnSpc>
                <a:spcPct val="70000"/>
              </a:lnSpc>
              <a:buFont typeface="Wingdings" pitchFamily="2" charset="2"/>
              <a:buNone/>
            </a:pPr>
            <a:r>
              <a:rPr lang="en-US" altLang="zh-CN" sz="1200" smtClean="0">
                <a:ea typeface="宋体" pitchFamily="2" charset="-122"/>
              </a:rPr>
              <a:t>    scanf("%c",&amp;c);</a:t>
            </a:r>
          </a:p>
          <a:p>
            <a:pPr>
              <a:lnSpc>
                <a:spcPct val="70000"/>
              </a:lnSpc>
              <a:buFont typeface="Wingdings" pitchFamily="2" charset="2"/>
              <a:buNone/>
            </a:pPr>
            <a:r>
              <a:rPr lang="en-US" altLang="zh-CN" sz="1200" smtClean="0">
                <a:ea typeface="宋体" pitchFamily="2" charset="-122"/>
              </a:rPr>
              <a:t>    printf("%s",insert(s1,c));</a:t>
            </a:r>
          </a:p>
          <a:p>
            <a:pPr>
              <a:lnSpc>
                <a:spcPct val="70000"/>
              </a:lnSpc>
              <a:buFont typeface="Wingdings" pitchFamily="2" charset="2"/>
              <a:buNone/>
            </a:pPr>
            <a:r>
              <a:rPr lang="en-US" altLang="zh-CN" sz="1200" smtClean="0">
                <a:ea typeface="宋体" pitchFamily="2" charset="-122"/>
              </a:rPr>
              <a:t>}</a:t>
            </a:r>
          </a:p>
        </p:txBody>
      </p:sp>
      <p:sp>
        <p:nvSpPr>
          <p:cNvPr id="90117" name="Oval 5"/>
          <p:cNvSpPr>
            <a:spLocks noChangeArrowheads="1"/>
          </p:cNvSpPr>
          <p:nvPr/>
        </p:nvSpPr>
        <p:spPr bwMode="auto">
          <a:xfrm>
            <a:off x="900113" y="2133600"/>
            <a:ext cx="1295400" cy="358775"/>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18" name="Oval 6"/>
          <p:cNvSpPr>
            <a:spLocks noChangeArrowheads="1"/>
          </p:cNvSpPr>
          <p:nvPr/>
        </p:nvSpPr>
        <p:spPr bwMode="auto">
          <a:xfrm>
            <a:off x="1116013" y="3068638"/>
            <a:ext cx="1295400" cy="358775"/>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19" name="Oval 7"/>
          <p:cNvSpPr>
            <a:spLocks noChangeArrowheads="1"/>
          </p:cNvSpPr>
          <p:nvPr/>
        </p:nvSpPr>
        <p:spPr bwMode="auto">
          <a:xfrm>
            <a:off x="900113" y="3573463"/>
            <a:ext cx="1295400" cy="358775"/>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20" name="AutoShape 8"/>
          <p:cNvSpPr>
            <a:spLocks noChangeArrowheads="1"/>
          </p:cNvSpPr>
          <p:nvPr/>
        </p:nvSpPr>
        <p:spPr bwMode="auto">
          <a:xfrm>
            <a:off x="2987675" y="1125538"/>
            <a:ext cx="2808288" cy="1008062"/>
          </a:xfrm>
          <a:prstGeom prst="cloudCallout">
            <a:avLst>
              <a:gd name="adj1" fmla="val -75213"/>
              <a:gd name="adj2" fmla="val 42755"/>
            </a:avLst>
          </a:prstGeom>
          <a:solidFill>
            <a:schemeClr val="accent1"/>
          </a:solidFill>
          <a:ln w="9525">
            <a:solidFill>
              <a:schemeClr val="tx1"/>
            </a:solidFill>
            <a:round/>
            <a:headEnd/>
            <a:tailEnd/>
          </a:ln>
        </p:spPr>
        <p:txBody>
          <a:bodyPr/>
          <a:lstStyle/>
          <a:p>
            <a:r>
              <a:rPr lang="zh-CN" altLang="en-US"/>
              <a:t>定义了一个局部数组</a:t>
            </a:r>
          </a:p>
        </p:txBody>
      </p:sp>
      <p:sp>
        <p:nvSpPr>
          <p:cNvPr id="90121" name="AutoShape 9"/>
          <p:cNvSpPr>
            <a:spLocks noChangeArrowheads="1"/>
          </p:cNvSpPr>
          <p:nvPr/>
        </p:nvSpPr>
        <p:spPr bwMode="auto">
          <a:xfrm>
            <a:off x="3132138" y="2420938"/>
            <a:ext cx="3168650" cy="1295400"/>
          </a:xfrm>
          <a:prstGeom prst="cloudCallout">
            <a:avLst>
              <a:gd name="adj1" fmla="val -74398"/>
              <a:gd name="adj2" fmla="val 14093"/>
            </a:avLst>
          </a:prstGeom>
          <a:solidFill>
            <a:schemeClr val="accent1"/>
          </a:solidFill>
          <a:ln w="9525">
            <a:solidFill>
              <a:schemeClr val="tx1"/>
            </a:solidFill>
            <a:round/>
            <a:headEnd/>
            <a:tailEnd/>
          </a:ln>
        </p:spPr>
        <p:txBody>
          <a:bodyPr/>
          <a:lstStyle/>
          <a:p>
            <a:r>
              <a:rPr lang="zh-CN" altLang="en-US"/>
              <a:t>该循环没有复制</a:t>
            </a:r>
            <a:r>
              <a:rPr lang="en-US" altLang="zh-CN"/>
              <a:t>\0</a:t>
            </a:r>
            <a:r>
              <a:rPr lang="zh-CN" altLang="en-US"/>
              <a:t>。字符数组</a:t>
            </a:r>
            <a:r>
              <a:rPr lang="en-US" altLang="zh-CN"/>
              <a:t>s</a:t>
            </a:r>
            <a:r>
              <a:rPr lang="zh-CN" altLang="en-US"/>
              <a:t>没有</a:t>
            </a:r>
            <a:r>
              <a:rPr lang="en-US" altLang="zh-CN"/>
              <a:t>\0</a:t>
            </a:r>
          </a:p>
        </p:txBody>
      </p:sp>
      <p:sp>
        <p:nvSpPr>
          <p:cNvPr id="90122" name="AutoShape 10"/>
          <p:cNvSpPr>
            <a:spLocks noChangeArrowheads="1"/>
          </p:cNvSpPr>
          <p:nvPr/>
        </p:nvSpPr>
        <p:spPr bwMode="auto">
          <a:xfrm>
            <a:off x="2843808" y="4365104"/>
            <a:ext cx="2952328" cy="1440160"/>
          </a:xfrm>
          <a:prstGeom prst="cloudCallout">
            <a:avLst>
              <a:gd name="adj1" fmla="val -78651"/>
              <a:gd name="adj2" fmla="val -80709"/>
            </a:avLst>
          </a:prstGeom>
          <a:solidFill>
            <a:schemeClr val="accent1"/>
          </a:solidFill>
          <a:ln w="9525">
            <a:solidFill>
              <a:schemeClr val="tx1"/>
            </a:solidFill>
            <a:round/>
            <a:headEnd/>
            <a:tailEnd/>
          </a:ln>
        </p:spPr>
        <p:txBody>
          <a:bodyPr/>
          <a:lstStyle/>
          <a:p>
            <a:r>
              <a:rPr lang="zh-CN" altLang="en-US" sz="1800" dirty="0"/>
              <a:t>不能返回一个局部数组。因为它的生存期为当前函数。</a:t>
            </a:r>
          </a:p>
        </p:txBody>
      </p:sp>
      <p:sp>
        <p:nvSpPr>
          <p:cNvPr id="90123" name="Text Box 11"/>
          <p:cNvSpPr txBox="1">
            <a:spLocks noChangeArrowheads="1"/>
          </p:cNvSpPr>
          <p:nvPr/>
        </p:nvSpPr>
        <p:spPr bwMode="auto">
          <a:xfrm>
            <a:off x="5796136" y="3103126"/>
            <a:ext cx="3347864" cy="3754874"/>
          </a:xfrm>
          <a:prstGeom prst="rect">
            <a:avLst/>
          </a:prstGeom>
          <a:solidFill>
            <a:schemeClr val="folHlink"/>
          </a:solidFill>
          <a:ln w="9525">
            <a:noFill/>
            <a:miter lim="800000"/>
            <a:headEnd/>
            <a:tailEnd/>
          </a:ln>
        </p:spPr>
        <p:txBody>
          <a:bodyPr wrap="square">
            <a:spAutoFit/>
          </a:bodyPr>
          <a:lstStyle/>
          <a:p>
            <a:r>
              <a:rPr lang="zh-CN" altLang="en-US" sz="1600" dirty="0">
                <a:solidFill>
                  <a:srgbClr val="0033CC"/>
                </a:solidFill>
              </a:rPr>
              <a:t>修改正确后</a:t>
            </a:r>
            <a:r>
              <a:rPr lang="en-US" altLang="zh-CN" sz="1600" dirty="0">
                <a:solidFill>
                  <a:srgbClr val="0033CC"/>
                </a:solidFill>
              </a:rPr>
              <a:t>:</a:t>
            </a:r>
          </a:p>
          <a:p>
            <a:r>
              <a:rPr lang="en-US" altLang="zh-CN" sz="1600" dirty="0"/>
              <a:t>char *insert(char *</a:t>
            </a:r>
            <a:r>
              <a:rPr lang="en-US" altLang="zh-CN" sz="1600" dirty="0" err="1"/>
              <a:t>string,char</a:t>
            </a:r>
            <a:r>
              <a:rPr lang="en-US" altLang="zh-CN" sz="1600" dirty="0"/>
              <a:t> c)</a:t>
            </a:r>
          </a:p>
          <a:p>
            <a:r>
              <a:rPr lang="en-US" altLang="zh-CN" sz="1600" dirty="0"/>
              <a:t>{</a:t>
            </a:r>
          </a:p>
          <a:p>
            <a:r>
              <a:rPr lang="en-US" altLang="zh-CN" sz="1600" dirty="0"/>
              <a:t>    </a:t>
            </a:r>
            <a:r>
              <a:rPr lang="en-US" altLang="zh-CN" sz="1600" dirty="0" err="1"/>
              <a:t>int</a:t>
            </a:r>
            <a:r>
              <a:rPr lang="en-US" altLang="zh-CN" sz="1600" dirty="0"/>
              <a:t> </a:t>
            </a:r>
            <a:r>
              <a:rPr lang="en-US" altLang="zh-CN" sz="1600" dirty="0" err="1"/>
              <a:t>i</a:t>
            </a:r>
            <a:r>
              <a:rPr lang="en-US" altLang="zh-CN" sz="1600" dirty="0"/>
              <a:t>;</a:t>
            </a:r>
          </a:p>
          <a:p>
            <a:r>
              <a:rPr lang="en-US" altLang="zh-CN" sz="1600" dirty="0"/>
              <a:t>    </a:t>
            </a:r>
            <a:r>
              <a:rPr lang="en-US" altLang="zh-CN" sz="1600" dirty="0">
                <a:solidFill>
                  <a:schemeClr val="accent2"/>
                </a:solidFill>
              </a:rPr>
              <a:t>char *s;</a:t>
            </a:r>
          </a:p>
          <a:p>
            <a:r>
              <a:rPr lang="en-US" altLang="zh-CN" sz="1600" dirty="0">
                <a:solidFill>
                  <a:schemeClr val="accent2"/>
                </a:solidFill>
              </a:rPr>
              <a:t>    s = (char *)</a:t>
            </a:r>
            <a:r>
              <a:rPr lang="en-US" altLang="zh-CN" sz="1600" dirty="0" err="1">
                <a:solidFill>
                  <a:schemeClr val="accent2"/>
                </a:solidFill>
              </a:rPr>
              <a:t>malloc</a:t>
            </a:r>
            <a:r>
              <a:rPr lang="en-US" altLang="zh-CN" sz="1600" dirty="0">
                <a:solidFill>
                  <a:schemeClr val="accent2"/>
                </a:solidFill>
              </a:rPr>
              <a:t>(50);</a:t>
            </a:r>
          </a:p>
          <a:p>
            <a:r>
              <a:rPr lang="en-US" altLang="zh-CN" sz="1600" dirty="0"/>
              <a:t>    for(</a:t>
            </a:r>
            <a:r>
              <a:rPr lang="en-US" altLang="zh-CN" sz="1600" dirty="0" err="1"/>
              <a:t>i</a:t>
            </a:r>
            <a:r>
              <a:rPr lang="en-US" altLang="zh-CN" sz="1600" dirty="0"/>
              <a:t>=0;*string&lt;</a:t>
            </a:r>
            <a:r>
              <a:rPr lang="en-US" altLang="zh-CN" sz="1600" dirty="0" err="1"/>
              <a:t>c;i</a:t>
            </a:r>
            <a:r>
              <a:rPr lang="en-US" altLang="zh-CN" sz="1600" dirty="0"/>
              <a:t>++)</a:t>
            </a:r>
          </a:p>
          <a:p>
            <a:r>
              <a:rPr lang="en-US" altLang="zh-CN" sz="1600" dirty="0"/>
              <a:t>        s[</a:t>
            </a:r>
            <a:r>
              <a:rPr lang="en-US" altLang="zh-CN" sz="1600" dirty="0" err="1"/>
              <a:t>i</a:t>
            </a:r>
            <a:r>
              <a:rPr lang="en-US" altLang="zh-CN" sz="1600" dirty="0"/>
              <a:t>]=*string++;</a:t>
            </a:r>
          </a:p>
          <a:p>
            <a:r>
              <a:rPr lang="en-US" altLang="zh-CN" sz="1600" dirty="0"/>
              <a:t>    s[</a:t>
            </a:r>
            <a:r>
              <a:rPr lang="en-US" altLang="zh-CN" sz="1600" dirty="0" err="1"/>
              <a:t>i</a:t>
            </a:r>
            <a:r>
              <a:rPr lang="en-US" altLang="zh-CN" sz="1600" dirty="0"/>
              <a:t>++]=c;</a:t>
            </a:r>
          </a:p>
          <a:p>
            <a:r>
              <a:rPr lang="en-US" altLang="zh-CN" sz="1600" dirty="0"/>
              <a:t>    </a:t>
            </a:r>
            <a:r>
              <a:rPr lang="en-US" altLang="zh-CN" sz="1600" dirty="0">
                <a:solidFill>
                  <a:schemeClr val="accent2"/>
                </a:solidFill>
              </a:rPr>
              <a:t>for(;(s[</a:t>
            </a:r>
            <a:r>
              <a:rPr lang="en-US" altLang="zh-CN" sz="1600" dirty="0" err="1">
                <a:solidFill>
                  <a:schemeClr val="accent2"/>
                </a:solidFill>
              </a:rPr>
              <a:t>i</a:t>
            </a:r>
            <a:r>
              <a:rPr lang="en-US" altLang="zh-CN" sz="1600" dirty="0">
                <a:solidFill>
                  <a:schemeClr val="accent2"/>
                </a:solidFill>
              </a:rPr>
              <a:t>]=*string++)!='\0';i++)</a:t>
            </a:r>
          </a:p>
          <a:p>
            <a:r>
              <a:rPr lang="en-US" altLang="zh-CN" sz="1600" dirty="0">
                <a:solidFill>
                  <a:schemeClr val="accent2"/>
                </a:solidFill>
              </a:rPr>
              <a:t>        ;</a:t>
            </a:r>
          </a:p>
          <a:p>
            <a:r>
              <a:rPr lang="en-US" altLang="zh-CN" sz="1600" dirty="0"/>
              <a:t>    return s;</a:t>
            </a:r>
          </a:p>
          <a:p>
            <a:r>
              <a:rPr lang="en-US" altLang="zh-CN" sz="1600" dirty="0"/>
              <a:t>}</a:t>
            </a:r>
          </a:p>
          <a:p>
            <a:pPr>
              <a:spcBef>
                <a:spcPct val="50000"/>
              </a:spcBef>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blinds(horizontal)">
                                      <p:cBhvr>
                                        <p:cTn id="7" dur="500"/>
                                        <p:tgtEl>
                                          <p:spTgt spid="901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20"/>
                                        </p:tgtEl>
                                        <p:attrNameLst>
                                          <p:attrName>style.visibility</p:attrName>
                                        </p:attrNameLst>
                                      </p:cBhvr>
                                      <p:to>
                                        <p:strVal val="visible"/>
                                      </p:to>
                                    </p:set>
                                    <p:animEffect transition="in" filter="blinds(horizontal)">
                                      <p:cBhvr>
                                        <p:cTn id="12" dur="500"/>
                                        <p:tgtEl>
                                          <p:spTgt spid="901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118"/>
                                        </p:tgtEl>
                                        <p:attrNameLst>
                                          <p:attrName>style.visibility</p:attrName>
                                        </p:attrNameLst>
                                      </p:cBhvr>
                                      <p:to>
                                        <p:strVal val="visible"/>
                                      </p:to>
                                    </p:set>
                                    <p:animEffect transition="in" filter="blinds(horizontal)">
                                      <p:cBhvr>
                                        <p:cTn id="17" dur="500"/>
                                        <p:tgtEl>
                                          <p:spTgt spid="901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121"/>
                                        </p:tgtEl>
                                        <p:attrNameLst>
                                          <p:attrName>style.visibility</p:attrName>
                                        </p:attrNameLst>
                                      </p:cBhvr>
                                      <p:to>
                                        <p:strVal val="visible"/>
                                      </p:to>
                                    </p:set>
                                    <p:animEffect transition="in" filter="blinds(horizontal)">
                                      <p:cBhvr>
                                        <p:cTn id="22" dur="500"/>
                                        <p:tgtEl>
                                          <p:spTgt spid="901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119"/>
                                        </p:tgtEl>
                                        <p:attrNameLst>
                                          <p:attrName>style.visibility</p:attrName>
                                        </p:attrNameLst>
                                      </p:cBhvr>
                                      <p:to>
                                        <p:strVal val="visible"/>
                                      </p:to>
                                    </p:set>
                                    <p:animEffect transition="in" filter="blinds(horizontal)">
                                      <p:cBhvr>
                                        <p:cTn id="27" dur="500"/>
                                        <p:tgtEl>
                                          <p:spTgt spid="901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0122"/>
                                        </p:tgtEl>
                                        <p:attrNameLst>
                                          <p:attrName>style.visibility</p:attrName>
                                        </p:attrNameLst>
                                      </p:cBhvr>
                                      <p:to>
                                        <p:strVal val="visible"/>
                                      </p:to>
                                    </p:set>
                                    <p:animEffect transition="in" filter="blinds(horizontal)">
                                      <p:cBhvr>
                                        <p:cTn id="32" dur="500"/>
                                        <p:tgtEl>
                                          <p:spTgt spid="901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0123"/>
                                        </p:tgtEl>
                                        <p:attrNameLst>
                                          <p:attrName>style.visibility</p:attrName>
                                        </p:attrNameLst>
                                      </p:cBhvr>
                                      <p:to>
                                        <p:strVal val="visible"/>
                                      </p:to>
                                    </p:set>
                                    <p:animEffect transition="in" filter="blinds(horizontal)">
                                      <p:cBhvr>
                                        <p:cTn id="37" dur="500"/>
                                        <p:tgtEl>
                                          <p:spTgt spid="90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p:bldP spid="90118" grpId="0" animBg="1"/>
      <p:bldP spid="90119" grpId="0" animBg="1"/>
      <p:bldP spid="90120" grpId="0" animBg="1"/>
      <p:bldP spid="90121" grpId="0" animBg="1"/>
      <p:bldP spid="90122" grpId="0" animBg="1"/>
      <p:bldP spid="9012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3"/>
          <p:cNvSpPr>
            <a:spLocks noGrp="1"/>
          </p:cNvSpPr>
          <p:nvPr>
            <p:ph type="ftr" sz="quarter" idx="10"/>
          </p:nvPr>
        </p:nvSpPr>
        <p:spPr>
          <a:noFill/>
        </p:spPr>
        <p:txBody>
          <a:bodyPr/>
          <a:lstStyle/>
          <a:p>
            <a:r>
              <a:rPr lang="en-US" altLang="zh-CN" smtClean="0"/>
              <a:t>构造类型 – 数组和指针</a:t>
            </a:r>
          </a:p>
        </p:txBody>
      </p:sp>
      <p:sp>
        <p:nvSpPr>
          <p:cNvPr id="73731" name="灯片编号占位符 4"/>
          <p:cNvSpPr>
            <a:spLocks noGrp="1"/>
          </p:cNvSpPr>
          <p:nvPr>
            <p:ph type="sldNum" sz="quarter" idx="11"/>
          </p:nvPr>
        </p:nvSpPr>
        <p:spPr>
          <a:noFill/>
        </p:spPr>
        <p:txBody>
          <a:bodyPr/>
          <a:lstStyle/>
          <a:p>
            <a:fld id="{5DAD1AA4-2190-4181-A282-3BDCA37B2F66}" type="slidenum">
              <a:rPr lang="en-US" altLang="zh-CN" smtClean="0"/>
              <a:pPr/>
              <a:t>66</a:t>
            </a:fld>
            <a:endParaRPr lang="en-US" altLang="zh-CN" smtClean="0"/>
          </a:p>
        </p:txBody>
      </p:sp>
      <p:sp>
        <p:nvSpPr>
          <p:cNvPr id="73732"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5.5</a:t>
            </a:r>
          </a:p>
        </p:txBody>
      </p:sp>
      <p:sp>
        <p:nvSpPr>
          <p:cNvPr id="73733" name="Rectangle 3"/>
          <p:cNvSpPr>
            <a:spLocks noGrp="1" noChangeArrowheads="1"/>
          </p:cNvSpPr>
          <p:nvPr>
            <p:ph type="body" idx="1"/>
          </p:nvPr>
        </p:nvSpPr>
        <p:spPr/>
        <p:txBody>
          <a:bodyPr/>
          <a:lstStyle/>
          <a:p>
            <a:r>
              <a:rPr lang="zh-CN" altLang="en-US" smtClean="0">
                <a:ea typeface="宋体" pitchFamily="2" charset="-122"/>
              </a:rPr>
              <a:t>问题：编写 一个程序，统计输入中</a:t>
            </a:r>
            <a:r>
              <a:rPr lang="en-US" altLang="zh-CN" smtClean="0">
                <a:ea typeface="宋体" pitchFamily="2" charset="-122"/>
              </a:rPr>
              <a:t>C</a:t>
            </a:r>
            <a:r>
              <a:rPr lang="zh-CN" altLang="en-US" smtClean="0">
                <a:ea typeface="宋体" pitchFamily="2" charset="-122"/>
              </a:rPr>
              <a:t>语言每个关键字的出现次数。</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3"/>
          <p:cNvSpPr>
            <a:spLocks noGrp="1"/>
          </p:cNvSpPr>
          <p:nvPr>
            <p:ph type="ftr" sz="quarter" idx="10"/>
          </p:nvPr>
        </p:nvSpPr>
        <p:spPr>
          <a:noFill/>
        </p:spPr>
        <p:txBody>
          <a:bodyPr/>
          <a:lstStyle/>
          <a:p>
            <a:r>
              <a:rPr lang="en-US" altLang="zh-CN" smtClean="0"/>
              <a:t>构造类型 – 数组和指针</a:t>
            </a:r>
          </a:p>
        </p:txBody>
      </p:sp>
      <p:sp>
        <p:nvSpPr>
          <p:cNvPr id="74755" name="灯片编号占位符 4"/>
          <p:cNvSpPr>
            <a:spLocks noGrp="1"/>
          </p:cNvSpPr>
          <p:nvPr>
            <p:ph type="sldNum" sz="quarter" idx="11"/>
          </p:nvPr>
        </p:nvSpPr>
        <p:spPr>
          <a:noFill/>
        </p:spPr>
        <p:txBody>
          <a:bodyPr/>
          <a:lstStyle/>
          <a:p>
            <a:fld id="{EF832FA2-F963-4548-A4D4-B42E0040E818}" type="slidenum">
              <a:rPr lang="en-US" altLang="zh-CN" smtClean="0"/>
              <a:pPr/>
              <a:t>67</a:t>
            </a:fld>
            <a:endParaRPr lang="en-US" altLang="zh-CN" smtClean="0"/>
          </a:p>
        </p:txBody>
      </p:sp>
      <p:sp>
        <p:nvSpPr>
          <p:cNvPr id="74756"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5.5</a:t>
            </a:r>
            <a:r>
              <a:rPr lang="zh-CN" altLang="en-US" dirty="0" smtClean="0">
                <a:ea typeface="宋体" pitchFamily="2" charset="-122"/>
              </a:rPr>
              <a:t>：问题分析</a:t>
            </a:r>
          </a:p>
        </p:txBody>
      </p:sp>
      <p:sp>
        <p:nvSpPr>
          <p:cNvPr id="74757" name="Rectangle 3"/>
          <p:cNvSpPr>
            <a:spLocks noGrp="1" noChangeArrowheads="1"/>
          </p:cNvSpPr>
          <p:nvPr>
            <p:ph type="body" idx="1"/>
          </p:nvPr>
        </p:nvSpPr>
        <p:spPr/>
        <p:txBody>
          <a:bodyPr/>
          <a:lstStyle/>
          <a:p>
            <a:pPr>
              <a:lnSpc>
                <a:spcPct val="80000"/>
              </a:lnSpc>
            </a:pPr>
            <a:r>
              <a:rPr lang="zh-CN" altLang="en-US" smtClean="0">
                <a:ea typeface="宋体" pitchFamily="2" charset="-122"/>
              </a:rPr>
              <a:t>按目前掌握的知识，需要设两个数组分别存储</a:t>
            </a:r>
            <a:r>
              <a:rPr lang="en-US" altLang="zh-CN" smtClean="0">
                <a:ea typeface="宋体" pitchFamily="2" charset="-122"/>
              </a:rPr>
              <a:t>C</a:t>
            </a:r>
            <a:r>
              <a:rPr lang="zh-CN" altLang="en-US" smtClean="0">
                <a:ea typeface="宋体" pitchFamily="2" charset="-122"/>
              </a:rPr>
              <a:t>关键字列表和相应出现次数：</a:t>
            </a:r>
          </a:p>
          <a:p>
            <a:pPr lvl="1">
              <a:lnSpc>
                <a:spcPct val="80000"/>
              </a:lnSpc>
              <a:buFont typeface="Wingdings" pitchFamily="2" charset="2"/>
              <a:buNone/>
            </a:pPr>
            <a:r>
              <a:rPr lang="en-US" altLang="zh-CN" smtClean="0">
                <a:ea typeface="宋体" pitchFamily="2" charset="-122"/>
              </a:rPr>
              <a:t>char *keyworklist[N];  /*</a:t>
            </a:r>
            <a:r>
              <a:rPr lang="zh-CN" altLang="en-US" smtClean="0">
                <a:ea typeface="宋体" pitchFamily="2" charset="-122"/>
              </a:rPr>
              <a:t>存储关键表*</a:t>
            </a:r>
            <a:r>
              <a:rPr lang="en-US" altLang="zh-CN" smtClean="0">
                <a:ea typeface="宋体" pitchFamily="2" charset="-122"/>
              </a:rPr>
              <a:t>/</a:t>
            </a:r>
          </a:p>
          <a:p>
            <a:pPr lvl="1">
              <a:lnSpc>
                <a:spcPct val="80000"/>
              </a:lnSpc>
              <a:buFont typeface="Wingdings" pitchFamily="2" charset="2"/>
              <a:buNone/>
            </a:pPr>
            <a:r>
              <a:rPr lang="en-US" altLang="zh-CN" smtClean="0">
                <a:ea typeface="宋体" pitchFamily="2" charset="-122"/>
              </a:rPr>
              <a:t>int count[N];               /* </a:t>
            </a:r>
            <a:r>
              <a:rPr lang="zh-CN" altLang="en-US" smtClean="0">
                <a:ea typeface="宋体" pitchFamily="2" charset="-122"/>
              </a:rPr>
              <a:t>存储关键出现次数 *</a:t>
            </a:r>
            <a:r>
              <a:rPr lang="en-US" altLang="zh-CN" smtClean="0">
                <a:ea typeface="宋体" pitchFamily="2" charset="-122"/>
              </a:rPr>
              <a:t>/</a:t>
            </a:r>
          </a:p>
          <a:p>
            <a:pPr lvl="1">
              <a:lnSpc>
                <a:spcPct val="80000"/>
              </a:lnSpc>
              <a:buFont typeface="Wingdings" pitchFamily="2" charset="2"/>
              <a:buNone/>
            </a:pPr>
            <a:r>
              <a:rPr lang="zh-CN" altLang="en-US" smtClean="0">
                <a:ea typeface="宋体" pitchFamily="2" charset="-122"/>
              </a:rPr>
              <a:t>其中</a:t>
            </a:r>
            <a:r>
              <a:rPr lang="en-US" altLang="zh-CN" smtClean="0">
                <a:ea typeface="宋体" pitchFamily="2" charset="-122"/>
              </a:rPr>
              <a:t>N</a:t>
            </a:r>
            <a:r>
              <a:rPr lang="zh-CN" altLang="en-US" smtClean="0">
                <a:ea typeface="宋体" pitchFamily="2" charset="-122"/>
              </a:rPr>
              <a:t>为</a:t>
            </a:r>
            <a:r>
              <a:rPr lang="en-US" altLang="zh-CN" smtClean="0">
                <a:ea typeface="宋体" pitchFamily="2" charset="-122"/>
              </a:rPr>
              <a:t>C</a:t>
            </a:r>
            <a:r>
              <a:rPr lang="zh-CN" altLang="en-US" smtClean="0">
                <a:ea typeface="宋体" pitchFamily="2" charset="-122"/>
              </a:rPr>
              <a:t>中关键字的数目</a:t>
            </a:r>
          </a:p>
          <a:p>
            <a:pPr>
              <a:lnSpc>
                <a:spcPct val="80000"/>
              </a:lnSpc>
            </a:pPr>
            <a:r>
              <a:rPr lang="zh-CN" altLang="en-US" smtClean="0">
                <a:ea typeface="宋体" pitchFamily="2" charset="-122"/>
              </a:rPr>
              <a:t>这样处理相互关联的数据（如某一关键字和其出现次数是相关的）的问题：</a:t>
            </a:r>
          </a:p>
          <a:p>
            <a:pPr lvl="1">
              <a:lnSpc>
                <a:spcPct val="80000"/>
              </a:lnSpc>
            </a:pPr>
            <a:r>
              <a:rPr lang="zh-CN" altLang="en-US" smtClean="0">
                <a:ea typeface="宋体" pitchFamily="2" charset="-122"/>
              </a:rPr>
              <a:t>数据的处理不方便，如插入</a:t>
            </a:r>
            <a:r>
              <a:rPr lang="en-US" altLang="zh-CN" smtClean="0">
                <a:ea typeface="宋体" pitchFamily="2" charset="-122"/>
              </a:rPr>
              <a:t>/</a:t>
            </a:r>
            <a:r>
              <a:rPr lang="zh-CN" altLang="en-US" smtClean="0">
                <a:ea typeface="宋体" pitchFamily="2" charset="-122"/>
              </a:rPr>
              <a:t>删除一个关键字及出现次数要分别操作两个数组。</a:t>
            </a:r>
          </a:p>
          <a:p>
            <a:pPr>
              <a:lnSpc>
                <a:spcPct val="80000"/>
              </a:lnSpc>
            </a:pPr>
            <a:r>
              <a:rPr lang="zh-CN" altLang="en-US" smtClean="0">
                <a:ea typeface="宋体" pitchFamily="2" charset="-122"/>
              </a:rPr>
              <a:t>如何组织不同类型的相关数据？</a:t>
            </a:r>
          </a:p>
        </p:txBody>
      </p:sp>
      <p:sp>
        <p:nvSpPr>
          <p:cNvPr id="142340" name="Text Box 4"/>
          <p:cNvSpPr txBox="1">
            <a:spLocks noChangeArrowheads="1"/>
          </p:cNvSpPr>
          <p:nvPr/>
        </p:nvSpPr>
        <p:spPr bwMode="auto">
          <a:xfrm>
            <a:off x="6372200" y="5589240"/>
            <a:ext cx="996950" cy="579437"/>
          </a:xfrm>
          <a:prstGeom prst="rect">
            <a:avLst/>
          </a:prstGeom>
          <a:noFill/>
          <a:ln w="9525">
            <a:noFill/>
            <a:miter lim="800000"/>
            <a:headEnd/>
            <a:tailEnd/>
          </a:ln>
        </p:spPr>
        <p:txBody>
          <a:bodyPr wrap="none">
            <a:spAutoFit/>
          </a:bodyPr>
          <a:lstStyle/>
          <a:p>
            <a:r>
              <a:rPr lang="zh-CN" altLang="en-US" sz="3200" dirty="0">
                <a:solidFill>
                  <a:srgbClr val="3333FF"/>
                </a:solidFill>
              </a:rPr>
              <a:t>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horizontal)">
                                      <p:cBhvr>
                                        <p:cTn id="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3"/>
          <p:cNvSpPr>
            <a:spLocks noGrp="1"/>
          </p:cNvSpPr>
          <p:nvPr>
            <p:ph type="ftr" sz="quarter" idx="10"/>
          </p:nvPr>
        </p:nvSpPr>
        <p:spPr>
          <a:noFill/>
        </p:spPr>
        <p:txBody>
          <a:bodyPr/>
          <a:lstStyle/>
          <a:p>
            <a:r>
              <a:rPr lang="en-US" altLang="zh-CN" smtClean="0"/>
              <a:t>构造类型 – 数组和指针</a:t>
            </a:r>
          </a:p>
        </p:txBody>
      </p:sp>
      <p:sp>
        <p:nvSpPr>
          <p:cNvPr id="75779" name="灯片编号占位符 4"/>
          <p:cNvSpPr>
            <a:spLocks noGrp="1"/>
          </p:cNvSpPr>
          <p:nvPr>
            <p:ph type="sldNum" sz="quarter" idx="11"/>
          </p:nvPr>
        </p:nvSpPr>
        <p:spPr>
          <a:noFill/>
        </p:spPr>
        <p:txBody>
          <a:bodyPr/>
          <a:lstStyle/>
          <a:p>
            <a:fld id="{7E87AF9C-6AE3-4BAD-BBEF-30F1FA55EFE6}" type="slidenum">
              <a:rPr lang="en-US" altLang="zh-CN" smtClean="0"/>
              <a:pPr/>
              <a:t>68</a:t>
            </a:fld>
            <a:endParaRPr lang="en-US" altLang="zh-CN" smtClean="0"/>
          </a:p>
        </p:txBody>
      </p:sp>
      <p:sp>
        <p:nvSpPr>
          <p:cNvPr id="75780" name="Rectangle 2"/>
          <p:cNvSpPr>
            <a:spLocks noGrp="1" noChangeArrowheads="1"/>
          </p:cNvSpPr>
          <p:nvPr>
            <p:ph type="title"/>
          </p:nvPr>
        </p:nvSpPr>
        <p:spPr/>
        <p:txBody>
          <a:bodyPr/>
          <a:lstStyle/>
          <a:p>
            <a:r>
              <a:rPr lang="zh-CN" altLang="en-US" smtClean="0">
                <a:ea typeface="宋体" pitchFamily="2" charset="-122"/>
              </a:rPr>
              <a:t>结构说明</a:t>
            </a:r>
          </a:p>
        </p:txBody>
      </p:sp>
      <p:sp>
        <p:nvSpPr>
          <p:cNvPr id="75781" name="Rectangle 3"/>
          <p:cNvSpPr>
            <a:spLocks noGrp="1" noChangeArrowheads="1"/>
          </p:cNvSpPr>
          <p:nvPr>
            <p:ph type="body" idx="1"/>
          </p:nvPr>
        </p:nvSpPr>
        <p:spPr/>
        <p:txBody>
          <a:bodyPr/>
          <a:lstStyle/>
          <a:p>
            <a:r>
              <a:rPr lang="en-US" altLang="zh-CN" b="0" smtClean="0">
                <a:ea typeface="宋体" pitchFamily="2" charset="-122"/>
              </a:rPr>
              <a:t>. </a:t>
            </a:r>
            <a:r>
              <a:rPr lang="zh-CN" altLang="en-US" smtClean="0">
                <a:ea typeface="宋体" pitchFamily="2" charset="-122"/>
              </a:rPr>
              <a:t>结构（</a:t>
            </a:r>
            <a:r>
              <a:rPr lang="en-US" altLang="zh-CN" smtClean="0">
                <a:ea typeface="宋体" pitchFamily="2" charset="-122"/>
              </a:rPr>
              <a:t>struct</a:t>
            </a:r>
            <a:r>
              <a:rPr lang="zh-CN" altLang="en-US" smtClean="0">
                <a:ea typeface="宋体" pitchFamily="2" charset="-122"/>
              </a:rPr>
              <a:t>）的表示和含义</a:t>
            </a:r>
          </a:p>
          <a:p>
            <a:pPr>
              <a:buFont typeface="Wingdings" pitchFamily="2" charset="2"/>
              <a:buNone/>
            </a:pPr>
            <a:r>
              <a:rPr lang="zh-CN" altLang="en-US" b="0" smtClean="0">
                <a:ea typeface="宋体" pitchFamily="2" charset="-122"/>
              </a:rPr>
              <a:t>    结构是由若干分量组成的一种构造类型。然而，组成结构的各个分量可以具有不同的类型（这和数组情况相异），并且，对结构变量的访问必须通过它的分量名字（亦称为成员名），而不像数组是通过下标来访问它的成员。</a:t>
            </a:r>
          </a:p>
        </p:txBody>
      </p:sp>
      <p:grpSp>
        <p:nvGrpSpPr>
          <p:cNvPr id="75782" name="Group 4"/>
          <p:cNvGrpSpPr>
            <a:grpSpLocks/>
          </p:cNvGrpSpPr>
          <p:nvPr/>
        </p:nvGrpSpPr>
        <p:grpSpPr bwMode="auto">
          <a:xfrm>
            <a:off x="3203575" y="4076700"/>
            <a:ext cx="1828800" cy="2057400"/>
            <a:chOff x="1824" y="2352"/>
            <a:chExt cx="1152" cy="1296"/>
          </a:xfrm>
        </p:grpSpPr>
        <p:sp>
          <p:nvSpPr>
            <p:cNvPr id="75783" name="Rectangle 5"/>
            <p:cNvSpPr>
              <a:spLocks noChangeArrowheads="1"/>
            </p:cNvSpPr>
            <p:nvPr/>
          </p:nvSpPr>
          <p:spPr bwMode="auto">
            <a:xfrm>
              <a:off x="1824" y="2352"/>
              <a:ext cx="1152" cy="1296"/>
            </a:xfrm>
            <a:prstGeom prst="rect">
              <a:avLst/>
            </a:prstGeom>
            <a:solidFill>
              <a:srgbClr val="00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75784" name="Line 6"/>
            <p:cNvSpPr>
              <a:spLocks noChangeShapeType="1"/>
            </p:cNvSpPr>
            <p:nvPr/>
          </p:nvSpPr>
          <p:spPr bwMode="auto">
            <a:xfrm>
              <a:off x="1824" y="2592"/>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5" name="Line 7"/>
            <p:cNvSpPr>
              <a:spLocks noChangeShapeType="1"/>
            </p:cNvSpPr>
            <p:nvPr/>
          </p:nvSpPr>
          <p:spPr bwMode="auto">
            <a:xfrm>
              <a:off x="1824" y="2880"/>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6" name="Line 8"/>
            <p:cNvSpPr>
              <a:spLocks noChangeShapeType="1"/>
            </p:cNvSpPr>
            <p:nvPr/>
          </p:nvSpPr>
          <p:spPr bwMode="auto">
            <a:xfrm>
              <a:off x="1824" y="3168"/>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7" name="Text Box 9"/>
            <p:cNvSpPr txBox="1">
              <a:spLocks noChangeArrowheads="1"/>
            </p:cNvSpPr>
            <p:nvPr/>
          </p:nvSpPr>
          <p:spPr bwMode="auto">
            <a:xfrm>
              <a:off x="1824" y="2363"/>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1</a:t>
              </a:r>
            </a:p>
          </p:txBody>
        </p:sp>
        <p:sp>
          <p:nvSpPr>
            <p:cNvPr id="75788" name="Text Box 10"/>
            <p:cNvSpPr txBox="1">
              <a:spLocks noChangeArrowheads="1"/>
            </p:cNvSpPr>
            <p:nvPr/>
          </p:nvSpPr>
          <p:spPr bwMode="auto">
            <a:xfrm>
              <a:off x="1824" y="2640"/>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2</a:t>
              </a:r>
            </a:p>
          </p:txBody>
        </p:sp>
        <p:sp>
          <p:nvSpPr>
            <p:cNvPr id="75789" name="Text Box 11"/>
            <p:cNvSpPr txBox="1">
              <a:spLocks noChangeArrowheads="1"/>
            </p:cNvSpPr>
            <p:nvPr/>
          </p:nvSpPr>
          <p:spPr bwMode="auto">
            <a:xfrm>
              <a:off x="1824" y="2880"/>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3</a:t>
              </a:r>
            </a:p>
          </p:txBody>
        </p:sp>
        <p:sp>
          <p:nvSpPr>
            <p:cNvPr id="75790" name="Text Box 12"/>
            <p:cNvSpPr txBox="1">
              <a:spLocks noChangeArrowheads="1"/>
            </p:cNvSpPr>
            <p:nvPr/>
          </p:nvSpPr>
          <p:spPr bwMode="auto">
            <a:xfrm>
              <a:off x="1872" y="3264"/>
              <a:ext cx="26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a:t>
              </a: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3"/>
          <p:cNvSpPr>
            <a:spLocks noGrp="1"/>
          </p:cNvSpPr>
          <p:nvPr>
            <p:ph type="ftr" sz="quarter" idx="10"/>
          </p:nvPr>
        </p:nvSpPr>
        <p:spPr>
          <a:noFill/>
        </p:spPr>
        <p:txBody>
          <a:bodyPr/>
          <a:lstStyle/>
          <a:p>
            <a:r>
              <a:rPr lang="en-US" altLang="zh-CN" smtClean="0"/>
              <a:t>构造类型 – 数组和指针</a:t>
            </a:r>
          </a:p>
        </p:txBody>
      </p:sp>
      <p:sp>
        <p:nvSpPr>
          <p:cNvPr id="76803" name="灯片编号占位符 4"/>
          <p:cNvSpPr>
            <a:spLocks noGrp="1"/>
          </p:cNvSpPr>
          <p:nvPr>
            <p:ph type="sldNum" sz="quarter" idx="11"/>
          </p:nvPr>
        </p:nvSpPr>
        <p:spPr>
          <a:noFill/>
        </p:spPr>
        <p:txBody>
          <a:bodyPr/>
          <a:lstStyle/>
          <a:p>
            <a:fld id="{72AC2EC8-1ED5-4810-8024-5FCAFD2A699A}" type="slidenum">
              <a:rPr lang="en-US" altLang="zh-CN" smtClean="0"/>
              <a:pPr/>
              <a:t>69</a:t>
            </a:fld>
            <a:endParaRPr lang="en-US" altLang="zh-CN" smtClean="0"/>
          </a:p>
        </p:txBody>
      </p:sp>
      <p:sp>
        <p:nvSpPr>
          <p:cNvPr id="76804" name="Rectangle 2"/>
          <p:cNvSpPr>
            <a:spLocks noGrp="1" noChangeArrowheads="1"/>
          </p:cNvSpPr>
          <p:nvPr>
            <p:ph type="title"/>
          </p:nvPr>
        </p:nvSpPr>
        <p:spPr/>
        <p:txBody>
          <a:bodyPr/>
          <a:lstStyle/>
          <a:p>
            <a:r>
              <a:rPr lang="zh-CN" altLang="en-US" smtClean="0">
                <a:ea typeface="宋体" pitchFamily="2" charset="-122"/>
              </a:rPr>
              <a:t>结构说明（续）</a:t>
            </a:r>
          </a:p>
        </p:txBody>
      </p:sp>
      <p:sp>
        <p:nvSpPr>
          <p:cNvPr id="76805" name="Rectangle 3"/>
          <p:cNvSpPr>
            <a:spLocks noGrp="1" noChangeArrowheads="1"/>
          </p:cNvSpPr>
          <p:nvPr>
            <p:ph type="body" idx="1"/>
          </p:nvPr>
        </p:nvSpPr>
        <p:spPr/>
        <p:txBody>
          <a:bodyPr/>
          <a:lstStyle/>
          <a:p>
            <a:pPr>
              <a:buFont typeface="Wingdings" pitchFamily="2" charset="2"/>
              <a:buNone/>
            </a:pPr>
            <a:r>
              <a:rPr lang="zh-CN" altLang="en-US" smtClean="0">
                <a:ea typeface="宋体" pitchFamily="2" charset="-122"/>
              </a:rPr>
              <a:t>说明形式：</a:t>
            </a:r>
          </a:p>
          <a:p>
            <a:pPr>
              <a:buFont typeface="Wingdings" pitchFamily="2" charset="2"/>
              <a:buNone/>
            </a:pPr>
            <a:r>
              <a:rPr lang="zh-CN" altLang="en-US" smtClean="0">
                <a:ea typeface="宋体" pitchFamily="2" charset="-122"/>
              </a:rPr>
              <a:t>	</a:t>
            </a:r>
            <a:r>
              <a:rPr lang="en-US" altLang="zh-CN" smtClean="0">
                <a:solidFill>
                  <a:srgbClr val="0000CC"/>
                </a:solidFill>
                <a:ea typeface="宋体" pitchFamily="2" charset="-122"/>
              </a:rPr>
              <a:t>struct</a:t>
            </a:r>
            <a:r>
              <a:rPr lang="en-US" altLang="zh-CN" smtClean="0">
                <a:ea typeface="宋体" pitchFamily="2" charset="-122"/>
              </a:rPr>
              <a:t>     </a:t>
            </a:r>
            <a:r>
              <a:rPr lang="zh-CN" altLang="en-US" smtClean="0">
                <a:ea typeface="宋体" pitchFamily="2" charset="-122"/>
              </a:rPr>
              <a:t>结构类型名 </a:t>
            </a:r>
            <a:r>
              <a:rPr lang="en-US" altLang="zh-CN" smtClean="0">
                <a:ea typeface="宋体" pitchFamily="2" charset="-122"/>
              </a:rPr>
              <a:t>{</a:t>
            </a:r>
          </a:p>
          <a:p>
            <a:pPr>
              <a:buFont typeface="Wingdings" pitchFamily="2" charset="2"/>
              <a:buNone/>
            </a:pPr>
            <a:r>
              <a:rPr lang="en-US" altLang="zh-CN" smtClean="0">
                <a:ea typeface="宋体" pitchFamily="2" charset="-122"/>
              </a:rPr>
              <a:t>		</a:t>
            </a:r>
            <a:r>
              <a:rPr lang="zh-CN" altLang="en-US" smtClean="0">
                <a:ea typeface="宋体" pitchFamily="2" charset="-122"/>
              </a:rPr>
              <a:t>成员类型   成员名；</a:t>
            </a:r>
          </a:p>
          <a:p>
            <a:pPr>
              <a:buFont typeface="Wingdings" pitchFamily="2" charset="2"/>
              <a:buNone/>
            </a:pPr>
            <a:r>
              <a:rPr lang="zh-CN" altLang="en-US" smtClean="0">
                <a:ea typeface="宋体" pitchFamily="2" charset="-122"/>
              </a:rPr>
              <a:t>		成员类型   成员名；</a:t>
            </a:r>
          </a:p>
          <a:p>
            <a:pPr>
              <a:buFont typeface="Wingdings" pitchFamily="2" charset="2"/>
              <a:buNone/>
            </a:pPr>
            <a:r>
              <a:rPr lang="zh-CN" altLang="en-US" smtClean="0">
                <a:ea typeface="宋体" pitchFamily="2" charset="-122"/>
              </a:rPr>
              <a:t>		</a:t>
            </a:r>
            <a:r>
              <a:rPr lang="en-US" altLang="zh-CN" smtClean="0">
                <a:ea typeface="宋体" pitchFamily="2" charset="-122"/>
              </a:rPr>
              <a:t>…</a:t>
            </a:r>
          </a:p>
          <a:p>
            <a:pPr>
              <a:buFont typeface="Wingdings" pitchFamily="2" charset="2"/>
              <a:buNone/>
            </a:pPr>
            <a:r>
              <a:rPr lang="en-US" altLang="zh-CN" smtClean="0">
                <a:ea typeface="宋体" pitchFamily="2" charset="-122"/>
              </a:rPr>
              <a:t>		…</a:t>
            </a:r>
          </a:p>
          <a:p>
            <a:pPr>
              <a:buFont typeface="Wingdings" pitchFamily="2" charset="2"/>
              <a:buNone/>
            </a:pPr>
            <a:r>
              <a:rPr lang="en-US" altLang="zh-CN" smtClean="0">
                <a:ea typeface="宋体" pitchFamily="2" charset="-122"/>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3"/>
          <p:cNvSpPr>
            <a:spLocks noGrp="1"/>
          </p:cNvSpPr>
          <p:nvPr>
            <p:ph type="ftr" sz="quarter" idx="10"/>
          </p:nvPr>
        </p:nvSpPr>
        <p:spPr>
          <a:noFill/>
        </p:spPr>
        <p:txBody>
          <a:bodyPr/>
          <a:lstStyle/>
          <a:p>
            <a:r>
              <a:rPr lang="en-US" altLang="zh-CN" smtClean="0"/>
              <a:t>构造类型 – 数组和指针</a:t>
            </a:r>
          </a:p>
        </p:txBody>
      </p:sp>
      <p:sp>
        <p:nvSpPr>
          <p:cNvPr id="12291" name="灯片编号占位符 4"/>
          <p:cNvSpPr>
            <a:spLocks noGrp="1"/>
          </p:cNvSpPr>
          <p:nvPr>
            <p:ph type="sldNum" sz="quarter" idx="11"/>
          </p:nvPr>
        </p:nvSpPr>
        <p:spPr>
          <a:noFill/>
        </p:spPr>
        <p:txBody>
          <a:bodyPr/>
          <a:lstStyle/>
          <a:p>
            <a:fld id="{F9F87BA4-8629-440E-B865-2A04B7693047}" type="slidenum">
              <a:rPr lang="en-US" altLang="zh-CN" smtClean="0"/>
              <a:pPr/>
              <a:t>7</a:t>
            </a:fld>
            <a:endParaRPr lang="en-US" altLang="zh-CN" smtClean="0"/>
          </a:p>
        </p:txBody>
      </p:sp>
      <p:sp>
        <p:nvSpPr>
          <p:cNvPr id="12292" name="Rectangle 2"/>
          <p:cNvSpPr>
            <a:spLocks noGrp="1" noChangeArrowheads="1"/>
          </p:cNvSpPr>
          <p:nvPr>
            <p:ph type="title"/>
          </p:nvPr>
        </p:nvSpPr>
        <p:spPr/>
        <p:txBody>
          <a:bodyPr/>
          <a:lstStyle/>
          <a:p>
            <a:r>
              <a:rPr lang="zh-CN" altLang="en-US" smtClean="0">
                <a:ea typeface="宋体" pitchFamily="2" charset="-122"/>
              </a:rPr>
              <a:t>二维（多维）数组使用*</a:t>
            </a:r>
          </a:p>
        </p:txBody>
      </p:sp>
      <p:sp>
        <p:nvSpPr>
          <p:cNvPr id="125955" name="Rectangle 3"/>
          <p:cNvSpPr>
            <a:spLocks noGrp="1" noChangeArrowheads="1"/>
          </p:cNvSpPr>
          <p:nvPr>
            <p:ph type="body" idx="1"/>
          </p:nvPr>
        </p:nvSpPr>
        <p:spPr>
          <a:xfrm>
            <a:off x="977900" y="1125538"/>
            <a:ext cx="7105650" cy="5399087"/>
          </a:xfrm>
        </p:spPr>
        <p:txBody>
          <a:bodyPr/>
          <a:lstStyle/>
          <a:p>
            <a:pPr>
              <a:lnSpc>
                <a:spcPct val="70000"/>
              </a:lnSpc>
              <a:buFont typeface="Wingdings" pitchFamily="2" charset="2"/>
              <a:buNone/>
            </a:pPr>
            <a:r>
              <a:rPr lang="zh-CN" altLang="en-US" sz="1400" smtClean="0">
                <a:ea typeface="宋体" pitchFamily="2" charset="-122"/>
              </a:rPr>
              <a:t>例：对一个二维数组分别按行和按列求和</a:t>
            </a:r>
          </a:p>
          <a:p>
            <a:pPr>
              <a:lnSpc>
                <a:spcPct val="70000"/>
              </a:lnSpc>
              <a:spcBef>
                <a:spcPct val="30000"/>
              </a:spcBef>
              <a:buFont typeface="Wingdings" pitchFamily="2" charset="2"/>
              <a:buNone/>
            </a:pPr>
            <a:r>
              <a:rPr lang="en-US" altLang="zh-CN" sz="1400" b="0" smtClean="0">
                <a:ea typeface="宋体" pitchFamily="2" charset="-122"/>
              </a:rPr>
              <a:t>#include &lt;stdio.h&gt;</a:t>
            </a:r>
          </a:p>
          <a:p>
            <a:pPr>
              <a:lnSpc>
                <a:spcPct val="70000"/>
              </a:lnSpc>
              <a:spcBef>
                <a:spcPct val="30000"/>
              </a:spcBef>
              <a:buFont typeface="Wingdings" pitchFamily="2" charset="2"/>
              <a:buNone/>
            </a:pPr>
            <a:r>
              <a:rPr lang="en-US" altLang="zh-CN" sz="1400" b="0" smtClean="0">
                <a:ea typeface="宋体" pitchFamily="2" charset="-122"/>
              </a:rPr>
              <a:t>#define ROWS 4</a:t>
            </a:r>
          </a:p>
          <a:p>
            <a:pPr>
              <a:lnSpc>
                <a:spcPct val="70000"/>
              </a:lnSpc>
              <a:spcBef>
                <a:spcPct val="30000"/>
              </a:spcBef>
              <a:buFont typeface="Wingdings" pitchFamily="2" charset="2"/>
              <a:buNone/>
            </a:pPr>
            <a:r>
              <a:rPr lang="en-US" altLang="zh-CN" sz="1400" b="0" smtClean="0">
                <a:ea typeface="宋体" pitchFamily="2" charset="-122"/>
              </a:rPr>
              <a:t>#define COLS 4</a:t>
            </a:r>
          </a:p>
          <a:p>
            <a:pPr>
              <a:lnSpc>
                <a:spcPct val="70000"/>
              </a:lnSpc>
              <a:spcBef>
                <a:spcPct val="30000"/>
              </a:spcBef>
              <a:buFont typeface="Wingdings" pitchFamily="2" charset="2"/>
              <a:buNone/>
            </a:pPr>
            <a:r>
              <a:rPr lang="en-US" altLang="zh-CN" sz="1400" b="0" smtClean="0">
                <a:ea typeface="宋体" pitchFamily="2" charset="-122"/>
              </a:rPr>
              <a:t>int main()</a:t>
            </a:r>
          </a:p>
          <a:p>
            <a:pPr>
              <a:lnSpc>
                <a:spcPct val="70000"/>
              </a:lnSpc>
              <a:spcBef>
                <a:spcPct val="30000"/>
              </a:spcBef>
              <a:buFont typeface="Wingdings" pitchFamily="2" charset="2"/>
              <a:buNone/>
            </a:pPr>
            <a:r>
              <a:rPr lang="en-US" altLang="zh-CN" sz="1400" b="0" smtClean="0">
                <a:ea typeface="宋体" pitchFamily="2" charset="-122"/>
              </a:rPr>
              <a:t>{</a:t>
            </a:r>
          </a:p>
          <a:p>
            <a:pPr>
              <a:lnSpc>
                <a:spcPct val="70000"/>
              </a:lnSpc>
              <a:spcBef>
                <a:spcPct val="30000"/>
              </a:spcBef>
              <a:buFont typeface="Wingdings" pitchFamily="2" charset="2"/>
              <a:buNone/>
            </a:pPr>
            <a:r>
              <a:rPr lang="en-US" altLang="zh-CN" sz="1400" b="0" smtClean="0">
                <a:ea typeface="宋体" pitchFamily="2" charset="-122"/>
              </a:rPr>
              <a:t>    int matrix[ROWS][COLS], row, col, sum;</a:t>
            </a:r>
          </a:p>
          <a:p>
            <a:pPr>
              <a:lnSpc>
                <a:spcPct val="70000"/>
              </a:lnSpc>
              <a:spcBef>
                <a:spcPct val="30000"/>
              </a:spcBef>
              <a:buFont typeface="Wingdings" pitchFamily="2" charset="2"/>
              <a:buNone/>
            </a:pPr>
            <a:r>
              <a:rPr lang="en-US" altLang="zh-CN" sz="1400" b="0" smtClean="0">
                <a:ea typeface="宋体" pitchFamily="2" charset="-122"/>
              </a:rPr>
              <a:t>    for(row=0; row&lt;ROWS; row++)</a:t>
            </a:r>
          </a:p>
          <a:p>
            <a:pPr>
              <a:lnSpc>
                <a:spcPct val="70000"/>
              </a:lnSpc>
              <a:spcBef>
                <a:spcPct val="30000"/>
              </a:spcBef>
              <a:buFont typeface="Wingdings" pitchFamily="2" charset="2"/>
              <a:buNone/>
            </a:pPr>
            <a:r>
              <a:rPr lang="en-US" altLang="zh-CN" sz="1400" b="0" smtClean="0">
                <a:ea typeface="宋体" pitchFamily="2" charset="-122"/>
              </a:rPr>
              <a:t>        for(col=0; col&lt;COLS; col++)</a:t>
            </a:r>
          </a:p>
          <a:p>
            <a:pPr>
              <a:lnSpc>
                <a:spcPct val="70000"/>
              </a:lnSpc>
              <a:spcBef>
                <a:spcPct val="30000"/>
              </a:spcBef>
              <a:buFont typeface="Wingdings" pitchFamily="2" charset="2"/>
              <a:buNone/>
            </a:pPr>
            <a:r>
              <a:rPr lang="en-US" altLang="zh-CN" sz="1400" b="0" smtClean="0">
                <a:ea typeface="宋体" pitchFamily="2" charset="-122"/>
              </a:rPr>
              <a:t>            scanf(“%d“, &amp;matrix[row][col]);</a:t>
            </a:r>
          </a:p>
          <a:p>
            <a:pPr>
              <a:lnSpc>
                <a:spcPct val="70000"/>
              </a:lnSpc>
              <a:spcBef>
                <a:spcPct val="30000"/>
              </a:spcBef>
              <a:buFont typeface="Wingdings" pitchFamily="2" charset="2"/>
              <a:buNone/>
            </a:pPr>
            <a:r>
              <a:rPr lang="en-US" altLang="zh-CN" sz="1400" b="0" smtClean="0">
                <a:ea typeface="宋体" pitchFamily="2" charset="-122"/>
              </a:rPr>
              <a:t>    for(row=0; row&lt;ROWS; row++) {</a:t>
            </a:r>
          </a:p>
          <a:p>
            <a:pPr>
              <a:lnSpc>
                <a:spcPct val="70000"/>
              </a:lnSpc>
              <a:spcBef>
                <a:spcPct val="30000"/>
              </a:spcBef>
              <a:buFont typeface="Wingdings" pitchFamily="2" charset="2"/>
              <a:buNone/>
            </a:pPr>
            <a:r>
              <a:rPr lang="en-US" altLang="zh-CN" sz="1400" b="0" smtClean="0">
                <a:ea typeface="宋体" pitchFamily="2" charset="-122"/>
              </a:rPr>
              <a:t>        sum = 0;</a:t>
            </a:r>
          </a:p>
          <a:p>
            <a:pPr>
              <a:lnSpc>
                <a:spcPct val="70000"/>
              </a:lnSpc>
              <a:spcBef>
                <a:spcPct val="30000"/>
              </a:spcBef>
              <a:buFont typeface="Wingdings" pitchFamily="2" charset="2"/>
              <a:buNone/>
            </a:pPr>
            <a:r>
              <a:rPr lang="en-US" altLang="zh-CN" sz="1400" b="0" smtClean="0">
                <a:ea typeface="宋体" pitchFamily="2" charset="-122"/>
              </a:rPr>
              <a:t>        for(col=0; col&lt;COLS; col++)</a:t>
            </a:r>
          </a:p>
          <a:p>
            <a:pPr>
              <a:lnSpc>
                <a:spcPct val="70000"/>
              </a:lnSpc>
              <a:spcBef>
                <a:spcPct val="30000"/>
              </a:spcBef>
              <a:buFont typeface="Wingdings" pitchFamily="2" charset="2"/>
              <a:buNone/>
            </a:pPr>
            <a:r>
              <a:rPr lang="en-US" altLang="zh-CN" sz="1400" b="0" smtClean="0">
                <a:ea typeface="宋体" pitchFamily="2" charset="-122"/>
              </a:rPr>
              <a:t>            sum += matrix[row][col];</a:t>
            </a:r>
          </a:p>
          <a:p>
            <a:pPr>
              <a:lnSpc>
                <a:spcPct val="70000"/>
              </a:lnSpc>
              <a:spcBef>
                <a:spcPct val="30000"/>
              </a:spcBef>
              <a:buFont typeface="Wingdings" pitchFamily="2" charset="2"/>
              <a:buNone/>
            </a:pPr>
            <a:r>
              <a:rPr lang="en-US" altLang="zh-CN" sz="1400" b="0" smtClean="0">
                <a:ea typeface="宋体" pitchFamily="2" charset="-122"/>
              </a:rPr>
              <a:t>        printf(“Sum of row%d = %d\n”,row, sum);</a:t>
            </a:r>
          </a:p>
          <a:p>
            <a:pPr>
              <a:lnSpc>
                <a:spcPct val="70000"/>
              </a:lnSpc>
              <a:spcBef>
                <a:spcPct val="30000"/>
              </a:spcBef>
              <a:buFont typeface="Wingdings" pitchFamily="2" charset="2"/>
              <a:buNone/>
            </a:pPr>
            <a:r>
              <a:rPr lang="en-US" altLang="zh-CN" sz="1400" b="0" smtClean="0">
                <a:ea typeface="宋体" pitchFamily="2" charset="-122"/>
              </a:rPr>
              <a:t>    }</a:t>
            </a:r>
          </a:p>
          <a:p>
            <a:pPr>
              <a:lnSpc>
                <a:spcPct val="70000"/>
              </a:lnSpc>
              <a:spcBef>
                <a:spcPct val="30000"/>
              </a:spcBef>
              <a:buFont typeface="Wingdings" pitchFamily="2" charset="2"/>
              <a:buNone/>
            </a:pPr>
            <a:r>
              <a:rPr lang="en-US" altLang="zh-CN" sz="1400" b="0" smtClean="0">
                <a:ea typeface="宋体" pitchFamily="2" charset="-122"/>
              </a:rPr>
              <a:t>   for(col=0; col&lt;COLS; col++) {</a:t>
            </a:r>
          </a:p>
          <a:p>
            <a:pPr>
              <a:lnSpc>
                <a:spcPct val="70000"/>
              </a:lnSpc>
              <a:spcBef>
                <a:spcPct val="30000"/>
              </a:spcBef>
              <a:buFont typeface="Wingdings" pitchFamily="2" charset="2"/>
              <a:buNone/>
            </a:pPr>
            <a:r>
              <a:rPr lang="en-US" altLang="zh-CN" sz="1400" b="0" smtClean="0">
                <a:ea typeface="宋体" pitchFamily="2" charset="-122"/>
              </a:rPr>
              <a:t>        sum = 0;</a:t>
            </a:r>
          </a:p>
          <a:p>
            <a:pPr>
              <a:lnSpc>
                <a:spcPct val="70000"/>
              </a:lnSpc>
              <a:spcBef>
                <a:spcPct val="30000"/>
              </a:spcBef>
              <a:buFont typeface="Wingdings" pitchFamily="2" charset="2"/>
              <a:buNone/>
            </a:pPr>
            <a:r>
              <a:rPr lang="en-US" altLang="zh-CN" sz="1400" b="0" smtClean="0">
                <a:ea typeface="宋体" pitchFamily="2" charset="-122"/>
              </a:rPr>
              <a:t>        for(row=0; row&lt;ROWS; row++)</a:t>
            </a:r>
          </a:p>
          <a:p>
            <a:pPr>
              <a:lnSpc>
                <a:spcPct val="70000"/>
              </a:lnSpc>
              <a:spcBef>
                <a:spcPct val="30000"/>
              </a:spcBef>
              <a:buFont typeface="Wingdings" pitchFamily="2" charset="2"/>
              <a:buNone/>
            </a:pPr>
            <a:r>
              <a:rPr lang="en-US" altLang="zh-CN" sz="1400" b="0" smtClean="0">
                <a:ea typeface="宋体" pitchFamily="2" charset="-122"/>
              </a:rPr>
              <a:t>            sum += matrix[row][col];</a:t>
            </a:r>
          </a:p>
          <a:p>
            <a:pPr>
              <a:lnSpc>
                <a:spcPct val="70000"/>
              </a:lnSpc>
              <a:spcBef>
                <a:spcPct val="30000"/>
              </a:spcBef>
              <a:buFont typeface="Wingdings" pitchFamily="2" charset="2"/>
              <a:buNone/>
            </a:pPr>
            <a:r>
              <a:rPr lang="en-US" altLang="zh-CN" sz="1400" b="0" smtClean="0">
                <a:ea typeface="宋体" pitchFamily="2" charset="-122"/>
              </a:rPr>
              <a:t>        printf(“Sum of col%d = %d\n”,col, sum);</a:t>
            </a:r>
          </a:p>
          <a:p>
            <a:pPr>
              <a:lnSpc>
                <a:spcPct val="70000"/>
              </a:lnSpc>
              <a:spcBef>
                <a:spcPct val="30000"/>
              </a:spcBef>
              <a:buFont typeface="Wingdings" pitchFamily="2" charset="2"/>
              <a:buNone/>
            </a:pPr>
            <a:r>
              <a:rPr lang="en-US" altLang="zh-CN" sz="1400" b="0" smtClean="0">
                <a:ea typeface="宋体" pitchFamily="2" charset="-122"/>
              </a:rPr>
              <a:t>    }</a:t>
            </a:r>
          </a:p>
          <a:p>
            <a:pPr>
              <a:lnSpc>
                <a:spcPct val="70000"/>
              </a:lnSpc>
              <a:spcBef>
                <a:spcPct val="30000"/>
              </a:spcBef>
              <a:buFont typeface="Wingdings" pitchFamily="2" charset="2"/>
              <a:buNone/>
            </a:pPr>
            <a:r>
              <a:rPr lang="en-US" altLang="zh-CN" sz="1400" b="0" smtClean="0">
                <a:ea typeface="宋体" pitchFamily="2" charset="-122"/>
              </a:rPr>
              <a:t>    return 0;</a:t>
            </a:r>
          </a:p>
          <a:p>
            <a:pPr>
              <a:lnSpc>
                <a:spcPct val="70000"/>
              </a:lnSpc>
              <a:spcBef>
                <a:spcPct val="30000"/>
              </a:spcBef>
              <a:buFont typeface="Wingdings" pitchFamily="2" charset="2"/>
              <a:buNone/>
            </a:pPr>
            <a:r>
              <a:rPr lang="en-US" altLang="zh-CN" sz="1400" b="0" smtClean="0">
                <a:ea typeface="宋体" pitchFamily="2" charset="-122"/>
              </a:rPr>
              <a:t>}</a:t>
            </a:r>
          </a:p>
        </p:txBody>
      </p:sp>
      <p:grpSp>
        <p:nvGrpSpPr>
          <p:cNvPr id="2" name="Group 4"/>
          <p:cNvGrpSpPr>
            <a:grpSpLocks/>
          </p:cNvGrpSpPr>
          <p:nvPr/>
        </p:nvGrpSpPr>
        <p:grpSpPr bwMode="auto">
          <a:xfrm>
            <a:off x="1187450" y="2636838"/>
            <a:ext cx="6264275" cy="647700"/>
            <a:chOff x="748" y="1661"/>
            <a:chExt cx="3946" cy="408"/>
          </a:xfrm>
        </p:grpSpPr>
        <p:sp>
          <p:nvSpPr>
            <p:cNvPr id="12301" name="Rectangle 5"/>
            <p:cNvSpPr>
              <a:spLocks noChangeArrowheads="1"/>
            </p:cNvSpPr>
            <p:nvPr/>
          </p:nvSpPr>
          <p:spPr bwMode="auto">
            <a:xfrm>
              <a:off x="3264" y="1690"/>
              <a:ext cx="1236" cy="250"/>
            </a:xfrm>
            <a:prstGeom prst="rect">
              <a:avLst/>
            </a:prstGeom>
            <a:solidFill>
              <a:schemeClr val="accent1">
                <a:alpha val="38823"/>
              </a:schemeClr>
            </a:solidFill>
            <a:ln w="9525">
              <a:noFill/>
              <a:miter lim="800000"/>
              <a:headEnd/>
              <a:tailEnd/>
            </a:ln>
          </p:spPr>
          <p:txBody>
            <a:bodyPr wrap="none" anchor="ctr">
              <a:spAutoFit/>
            </a:bodyPr>
            <a:lstStyle/>
            <a:p>
              <a:pPr algn="ctr"/>
              <a:r>
                <a:rPr lang="zh-CN" altLang="en-US"/>
                <a:t>初始化数组元素</a:t>
              </a:r>
            </a:p>
          </p:txBody>
        </p:sp>
        <p:sp>
          <p:nvSpPr>
            <p:cNvPr id="12302" name="Rectangle 6"/>
            <p:cNvSpPr>
              <a:spLocks noChangeArrowheads="1"/>
            </p:cNvSpPr>
            <p:nvPr/>
          </p:nvSpPr>
          <p:spPr bwMode="auto">
            <a:xfrm>
              <a:off x="748" y="1661"/>
              <a:ext cx="3946" cy="408"/>
            </a:xfrm>
            <a:prstGeom prst="rect">
              <a:avLst/>
            </a:prstGeom>
            <a:solidFill>
              <a:srgbClr val="0000FF">
                <a:alpha val="49019"/>
              </a:srgbClr>
            </a:solidFill>
            <a:ln w="9525">
              <a:noFill/>
              <a:miter lim="800000"/>
              <a:headEnd/>
              <a:tailEnd/>
            </a:ln>
          </p:spPr>
          <p:txBody>
            <a:bodyPr wrap="none" anchor="ctr">
              <a:spAutoFit/>
            </a:bodyPr>
            <a:lstStyle/>
            <a:p>
              <a:endParaRPr lang="zh-CN" altLang="en-US"/>
            </a:p>
          </p:txBody>
        </p:sp>
      </p:grpSp>
      <p:grpSp>
        <p:nvGrpSpPr>
          <p:cNvPr id="3" name="Group 7"/>
          <p:cNvGrpSpPr>
            <a:grpSpLocks/>
          </p:cNvGrpSpPr>
          <p:nvPr/>
        </p:nvGrpSpPr>
        <p:grpSpPr bwMode="auto">
          <a:xfrm>
            <a:off x="1187450" y="3284538"/>
            <a:ext cx="6264275" cy="1223962"/>
            <a:chOff x="748" y="2069"/>
            <a:chExt cx="3946" cy="771"/>
          </a:xfrm>
        </p:grpSpPr>
        <p:sp>
          <p:nvSpPr>
            <p:cNvPr id="12299" name="Rectangle 8"/>
            <p:cNvSpPr>
              <a:spLocks noChangeArrowheads="1"/>
            </p:cNvSpPr>
            <p:nvPr/>
          </p:nvSpPr>
          <p:spPr bwMode="auto">
            <a:xfrm>
              <a:off x="748" y="2069"/>
              <a:ext cx="3946" cy="771"/>
            </a:xfrm>
            <a:prstGeom prst="rect">
              <a:avLst/>
            </a:prstGeom>
            <a:solidFill>
              <a:schemeClr val="accent1">
                <a:alpha val="49019"/>
              </a:schemeClr>
            </a:solidFill>
            <a:ln w="9525">
              <a:noFill/>
              <a:miter lim="800000"/>
              <a:headEnd/>
              <a:tailEnd/>
            </a:ln>
          </p:spPr>
          <p:txBody>
            <a:bodyPr anchor="ctr">
              <a:spAutoFit/>
            </a:bodyPr>
            <a:lstStyle/>
            <a:p>
              <a:endParaRPr lang="zh-CN" altLang="en-US"/>
            </a:p>
          </p:txBody>
        </p:sp>
        <p:sp>
          <p:nvSpPr>
            <p:cNvPr id="12300" name="Text Box 9"/>
            <p:cNvSpPr txBox="1">
              <a:spLocks noChangeArrowheads="1"/>
            </p:cNvSpPr>
            <p:nvPr/>
          </p:nvSpPr>
          <p:spPr bwMode="auto">
            <a:xfrm>
              <a:off x="3379" y="2341"/>
              <a:ext cx="756" cy="250"/>
            </a:xfrm>
            <a:prstGeom prst="rect">
              <a:avLst/>
            </a:prstGeom>
            <a:noFill/>
            <a:ln w="9525">
              <a:noFill/>
              <a:miter lim="800000"/>
              <a:headEnd/>
              <a:tailEnd/>
            </a:ln>
          </p:spPr>
          <p:txBody>
            <a:bodyPr wrap="none">
              <a:spAutoFit/>
            </a:bodyPr>
            <a:lstStyle/>
            <a:p>
              <a:r>
                <a:rPr lang="zh-CN" altLang="en-US"/>
                <a:t>按行求和</a:t>
              </a:r>
            </a:p>
          </p:txBody>
        </p:sp>
      </p:grpSp>
      <p:grpSp>
        <p:nvGrpSpPr>
          <p:cNvPr id="4" name="Group 10"/>
          <p:cNvGrpSpPr>
            <a:grpSpLocks/>
          </p:cNvGrpSpPr>
          <p:nvPr/>
        </p:nvGrpSpPr>
        <p:grpSpPr bwMode="auto">
          <a:xfrm>
            <a:off x="1187450" y="4508500"/>
            <a:ext cx="6264275" cy="1223963"/>
            <a:chOff x="748" y="2840"/>
            <a:chExt cx="3946" cy="771"/>
          </a:xfrm>
        </p:grpSpPr>
        <p:sp>
          <p:nvSpPr>
            <p:cNvPr id="12297" name="Rectangle 11"/>
            <p:cNvSpPr>
              <a:spLocks noChangeArrowheads="1"/>
            </p:cNvSpPr>
            <p:nvPr/>
          </p:nvSpPr>
          <p:spPr bwMode="auto">
            <a:xfrm>
              <a:off x="748" y="2840"/>
              <a:ext cx="3946" cy="771"/>
            </a:xfrm>
            <a:prstGeom prst="rect">
              <a:avLst/>
            </a:prstGeom>
            <a:solidFill>
              <a:schemeClr val="folHlink">
                <a:alpha val="49019"/>
              </a:schemeClr>
            </a:solidFill>
            <a:ln w="9525">
              <a:noFill/>
              <a:miter lim="800000"/>
              <a:headEnd/>
              <a:tailEnd/>
            </a:ln>
          </p:spPr>
          <p:txBody>
            <a:bodyPr anchor="ctr">
              <a:spAutoFit/>
            </a:bodyPr>
            <a:lstStyle/>
            <a:p>
              <a:endParaRPr lang="zh-CN" altLang="en-US"/>
            </a:p>
          </p:txBody>
        </p:sp>
        <p:sp>
          <p:nvSpPr>
            <p:cNvPr id="12298" name="Text Box 12"/>
            <p:cNvSpPr txBox="1">
              <a:spLocks noChangeArrowheads="1"/>
            </p:cNvSpPr>
            <p:nvPr/>
          </p:nvSpPr>
          <p:spPr bwMode="auto">
            <a:xfrm>
              <a:off x="3470" y="3113"/>
              <a:ext cx="756" cy="250"/>
            </a:xfrm>
            <a:prstGeom prst="rect">
              <a:avLst/>
            </a:prstGeom>
            <a:noFill/>
            <a:ln w="9525">
              <a:noFill/>
              <a:miter lim="800000"/>
              <a:headEnd/>
              <a:tailEnd/>
            </a:ln>
          </p:spPr>
          <p:txBody>
            <a:bodyPr wrap="none">
              <a:spAutoFit/>
            </a:bodyPr>
            <a:lstStyle/>
            <a:p>
              <a:r>
                <a:rPr lang="zh-CN" altLang="en-US"/>
                <a:t>按列求和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animEffect transition="in" filter="blinds(horizontal)">
                                      <p:cBhvr>
                                        <p:cTn id="7" dur="500"/>
                                        <p:tgtEl>
                                          <p:spTgt spid="1259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955">
                                            <p:txEl>
                                              <p:pRg st="2" end="2"/>
                                            </p:txEl>
                                          </p:spTgt>
                                        </p:tgtEl>
                                        <p:attrNameLst>
                                          <p:attrName>style.visibility</p:attrName>
                                        </p:attrNameLst>
                                      </p:cBhvr>
                                      <p:to>
                                        <p:strVal val="visible"/>
                                      </p:to>
                                    </p:set>
                                    <p:animEffect transition="in" filter="blinds(horizontal)">
                                      <p:cBhvr>
                                        <p:cTn id="10" dur="500"/>
                                        <p:tgtEl>
                                          <p:spTgt spid="12595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5955">
                                            <p:txEl>
                                              <p:pRg st="3" end="3"/>
                                            </p:txEl>
                                          </p:spTgt>
                                        </p:tgtEl>
                                        <p:attrNameLst>
                                          <p:attrName>style.visibility</p:attrName>
                                        </p:attrNameLst>
                                      </p:cBhvr>
                                      <p:to>
                                        <p:strVal val="visible"/>
                                      </p:to>
                                    </p:set>
                                    <p:animEffect transition="in" filter="blinds(horizontal)">
                                      <p:cBhvr>
                                        <p:cTn id="13" dur="500"/>
                                        <p:tgtEl>
                                          <p:spTgt spid="12595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5955">
                                            <p:txEl>
                                              <p:pRg st="4" end="4"/>
                                            </p:txEl>
                                          </p:spTgt>
                                        </p:tgtEl>
                                        <p:attrNameLst>
                                          <p:attrName>style.visibility</p:attrName>
                                        </p:attrNameLst>
                                      </p:cBhvr>
                                      <p:to>
                                        <p:strVal val="visible"/>
                                      </p:to>
                                    </p:set>
                                    <p:animEffect transition="in" filter="blinds(horizontal)">
                                      <p:cBhvr>
                                        <p:cTn id="16" dur="500"/>
                                        <p:tgtEl>
                                          <p:spTgt spid="12595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5955">
                                            <p:txEl>
                                              <p:pRg st="5" end="5"/>
                                            </p:txEl>
                                          </p:spTgt>
                                        </p:tgtEl>
                                        <p:attrNameLst>
                                          <p:attrName>style.visibility</p:attrName>
                                        </p:attrNameLst>
                                      </p:cBhvr>
                                      <p:to>
                                        <p:strVal val="visible"/>
                                      </p:to>
                                    </p:set>
                                    <p:animEffect transition="in" filter="blinds(horizontal)">
                                      <p:cBhvr>
                                        <p:cTn id="19" dur="500"/>
                                        <p:tgtEl>
                                          <p:spTgt spid="12595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5955">
                                            <p:txEl>
                                              <p:pRg st="6" end="6"/>
                                            </p:txEl>
                                          </p:spTgt>
                                        </p:tgtEl>
                                        <p:attrNameLst>
                                          <p:attrName>style.visibility</p:attrName>
                                        </p:attrNameLst>
                                      </p:cBhvr>
                                      <p:to>
                                        <p:strVal val="visible"/>
                                      </p:to>
                                    </p:set>
                                    <p:animEffect transition="in" filter="blinds(horizontal)">
                                      <p:cBhvr>
                                        <p:cTn id="22" dur="500"/>
                                        <p:tgtEl>
                                          <p:spTgt spid="12595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5955">
                                            <p:txEl>
                                              <p:pRg st="7" end="7"/>
                                            </p:txEl>
                                          </p:spTgt>
                                        </p:tgtEl>
                                        <p:attrNameLst>
                                          <p:attrName>style.visibility</p:attrName>
                                        </p:attrNameLst>
                                      </p:cBhvr>
                                      <p:to>
                                        <p:strVal val="visible"/>
                                      </p:to>
                                    </p:set>
                                    <p:animEffect transition="in" filter="blinds(horizontal)">
                                      <p:cBhvr>
                                        <p:cTn id="25" dur="500"/>
                                        <p:tgtEl>
                                          <p:spTgt spid="12595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5955">
                                            <p:txEl>
                                              <p:pRg st="8" end="8"/>
                                            </p:txEl>
                                          </p:spTgt>
                                        </p:tgtEl>
                                        <p:attrNameLst>
                                          <p:attrName>style.visibility</p:attrName>
                                        </p:attrNameLst>
                                      </p:cBhvr>
                                      <p:to>
                                        <p:strVal val="visible"/>
                                      </p:to>
                                    </p:set>
                                    <p:animEffect transition="in" filter="blinds(horizontal)">
                                      <p:cBhvr>
                                        <p:cTn id="28" dur="500"/>
                                        <p:tgtEl>
                                          <p:spTgt spid="125955">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5955">
                                            <p:txEl>
                                              <p:pRg st="9" end="9"/>
                                            </p:txEl>
                                          </p:spTgt>
                                        </p:tgtEl>
                                        <p:attrNameLst>
                                          <p:attrName>style.visibility</p:attrName>
                                        </p:attrNameLst>
                                      </p:cBhvr>
                                      <p:to>
                                        <p:strVal val="visible"/>
                                      </p:to>
                                    </p:set>
                                    <p:animEffect transition="in" filter="blinds(horizontal)">
                                      <p:cBhvr>
                                        <p:cTn id="31" dur="500"/>
                                        <p:tgtEl>
                                          <p:spTgt spid="12595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5955">
                                            <p:txEl>
                                              <p:pRg st="10" end="10"/>
                                            </p:txEl>
                                          </p:spTgt>
                                        </p:tgtEl>
                                        <p:attrNameLst>
                                          <p:attrName>style.visibility</p:attrName>
                                        </p:attrNameLst>
                                      </p:cBhvr>
                                      <p:to>
                                        <p:strVal val="visible"/>
                                      </p:to>
                                    </p:set>
                                    <p:animEffect transition="in" filter="blinds(horizontal)">
                                      <p:cBhvr>
                                        <p:cTn id="34" dur="500"/>
                                        <p:tgtEl>
                                          <p:spTgt spid="125955">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25955">
                                            <p:txEl>
                                              <p:pRg st="11" end="11"/>
                                            </p:txEl>
                                          </p:spTgt>
                                        </p:tgtEl>
                                        <p:attrNameLst>
                                          <p:attrName>style.visibility</p:attrName>
                                        </p:attrNameLst>
                                      </p:cBhvr>
                                      <p:to>
                                        <p:strVal val="visible"/>
                                      </p:to>
                                    </p:set>
                                    <p:animEffect transition="in" filter="blinds(horizontal)">
                                      <p:cBhvr>
                                        <p:cTn id="37" dur="500"/>
                                        <p:tgtEl>
                                          <p:spTgt spid="125955">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5955">
                                            <p:txEl>
                                              <p:pRg st="12" end="12"/>
                                            </p:txEl>
                                          </p:spTgt>
                                        </p:tgtEl>
                                        <p:attrNameLst>
                                          <p:attrName>style.visibility</p:attrName>
                                        </p:attrNameLst>
                                      </p:cBhvr>
                                      <p:to>
                                        <p:strVal val="visible"/>
                                      </p:to>
                                    </p:set>
                                    <p:animEffect transition="in" filter="blinds(horizontal)">
                                      <p:cBhvr>
                                        <p:cTn id="40" dur="500"/>
                                        <p:tgtEl>
                                          <p:spTgt spid="125955">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25955">
                                            <p:txEl>
                                              <p:pRg st="13" end="13"/>
                                            </p:txEl>
                                          </p:spTgt>
                                        </p:tgtEl>
                                        <p:attrNameLst>
                                          <p:attrName>style.visibility</p:attrName>
                                        </p:attrNameLst>
                                      </p:cBhvr>
                                      <p:to>
                                        <p:strVal val="visible"/>
                                      </p:to>
                                    </p:set>
                                    <p:animEffect transition="in" filter="blinds(horizontal)">
                                      <p:cBhvr>
                                        <p:cTn id="43" dur="500"/>
                                        <p:tgtEl>
                                          <p:spTgt spid="125955">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25955">
                                            <p:txEl>
                                              <p:pRg st="14" end="14"/>
                                            </p:txEl>
                                          </p:spTgt>
                                        </p:tgtEl>
                                        <p:attrNameLst>
                                          <p:attrName>style.visibility</p:attrName>
                                        </p:attrNameLst>
                                      </p:cBhvr>
                                      <p:to>
                                        <p:strVal val="visible"/>
                                      </p:to>
                                    </p:set>
                                    <p:animEffect transition="in" filter="blinds(horizontal)">
                                      <p:cBhvr>
                                        <p:cTn id="46" dur="500"/>
                                        <p:tgtEl>
                                          <p:spTgt spid="125955">
                                            <p:txEl>
                                              <p:pRg st="14" end="1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25955">
                                            <p:txEl>
                                              <p:pRg st="15" end="15"/>
                                            </p:txEl>
                                          </p:spTgt>
                                        </p:tgtEl>
                                        <p:attrNameLst>
                                          <p:attrName>style.visibility</p:attrName>
                                        </p:attrNameLst>
                                      </p:cBhvr>
                                      <p:to>
                                        <p:strVal val="visible"/>
                                      </p:to>
                                    </p:set>
                                    <p:animEffect transition="in" filter="blinds(horizontal)">
                                      <p:cBhvr>
                                        <p:cTn id="49" dur="500"/>
                                        <p:tgtEl>
                                          <p:spTgt spid="125955">
                                            <p:txEl>
                                              <p:pRg st="15" end="1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25955">
                                            <p:txEl>
                                              <p:pRg st="16" end="16"/>
                                            </p:txEl>
                                          </p:spTgt>
                                        </p:tgtEl>
                                        <p:attrNameLst>
                                          <p:attrName>style.visibility</p:attrName>
                                        </p:attrNameLst>
                                      </p:cBhvr>
                                      <p:to>
                                        <p:strVal val="visible"/>
                                      </p:to>
                                    </p:set>
                                    <p:animEffect transition="in" filter="blinds(horizontal)">
                                      <p:cBhvr>
                                        <p:cTn id="52" dur="500"/>
                                        <p:tgtEl>
                                          <p:spTgt spid="125955">
                                            <p:txEl>
                                              <p:pRg st="16" end="16"/>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25955">
                                            <p:txEl>
                                              <p:pRg st="17" end="17"/>
                                            </p:txEl>
                                          </p:spTgt>
                                        </p:tgtEl>
                                        <p:attrNameLst>
                                          <p:attrName>style.visibility</p:attrName>
                                        </p:attrNameLst>
                                      </p:cBhvr>
                                      <p:to>
                                        <p:strVal val="visible"/>
                                      </p:to>
                                    </p:set>
                                    <p:animEffect transition="in" filter="blinds(horizontal)">
                                      <p:cBhvr>
                                        <p:cTn id="55" dur="500"/>
                                        <p:tgtEl>
                                          <p:spTgt spid="125955">
                                            <p:txEl>
                                              <p:pRg st="17" end="17"/>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125955">
                                            <p:txEl>
                                              <p:pRg st="18" end="18"/>
                                            </p:txEl>
                                          </p:spTgt>
                                        </p:tgtEl>
                                        <p:attrNameLst>
                                          <p:attrName>style.visibility</p:attrName>
                                        </p:attrNameLst>
                                      </p:cBhvr>
                                      <p:to>
                                        <p:strVal val="visible"/>
                                      </p:to>
                                    </p:set>
                                    <p:animEffect transition="in" filter="blinds(horizontal)">
                                      <p:cBhvr>
                                        <p:cTn id="58" dur="500"/>
                                        <p:tgtEl>
                                          <p:spTgt spid="125955">
                                            <p:txEl>
                                              <p:pRg st="18" end="18"/>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125955">
                                            <p:txEl>
                                              <p:pRg st="19" end="19"/>
                                            </p:txEl>
                                          </p:spTgt>
                                        </p:tgtEl>
                                        <p:attrNameLst>
                                          <p:attrName>style.visibility</p:attrName>
                                        </p:attrNameLst>
                                      </p:cBhvr>
                                      <p:to>
                                        <p:strVal val="visible"/>
                                      </p:to>
                                    </p:set>
                                    <p:animEffect transition="in" filter="blinds(horizontal)">
                                      <p:cBhvr>
                                        <p:cTn id="61" dur="500"/>
                                        <p:tgtEl>
                                          <p:spTgt spid="125955">
                                            <p:txEl>
                                              <p:pRg st="19" end="19"/>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125955">
                                            <p:txEl>
                                              <p:pRg st="20" end="20"/>
                                            </p:txEl>
                                          </p:spTgt>
                                        </p:tgtEl>
                                        <p:attrNameLst>
                                          <p:attrName>style.visibility</p:attrName>
                                        </p:attrNameLst>
                                      </p:cBhvr>
                                      <p:to>
                                        <p:strVal val="visible"/>
                                      </p:to>
                                    </p:set>
                                    <p:animEffect transition="in" filter="blinds(horizontal)">
                                      <p:cBhvr>
                                        <p:cTn id="64" dur="500"/>
                                        <p:tgtEl>
                                          <p:spTgt spid="125955">
                                            <p:txEl>
                                              <p:pRg st="20" end="20"/>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25955">
                                            <p:txEl>
                                              <p:pRg st="21" end="21"/>
                                            </p:txEl>
                                          </p:spTgt>
                                        </p:tgtEl>
                                        <p:attrNameLst>
                                          <p:attrName>style.visibility</p:attrName>
                                        </p:attrNameLst>
                                      </p:cBhvr>
                                      <p:to>
                                        <p:strVal val="visible"/>
                                      </p:to>
                                    </p:set>
                                    <p:animEffect transition="in" filter="blinds(horizontal)">
                                      <p:cBhvr>
                                        <p:cTn id="67" dur="500"/>
                                        <p:tgtEl>
                                          <p:spTgt spid="125955">
                                            <p:txEl>
                                              <p:pRg st="21" end="21"/>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25955">
                                            <p:txEl>
                                              <p:pRg st="22" end="22"/>
                                            </p:txEl>
                                          </p:spTgt>
                                        </p:tgtEl>
                                        <p:attrNameLst>
                                          <p:attrName>style.visibility</p:attrName>
                                        </p:attrNameLst>
                                      </p:cBhvr>
                                      <p:to>
                                        <p:strVal val="visible"/>
                                      </p:to>
                                    </p:set>
                                    <p:animEffect transition="in" filter="blinds(horizontal)">
                                      <p:cBhvr>
                                        <p:cTn id="70" dur="500"/>
                                        <p:tgtEl>
                                          <p:spTgt spid="125955">
                                            <p:txEl>
                                              <p:pRg st="22" end="22"/>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25955">
                                            <p:txEl>
                                              <p:pRg st="23" end="23"/>
                                            </p:txEl>
                                          </p:spTgt>
                                        </p:tgtEl>
                                        <p:attrNameLst>
                                          <p:attrName>style.visibility</p:attrName>
                                        </p:attrNameLst>
                                      </p:cBhvr>
                                      <p:to>
                                        <p:strVal val="visible"/>
                                      </p:to>
                                    </p:set>
                                    <p:animEffect transition="in" filter="blinds(horizontal)">
                                      <p:cBhvr>
                                        <p:cTn id="73" dur="500"/>
                                        <p:tgtEl>
                                          <p:spTgt spid="125955">
                                            <p:txEl>
                                              <p:pRg st="23" end="2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blinds(horizontal)">
                                      <p:cBhvr>
                                        <p:cTn id="78" dur="500"/>
                                        <p:tgtEl>
                                          <p:spTgt spid="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blinds(horizontal)">
                                      <p:cBhvr>
                                        <p:cTn id="83" dur="500"/>
                                        <p:tgtEl>
                                          <p:spTgt spid="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blinds(horizontal)">
                                      <p:cBhvr>
                                        <p:cTn id="8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3"/>
          <p:cNvSpPr>
            <a:spLocks noGrp="1"/>
          </p:cNvSpPr>
          <p:nvPr>
            <p:ph type="ftr" sz="quarter" idx="10"/>
          </p:nvPr>
        </p:nvSpPr>
        <p:spPr>
          <a:noFill/>
        </p:spPr>
        <p:txBody>
          <a:bodyPr/>
          <a:lstStyle/>
          <a:p>
            <a:r>
              <a:rPr lang="en-US" altLang="zh-CN" smtClean="0"/>
              <a:t>构造类型 – 数组和指针</a:t>
            </a:r>
          </a:p>
        </p:txBody>
      </p:sp>
      <p:sp>
        <p:nvSpPr>
          <p:cNvPr id="77827" name="灯片编号占位符 4"/>
          <p:cNvSpPr>
            <a:spLocks noGrp="1"/>
          </p:cNvSpPr>
          <p:nvPr>
            <p:ph type="sldNum" sz="quarter" idx="11"/>
          </p:nvPr>
        </p:nvSpPr>
        <p:spPr>
          <a:noFill/>
        </p:spPr>
        <p:txBody>
          <a:bodyPr/>
          <a:lstStyle/>
          <a:p>
            <a:fld id="{ADBC97E4-7AA6-450D-B4F7-F49C8B7274A6}" type="slidenum">
              <a:rPr lang="en-US" altLang="zh-CN" smtClean="0"/>
              <a:pPr/>
              <a:t>70</a:t>
            </a:fld>
            <a:endParaRPr lang="en-US" altLang="zh-CN" smtClean="0"/>
          </a:p>
        </p:txBody>
      </p:sp>
      <p:sp>
        <p:nvSpPr>
          <p:cNvPr id="77828" name="Rectangle 2"/>
          <p:cNvSpPr>
            <a:spLocks noGrp="1" noChangeArrowheads="1"/>
          </p:cNvSpPr>
          <p:nvPr>
            <p:ph type="title"/>
          </p:nvPr>
        </p:nvSpPr>
        <p:spPr/>
        <p:txBody>
          <a:bodyPr/>
          <a:lstStyle/>
          <a:p>
            <a:r>
              <a:rPr lang="zh-CN" altLang="en-US" smtClean="0">
                <a:ea typeface="宋体" pitchFamily="2" charset="-122"/>
              </a:rPr>
              <a:t>结构说明（续）</a:t>
            </a:r>
          </a:p>
        </p:txBody>
      </p:sp>
      <p:sp>
        <p:nvSpPr>
          <p:cNvPr id="77829" name="Rectangle 3"/>
          <p:cNvSpPr>
            <a:spLocks noGrp="1" noChangeArrowheads="1"/>
          </p:cNvSpPr>
          <p:nvPr>
            <p:ph type="body" idx="1"/>
          </p:nvPr>
        </p:nvSpPr>
        <p:spPr>
          <a:xfrm>
            <a:off x="977900" y="1196975"/>
            <a:ext cx="7105650" cy="4806950"/>
          </a:xfrm>
        </p:spPr>
        <p:txBody>
          <a:bodyPr/>
          <a:lstStyle/>
          <a:p>
            <a:pPr marL="0" indent="0">
              <a:lnSpc>
                <a:spcPct val="70000"/>
              </a:lnSpc>
              <a:buFont typeface="Wingdings" pitchFamily="2" charset="2"/>
              <a:buNone/>
            </a:pPr>
            <a:r>
              <a:rPr lang="zh-CN" altLang="en-US" sz="2000" b="0" dirty="0" smtClean="0">
                <a:ea typeface="宋体" pitchFamily="2" charset="-122"/>
              </a:rPr>
              <a:t>如下面为用以表示日期相关信息的结构说明：</a:t>
            </a:r>
            <a:endParaRPr lang="zh-CN" altLang="en-US" sz="2000" dirty="0" smtClean="0">
              <a:ea typeface="宋体" pitchFamily="2" charset="-122"/>
            </a:endParaRPr>
          </a:p>
          <a:p>
            <a:pPr marL="747713" lvl="1">
              <a:lnSpc>
                <a:spcPct val="70000"/>
              </a:lnSpc>
              <a:buFont typeface="Wingdings" pitchFamily="2" charset="2"/>
              <a:buNone/>
            </a:pPr>
            <a:r>
              <a:rPr lang="en-US" altLang="zh-CN" sz="2000" dirty="0" err="1" smtClean="0">
                <a:ea typeface="宋体" pitchFamily="2" charset="-122"/>
              </a:rPr>
              <a:t>struct</a:t>
            </a:r>
            <a:r>
              <a:rPr lang="en-US" altLang="zh-CN" sz="2000" dirty="0" smtClean="0">
                <a:ea typeface="宋体" pitchFamily="2" charset="-122"/>
              </a:rPr>
              <a:t>  date {</a:t>
            </a:r>
          </a:p>
          <a:p>
            <a:pPr marL="927100" lvl="2" indent="0">
              <a:lnSpc>
                <a:spcPct val="80000"/>
              </a:lnSpc>
              <a:buFont typeface="Wingdings" pitchFamily="2" charset="2"/>
              <a:buNone/>
            </a:pPr>
            <a:r>
              <a:rPr lang="en-US" altLang="zh-CN" sz="2000" dirty="0" err="1" smtClean="0">
                <a:ea typeface="宋体" pitchFamily="2" charset="-122"/>
              </a:rPr>
              <a:t>int</a:t>
            </a:r>
            <a:r>
              <a:rPr lang="en-US" altLang="zh-CN" sz="2000" dirty="0" smtClean="0">
                <a:ea typeface="宋体" pitchFamily="2" charset="-122"/>
              </a:rPr>
              <a:t> day;</a:t>
            </a:r>
          </a:p>
          <a:p>
            <a:pPr marL="927100" lvl="2" indent="0">
              <a:lnSpc>
                <a:spcPct val="80000"/>
              </a:lnSpc>
              <a:buFont typeface="Wingdings" pitchFamily="2" charset="2"/>
              <a:buNone/>
            </a:pPr>
            <a:r>
              <a:rPr lang="en-US" altLang="zh-CN" sz="2000" dirty="0" err="1" smtClean="0">
                <a:ea typeface="宋体" pitchFamily="2" charset="-122"/>
              </a:rPr>
              <a:t>int</a:t>
            </a:r>
            <a:r>
              <a:rPr lang="en-US" altLang="zh-CN" sz="2000" dirty="0" smtClean="0">
                <a:ea typeface="宋体" pitchFamily="2" charset="-122"/>
              </a:rPr>
              <a:t> month;</a:t>
            </a:r>
          </a:p>
          <a:p>
            <a:pPr marL="927100" lvl="2" indent="0">
              <a:lnSpc>
                <a:spcPct val="80000"/>
              </a:lnSpc>
              <a:buFont typeface="Wingdings" pitchFamily="2" charset="2"/>
              <a:buNone/>
            </a:pPr>
            <a:r>
              <a:rPr lang="en-US" altLang="zh-CN" sz="2000" dirty="0" err="1" smtClean="0">
                <a:ea typeface="宋体" pitchFamily="2" charset="-122"/>
              </a:rPr>
              <a:t>int</a:t>
            </a:r>
            <a:r>
              <a:rPr lang="en-US" altLang="zh-CN" sz="2000" dirty="0" smtClean="0">
                <a:ea typeface="宋体" pitchFamily="2" charset="-122"/>
              </a:rPr>
              <a:t> year;</a:t>
            </a:r>
          </a:p>
          <a:p>
            <a:pPr marL="927100" lvl="2" indent="0">
              <a:lnSpc>
                <a:spcPct val="80000"/>
              </a:lnSpc>
              <a:buFont typeface="Wingdings" pitchFamily="2" charset="2"/>
              <a:buNone/>
            </a:pPr>
            <a:r>
              <a:rPr lang="en-US" altLang="zh-CN" sz="2000" dirty="0" err="1" smtClean="0">
                <a:ea typeface="宋体" pitchFamily="2" charset="-122"/>
              </a:rPr>
              <a:t>int</a:t>
            </a:r>
            <a:r>
              <a:rPr lang="en-US" altLang="zh-CN" sz="2000" dirty="0" smtClean="0">
                <a:ea typeface="宋体" pitchFamily="2" charset="-122"/>
              </a:rPr>
              <a:t> </a:t>
            </a:r>
            <a:r>
              <a:rPr lang="en-US" altLang="zh-CN" sz="2000" dirty="0" err="1" smtClean="0">
                <a:ea typeface="宋体" pitchFamily="2" charset="-122"/>
              </a:rPr>
              <a:t>yearday</a:t>
            </a:r>
            <a:r>
              <a:rPr lang="en-US" altLang="zh-CN" sz="2000" dirty="0" smtClean="0">
                <a:ea typeface="宋体" pitchFamily="2" charset="-122"/>
              </a:rPr>
              <a:t>;</a:t>
            </a:r>
          </a:p>
          <a:p>
            <a:pPr marL="927100" lvl="2" indent="0">
              <a:lnSpc>
                <a:spcPct val="80000"/>
              </a:lnSpc>
              <a:buFont typeface="Wingdings" pitchFamily="2" charset="2"/>
              <a:buNone/>
            </a:pPr>
            <a:r>
              <a:rPr lang="en-US" altLang="zh-CN" sz="2000" dirty="0" smtClean="0">
                <a:ea typeface="宋体" pitchFamily="2" charset="-122"/>
              </a:rPr>
              <a:t>char </a:t>
            </a:r>
            <a:r>
              <a:rPr lang="en-US" altLang="zh-CN" sz="2000" dirty="0" err="1" smtClean="0">
                <a:ea typeface="宋体" pitchFamily="2" charset="-122"/>
              </a:rPr>
              <a:t>mon_name</a:t>
            </a:r>
            <a:r>
              <a:rPr lang="en-US" altLang="zh-CN" sz="2000" dirty="0" smtClean="0">
                <a:ea typeface="宋体" pitchFamily="2" charset="-122"/>
              </a:rPr>
              <a:t>[4];</a:t>
            </a:r>
          </a:p>
          <a:p>
            <a:pPr marL="747713" lvl="1">
              <a:lnSpc>
                <a:spcPct val="70000"/>
              </a:lnSpc>
              <a:buFont typeface="Wingdings" pitchFamily="2" charset="2"/>
              <a:buNone/>
            </a:pPr>
            <a:r>
              <a:rPr lang="en-US" altLang="zh-CN" sz="2000" dirty="0" smtClean="0">
                <a:ea typeface="宋体" pitchFamily="2" charset="-122"/>
              </a:rPr>
              <a:t>};</a:t>
            </a:r>
          </a:p>
          <a:p>
            <a:pPr marL="0" indent="0">
              <a:buFont typeface="Wingdings" pitchFamily="2" charset="2"/>
              <a:buNone/>
            </a:pPr>
            <a:r>
              <a:rPr lang="zh-CN" altLang="en-US" sz="2000" b="0" dirty="0" smtClean="0">
                <a:ea typeface="宋体" pitchFamily="2" charset="-122"/>
              </a:rPr>
              <a:t>上面的结构说明，只是定义了一个结构的模板（</a:t>
            </a:r>
            <a:r>
              <a:rPr lang="en-US" altLang="zh-CN" sz="2000" b="0" dirty="0" smtClean="0">
                <a:ea typeface="宋体" pitchFamily="2" charset="-122"/>
              </a:rPr>
              <a:t>template</a:t>
            </a:r>
            <a:r>
              <a:rPr lang="zh-CN" altLang="en-US" sz="2000" b="0" dirty="0" smtClean="0">
                <a:ea typeface="宋体" pitchFamily="2" charset="-122"/>
              </a:rPr>
              <a:t>）或称为结构的框架，而并未定义结构的对象，也不为它分配存储空间。有了这样的结构模板说明后，一个结构变量可定义为：</a:t>
            </a:r>
          </a:p>
          <a:p>
            <a:pPr marL="747713" lvl="1">
              <a:lnSpc>
                <a:spcPct val="70000"/>
              </a:lnSpc>
              <a:buFont typeface="Wingdings" pitchFamily="2" charset="2"/>
              <a:buNone/>
            </a:pPr>
            <a:r>
              <a:rPr lang="en-US" altLang="zh-CN" sz="2000" b="1" dirty="0" err="1" smtClean="0">
                <a:solidFill>
                  <a:srgbClr val="3333FF"/>
                </a:solidFill>
                <a:ea typeface="宋体" pitchFamily="2" charset="-122"/>
              </a:rPr>
              <a:t>struct</a:t>
            </a:r>
            <a:r>
              <a:rPr lang="en-US" altLang="zh-CN" sz="2000" b="1" dirty="0" smtClean="0">
                <a:solidFill>
                  <a:srgbClr val="3333FF"/>
                </a:solidFill>
                <a:ea typeface="宋体" pitchFamily="2" charset="-122"/>
              </a:rPr>
              <a:t>  date</a:t>
            </a:r>
            <a:r>
              <a:rPr lang="en-US" altLang="zh-CN" sz="2000" dirty="0" smtClean="0">
                <a:ea typeface="宋体" pitchFamily="2" charset="-122"/>
              </a:rPr>
              <a:t> d1, d2;</a:t>
            </a:r>
          </a:p>
          <a:p>
            <a:pPr marL="0" indent="0">
              <a:buFont typeface="Wingdings" pitchFamily="2" charset="2"/>
              <a:buNone/>
            </a:pPr>
            <a:r>
              <a:rPr lang="zh-CN" altLang="en-US" sz="2000" b="0" dirty="0" smtClean="0">
                <a:ea typeface="宋体" pitchFamily="2" charset="-122"/>
              </a:rPr>
              <a:t>注意：在此，</a:t>
            </a:r>
            <a:r>
              <a:rPr lang="zh-CN" altLang="en-US" sz="2000" dirty="0" smtClean="0">
                <a:solidFill>
                  <a:srgbClr val="3333FF"/>
                </a:solidFill>
                <a:ea typeface="宋体" pitchFamily="2" charset="-122"/>
              </a:rPr>
              <a:t>关键字</a:t>
            </a:r>
            <a:r>
              <a:rPr lang="en-US" altLang="zh-CN" sz="2000" dirty="0" err="1" smtClean="0">
                <a:solidFill>
                  <a:srgbClr val="3333FF"/>
                </a:solidFill>
                <a:ea typeface="宋体" pitchFamily="2" charset="-122"/>
              </a:rPr>
              <a:t>struct</a:t>
            </a:r>
            <a:r>
              <a:rPr lang="zh-CN" altLang="en-US" sz="2000" dirty="0" smtClean="0">
                <a:solidFill>
                  <a:srgbClr val="3333FF"/>
                </a:solidFill>
                <a:ea typeface="宋体" pitchFamily="2" charset="-122"/>
              </a:rPr>
              <a:t>和结构名</a:t>
            </a:r>
            <a:r>
              <a:rPr lang="en-US" altLang="zh-CN" sz="2000" dirty="0" smtClean="0">
                <a:solidFill>
                  <a:srgbClr val="3333FF"/>
                </a:solidFill>
                <a:ea typeface="宋体" pitchFamily="2" charset="-122"/>
              </a:rPr>
              <a:t>date</a:t>
            </a:r>
            <a:r>
              <a:rPr lang="zh-CN" altLang="en-US" sz="2000" dirty="0" smtClean="0">
                <a:solidFill>
                  <a:srgbClr val="3333FF"/>
                </a:solidFill>
                <a:ea typeface="宋体" pitchFamily="2" charset="-122"/>
              </a:rPr>
              <a:t>都不可少，可以把</a:t>
            </a:r>
            <a:r>
              <a:rPr lang="en-US" altLang="zh-CN" sz="2000" dirty="0" err="1" smtClean="0">
                <a:solidFill>
                  <a:srgbClr val="3333FF"/>
                </a:solidFill>
                <a:ea typeface="宋体" pitchFamily="2" charset="-122"/>
              </a:rPr>
              <a:t>struct</a:t>
            </a:r>
            <a:r>
              <a:rPr lang="en-US" altLang="zh-CN" sz="2000" dirty="0" smtClean="0">
                <a:solidFill>
                  <a:srgbClr val="3333FF"/>
                </a:solidFill>
                <a:ea typeface="宋体" pitchFamily="2" charset="-122"/>
              </a:rPr>
              <a:t> date</a:t>
            </a:r>
            <a:r>
              <a:rPr lang="zh-CN" altLang="en-US" sz="2000" dirty="0" smtClean="0">
                <a:solidFill>
                  <a:srgbClr val="3333FF"/>
                </a:solidFill>
                <a:ea typeface="宋体" pitchFamily="2" charset="-122"/>
              </a:rPr>
              <a:t>一起看作是某种类型说明符。</a:t>
            </a:r>
          </a:p>
        </p:txBody>
      </p:sp>
      <p:sp>
        <p:nvSpPr>
          <p:cNvPr id="145412" name="AutoShape 4"/>
          <p:cNvSpPr>
            <a:spLocks noChangeArrowheads="1"/>
          </p:cNvSpPr>
          <p:nvPr/>
        </p:nvSpPr>
        <p:spPr bwMode="auto">
          <a:xfrm>
            <a:off x="4139952" y="1700808"/>
            <a:ext cx="2159000" cy="576262"/>
          </a:xfrm>
          <a:prstGeom prst="wedgeRoundRectCallout">
            <a:avLst>
              <a:gd name="adj1" fmla="val -95366"/>
              <a:gd name="adj2" fmla="val -43776"/>
              <a:gd name="adj3" fmla="val 16667"/>
            </a:avLst>
          </a:prstGeom>
          <a:solidFill>
            <a:schemeClr val="accent1"/>
          </a:solidFill>
          <a:ln w="9525">
            <a:solidFill>
              <a:schemeClr val="tx1"/>
            </a:solidFill>
            <a:miter lim="800000"/>
            <a:headEnd/>
            <a:tailEnd/>
          </a:ln>
        </p:spPr>
        <p:txBody>
          <a:bodyPr/>
          <a:lstStyle/>
          <a:p>
            <a:pPr algn="ctr"/>
            <a:r>
              <a:rPr lang="zh-CN" altLang="en-US"/>
              <a:t>结构名</a:t>
            </a:r>
          </a:p>
        </p:txBody>
      </p:sp>
      <p:sp>
        <p:nvSpPr>
          <p:cNvPr id="145413" name="AutoShape 5"/>
          <p:cNvSpPr>
            <a:spLocks noChangeArrowheads="1"/>
          </p:cNvSpPr>
          <p:nvPr/>
        </p:nvSpPr>
        <p:spPr bwMode="auto">
          <a:xfrm>
            <a:off x="4644008" y="2564904"/>
            <a:ext cx="2159000" cy="576263"/>
          </a:xfrm>
          <a:prstGeom prst="wedgeRoundRectCallout">
            <a:avLst>
              <a:gd name="adj1" fmla="val -103382"/>
              <a:gd name="adj2" fmla="val -37218"/>
              <a:gd name="adj3" fmla="val 16667"/>
            </a:avLst>
          </a:prstGeom>
          <a:solidFill>
            <a:schemeClr val="accent1"/>
          </a:solidFill>
          <a:ln w="9525">
            <a:solidFill>
              <a:schemeClr val="tx1"/>
            </a:solidFill>
            <a:miter lim="800000"/>
            <a:headEnd/>
            <a:tailEnd/>
          </a:ln>
        </p:spPr>
        <p:txBody>
          <a:bodyPr/>
          <a:lstStyle/>
          <a:p>
            <a:pPr algn="ctr"/>
            <a:r>
              <a:rPr lang="zh-CN" altLang="en-US"/>
              <a:t>结构成员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blinds(horizontal)">
                                      <p:cBhvr>
                                        <p:cTn id="7" dur="500"/>
                                        <p:tgtEl>
                                          <p:spTgt spid="145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3"/>
                                        </p:tgtEl>
                                        <p:attrNameLst>
                                          <p:attrName>style.visibility</p:attrName>
                                        </p:attrNameLst>
                                      </p:cBhvr>
                                      <p:to>
                                        <p:strVal val="visible"/>
                                      </p:to>
                                    </p:set>
                                    <p:animEffect transition="in" filter="blinds(horizontal)">
                                      <p:cBhvr>
                                        <p:cTn id="12"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3"/>
          <p:cNvSpPr>
            <a:spLocks noGrp="1"/>
          </p:cNvSpPr>
          <p:nvPr>
            <p:ph type="ftr" sz="quarter" idx="10"/>
          </p:nvPr>
        </p:nvSpPr>
        <p:spPr>
          <a:noFill/>
        </p:spPr>
        <p:txBody>
          <a:bodyPr/>
          <a:lstStyle/>
          <a:p>
            <a:r>
              <a:rPr lang="en-US" altLang="zh-CN" smtClean="0"/>
              <a:t>构造类型 – 数组和指针</a:t>
            </a:r>
          </a:p>
        </p:txBody>
      </p:sp>
      <p:sp>
        <p:nvSpPr>
          <p:cNvPr id="78851" name="灯片编号占位符 4"/>
          <p:cNvSpPr>
            <a:spLocks noGrp="1"/>
          </p:cNvSpPr>
          <p:nvPr>
            <p:ph type="sldNum" sz="quarter" idx="11"/>
          </p:nvPr>
        </p:nvSpPr>
        <p:spPr>
          <a:noFill/>
        </p:spPr>
        <p:txBody>
          <a:bodyPr/>
          <a:lstStyle/>
          <a:p>
            <a:fld id="{838AE2BE-E718-4058-9471-6895D6AF1947}" type="slidenum">
              <a:rPr lang="en-US" altLang="zh-CN" smtClean="0"/>
              <a:pPr/>
              <a:t>71</a:t>
            </a:fld>
            <a:endParaRPr lang="en-US" altLang="zh-CN" smtClean="0"/>
          </a:p>
        </p:txBody>
      </p:sp>
      <p:sp>
        <p:nvSpPr>
          <p:cNvPr id="78852" name="Rectangle 2"/>
          <p:cNvSpPr>
            <a:spLocks noGrp="1" noChangeArrowheads="1"/>
          </p:cNvSpPr>
          <p:nvPr>
            <p:ph type="title"/>
          </p:nvPr>
        </p:nvSpPr>
        <p:spPr/>
        <p:txBody>
          <a:bodyPr/>
          <a:lstStyle/>
          <a:p>
            <a:r>
              <a:rPr lang="zh-CN" altLang="en-US" smtClean="0">
                <a:ea typeface="宋体" pitchFamily="2" charset="-122"/>
              </a:rPr>
              <a:t>结构变量说明（续）</a:t>
            </a:r>
          </a:p>
        </p:txBody>
      </p:sp>
      <p:sp>
        <p:nvSpPr>
          <p:cNvPr id="78853" name="Rectangle 3"/>
          <p:cNvSpPr>
            <a:spLocks noGrp="1" noChangeArrowheads="1"/>
          </p:cNvSpPr>
          <p:nvPr>
            <p:ph type="body" idx="1"/>
          </p:nvPr>
        </p:nvSpPr>
        <p:spPr>
          <a:xfrm>
            <a:off x="977900" y="1196975"/>
            <a:ext cx="7105650" cy="4968875"/>
          </a:xfrm>
        </p:spPr>
        <p:txBody>
          <a:bodyPr/>
          <a:lstStyle/>
          <a:p>
            <a:pPr marL="0" indent="0">
              <a:lnSpc>
                <a:spcPct val="70000"/>
              </a:lnSpc>
              <a:buFont typeface="Wingdings" pitchFamily="2" charset="2"/>
              <a:buNone/>
            </a:pPr>
            <a:r>
              <a:rPr lang="zh-CN" altLang="en-US" sz="1400" b="0" dirty="0" smtClean="0">
                <a:ea typeface="宋体" pitchFamily="2" charset="-122"/>
              </a:rPr>
              <a:t>在说明结构模板时，一般都要有结构名，但也可不用结构名，直接把结构模板和变量定义（或说明）放在一起。下面是结构变量的几种说明方式：</a:t>
            </a:r>
          </a:p>
          <a:p>
            <a:pPr marL="0" indent="0">
              <a:lnSpc>
                <a:spcPct val="70000"/>
              </a:lnSpc>
              <a:buFont typeface="Wingdings" pitchFamily="2" charset="2"/>
              <a:buNone/>
            </a:pPr>
            <a:r>
              <a:rPr lang="en-US" altLang="zh-CN" sz="1400" b="0" dirty="0" smtClean="0">
                <a:ea typeface="宋体" pitchFamily="2" charset="-122"/>
              </a:rPr>
              <a:t>1</a:t>
            </a:r>
            <a:r>
              <a:rPr lang="zh-CN" altLang="en-US" sz="1400" b="0" dirty="0" smtClean="0">
                <a:ea typeface="宋体" pitchFamily="2" charset="-122"/>
              </a:rPr>
              <a:t>）无结构名</a:t>
            </a:r>
          </a:p>
          <a:p>
            <a:pPr lvl="1">
              <a:lnSpc>
                <a:spcPct val="70000"/>
              </a:lnSpc>
              <a:buFont typeface="Wingdings" pitchFamily="2" charset="2"/>
              <a:buNone/>
            </a:pPr>
            <a:r>
              <a:rPr lang="en-US" altLang="zh-CN" sz="1400" dirty="0" err="1" smtClean="0">
                <a:ea typeface="宋体" pitchFamily="2" charset="-122"/>
              </a:rPr>
              <a:t>struct</a:t>
            </a:r>
            <a:r>
              <a:rPr lang="en-US" altLang="zh-CN" sz="1400" dirty="0" smtClean="0">
                <a:ea typeface="宋体" pitchFamily="2" charset="-122"/>
              </a:rPr>
              <a:t> {</a:t>
            </a:r>
          </a:p>
          <a:p>
            <a:pPr lvl="1">
              <a:lnSpc>
                <a:spcPct val="70000"/>
              </a:lnSpc>
              <a:buFont typeface="Wingdings" pitchFamily="2" charset="2"/>
              <a:buNone/>
            </a:pPr>
            <a:r>
              <a:rPr lang="en-US" altLang="zh-CN" sz="1400" dirty="0" smtClean="0">
                <a:ea typeface="宋体" pitchFamily="2" charset="-122"/>
              </a:rPr>
              <a:t>  …</a:t>
            </a:r>
          </a:p>
          <a:p>
            <a:pPr lvl="1">
              <a:lnSpc>
                <a:spcPct val="70000"/>
              </a:lnSpc>
              <a:buFont typeface="Wingdings" pitchFamily="2" charset="2"/>
              <a:buNone/>
            </a:pPr>
            <a:r>
              <a:rPr lang="en-US" altLang="zh-CN" sz="1400" dirty="0" smtClean="0">
                <a:ea typeface="宋体" pitchFamily="2" charset="-122"/>
              </a:rPr>
              <a:t>} d;</a:t>
            </a:r>
          </a:p>
          <a:p>
            <a:pPr lvl="1">
              <a:lnSpc>
                <a:spcPct val="70000"/>
              </a:lnSpc>
              <a:buFont typeface="Wingdings" pitchFamily="2" charset="2"/>
              <a:buNone/>
            </a:pPr>
            <a:r>
              <a:rPr lang="zh-CN" altLang="en-US" sz="1400" dirty="0" smtClean="0">
                <a:ea typeface="宋体" pitchFamily="2" charset="-122"/>
              </a:rPr>
              <a:t>一般适用于说明本地变量。</a:t>
            </a:r>
          </a:p>
          <a:p>
            <a:pPr marL="0" indent="0">
              <a:lnSpc>
                <a:spcPct val="70000"/>
              </a:lnSpc>
              <a:buFont typeface="Wingdings" pitchFamily="2" charset="2"/>
              <a:buNone/>
            </a:pPr>
            <a:r>
              <a:rPr lang="en-US" altLang="zh-CN" sz="1400" b="0" dirty="0" smtClean="0">
                <a:ea typeface="宋体" pitchFamily="2" charset="-122"/>
              </a:rPr>
              <a:t>2</a:t>
            </a:r>
            <a:r>
              <a:rPr lang="zh-CN" altLang="en-US" sz="1400" b="0" dirty="0" smtClean="0">
                <a:ea typeface="宋体" pitchFamily="2" charset="-122"/>
              </a:rPr>
              <a:t>）有结构名</a:t>
            </a:r>
          </a:p>
          <a:p>
            <a:pPr lvl="1">
              <a:lnSpc>
                <a:spcPct val="70000"/>
              </a:lnSpc>
              <a:buFont typeface="Wingdings" pitchFamily="2" charset="2"/>
              <a:buNone/>
            </a:pPr>
            <a:r>
              <a:rPr lang="en-US" altLang="zh-CN" sz="1400" dirty="0" err="1" smtClean="0">
                <a:ea typeface="宋体" pitchFamily="2" charset="-122"/>
              </a:rPr>
              <a:t>struct</a:t>
            </a:r>
            <a:r>
              <a:rPr lang="en-US" altLang="zh-CN" sz="1400" dirty="0" smtClean="0">
                <a:ea typeface="宋体" pitchFamily="2" charset="-122"/>
              </a:rPr>
              <a:t> date {</a:t>
            </a:r>
          </a:p>
          <a:p>
            <a:pPr lvl="1">
              <a:lnSpc>
                <a:spcPct val="70000"/>
              </a:lnSpc>
              <a:buFont typeface="Wingdings" pitchFamily="2" charset="2"/>
              <a:buNone/>
            </a:pPr>
            <a:r>
              <a:rPr lang="en-US" altLang="zh-CN" sz="1400" dirty="0" smtClean="0">
                <a:ea typeface="宋体" pitchFamily="2" charset="-122"/>
              </a:rPr>
              <a:t>  …</a:t>
            </a:r>
          </a:p>
          <a:p>
            <a:pPr lvl="1">
              <a:lnSpc>
                <a:spcPct val="70000"/>
              </a:lnSpc>
              <a:buFont typeface="Wingdings" pitchFamily="2" charset="2"/>
              <a:buNone/>
            </a:pPr>
            <a:r>
              <a:rPr lang="en-US" altLang="zh-CN" sz="1400" dirty="0" smtClean="0">
                <a:ea typeface="宋体" pitchFamily="2" charset="-122"/>
              </a:rPr>
              <a:t>} d;</a:t>
            </a:r>
          </a:p>
          <a:p>
            <a:pPr lvl="1">
              <a:lnSpc>
                <a:spcPct val="70000"/>
              </a:lnSpc>
              <a:buFont typeface="Wingdings" pitchFamily="2" charset="2"/>
              <a:buNone/>
            </a:pPr>
            <a:r>
              <a:rPr lang="zh-CN" altLang="en-US" sz="1400" dirty="0" smtClean="0">
                <a:ea typeface="宋体" pitchFamily="2" charset="-122"/>
              </a:rPr>
              <a:t>通常用来说明外部结构变量，或需要在多个函数中用到的相同的结构的变量。</a:t>
            </a:r>
          </a:p>
          <a:p>
            <a:pPr marL="0" indent="0">
              <a:lnSpc>
                <a:spcPct val="70000"/>
              </a:lnSpc>
              <a:buFont typeface="Wingdings" pitchFamily="2" charset="2"/>
              <a:buNone/>
            </a:pPr>
            <a:r>
              <a:rPr lang="en-US" altLang="zh-CN" sz="1400" b="0" dirty="0" smtClean="0">
                <a:ea typeface="宋体" pitchFamily="2" charset="-122"/>
              </a:rPr>
              <a:t>3</a:t>
            </a:r>
            <a:r>
              <a:rPr lang="zh-CN" altLang="en-US" sz="1400" b="0" dirty="0" smtClean="0">
                <a:ea typeface="宋体" pitchFamily="2" charset="-122"/>
              </a:rPr>
              <a:t>）使用</a:t>
            </a:r>
            <a:r>
              <a:rPr lang="en-US" altLang="zh-CN" sz="1400" b="0" dirty="0" err="1" smtClean="0">
                <a:ea typeface="宋体" pitchFamily="2" charset="-122"/>
              </a:rPr>
              <a:t>typdef</a:t>
            </a:r>
            <a:endParaRPr lang="en-US" altLang="zh-CN" sz="1400" b="0" dirty="0" smtClean="0">
              <a:ea typeface="宋体" pitchFamily="2" charset="-122"/>
            </a:endParaRPr>
          </a:p>
          <a:p>
            <a:pPr lvl="1">
              <a:lnSpc>
                <a:spcPct val="70000"/>
              </a:lnSpc>
              <a:buFont typeface="Wingdings" pitchFamily="2" charset="2"/>
              <a:buNone/>
            </a:pPr>
            <a:r>
              <a:rPr lang="en-US" altLang="zh-CN" sz="1400" dirty="0" err="1" smtClean="0">
                <a:ea typeface="宋体" pitchFamily="2" charset="-122"/>
              </a:rPr>
              <a:t>typedef</a:t>
            </a:r>
            <a:r>
              <a:rPr lang="en-US" altLang="zh-CN" sz="1400" dirty="0" smtClean="0">
                <a:ea typeface="宋体" pitchFamily="2" charset="-122"/>
              </a:rPr>
              <a:t> </a:t>
            </a:r>
            <a:r>
              <a:rPr lang="en-US" altLang="zh-CN" sz="1400" dirty="0" err="1" smtClean="0">
                <a:ea typeface="宋体" pitchFamily="2" charset="-122"/>
              </a:rPr>
              <a:t>struct</a:t>
            </a:r>
            <a:r>
              <a:rPr lang="en-US" altLang="zh-CN" sz="1400" dirty="0" smtClean="0">
                <a:ea typeface="宋体" pitchFamily="2" charset="-122"/>
              </a:rPr>
              <a:t> {</a:t>
            </a:r>
          </a:p>
          <a:p>
            <a:pPr lvl="1">
              <a:lnSpc>
                <a:spcPct val="70000"/>
              </a:lnSpc>
              <a:buFont typeface="Wingdings" pitchFamily="2" charset="2"/>
              <a:buNone/>
            </a:pPr>
            <a:r>
              <a:rPr lang="en-US" altLang="zh-CN" sz="1400" dirty="0" smtClean="0">
                <a:ea typeface="宋体" pitchFamily="2" charset="-122"/>
              </a:rPr>
              <a:t>  …</a:t>
            </a:r>
          </a:p>
          <a:p>
            <a:pPr lvl="1">
              <a:lnSpc>
                <a:spcPct val="70000"/>
              </a:lnSpc>
              <a:buFont typeface="Wingdings" pitchFamily="2" charset="2"/>
              <a:buNone/>
            </a:pPr>
            <a:r>
              <a:rPr lang="en-US" altLang="zh-CN" sz="1400" dirty="0" smtClean="0">
                <a:ea typeface="宋体" pitchFamily="2" charset="-122"/>
              </a:rPr>
              <a:t>} DATE;</a:t>
            </a:r>
          </a:p>
          <a:p>
            <a:pPr lvl="1">
              <a:lnSpc>
                <a:spcPct val="70000"/>
              </a:lnSpc>
              <a:buFont typeface="Wingdings" pitchFamily="2" charset="2"/>
              <a:buNone/>
            </a:pPr>
            <a:r>
              <a:rPr lang="zh-CN" altLang="en-US" sz="1400" dirty="0" smtClean="0">
                <a:ea typeface="宋体" pitchFamily="2" charset="-122"/>
              </a:rPr>
              <a:t>则变量定义为：</a:t>
            </a:r>
            <a:r>
              <a:rPr lang="en-US" altLang="zh-CN" sz="1400" dirty="0" smtClean="0">
                <a:ea typeface="宋体" pitchFamily="2" charset="-122"/>
              </a:rPr>
              <a:t>DATE d, *pd, ad[10];</a:t>
            </a:r>
          </a:p>
          <a:p>
            <a:pPr lvl="1">
              <a:lnSpc>
                <a:spcPct val="70000"/>
              </a:lnSpc>
              <a:buFont typeface="Wingdings" pitchFamily="2" charset="2"/>
              <a:buNone/>
            </a:pPr>
            <a:r>
              <a:rPr lang="zh-CN" altLang="en-US" sz="1400" dirty="0" smtClean="0">
                <a:ea typeface="宋体" pitchFamily="2" charset="-122"/>
              </a:rPr>
              <a:t>使用</a:t>
            </a:r>
            <a:r>
              <a:rPr lang="en-US" altLang="zh-CN" sz="1400" dirty="0" err="1" smtClean="0">
                <a:ea typeface="宋体" pitchFamily="2" charset="-122"/>
              </a:rPr>
              <a:t>typedef</a:t>
            </a:r>
            <a:r>
              <a:rPr lang="zh-CN" altLang="en-US" sz="1400" dirty="0" smtClean="0">
                <a:ea typeface="宋体" pitchFamily="2" charset="-122"/>
              </a:rPr>
              <a:t>定义结构类型名后，结构变量的定义（或说明）就更简洁了。</a:t>
            </a:r>
          </a:p>
        </p:txBody>
      </p:sp>
      <p:sp>
        <p:nvSpPr>
          <p:cNvPr id="146436" name="AutoShape 4"/>
          <p:cNvSpPr>
            <a:spLocks noChangeArrowheads="1"/>
          </p:cNvSpPr>
          <p:nvPr/>
        </p:nvSpPr>
        <p:spPr bwMode="auto">
          <a:xfrm>
            <a:off x="4211960" y="4581128"/>
            <a:ext cx="2447925" cy="504701"/>
          </a:xfrm>
          <a:prstGeom prst="wedgeRoundRectCallout">
            <a:avLst>
              <a:gd name="adj1" fmla="val -79275"/>
              <a:gd name="adj2" fmla="val -42463"/>
              <a:gd name="adj3" fmla="val 16667"/>
            </a:avLst>
          </a:prstGeom>
          <a:solidFill>
            <a:schemeClr val="accent1"/>
          </a:solidFill>
          <a:ln w="9525">
            <a:solidFill>
              <a:schemeClr val="tx1"/>
            </a:solidFill>
            <a:miter lim="800000"/>
            <a:headEnd/>
            <a:tailEnd/>
          </a:ln>
        </p:spPr>
        <p:txBody>
          <a:bodyPr/>
          <a:lstStyle/>
          <a:p>
            <a:pPr algn="ctr"/>
            <a:r>
              <a:rPr lang="zh-CN" altLang="en-US" dirty="0">
                <a:solidFill>
                  <a:srgbClr val="3333FF"/>
                </a:solidFill>
              </a:rPr>
              <a:t>类型定义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blinds(horizontal)">
                                      <p:cBhvr>
                                        <p:cTn id="7"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3"/>
          <p:cNvSpPr>
            <a:spLocks noGrp="1"/>
          </p:cNvSpPr>
          <p:nvPr>
            <p:ph type="ftr" sz="quarter" idx="10"/>
          </p:nvPr>
        </p:nvSpPr>
        <p:spPr>
          <a:noFill/>
        </p:spPr>
        <p:txBody>
          <a:bodyPr/>
          <a:lstStyle/>
          <a:p>
            <a:r>
              <a:rPr lang="en-US" altLang="zh-CN" smtClean="0"/>
              <a:t>构造类型 – 数组和指针</a:t>
            </a:r>
          </a:p>
        </p:txBody>
      </p:sp>
      <p:sp>
        <p:nvSpPr>
          <p:cNvPr id="79875" name="灯片编号占位符 4"/>
          <p:cNvSpPr>
            <a:spLocks noGrp="1"/>
          </p:cNvSpPr>
          <p:nvPr>
            <p:ph type="sldNum" sz="quarter" idx="11"/>
          </p:nvPr>
        </p:nvSpPr>
        <p:spPr>
          <a:noFill/>
        </p:spPr>
        <p:txBody>
          <a:bodyPr/>
          <a:lstStyle/>
          <a:p>
            <a:fld id="{3D971EE1-280E-44DA-9E07-E67D5C99E860}" type="slidenum">
              <a:rPr lang="en-US" altLang="zh-CN" smtClean="0"/>
              <a:pPr/>
              <a:t>72</a:t>
            </a:fld>
            <a:endParaRPr lang="en-US" altLang="zh-CN" smtClean="0"/>
          </a:p>
        </p:txBody>
      </p:sp>
      <p:sp>
        <p:nvSpPr>
          <p:cNvPr id="79876" name="Rectangle 2"/>
          <p:cNvSpPr>
            <a:spLocks noGrp="1" noChangeArrowheads="1"/>
          </p:cNvSpPr>
          <p:nvPr>
            <p:ph type="title"/>
          </p:nvPr>
        </p:nvSpPr>
        <p:spPr/>
        <p:txBody>
          <a:bodyPr/>
          <a:lstStyle/>
          <a:p>
            <a:r>
              <a:rPr lang="zh-CN" altLang="en-US" smtClean="0">
                <a:ea typeface="宋体" pitchFamily="2" charset="-122"/>
              </a:rPr>
              <a:t>类型定义（</a:t>
            </a:r>
            <a:r>
              <a:rPr lang="en-US" altLang="zh-CN" smtClean="0">
                <a:ea typeface="宋体" pitchFamily="2" charset="-122"/>
              </a:rPr>
              <a:t>typedef</a:t>
            </a:r>
            <a:r>
              <a:rPr lang="zh-CN" altLang="en-US" smtClean="0">
                <a:ea typeface="宋体" pitchFamily="2" charset="-122"/>
              </a:rPr>
              <a:t>）</a:t>
            </a:r>
          </a:p>
        </p:txBody>
      </p:sp>
      <p:sp>
        <p:nvSpPr>
          <p:cNvPr id="79877" name="Rectangle 3"/>
          <p:cNvSpPr>
            <a:spLocks noGrp="1" noChangeArrowheads="1"/>
          </p:cNvSpPr>
          <p:nvPr>
            <p:ph type="body" idx="1"/>
          </p:nvPr>
        </p:nvSpPr>
        <p:spPr/>
        <p:txBody>
          <a:bodyPr/>
          <a:lstStyle/>
          <a:p>
            <a:pPr>
              <a:lnSpc>
                <a:spcPct val="80000"/>
              </a:lnSpc>
              <a:buFont typeface="Wingdings" pitchFamily="2" charset="2"/>
              <a:buNone/>
            </a:pPr>
            <a:r>
              <a:rPr lang="zh-CN" altLang="en-US" sz="1800" b="0" smtClean="0">
                <a:ea typeface="宋体" pitchFamily="2" charset="-122"/>
              </a:rPr>
              <a:t>类型定义的语法格式为：</a:t>
            </a:r>
          </a:p>
          <a:p>
            <a:pPr lvl="1">
              <a:lnSpc>
                <a:spcPct val="80000"/>
              </a:lnSpc>
              <a:buFont typeface="Wingdings" pitchFamily="2" charset="2"/>
              <a:buNone/>
            </a:pPr>
            <a:r>
              <a:rPr lang="en-US" altLang="zh-CN" sz="1800" b="1" i="1" smtClean="0">
                <a:solidFill>
                  <a:srgbClr val="0033CC"/>
                </a:solidFill>
                <a:ea typeface="宋体" pitchFamily="2" charset="-122"/>
              </a:rPr>
              <a:t>typedef</a:t>
            </a:r>
            <a:r>
              <a:rPr lang="en-US" altLang="zh-CN" sz="1800" i="1" smtClean="0">
                <a:solidFill>
                  <a:srgbClr val="0033CC"/>
                </a:solidFill>
                <a:ea typeface="宋体" pitchFamily="2" charset="-122"/>
              </a:rPr>
              <a:t>  </a:t>
            </a:r>
            <a:r>
              <a:rPr lang="zh-CN" altLang="en-US" sz="1800" i="1" smtClean="0">
                <a:solidFill>
                  <a:srgbClr val="0033CC"/>
                </a:solidFill>
                <a:ea typeface="宋体" pitchFamily="2" charset="-122"/>
              </a:rPr>
              <a:t>原类型名  新类型名</a:t>
            </a:r>
          </a:p>
          <a:p>
            <a:pPr>
              <a:lnSpc>
                <a:spcPct val="80000"/>
              </a:lnSpc>
              <a:buFont typeface="Wingdings" pitchFamily="2" charset="2"/>
              <a:buNone/>
            </a:pPr>
            <a:r>
              <a:rPr lang="zh-CN" altLang="en-US" sz="1800" b="0" smtClean="0">
                <a:ea typeface="宋体" pitchFamily="2" charset="-122"/>
              </a:rPr>
              <a:t> </a:t>
            </a:r>
          </a:p>
          <a:p>
            <a:pPr>
              <a:lnSpc>
                <a:spcPct val="80000"/>
              </a:lnSpc>
              <a:buFont typeface="Wingdings" pitchFamily="2" charset="2"/>
              <a:buNone/>
            </a:pPr>
            <a:r>
              <a:rPr lang="zh-CN" altLang="en-US" sz="1800" b="0" smtClean="0">
                <a:ea typeface="宋体" pitchFamily="2" charset="-122"/>
              </a:rPr>
              <a:t>如：</a:t>
            </a:r>
          </a:p>
          <a:p>
            <a:pPr lvl="1">
              <a:lnSpc>
                <a:spcPct val="80000"/>
              </a:lnSpc>
              <a:buFont typeface="Wingdings" pitchFamily="2" charset="2"/>
              <a:buNone/>
            </a:pPr>
            <a:r>
              <a:rPr lang="en-US" altLang="zh-CN" sz="1800" smtClean="0">
                <a:ea typeface="宋体" pitchFamily="2" charset="-122"/>
              </a:rPr>
              <a:t>typedef  int  LENGTH;</a:t>
            </a:r>
          </a:p>
          <a:p>
            <a:pPr lvl="1">
              <a:lnSpc>
                <a:spcPct val="80000"/>
              </a:lnSpc>
              <a:buFont typeface="Wingdings" pitchFamily="2" charset="2"/>
              <a:buNone/>
            </a:pPr>
            <a:r>
              <a:rPr lang="en-US" altLang="zh-CN" sz="1800" smtClean="0">
                <a:ea typeface="宋体" pitchFamily="2" charset="-122"/>
              </a:rPr>
              <a:t>typedef  char  *STRING;</a:t>
            </a:r>
          </a:p>
          <a:p>
            <a:pPr>
              <a:lnSpc>
                <a:spcPct val="80000"/>
              </a:lnSpc>
              <a:buFont typeface="Wingdings" pitchFamily="2" charset="2"/>
              <a:buNone/>
            </a:pPr>
            <a:r>
              <a:rPr lang="zh-CN" altLang="en-US" sz="1800" b="0" smtClean="0">
                <a:ea typeface="宋体" pitchFamily="2" charset="-122"/>
              </a:rPr>
              <a:t>变量说明为：</a:t>
            </a:r>
          </a:p>
          <a:p>
            <a:pPr lvl="1">
              <a:lnSpc>
                <a:spcPct val="80000"/>
              </a:lnSpc>
              <a:buFont typeface="Wingdings" pitchFamily="2" charset="2"/>
              <a:buNone/>
            </a:pPr>
            <a:r>
              <a:rPr lang="en-US" altLang="zh-CN" sz="1800" smtClean="0">
                <a:ea typeface="宋体" pitchFamily="2" charset="-122"/>
              </a:rPr>
              <a:t>LENGTH  len, maxlen;</a:t>
            </a:r>
          </a:p>
          <a:p>
            <a:pPr lvl="1">
              <a:lnSpc>
                <a:spcPct val="80000"/>
              </a:lnSpc>
              <a:buFont typeface="Wingdings" pitchFamily="2" charset="2"/>
              <a:buNone/>
            </a:pPr>
            <a:r>
              <a:rPr lang="en-US" altLang="zh-CN" sz="1800" smtClean="0">
                <a:ea typeface="宋体" pitchFamily="2" charset="-122"/>
              </a:rPr>
              <a:t>STRING  lineptr[LINES], alloc( );</a:t>
            </a:r>
          </a:p>
          <a:p>
            <a:pPr>
              <a:lnSpc>
                <a:spcPct val="80000"/>
              </a:lnSpc>
              <a:buFont typeface="Wingdings" pitchFamily="2" charset="2"/>
              <a:buNone/>
            </a:pPr>
            <a:r>
              <a:rPr lang="zh-CN" altLang="en-US" sz="1800" b="0" smtClean="0">
                <a:ea typeface="宋体" pitchFamily="2" charset="-122"/>
              </a:rPr>
              <a:t>这与如下直接说明等价：</a:t>
            </a:r>
          </a:p>
          <a:p>
            <a:pPr lvl="1">
              <a:lnSpc>
                <a:spcPct val="80000"/>
              </a:lnSpc>
              <a:buFont typeface="Wingdings" pitchFamily="2" charset="2"/>
              <a:buNone/>
            </a:pPr>
            <a:r>
              <a:rPr lang="en-US" altLang="zh-CN" sz="1800" smtClean="0">
                <a:ea typeface="宋体" pitchFamily="2" charset="-122"/>
              </a:rPr>
              <a:t>int  len, maxlen;</a:t>
            </a:r>
          </a:p>
          <a:p>
            <a:pPr lvl="1">
              <a:lnSpc>
                <a:spcPct val="80000"/>
              </a:lnSpc>
              <a:buFont typeface="Wingdings" pitchFamily="2" charset="2"/>
              <a:buNone/>
            </a:pPr>
            <a:r>
              <a:rPr lang="en-US" altLang="zh-CN" sz="1800" smtClean="0">
                <a:ea typeface="宋体" pitchFamily="2" charset="-122"/>
              </a:rPr>
              <a:t>char  *lineptr[LINES], *alloc( );</a:t>
            </a:r>
          </a:p>
        </p:txBody>
      </p:sp>
      <p:sp>
        <p:nvSpPr>
          <p:cNvPr id="6" name="TextBox 5"/>
          <p:cNvSpPr txBox="1"/>
          <p:nvPr/>
        </p:nvSpPr>
        <p:spPr>
          <a:xfrm>
            <a:off x="5724128" y="1268760"/>
            <a:ext cx="3419872" cy="3139321"/>
          </a:xfrm>
          <a:prstGeom prst="rect">
            <a:avLst/>
          </a:prstGeom>
          <a:solidFill>
            <a:srgbClr val="FFCD2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800" b="0" dirty="0" err="1" smtClean="0">
                <a:latin typeface="楷体" pitchFamily="49" charset="-122"/>
                <a:ea typeface="楷体" pitchFamily="49" charset="-122"/>
              </a:rPr>
              <a:t>typedef</a:t>
            </a:r>
            <a:r>
              <a:rPr lang="zh-CN" altLang="en-US" sz="1800" b="0" dirty="0" smtClean="0">
                <a:latin typeface="楷体" pitchFamily="49" charset="-122"/>
                <a:ea typeface="楷体" pitchFamily="49" charset="-122"/>
              </a:rPr>
              <a:t>常见用法：</a:t>
            </a:r>
            <a:endParaRPr lang="en-US" altLang="zh-CN" sz="1800" b="0" dirty="0" smtClean="0">
              <a:latin typeface="楷体" pitchFamily="49" charset="-122"/>
              <a:ea typeface="楷体" pitchFamily="49" charset="-122"/>
            </a:endParaRPr>
          </a:p>
          <a:p>
            <a:pPr marL="342900" indent="-342900">
              <a:buAutoNum type="arabicPeriod"/>
            </a:pPr>
            <a:r>
              <a:rPr lang="zh-CN" altLang="en-US" sz="1800" b="0" dirty="0" smtClean="0">
                <a:latin typeface="楷体" pitchFamily="49" charset="-122"/>
                <a:ea typeface="楷体" pitchFamily="49" charset="-122"/>
              </a:rPr>
              <a:t>一些安全关键的软件</a:t>
            </a:r>
            <a:r>
              <a:rPr lang="zh-CN" altLang="en-US" sz="1800" b="0" smtClean="0">
                <a:latin typeface="楷体" pitchFamily="49" charset="-122"/>
                <a:ea typeface="楷体" pitchFamily="49" charset="-122"/>
              </a:rPr>
              <a:t>中需要在程序中明确</a:t>
            </a:r>
            <a:r>
              <a:rPr lang="zh-CN" altLang="en-US" sz="1800" b="0" dirty="0" smtClean="0">
                <a:latin typeface="楷体" pitchFamily="49" charset="-122"/>
                <a:ea typeface="楷体" pitchFamily="49" charset="-122"/>
              </a:rPr>
              <a:t>运行环境的数据类型长度，如：</a:t>
            </a:r>
            <a:endParaRPr lang="en-US" altLang="zh-CN" sz="1800" b="0" dirty="0" smtClean="0">
              <a:latin typeface="楷体" pitchFamily="49" charset="-122"/>
              <a:ea typeface="楷体" pitchFamily="49" charset="-122"/>
            </a:endParaRPr>
          </a:p>
          <a:p>
            <a:pPr marL="800100" lvl="1" indent="-342900"/>
            <a:r>
              <a:rPr lang="en-US" altLang="zh-CN" sz="1800" b="0" dirty="0" err="1" smtClean="0">
                <a:latin typeface="楷体" pitchFamily="49" charset="-122"/>
                <a:ea typeface="楷体" pitchFamily="49" charset="-122"/>
              </a:rPr>
              <a:t>typedef</a:t>
            </a:r>
            <a:r>
              <a:rPr lang="en-US" altLang="zh-CN" sz="1800" b="0" dirty="0" smtClean="0">
                <a:latin typeface="楷体" pitchFamily="49" charset="-122"/>
                <a:ea typeface="楷体" pitchFamily="49" charset="-122"/>
              </a:rPr>
              <a:t> </a:t>
            </a:r>
            <a:r>
              <a:rPr lang="en-US" altLang="zh-CN" sz="1800" b="0" dirty="0" err="1" smtClean="0">
                <a:latin typeface="楷体" pitchFamily="49" charset="-122"/>
                <a:ea typeface="楷体" pitchFamily="49" charset="-122"/>
              </a:rPr>
              <a:t>int</a:t>
            </a:r>
            <a:r>
              <a:rPr lang="en-US" altLang="zh-CN" sz="1800" b="0" dirty="0" smtClean="0">
                <a:latin typeface="楷体" pitchFamily="49" charset="-122"/>
                <a:ea typeface="楷体" pitchFamily="49" charset="-122"/>
              </a:rPr>
              <a:t> INT32;</a:t>
            </a:r>
          </a:p>
          <a:p>
            <a:pPr marL="800100" lvl="1" indent="-342900"/>
            <a:r>
              <a:rPr lang="en-US" altLang="zh-CN" sz="1800" b="0" dirty="0" err="1" smtClean="0">
                <a:latin typeface="楷体" pitchFamily="49" charset="-122"/>
                <a:ea typeface="楷体" pitchFamily="49" charset="-122"/>
              </a:rPr>
              <a:t>typedef</a:t>
            </a:r>
            <a:r>
              <a:rPr lang="en-US" altLang="zh-CN" sz="1800" b="0" dirty="0" smtClean="0">
                <a:latin typeface="楷体" pitchFamily="49" charset="-122"/>
                <a:ea typeface="楷体" pitchFamily="49" charset="-122"/>
              </a:rPr>
              <a:t> short INT16</a:t>
            </a:r>
          </a:p>
          <a:p>
            <a:pPr marL="800100" lvl="1" indent="-342900"/>
            <a:r>
              <a:rPr lang="en-US" altLang="zh-CN" sz="1800" b="0" dirty="0" smtClean="0">
                <a:latin typeface="楷体" pitchFamily="49" charset="-122"/>
                <a:ea typeface="楷体" pitchFamily="49" charset="-122"/>
              </a:rPr>
              <a:t>INT32 port0,port1;</a:t>
            </a:r>
          </a:p>
          <a:p>
            <a:pPr marL="800100" lvl="1" indent="-342900"/>
            <a:r>
              <a:rPr lang="en-US" altLang="zh-CN" sz="1800" b="0" dirty="0" smtClean="0">
                <a:latin typeface="楷体" pitchFamily="49" charset="-122"/>
                <a:ea typeface="楷体" pitchFamily="49" charset="-122"/>
              </a:rPr>
              <a:t>…</a:t>
            </a:r>
          </a:p>
          <a:p>
            <a:pPr marL="342900" indent="-342900"/>
            <a:r>
              <a:rPr lang="en-US" altLang="zh-CN" sz="1800" b="0" dirty="0" smtClean="0">
                <a:latin typeface="楷体" pitchFamily="49" charset="-122"/>
                <a:ea typeface="楷体" pitchFamily="49" charset="-122"/>
              </a:rPr>
              <a:t>2. </a:t>
            </a:r>
            <a:r>
              <a:rPr lang="zh-CN" altLang="en-US" sz="1800" b="0" dirty="0" smtClean="0">
                <a:latin typeface="楷体" pitchFamily="49" charset="-122"/>
                <a:ea typeface="楷体" pitchFamily="49" charset="-122"/>
              </a:rPr>
              <a:t>用来定义结构类型，如</a:t>
            </a:r>
            <a:r>
              <a:rPr lang="en-US" altLang="zh-CN" sz="1800" b="0" dirty="0" smtClean="0">
                <a:latin typeface="楷体" pitchFamily="49" charset="-122"/>
                <a:ea typeface="楷体" pitchFamily="49" charset="-122"/>
              </a:rPr>
              <a:t>FILE</a:t>
            </a:r>
            <a:r>
              <a:rPr lang="zh-CN" altLang="en-US" sz="1800" b="0" dirty="0" smtClean="0">
                <a:latin typeface="楷体" pitchFamily="49" charset="-122"/>
                <a:ea typeface="楷体" pitchFamily="49" charset="-122"/>
              </a:rPr>
              <a:t>就是一个用</a:t>
            </a:r>
            <a:r>
              <a:rPr lang="en-US" altLang="zh-CN" sz="1800" b="0" dirty="0" err="1" smtClean="0">
                <a:latin typeface="楷体" pitchFamily="49" charset="-122"/>
                <a:ea typeface="楷体" pitchFamily="49" charset="-122"/>
              </a:rPr>
              <a:t>typedef</a:t>
            </a:r>
            <a:r>
              <a:rPr lang="zh-CN" altLang="en-US" sz="1800" b="0" dirty="0" smtClean="0">
                <a:latin typeface="楷体" pitchFamily="49" charset="-122"/>
                <a:ea typeface="楷体" pitchFamily="49" charset="-122"/>
              </a:rPr>
              <a:t>定义的结构类型。</a:t>
            </a:r>
            <a:endParaRPr lang="zh-CN" altLang="en-US" sz="1800" b="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3"/>
          <p:cNvSpPr>
            <a:spLocks noGrp="1"/>
          </p:cNvSpPr>
          <p:nvPr>
            <p:ph type="ftr" sz="quarter" idx="10"/>
          </p:nvPr>
        </p:nvSpPr>
        <p:spPr>
          <a:noFill/>
        </p:spPr>
        <p:txBody>
          <a:bodyPr/>
          <a:lstStyle/>
          <a:p>
            <a:r>
              <a:rPr lang="en-US" altLang="zh-CN" smtClean="0"/>
              <a:t>构造类型 – 数组和指针</a:t>
            </a:r>
          </a:p>
        </p:txBody>
      </p:sp>
      <p:sp>
        <p:nvSpPr>
          <p:cNvPr id="80899" name="灯片编号占位符 4"/>
          <p:cNvSpPr>
            <a:spLocks noGrp="1"/>
          </p:cNvSpPr>
          <p:nvPr>
            <p:ph type="sldNum" sz="quarter" idx="11"/>
          </p:nvPr>
        </p:nvSpPr>
        <p:spPr>
          <a:noFill/>
        </p:spPr>
        <p:txBody>
          <a:bodyPr/>
          <a:lstStyle/>
          <a:p>
            <a:fld id="{81BF4A82-0218-4969-82B2-BBB6D631AB8B}" type="slidenum">
              <a:rPr lang="en-US" altLang="zh-CN" smtClean="0"/>
              <a:pPr/>
              <a:t>73</a:t>
            </a:fld>
            <a:endParaRPr lang="en-US" altLang="zh-CN" smtClean="0"/>
          </a:p>
        </p:txBody>
      </p:sp>
      <p:sp>
        <p:nvSpPr>
          <p:cNvPr id="80900" name="Rectangle 2"/>
          <p:cNvSpPr>
            <a:spLocks noGrp="1" noChangeArrowheads="1"/>
          </p:cNvSpPr>
          <p:nvPr>
            <p:ph type="title"/>
          </p:nvPr>
        </p:nvSpPr>
        <p:spPr/>
        <p:txBody>
          <a:bodyPr/>
          <a:lstStyle/>
          <a:p>
            <a:r>
              <a:rPr lang="zh-CN" altLang="en-US" smtClean="0">
                <a:ea typeface="宋体" pitchFamily="2" charset="-122"/>
              </a:rPr>
              <a:t>类型定义（续）</a:t>
            </a:r>
          </a:p>
        </p:txBody>
      </p:sp>
      <p:sp>
        <p:nvSpPr>
          <p:cNvPr id="80901" name="Rectangle 3"/>
          <p:cNvSpPr>
            <a:spLocks noGrp="1" noChangeArrowheads="1"/>
          </p:cNvSpPr>
          <p:nvPr>
            <p:ph type="body" idx="1"/>
          </p:nvPr>
        </p:nvSpPr>
        <p:spPr/>
        <p:txBody>
          <a:bodyPr/>
          <a:lstStyle/>
          <a:p>
            <a:pPr marL="0" indent="0">
              <a:lnSpc>
                <a:spcPct val="100000"/>
              </a:lnSpc>
              <a:buFont typeface="Wingdings" pitchFamily="2" charset="2"/>
              <a:buNone/>
            </a:pPr>
            <a:r>
              <a:rPr lang="zh-CN" altLang="en-US" b="0" dirty="0" smtClean="0">
                <a:ea typeface="宋体" pitchFamily="2" charset="-122"/>
              </a:rPr>
              <a:t>必须强调，</a:t>
            </a:r>
            <a:r>
              <a:rPr lang="en-US" altLang="zh-CN" b="0" dirty="0" err="1" smtClean="0">
                <a:ea typeface="宋体" pitchFamily="2" charset="-122"/>
              </a:rPr>
              <a:t>typedef</a:t>
            </a:r>
            <a:r>
              <a:rPr lang="zh-CN" altLang="en-US" b="0" dirty="0" smtClean="0">
                <a:ea typeface="宋体" pitchFamily="2" charset="-122"/>
              </a:rPr>
              <a:t>说明均不产生新的数据类型，也不定义存储单元，它只是给已有的类型又增添了新的类型名，没有产生新的语义，即用这种方法所说明的变量与明确指出说明的那些变量有相同的性质。</a:t>
            </a:r>
          </a:p>
          <a:p>
            <a:pPr marL="0" indent="0">
              <a:lnSpc>
                <a:spcPct val="80000"/>
              </a:lnSpc>
              <a:buFont typeface="Wingdings" pitchFamily="2" charset="2"/>
              <a:buNone/>
            </a:pPr>
            <a:r>
              <a:rPr lang="zh-CN" altLang="en-US" b="0" dirty="0" smtClean="0">
                <a:ea typeface="宋体" pitchFamily="2" charset="-122"/>
              </a:rPr>
              <a:t> </a:t>
            </a:r>
          </a:p>
          <a:p>
            <a:pPr marL="0" indent="0">
              <a:lnSpc>
                <a:spcPct val="80000"/>
              </a:lnSpc>
              <a:buFont typeface="Wingdings" pitchFamily="2" charset="2"/>
              <a:buNone/>
            </a:pPr>
            <a:r>
              <a:rPr lang="zh-CN" altLang="en-US" b="0" dirty="0" smtClean="0">
                <a:ea typeface="宋体" pitchFamily="2" charset="-122"/>
              </a:rPr>
              <a:t>类型定义的必要性：</a:t>
            </a:r>
          </a:p>
          <a:p>
            <a:pPr lvl="1">
              <a:lnSpc>
                <a:spcPct val="80000"/>
              </a:lnSpc>
            </a:pPr>
            <a:r>
              <a:rPr lang="zh-CN" altLang="en-US" dirty="0" smtClean="0">
                <a:ea typeface="宋体" pitchFamily="2" charset="-122"/>
              </a:rPr>
              <a:t>将程序参数化，便于移植；</a:t>
            </a:r>
          </a:p>
          <a:p>
            <a:pPr lvl="1">
              <a:lnSpc>
                <a:spcPct val="80000"/>
              </a:lnSpc>
            </a:pPr>
            <a:r>
              <a:rPr lang="zh-CN" altLang="en-US" dirty="0" smtClean="0">
                <a:ea typeface="宋体" pitchFamily="2" charset="-122"/>
              </a:rPr>
              <a:t>为程序提供较好的说明信息，便于理解；</a:t>
            </a:r>
          </a:p>
          <a:p>
            <a:pPr marL="0" indent="0">
              <a:lnSpc>
                <a:spcPct val="100000"/>
              </a:lnSpc>
              <a:buFont typeface="Wingdings" pitchFamily="2" charset="2"/>
              <a:buNone/>
            </a:pPr>
            <a:r>
              <a:rPr lang="zh-CN" altLang="en-US" b="0" dirty="0" smtClean="0">
                <a:ea typeface="宋体" pitchFamily="2" charset="-122"/>
              </a:rPr>
              <a:t>类型定义的一个常见用法是用来定义</a:t>
            </a:r>
            <a:r>
              <a:rPr lang="zh-CN" altLang="en-US" b="0" dirty="0" smtClean="0">
                <a:solidFill>
                  <a:srgbClr val="0000CC"/>
                </a:solidFill>
                <a:ea typeface="宋体" pitchFamily="2" charset="-122"/>
              </a:rPr>
              <a:t>结构类型，如常用的文件类型</a:t>
            </a:r>
            <a:r>
              <a:rPr lang="en-US" altLang="zh-CN" b="0" dirty="0" smtClean="0">
                <a:solidFill>
                  <a:srgbClr val="0000CC"/>
                </a:solidFill>
                <a:ea typeface="宋体" pitchFamily="2" charset="-122"/>
              </a:rPr>
              <a:t>FILE</a:t>
            </a:r>
            <a:r>
              <a:rPr lang="zh-CN" altLang="en-US" b="0" dirty="0" smtClean="0">
                <a:solidFill>
                  <a:srgbClr val="0000CC"/>
                </a:solidFill>
                <a:ea typeface="宋体" pitchFamily="2" charset="-122"/>
              </a:rPr>
              <a:t>，就是结构类型定义</a:t>
            </a:r>
            <a:r>
              <a:rPr lang="zh-CN" altLang="en-US" b="0" dirty="0" smtClean="0">
                <a:ea typeface="宋体" pitchFamily="2" charset="-122"/>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3"/>
          <p:cNvSpPr>
            <a:spLocks noGrp="1"/>
          </p:cNvSpPr>
          <p:nvPr>
            <p:ph type="ftr" sz="quarter" idx="10"/>
          </p:nvPr>
        </p:nvSpPr>
        <p:spPr>
          <a:noFill/>
        </p:spPr>
        <p:txBody>
          <a:bodyPr/>
          <a:lstStyle/>
          <a:p>
            <a:r>
              <a:rPr lang="en-US" altLang="zh-CN" smtClean="0"/>
              <a:t>构造类型 – 数组和指针</a:t>
            </a:r>
          </a:p>
        </p:txBody>
      </p:sp>
      <p:sp>
        <p:nvSpPr>
          <p:cNvPr id="81923" name="灯片编号占位符 4"/>
          <p:cNvSpPr>
            <a:spLocks noGrp="1"/>
          </p:cNvSpPr>
          <p:nvPr>
            <p:ph type="sldNum" sz="quarter" idx="11"/>
          </p:nvPr>
        </p:nvSpPr>
        <p:spPr>
          <a:noFill/>
        </p:spPr>
        <p:txBody>
          <a:bodyPr/>
          <a:lstStyle/>
          <a:p>
            <a:fld id="{405D9941-F1DD-4E40-A122-39A6F9373FE4}" type="slidenum">
              <a:rPr lang="en-US" altLang="zh-CN" smtClean="0"/>
              <a:pPr/>
              <a:t>74</a:t>
            </a:fld>
            <a:endParaRPr lang="en-US" altLang="zh-CN" smtClean="0"/>
          </a:p>
        </p:txBody>
      </p:sp>
      <p:sp>
        <p:nvSpPr>
          <p:cNvPr id="81924" name="Rectangle 2"/>
          <p:cNvSpPr>
            <a:spLocks noGrp="1" noChangeArrowheads="1"/>
          </p:cNvSpPr>
          <p:nvPr>
            <p:ph type="title"/>
          </p:nvPr>
        </p:nvSpPr>
        <p:spPr/>
        <p:txBody>
          <a:bodyPr/>
          <a:lstStyle/>
          <a:p>
            <a:r>
              <a:rPr lang="zh-CN" altLang="en-US" smtClean="0">
                <a:ea typeface="宋体" pitchFamily="2" charset="-122"/>
              </a:rPr>
              <a:t>结构说明（续）：结构嵌套</a:t>
            </a:r>
          </a:p>
        </p:txBody>
      </p:sp>
      <p:sp>
        <p:nvSpPr>
          <p:cNvPr id="149507" name="Rectangle 3"/>
          <p:cNvSpPr>
            <a:spLocks noGrp="1" noChangeArrowheads="1"/>
          </p:cNvSpPr>
          <p:nvPr>
            <p:ph type="body" idx="1"/>
          </p:nvPr>
        </p:nvSpPr>
        <p:spPr/>
        <p:txBody>
          <a:bodyPr/>
          <a:lstStyle/>
          <a:p>
            <a:r>
              <a:rPr lang="zh-CN" altLang="en-US" sz="2000" b="0" dirty="0" smtClean="0">
                <a:ea typeface="宋体" pitchFamily="2" charset="-122"/>
              </a:rPr>
              <a:t>结构成员可以具有各种类型，当然它也可以是其它的结构类型，即结构可以嵌套定义。如下面为描述个人信息</a:t>
            </a:r>
            <a:r>
              <a:rPr lang="zh-CN" altLang="en-US" sz="2000" dirty="0" smtClean="0">
                <a:ea typeface="宋体" pitchFamily="2" charset="-122"/>
              </a:rPr>
              <a:t>（姓名、住址、单位、薪水、</a:t>
            </a:r>
            <a:r>
              <a:rPr lang="zh-CN" altLang="en-US" sz="2000" dirty="0" smtClean="0">
                <a:solidFill>
                  <a:srgbClr val="0000CC"/>
                </a:solidFill>
                <a:ea typeface="宋体" pitchFamily="2" charset="-122"/>
              </a:rPr>
              <a:t>生日</a:t>
            </a:r>
            <a:r>
              <a:rPr lang="zh-CN" altLang="en-US" sz="2000" dirty="0" smtClean="0">
                <a:ea typeface="宋体" pitchFamily="2" charset="-122"/>
              </a:rPr>
              <a:t>）</a:t>
            </a:r>
            <a:r>
              <a:rPr lang="zh-CN" altLang="en-US" sz="2000" b="0" dirty="0" smtClean="0">
                <a:ea typeface="宋体" pitchFamily="2" charset="-122"/>
              </a:rPr>
              <a:t>的结构说明：</a:t>
            </a:r>
          </a:p>
          <a:p>
            <a:pPr lvl="1">
              <a:buFont typeface="Wingdings" pitchFamily="2" charset="2"/>
              <a:buNone/>
            </a:pPr>
            <a:r>
              <a:rPr lang="en-US" altLang="zh-CN" sz="2000" dirty="0" err="1" smtClean="0">
                <a:ea typeface="宋体" pitchFamily="2" charset="-122"/>
              </a:rPr>
              <a:t>struct</a:t>
            </a:r>
            <a:r>
              <a:rPr lang="en-US" altLang="zh-CN" sz="2000" dirty="0" smtClean="0">
                <a:ea typeface="宋体" pitchFamily="2" charset="-122"/>
              </a:rPr>
              <a:t> person  {</a:t>
            </a:r>
          </a:p>
          <a:p>
            <a:pPr lvl="1">
              <a:buFont typeface="Wingdings" pitchFamily="2" charset="2"/>
              <a:buNone/>
            </a:pPr>
            <a:r>
              <a:rPr lang="en-US" altLang="zh-CN" sz="2000" dirty="0" smtClean="0">
                <a:ea typeface="宋体" pitchFamily="2" charset="-122"/>
              </a:rPr>
              <a:t>    </a:t>
            </a:r>
            <a:r>
              <a:rPr lang="en-US" altLang="zh-CN" sz="2000" dirty="0" err="1" smtClean="0">
                <a:latin typeface="+mn-lt"/>
                <a:ea typeface="宋体" pitchFamily="2" charset="-122"/>
              </a:rPr>
              <a:t>int</a:t>
            </a:r>
            <a:r>
              <a:rPr lang="en-US" altLang="zh-CN" sz="2000" dirty="0" smtClean="0">
                <a:latin typeface="+mn-lt"/>
                <a:ea typeface="宋体" pitchFamily="2" charset="-122"/>
              </a:rPr>
              <a:t> ID; </a:t>
            </a:r>
          </a:p>
          <a:p>
            <a:pPr lvl="2" indent="0">
              <a:buFont typeface="Wingdings" pitchFamily="2" charset="2"/>
              <a:buNone/>
            </a:pPr>
            <a:r>
              <a:rPr lang="en-US" altLang="zh-CN" sz="2000" dirty="0" smtClean="0">
                <a:ea typeface="宋体" pitchFamily="2" charset="-122"/>
              </a:rPr>
              <a:t>char name[32];</a:t>
            </a:r>
          </a:p>
          <a:p>
            <a:pPr lvl="2" indent="0">
              <a:buFont typeface="Wingdings" pitchFamily="2" charset="2"/>
              <a:buNone/>
            </a:pPr>
            <a:r>
              <a:rPr lang="en-US" altLang="zh-CN" sz="2000" dirty="0" smtClean="0">
                <a:ea typeface="宋体" pitchFamily="2" charset="-122"/>
              </a:rPr>
              <a:t>char address[64];</a:t>
            </a:r>
          </a:p>
          <a:p>
            <a:pPr lvl="2" indent="0">
              <a:buFont typeface="Wingdings" pitchFamily="2" charset="2"/>
              <a:buNone/>
            </a:pPr>
            <a:r>
              <a:rPr lang="en-US" altLang="zh-CN" sz="2000" dirty="0" smtClean="0">
                <a:ea typeface="宋体" pitchFamily="2" charset="-122"/>
              </a:rPr>
              <a:t>char department[64];</a:t>
            </a:r>
          </a:p>
          <a:p>
            <a:pPr lvl="2" indent="0">
              <a:buFont typeface="Wingdings" pitchFamily="2" charset="2"/>
              <a:buNone/>
            </a:pPr>
            <a:r>
              <a:rPr lang="en-US" altLang="zh-CN" sz="2000" dirty="0" smtClean="0">
                <a:ea typeface="宋体" pitchFamily="2" charset="-122"/>
              </a:rPr>
              <a:t>double salary;</a:t>
            </a:r>
          </a:p>
          <a:p>
            <a:pPr lvl="2" indent="0">
              <a:buFont typeface="Wingdings" pitchFamily="2" charset="2"/>
              <a:buNone/>
            </a:pPr>
            <a:r>
              <a:rPr lang="en-US" altLang="zh-CN" sz="2000" b="1" dirty="0" err="1" smtClean="0">
                <a:solidFill>
                  <a:srgbClr val="0000CC"/>
                </a:solidFill>
                <a:ea typeface="宋体" pitchFamily="2" charset="-122"/>
              </a:rPr>
              <a:t>struct</a:t>
            </a:r>
            <a:r>
              <a:rPr lang="en-US" altLang="zh-CN" sz="2000" b="1" dirty="0" smtClean="0">
                <a:solidFill>
                  <a:srgbClr val="0000CC"/>
                </a:solidFill>
                <a:ea typeface="宋体" pitchFamily="2" charset="-122"/>
              </a:rPr>
              <a:t> date </a:t>
            </a:r>
            <a:r>
              <a:rPr lang="en-US" altLang="zh-CN" sz="2000" b="1" dirty="0" err="1" smtClean="0">
                <a:solidFill>
                  <a:srgbClr val="0000CC"/>
                </a:solidFill>
                <a:ea typeface="宋体" pitchFamily="2" charset="-122"/>
              </a:rPr>
              <a:t>birthdate</a:t>
            </a:r>
            <a:r>
              <a:rPr lang="en-US" altLang="zh-CN" sz="2000" b="1" dirty="0" smtClean="0">
                <a:solidFill>
                  <a:srgbClr val="0000CC"/>
                </a:solidFill>
                <a:ea typeface="宋体" pitchFamily="2" charset="-122"/>
              </a:rPr>
              <a:t>;</a:t>
            </a:r>
          </a:p>
          <a:p>
            <a:pPr lvl="1">
              <a:buFont typeface="Wingdings" pitchFamily="2" charset="2"/>
              <a:buNone/>
            </a:pPr>
            <a:r>
              <a:rPr lang="en-US" altLang="zh-CN" sz="2000" dirty="0" smtClean="0">
                <a:ea typeface="宋体" pitchFamily="2" charset="-122"/>
              </a:rPr>
              <a:t>};</a:t>
            </a:r>
          </a:p>
          <a:p>
            <a:pPr lvl="1">
              <a:buFont typeface="Wingdings" pitchFamily="2" charset="2"/>
              <a:buNone/>
            </a:pPr>
            <a:r>
              <a:rPr lang="en-US" altLang="zh-CN" sz="2000" dirty="0" err="1" smtClean="0">
                <a:ea typeface="宋体" pitchFamily="2" charset="-122"/>
              </a:rPr>
              <a:t>struct</a:t>
            </a:r>
            <a:r>
              <a:rPr lang="en-US" altLang="zh-CN" sz="2000" dirty="0" smtClean="0">
                <a:ea typeface="宋体" pitchFamily="2" charset="-122"/>
              </a:rPr>
              <a:t> person table[100];</a:t>
            </a:r>
          </a:p>
        </p:txBody>
      </p:sp>
      <p:graphicFrame>
        <p:nvGraphicFramePr>
          <p:cNvPr id="6" name="表格 5"/>
          <p:cNvGraphicFramePr>
            <a:graphicFrameLocks noGrp="1"/>
          </p:cNvGraphicFramePr>
          <p:nvPr/>
        </p:nvGraphicFramePr>
        <p:xfrm>
          <a:off x="3048000" y="4724400"/>
          <a:ext cx="6096000" cy="1483360"/>
        </p:xfrm>
        <a:graphic>
          <a:graphicData uri="http://schemas.openxmlformats.org/drawingml/2006/table">
            <a:tbl>
              <a:tblPr firstRow="1" bandRow="1">
                <a:tableStyleId>{5C22544A-7EE6-4342-B048-85BDC9FD1C3A}</a:tableStyleId>
              </a:tblPr>
              <a:tblGrid>
                <a:gridCol w="659904"/>
                <a:gridCol w="792088"/>
                <a:gridCol w="1368152"/>
                <a:gridCol w="1440160"/>
                <a:gridCol w="504056"/>
                <a:gridCol w="504056"/>
                <a:gridCol w="432048"/>
                <a:gridCol w="395536"/>
              </a:tblGrid>
              <a:tr h="370840">
                <a:tc rowSpan="2">
                  <a:txBody>
                    <a:bodyPr/>
                    <a:lstStyle/>
                    <a:p>
                      <a:pPr algn="ctr"/>
                      <a:r>
                        <a:rPr lang="en-US" altLang="zh-CN" sz="1200" dirty="0" smtClean="0">
                          <a:solidFill>
                            <a:schemeClr val="tx1"/>
                          </a:solidFill>
                          <a:latin typeface="宋体" pitchFamily="2" charset="-122"/>
                          <a:ea typeface="宋体" pitchFamily="2" charset="-122"/>
                        </a:rPr>
                        <a:t>ID</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smtClean="0">
                          <a:solidFill>
                            <a:schemeClr val="tx1"/>
                          </a:solidFill>
                          <a:latin typeface="宋体" pitchFamily="2" charset="-122"/>
                          <a:ea typeface="宋体" pitchFamily="2" charset="-122"/>
                        </a:rPr>
                        <a:t>姓名</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smtClean="0">
                          <a:solidFill>
                            <a:schemeClr val="tx1"/>
                          </a:solidFill>
                          <a:latin typeface="宋体" pitchFamily="2" charset="-122"/>
                          <a:ea typeface="宋体" pitchFamily="2" charset="-122"/>
                        </a:rPr>
                        <a:t>单位</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smtClean="0">
                          <a:solidFill>
                            <a:schemeClr val="tx1"/>
                          </a:solidFill>
                          <a:latin typeface="宋体" pitchFamily="2" charset="-122"/>
                          <a:ea typeface="宋体" pitchFamily="2" charset="-122"/>
                        </a:rPr>
                        <a:t>住址</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smtClean="0">
                          <a:solidFill>
                            <a:schemeClr val="tx1"/>
                          </a:solidFill>
                          <a:latin typeface="宋体" pitchFamily="2" charset="-122"/>
                          <a:ea typeface="宋体" pitchFamily="2" charset="-122"/>
                        </a:rPr>
                        <a:t>工资</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smtClean="0">
                          <a:solidFill>
                            <a:schemeClr val="tx1"/>
                          </a:solidFill>
                          <a:latin typeface="宋体" pitchFamily="2" charset="-122"/>
                          <a:ea typeface="宋体" pitchFamily="2" charset="-122"/>
                        </a:rPr>
                        <a:t>出生年月</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solidFill>
                            <a:schemeClr val="tx1"/>
                          </a:solidFill>
                          <a:latin typeface="宋体" pitchFamily="2" charset="-122"/>
                          <a:ea typeface="宋体" pitchFamily="2" charset="-122"/>
                        </a:rPr>
                        <a:t>年</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solidFill>
                            <a:schemeClr val="tx1"/>
                          </a:solidFill>
                          <a:latin typeface="宋体" pitchFamily="2" charset="-122"/>
                          <a:ea typeface="宋体" pitchFamily="2" charset="-122"/>
                        </a:rPr>
                        <a:t>月</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solidFill>
                            <a:schemeClr val="tx1"/>
                          </a:solidFill>
                          <a:latin typeface="宋体" pitchFamily="2" charset="-122"/>
                          <a:ea typeface="宋体" pitchFamily="2" charset="-122"/>
                        </a:rPr>
                        <a:t>日</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1200" dirty="0" smtClean="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solidFill>
                            <a:schemeClr val="tx1"/>
                          </a:solidFill>
                          <a:latin typeface="宋体" pitchFamily="2" charset="-122"/>
                          <a:ea typeface="宋体" pitchFamily="2" charset="-122"/>
                        </a:rPr>
                        <a:t>张三</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solidFill>
                            <a:schemeClr val="tx1"/>
                          </a:solidFill>
                          <a:latin typeface="宋体" pitchFamily="2" charset="-122"/>
                          <a:ea typeface="宋体" pitchFamily="2" charset="-122"/>
                        </a:rPr>
                        <a:t>北航计算机学院</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solidFill>
                            <a:schemeClr val="tx1"/>
                          </a:solidFill>
                          <a:latin typeface="宋体" pitchFamily="2" charset="-122"/>
                          <a:ea typeface="宋体" pitchFamily="2" charset="-122"/>
                        </a:rPr>
                        <a:t>北航家属楼</a:t>
                      </a:r>
                      <a:r>
                        <a:rPr lang="en-US" altLang="zh-CN" sz="1200" dirty="0" smtClean="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1200" dirty="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7" dur="500"/>
                                        <p:tgtEl>
                                          <p:spTgt spid="1495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2" dur="500"/>
                                        <p:tgtEl>
                                          <p:spTgt spid="14950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5" dur="500"/>
                                        <p:tgtEl>
                                          <p:spTgt spid="14950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18" dur="500"/>
                                        <p:tgtEl>
                                          <p:spTgt spid="14950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9507">
                                            <p:txEl>
                                              <p:pRg st="5" end="5"/>
                                            </p:txEl>
                                          </p:spTgt>
                                        </p:tgtEl>
                                        <p:attrNameLst>
                                          <p:attrName>style.visibility</p:attrName>
                                        </p:attrNameLst>
                                      </p:cBhvr>
                                      <p:to>
                                        <p:strVal val="visible"/>
                                      </p:to>
                                    </p:set>
                                    <p:animEffect transition="in" filter="blinds(horizontal)">
                                      <p:cBhvr>
                                        <p:cTn id="21" dur="500"/>
                                        <p:tgtEl>
                                          <p:spTgt spid="14950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9507">
                                            <p:txEl>
                                              <p:pRg st="6" end="6"/>
                                            </p:txEl>
                                          </p:spTgt>
                                        </p:tgtEl>
                                        <p:attrNameLst>
                                          <p:attrName>style.visibility</p:attrName>
                                        </p:attrNameLst>
                                      </p:cBhvr>
                                      <p:to>
                                        <p:strVal val="visible"/>
                                      </p:to>
                                    </p:set>
                                    <p:animEffect transition="in" filter="blinds(horizontal)">
                                      <p:cBhvr>
                                        <p:cTn id="24" dur="500"/>
                                        <p:tgtEl>
                                          <p:spTgt spid="14950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9507">
                                            <p:txEl>
                                              <p:pRg st="7" end="7"/>
                                            </p:txEl>
                                          </p:spTgt>
                                        </p:tgtEl>
                                        <p:attrNameLst>
                                          <p:attrName>style.visibility</p:attrName>
                                        </p:attrNameLst>
                                      </p:cBhvr>
                                      <p:to>
                                        <p:strVal val="visible"/>
                                      </p:to>
                                    </p:set>
                                    <p:animEffect transition="in" filter="blinds(horizontal)">
                                      <p:cBhvr>
                                        <p:cTn id="27" dur="500"/>
                                        <p:tgtEl>
                                          <p:spTgt spid="14950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9507">
                                            <p:txEl>
                                              <p:pRg st="8" end="8"/>
                                            </p:txEl>
                                          </p:spTgt>
                                        </p:tgtEl>
                                        <p:attrNameLst>
                                          <p:attrName>style.visibility</p:attrName>
                                        </p:attrNameLst>
                                      </p:cBhvr>
                                      <p:to>
                                        <p:strVal val="visible"/>
                                      </p:to>
                                    </p:set>
                                    <p:animEffect transition="in" filter="blinds(horizontal)">
                                      <p:cBhvr>
                                        <p:cTn id="30" dur="500"/>
                                        <p:tgtEl>
                                          <p:spTgt spid="14950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9507">
                                            <p:txEl>
                                              <p:pRg st="9" end="9"/>
                                            </p:txEl>
                                          </p:spTgt>
                                        </p:tgtEl>
                                        <p:attrNameLst>
                                          <p:attrName>style.visibility</p:attrName>
                                        </p:attrNameLst>
                                      </p:cBhvr>
                                      <p:to>
                                        <p:strVal val="visible"/>
                                      </p:to>
                                    </p:set>
                                    <p:animEffect transition="in" filter="blinds(horizontal)">
                                      <p:cBhvr>
                                        <p:cTn id="33" dur="500"/>
                                        <p:tgtEl>
                                          <p:spTgt spid="149507">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3"/>
          <p:cNvSpPr>
            <a:spLocks noGrp="1"/>
          </p:cNvSpPr>
          <p:nvPr>
            <p:ph type="ftr" sz="quarter" idx="10"/>
          </p:nvPr>
        </p:nvSpPr>
        <p:spPr>
          <a:noFill/>
        </p:spPr>
        <p:txBody>
          <a:bodyPr/>
          <a:lstStyle/>
          <a:p>
            <a:r>
              <a:rPr lang="en-US" altLang="zh-CN" smtClean="0"/>
              <a:t>构造类型 – 数组和指针</a:t>
            </a:r>
          </a:p>
        </p:txBody>
      </p:sp>
      <p:sp>
        <p:nvSpPr>
          <p:cNvPr id="82947" name="灯片编号占位符 4"/>
          <p:cNvSpPr>
            <a:spLocks noGrp="1"/>
          </p:cNvSpPr>
          <p:nvPr>
            <p:ph type="sldNum" sz="quarter" idx="11"/>
          </p:nvPr>
        </p:nvSpPr>
        <p:spPr>
          <a:noFill/>
        </p:spPr>
        <p:txBody>
          <a:bodyPr/>
          <a:lstStyle/>
          <a:p>
            <a:fld id="{1433F7E2-2EE0-4F94-B5D1-9FCA47F4AC1B}" type="slidenum">
              <a:rPr lang="en-US" altLang="zh-CN" smtClean="0"/>
              <a:pPr/>
              <a:t>75</a:t>
            </a:fld>
            <a:endParaRPr lang="en-US" altLang="zh-CN" smtClean="0"/>
          </a:p>
        </p:txBody>
      </p:sp>
      <p:sp>
        <p:nvSpPr>
          <p:cNvPr id="82948" name="Rectangle 2"/>
          <p:cNvSpPr>
            <a:spLocks noGrp="1" noChangeArrowheads="1"/>
          </p:cNvSpPr>
          <p:nvPr>
            <p:ph type="title"/>
          </p:nvPr>
        </p:nvSpPr>
        <p:spPr/>
        <p:txBody>
          <a:bodyPr/>
          <a:lstStyle/>
          <a:p>
            <a:r>
              <a:rPr lang="zh-CN" altLang="en-US" smtClean="0">
                <a:ea typeface="宋体" pitchFamily="2" charset="-122"/>
              </a:rPr>
              <a:t>结构说明（续）</a:t>
            </a:r>
          </a:p>
        </p:txBody>
      </p:sp>
      <p:sp>
        <p:nvSpPr>
          <p:cNvPr id="150531" name="Rectangle 3"/>
          <p:cNvSpPr>
            <a:spLocks noGrp="1" noChangeArrowheads="1"/>
          </p:cNvSpPr>
          <p:nvPr>
            <p:ph type="body" idx="1"/>
          </p:nvPr>
        </p:nvSpPr>
        <p:spPr/>
        <p:txBody>
          <a:bodyPr/>
          <a:lstStyle/>
          <a:p>
            <a:pPr algn="just">
              <a:lnSpc>
                <a:spcPct val="100000"/>
              </a:lnSpc>
              <a:spcBef>
                <a:spcPct val="50000"/>
              </a:spcBef>
              <a:buClrTx/>
              <a:buSzTx/>
            </a:pPr>
            <a:r>
              <a:rPr lang="zh-CN" altLang="en-US" sz="2000" smtClean="0">
                <a:ea typeface="宋体" pitchFamily="2" charset="-122"/>
              </a:rPr>
              <a:t>注意</a:t>
            </a:r>
            <a:r>
              <a:rPr lang="zh-CN" altLang="en-US" sz="2000" b="0" smtClean="0">
                <a:ea typeface="宋体" pitchFamily="2" charset="-122"/>
              </a:rPr>
              <a:t>：</a:t>
            </a:r>
            <a:r>
              <a:rPr lang="zh-CN" altLang="en-US" sz="2000" b="0" i="1" u="sng" smtClean="0">
                <a:solidFill>
                  <a:srgbClr val="3333FF"/>
                </a:solidFill>
                <a:ea typeface="宋体" pitchFamily="2" charset="-122"/>
              </a:rPr>
              <a:t>结构成员的类型不能是该结构本身，因为它无法确定此结构的边界。但</a:t>
            </a:r>
            <a:r>
              <a:rPr lang="zh-CN" altLang="en-US" sz="2000" i="1" u="sng" smtClean="0">
                <a:solidFill>
                  <a:srgbClr val="3333FF"/>
                </a:solidFill>
                <a:ea typeface="宋体" pitchFamily="2" charset="-122"/>
              </a:rPr>
              <a:t>它可以是指向本身结构的指针</a:t>
            </a:r>
            <a:r>
              <a:rPr lang="zh-CN" altLang="en-US" sz="2000" b="0" i="1" u="sng" smtClean="0">
                <a:solidFill>
                  <a:srgbClr val="3333FF"/>
                </a:solidFill>
                <a:ea typeface="宋体" pitchFamily="2" charset="-122"/>
              </a:rPr>
              <a:t>。</a:t>
            </a:r>
            <a:r>
              <a:rPr lang="zh-CN" altLang="en-US" sz="2000" b="0" smtClean="0">
                <a:ea typeface="宋体" pitchFamily="2" charset="-122"/>
              </a:rPr>
              <a:t>例如：</a:t>
            </a:r>
          </a:p>
          <a:p>
            <a:pPr lvl="1">
              <a:lnSpc>
                <a:spcPct val="80000"/>
              </a:lnSpc>
              <a:buFont typeface="Wingdings" pitchFamily="2" charset="2"/>
              <a:buNone/>
            </a:pPr>
            <a:r>
              <a:rPr lang="en-US" altLang="zh-CN" sz="2000" b="1" smtClean="0">
                <a:ea typeface="宋体" pitchFamily="2" charset="-122"/>
              </a:rPr>
              <a:t>struct keyword {</a:t>
            </a:r>
          </a:p>
          <a:p>
            <a:pPr lvl="2" indent="0">
              <a:lnSpc>
                <a:spcPct val="90000"/>
              </a:lnSpc>
              <a:buFont typeface="Wingdings" pitchFamily="2" charset="2"/>
              <a:buNone/>
            </a:pPr>
            <a:r>
              <a:rPr lang="en-US" altLang="zh-CN" sz="2000" smtClean="0">
                <a:ea typeface="宋体" pitchFamily="2" charset="-122"/>
              </a:rPr>
              <a:t>char  *name;</a:t>
            </a:r>
          </a:p>
          <a:p>
            <a:pPr lvl="2" indent="0">
              <a:lnSpc>
                <a:spcPct val="90000"/>
              </a:lnSpc>
              <a:buFont typeface="Wingdings" pitchFamily="2" charset="2"/>
              <a:buNone/>
            </a:pPr>
            <a:r>
              <a:rPr lang="en-US" altLang="zh-CN" sz="2000" smtClean="0">
                <a:ea typeface="宋体" pitchFamily="2" charset="-122"/>
              </a:rPr>
              <a:t>int  count;</a:t>
            </a:r>
          </a:p>
          <a:p>
            <a:pPr lvl="2" indent="0">
              <a:lnSpc>
                <a:spcPct val="90000"/>
              </a:lnSpc>
              <a:buFont typeface="Wingdings" pitchFamily="2" charset="2"/>
              <a:buNone/>
            </a:pPr>
            <a:r>
              <a:rPr lang="en-US" altLang="zh-CN" sz="2000" smtClean="0">
                <a:ea typeface="宋体" pitchFamily="2" charset="-122"/>
              </a:rPr>
              <a:t>struct  keyword  next;</a:t>
            </a:r>
          </a:p>
          <a:p>
            <a:pPr lvl="1">
              <a:lnSpc>
                <a:spcPct val="80000"/>
              </a:lnSpc>
              <a:buFont typeface="Wingdings" pitchFamily="2" charset="2"/>
              <a:buNone/>
            </a:pPr>
            <a:r>
              <a:rPr lang="en-US" altLang="zh-CN" sz="2000" b="1" smtClean="0">
                <a:ea typeface="宋体" pitchFamily="2" charset="-122"/>
              </a:rPr>
              <a:t>} *base;</a:t>
            </a:r>
          </a:p>
          <a:p>
            <a:pPr lvl="1">
              <a:lnSpc>
                <a:spcPct val="80000"/>
              </a:lnSpc>
              <a:buFont typeface="Wingdings" pitchFamily="2" charset="2"/>
              <a:buNone/>
            </a:pPr>
            <a:r>
              <a:rPr lang="en-US" altLang="zh-CN" sz="2000" b="1" smtClean="0">
                <a:ea typeface="宋体" pitchFamily="2" charset="-122"/>
              </a:rPr>
              <a:t>struct keyword {</a:t>
            </a:r>
          </a:p>
          <a:p>
            <a:pPr lvl="2" indent="0">
              <a:lnSpc>
                <a:spcPct val="90000"/>
              </a:lnSpc>
              <a:buFont typeface="Wingdings" pitchFamily="2" charset="2"/>
              <a:buNone/>
            </a:pPr>
            <a:r>
              <a:rPr lang="en-US" altLang="zh-CN" sz="2000" smtClean="0">
                <a:ea typeface="宋体" pitchFamily="2" charset="-122"/>
              </a:rPr>
              <a:t>char  *name;</a:t>
            </a:r>
          </a:p>
          <a:p>
            <a:pPr lvl="2" indent="0">
              <a:lnSpc>
                <a:spcPct val="90000"/>
              </a:lnSpc>
              <a:buFont typeface="Wingdings" pitchFamily="2" charset="2"/>
              <a:buNone/>
            </a:pPr>
            <a:r>
              <a:rPr lang="en-US" altLang="zh-CN" sz="2000" smtClean="0">
                <a:ea typeface="宋体" pitchFamily="2" charset="-122"/>
              </a:rPr>
              <a:t>int  count;</a:t>
            </a:r>
          </a:p>
          <a:p>
            <a:pPr lvl="2" indent="0">
              <a:lnSpc>
                <a:spcPct val="90000"/>
              </a:lnSpc>
              <a:buFont typeface="Wingdings" pitchFamily="2" charset="2"/>
              <a:buNone/>
            </a:pPr>
            <a:r>
              <a:rPr lang="en-US" altLang="zh-CN" sz="2000" smtClean="0">
                <a:ea typeface="宋体" pitchFamily="2" charset="-122"/>
              </a:rPr>
              <a:t>struct  keyword  *next;</a:t>
            </a:r>
          </a:p>
          <a:p>
            <a:pPr lvl="1">
              <a:lnSpc>
                <a:spcPct val="80000"/>
              </a:lnSpc>
              <a:buFont typeface="Wingdings" pitchFamily="2" charset="2"/>
              <a:buNone/>
            </a:pPr>
            <a:r>
              <a:rPr lang="en-US" altLang="zh-CN" sz="2000" b="1" smtClean="0">
                <a:ea typeface="宋体" pitchFamily="2" charset="-122"/>
              </a:rPr>
              <a:t>} *base;</a:t>
            </a:r>
          </a:p>
        </p:txBody>
      </p:sp>
      <p:sp>
        <p:nvSpPr>
          <p:cNvPr id="150532" name="Text Box 4"/>
          <p:cNvSpPr txBox="1">
            <a:spLocks noChangeArrowheads="1"/>
          </p:cNvSpPr>
          <p:nvPr/>
        </p:nvSpPr>
        <p:spPr bwMode="auto">
          <a:xfrm>
            <a:off x="5435600" y="2571750"/>
            <a:ext cx="1101725" cy="641350"/>
          </a:xfrm>
          <a:prstGeom prst="rect">
            <a:avLst/>
          </a:prstGeom>
          <a:noFill/>
          <a:ln w="9525">
            <a:noFill/>
            <a:miter lim="800000"/>
            <a:headEnd/>
            <a:tailEnd/>
          </a:ln>
        </p:spPr>
        <p:txBody>
          <a:bodyPr wrap="none">
            <a:spAutoFit/>
          </a:bodyPr>
          <a:lstStyle/>
          <a:p>
            <a:r>
              <a:rPr lang="zh-CN" altLang="en-US" sz="3600">
                <a:solidFill>
                  <a:schemeClr val="accent2"/>
                </a:solidFill>
              </a:rPr>
              <a:t>错误</a:t>
            </a:r>
          </a:p>
        </p:txBody>
      </p:sp>
      <p:sp>
        <p:nvSpPr>
          <p:cNvPr id="150533" name="Text Box 5"/>
          <p:cNvSpPr txBox="1">
            <a:spLocks noChangeArrowheads="1"/>
          </p:cNvSpPr>
          <p:nvPr/>
        </p:nvSpPr>
        <p:spPr bwMode="auto">
          <a:xfrm>
            <a:off x="5508625" y="4221163"/>
            <a:ext cx="1101725" cy="641350"/>
          </a:xfrm>
          <a:prstGeom prst="rect">
            <a:avLst/>
          </a:prstGeom>
          <a:noFill/>
          <a:ln w="9525">
            <a:noFill/>
            <a:miter lim="800000"/>
            <a:headEnd/>
            <a:tailEnd/>
          </a:ln>
        </p:spPr>
        <p:txBody>
          <a:bodyPr wrap="none">
            <a:spAutoFit/>
          </a:bodyPr>
          <a:lstStyle/>
          <a:p>
            <a:r>
              <a:rPr lang="zh-CN" altLang="en-US" sz="3600"/>
              <a:t>正确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7" dur="500"/>
                                        <p:tgtEl>
                                          <p:spTgt spid="1505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0" dur="500"/>
                                        <p:tgtEl>
                                          <p:spTgt spid="1505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13" dur="500"/>
                                        <p:tgtEl>
                                          <p:spTgt spid="1505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16" dur="500"/>
                                        <p:tgtEl>
                                          <p:spTgt spid="1505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19" dur="500"/>
                                        <p:tgtEl>
                                          <p:spTgt spid="1505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0532">
                                            <p:txEl>
                                              <p:pRg st="0" end="0"/>
                                            </p:txEl>
                                          </p:spTgt>
                                        </p:tgtEl>
                                        <p:attrNameLst>
                                          <p:attrName>style.visibility</p:attrName>
                                        </p:attrNameLst>
                                      </p:cBhvr>
                                      <p:to>
                                        <p:strVal val="visible"/>
                                      </p:to>
                                    </p:set>
                                    <p:anim calcmode="lin" valueType="num">
                                      <p:cBhvr additive="base">
                                        <p:cTn id="24" dur="500" fill="hold"/>
                                        <p:tgtEl>
                                          <p:spTgt spid="15053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0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30" dur="500"/>
                                        <p:tgtEl>
                                          <p:spTgt spid="15053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0531">
                                            <p:txEl>
                                              <p:pRg st="7" end="7"/>
                                            </p:txEl>
                                          </p:spTgt>
                                        </p:tgtEl>
                                        <p:attrNameLst>
                                          <p:attrName>style.visibility</p:attrName>
                                        </p:attrNameLst>
                                      </p:cBhvr>
                                      <p:to>
                                        <p:strVal val="visible"/>
                                      </p:to>
                                    </p:set>
                                    <p:animEffect transition="in" filter="blinds(horizontal)">
                                      <p:cBhvr>
                                        <p:cTn id="33" dur="500"/>
                                        <p:tgtEl>
                                          <p:spTgt spid="150531">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50531">
                                            <p:txEl>
                                              <p:pRg st="8" end="8"/>
                                            </p:txEl>
                                          </p:spTgt>
                                        </p:tgtEl>
                                        <p:attrNameLst>
                                          <p:attrName>style.visibility</p:attrName>
                                        </p:attrNameLst>
                                      </p:cBhvr>
                                      <p:to>
                                        <p:strVal val="visible"/>
                                      </p:to>
                                    </p:set>
                                    <p:animEffect transition="in" filter="blinds(horizontal)">
                                      <p:cBhvr>
                                        <p:cTn id="36" dur="500"/>
                                        <p:tgtEl>
                                          <p:spTgt spid="150531">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50531">
                                            <p:txEl>
                                              <p:pRg st="9" end="9"/>
                                            </p:txEl>
                                          </p:spTgt>
                                        </p:tgtEl>
                                        <p:attrNameLst>
                                          <p:attrName>style.visibility</p:attrName>
                                        </p:attrNameLst>
                                      </p:cBhvr>
                                      <p:to>
                                        <p:strVal val="visible"/>
                                      </p:to>
                                    </p:set>
                                    <p:animEffect transition="in" filter="blinds(horizontal)">
                                      <p:cBhvr>
                                        <p:cTn id="39" dur="500"/>
                                        <p:tgtEl>
                                          <p:spTgt spid="150531">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50531">
                                            <p:txEl>
                                              <p:pRg st="10" end="10"/>
                                            </p:txEl>
                                          </p:spTgt>
                                        </p:tgtEl>
                                        <p:attrNameLst>
                                          <p:attrName>style.visibility</p:attrName>
                                        </p:attrNameLst>
                                      </p:cBhvr>
                                      <p:to>
                                        <p:strVal val="visible"/>
                                      </p:to>
                                    </p:set>
                                    <p:animEffect transition="in" filter="blinds(horizontal)">
                                      <p:cBhvr>
                                        <p:cTn id="42" dur="500"/>
                                        <p:tgtEl>
                                          <p:spTgt spid="150531">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50533">
                                            <p:txEl>
                                              <p:pRg st="0" end="0"/>
                                            </p:txEl>
                                          </p:spTgt>
                                        </p:tgtEl>
                                        <p:attrNameLst>
                                          <p:attrName>style.visibility</p:attrName>
                                        </p:attrNameLst>
                                      </p:cBhvr>
                                      <p:to>
                                        <p:strVal val="visible"/>
                                      </p:to>
                                    </p:set>
                                    <p:anim calcmode="lin" valueType="num">
                                      <p:cBhvr additive="base">
                                        <p:cTn id="47" dur="500" fill="hold"/>
                                        <p:tgtEl>
                                          <p:spTgt spid="150533">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05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3"/>
          <p:cNvSpPr>
            <a:spLocks noGrp="1"/>
          </p:cNvSpPr>
          <p:nvPr>
            <p:ph type="ftr" sz="quarter" idx="10"/>
          </p:nvPr>
        </p:nvSpPr>
        <p:spPr>
          <a:noFill/>
        </p:spPr>
        <p:txBody>
          <a:bodyPr/>
          <a:lstStyle/>
          <a:p>
            <a:r>
              <a:rPr lang="en-US" altLang="zh-CN" smtClean="0"/>
              <a:t>构造类型 – 数组和指针</a:t>
            </a:r>
          </a:p>
        </p:txBody>
      </p:sp>
      <p:sp>
        <p:nvSpPr>
          <p:cNvPr id="83971" name="灯片编号占位符 4"/>
          <p:cNvSpPr>
            <a:spLocks noGrp="1"/>
          </p:cNvSpPr>
          <p:nvPr>
            <p:ph type="sldNum" sz="quarter" idx="11"/>
          </p:nvPr>
        </p:nvSpPr>
        <p:spPr>
          <a:noFill/>
        </p:spPr>
        <p:txBody>
          <a:bodyPr/>
          <a:lstStyle/>
          <a:p>
            <a:fld id="{F7D3214B-8139-4A85-9CAC-175E2C98480B}" type="slidenum">
              <a:rPr lang="en-US" altLang="zh-CN" smtClean="0"/>
              <a:pPr/>
              <a:t>76</a:t>
            </a:fld>
            <a:endParaRPr lang="en-US" altLang="zh-CN" smtClean="0"/>
          </a:p>
        </p:txBody>
      </p:sp>
      <p:sp>
        <p:nvSpPr>
          <p:cNvPr id="83972" name="Rectangle 2"/>
          <p:cNvSpPr>
            <a:spLocks noGrp="1" noChangeArrowheads="1"/>
          </p:cNvSpPr>
          <p:nvPr>
            <p:ph type="title"/>
          </p:nvPr>
        </p:nvSpPr>
        <p:spPr/>
        <p:txBody>
          <a:bodyPr/>
          <a:lstStyle/>
          <a:p>
            <a:r>
              <a:rPr lang="zh-CN" altLang="en-US" smtClean="0">
                <a:ea typeface="宋体" pitchFamily="2" charset="-122"/>
              </a:rPr>
              <a:t>结构变量初始化</a:t>
            </a:r>
          </a:p>
        </p:txBody>
      </p:sp>
      <p:sp>
        <p:nvSpPr>
          <p:cNvPr id="83973" name="Rectangle 3"/>
          <p:cNvSpPr>
            <a:spLocks noGrp="1" noChangeArrowheads="1"/>
          </p:cNvSpPr>
          <p:nvPr>
            <p:ph type="body" idx="1"/>
          </p:nvPr>
        </p:nvSpPr>
        <p:spPr/>
        <p:txBody>
          <a:bodyPr/>
          <a:lstStyle/>
          <a:p>
            <a:r>
              <a:rPr lang="zh-CN" altLang="en-US" smtClean="0">
                <a:ea typeface="宋体" pitchFamily="2" charset="-122"/>
              </a:rPr>
              <a:t>结构变量在定义时可以初始化，如：</a:t>
            </a:r>
          </a:p>
          <a:p>
            <a:pPr lvl="1">
              <a:buFont typeface="Wingdings" pitchFamily="2" charset="2"/>
              <a:buNone/>
            </a:pPr>
            <a:r>
              <a:rPr lang="en-US" altLang="zh-CN" smtClean="0">
                <a:ea typeface="宋体" pitchFamily="2" charset="-122"/>
              </a:rPr>
              <a:t>struct date d = { 27, 12, 1984, 361, “Dec” };</a:t>
            </a:r>
          </a:p>
          <a:p>
            <a:r>
              <a:rPr lang="zh-CN" altLang="en-US" smtClean="0">
                <a:ea typeface="宋体" pitchFamily="2" charset="-122"/>
              </a:rPr>
              <a:t>结构变量亦可通过整体赋值来初始化，如：</a:t>
            </a:r>
          </a:p>
          <a:p>
            <a:pPr lvl="1">
              <a:buFont typeface="Wingdings" pitchFamily="2" charset="2"/>
              <a:buNone/>
            </a:pPr>
            <a:r>
              <a:rPr lang="en-US" altLang="zh-CN" smtClean="0">
                <a:ea typeface="宋体" pitchFamily="2" charset="-122"/>
              </a:rPr>
              <a:t>struct date d1,d2 = { 27, 12, 1984, 361, “Dec” };</a:t>
            </a:r>
          </a:p>
          <a:p>
            <a:pPr lvl="1">
              <a:buFont typeface="Wingdings" pitchFamily="2" charset="2"/>
              <a:buNone/>
            </a:pPr>
            <a:r>
              <a:rPr lang="en-US" altLang="zh-CN" smtClean="0">
                <a:ea typeface="宋体" pitchFamily="2" charset="-122"/>
              </a:rPr>
              <a:t>d1 = d2;</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3"/>
          <p:cNvSpPr>
            <a:spLocks noGrp="1"/>
          </p:cNvSpPr>
          <p:nvPr>
            <p:ph type="ftr" sz="quarter" idx="10"/>
          </p:nvPr>
        </p:nvSpPr>
        <p:spPr>
          <a:noFill/>
        </p:spPr>
        <p:txBody>
          <a:bodyPr/>
          <a:lstStyle/>
          <a:p>
            <a:r>
              <a:rPr lang="en-US" altLang="zh-CN" smtClean="0"/>
              <a:t>构造类型 – 数组和指针</a:t>
            </a:r>
          </a:p>
        </p:txBody>
      </p:sp>
      <p:sp>
        <p:nvSpPr>
          <p:cNvPr id="84995" name="灯片编号占位符 4"/>
          <p:cNvSpPr>
            <a:spLocks noGrp="1"/>
          </p:cNvSpPr>
          <p:nvPr>
            <p:ph type="sldNum" sz="quarter" idx="11"/>
          </p:nvPr>
        </p:nvSpPr>
        <p:spPr>
          <a:noFill/>
        </p:spPr>
        <p:txBody>
          <a:bodyPr/>
          <a:lstStyle/>
          <a:p>
            <a:fld id="{57DD9CFD-E667-442F-8855-D5E5543E7E8F}" type="slidenum">
              <a:rPr lang="en-US" altLang="zh-CN" smtClean="0"/>
              <a:pPr/>
              <a:t>77</a:t>
            </a:fld>
            <a:endParaRPr lang="en-US" altLang="zh-CN" smtClean="0"/>
          </a:p>
        </p:txBody>
      </p:sp>
      <p:sp>
        <p:nvSpPr>
          <p:cNvPr id="84996" name="Rectangle 2"/>
          <p:cNvSpPr>
            <a:spLocks noGrp="1" noChangeArrowheads="1"/>
          </p:cNvSpPr>
          <p:nvPr>
            <p:ph type="title"/>
          </p:nvPr>
        </p:nvSpPr>
        <p:spPr/>
        <p:txBody>
          <a:bodyPr/>
          <a:lstStyle/>
          <a:p>
            <a:r>
              <a:rPr lang="zh-CN" altLang="en-US" smtClean="0">
                <a:ea typeface="宋体" pitchFamily="2" charset="-122"/>
              </a:rPr>
              <a:t>结构成员的引用</a:t>
            </a:r>
          </a:p>
        </p:txBody>
      </p:sp>
      <p:sp>
        <p:nvSpPr>
          <p:cNvPr id="84997" name="Rectangle 3"/>
          <p:cNvSpPr>
            <a:spLocks noGrp="1" noChangeArrowheads="1"/>
          </p:cNvSpPr>
          <p:nvPr>
            <p:ph type="body" idx="1"/>
          </p:nvPr>
        </p:nvSpPr>
        <p:spPr>
          <a:xfrm>
            <a:off x="977900" y="1447800"/>
            <a:ext cx="7105650" cy="4933950"/>
          </a:xfrm>
        </p:spPr>
        <p:txBody>
          <a:bodyPr/>
          <a:lstStyle/>
          <a:p>
            <a:pPr marL="458788" lvl="1" indent="-65088">
              <a:lnSpc>
                <a:spcPct val="70000"/>
              </a:lnSpc>
              <a:buFont typeface="Wingdings" pitchFamily="2" charset="2"/>
              <a:buNone/>
              <a:tabLst>
                <a:tab pos="715963" algn="l"/>
              </a:tabLst>
            </a:pPr>
            <a:r>
              <a:rPr lang="zh-CN" altLang="en-US" sz="1400" dirty="0" smtClean="0">
                <a:ea typeface="宋体" pitchFamily="2" charset="-122"/>
              </a:rPr>
              <a:t>通过 </a:t>
            </a:r>
          </a:p>
          <a:p>
            <a:pPr lvl="2" indent="0">
              <a:lnSpc>
                <a:spcPct val="80000"/>
              </a:lnSpc>
              <a:buFont typeface="Wingdings" pitchFamily="2" charset="2"/>
              <a:buNone/>
              <a:tabLst>
                <a:tab pos="715963" algn="l"/>
              </a:tabLst>
            </a:pPr>
            <a:r>
              <a:rPr lang="zh-CN" altLang="en-US" sz="1400" b="1" dirty="0" smtClean="0">
                <a:solidFill>
                  <a:srgbClr val="0000CC"/>
                </a:solidFill>
                <a:ea typeface="宋体" pitchFamily="2" charset="-122"/>
              </a:rPr>
              <a:t>结构变量名</a:t>
            </a:r>
            <a:r>
              <a:rPr lang="en-US" altLang="zh-CN" sz="1400" b="1" dirty="0" smtClean="0">
                <a:solidFill>
                  <a:srgbClr val="0000CC"/>
                </a:solidFill>
                <a:ea typeface="宋体" pitchFamily="2" charset="-122"/>
              </a:rPr>
              <a:t>.</a:t>
            </a:r>
            <a:r>
              <a:rPr lang="zh-CN" altLang="en-US" sz="1400" b="1" dirty="0" smtClean="0">
                <a:solidFill>
                  <a:srgbClr val="0000CC"/>
                </a:solidFill>
                <a:ea typeface="宋体" pitchFamily="2" charset="-122"/>
              </a:rPr>
              <a:t>成员名</a:t>
            </a:r>
          </a:p>
          <a:p>
            <a:pPr marL="458788" lvl="1" indent="-65088">
              <a:lnSpc>
                <a:spcPct val="70000"/>
              </a:lnSpc>
              <a:buFont typeface="Wingdings" pitchFamily="2" charset="2"/>
              <a:buNone/>
              <a:tabLst>
                <a:tab pos="715963" algn="l"/>
              </a:tabLst>
            </a:pPr>
            <a:r>
              <a:rPr lang="zh-CN" altLang="en-US" sz="1400" dirty="0" smtClean="0">
                <a:ea typeface="宋体" pitchFamily="2" charset="-122"/>
              </a:rPr>
              <a:t>来访问结构成员，如：</a:t>
            </a:r>
          </a:p>
          <a:p>
            <a:pPr marL="458788" lvl="1" indent="-65088">
              <a:lnSpc>
                <a:spcPct val="70000"/>
              </a:lnSpc>
              <a:buFont typeface="Wingdings" pitchFamily="2" charset="2"/>
              <a:buNone/>
              <a:tabLst>
                <a:tab pos="715963" algn="l"/>
              </a:tabLst>
            </a:pPr>
            <a:r>
              <a:rPr lang="zh-CN" altLang="en-US" sz="1400" dirty="0" smtClean="0">
                <a:ea typeface="宋体" pitchFamily="2" charset="-122"/>
              </a:rPr>
              <a:t>若定义了结构变量：</a:t>
            </a:r>
            <a:r>
              <a:rPr lang="en-US" altLang="zh-CN" sz="1400" dirty="0" err="1" smtClean="0">
                <a:ea typeface="宋体" pitchFamily="2" charset="-122"/>
              </a:rPr>
              <a:t>struct</a:t>
            </a:r>
            <a:r>
              <a:rPr lang="en-US" altLang="zh-CN" sz="1400" dirty="0" smtClean="0">
                <a:ea typeface="宋体" pitchFamily="2" charset="-122"/>
              </a:rPr>
              <a:t>  person  </a:t>
            </a:r>
            <a:r>
              <a:rPr lang="en-US" altLang="zh-CN" sz="1400" dirty="0" err="1" smtClean="0">
                <a:ea typeface="宋体" pitchFamily="2" charset="-122"/>
              </a:rPr>
              <a:t>emp</a:t>
            </a:r>
            <a:r>
              <a:rPr lang="en-US" altLang="zh-CN" sz="1400" dirty="0" smtClean="0">
                <a:ea typeface="宋体" pitchFamily="2" charset="-122"/>
              </a:rPr>
              <a:t>;</a:t>
            </a:r>
          </a:p>
          <a:p>
            <a:pPr marL="458788" lvl="1" indent="-65088">
              <a:lnSpc>
                <a:spcPct val="70000"/>
              </a:lnSpc>
              <a:buFont typeface="Wingdings" pitchFamily="2" charset="2"/>
              <a:buNone/>
              <a:tabLst>
                <a:tab pos="715963" algn="l"/>
              </a:tabLst>
            </a:pPr>
            <a:r>
              <a:rPr lang="zh-CN" altLang="en-US" sz="1400" dirty="0" smtClean="0">
                <a:ea typeface="宋体" pitchFamily="2" charset="-122"/>
              </a:rPr>
              <a:t>则给</a:t>
            </a:r>
            <a:r>
              <a:rPr lang="en-US" altLang="zh-CN" sz="1400" dirty="0" err="1" smtClean="0">
                <a:ea typeface="宋体" pitchFamily="2" charset="-122"/>
              </a:rPr>
              <a:t>emp</a:t>
            </a:r>
            <a:r>
              <a:rPr lang="zh-CN" altLang="en-US" sz="1400" dirty="0" smtClean="0">
                <a:ea typeface="宋体" pitchFamily="2" charset="-122"/>
              </a:rPr>
              <a:t>的出生年、月赋值可写成：</a:t>
            </a:r>
          </a:p>
          <a:p>
            <a:pPr lvl="2" indent="0">
              <a:lnSpc>
                <a:spcPct val="80000"/>
              </a:lnSpc>
              <a:buFont typeface="Wingdings" pitchFamily="2" charset="2"/>
              <a:buNone/>
              <a:tabLst>
                <a:tab pos="715963" algn="l"/>
              </a:tabLst>
            </a:pPr>
            <a:r>
              <a:rPr lang="en-US" altLang="zh-CN" sz="1400" dirty="0" err="1" smtClean="0">
                <a:ea typeface="宋体" pitchFamily="2" charset="-122"/>
              </a:rPr>
              <a:t>emp.birthdate.year</a:t>
            </a:r>
            <a:r>
              <a:rPr lang="en-US" altLang="zh-CN" sz="1400" dirty="0" smtClean="0">
                <a:ea typeface="宋体" pitchFamily="2" charset="-122"/>
              </a:rPr>
              <a:t>  = 1970;</a:t>
            </a:r>
          </a:p>
          <a:p>
            <a:pPr lvl="2" indent="0">
              <a:lnSpc>
                <a:spcPct val="80000"/>
              </a:lnSpc>
              <a:buFont typeface="Wingdings" pitchFamily="2" charset="2"/>
              <a:buNone/>
              <a:tabLst>
                <a:tab pos="715963" algn="l"/>
              </a:tabLst>
            </a:pPr>
            <a:r>
              <a:rPr lang="en-US" altLang="zh-CN" sz="1400" dirty="0" err="1" smtClean="0">
                <a:ea typeface="宋体" pitchFamily="2" charset="-122"/>
              </a:rPr>
              <a:t>emp.birthdate.month</a:t>
            </a:r>
            <a:r>
              <a:rPr lang="en-US" altLang="zh-CN" sz="1400" dirty="0" smtClean="0">
                <a:ea typeface="宋体" pitchFamily="2" charset="-122"/>
              </a:rPr>
              <a:t> = 8;</a:t>
            </a:r>
          </a:p>
          <a:p>
            <a:pPr marL="458788" lvl="1" indent="-65088">
              <a:lnSpc>
                <a:spcPct val="70000"/>
              </a:lnSpc>
              <a:buFont typeface="Wingdings" pitchFamily="2" charset="2"/>
              <a:buNone/>
              <a:tabLst>
                <a:tab pos="715963" algn="l"/>
              </a:tabLst>
            </a:pPr>
            <a:endParaRPr lang="en-US" altLang="zh-CN" sz="1400" dirty="0" smtClean="0">
              <a:ea typeface="宋体" pitchFamily="2" charset="-122"/>
            </a:endParaRPr>
          </a:p>
          <a:p>
            <a:pPr marL="458788" lvl="1" indent="-65088">
              <a:lnSpc>
                <a:spcPct val="70000"/>
              </a:lnSpc>
              <a:buFont typeface="Wingdings" pitchFamily="2" charset="2"/>
              <a:buNone/>
              <a:tabLst>
                <a:tab pos="715963" algn="l"/>
              </a:tabLst>
            </a:pPr>
            <a:r>
              <a:rPr lang="zh-CN" altLang="en-US" sz="1400" dirty="0" smtClean="0">
                <a:ea typeface="宋体" pitchFamily="2" charset="-122"/>
              </a:rPr>
              <a:t>如定义：</a:t>
            </a:r>
            <a:r>
              <a:rPr lang="en-US" altLang="zh-CN" sz="1400" dirty="0" err="1" smtClean="0">
                <a:ea typeface="宋体" pitchFamily="2" charset="-122"/>
              </a:rPr>
              <a:t>struct</a:t>
            </a:r>
            <a:r>
              <a:rPr lang="en-US" altLang="zh-CN" sz="1400" dirty="0" smtClean="0">
                <a:ea typeface="宋体" pitchFamily="2" charset="-122"/>
              </a:rPr>
              <a:t>  date  *pd, d; </a:t>
            </a:r>
            <a:r>
              <a:rPr lang="zh-CN" altLang="en-US" sz="1400" dirty="0" smtClean="0">
                <a:ea typeface="宋体" pitchFamily="2" charset="-122"/>
              </a:rPr>
              <a:t>（</a:t>
            </a:r>
            <a:r>
              <a:rPr lang="en-US" altLang="zh-CN" sz="1400" dirty="0" smtClean="0">
                <a:ea typeface="宋体" pitchFamily="2" charset="-122"/>
              </a:rPr>
              <a:t>pd</a:t>
            </a:r>
            <a:r>
              <a:rPr lang="zh-CN" altLang="en-US" sz="1400" dirty="0" smtClean="0">
                <a:ea typeface="宋体" pitchFamily="2" charset="-122"/>
              </a:rPr>
              <a:t>是指向</a:t>
            </a:r>
            <a:r>
              <a:rPr lang="en-US" altLang="zh-CN" sz="1400" dirty="0" err="1" smtClean="0">
                <a:ea typeface="宋体" pitchFamily="2" charset="-122"/>
              </a:rPr>
              <a:t>struct</a:t>
            </a:r>
            <a:r>
              <a:rPr lang="en-US" altLang="zh-CN" sz="1400" dirty="0" smtClean="0">
                <a:ea typeface="宋体" pitchFamily="2" charset="-122"/>
              </a:rPr>
              <a:t>  date</a:t>
            </a:r>
            <a:r>
              <a:rPr lang="zh-CN" altLang="en-US" sz="1400" dirty="0" smtClean="0">
                <a:ea typeface="宋体" pitchFamily="2" charset="-122"/>
              </a:rPr>
              <a:t>的指针）</a:t>
            </a:r>
          </a:p>
          <a:p>
            <a:pPr marL="458788" lvl="1" indent="-65088">
              <a:lnSpc>
                <a:spcPct val="70000"/>
              </a:lnSpc>
              <a:buFont typeface="Wingdings" pitchFamily="2" charset="2"/>
              <a:buNone/>
              <a:tabLst>
                <a:tab pos="715963" algn="l"/>
              </a:tabLst>
            </a:pPr>
            <a:r>
              <a:rPr lang="zh-CN" altLang="en-US" sz="1400" dirty="0" smtClean="0">
                <a:ea typeface="宋体" pitchFamily="2" charset="-122"/>
              </a:rPr>
              <a:t>则：</a:t>
            </a:r>
            <a:r>
              <a:rPr lang="en-US" altLang="zh-CN" sz="1400" dirty="0" smtClean="0">
                <a:ea typeface="宋体" pitchFamily="2" charset="-122"/>
              </a:rPr>
              <a:t>pd = &amp;d	</a:t>
            </a:r>
            <a:r>
              <a:rPr lang="zh-CN" altLang="en-US" sz="1400" dirty="0" smtClean="0">
                <a:ea typeface="宋体" pitchFamily="2" charset="-122"/>
              </a:rPr>
              <a:t>（指向一个已有结构变量）</a:t>
            </a:r>
            <a:endParaRPr lang="en-US" altLang="zh-CN" sz="1400" dirty="0" smtClean="0">
              <a:ea typeface="宋体" pitchFamily="2" charset="-122"/>
            </a:endParaRPr>
          </a:p>
          <a:p>
            <a:pPr marL="458788" lvl="1" indent="-65088">
              <a:lnSpc>
                <a:spcPct val="70000"/>
              </a:lnSpc>
              <a:buFont typeface="Wingdings" pitchFamily="2" charset="2"/>
              <a:buNone/>
              <a:tabLst>
                <a:tab pos="715963" algn="l"/>
              </a:tabLst>
            </a:pPr>
            <a:r>
              <a:rPr lang="zh-CN" altLang="en-US" sz="1400" dirty="0" smtClean="0">
                <a:ea typeface="宋体" pitchFamily="2" charset="-122"/>
              </a:rPr>
              <a:t>或：</a:t>
            </a:r>
            <a:r>
              <a:rPr lang="en-US" altLang="zh-CN" sz="1400" dirty="0" smtClean="0">
                <a:ea typeface="宋体" pitchFamily="2" charset="-122"/>
              </a:rPr>
              <a:t>pd = (</a:t>
            </a:r>
            <a:r>
              <a:rPr lang="en-US" altLang="zh-CN" sz="1400" dirty="0" err="1" smtClean="0">
                <a:ea typeface="宋体" pitchFamily="2" charset="-122"/>
              </a:rPr>
              <a:t>struct</a:t>
            </a:r>
            <a:r>
              <a:rPr lang="en-US" altLang="zh-CN" sz="1400" dirty="0" smtClean="0">
                <a:ea typeface="宋体" pitchFamily="2" charset="-122"/>
              </a:rPr>
              <a:t> date *) </a:t>
            </a:r>
            <a:r>
              <a:rPr lang="en-US" altLang="zh-CN" sz="1400" dirty="0" err="1" smtClean="0">
                <a:ea typeface="宋体" pitchFamily="2" charset="-122"/>
              </a:rPr>
              <a:t>malloc</a:t>
            </a:r>
            <a:r>
              <a:rPr lang="en-US" altLang="zh-CN" sz="1400" dirty="0" smtClean="0">
                <a:ea typeface="宋体" pitchFamily="2" charset="-122"/>
              </a:rPr>
              <a:t>(</a:t>
            </a:r>
            <a:r>
              <a:rPr lang="en-US" altLang="zh-CN" sz="1400" dirty="0" err="1" smtClean="0">
                <a:ea typeface="宋体" pitchFamily="2" charset="-122"/>
              </a:rPr>
              <a:t>sizeof</a:t>
            </a:r>
            <a:r>
              <a:rPr lang="en-US" altLang="zh-CN" sz="1400" dirty="0" smtClean="0">
                <a:ea typeface="宋体" pitchFamily="2" charset="-122"/>
              </a:rPr>
              <a:t>(</a:t>
            </a:r>
            <a:r>
              <a:rPr lang="en-US" altLang="zh-CN" sz="1400" dirty="0" err="1" smtClean="0">
                <a:ea typeface="宋体" pitchFamily="2" charset="-122"/>
              </a:rPr>
              <a:t>struct</a:t>
            </a:r>
            <a:r>
              <a:rPr lang="en-US" altLang="zh-CN" sz="1400" dirty="0" smtClean="0">
                <a:ea typeface="宋体" pitchFamily="2" charset="-122"/>
              </a:rPr>
              <a:t> date));	</a:t>
            </a:r>
            <a:r>
              <a:rPr lang="zh-CN" altLang="en-US" sz="1400" dirty="0" smtClean="0">
                <a:ea typeface="宋体" pitchFamily="2" charset="-122"/>
              </a:rPr>
              <a:t>（指向一个新的结构空间）</a:t>
            </a:r>
            <a:endParaRPr lang="en-US" altLang="zh-CN" sz="1400" dirty="0" smtClean="0">
              <a:ea typeface="宋体" pitchFamily="2" charset="-122"/>
            </a:endParaRPr>
          </a:p>
          <a:p>
            <a:pPr marL="458788" lvl="1" indent="-65088">
              <a:lnSpc>
                <a:spcPct val="70000"/>
              </a:lnSpc>
              <a:buFont typeface="Wingdings" pitchFamily="2" charset="2"/>
              <a:buNone/>
              <a:tabLst>
                <a:tab pos="715963" algn="l"/>
              </a:tabLst>
            </a:pPr>
            <a:endParaRPr lang="en-US" altLang="zh-CN" sz="1400" dirty="0" smtClean="0">
              <a:ea typeface="宋体" pitchFamily="2" charset="-122"/>
            </a:endParaRPr>
          </a:p>
          <a:p>
            <a:pPr marL="458788" lvl="1" indent="-65088">
              <a:lnSpc>
                <a:spcPct val="70000"/>
              </a:lnSpc>
              <a:buFont typeface="Wingdings" pitchFamily="2" charset="2"/>
              <a:buNone/>
              <a:tabLst>
                <a:tab pos="715963" algn="l"/>
              </a:tabLst>
            </a:pPr>
            <a:r>
              <a:rPr lang="zh-CN" altLang="en-US" sz="1400" b="1" i="1" dirty="0" smtClean="0">
                <a:solidFill>
                  <a:srgbClr val="3333FF"/>
                </a:solidFill>
                <a:ea typeface="宋体" pitchFamily="2" charset="-122"/>
              </a:rPr>
              <a:t>注意：与其它指针变量一样</a:t>
            </a:r>
            <a:r>
              <a:rPr lang="en-US" altLang="zh-CN" sz="1400" b="1" i="1" dirty="0" smtClean="0">
                <a:solidFill>
                  <a:srgbClr val="3333FF"/>
                </a:solidFill>
                <a:ea typeface="宋体" pitchFamily="2" charset="-122"/>
              </a:rPr>
              <a:t>, </a:t>
            </a:r>
            <a:r>
              <a:rPr lang="zh-CN" altLang="en-US" sz="1400" b="1" i="1" dirty="0" smtClean="0">
                <a:solidFill>
                  <a:srgbClr val="3333FF"/>
                </a:solidFill>
                <a:ea typeface="宋体" pitchFamily="2" charset="-122"/>
              </a:rPr>
              <a:t>定义了</a:t>
            </a:r>
            <a:r>
              <a:rPr lang="en-US" altLang="zh-CN" sz="1400" b="1" i="1" dirty="0" smtClean="0">
                <a:solidFill>
                  <a:srgbClr val="3333FF"/>
                </a:solidFill>
                <a:ea typeface="宋体" pitchFamily="2" charset="-122"/>
              </a:rPr>
              <a:t>pd</a:t>
            </a:r>
            <a:r>
              <a:rPr lang="zh-CN" altLang="en-US" sz="1400" b="1" i="1" dirty="0" smtClean="0">
                <a:solidFill>
                  <a:srgbClr val="3333FF"/>
                </a:solidFill>
                <a:ea typeface="宋体" pitchFamily="2" charset="-122"/>
              </a:rPr>
              <a:t>并不表示</a:t>
            </a:r>
            <a:r>
              <a:rPr lang="en-US" altLang="zh-CN" sz="1400" b="1" i="1" dirty="0" smtClean="0">
                <a:solidFill>
                  <a:srgbClr val="3333FF"/>
                </a:solidFill>
                <a:ea typeface="宋体" pitchFamily="2" charset="-122"/>
              </a:rPr>
              <a:t>pd</a:t>
            </a:r>
            <a:r>
              <a:rPr lang="zh-CN" altLang="en-US" sz="1400" b="1" i="1" dirty="0" smtClean="0">
                <a:solidFill>
                  <a:srgbClr val="3333FF"/>
                </a:solidFill>
                <a:ea typeface="宋体" pitchFamily="2" charset="-122"/>
              </a:rPr>
              <a:t>有了它所指对象。</a:t>
            </a:r>
            <a:endParaRPr lang="zh-CN" altLang="en-US" sz="1400" dirty="0" smtClean="0">
              <a:ea typeface="宋体" pitchFamily="2" charset="-122"/>
            </a:endParaRPr>
          </a:p>
          <a:p>
            <a:pPr marL="458788" lvl="1" indent="-65088">
              <a:lnSpc>
                <a:spcPct val="70000"/>
              </a:lnSpc>
              <a:buFont typeface="Wingdings" pitchFamily="2" charset="2"/>
              <a:buNone/>
              <a:tabLst>
                <a:tab pos="715963" algn="l"/>
              </a:tabLst>
            </a:pPr>
            <a:r>
              <a:rPr lang="zh-CN" altLang="en-US" sz="1400" dirty="0" smtClean="0">
                <a:ea typeface="宋体" pitchFamily="2" charset="-122"/>
              </a:rPr>
              <a:t>运算符</a:t>
            </a:r>
            <a:r>
              <a:rPr lang="en-US" altLang="zh-CN" sz="1600" b="1" dirty="0" smtClean="0">
                <a:solidFill>
                  <a:srgbClr val="0033CC"/>
                </a:solidFill>
                <a:ea typeface="宋体" pitchFamily="2" charset="-122"/>
              </a:rPr>
              <a:t>-&gt;</a:t>
            </a:r>
            <a:r>
              <a:rPr lang="zh-CN" altLang="en-US" sz="1400" dirty="0" smtClean="0">
                <a:ea typeface="宋体" pitchFamily="2" charset="-122"/>
              </a:rPr>
              <a:t>专门用于存取指向结构的指针所指对象成员，如：</a:t>
            </a:r>
            <a:endParaRPr lang="en-US" altLang="zh-CN" sz="1400" dirty="0" smtClean="0">
              <a:ea typeface="宋体" pitchFamily="2" charset="-122"/>
            </a:endParaRPr>
          </a:p>
          <a:p>
            <a:pPr marL="458788" lvl="1" indent="-65088">
              <a:lnSpc>
                <a:spcPct val="70000"/>
              </a:lnSpc>
              <a:buFont typeface="Wingdings" pitchFamily="2" charset="2"/>
              <a:buNone/>
              <a:tabLst>
                <a:tab pos="715963" algn="l"/>
              </a:tabLst>
            </a:pPr>
            <a:r>
              <a:rPr lang="en-US" altLang="zh-CN" sz="1400" dirty="0" smtClean="0">
                <a:ea typeface="宋体" pitchFamily="2" charset="-122"/>
              </a:rPr>
              <a:t>pd-&gt;year = 1958;</a:t>
            </a:r>
          </a:p>
          <a:p>
            <a:pPr marL="458788" lvl="1" indent="-65088">
              <a:lnSpc>
                <a:spcPct val="70000"/>
              </a:lnSpc>
              <a:buFont typeface="Wingdings" pitchFamily="2" charset="2"/>
              <a:buNone/>
              <a:tabLst>
                <a:tab pos="715963" algn="l"/>
              </a:tabLst>
            </a:pPr>
            <a:r>
              <a:rPr lang="en-US" altLang="zh-CN" sz="1400" dirty="0" err="1" smtClean="0">
                <a:ea typeface="宋体" pitchFamily="2" charset="-122"/>
              </a:rPr>
              <a:t>strcpy</a:t>
            </a:r>
            <a:r>
              <a:rPr lang="en-US" altLang="zh-CN" sz="1400" dirty="0" smtClean="0">
                <a:ea typeface="宋体" pitchFamily="2" charset="-122"/>
              </a:rPr>
              <a:t>(pd-&gt;</a:t>
            </a:r>
            <a:r>
              <a:rPr lang="en-US" altLang="zh-CN" sz="1400" dirty="0" err="1" smtClean="0">
                <a:ea typeface="宋体" pitchFamily="2" charset="-122"/>
              </a:rPr>
              <a:t>mon_name</a:t>
            </a:r>
            <a:r>
              <a:rPr lang="en-US" altLang="zh-CN" sz="1400" dirty="0" smtClean="0">
                <a:ea typeface="宋体" pitchFamily="2" charset="-122"/>
              </a:rPr>
              <a:t>, “OCT”); </a:t>
            </a:r>
            <a:r>
              <a:rPr lang="zh-CN" altLang="en-US" sz="1400" dirty="0" smtClean="0">
                <a:ea typeface="宋体" pitchFamily="2" charset="-122"/>
              </a:rPr>
              <a:t>等等。</a:t>
            </a:r>
          </a:p>
          <a:p>
            <a:pPr marL="458788" lvl="1" indent="-65088">
              <a:lnSpc>
                <a:spcPct val="85000"/>
              </a:lnSpc>
              <a:buFont typeface="Wingdings" pitchFamily="2" charset="2"/>
              <a:buNone/>
              <a:tabLst>
                <a:tab pos="715963" algn="l"/>
              </a:tabLst>
            </a:pPr>
            <a:r>
              <a:rPr lang="zh-CN" altLang="en-US" sz="1400" dirty="0" smtClean="0">
                <a:ea typeface="宋体" pitchFamily="2" charset="-122"/>
              </a:rPr>
              <a:t>实际上，</a:t>
            </a:r>
            <a:r>
              <a:rPr lang="en-US" altLang="zh-CN" sz="1400" dirty="0" smtClean="0">
                <a:ea typeface="宋体" pitchFamily="2" charset="-122"/>
              </a:rPr>
              <a:t>pd-&gt;year</a:t>
            </a:r>
            <a:r>
              <a:rPr lang="zh-CN" altLang="en-US" sz="1400" dirty="0" smtClean="0">
                <a:ea typeface="宋体" pitchFamily="2" charset="-122"/>
              </a:rPr>
              <a:t>与</a:t>
            </a:r>
            <a:r>
              <a:rPr lang="en-US" altLang="zh-CN" sz="1400" dirty="0" smtClean="0">
                <a:ea typeface="宋体" pitchFamily="2" charset="-122"/>
              </a:rPr>
              <a:t>(*pd).year </a:t>
            </a:r>
            <a:r>
              <a:rPr lang="zh-CN" altLang="en-US" sz="1400" dirty="0" smtClean="0">
                <a:ea typeface="宋体" pitchFamily="2" charset="-122"/>
              </a:rPr>
              <a:t>是完全等价的，这是由于在</a:t>
            </a:r>
            <a:r>
              <a:rPr lang="en-US" altLang="zh-CN" sz="1400" dirty="0" smtClean="0">
                <a:ea typeface="宋体" pitchFamily="2" charset="-122"/>
              </a:rPr>
              <a:t>C</a:t>
            </a:r>
            <a:r>
              <a:rPr lang="zh-CN" altLang="en-US" sz="1400" dirty="0" smtClean="0">
                <a:ea typeface="宋体" pitchFamily="2" charset="-122"/>
              </a:rPr>
              <a:t>语言中指向结构的指针使用非常频繁，因此，特为此设立了一个新运算符（</a:t>
            </a:r>
            <a:r>
              <a:rPr lang="en-US" altLang="zh-CN" sz="1400" dirty="0" smtClean="0">
                <a:ea typeface="宋体" pitchFamily="2" charset="-122"/>
              </a:rPr>
              <a:t>-&gt;</a:t>
            </a:r>
            <a:r>
              <a:rPr lang="zh-CN" altLang="en-US" sz="1400" dirty="0" smtClean="0">
                <a:ea typeface="宋体" pitchFamily="2" charset="-122"/>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3"/>
          <p:cNvSpPr>
            <a:spLocks noGrp="1"/>
          </p:cNvSpPr>
          <p:nvPr>
            <p:ph type="ftr" sz="quarter" idx="10"/>
          </p:nvPr>
        </p:nvSpPr>
        <p:spPr>
          <a:noFill/>
        </p:spPr>
        <p:txBody>
          <a:bodyPr/>
          <a:lstStyle/>
          <a:p>
            <a:r>
              <a:rPr lang="en-US" altLang="zh-CN" smtClean="0"/>
              <a:t>构造类型 – 数组和指针</a:t>
            </a:r>
          </a:p>
        </p:txBody>
      </p:sp>
      <p:sp>
        <p:nvSpPr>
          <p:cNvPr id="86019" name="灯片编号占位符 4"/>
          <p:cNvSpPr>
            <a:spLocks noGrp="1"/>
          </p:cNvSpPr>
          <p:nvPr>
            <p:ph type="sldNum" sz="quarter" idx="11"/>
          </p:nvPr>
        </p:nvSpPr>
        <p:spPr>
          <a:noFill/>
        </p:spPr>
        <p:txBody>
          <a:bodyPr/>
          <a:lstStyle/>
          <a:p>
            <a:fld id="{DB00FF35-D01C-4110-B418-B3DC2E3D544A}" type="slidenum">
              <a:rPr lang="en-US" altLang="zh-CN" smtClean="0"/>
              <a:pPr/>
              <a:t>78</a:t>
            </a:fld>
            <a:endParaRPr lang="en-US" altLang="zh-CN" smtClean="0"/>
          </a:p>
        </p:txBody>
      </p:sp>
      <p:sp>
        <p:nvSpPr>
          <p:cNvPr id="86020" name="Rectangle 2"/>
          <p:cNvSpPr>
            <a:spLocks noGrp="1" noChangeArrowheads="1"/>
          </p:cNvSpPr>
          <p:nvPr>
            <p:ph type="title"/>
          </p:nvPr>
        </p:nvSpPr>
        <p:spPr/>
        <p:txBody>
          <a:bodyPr/>
          <a:lstStyle/>
          <a:p>
            <a:r>
              <a:rPr lang="zh-CN" altLang="en-US" smtClean="0">
                <a:ea typeface="宋体" pitchFamily="2" charset="-122"/>
              </a:rPr>
              <a:t>结构成员的引用（续）</a:t>
            </a:r>
          </a:p>
        </p:txBody>
      </p:sp>
      <p:sp>
        <p:nvSpPr>
          <p:cNvPr id="86021" name="Rectangle 3"/>
          <p:cNvSpPr>
            <a:spLocks noGrp="1" noChangeArrowheads="1"/>
          </p:cNvSpPr>
          <p:nvPr>
            <p:ph type="body" idx="1"/>
          </p:nvPr>
        </p:nvSpPr>
        <p:spPr/>
        <p:txBody>
          <a:bodyPr/>
          <a:lstStyle/>
          <a:p>
            <a:r>
              <a:rPr lang="zh-CN" altLang="en-US" smtClean="0">
                <a:ea typeface="宋体" pitchFamily="2" charset="-122"/>
              </a:rPr>
              <a:t>结构变量可进行如下操作：</a:t>
            </a:r>
          </a:p>
          <a:p>
            <a:pPr lvl="1"/>
            <a:r>
              <a:rPr lang="zh-CN" altLang="en-US" smtClean="0">
                <a:ea typeface="宋体" pitchFamily="2" charset="-122"/>
              </a:rPr>
              <a:t>访问结构成员</a:t>
            </a:r>
            <a:r>
              <a:rPr lang="en-US" altLang="zh-CN" smtClean="0">
                <a:ea typeface="宋体" pitchFamily="2" charset="-122"/>
              </a:rPr>
              <a:t>, </a:t>
            </a:r>
            <a:r>
              <a:rPr lang="zh-CN" altLang="en-US" smtClean="0">
                <a:ea typeface="宋体" pitchFamily="2" charset="-122"/>
              </a:rPr>
              <a:t>如</a:t>
            </a:r>
            <a:r>
              <a:rPr lang="en-US" altLang="zh-CN" smtClean="0">
                <a:ea typeface="宋体" pitchFamily="2" charset="-122"/>
              </a:rPr>
              <a:t>: emp.name</a:t>
            </a:r>
          </a:p>
          <a:p>
            <a:pPr lvl="1"/>
            <a:r>
              <a:rPr lang="zh-CN" altLang="en-US" smtClean="0">
                <a:ea typeface="宋体" pitchFamily="2" charset="-122"/>
              </a:rPr>
              <a:t>作为一个整体复制、赋值</a:t>
            </a:r>
            <a:r>
              <a:rPr lang="en-US" altLang="zh-CN" smtClean="0">
                <a:ea typeface="宋体" pitchFamily="2" charset="-122"/>
              </a:rPr>
              <a:t>, </a:t>
            </a:r>
            <a:r>
              <a:rPr lang="zh-CN" altLang="en-US" smtClean="0">
                <a:ea typeface="宋体" pitchFamily="2" charset="-122"/>
              </a:rPr>
              <a:t>如</a:t>
            </a:r>
            <a:r>
              <a:rPr lang="en-US" altLang="zh-CN" smtClean="0">
                <a:ea typeface="宋体" pitchFamily="2" charset="-122"/>
              </a:rPr>
              <a:t>, e1 = emp;</a:t>
            </a:r>
          </a:p>
          <a:p>
            <a:pPr lvl="1"/>
            <a:r>
              <a:rPr lang="zh-CN" altLang="en-US" smtClean="0">
                <a:ea typeface="宋体" pitchFamily="2" charset="-122"/>
              </a:rPr>
              <a:t>取地址运算（</a:t>
            </a:r>
            <a:r>
              <a:rPr lang="en-US" altLang="zh-CN" smtClean="0">
                <a:ea typeface="宋体" pitchFamily="2" charset="-122"/>
              </a:rPr>
              <a:t>&amp;</a:t>
            </a:r>
            <a:r>
              <a:rPr lang="zh-CN" altLang="en-US" smtClean="0">
                <a:ea typeface="宋体" pitchFamily="2" charset="-122"/>
              </a:rPr>
              <a:t>）</a:t>
            </a:r>
            <a:r>
              <a:rPr lang="en-US" altLang="zh-CN" smtClean="0">
                <a:ea typeface="宋体" pitchFamily="2" charset="-122"/>
              </a:rPr>
              <a:t>, </a:t>
            </a:r>
            <a:r>
              <a:rPr lang="zh-CN" altLang="en-US" smtClean="0">
                <a:ea typeface="宋体" pitchFamily="2" charset="-122"/>
              </a:rPr>
              <a:t>如</a:t>
            </a:r>
            <a:r>
              <a:rPr lang="en-US" altLang="zh-CN" smtClean="0">
                <a:ea typeface="宋体" pitchFamily="2" charset="-122"/>
              </a:rPr>
              <a:t>: pd = &amp;d;</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3"/>
          <p:cNvSpPr>
            <a:spLocks noGrp="1"/>
          </p:cNvSpPr>
          <p:nvPr>
            <p:ph type="ftr" sz="quarter" idx="10"/>
          </p:nvPr>
        </p:nvSpPr>
        <p:spPr>
          <a:noFill/>
        </p:spPr>
        <p:txBody>
          <a:bodyPr/>
          <a:lstStyle/>
          <a:p>
            <a:r>
              <a:rPr lang="en-US" altLang="zh-CN" smtClean="0"/>
              <a:t>构造类型 – 数组和指针</a:t>
            </a:r>
          </a:p>
        </p:txBody>
      </p:sp>
      <p:sp>
        <p:nvSpPr>
          <p:cNvPr id="87043" name="灯片编号占位符 4"/>
          <p:cNvSpPr>
            <a:spLocks noGrp="1"/>
          </p:cNvSpPr>
          <p:nvPr>
            <p:ph type="sldNum" sz="quarter" idx="11"/>
          </p:nvPr>
        </p:nvSpPr>
        <p:spPr>
          <a:noFill/>
        </p:spPr>
        <p:txBody>
          <a:bodyPr/>
          <a:lstStyle/>
          <a:p>
            <a:fld id="{6F153245-86BC-4055-A0C2-F0A8EFF1C189}" type="slidenum">
              <a:rPr lang="en-US" altLang="zh-CN" smtClean="0"/>
              <a:pPr/>
              <a:t>79</a:t>
            </a:fld>
            <a:endParaRPr lang="en-US" altLang="zh-CN" smtClean="0"/>
          </a:p>
        </p:txBody>
      </p:sp>
      <p:sp>
        <p:nvSpPr>
          <p:cNvPr id="87044" name="Rectangle 2"/>
          <p:cNvSpPr>
            <a:spLocks noGrp="1" noChangeArrowheads="1"/>
          </p:cNvSpPr>
          <p:nvPr>
            <p:ph type="title"/>
          </p:nvPr>
        </p:nvSpPr>
        <p:spPr/>
        <p:txBody>
          <a:bodyPr/>
          <a:lstStyle/>
          <a:p>
            <a:r>
              <a:rPr lang="zh-CN" altLang="en-US" smtClean="0">
                <a:ea typeface="宋体" pitchFamily="2" charset="-122"/>
              </a:rPr>
              <a:t>结构成员的引用（续）</a:t>
            </a:r>
          </a:p>
        </p:txBody>
      </p:sp>
      <p:sp>
        <p:nvSpPr>
          <p:cNvPr id="87045" name="Rectangle 3"/>
          <p:cNvSpPr>
            <a:spLocks noGrp="1" noChangeArrowheads="1"/>
          </p:cNvSpPr>
          <p:nvPr>
            <p:ph type="body" idx="1"/>
          </p:nvPr>
        </p:nvSpPr>
        <p:spPr>
          <a:xfrm>
            <a:off x="977900" y="1196975"/>
            <a:ext cx="7105650" cy="5111750"/>
          </a:xfrm>
        </p:spPr>
        <p:txBody>
          <a:bodyPr/>
          <a:lstStyle/>
          <a:p>
            <a:pPr>
              <a:lnSpc>
                <a:spcPct val="70000"/>
              </a:lnSpc>
              <a:buFont typeface="Wingdings" pitchFamily="2" charset="2"/>
              <a:buNone/>
            </a:pPr>
            <a:r>
              <a:rPr lang="zh-CN" altLang="en-US" sz="1600" dirty="0" smtClean="0">
                <a:ea typeface="宋体" pitchFamily="2" charset="-122"/>
              </a:rPr>
              <a:t>例：复数（加）运算</a:t>
            </a:r>
          </a:p>
          <a:p>
            <a:pPr lvl="1">
              <a:lnSpc>
                <a:spcPct val="70000"/>
              </a:lnSpc>
              <a:buFont typeface="Wingdings" pitchFamily="2" charset="2"/>
              <a:buNone/>
            </a:pPr>
            <a:r>
              <a:rPr lang="en-US" altLang="zh-CN" sz="1600" dirty="0" smtClean="0">
                <a:ea typeface="宋体" pitchFamily="2" charset="-122"/>
              </a:rPr>
              <a:t>#include &lt;</a:t>
            </a:r>
            <a:r>
              <a:rPr lang="en-US" altLang="zh-CN" sz="1600" dirty="0" err="1" smtClean="0">
                <a:ea typeface="宋体" pitchFamily="2" charset="-122"/>
              </a:rPr>
              <a:t>stdio.h</a:t>
            </a:r>
            <a:r>
              <a:rPr lang="en-US" altLang="zh-CN" sz="1600" dirty="0" smtClean="0">
                <a:ea typeface="宋体" pitchFamily="2" charset="-122"/>
              </a:rPr>
              <a:t>&gt;</a:t>
            </a:r>
          </a:p>
          <a:p>
            <a:pPr lvl="1">
              <a:lnSpc>
                <a:spcPct val="70000"/>
              </a:lnSpc>
              <a:buFont typeface="Wingdings" pitchFamily="2" charset="2"/>
              <a:buNone/>
            </a:pPr>
            <a:r>
              <a:rPr lang="en-US" altLang="zh-CN" sz="1600" dirty="0" err="1" smtClean="0">
                <a:ea typeface="宋体" pitchFamily="2" charset="-122"/>
              </a:rPr>
              <a:t>struct</a:t>
            </a:r>
            <a:r>
              <a:rPr lang="en-US" altLang="zh-CN" sz="1600" dirty="0" smtClean="0">
                <a:ea typeface="宋体" pitchFamily="2" charset="-122"/>
              </a:rPr>
              <a:t> complex {</a:t>
            </a:r>
          </a:p>
          <a:p>
            <a:pPr lvl="1">
              <a:lnSpc>
                <a:spcPct val="70000"/>
              </a:lnSpc>
              <a:buFont typeface="Wingdings" pitchFamily="2" charset="2"/>
              <a:buNone/>
            </a:pPr>
            <a:r>
              <a:rPr lang="en-US" altLang="zh-CN" sz="1600" dirty="0" smtClean="0">
                <a:ea typeface="宋体" pitchFamily="2" charset="-122"/>
              </a:rPr>
              <a:t>    float  real;</a:t>
            </a:r>
          </a:p>
          <a:p>
            <a:pPr lvl="1">
              <a:lnSpc>
                <a:spcPct val="70000"/>
              </a:lnSpc>
              <a:buFont typeface="Wingdings" pitchFamily="2" charset="2"/>
              <a:buNone/>
            </a:pPr>
            <a:r>
              <a:rPr lang="en-US" altLang="zh-CN" sz="1600" dirty="0" smtClean="0">
                <a:ea typeface="宋体" pitchFamily="2" charset="-122"/>
              </a:rPr>
              <a:t>    float  </a:t>
            </a:r>
            <a:r>
              <a:rPr lang="en-US" altLang="zh-CN" sz="1600" dirty="0" err="1" smtClean="0">
                <a:ea typeface="宋体" pitchFamily="2" charset="-122"/>
              </a:rPr>
              <a:t>imag</a:t>
            </a:r>
            <a:r>
              <a:rPr lang="en-US" altLang="zh-CN" sz="1600" dirty="0" smtClean="0">
                <a:ea typeface="宋体" pitchFamily="2" charset="-122"/>
              </a:rPr>
              <a:t>;</a:t>
            </a:r>
          </a:p>
          <a:p>
            <a:pPr lvl="1">
              <a:lnSpc>
                <a:spcPct val="70000"/>
              </a:lnSpc>
              <a:buFont typeface="Wingdings" pitchFamily="2" charset="2"/>
              <a:buNone/>
            </a:pPr>
            <a:r>
              <a:rPr lang="en-US" altLang="zh-CN" sz="1600" dirty="0" smtClean="0">
                <a:ea typeface="宋体" pitchFamily="2" charset="-122"/>
              </a:rPr>
              <a:t>};</a:t>
            </a:r>
          </a:p>
          <a:p>
            <a:pPr lvl="1">
              <a:lnSpc>
                <a:spcPct val="70000"/>
              </a:lnSpc>
              <a:buFont typeface="Wingdings" pitchFamily="2" charset="2"/>
              <a:buNone/>
            </a:pPr>
            <a:r>
              <a:rPr lang="en-US" altLang="zh-CN" sz="1600" dirty="0" err="1" smtClean="0">
                <a:ea typeface="宋体" pitchFamily="2" charset="-122"/>
              </a:rPr>
              <a:t>struct</a:t>
            </a:r>
            <a:r>
              <a:rPr lang="en-US" altLang="zh-CN" sz="1600" dirty="0" smtClean="0">
                <a:ea typeface="宋体" pitchFamily="2" charset="-122"/>
              </a:rPr>
              <a:t> complex </a:t>
            </a:r>
            <a:r>
              <a:rPr lang="en-US" altLang="zh-CN" sz="1600" dirty="0" err="1" smtClean="0">
                <a:ea typeface="宋体" pitchFamily="2" charset="-122"/>
              </a:rPr>
              <a:t>addComplex</a:t>
            </a:r>
            <a:r>
              <a:rPr lang="en-US" altLang="zh-CN" sz="1600" dirty="0" smtClean="0">
                <a:ea typeface="宋体" pitchFamily="2" charset="-122"/>
              </a:rPr>
              <a:t>(</a:t>
            </a:r>
            <a:r>
              <a:rPr lang="en-US" altLang="zh-CN" sz="1600" dirty="0" err="1" smtClean="0">
                <a:ea typeface="宋体" pitchFamily="2" charset="-122"/>
              </a:rPr>
              <a:t>struct</a:t>
            </a:r>
            <a:r>
              <a:rPr lang="en-US" altLang="zh-CN" sz="1600" dirty="0" smtClean="0">
                <a:ea typeface="宋体" pitchFamily="2" charset="-122"/>
              </a:rPr>
              <a:t> complex c1, </a:t>
            </a:r>
            <a:r>
              <a:rPr lang="en-US" altLang="zh-CN" sz="1600" dirty="0" err="1" smtClean="0">
                <a:ea typeface="宋体" pitchFamily="2" charset="-122"/>
              </a:rPr>
              <a:t>struct</a:t>
            </a:r>
            <a:r>
              <a:rPr lang="en-US" altLang="zh-CN" sz="1600" dirty="0" smtClean="0">
                <a:ea typeface="宋体" pitchFamily="2" charset="-122"/>
              </a:rPr>
              <a:t> complex c2);</a:t>
            </a:r>
          </a:p>
          <a:p>
            <a:pPr lvl="1">
              <a:lnSpc>
                <a:spcPct val="70000"/>
              </a:lnSpc>
              <a:buFont typeface="Wingdings" pitchFamily="2" charset="2"/>
              <a:buNone/>
            </a:pPr>
            <a:r>
              <a:rPr lang="en-US" altLang="zh-CN" sz="1600" dirty="0" err="1" smtClean="0">
                <a:ea typeface="宋体" pitchFamily="2" charset="-122"/>
              </a:rPr>
              <a:t>int</a:t>
            </a:r>
            <a:r>
              <a:rPr lang="en-US" altLang="zh-CN" sz="1600" dirty="0" smtClean="0">
                <a:ea typeface="宋体" pitchFamily="2" charset="-122"/>
              </a:rPr>
              <a:t> main()</a:t>
            </a:r>
          </a:p>
          <a:p>
            <a:pPr lvl="1">
              <a:lnSpc>
                <a:spcPct val="70000"/>
              </a:lnSpc>
              <a:buFont typeface="Wingdings" pitchFamily="2" charset="2"/>
              <a:buNone/>
            </a:pPr>
            <a:r>
              <a:rPr lang="en-US" altLang="zh-CN" sz="1600" dirty="0" smtClean="0">
                <a:ea typeface="宋体" pitchFamily="2" charset="-122"/>
              </a:rPr>
              <a:t>{</a:t>
            </a:r>
          </a:p>
          <a:p>
            <a:pPr lvl="1">
              <a:lnSpc>
                <a:spcPct val="70000"/>
              </a:lnSpc>
              <a:buFont typeface="Wingdings" pitchFamily="2" charset="2"/>
              <a:buNone/>
            </a:pPr>
            <a:r>
              <a:rPr lang="en-US" altLang="zh-CN" sz="1600" dirty="0" smtClean="0">
                <a:ea typeface="宋体" pitchFamily="2" charset="-122"/>
              </a:rPr>
              <a:t>    </a:t>
            </a:r>
            <a:r>
              <a:rPr lang="en-US" altLang="zh-CN" sz="1600" dirty="0" err="1" smtClean="0">
                <a:ea typeface="宋体" pitchFamily="2" charset="-122"/>
              </a:rPr>
              <a:t>struct</a:t>
            </a:r>
            <a:r>
              <a:rPr lang="en-US" altLang="zh-CN" sz="1600" dirty="0" smtClean="0">
                <a:ea typeface="宋体" pitchFamily="2" charset="-122"/>
              </a:rPr>
              <a:t> complex c1, c2, c3;</a:t>
            </a:r>
          </a:p>
          <a:p>
            <a:pPr lvl="1">
              <a:lnSpc>
                <a:spcPct val="70000"/>
              </a:lnSpc>
              <a:buFont typeface="Wingdings" pitchFamily="2" charset="2"/>
              <a:buNone/>
            </a:pPr>
            <a:r>
              <a:rPr lang="en-US" altLang="zh-CN" sz="1600" dirty="0" smtClean="0">
                <a:ea typeface="宋体" pitchFamily="2" charset="-122"/>
              </a:rPr>
              <a:t>    </a:t>
            </a:r>
            <a:r>
              <a:rPr lang="en-US" altLang="zh-CN" sz="1600" dirty="0" err="1" smtClean="0">
                <a:ea typeface="宋体" pitchFamily="2" charset="-122"/>
              </a:rPr>
              <a:t>scanf</a:t>
            </a:r>
            <a:r>
              <a:rPr lang="en-US" altLang="zh-CN" sz="1600" dirty="0" smtClean="0">
                <a:ea typeface="宋体" pitchFamily="2" charset="-122"/>
              </a:rPr>
              <a:t>(“%f %f %f %f”, &amp;c1.real, &amp;c1.imag,&amp;c2.real, &amp;c2.imag);</a:t>
            </a:r>
          </a:p>
          <a:p>
            <a:pPr lvl="1">
              <a:lnSpc>
                <a:spcPct val="70000"/>
              </a:lnSpc>
              <a:buFont typeface="Wingdings" pitchFamily="2" charset="2"/>
              <a:buNone/>
            </a:pPr>
            <a:r>
              <a:rPr lang="en-US" altLang="zh-CN" sz="1600" dirty="0" smtClean="0">
                <a:ea typeface="宋体" pitchFamily="2" charset="-122"/>
              </a:rPr>
              <a:t>    c3 = </a:t>
            </a:r>
            <a:r>
              <a:rPr lang="en-US" altLang="zh-CN" sz="1600" dirty="0" err="1" smtClean="0">
                <a:ea typeface="宋体" pitchFamily="2" charset="-122"/>
              </a:rPr>
              <a:t>addComplex</a:t>
            </a:r>
            <a:r>
              <a:rPr lang="en-US" altLang="zh-CN" sz="1600" dirty="0" smtClean="0">
                <a:ea typeface="宋体" pitchFamily="2" charset="-122"/>
              </a:rPr>
              <a:t>(c1, c2);</a:t>
            </a:r>
          </a:p>
          <a:p>
            <a:pPr lvl="1">
              <a:lnSpc>
                <a:spcPct val="70000"/>
              </a:lnSpc>
              <a:buFont typeface="Wingdings" pitchFamily="2" charset="2"/>
              <a:buNone/>
            </a:pPr>
            <a:r>
              <a:rPr lang="en-US" altLang="zh-CN" sz="1600" dirty="0" smtClean="0">
                <a:ea typeface="宋体" pitchFamily="2" charset="-122"/>
              </a:rPr>
              <a:t>    </a:t>
            </a:r>
            <a:r>
              <a:rPr lang="en-US" altLang="zh-CN" sz="1600" dirty="0" err="1" smtClean="0">
                <a:ea typeface="宋体" pitchFamily="2" charset="-122"/>
              </a:rPr>
              <a:t>printf</a:t>
            </a:r>
            <a:r>
              <a:rPr lang="en-US" altLang="zh-CN" sz="1600" dirty="0" smtClean="0">
                <a:ea typeface="宋体" pitchFamily="2" charset="-122"/>
              </a:rPr>
              <a:t>(“(%.2f, %.2f) + (%.2f, %.2f) = (%.2f, %.2f)\n”, c1.real, c1.imag, c2.real, c2.imag, c3.real, c3.imag);</a:t>
            </a:r>
          </a:p>
          <a:p>
            <a:pPr lvl="1">
              <a:lnSpc>
                <a:spcPct val="70000"/>
              </a:lnSpc>
              <a:buFont typeface="Wingdings" pitchFamily="2" charset="2"/>
              <a:buNone/>
            </a:pPr>
            <a:r>
              <a:rPr lang="en-US" altLang="zh-CN" sz="1600" dirty="0" smtClean="0">
                <a:ea typeface="宋体" pitchFamily="2" charset="-122"/>
              </a:rPr>
              <a:t>    return 0;</a:t>
            </a:r>
          </a:p>
          <a:p>
            <a:pPr lvl="1">
              <a:lnSpc>
                <a:spcPct val="70000"/>
              </a:lnSpc>
              <a:buFont typeface="Wingdings" pitchFamily="2" charset="2"/>
              <a:buNone/>
            </a:pPr>
            <a:r>
              <a:rPr lang="en-US" altLang="zh-CN" sz="1600" dirty="0" smtClean="0">
                <a:ea typeface="宋体" pitchFamily="2" charset="-122"/>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p>
            <a:r>
              <a:rPr lang="en-US" altLang="zh-CN" smtClean="0"/>
              <a:t>构造类型 – 数组和指针</a:t>
            </a:r>
          </a:p>
        </p:txBody>
      </p:sp>
      <p:sp>
        <p:nvSpPr>
          <p:cNvPr id="13315" name="灯片编号占位符 4"/>
          <p:cNvSpPr>
            <a:spLocks noGrp="1"/>
          </p:cNvSpPr>
          <p:nvPr>
            <p:ph type="sldNum" sz="quarter" idx="11"/>
          </p:nvPr>
        </p:nvSpPr>
        <p:spPr>
          <a:noFill/>
        </p:spPr>
        <p:txBody>
          <a:bodyPr/>
          <a:lstStyle/>
          <a:p>
            <a:fld id="{4BFE4B49-CCED-44A7-A3E8-420CE9BB1AB6}" type="slidenum">
              <a:rPr lang="en-US" altLang="zh-CN" smtClean="0"/>
              <a:pPr/>
              <a:t>8</a:t>
            </a:fld>
            <a:endParaRPr lang="en-US" altLang="zh-CN" smtClean="0"/>
          </a:p>
        </p:txBody>
      </p:sp>
      <p:sp>
        <p:nvSpPr>
          <p:cNvPr id="13316" name="Rectangle 2"/>
          <p:cNvSpPr>
            <a:spLocks noGrp="1" noChangeArrowheads="1"/>
          </p:cNvSpPr>
          <p:nvPr>
            <p:ph type="title"/>
          </p:nvPr>
        </p:nvSpPr>
        <p:spPr/>
        <p:txBody>
          <a:bodyPr/>
          <a:lstStyle/>
          <a:p>
            <a:r>
              <a:rPr lang="zh-CN" altLang="en-US" smtClean="0">
                <a:ea typeface="宋体" pitchFamily="2" charset="-122"/>
              </a:rPr>
              <a:t>二维（多维）数组使用</a:t>
            </a:r>
          </a:p>
        </p:txBody>
      </p:sp>
      <p:sp>
        <p:nvSpPr>
          <p:cNvPr id="13317" name="Rectangle 3"/>
          <p:cNvSpPr>
            <a:spLocks noGrp="1" noChangeArrowheads="1"/>
          </p:cNvSpPr>
          <p:nvPr>
            <p:ph type="body" idx="1"/>
          </p:nvPr>
        </p:nvSpPr>
        <p:spPr/>
        <p:txBody>
          <a:bodyPr/>
          <a:lstStyle/>
          <a:p>
            <a:pPr marL="0" indent="0">
              <a:buFont typeface="Wingdings" pitchFamily="2" charset="2"/>
              <a:buNone/>
            </a:pPr>
            <a:r>
              <a:rPr lang="zh-CN" altLang="en-US" sz="1800" smtClean="0">
                <a:solidFill>
                  <a:srgbClr val="0033CC"/>
                </a:solidFill>
                <a:ea typeface="宋体" pitchFamily="2" charset="-122"/>
              </a:rPr>
              <a:t>注意：如果把一个二维数组作为参数，则在函数定义中，形参数组的说明中必须指明列的数目，而行的数目可空着不写。</a:t>
            </a:r>
          </a:p>
          <a:p>
            <a:pPr marL="0" indent="0">
              <a:lnSpc>
                <a:spcPct val="70000"/>
              </a:lnSpc>
              <a:buFont typeface="Wingdings" pitchFamily="2" charset="2"/>
              <a:buNone/>
            </a:pPr>
            <a:r>
              <a:rPr lang="zh-CN" altLang="en-US" sz="1800" b="0" smtClean="0">
                <a:ea typeface="宋体" pitchFamily="2" charset="-122"/>
              </a:rPr>
              <a:t>如：</a:t>
            </a:r>
          </a:p>
          <a:p>
            <a:pPr lvl="1">
              <a:lnSpc>
                <a:spcPct val="70000"/>
              </a:lnSpc>
              <a:buFont typeface="Wingdings" pitchFamily="2" charset="2"/>
              <a:buNone/>
            </a:pPr>
            <a:r>
              <a:rPr lang="en-US" altLang="zh-CN" sz="1800" smtClean="0">
                <a:ea typeface="宋体" pitchFamily="2" charset="-122"/>
              </a:rPr>
              <a:t>main( )</a:t>
            </a:r>
          </a:p>
          <a:p>
            <a:pPr lvl="1">
              <a:lnSpc>
                <a:spcPct val="70000"/>
              </a:lnSpc>
              <a:buFont typeface="Wingdings" pitchFamily="2" charset="2"/>
              <a:buNone/>
            </a:pPr>
            <a:r>
              <a:rPr lang="en-US" altLang="zh-CN" sz="1800" smtClean="0">
                <a:ea typeface="宋体" pitchFamily="2" charset="-122"/>
              </a:rPr>
              <a:t>{</a:t>
            </a:r>
          </a:p>
          <a:p>
            <a:pPr marL="838200" lvl="2" indent="0">
              <a:lnSpc>
                <a:spcPct val="80000"/>
              </a:lnSpc>
              <a:buFont typeface="Wingdings" pitchFamily="2" charset="2"/>
              <a:buNone/>
            </a:pPr>
            <a:r>
              <a:rPr lang="en-US" altLang="zh-CN" sz="1800" smtClean="0">
                <a:ea typeface="宋体" pitchFamily="2" charset="-122"/>
              </a:rPr>
              <a:t>float a[4][3], b[3][4], c[4][4];</a:t>
            </a:r>
          </a:p>
          <a:p>
            <a:pPr marL="838200" lvl="2" indent="0">
              <a:lnSpc>
                <a:spcPct val="80000"/>
              </a:lnSpc>
              <a:buFont typeface="Wingdings" pitchFamily="2" charset="2"/>
              <a:buNone/>
            </a:pPr>
            <a:r>
              <a:rPr lang="en-US" altLang="zh-CN" sz="1800" smtClean="0">
                <a:ea typeface="宋体" pitchFamily="2" charset="-122"/>
              </a:rPr>
              <a:t>…</a:t>
            </a:r>
          </a:p>
          <a:p>
            <a:pPr marL="838200" lvl="2" indent="0">
              <a:lnSpc>
                <a:spcPct val="80000"/>
              </a:lnSpc>
              <a:buFont typeface="Wingdings" pitchFamily="2" charset="2"/>
              <a:buNone/>
            </a:pPr>
            <a:r>
              <a:rPr lang="en-US" altLang="zh-CN" sz="1800" smtClean="0">
                <a:ea typeface="宋体" pitchFamily="2" charset="-122"/>
              </a:rPr>
              <a:t>fun(a, b, c);</a:t>
            </a:r>
          </a:p>
          <a:p>
            <a:pPr marL="838200" lvl="2" indent="0">
              <a:lnSpc>
                <a:spcPct val="80000"/>
              </a:lnSpc>
              <a:buFont typeface="Wingdings" pitchFamily="2" charset="2"/>
              <a:buNone/>
            </a:pPr>
            <a:r>
              <a:rPr lang="en-US" altLang="zh-CN" sz="1800" smtClean="0">
                <a:ea typeface="宋体" pitchFamily="2" charset="-122"/>
              </a:rPr>
              <a:t>…</a:t>
            </a:r>
          </a:p>
          <a:p>
            <a:pPr lvl="1">
              <a:lnSpc>
                <a:spcPct val="70000"/>
              </a:lnSpc>
              <a:buFont typeface="Wingdings" pitchFamily="2" charset="2"/>
              <a:buNone/>
            </a:pPr>
            <a:r>
              <a:rPr lang="en-US" altLang="zh-CN" sz="1800" smtClean="0">
                <a:ea typeface="宋体" pitchFamily="2" charset="-122"/>
              </a:rPr>
              <a:t>}</a:t>
            </a:r>
          </a:p>
          <a:p>
            <a:pPr lvl="1">
              <a:lnSpc>
                <a:spcPct val="70000"/>
              </a:lnSpc>
              <a:buFont typeface="Wingdings" pitchFamily="2" charset="2"/>
              <a:buNone/>
            </a:pPr>
            <a:r>
              <a:rPr lang="en-US" altLang="zh-CN" sz="1800" smtClean="0">
                <a:ea typeface="宋体" pitchFamily="2" charset="-122"/>
              </a:rPr>
              <a:t>void fun(float x[ ][3], float y[ ][4], float z[ ][4])</a:t>
            </a:r>
          </a:p>
          <a:p>
            <a:pPr lvl="1">
              <a:lnSpc>
                <a:spcPct val="70000"/>
              </a:lnSpc>
              <a:buFont typeface="Wingdings" pitchFamily="2" charset="2"/>
              <a:buNone/>
            </a:pPr>
            <a:r>
              <a:rPr lang="en-US" altLang="zh-CN" sz="1800" smtClean="0">
                <a:ea typeface="宋体" pitchFamily="2" charset="-122"/>
              </a:rPr>
              <a:t>{</a:t>
            </a:r>
          </a:p>
          <a:p>
            <a:pPr marL="838200" lvl="2" indent="0">
              <a:lnSpc>
                <a:spcPct val="80000"/>
              </a:lnSpc>
              <a:buFont typeface="Wingdings" pitchFamily="2" charset="2"/>
              <a:buNone/>
            </a:pPr>
            <a:r>
              <a:rPr lang="en-US" altLang="zh-CN" sz="1800" smtClean="0">
                <a:ea typeface="宋体" pitchFamily="2" charset="-122"/>
              </a:rPr>
              <a:t>…</a:t>
            </a:r>
          </a:p>
          <a:p>
            <a:pPr lvl="1">
              <a:lnSpc>
                <a:spcPct val="70000"/>
              </a:lnSpc>
              <a:buFont typeface="Wingdings" pitchFamily="2" charset="2"/>
              <a:buNone/>
            </a:pPr>
            <a:r>
              <a:rPr lang="en-US" altLang="zh-CN" sz="1800" smtClean="0">
                <a:ea typeface="宋体" pitchFamily="2" charset="-122"/>
              </a:rPr>
              <a:t>}</a:t>
            </a:r>
          </a:p>
          <a:p>
            <a:pPr marL="0" indent="0">
              <a:lnSpc>
                <a:spcPct val="70000"/>
              </a:lnSpc>
              <a:buFont typeface="Wingdings" pitchFamily="2" charset="2"/>
              <a:buNone/>
            </a:pPr>
            <a:endParaRPr lang="en-US" altLang="zh-CN" sz="1800" smtClean="0">
              <a:ea typeface="宋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3"/>
          <p:cNvSpPr>
            <a:spLocks noGrp="1"/>
          </p:cNvSpPr>
          <p:nvPr>
            <p:ph type="ftr" sz="quarter" idx="10"/>
          </p:nvPr>
        </p:nvSpPr>
        <p:spPr>
          <a:noFill/>
        </p:spPr>
        <p:txBody>
          <a:bodyPr/>
          <a:lstStyle/>
          <a:p>
            <a:r>
              <a:rPr lang="en-US" altLang="zh-CN" smtClean="0"/>
              <a:t>构造类型 – 数组和指针</a:t>
            </a:r>
          </a:p>
        </p:txBody>
      </p:sp>
      <p:sp>
        <p:nvSpPr>
          <p:cNvPr id="88067" name="灯片编号占位符 4"/>
          <p:cNvSpPr>
            <a:spLocks noGrp="1"/>
          </p:cNvSpPr>
          <p:nvPr>
            <p:ph type="sldNum" sz="quarter" idx="11"/>
          </p:nvPr>
        </p:nvSpPr>
        <p:spPr>
          <a:noFill/>
        </p:spPr>
        <p:txBody>
          <a:bodyPr/>
          <a:lstStyle/>
          <a:p>
            <a:fld id="{44856E0B-6C2E-4EC6-A7ED-87139275A0E9}" type="slidenum">
              <a:rPr lang="en-US" altLang="zh-CN" smtClean="0"/>
              <a:pPr/>
              <a:t>80</a:t>
            </a:fld>
            <a:endParaRPr lang="en-US" altLang="zh-CN" smtClean="0"/>
          </a:p>
        </p:txBody>
      </p:sp>
      <p:sp>
        <p:nvSpPr>
          <p:cNvPr id="88068" name="Rectangle 2"/>
          <p:cNvSpPr>
            <a:spLocks noGrp="1" noChangeArrowheads="1"/>
          </p:cNvSpPr>
          <p:nvPr>
            <p:ph type="title"/>
          </p:nvPr>
        </p:nvSpPr>
        <p:spPr/>
        <p:txBody>
          <a:bodyPr/>
          <a:lstStyle/>
          <a:p>
            <a:r>
              <a:rPr lang="zh-CN" altLang="en-US" smtClean="0">
                <a:ea typeface="宋体" pitchFamily="2" charset="-122"/>
              </a:rPr>
              <a:t>结构成员的引用（续）</a:t>
            </a:r>
          </a:p>
        </p:txBody>
      </p:sp>
      <p:sp>
        <p:nvSpPr>
          <p:cNvPr id="88069" name="Rectangle 3"/>
          <p:cNvSpPr>
            <a:spLocks noGrp="1" noChangeArrowheads="1"/>
          </p:cNvSpPr>
          <p:nvPr>
            <p:ph type="body" idx="1"/>
          </p:nvPr>
        </p:nvSpPr>
        <p:spPr>
          <a:xfrm>
            <a:off x="977900" y="1447800"/>
            <a:ext cx="7105650" cy="2917825"/>
          </a:xfrm>
        </p:spPr>
        <p:txBody>
          <a:bodyPr/>
          <a:lstStyle/>
          <a:p>
            <a:pPr>
              <a:buFont typeface="Wingdings" pitchFamily="2" charset="2"/>
              <a:buNone/>
            </a:pPr>
            <a:r>
              <a:rPr lang="en-US" altLang="zh-CN" sz="1800" b="0" smtClean="0">
                <a:ea typeface="宋体" pitchFamily="2" charset="-122"/>
              </a:rPr>
              <a:t>struct complex addComplex(struct complex c1, struct complex c2)</a:t>
            </a:r>
          </a:p>
          <a:p>
            <a:pPr>
              <a:buFont typeface="Wingdings" pitchFamily="2" charset="2"/>
              <a:buNone/>
            </a:pPr>
            <a:r>
              <a:rPr lang="en-US" altLang="zh-CN" sz="1800" b="0" smtClean="0">
                <a:ea typeface="宋体" pitchFamily="2" charset="-122"/>
              </a:rPr>
              <a:t>{</a:t>
            </a:r>
          </a:p>
          <a:p>
            <a:pPr>
              <a:buFont typeface="Wingdings" pitchFamily="2" charset="2"/>
              <a:buNone/>
            </a:pPr>
            <a:r>
              <a:rPr lang="en-US" altLang="zh-CN" sz="1800" b="0" smtClean="0">
                <a:ea typeface="宋体" pitchFamily="2" charset="-122"/>
              </a:rPr>
              <a:t>    struct complex tmp;</a:t>
            </a:r>
          </a:p>
          <a:p>
            <a:pPr>
              <a:buFont typeface="Wingdings" pitchFamily="2" charset="2"/>
              <a:buNone/>
            </a:pPr>
            <a:r>
              <a:rPr lang="en-US" altLang="zh-CN" sz="1800" b="0" smtClean="0">
                <a:ea typeface="宋体" pitchFamily="2" charset="-122"/>
              </a:rPr>
              <a:t>    tmp.real = c1.real + c2.real;</a:t>
            </a:r>
          </a:p>
          <a:p>
            <a:pPr>
              <a:buFont typeface="Wingdings" pitchFamily="2" charset="2"/>
              <a:buNone/>
            </a:pPr>
            <a:r>
              <a:rPr lang="en-US" altLang="zh-CN" sz="1800" b="0" smtClean="0">
                <a:ea typeface="宋体" pitchFamily="2" charset="-122"/>
              </a:rPr>
              <a:t>    tmp.imag = c1.imag + c2.imag;</a:t>
            </a:r>
          </a:p>
          <a:p>
            <a:pPr>
              <a:buFont typeface="Wingdings" pitchFamily="2" charset="2"/>
              <a:buNone/>
            </a:pPr>
            <a:r>
              <a:rPr lang="en-US" altLang="zh-CN" sz="1800" b="0" smtClean="0">
                <a:ea typeface="宋体" pitchFamily="2" charset="-122"/>
              </a:rPr>
              <a:t>    return tmp;</a:t>
            </a:r>
          </a:p>
          <a:p>
            <a:pPr>
              <a:buFont typeface="Wingdings" pitchFamily="2" charset="2"/>
              <a:buNone/>
            </a:pPr>
            <a:r>
              <a:rPr lang="en-US" altLang="zh-CN" sz="1800" b="0" smtClean="0">
                <a:ea typeface="宋体" pitchFamily="2" charset="-122"/>
              </a:rPr>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3"/>
          <p:cNvSpPr>
            <a:spLocks noGrp="1"/>
          </p:cNvSpPr>
          <p:nvPr>
            <p:ph type="ftr" sz="quarter" idx="10"/>
          </p:nvPr>
        </p:nvSpPr>
        <p:spPr>
          <a:noFill/>
        </p:spPr>
        <p:txBody>
          <a:bodyPr/>
          <a:lstStyle/>
          <a:p>
            <a:r>
              <a:rPr lang="en-US" altLang="zh-CN" smtClean="0"/>
              <a:t>构造类型 – 数组和指针</a:t>
            </a:r>
          </a:p>
        </p:txBody>
      </p:sp>
      <p:sp>
        <p:nvSpPr>
          <p:cNvPr id="91139" name="灯片编号占位符 4"/>
          <p:cNvSpPr>
            <a:spLocks noGrp="1"/>
          </p:cNvSpPr>
          <p:nvPr>
            <p:ph type="sldNum" sz="quarter" idx="11"/>
          </p:nvPr>
        </p:nvSpPr>
        <p:spPr>
          <a:noFill/>
        </p:spPr>
        <p:txBody>
          <a:bodyPr/>
          <a:lstStyle/>
          <a:p>
            <a:fld id="{E42BCCD5-2353-4A6E-9BB2-1CB5CD95EED0}" type="slidenum">
              <a:rPr lang="en-US" altLang="zh-CN" smtClean="0"/>
              <a:pPr/>
              <a:t>81</a:t>
            </a:fld>
            <a:endParaRPr lang="en-US" altLang="zh-CN" smtClean="0"/>
          </a:p>
        </p:txBody>
      </p:sp>
      <p:sp>
        <p:nvSpPr>
          <p:cNvPr id="91140" name="Rectangle 2"/>
          <p:cNvSpPr>
            <a:spLocks noGrp="1" noChangeArrowheads="1"/>
          </p:cNvSpPr>
          <p:nvPr>
            <p:ph type="title"/>
          </p:nvPr>
        </p:nvSpPr>
        <p:spPr/>
        <p:txBody>
          <a:bodyPr/>
          <a:lstStyle/>
          <a:p>
            <a:r>
              <a:rPr lang="zh-CN" altLang="en-US" smtClean="0">
                <a:ea typeface="宋体" pitchFamily="2" charset="-122"/>
              </a:rPr>
              <a:t>结构数组</a:t>
            </a:r>
          </a:p>
        </p:txBody>
      </p:sp>
      <p:sp>
        <p:nvSpPr>
          <p:cNvPr id="91141" name="Rectangle 3"/>
          <p:cNvSpPr>
            <a:spLocks noGrp="1" noChangeArrowheads="1"/>
          </p:cNvSpPr>
          <p:nvPr>
            <p:ph type="body" idx="1"/>
          </p:nvPr>
        </p:nvSpPr>
        <p:spPr/>
        <p:txBody>
          <a:bodyPr/>
          <a:lstStyle/>
          <a:p>
            <a:r>
              <a:rPr lang="zh-CN" altLang="en-US" smtClean="0">
                <a:ea typeface="宋体" pitchFamily="2" charset="-122"/>
              </a:rPr>
              <a:t>当数组中的每一个元素都是同一结构类型的变量时，则称该数组为</a:t>
            </a:r>
            <a:r>
              <a:rPr lang="zh-CN" altLang="en-US" smtClean="0">
                <a:solidFill>
                  <a:srgbClr val="FF0000"/>
                </a:solidFill>
                <a:ea typeface="宋体" pitchFamily="2" charset="-122"/>
              </a:rPr>
              <a:t>结构数组</a:t>
            </a:r>
            <a:r>
              <a:rPr lang="zh-CN" altLang="en-US" smtClean="0">
                <a:ea typeface="宋体" pitchFamily="2" charset="-122"/>
              </a:rPr>
              <a:t>。例如</a:t>
            </a:r>
            <a:r>
              <a:rPr lang="en-US" altLang="zh-CN" smtClean="0">
                <a:ea typeface="宋体" pitchFamily="2" charset="-122"/>
              </a:rPr>
              <a:t>:</a:t>
            </a:r>
          </a:p>
          <a:p>
            <a:pPr lvl="1">
              <a:buFont typeface="Wingdings" pitchFamily="2" charset="2"/>
              <a:buNone/>
            </a:pPr>
            <a:endParaRPr lang="en-US" altLang="zh-CN" b="1" smtClean="0">
              <a:ea typeface="宋体" pitchFamily="2" charset="-122"/>
            </a:endParaRPr>
          </a:p>
          <a:p>
            <a:pPr lvl="1">
              <a:buFont typeface="Wingdings" pitchFamily="2" charset="2"/>
              <a:buNone/>
            </a:pPr>
            <a:r>
              <a:rPr lang="en-US" altLang="zh-CN" b="1" smtClean="0">
                <a:ea typeface="宋体" pitchFamily="2" charset="-122"/>
              </a:rPr>
              <a:t>struct person table[100];</a:t>
            </a:r>
          </a:p>
        </p:txBody>
      </p:sp>
      <p:graphicFrame>
        <p:nvGraphicFramePr>
          <p:cNvPr id="6" name="表格 5"/>
          <p:cNvGraphicFramePr>
            <a:graphicFrameLocks noGrp="1"/>
          </p:cNvGraphicFramePr>
          <p:nvPr/>
        </p:nvGraphicFramePr>
        <p:xfrm>
          <a:off x="2843213" y="4365625"/>
          <a:ext cx="6096000" cy="1483360"/>
        </p:xfrm>
        <a:graphic>
          <a:graphicData uri="http://schemas.openxmlformats.org/drawingml/2006/table">
            <a:tbl>
              <a:tblPr firstRow="1" bandRow="1">
                <a:tableStyleId>{5C22544A-7EE6-4342-B048-85BDC9FD1C3A}</a:tableStyleId>
              </a:tblPr>
              <a:tblGrid>
                <a:gridCol w="659904"/>
                <a:gridCol w="792088"/>
                <a:gridCol w="1368152"/>
                <a:gridCol w="1440160"/>
                <a:gridCol w="504056"/>
                <a:gridCol w="504056"/>
                <a:gridCol w="432048"/>
                <a:gridCol w="395536"/>
              </a:tblGrid>
              <a:tr h="370840">
                <a:tc rowSpan="2">
                  <a:txBody>
                    <a:bodyPr/>
                    <a:lstStyle/>
                    <a:p>
                      <a:pPr algn="ctr"/>
                      <a:r>
                        <a:rPr lang="en-US" altLang="zh-CN" sz="1200" dirty="0" smtClean="0">
                          <a:solidFill>
                            <a:schemeClr val="tx1"/>
                          </a:solidFill>
                          <a:latin typeface="宋体" pitchFamily="2" charset="-122"/>
                          <a:ea typeface="宋体" pitchFamily="2" charset="-122"/>
                        </a:rPr>
                        <a:t>ID</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smtClean="0">
                          <a:solidFill>
                            <a:schemeClr val="tx1"/>
                          </a:solidFill>
                          <a:latin typeface="宋体" pitchFamily="2" charset="-122"/>
                          <a:ea typeface="宋体" pitchFamily="2" charset="-122"/>
                        </a:rPr>
                        <a:t>姓名</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smtClean="0">
                          <a:solidFill>
                            <a:schemeClr val="tx1"/>
                          </a:solidFill>
                          <a:latin typeface="宋体" pitchFamily="2" charset="-122"/>
                          <a:ea typeface="宋体" pitchFamily="2" charset="-122"/>
                        </a:rPr>
                        <a:t>单位</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smtClean="0">
                          <a:solidFill>
                            <a:schemeClr val="tx1"/>
                          </a:solidFill>
                          <a:latin typeface="宋体" pitchFamily="2" charset="-122"/>
                          <a:ea typeface="宋体" pitchFamily="2" charset="-122"/>
                        </a:rPr>
                        <a:t>住址</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smtClean="0">
                          <a:solidFill>
                            <a:schemeClr val="tx1"/>
                          </a:solidFill>
                          <a:latin typeface="宋体" pitchFamily="2" charset="-122"/>
                          <a:ea typeface="宋体" pitchFamily="2" charset="-122"/>
                        </a:rPr>
                        <a:t>工资</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smtClean="0">
                          <a:solidFill>
                            <a:schemeClr val="tx1"/>
                          </a:solidFill>
                          <a:latin typeface="宋体" pitchFamily="2" charset="-122"/>
                          <a:ea typeface="宋体" pitchFamily="2" charset="-122"/>
                        </a:rPr>
                        <a:t>出生年月</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solidFill>
                            <a:schemeClr val="tx1"/>
                          </a:solidFill>
                          <a:latin typeface="宋体" pitchFamily="2" charset="-122"/>
                          <a:ea typeface="宋体" pitchFamily="2" charset="-122"/>
                        </a:rPr>
                        <a:t>年</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solidFill>
                            <a:schemeClr val="tx1"/>
                          </a:solidFill>
                          <a:latin typeface="宋体" pitchFamily="2" charset="-122"/>
                          <a:ea typeface="宋体" pitchFamily="2" charset="-122"/>
                        </a:rPr>
                        <a:t>月</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solidFill>
                            <a:schemeClr val="tx1"/>
                          </a:solidFill>
                          <a:latin typeface="宋体" pitchFamily="2" charset="-122"/>
                          <a:ea typeface="宋体" pitchFamily="2" charset="-122"/>
                        </a:rPr>
                        <a:t>日</a:t>
                      </a:r>
                      <a:endParaRPr lang="zh-CN" altLang="en-US" sz="1200" dirty="0">
                        <a:solidFill>
                          <a:schemeClr val="tx1"/>
                        </a:solidFill>
                        <a:latin typeface="宋体" pitchFamily="2" charset="-122"/>
                        <a:ea typeface="宋体" pitchFamily="2" charset="-122"/>
                      </a:endParaRP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1200" dirty="0" smtClean="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solidFill>
                            <a:schemeClr val="tx1"/>
                          </a:solidFill>
                          <a:latin typeface="宋体" pitchFamily="2" charset="-122"/>
                          <a:ea typeface="宋体" pitchFamily="2" charset="-122"/>
                        </a:rPr>
                        <a:t>张三</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solidFill>
                            <a:schemeClr val="tx1"/>
                          </a:solidFill>
                          <a:latin typeface="宋体" pitchFamily="2" charset="-122"/>
                          <a:ea typeface="宋体" pitchFamily="2" charset="-122"/>
                        </a:rPr>
                        <a:t>北航计算机学院</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smtClean="0">
                          <a:solidFill>
                            <a:schemeClr val="tx1"/>
                          </a:solidFill>
                          <a:latin typeface="宋体" pitchFamily="2" charset="-122"/>
                          <a:ea typeface="宋体" pitchFamily="2" charset="-122"/>
                        </a:rPr>
                        <a:t>北航家属楼</a:t>
                      </a:r>
                      <a:r>
                        <a:rPr lang="en-US" altLang="zh-CN" sz="1200" dirty="0" smtClean="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1200" dirty="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smtClean="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3"/>
          <p:cNvSpPr>
            <a:spLocks noGrp="1"/>
          </p:cNvSpPr>
          <p:nvPr>
            <p:ph type="ftr" sz="quarter" idx="10"/>
          </p:nvPr>
        </p:nvSpPr>
        <p:spPr>
          <a:noFill/>
        </p:spPr>
        <p:txBody>
          <a:bodyPr/>
          <a:lstStyle/>
          <a:p>
            <a:r>
              <a:rPr lang="en-US" altLang="zh-CN" smtClean="0"/>
              <a:t>构造类型 – 数组和指针</a:t>
            </a:r>
          </a:p>
        </p:txBody>
      </p:sp>
      <p:sp>
        <p:nvSpPr>
          <p:cNvPr id="92163" name="灯片编号占位符 4"/>
          <p:cNvSpPr>
            <a:spLocks noGrp="1"/>
          </p:cNvSpPr>
          <p:nvPr>
            <p:ph type="sldNum" sz="quarter" idx="11"/>
          </p:nvPr>
        </p:nvSpPr>
        <p:spPr>
          <a:noFill/>
        </p:spPr>
        <p:txBody>
          <a:bodyPr/>
          <a:lstStyle/>
          <a:p>
            <a:fld id="{4BFEA75A-B4FC-4450-A9CD-2D54CFA76E6E}" type="slidenum">
              <a:rPr lang="en-US" altLang="zh-CN" smtClean="0"/>
              <a:pPr/>
              <a:t>82</a:t>
            </a:fld>
            <a:endParaRPr lang="en-US" altLang="zh-CN" smtClean="0"/>
          </a:p>
        </p:txBody>
      </p:sp>
      <p:sp>
        <p:nvSpPr>
          <p:cNvPr id="92164"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5.5</a:t>
            </a:r>
            <a:r>
              <a:rPr lang="zh-CN" altLang="en-US" dirty="0" smtClean="0">
                <a:ea typeface="宋体" pitchFamily="2" charset="-122"/>
              </a:rPr>
              <a:t>：问题分析</a:t>
            </a:r>
          </a:p>
        </p:txBody>
      </p:sp>
      <p:sp>
        <p:nvSpPr>
          <p:cNvPr id="160771" name="Rectangle 3"/>
          <p:cNvSpPr>
            <a:spLocks noGrp="1" noChangeArrowheads="1"/>
          </p:cNvSpPr>
          <p:nvPr>
            <p:ph type="body" idx="1"/>
          </p:nvPr>
        </p:nvSpPr>
        <p:spPr/>
        <p:txBody>
          <a:bodyPr/>
          <a:lstStyle/>
          <a:p>
            <a:pPr>
              <a:lnSpc>
                <a:spcPct val="80000"/>
              </a:lnSpc>
            </a:pPr>
            <a:r>
              <a:rPr lang="zh-CN" altLang="en-US" sz="1800" smtClean="0">
                <a:ea typeface="宋体" pitchFamily="2" charset="-122"/>
              </a:rPr>
              <a:t>问题：编写 一个程序，统计输入中</a:t>
            </a:r>
            <a:r>
              <a:rPr lang="en-US" altLang="zh-CN" sz="1800" smtClean="0">
                <a:ea typeface="宋体" pitchFamily="2" charset="-122"/>
              </a:rPr>
              <a:t>C</a:t>
            </a:r>
            <a:r>
              <a:rPr lang="zh-CN" altLang="en-US" sz="1800" smtClean="0">
                <a:ea typeface="宋体" pitchFamily="2" charset="-122"/>
              </a:rPr>
              <a:t>语言每个关键字的出现次数。</a:t>
            </a:r>
          </a:p>
          <a:p>
            <a:pPr>
              <a:lnSpc>
                <a:spcPct val="80000"/>
              </a:lnSpc>
            </a:pPr>
            <a:r>
              <a:rPr lang="zh-CN" altLang="en-US" sz="1800" b="0" smtClean="0">
                <a:ea typeface="宋体" pitchFamily="2" charset="-122"/>
              </a:rPr>
              <a:t>定义一个结构说明用以表示关键字与其出现次数：</a:t>
            </a:r>
          </a:p>
          <a:p>
            <a:pPr lvl="1">
              <a:lnSpc>
                <a:spcPct val="80000"/>
              </a:lnSpc>
              <a:spcBef>
                <a:spcPct val="40000"/>
              </a:spcBef>
              <a:buFont typeface="Wingdings" pitchFamily="2" charset="2"/>
              <a:buNone/>
            </a:pPr>
            <a:r>
              <a:rPr lang="en-US" altLang="zh-CN" sz="1800" b="1" smtClean="0">
                <a:ea typeface="宋体" pitchFamily="2" charset="-122"/>
              </a:rPr>
              <a:t>struct Key {</a:t>
            </a:r>
          </a:p>
          <a:p>
            <a:pPr lvl="1">
              <a:lnSpc>
                <a:spcPct val="80000"/>
              </a:lnSpc>
              <a:spcBef>
                <a:spcPct val="40000"/>
              </a:spcBef>
              <a:buFont typeface="Wingdings" pitchFamily="2" charset="2"/>
              <a:buNone/>
            </a:pPr>
            <a:r>
              <a:rPr lang="en-US" altLang="zh-CN" sz="1800" b="1" smtClean="0">
                <a:ea typeface="宋体" pitchFamily="2" charset="-122"/>
              </a:rPr>
              <a:t>    char *keyword;</a:t>
            </a:r>
          </a:p>
          <a:p>
            <a:pPr lvl="1">
              <a:lnSpc>
                <a:spcPct val="80000"/>
              </a:lnSpc>
              <a:spcBef>
                <a:spcPct val="40000"/>
              </a:spcBef>
              <a:buFont typeface="Wingdings" pitchFamily="2" charset="2"/>
              <a:buNone/>
            </a:pPr>
            <a:r>
              <a:rPr lang="en-US" altLang="zh-CN" sz="1800" b="1" smtClean="0">
                <a:ea typeface="宋体" pitchFamily="2" charset="-122"/>
              </a:rPr>
              <a:t>    int count;</a:t>
            </a:r>
          </a:p>
          <a:p>
            <a:pPr lvl="1">
              <a:lnSpc>
                <a:spcPct val="80000"/>
              </a:lnSpc>
              <a:spcBef>
                <a:spcPct val="40000"/>
              </a:spcBef>
              <a:buFont typeface="Wingdings" pitchFamily="2" charset="2"/>
              <a:buNone/>
            </a:pPr>
            <a:r>
              <a:rPr lang="en-US" altLang="zh-CN" sz="1800" b="1" smtClean="0">
                <a:ea typeface="宋体" pitchFamily="2" charset="-122"/>
              </a:rPr>
              <a:t>};</a:t>
            </a:r>
          </a:p>
          <a:p>
            <a:pPr>
              <a:lnSpc>
                <a:spcPct val="80000"/>
              </a:lnSpc>
            </a:pPr>
            <a:r>
              <a:rPr lang="zh-CN" altLang="en-US" sz="1800" b="0" smtClean="0">
                <a:ea typeface="宋体" pitchFamily="2" charset="-122"/>
              </a:rPr>
              <a:t>关键字表的组织：使用一个</a:t>
            </a:r>
            <a:r>
              <a:rPr lang="zh-CN" altLang="en-US" sz="1800" smtClean="0">
                <a:solidFill>
                  <a:srgbClr val="0000CC"/>
                </a:solidFill>
                <a:ea typeface="宋体" pitchFamily="2" charset="-122"/>
              </a:rPr>
              <a:t>有序</a:t>
            </a:r>
            <a:r>
              <a:rPr lang="zh-CN" altLang="en-US" sz="1800" b="0" smtClean="0">
                <a:ea typeface="宋体" pitchFamily="2" charset="-122"/>
              </a:rPr>
              <a:t>的结构数组来存放关键字表及关键字出现次数：</a:t>
            </a:r>
          </a:p>
          <a:p>
            <a:pPr lvl="1">
              <a:lnSpc>
                <a:spcPct val="80000"/>
              </a:lnSpc>
              <a:buFont typeface="Wingdings" pitchFamily="2" charset="2"/>
              <a:buNone/>
            </a:pPr>
            <a:r>
              <a:rPr lang="en-US" altLang="zh-CN" sz="1800" b="1" smtClean="0">
                <a:ea typeface="宋体" pitchFamily="2" charset="-122"/>
              </a:rPr>
              <a:t>struct Key Keytab[ ] = {</a:t>
            </a:r>
          </a:p>
          <a:p>
            <a:pPr lvl="2" indent="0">
              <a:lnSpc>
                <a:spcPct val="90000"/>
              </a:lnSpc>
              <a:buFont typeface="Wingdings" pitchFamily="2" charset="2"/>
              <a:buNone/>
            </a:pPr>
            <a:r>
              <a:rPr lang="en-US" altLang="zh-CN" sz="1800" b="1" smtClean="0">
                <a:ea typeface="宋体" pitchFamily="2" charset="-122"/>
              </a:rPr>
              <a:t>“auto”, 0,</a:t>
            </a:r>
          </a:p>
          <a:p>
            <a:pPr lvl="2" indent="0">
              <a:lnSpc>
                <a:spcPct val="90000"/>
              </a:lnSpc>
              <a:buFont typeface="Wingdings" pitchFamily="2" charset="2"/>
              <a:buNone/>
            </a:pPr>
            <a:r>
              <a:rPr lang="en-US" altLang="zh-CN" sz="1800" b="1" smtClean="0">
                <a:ea typeface="宋体" pitchFamily="2" charset="-122"/>
              </a:rPr>
              <a:t>“break”,0,</a:t>
            </a:r>
          </a:p>
          <a:p>
            <a:pPr lvl="2" indent="0">
              <a:lnSpc>
                <a:spcPct val="90000"/>
              </a:lnSpc>
              <a:buFont typeface="Wingdings" pitchFamily="2" charset="2"/>
              <a:buNone/>
            </a:pPr>
            <a:r>
              <a:rPr lang="en-US" altLang="zh-CN" sz="1800" b="1" smtClean="0">
                <a:ea typeface="宋体" pitchFamily="2" charset="-122"/>
              </a:rPr>
              <a:t>“case”, 0,</a:t>
            </a:r>
          </a:p>
          <a:p>
            <a:pPr lvl="2" indent="0">
              <a:lnSpc>
                <a:spcPct val="90000"/>
              </a:lnSpc>
              <a:buFont typeface="Wingdings" pitchFamily="2" charset="2"/>
              <a:buNone/>
            </a:pPr>
            <a:r>
              <a:rPr lang="en-US" altLang="zh-CN" sz="1800" b="1" smtClean="0">
                <a:ea typeface="宋体" pitchFamily="2" charset="-122"/>
              </a:rPr>
              <a:t>…</a:t>
            </a:r>
          </a:p>
          <a:p>
            <a:pPr lvl="2" indent="0">
              <a:lnSpc>
                <a:spcPct val="90000"/>
              </a:lnSpc>
              <a:buFont typeface="Wingdings" pitchFamily="2" charset="2"/>
              <a:buNone/>
            </a:pPr>
            <a:r>
              <a:rPr lang="en-US" altLang="zh-CN" sz="1800" b="1" smtClean="0">
                <a:ea typeface="宋体" pitchFamily="2" charset="-122"/>
              </a:rPr>
              <a:t>“while”, 0</a:t>
            </a:r>
          </a:p>
          <a:p>
            <a:pPr lvl="1">
              <a:lnSpc>
                <a:spcPct val="80000"/>
              </a:lnSpc>
              <a:buFont typeface="Wingdings" pitchFamily="2" charset="2"/>
              <a:buNone/>
            </a:pPr>
            <a:r>
              <a:rPr lang="en-US" altLang="zh-CN" sz="1800" b="1" smtClean="0">
                <a:ea typeface="宋体" pitchFamily="2" charset="-122"/>
              </a:rPr>
              <a:t>};</a:t>
            </a:r>
          </a:p>
        </p:txBody>
      </p:sp>
      <p:sp>
        <p:nvSpPr>
          <p:cNvPr id="160772" name="AutoShape 4"/>
          <p:cNvSpPr>
            <a:spLocks noChangeArrowheads="1"/>
          </p:cNvSpPr>
          <p:nvPr/>
        </p:nvSpPr>
        <p:spPr bwMode="auto">
          <a:xfrm>
            <a:off x="6877050" y="1988840"/>
            <a:ext cx="2266950" cy="1223963"/>
          </a:xfrm>
          <a:prstGeom prst="wedgeRoundRectCallout">
            <a:avLst>
              <a:gd name="adj1" fmla="val -109707"/>
              <a:gd name="adj2" fmla="val 63258"/>
              <a:gd name="adj3" fmla="val 16667"/>
            </a:avLst>
          </a:prstGeom>
          <a:solidFill>
            <a:schemeClr val="accent1"/>
          </a:solidFill>
          <a:ln w="9525">
            <a:solidFill>
              <a:schemeClr val="tx1"/>
            </a:solidFill>
            <a:miter lim="800000"/>
            <a:headEnd/>
            <a:tailEnd/>
          </a:ln>
        </p:spPr>
        <p:txBody>
          <a:bodyPr/>
          <a:lstStyle/>
          <a:p>
            <a:r>
              <a:rPr lang="zh-CN" altLang="en-US"/>
              <a:t>将关键字有序存放能提高关键字的查找效率。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2" dur="500"/>
                                        <p:tgtEl>
                                          <p:spTgt spid="16077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5" dur="500"/>
                                        <p:tgtEl>
                                          <p:spTgt spid="1607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18" dur="500"/>
                                        <p:tgtEl>
                                          <p:spTgt spid="1607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1" dur="500"/>
                                        <p:tgtEl>
                                          <p:spTgt spid="1607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24" dur="500"/>
                                        <p:tgtEl>
                                          <p:spTgt spid="16077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29" dur="500"/>
                                        <p:tgtEl>
                                          <p:spTgt spid="16077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60771">
                                            <p:txEl>
                                              <p:pRg st="7" end="7"/>
                                            </p:txEl>
                                          </p:spTgt>
                                        </p:tgtEl>
                                        <p:attrNameLst>
                                          <p:attrName>style.visibility</p:attrName>
                                        </p:attrNameLst>
                                      </p:cBhvr>
                                      <p:to>
                                        <p:strVal val="visible"/>
                                      </p:to>
                                    </p:set>
                                    <p:animEffect transition="in" filter="blinds(horizontal)">
                                      <p:cBhvr>
                                        <p:cTn id="32" dur="500"/>
                                        <p:tgtEl>
                                          <p:spTgt spid="16077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0771">
                                            <p:txEl>
                                              <p:pRg st="8" end="8"/>
                                            </p:txEl>
                                          </p:spTgt>
                                        </p:tgtEl>
                                        <p:attrNameLst>
                                          <p:attrName>style.visibility</p:attrName>
                                        </p:attrNameLst>
                                      </p:cBhvr>
                                      <p:to>
                                        <p:strVal val="visible"/>
                                      </p:to>
                                    </p:set>
                                    <p:animEffect transition="in" filter="blinds(horizontal)">
                                      <p:cBhvr>
                                        <p:cTn id="35" dur="500"/>
                                        <p:tgtEl>
                                          <p:spTgt spid="160771">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0771">
                                            <p:txEl>
                                              <p:pRg st="9" end="9"/>
                                            </p:txEl>
                                          </p:spTgt>
                                        </p:tgtEl>
                                        <p:attrNameLst>
                                          <p:attrName>style.visibility</p:attrName>
                                        </p:attrNameLst>
                                      </p:cBhvr>
                                      <p:to>
                                        <p:strVal val="visible"/>
                                      </p:to>
                                    </p:set>
                                    <p:animEffect transition="in" filter="blinds(horizontal)">
                                      <p:cBhvr>
                                        <p:cTn id="38" dur="500"/>
                                        <p:tgtEl>
                                          <p:spTgt spid="160771">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0771">
                                            <p:txEl>
                                              <p:pRg st="10" end="10"/>
                                            </p:txEl>
                                          </p:spTgt>
                                        </p:tgtEl>
                                        <p:attrNameLst>
                                          <p:attrName>style.visibility</p:attrName>
                                        </p:attrNameLst>
                                      </p:cBhvr>
                                      <p:to>
                                        <p:strVal val="visible"/>
                                      </p:to>
                                    </p:set>
                                    <p:animEffect transition="in" filter="blinds(horizontal)">
                                      <p:cBhvr>
                                        <p:cTn id="41" dur="500"/>
                                        <p:tgtEl>
                                          <p:spTgt spid="160771">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60771">
                                            <p:txEl>
                                              <p:pRg st="11" end="11"/>
                                            </p:txEl>
                                          </p:spTgt>
                                        </p:tgtEl>
                                        <p:attrNameLst>
                                          <p:attrName>style.visibility</p:attrName>
                                        </p:attrNameLst>
                                      </p:cBhvr>
                                      <p:to>
                                        <p:strVal val="visible"/>
                                      </p:to>
                                    </p:set>
                                    <p:animEffect transition="in" filter="blinds(horizontal)">
                                      <p:cBhvr>
                                        <p:cTn id="44" dur="500"/>
                                        <p:tgtEl>
                                          <p:spTgt spid="160771">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60771">
                                            <p:txEl>
                                              <p:pRg st="12" end="12"/>
                                            </p:txEl>
                                          </p:spTgt>
                                        </p:tgtEl>
                                        <p:attrNameLst>
                                          <p:attrName>style.visibility</p:attrName>
                                        </p:attrNameLst>
                                      </p:cBhvr>
                                      <p:to>
                                        <p:strVal val="visible"/>
                                      </p:to>
                                    </p:set>
                                    <p:animEffect transition="in" filter="blinds(horizontal)">
                                      <p:cBhvr>
                                        <p:cTn id="47" dur="500"/>
                                        <p:tgtEl>
                                          <p:spTgt spid="160771">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60771">
                                            <p:txEl>
                                              <p:pRg st="13" end="13"/>
                                            </p:txEl>
                                          </p:spTgt>
                                        </p:tgtEl>
                                        <p:attrNameLst>
                                          <p:attrName>style.visibility</p:attrName>
                                        </p:attrNameLst>
                                      </p:cBhvr>
                                      <p:to>
                                        <p:strVal val="visible"/>
                                      </p:to>
                                    </p:set>
                                    <p:animEffect transition="in" filter="blinds(horizontal)">
                                      <p:cBhvr>
                                        <p:cTn id="50" dur="500"/>
                                        <p:tgtEl>
                                          <p:spTgt spid="160771">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60772"/>
                                        </p:tgtEl>
                                        <p:attrNameLst>
                                          <p:attrName>style.visibility</p:attrName>
                                        </p:attrNameLst>
                                      </p:cBhvr>
                                      <p:to>
                                        <p:strVal val="visible"/>
                                      </p:to>
                                    </p:set>
                                    <p:animEffect transition="in" filter="blinds(horizontal)">
                                      <p:cBhvr>
                                        <p:cTn id="55"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3"/>
          <p:cNvSpPr>
            <a:spLocks noGrp="1"/>
          </p:cNvSpPr>
          <p:nvPr>
            <p:ph type="ftr" sz="quarter" idx="10"/>
          </p:nvPr>
        </p:nvSpPr>
        <p:spPr>
          <a:noFill/>
        </p:spPr>
        <p:txBody>
          <a:bodyPr/>
          <a:lstStyle/>
          <a:p>
            <a:r>
              <a:rPr lang="en-US" altLang="zh-CN" smtClean="0"/>
              <a:t>构造类型 – 数组和指针</a:t>
            </a:r>
          </a:p>
        </p:txBody>
      </p:sp>
      <p:sp>
        <p:nvSpPr>
          <p:cNvPr id="93187" name="灯片编号占位符 4"/>
          <p:cNvSpPr>
            <a:spLocks noGrp="1"/>
          </p:cNvSpPr>
          <p:nvPr>
            <p:ph type="sldNum" sz="quarter" idx="11"/>
          </p:nvPr>
        </p:nvSpPr>
        <p:spPr>
          <a:noFill/>
        </p:spPr>
        <p:txBody>
          <a:bodyPr/>
          <a:lstStyle/>
          <a:p>
            <a:fld id="{7E8600AC-67AF-4051-81F3-877BBEF6AFB4}" type="slidenum">
              <a:rPr lang="en-US" altLang="zh-CN" smtClean="0"/>
              <a:pPr/>
              <a:t>83</a:t>
            </a:fld>
            <a:endParaRPr lang="en-US" altLang="zh-CN" smtClean="0"/>
          </a:p>
        </p:txBody>
      </p:sp>
      <p:sp>
        <p:nvSpPr>
          <p:cNvPr id="93188"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5.5</a:t>
            </a:r>
            <a:r>
              <a:rPr lang="zh-CN" altLang="en-US" dirty="0" smtClean="0">
                <a:ea typeface="宋体" pitchFamily="2" charset="-122"/>
              </a:rPr>
              <a:t>：算法设计</a:t>
            </a:r>
          </a:p>
        </p:txBody>
      </p:sp>
      <p:sp>
        <p:nvSpPr>
          <p:cNvPr id="161795" name="Rectangle 3"/>
          <p:cNvSpPr>
            <a:spLocks noGrp="1" noChangeArrowheads="1"/>
          </p:cNvSpPr>
          <p:nvPr>
            <p:ph type="body" idx="1"/>
          </p:nvPr>
        </p:nvSpPr>
        <p:spPr/>
        <p:txBody>
          <a:bodyPr/>
          <a:lstStyle/>
          <a:p>
            <a:r>
              <a:rPr lang="zh-CN" altLang="en-US" dirty="0" smtClean="0">
                <a:ea typeface="宋体" pitchFamily="2" charset="-122"/>
              </a:rPr>
              <a:t>主要算法：</a:t>
            </a:r>
          </a:p>
          <a:p>
            <a:pPr lvl="1">
              <a:buFont typeface="Wingdings" pitchFamily="2" charset="2"/>
              <a:buNone/>
            </a:pPr>
            <a:r>
              <a:rPr lang="en-US" altLang="zh-CN" sz="2000" dirty="0" smtClean="0"/>
              <a:t>While ( </a:t>
            </a:r>
            <a:r>
              <a:rPr lang="zh-CN" altLang="en-US" sz="2000" dirty="0" smtClean="0"/>
              <a:t>仍有新单词读入）</a:t>
            </a:r>
          </a:p>
          <a:p>
            <a:pPr lvl="2" indent="0">
              <a:buFont typeface="Wingdings" pitchFamily="2" charset="2"/>
              <a:buNone/>
            </a:pPr>
            <a:r>
              <a:rPr lang="en-US" altLang="zh-CN" sz="2000" dirty="0" smtClean="0">
                <a:latin typeface="楷体" pitchFamily="49" charset="-122"/>
                <a:ea typeface="楷体" pitchFamily="49" charset="-122"/>
              </a:rPr>
              <a:t>If(</a:t>
            </a:r>
            <a:r>
              <a:rPr lang="zh-CN" altLang="en-US" sz="2000" dirty="0" smtClean="0">
                <a:latin typeface="楷体" pitchFamily="49" charset="-122"/>
                <a:ea typeface="楷体" pitchFamily="49" charset="-122"/>
              </a:rPr>
              <a:t>在关键字表中查找并找到输入的单词）</a:t>
            </a:r>
          </a:p>
          <a:p>
            <a:pPr lvl="2" indent="0">
              <a:buFont typeface="Wingdings" pitchFamily="2" charset="2"/>
              <a:buNone/>
            </a:pPr>
            <a:r>
              <a:rPr lang="zh-CN" altLang="en-US" sz="2000" dirty="0" smtClean="0">
                <a:latin typeface="楷体" pitchFamily="49" charset="-122"/>
                <a:ea typeface="楷体" pitchFamily="49" charset="-122"/>
              </a:rPr>
              <a:t>        相应关键字次数加</a:t>
            </a:r>
            <a:r>
              <a:rPr lang="en-US" altLang="zh-CN" sz="2000" dirty="0" smtClean="0">
                <a:latin typeface="楷体" pitchFamily="49" charset="-122"/>
                <a:ea typeface="楷体" pitchFamily="49" charset="-122"/>
              </a:rPr>
              <a:t>1</a:t>
            </a:r>
            <a:r>
              <a:rPr lang="zh-CN" altLang="en-US" sz="2000" dirty="0" smtClean="0">
                <a:latin typeface="楷体" pitchFamily="49" charset="-122"/>
                <a:ea typeface="楷体" pitchFamily="49" charset="-122"/>
              </a:rPr>
              <a:t>；</a:t>
            </a:r>
          </a:p>
          <a:p>
            <a:pPr lvl="1">
              <a:buFont typeface="Wingdings" pitchFamily="2" charset="2"/>
              <a:buNone/>
            </a:pPr>
            <a:r>
              <a:rPr lang="zh-CN" altLang="en-US" sz="2000" dirty="0" smtClean="0"/>
              <a:t>输出关键字及出现次数；</a:t>
            </a:r>
          </a:p>
        </p:txBody>
      </p:sp>
      <p:sp>
        <p:nvSpPr>
          <p:cNvPr id="161796" name="AutoShape 4"/>
          <p:cNvSpPr>
            <a:spLocks noChangeArrowheads="1"/>
          </p:cNvSpPr>
          <p:nvPr/>
        </p:nvSpPr>
        <p:spPr bwMode="auto">
          <a:xfrm>
            <a:off x="5148263" y="0"/>
            <a:ext cx="3995737" cy="2204864"/>
          </a:xfrm>
          <a:prstGeom prst="wedgeRoundRectCallout">
            <a:avLst>
              <a:gd name="adj1" fmla="val -67301"/>
              <a:gd name="adj2" fmla="val 39425"/>
              <a:gd name="adj3" fmla="val 16667"/>
            </a:avLst>
          </a:prstGeom>
          <a:solidFill>
            <a:schemeClr val="accent1"/>
          </a:solidFill>
          <a:ln w="9525">
            <a:solidFill>
              <a:schemeClr val="tx1"/>
            </a:solidFill>
            <a:miter lim="800000"/>
            <a:headEnd/>
            <a:tailEnd/>
          </a:ln>
        </p:spPr>
        <p:txBody>
          <a:bodyPr/>
          <a:lstStyle/>
          <a:p>
            <a:r>
              <a:rPr lang="zh-CN" altLang="en-US" sz="1800" b="0"/>
              <a:t>设函数</a:t>
            </a:r>
          </a:p>
          <a:p>
            <a:r>
              <a:rPr lang="en-US" altLang="zh-CN" sz="1800" b="0"/>
              <a:t>char getWord(char word[],int lim) </a:t>
            </a:r>
          </a:p>
          <a:p>
            <a:r>
              <a:rPr lang="zh-CN" altLang="en-US" sz="1800" b="0"/>
              <a:t>从标准输入中读入一个长度不超过</a:t>
            </a:r>
            <a:r>
              <a:rPr lang="en-US" altLang="zh-CN" sz="1800" b="0"/>
              <a:t>lim-1</a:t>
            </a:r>
            <a:r>
              <a:rPr lang="zh-CN" altLang="en-US" sz="1800" b="0"/>
              <a:t>的单词，并返回单词类型。</a:t>
            </a:r>
          </a:p>
          <a:p>
            <a:r>
              <a:rPr lang="zh-CN" altLang="en-US" sz="1800">
                <a:solidFill>
                  <a:srgbClr val="0000CC"/>
                </a:solidFill>
              </a:rPr>
              <a:t>为何不用</a:t>
            </a:r>
            <a:r>
              <a:rPr lang="en-US" altLang="zh-CN" sz="1800">
                <a:solidFill>
                  <a:srgbClr val="0000CC"/>
                </a:solidFill>
              </a:rPr>
              <a:t>scanf</a:t>
            </a:r>
            <a:r>
              <a:rPr lang="zh-CN" altLang="en-US" sz="1800">
                <a:solidFill>
                  <a:srgbClr val="0000CC"/>
                </a:solidFill>
              </a:rPr>
              <a:t>的</a:t>
            </a:r>
            <a:r>
              <a:rPr lang="en-US" altLang="zh-CN" sz="1800">
                <a:solidFill>
                  <a:srgbClr val="0000CC"/>
                </a:solidFill>
              </a:rPr>
              <a:t>%s</a:t>
            </a:r>
            <a:r>
              <a:rPr lang="zh-CN" altLang="en-US" sz="1800">
                <a:solidFill>
                  <a:srgbClr val="0000CC"/>
                </a:solidFill>
              </a:rPr>
              <a:t>来读</a:t>
            </a:r>
            <a:r>
              <a:rPr lang="en-US" altLang="zh-CN" sz="1800">
                <a:solidFill>
                  <a:srgbClr val="0000CC"/>
                </a:solidFill>
              </a:rPr>
              <a:t>?</a:t>
            </a:r>
          </a:p>
          <a:p>
            <a:r>
              <a:rPr lang="zh-CN" altLang="en-US" sz="1800" b="0">
                <a:solidFill>
                  <a:srgbClr val="0000CC"/>
                </a:solidFill>
              </a:rPr>
              <a:t>如：</a:t>
            </a:r>
            <a:endParaRPr lang="en-US" altLang="zh-CN" sz="1800" b="0">
              <a:solidFill>
                <a:srgbClr val="0000CC"/>
              </a:solidFill>
            </a:endParaRPr>
          </a:p>
          <a:p>
            <a:r>
              <a:rPr lang="en-US" altLang="zh-CN" sz="1800" b="0">
                <a:solidFill>
                  <a:srgbClr val="0000CC"/>
                </a:solidFill>
              </a:rPr>
              <a:t>for(i=0; i&lt;n; i++)…</a:t>
            </a:r>
          </a:p>
        </p:txBody>
      </p:sp>
      <p:sp>
        <p:nvSpPr>
          <p:cNvPr id="161797" name="AutoShape 5"/>
          <p:cNvSpPr>
            <a:spLocks noChangeArrowheads="1"/>
          </p:cNvSpPr>
          <p:nvPr/>
        </p:nvSpPr>
        <p:spPr bwMode="auto">
          <a:xfrm>
            <a:off x="5148263" y="2852936"/>
            <a:ext cx="3995737" cy="2087562"/>
          </a:xfrm>
          <a:prstGeom prst="wedgeRoundRectCallout">
            <a:avLst>
              <a:gd name="adj1" fmla="val -43357"/>
              <a:gd name="adj2" fmla="val -57132"/>
              <a:gd name="adj3" fmla="val 16667"/>
            </a:avLst>
          </a:prstGeom>
          <a:solidFill>
            <a:schemeClr val="accent1"/>
          </a:solidFill>
          <a:ln w="9525">
            <a:solidFill>
              <a:schemeClr val="tx1"/>
            </a:solidFill>
            <a:miter lim="800000"/>
            <a:headEnd/>
            <a:tailEnd/>
          </a:ln>
        </p:spPr>
        <p:txBody>
          <a:bodyPr/>
          <a:lstStyle/>
          <a:p>
            <a:r>
              <a:rPr lang="zh-CN" altLang="en-US" sz="1800" b="0"/>
              <a:t>设函数</a:t>
            </a:r>
          </a:p>
          <a:p>
            <a:r>
              <a:rPr lang="en-US" altLang="zh-CN" sz="1800" b="0"/>
              <a:t>struct Key *binary(char *word, struct Key tab[ ], int n)</a:t>
            </a:r>
          </a:p>
          <a:p>
            <a:r>
              <a:rPr lang="zh-CN" altLang="en-US" sz="1800" b="0"/>
              <a:t>在关键字表</a:t>
            </a:r>
            <a:r>
              <a:rPr lang="en-US" altLang="zh-CN" sz="1800" b="0"/>
              <a:t>tab</a:t>
            </a:r>
            <a:r>
              <a:rPr lang="zh-CN" altLang="en-US" sz="1800" b="0"/>
              <a:t>中查找单词</a:t>
            </a:r>
            <a:r>
              <a:rPr lang="en-US" altLang="zh-CN" sz="1800" b="0"/>
              <a:t>word</a:t>
            </a:r>
            <a:r>
              <a:rPr lang="zh-CN" altLang="en-US" sz="1800" b="0"/>
              <a:t>是否存在。如果找到，则返回其出现位置。</a:t>
            </a:r>
            <a:r>
              <a:rPr lang="en-US" altLang="zh-CN" sz="1800" b="0"/>
              <a:t>n</a:t>
            </a:r>
            <a:r>
              <a:rPr lang="zh-CN" altLang="en-US" sz="1800" b="0"/>
              <a:t>为关键字表的长度（关键字个数）。</a:t>
            </a:r>
          </a:p>
        </p:txBody>
      </p:sp>
      <p:sp>
        <p:nvSpPr>
          <p:cNvPr id="161798" name="AutoShape 6"/>
          <p:cNvSpPr>
            <a:spLocks noChangeArrowheads="1"/>
          </p:cNvSpPr>
          <p:nvPr/>
        </p:nvSpPr>
        <p:spPr bwMode="auto">
          <a:xfrm>
            <a:off x="2699792" y="5373216"/>
            <a:ext cx="3995737" cy="1152525"/>
          </a:xfrm>
          <a:prstGeom prst="wedgeRoundRectCallout">
            <a:avLst>
              <a:gd name="adj1" fmla="val -42482"/>
              <a:gd name="adj2" fmla="val -205647"/>
              <a:gd name="adj3" fmla="val 16667"/>
            </a:avLst>
          </a:prstGeom>
          <a:solidFill>
            <a:schemeClr val="accent1"/>
          </a:solidFill>
          <a:ln w="9525">
            <a:solidFill>
              <a:schemeClr val="tx1"/>
            </a:solidFill>
            <a:miter lim="800000"/>
            <a:headEnd/>
            <a:tailEnd/>
          </a:ln>
        </p:spPr>
        <p:txBody>
          <a:bodyPr/>
          <a:lstStyle/>
          <a:p>
            <a:r>
              <a:rPr lang="zh-CN" altLang="en-US" sz="1800" b="0"/>
              <a:t>设函数</a:t>
            </a:r>
          </a:p>
          <a:p>
            <a:r>
              <a:rPr lang="en-US" altLang="zh-CN" sz="1600" b="0"/>
              <a:t>void printKey(</a:t>
            </a:r>
            <a:r>
              <a:rPr lang="en-US" altLang="zh-CN" sz="1800" b="0"/>
              <a:t>struct Key tab[ ], int n) </a:t>
            </a:r>
          </a:p>
          <a:p>
            <a:r>
              <a:rPr lang="zh-CN" altLang="en-US" sz="1800" b="0"/>
              <a:t>输出关键字及出现次数。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Effect transition="in" filter="blinds(horizontal)">
                                      <p:cBhvr>
                                        <p:cTn id="7" dur="500"/>
                                        <p:tgtEl>
                                          <p:spTgt spid="1617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1795">
                                            <p:txEl>
                                              <p:pRg st="2" end="2"/>
                                            </p:txEl>
                                          </p:spTgt>
                                        </p:tgtEl>
                                        <p:attrNameLst>
                                          <p:attrName>style.visibility</p:attrName>
                                        </p:attrNameLst>
                                      </p:cBhvr>
                                      <p:to>
                                        <p:strVal val="visible"/>
                                      </p:to>
                                    </p:set>
                                    <p:animEffect transition="in" filter="blinds(horizontal)">
                                      <p:cBhvr>
                                        <p:cTn id="10" dur="500"/>
                                        <p:tgtEl>
                                          <p:spTgt spid="1617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1795">
                                            <p:txEl>
                                              <p:pRg st="3" end="3"/>
                                            </p:txEl>
                                          </p:spTgt>
                                        </p:tgtEl>
                                        <p:attrNameLst>
                                          <p:attrName>style.visibility</p:attrName>
                                        </p:attrNameLst>
                                      </p:cBhvr>
                                      <p:to>
                                        <p:strVal val="visible"/>
                                      </p:to>
                                    </p:set>
                                    <p:animEffect transition="in" filter="blinds(horizontal)">
                                      <p:cBhvr>
                                        <p:cTn id="13" dur="500"/>
                                        <p:tgtEl>
                                          <p:spTgt spid="1617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1795">
                                            <p:txEl>
                                              <p:pRg st="4" end="4"/>
                                            </p:txEl>
                                          </p:spTgt>
                                        </p:tgtEl>
                                        <p:attrNameLst>
                                          <p:attrName>style.visibility</p:attrName>
                                        </p:attrNameLst>
                                      </p:cBhvr>
                                      <p:to>
                                        <p:strVal val="visible"/>
                                      </p:to>
                                    </p:set>
                                    <p:animEffect transition="in" filter="blinds(horizontal)">
                                      <p:cBhvr>
                                        <p:cTn id="16" dur="500"/>
                                        <p:tgtEl>
                                          <p:spTgt spid="16179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1796"/>
                                        </p:tgtEl>
                                        <p:attrNameLst>
                                          <p:attrName>style.visibility</p:attrName>
                                        </p:attrNameLst>
                                      </p:cBhvr>
                                      <p:to>
                                        <p:strVal val="visible"/>
                                      </p:to>
                                    </p:set>
                                    <p:animEffect transition="in" filter="blinds(horizontal)">
                                      <p:cBhvr>
                                        <p:cTn id="21" dur="500"/>
                                        <p:tgtEl>
                                          <p:spTgt spid="16179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1797"/>
                                        </p:tgtEl>
                                        <p:attrNameLst>
                                          <p:attrName>style.visibility</p:attrName>
                                        </p:attrNameLst>
                                      </p:cBhvr>
                                      <p:to>
                                        <p:strVal val="visible"/>
                                      </p:to>
                                    </p:set>
                                    <p:animEffect transition="in" filter="blinds(horizontal)">
                                      <p:cBhvr>
                                        <p:cTn id="26" dur="500"/>
                                        <p:tgtEl>
                                          <p:spTgt spid="16179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1798"/>
                                        </p:tgtEl>
                                        <p:attrNameLst>
                                          <p:attrName>style.visibility</p:attrName>
                                        </p:attrNameLst>
                                      </p:cBhvr>
                                      <p:to>
                                        <p:strVal val="visible"/>
                                      </p:to>
                                    </p:set>
                                    <p:animEffect transition="in" filter="blinds(horizontal)">
                                      <p:cBhvr>
                                        <p:cTn id="31" dur="500"/>
                                        <p:tgtEl>
                                          <p:spTgt spid="16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p:bldP spid="161797" grpId="0" animBg="1"/>
      <p:bldP spid="16179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3"/>
          <p:cNvSpPr>
            <a:spLocks noGrp="1"/>
          </p:cNvSpPr>
          <p:nvPr>
            <p:ph type="ftr" sz="quarter" idx="10"/>
          </p:nvPr>
        </p:nvSpPr>
        <p:spPr>
          <a:noFill/>
        </p:spPr>
        <p:txBody>
          <a:bodyPr/>
          <a:lstStyle/>
          <a:p>
            <a:r>
              <a:rPr lang="en-US" altLang="zh-CN" smtClean="0"/>
              <a:t>构造类型 – 数组和指针</a:t>
            </a:r>
          </a:p>
        </p:txBody>
      </p:sp>
      <p:sp>
        <p:nvSpPr>
          <p:cNvPr id="94211" name="灯片编号占位符 4"/>
          <p:cNvSpPr>
            <a:spLocks noGrp="1"/>
          </p:cNvSpPr>
          <p:nvPr>
            <p:ph type="sldNum" sz="quarter" idx="11"/>
          </p:nvPr>
        </p:nvSpPr>
        <p:spPr>
          <a:noFill/>
        </p:spPr>
        <p:txBody>
          <a:bodyPr/>
          <a:lstStyle/>
          <a:p>
            <a:fld id="{ADF04133-6757-461F-B0B3-104AAD1F1648}" type="slidenum">
              <a:rPr lang="en-US" altLang="zh-CN" smtClean="0"/>
              <a:pPr/>
              <a:t>84</a:t>
            </a:fld>
            <a:endParaRPr lang="en-US" altLang="zh-CN" smtClean="0"/>
          </a:p>
        </p:txBody>
      </p:sp>
      <p:sp>
        <p:nvSpPr>
          <p:cNvPr id="94212" name="Rectangle 2"/>
          <p:cNvSpPr>
            <a:spLocks noGrp="1" noChangeArrowheads="1"/>
          </p:cNvSpPr>
          <p:nvPr>
            <p:ph type="title"/>
          </p:nvPr>
        </p:nvSpPr>
        <p:spPr/>
        <p:txBody>
          <a:bodyPr/>
          <a:lstStyle/>
          <a:p>
            <a:r>
              <a:rPr lang="zh-CN" altLang="en-US" smtClean="0">
                <a:ea typeface="宋体" pitchFamily="2" charset="-122"/>
              </a:rPr>
              <a:t>顺序查找算法</a:t>
            </a:r>
          </a:p>
        </p:txBody>
      </p:sp>
      <p:sp>
        <p:nvSpPr>
          <p:cNvPr id="94213" name="Rectangle 3"/>
          <p:cNvSpPr>
            <a:spLocks noGrp="1" noChangeArrowheads="1"/>
          </p:cNvSpPr>
          <p:nvPr>
            <p:ph type="body" idx="1"/>
          </p:nvPr>
        </p:nvSpPr>
        <p:spPr/>
        <p:txBody>
          <a:bodyPr/>
          <a:lstStyle/>
          <a:p>
            <a:r>
              <a:rPr lang="zh-CN" altLang="en-US" smtClean="0">
                <a:ea typeface="宋体" pitchFamily="2" charset="-122"/>
              </a:rPr>
              <a:t>在有序数据集中查找指定元素的最简单方法是顺序查找</a:t>
            </a:r>
            <a:r>
              <a:rPr lang="en-US" altLang="zh-CN" smtClean="0">
                <a:ea typeface="宋体" pitchFamily="2" charset="-122"/>
              </a:rPr>
              <a:t>, </a:t>
            </a:r>
            <a:r>
              <a:rPr lang="zh-CN" altLang="en-US" smtClean="0">
                <a:ea typeface="宋体" pitchFamily="2" charset="-122"/>
              </a:rPr>
              <a:t>即指定数据依次与数据集中数据比较</a:t>
            </a:r>
            <a:r>
              <a:rPr lang="en-US" altLang="zh-CN" smtClean="0">
                <a:ea typeface="宋体" pitchFamily="2" charset="-122"/>
              </a:rPr>
              <a:t>, </a:t>
            </a:r>
            <a:r>
              <a:rPr lang="zh-CN" altLang="en-US" smtClean="0">
                <a:ea typeface="宋体" pitchFamily="2" charset="-122"/>
              </a:rPr>
              <a:t>直到找到或查到数据集结束。</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3"/>
          <p:cNvSpPr>
            <a:spLocks noGrp="1"/>
          </p:cNvSpPr>
          <p:nvPr>
            <p:ph type="ftr" sz="quarter" idx="10"/>
          </p:nvPr>
        </p:nvSpPr>
        <p:spPr>
          <a:noFill/>
        </p:spPr>
        <p:txBody>
          <a:bodyPr/>
          <a:lstStyle/>
          <a:p>
            <a:r>
              <a:rPr lang="en-US" altLang="zh-CN" smtClean="0"/>
              <a:t>构造类型 – 数组和指针</a:t>
            </a:r>
          </a:p>
        </p:txBody>
      </p:sp>
      <p:sp>
        <p:nvSpPr>
          <p:cNvPr id="95235" name="灯片编号占位符 4"/>
          <p:cNvSpPr>
            <a:spLocks noGrp="1"/>
          </p:cNvSpPr>
          <p:nvPr>
            <p:ph type="sldNum" sz="quarter" idx="11"/>
          </p:nvPr>
        </p:nvSpPr>
        <p:spPr>
          <a:noFill/>
        </p:spPr>
        <p:txBody>
          <a:bodyPr/>
          <a:lstStyle/>
          <a:p>
            <a:fld id="{EC6B9CCC-4CB6-48C8-927E-5DDABA649D5B}" type="slidenum">
              <a:rPr lang="en-US" altLang="zh-CN" smtClean="0"/>
              <a:pPr/>
              <a:t>85</a:t>
            </a:fld>
            <a:endParaRPr lang="en-US" altLang="zh-CN" smtClean="0"/>
          </a:p>
        </p:txBody>
      </p:sp>
      <p:sp>
        <p:nvSpPr>
          <p:cNvPr id="95236" name="Rectangle 2"/>
          <p:cNvSpPr>
            <a:spLocks noGrp="1" noChangeArrowheads="1"/>
          </p:cNvSpPr>
          <p:nvPr>
            <p:ph type="title"/>
          </p:nvPr>
        </p:nvSpPr>
        <p:spPr/>
        <p:txBody>
          <a:bodyPr/>
          <a:lstStyle/>
          <a:p>
            <a:r>
              <a:rPr lang="zh-CN" altLang="en-US" smtClean="0">
                <a:ea typeface="宋体" pitchFamily="2" charset="-122"/>
              </a:rPr>
              <a:t>折半查找算法（</a:t>
            </a:r>
            <a:r>
              <a:rPr lang="en-US" altLang="zh-CN" smtClean="0">
                <a:ea typeface="宋体" pitchFamily="2" charset="-122"/>
              </a:rPr>
              <a:t>binary search</a:t>
            </a:r>
            <a:r>
              <a:rPr lang="zh-CN" altLang="en-US" smtClean="0">
                <a:ea typeface="宋体" pitchFamily="2" charset="-122"/>
              </a:rPr>
              <a:t>）</a:t>
            </a:r>
          </a:p>
        </p:txBody>
      </p:sp>
      <p:sp>
        <p:nvSpPr>
          <p:cNvPr id="95237" name="Rectangle 3"/>
          <p:cNvSpPr>
            <a:spLocks noGrp="1" noChangeArrowheads="1"/>
          </p:cNvSpPr>
          <p:nvPr>
            <p:ph type="body" idx="1"/>
          </p:nvPr>
        </p:nvSpPr>
        <p:spPr>
          <a:xfrm>
            <a:off x="755650" y="1447800"/>
            <a:ext cx="7704138" cy="4556125"/>
          </a:xfrm>
        </p:spPr>
        <p:txBody>
          <a:bodyPr/>
          <a:lstStyle/>
          <a:p>
            <a:pPr marL="457200" indent="-457200">
              <a:lnSpc>
                <a:spcPct val="80000"/>
              </a:lnSpc>
            </a:pPr>
            <a:r>
              <a:rPr lang="zh-CN" altLang="en-US" sz="2000" smtClean="0">
                <a:ea typeface="宋体" pitchFamily="2" charset="-122"/>
              </a:rPr>
              <a:t>在</a:t>
            </a:r>
            <a:r>
              <a:rPr lang="zh-CN" altLang="en-US" sz="2000" smtClean="0">
                <a:solidFill>
                  <a:srgbClr val="0000CC"/>
                </a:solidFill>
                <a:ea typeface="宋体" pitchFamily="2" charset="-122"/>
              </a:rPr>
              <a:t>有序数据集</a:t>
            </a:r>
            <a:r>
              <a:rPr lang="zh-CN" altLang="en-US" sz="2000" smtClean="0">
                <a:ea typeface="宋体" pitchFamily="2" charset="-122"/>
              </a:rPr>
              <a:t>中查找指定数据项最常用及最快的算法是</a:t>
            </a:r>
            <a:r>
              <a:rPr lang="zh-CN" altLang="en-US" sz="2000" smtClean="0">
                <a:solidFill>
                  <a:srgbClr val="0000CC"/>
                </a:solidFill>
                <a:ea typeface="宋体" pitchFamily="2" charset="-122"/>
              </a:rPr>
              <a:t>折半查找算法</a:t>
            </a:r>
            <a:r>
              <a:rPr lang="zh-CN" altLang="en-US" sz="2000" smtClean="0">
                <a:ea typeface="宋体" pitchFamily="2" charset="-122"/>
              </a:rPr>
              <a:t>。</a:t>
            </a:r>
          </a:p>
          <a:p>
            <a:pPr marL="457200" indent="-457200">
              <a:lnSpc>
                <a:spcPct val="80000"/>
              </a:lnSpc>
            </a:pPr>
            <a:r>
              <a:rPr lang="zh-CN" altLang="en-US" sz="2000" smtClean="0">
                <a:ea typeface="宋体" pitchFamily="2" charset="-122"/>
              </a:rPr>
              <a:t>假设数据集按由小到大排列，</a:t>
            </a:r>
            <a:r>
              <a:rPr lang="zh-CN" altLang="en-US" sz="2000" smtClean="0">
                <a:solidFill>
                  <a:srgbClr val="0000CC"/>
                </a:solidFill>
                <a:ea typeface="宋体" pitchFamily="2" charset="-122"/>
              </a:rPr>
              <a:t>折半查找算法</a:t>
            </a:r>
            <a:r>
              <a:rPr lang="zh-CN" altLang="en-US" sz="2000" smtClean="0">
                <a:ea typeface="宋体" pitchFamily="2" charset="-122"/>
              </a:rPr>
              <a:t>的核心思想是：</a:t>
            </a:r>
          </a:p>
          <a:p>
            <a:pPr marL="850900" lvl="1" indent="-457200">
              <a:lnSpc>
                <a:spcPct val="80000"/>
              </a:lnSpc>
              <a:buFont typeface="Wingdings" pitchFamily="2" charset="2"/>
              <a:buAutoNum type="arabicPeriod"/>
            </a:pPr>
            <a:r>
              <a:rPr lang="zh-CN" altLang="en-US" sz="2000" smtClean="0"/>
              <a:t>将要查找的有序数据集的中间元素与指定数据项相比较；</a:t>
            </a:r>
          </a:p>
          <a:p>
            <a:pPr marL="850900" lvl="1" indent="-457200">
              <a:lnSpc>
                <a:spcPct val="80000"/>
              </a:lnSpc>
              <a:buFont typeface="Wingdings" pitchFamily="2" charset="2"/>
              <a:buAutoNum type="arabicPeriod"/>
            </a:pPr>
            <a:r>
              <a:rPr lang="zh-CN" altLang="en-US" sz="2000" smtClean="0"/>
              <a:t>如果指定数据项小于该中间元素，则将数据集的前半部分指定为要查找的数据集，然后转步骤</a:t>
            </a:r>
            <a:r>
              <a:rPr lang="en-US" altLang="zh-CN" sz="2000" smtClean="0"/>
              <a:t>1</a:t>
            </a:r>
            <a:r>
              <a:rPr lang="zh-CN" altLang="en-US" sz="2000" smtClean="0"/>
              <a:t>；</a:t>
            </a:r>
          </a:p>
          <a:p>
            <a:pPr marL="850900" lvl="1" indent="-457200">
              <a:lnSpc>
                <a:spcPct val="80000"/>
              </a:lnSpc>
              <a:buFont typeface="Wingdings" pitchFamily="2" charset="2"/>
              <a:buAutoNum type="arabicPeriod"/>
            </a:pPr>
            <a:r>
              <a:rPr lang="zh-CN" altLang="en-US" sz="2000" smtClean="0"/>
              <a:t>如果指定数据项大于该中间元素，则将数据集的后半部分指定为要查找的数据集，然后转步骤</a:t>
            </a:r>
            <a:r>
              <a:rPr lang="en-US" altLang="zh-CN" sz="2000" smtClean="0"/>
              <a:t>1</a:t>
            </a:r>
            <a:r>
              <a:rPr lang="zh-CN" altLang="en-US" sz="2000" smtClean="0"/>
              <a:t>；</a:t>
            </a:r>
          </a:p>
          <a:p>
            <a:pPr marL="850900" lvl="1" indent="-457200">
              <a:lnSpc>
                <a:spcPct val="80000"/>
              </a:lnSpc>
              <a:buFont typeface="Wingdings" pitchFamily="2" charset="2"/>
              <a:buAutoNum type="arabicPeriod"/>
            </a:pPr>
            <a:r>
              <a:rPr lang="zh-CN" altLang="en-US" sz="2000" smtClean="0"/>
              <a:t>如果指定数据项等于中间元素，则查找成功结束。</a:t>
            </a:r>
          </a:p>
          <a:p>
            <a:pPr marL="850900" lvl="1" indent="-457200">
              <a:lnSpc>
                <a:spcPct val="80000"/>
              </a:lnSpc>
              <a:buFont typeface="Wingdings" pitchFamily="2" charset="2"/>
              <a:buAutoNum type="arabicPeriod"/>
            </a:pPr>
            <a:r>
              <a:rPr lang="zh-CN" altLang="en-US" sz="2000" smtClean="0"/>
              <a:t>最后如果数据集中没有元素再可进行查找，则查找失败。</a:t>
            </a:r>
          </a:p>
          <a:p>
            <a:pPr marL="850900" lvl="1" indent="-457200">
              <a:lnSpc>
                <a:spcPct val="80000"/>
              </a:lnSpc>
              <a:buFont typeface="Wingdings" pitchFamily="2" charset="2"/>
              <a:buNone/>
            </a:pPr>
            <a:r>
              <a:rPr lang="zh-CN" altLang="en-US" sz="2000" smtClean="0">
                <a:ea typeface="宋体" pitchFamily="2" charset="-122"/>
              </a:rPr>
              <a:t>下面以在一个有序整型数据集中查找给定整数为例来说明折半查找。</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3"/>
          <p:cNvSpPr>
            <a:spLocks noGrp="1"/>
          </p:cNvSpPr>
          <p:nvPr>
            <p:ph type="ftr" sz="quarter" idx="10"/>
          </p:nvPr>
        </p:nvSpPr>
        <p:spPr>
          <a:noFill/>
        </p:spPr>
        <p:txBody>
          <a:bodyPr/>
          <a:lstStyle/>
          <a:p>
            <a:r>
              <a:rPr lang="en-US" altLang="zh-CN" smtClean="0"/>
              <a:t>构造类型 – 数组和指针</a:t>
            </a:r>
          </a:p>
        </p:txBody>
      </p:sp>
      <p:sp>
        <p:nvSpPr>
          <p:cNvPr id="96259" name="灯片编号占位符 4"/>
          <p:cNvSpPr>
            <a:spLocks noGrp="1"/>
          </p:cNvSpPr>
          <p:nvPr>
            <p:ph type="sldNum" sz="quarter" idx="11"/>
          </p:nvPr>
        </p:nvSpPr>
        <p:spPr>
          <a:noFill/>
        </p:spPr>
        <p:txBody>
          <a:bodyPr/>
          <a:lstStyle/>
          <a:p>
            <a:fld id="{311BFF0F-32CA-4AF1-843C-C3C98E48517D}" type="slidenum">
              <a:rPr lang="en-US" altLang="zh-CN" smtClean="0"/>
              <a:pPr/>
              <a:t>86</a:t>
            </a:fld>
            <a:endParaRPr lang="en-US" altLang="zh-CN" smtClean="0"/>
          </a:p>
        </p:txBody>
      </p:sp>
      <p:sp>
        <p:nvSpPr>
          <p:cNvPr id="96260" name="Rectangle 2"/>
          <p:cNvSpPr>
            <a:spLocks noGrp="1" noChangeArrowheads="1"/>
          </p:cNvSpPr>
          <p:nvPr>
            <p:ph type="title"/>
          </p:nvPr>
        </p:nvSpPr>
        <p:spPr/>
        <p:txBody>
          <a:bodyPr/>
          <a:lstStyle/>
          <a:p>
            <a:r>
              <a:rPr lang="zh-CN" altLang="en-US" smtClean="0">
                <a:ea typeface="宋体" pitchFamily="2" charset="-122"/>
              </a:rPr>
              <a:t>折半查找算法（续）</a:t>
            </a:r>
          </a:p>
        </p:txBody>
      </p:sp>
      <p:grpSp>
        <p:nvGrpSpPr>
          <p:cNvPr id="96261" name="Group 3"/>
          <p:cNvGrpSpPr>
            <a:grpSpLocks/>
          </p:cNvGrpSpPr>
          <p:nvPr/>
        </p:nvGrpSpPr>
        <p:grpSpPr bwMode="auto">
          <a:xfrm>
            <a:off x="827088" y="1628775"/>
            <a:ext cx="4629150" cy="1543050"/>
            <a:chOff x="599" y="1026"/>
            <a:chExt cx="2916" cy="972"/>
          </a:xfrm>
        </p:grpSpPr>
        <p:grpSp>
          <p:nvGrpSpPr>
            <p:cNvPr id="96350" name="Group 4"/>
            <p:cNvGrpSpPr>
              <a:grpSpLocks/>
            </p:cNvGrpSpPr>
            <p:nvPr/>
          </p:nvGrpSpPr>
          <p:grpSpPr bwMode="auto">
            <a:xfrm>
              <a:off x="657" y="1026"/>
              <a:ext cx="2789" cy="499"/>
              <a:chOff x="1020" y="663"/>
              <a:chExt cx="2789" cy="499"/>
            </a:xfrm>
          </p:grpSpPr>
          <p:sp>
            <p:nvSpPr>
              <p:cNvPr id="96358" name="Rectangle 5"/>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59" name="Line 6"/>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0" name="Text Box 7"/>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61" name="Line 8"/>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2" name="Line 9"/>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3" name="Line 10"/>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4" name="Line 11"/>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5" name="Line 12"/>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6" name="Line 13"/>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7" name="Line 14"/>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8" name="Line 15"/>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9" name="Line 16"/>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70" name="Text Box 17"/>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71" name="Text Box 18"/>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72" name="Text Box 19"/>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73" name="Text Box 20"/>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solidFill>
                      <a:srgbClr val="0000CC"/>
                    </a:solidFill>
                  </a:rPr>
                  <a:t>25</a:t>
                </a:r>
              </a:p>
            </p:txBody>
          </p:sp>
          <p:sp>
            <p:nvSpPr>
              <p:cNvPr id="96374" name="Text Box 21"/>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75" name="Text Box 22"/>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76" name="Text Box 23"/>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377" name="Text Box 24"/>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78" name="Text Box 25"/>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79" name="Text Box 26"/>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80" name="Text Box 27"/>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81" name="Text Box 28"/>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82" name="Text Box 29"/>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83" name="Text Box 30"/>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84" name="Text Box 31"/>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85" name="Text Box 32"/>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86" name="Text Box 33"/>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87" name="Text Box 34"/>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88" name="Text Box 35"/>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51" name="Line 36"/>
            <p:cNvSpPr>
              <a:spLocks noChangeShapeType="1"/>
            </p:cNvSpPr>
            <p:nvPr/>
          </p:nvSpPr>
          <p:spPr bwMode="auto">
            <a:xfrm flipV="1">
              <a:off x="793"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2" name="Line 37"/>
            <p:cNvSpPr>
              <a:spLocks noChangeShapeType="1"/>
            </p:cNvSpPr>
            <p:nvPr/>
          </p:nvSpPr>
          <p:spPr bwMode="auto">
            <a:xfrm flipV="1">
              <a:off x="3288"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3" name="Text Box 38"/>
            <p:cNvSpPr txBox="1">
              <a:spLocks noChangeArrowheads="1"/>
            </p:cNvSpPr>
            <p:nvPr/>
          </p:nvSpPr>
          <p:spPr bwMode="auto">
            <a:xfrm>
              <a:off x="599" y="1748"/>
              <a:ext cx="382" cy="250"/>
            </a:xfrm>
            <a:prstGeom prst="rect">
              <a:avLst/>
            </a:prstGeom>
            <a:noFill/>
            <a:ln w="9525">
              <a:noFill/>
              <a:miter lim="800000"/>
              <a:headEnd/>
              <a:tailEnd/>
            </a:ln>
          </p:spPr>
          <p:txBody>
            <a:bodyPr wrap="none">
              <a:spAutoFit/>
            </a:bodyPr>
            <a:lstStyle/>
            <a:p>
              <a:r>
                <a:rPr lang="en-US" altLang="zh-CN"/>
                <a:t>low</a:t>
              </a:r>
            </a:p>
          </p:txBody>
        </p:sp>
        <p:sp>
          <p:nvSpPr>
            <p:cNvPr id="96354" name="Text Box 39"/>
            <p:cNvSpPr txBox="1">
              <a:spLocks noChangeArrowheads="1"/>
            </p:cNvSpPr>
            <p:nvPr/>
          </p:nvSpPr>
          <p:spPr bwMode="auto">
            <a:xfrm>
              <a:off x="3061" y="1706"/>
              <a:ext cx="454" cy="250"/>
            </a:xfrm>
            <a:prstGeom prst="rect">
              <a:avLst/>
            </a:prstGeom>
            <a:noFill/>
            <a:ln w="9525">
              <a:noFill/>
              <a:miter lim="800000"/>
              <a:headEnd/>
              <a:tailEnd/>
            </a:ln>
          </p:spPr>
          <p:txBody>
            <a:bodyPr wrap="none">
              <a:spAutoFit/>
            </a:bodyPr>
            <a:lstStyle/>
            <a:p>
              <a:r>
                <a:rPr lang="en-US" altLang="zh-CN"/>
                <a:t>high</a:t>
              </a:r>
            </a:p>
          </p:txBody>
        </p:sp>
        <p:sp>
          <p:nvSpPr>
            <p:cNvPr id="96355" name="Line 40"/>
            <p:cNvSpPr>
              <a:spLocks noChangeShapeType="1"/>
            </p:cNvSpPr>
            <p:nvPr/>
          </p:nvSpPr>
          <p:spPr bwMode="auto">
            <a:xfrm flipH="1">
              <a:off x="793" y="1661"/>
              <a:ext cx="726"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6" name="Text Box 41"/>
            <p:cNvSpPr txBox="1">
              <a:spLocks noChangeArrowheads="1"/>
            </p:cNvSpPr>
            <p:nvPr/>
          </p:nvSpPr>
          <p:spPr bwMode="auto">
            <a:xfrm>
              <a:off x="1565" y="159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57" name="Line 42"/>
            <p:cNvSpPr>
              <a:spLocks noChangeShapeType="1"/>
            </p:cNvSpPr>
            <p:nvPr/>
          </p:nvSpPr>
          <p:spPr bwMode="auto">
            <a:xfrm>
              <a:off x="2200" y="1661"/>
              <a:ext cx="1043"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96262" name="Text Box 43"/>
          <p:cNvSpPr txBox="1">
            <a:spLocks noChangeArrowheads="1"/>
          </p:cNvSpPr>
          <p:nvPr/>
        </p:nvSpPr>
        <p:spPr bwMode="auto">
          <a:xfrm>
            <a:off x="827088" y="1196975"/>
            <a:ext cx="4530725" cy="396875"/>
          </a:xfrm>
          <a:prstGeom prst="rect">
            <a:avLst/>
          </a:prstGeom>
          <a:noFill/>
          <a:ln w="9525">
            <a:noFill/>
            <a:miter lim="800000"/>
            <a:headEnd/>
            <a:tailEnd/>
          </a:ln>
        </p:spPr>
        <p:txBody>
          <a:bodyPr wrap="none">
            <a:spAutoFit/>
          </a:bodyPr>
          <a:lstStyle/>
          <a:p>
            <a:r>
              <a:rPr lang="zh-CN" altLang="en-US"/>
              <a:t>例：在下面有序数据集中查找数据项</a:t>
            </a:r>
            <a:r>
              <a:rPr lang="en-US" altLang="zh-CN"/>
              <a:t>62</a:t>
            </a:r>
          </a:p>
        </p:txBody>
      </p:sp>
      <p:sp>
        <p:nvSpPr>
          <p:cNvPr id="163884" name="Text Box 44"/>
          <p:cNvSpPr txBox="1">
            <a:spLocks noChangeArrowheads="1"/>
          </p:cNvSpPr>
          <p:nvPr/>
        </p:nvSpPr>
        <p:spPr bwMode="auto">
          <a:xfrm>
            <a:off x="5508625" y="1628775"/>
            <a:ext cx="3679825" cy="1465263"/>
          </a:xfrm>
          <a:prstGeom prst="rect">
            <a:avLst/>
          </a:prstGeom>
          <a:noFill/>
          <a:ln w="9525">
            <a:noFill/>
            <a:miter lim="800000"/>
            <a:headEnd/>
            <a:tailEnd/>
          </a:ln>
        </p:spPr>
        <p:txBody>
          <a:bodyPr wrap="none">
            <a:spAutoFit/>
          </a:bodyPr>
          <a:lstStyle/>
          <a:p>
            <a:r>
              <a:rPr lang="en-US" altLang="zh-CN" sz="1800" b="0"/>
              <a:t>item = 62</a:t>
            </a:r>
            <a:r>
              <a:rPr lang="en-US" altLang="zh-CN" sz="1600" b="0"/>
              <a:t>(</a:t>
            </a:r>
            <a:r>
              <a:rPr lang="zh-CN" altLang="en-US" sz="1600" b="0"/>
              <a:t>查找顶</a:t>
            </a:r>
            <a:r>
              <a:rPr lang="en-US" altLang="zh-CN" sz="1600" b="0"/>
              <a:t>)</a:t>
            </a:r>
          </a:p>
          <a:p>
            <a:r>
              <a:rPr lang="en-US" altLang="zh-CN" sz="1800" b="0"/>
              <a:t>low = 0</a:t>
            </a:r>
            <a:r>
              <a:rPr lang="en-US" altLang="zh-CN" sz="1600" b="0"/>
              <a:t>(</a:t>
            </a:r>
            <a:r>
              <a:rPr lang="zh-CN" altLang="en-US" sz="1600" b="0"/>
              <a:t>查找范围开始</a:t>
            </a:r>
            <a:r>
              <a:rPr lang="en-US" altLang="zh-CN" sz="1600" b="0"/>
              <a:t>)</a:t>
            </a:r>
          </a:p>
          <a:p>
            <a:r>
              <a:rPr lang="en-US" altLang="zh-CN" sz="1800" b="0"/>
              <a:t>high = 9(</a:t>
            </a:r>
            <a:r>
              <a:rPr lang="zh-CN" altLang="en-US" sz="1800" b="0"/>
              <a:t>查找范围结束</a:t>
            </a:r>
            <a:r>
              <a:rPr lang="en-US" altLang="zh-CN" sz="1800" b="0"/>
              <a:t>)</a:t>
            </a:r>
            <a:endParaRPr lang="en-US" altLang="zh-CN" sz="1600" b="0"/>
          </a:p>
          <a:p>
            <a:r>
              <a:rPr lang="en-US" altLang="zh-CN" sz="1800" b="0"/>
              <a:t>mid = (low+high)/2=4</a:t>
            </a:r>
            <a:r>
              <a:rPr lang="en-US" altLang="zh-CN" sz="1600" b="0"/>
              <a:t>(</a:t>
            </a:r>
            <a:r>
              <a:rPr lang="zh-CN" altLang="en-US" sz="1600" b="0"/>
              <a:t>查找范围中间</a:t>
            </a:r>
            <a:r>
              <a:rPr lang="en-US" altLang="zh-CN" sz="1600" b="0"/>
              <a:t>)</a:t>
            </a:r>
          </a:p>
          <a:p>
            <a:endParaRPr lang="en-US" altLang="zh-CN" sz="1800" b="0"/>
          </a:p>
        </p:txBody>
      </p:sp>
      <p:sp>
        <p:nvSpPr>
          <p:cNvPr id="163885" name="Text Box 45"/>
          <p:cNvSpPr txBox="1">
            <a:spLocks noChangeArrowheads="1"/>
          </p:cNvSpPr>
          <p:nvPr/>
        </p:nvSpPr>
        <p:spPr bwMode="auto">
          <a:xfrm>
            <a:off x="1692275" y="2781300"/>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62&gt;25</a:t>
            </a:r>
          </a:p>
        </p:txBody>
      </p:sp>
      <p:sp>
        <p:nvSpPr>
          <p:cNvPr id="163886" name="AutoShape 46"/>
          <p:cNvSpPr>
            <a:spLocks noChangeArrowheads="1"/>
          </p:cNvSpPr>
          <p:nvPr/>
        </p:nvSpPr>
        <p:spPr bwMode="auto">
          <a:xfrm>
            <a:off x="2700338" y="3141663"/>
            <a:ext cx="360362"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4" name="Group 47"/>
          <p:cNvGrpSpPr>
            <a:grpSpLocks/>
          </p:cNvGrpSpPr>
          <p:nvPr/>
        </p:nvGrpSpPr>
        <p:grpSpPr bwMode="auto">
          <a:xfrm>
            <a:off x="900113" y="3284538"/>
            <a:ext cx="6913562" cy="1476375"/>
            <a:chOff x="579" y="2160"/>
            <a:chExt cx="4355" cy="930"/>
          </a:xfrm>
        </p:grpSpPr>
        <p:grpSp>
          <p:nvGrpSpPr>
            <p:cNvPr id="96310" name="Group 48"/>
            <p:cNvGrpSpPr>
              <a:grpSpLocks/>
            </p:cNvGrpSpPr>
            <p:nvPr/>
          </p:nvGrpSpPr>
          <p:grpSpPr bwMode="auto">
            <a:xfrm>
              <a:off x="579" y="2160"/>
              <a:ext cx="2789" cy="499"/>
              <a:chOff x="1020" y="663"/>
              <a:chExt cx="2789" cy="499"/>
            </a:xfrm>
          </p:grpSpPr>
          <p:sp>
            <p:nvSpPr>
              <p:cNvPr id="96319" name="Rectangle 49"/>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20" name="Line 50"/>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1" name="Text Box 51"/>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22" name="Line 52"/>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3" name="Line 53"/>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4" name="Line 54"/>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5" name="Line 55"/>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6" name="Line 56"/>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7" name="Line 57"/>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8" name="Line 58"/>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9" name="Line 59"/>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0" name="Line 60"/>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1" name="Text Box 61"/>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32" name="Text Box 62"/>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33" name="Text Box 63"/>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34" name="Text Box 64"/>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335" name="Text Box 65"/>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36" name="Text Box 66"/>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37" name="Text Box 67"/>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solidFill>
                      <a:srgbClr val="0000CC"/>
                    </a:solidFill>
                  </a:rPr>
                  <a:t>50</a:t>
                </a:r>
              </a:p>
            </p:txBody>
          </p:sp>
          <p:sp>
            <p:nvSpPr>
              <p:cNvPr id="96338" name="Text Box 68"/>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39" name="Text Box 69"/>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40" name="Text Box 70"/>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41" name="Text Box 71"/>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42" name="Text Box 72"/>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43" name="Text Box 73"/>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44" name="Text Box 74"/>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45" name="Text Box 75"/>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46" name="Text Box 76"/>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47" name="Text Box 77"/>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48" name="Text Box 78"/>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49" name="Text Box 79"/>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11" name="Line 80"/>
            <p:cNvSpPr>
              <a:spLocks noChangeShapeType="1"/>
            </p:cNvSpPr>
            <p:nvPr/>
          </p:nvSpPr>
          <p:spPr bwMode="auto">
            <a:xfrm flipV="1">
              <a:off x="2154" y="2614"/>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2" name="Line 81"/>
            <p:cNvSpPr>
              <a:spLocks noChangeShapeType="1"/>
            </p:cNvSpPr>
            <p:nvPr/>
          </p:nvSpPr>
          <p:spPr bwMode="auto">
            <a:xfrm flipV="1">
              <a:off x="3210" y="2659"/>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3" name="Text Box 82"/>
            <p:cNvSpPr txBox="1">
              <a:spLocks noChangeArrowheads="1"/>
            </p:cNvSpPr>
            <p:nvPr/>
          </p:nvSpPr>
          <p:spPr bwMode="auto">
            <a:xfrm>
              <a:off x="1927" y="2840"/>
              <a:ext cx="382" cy="250"/>
            </a:xfrm>
            <a:prstGeom prst="rect">
              <a:avLst/>
            </a:prstGeom>
            <a:noFill/>
            <a:ln w="9525">
              <a:noFill/>
              <a:miter lim="800000"/>
              <a:headEnd/>
              <a:tailEnd/>
            </a:ln>
          </p:spPr>
          <p:txBody>
            <a:bodyPr wrap="none">
              <a:spAutoFit/>
            </a:bodyPr>
            <a:lstStyle/>
            <a:p>
              <a:r>
                <a:rPr lang="en-US" altLang="zh-CN"/>
                <a:t>low</a:t>
              </a:r>
            </a:p>
          </p:txBody>
        </p:sp>
        <p:sp>
          <p:nvSpPr>
            <p:cNvPr id="96314" name="Text Box 83"/>
            <p:cNvSpPr txBox="1">
              <a:spLocks noChangeArrowheads="1"/>
            </p:cNvSpPr>
            <p:nvPr/>
          </p:nvSpPr>
          <p:spPr bwMode="auto">
            <a:xfrm>
              <a:off x="2983" y="2840"/>
              <a:ext cx="454" cy="250"/>
            </a:xfrm>
            <a:prstGeom prst="rect">
              <a:avLst/>
            </a:prstGeom>
            <a:noFill/>
            <a:ln w="9525">
              <a:noFill/>
              <a:miter lim="800000"/>
              <a:headEnd/>
              <a:tailEnd/>
            </a:ln>
          </p:spPr>
          <p:txBody>
            <a:bodyPr wrap="none">
              <a:spAutoFit/>
            </a:bodyPr>
            <a:lstStyle/>
            <a:p>
              <a:r>
                <a:rPr lang="en-US" altLang="zh-CN"/>
                <a:t>high</a:t>
              </a:r>
            </a:p>
          </p:txBody>
        </p:sp>
        <p:sp>
          <p:nvSpPr>
            <p:cNvPr id="96315" name="Line 84"/>
            <p:cNvSpPr>
              <a:spLocks noChangeShapeType="1"/>
            </p:cNvSpPr>
            <p:nvPr/>
          </p:nvSpPr>
          <p:spPr bwMode="auto">
            <a:xfrm flipH="1">
              <a:off x="2200" y="2795"/>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6" name="Text Box 85"/>
            <p:cNvSpPr txBox="1">
              <a:spLocks noChangeArrowheads="1"/>
            </p:cNvSpPr>
            <p:nvPr/>
          </p:nvSpPr>
          <p:spPr bwMode="auto">
            <a:xfrm>
              <a:off x="2426" y="270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17" name="Line 86"/>
            <p:cNvSpPr>
              <a:spLocks noChangeShapeType="1"/>
            </p:cNvSpPr>
            <p:nvPr/>
          </p:nvSpPr>
          <p:spPr bwMode="auto">
            <a:xfrm>
              <a:off x="3016" y="2795"/>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8" name="Text Box 87"/>
            <p:cNvSpPr txBox="1">
              <a:spLocks noChangeArrowheads="1"/>
            </p:cNvSpPr>
            <p:nvPr/>
          </p:nvSpPr>
          <p:spPr bwMode="auto">
            <a:xfrm>
              <a:off x="3470" y="2205"/>
              <a:ext cx="1464" cy="577"/>
            </a:xfrm>
            <a:prstGeom prst="rect">
              <a:avLst/>
            </a:prstGeom>
            <a:noFill/>
            <a:ln w="9525">
              <a:noFill/>
              <a:miter lim="800000"/>
              <a:headEnd/>
              <a:tailEnd/>
            </a:ln>
          </p:spPr>
          <p:txBody>
            <a:bodyPr wrap="none">
              <a:spAutoFit/>
            </a:bodyPr>
            <a:lstStyle/>
            <a:p>
              <a:r>
                <a:rPr lang="en-US" altLang="zh-CN" sz="1800" b="0"/>
                <a:t>low = mid+1=5</a:t>
              </a:r>
            </a:p>
            <a:p>
              <a:r>
                <a:rPr lang="en-US" altLang="zh-CN" sz="1800" b="0"/>
                <a:t>high = 9</a:t>
              </a:r>
            </a:p>
            <a:p>
              <a:r>
                <a:rPr lang="en-US" altLang="zh-CN" sz="1800" b="0"/>
                <a:t>mid = (low+high)/2=7</a:t>
              </a:r>
            </a:p>
          </p:txBody>
        </p:sp>
      </p:grpSp>
      <p:sp>
        <p:nvSpPr>
          <p:cNvPr id="163928" name="Text Box 88"/>
          <p:cNvSpPr txBox="1">
            <a:spLocks noChangeArrowheads="1"/>
          </p:cNvSpPr>
          <p:nvPr/>
        </p:nvSpPr>
        <p:spPr bwMode="auto">
          <a:xfrm>
            <a:off x="1476375" y="4581525"/>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62&gt;50</a:t>
            </a:r>
          </a:p>
        </p:txBody>
      </p:sp>
      <p:sp>
        <p:nvSpPr>
          <p:cNvPr id="163929" name="AutoShape 89"/>
          <p:cNvSpPr>
            <a:spLocks noChangeArrowheads="1"/>
          </p:cNvSpPr>
          <p:nvPr/>
        </p:nvSpPr>
        <p:spPr bwMode="auto">
          <a:xfrm>
            <a:off x="2771775" y="4941888"/>
            <a:ext cx="360363"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6" name="Group 90"/>
          <p:cNvGrpSpPr>
            <a:grpSpLocks/>
          </p:cNvGrpSpPr>
          <p:nvPr/>
        </p:nvGrpSpPr>
        <p:grpSpPr bwMode="auto">
          <a:xfrm>
            <a:off x="900113" y="5013325"/>
            <a:ext cx="6913562" cy="1476375"/>
            <a:chOff x="567" y="3158"/>
            <a:chExt cx="4355" cy="930"/>
          </a:xfrm>
        </p:grpSpPr>
        <p:grpSp>
          <p:nvGrpSpPr>
            <p:cNvPr id="96271" name="Group 91"/>
            <p:cNvGrpSpPr>
              <a:grpSpLocks/>
            </p:cNvGrpSpPr>
            <p:nvPr/>
          </p:nvGrpSpPr>
          <p:grpSpPr bwMode="auto">
            <a:xfrm>
              <a:off x="567" y="3158"/>
              <a:ext cx="2789" cy="499"/>
              <a:chOff x="1020" y="663"/>
              <a:chExt cx="2789" cy="499"/>
            </a:xfrm>
          </p:grpSpPr>
          <p:sp>
            <p:nvSpPr>
              <p:cNvPr id="96279" name="Rectangle 92"/>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280" name="Line 93"/>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1" name="Text Box 94"/>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282" name="Line 95"/>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3" name="Line 96"/>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4" name="Line 97"/>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5" name="Line 98"/>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6" name="Line 99"/>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7" name="Line 100"/>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8" name="Line 101"/>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9" name="Line 102"/>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0" name="Line 103"/>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1" name="Text Box 104"/>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292" name="Text Box 105"/>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293" name="Text Box 106"/>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294" name="Text Box 107"/>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295" name="Text Box 108"/>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296" name="Text Box 109"/>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297" name="Text Box 110"/>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298" name="Text Box 111"/>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solidFill>
                      <a:srgbClr val="0000CC"/>
                    </a:solidFill>
                  </a:rPr>
                  <a:t>62</a:t>
                </a:r>
              </a:p>
            </p:txBody>
          </p:sp>
          <p:sp>
            <p:nvSpPr>
              <p:cNvPr id="96299" name="Text Box 112"/>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00" name="Text Box 113"/>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01" name="Text Box 114"/>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02" name="Text Box 115"/>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03" name="Text Box 116"/>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04" name="Text Box 117"/>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05" name="Text Box 118"/>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06" name="Text Box 119"/>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07" name="Text Box 120"/>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08" name="Text Box 121"/>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09" name="Text Box 122"/>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272" name="Line 123"/>
            <p:cNvSpPr>
              <a:spLocks noChangeShapeType="1"/>
            </p:cNvSpPr>
            <p:nvPr/>
          </p:nvSpPr>
          <p:spPr bwMode="auto">
            <a:xfrm flipV="1">
              <a:off x="2880"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3" name="Line 124"/>
            <p:cNvSpPr>
              <a:spLocks noChangeShapeType="1"/>
            </p:cNvSpPr>
            <p:nvPr/>
          </p:nvSpPr>
          <p:spPr bwMode="auto">
            <a:xfrm flipV="1">
              <a:off x="3198"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4" name="Text Box 125"/>
            <p:cNvSpPr txBox="1">
              <a:spLocks noChangeArrowheads="1"/>
            </p:cNvSpPr>
            <p:nvPr/>
          </p:nvSpPr>
          <p:spPr bwMode="auto">
            <a:xfrm>
              <a:off x="2653" y="3838"/>
              <a:ext cx="382" cy="250"/>
            </a:xfrm>
            <a:prstGeom prst="rect">
              <a:avLst/>
            </a:prstGeom>
            <a:noFill/>
            <a:ln w="9525">
              <a:noFill/>
              <a:miter lim="800000"/>
              <a:headEnd/>
              <a:tailEnd/>
            </a:ln>
          </p:spPr>
          <p:txBody>
            <a:bodyPr wrap="none">
              <a:spAutoFit/>
            </a:bodyPr>
            <a:lstStyle/>
            <a:p>
              <a:r>
                <a:rPr lang="en-US" altLang="zh-CN"/>
                <a:t>low</a:t>
              </a:r>
            </a:p>
          </p:txBody>
        </p:sp>
        <p:sp>
          <p:nvSpPr>
            <p:cNvPr id="96275" name="Text Box 126"/>
            <p:cNvSpPr txBox="1">
              <a:spLocks noChangeArrowheads="1"/>
            </p:cNvSpPr>
            <p:nvPr/>
          </p:nvSpPr>
          <p:spPr bwMode="auto">
            <a:xfrm>
              <a:off x="2971" y="3838"/>
              <a:ext cx="454" cy="250"/>
            </a:xfrm>
            <a:prstGeom prst="rect">
              <a:avLst/>
            </a:prstGeom>
            <a:noFill/>
            <a:ln w="9525">
              <a:noFill/>
              <a:miter lim="800000"/>
              <a:headEnd/>
              <a:tailEnd/>
            </a:ln>
          </p:spPr>
          <p:txBody>
            <a:bodyPr wrap="none">
              <a:spAutoFit/>
            </a:bodyPr>
            <a:lstStyle/>
            <a:p>
              <a:r>
                <a:rPr lang="en-US" altLang="zh-CN"/>
                <a:t>high</a:t>
              </a:r>
            </a:p>
          </p:txBody>
        </p:sp>
        <p:sp>
          <p:nvSpPr>
            <p:cNvPr id="96276" name="Line 127"/>
            <p:cNvSpPr>
              <a:spLocks noChangeShapeType="1"/>
            </p:cNvSpPr>
            <p:nvPr/>
          </p:nvSpPr>
          <p:spPr bwMode="auto">
            <a:xfrm flipH="1">
              <a:off x="2880" y="3793"/>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7" name="Line 128"/>
            <p:cNvSpPr>
              <a:spLocks noChangeShapeType="1"/>
            </p:cNvSpPr>
            <p:nvPr/>
          </p:nvSpPr>
          <p:spPr bwMode="auto">
            <a:xfrm>
              <a:off x="3004" y="3793"/>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8" name="Text Box 129"/>
            <p:cNvSpPr txBox="1">
              <a:spLocks noChangeArrowheads="1"/>
            </p:cNvSpPr>
            <p:nvPr/>
          </p:nvSpPr>
          <p:spPr bwMode="auto">
            <a:xfrm>
              <a:off x="3458" y="3203"/>
              <a:ext cx="1464" cy="577"/>
            </a:xfrm>
            <a:prstGeom prst="rect">
              <a:avLst/>
            </a:prstGeom>
            <a:noFill/>
            <a:ln w="9525">
              <a:noFill/>
              <a:miter lim="800000"/>
              <a:headEnd/>
              <a:tailEnd/>
            </a:ln>
          </p:spPr>
          <p:txBody>
            <a:bodyPr wrap="none">
              <a:spAutoFit/>
            </a:bodyPr>
            <a:lstStyle/>
            <a:p>
              <a:r>
                <a:rPr lang="en-US" altLang="zh-CN" sz="1800" b="0"/>
                <a:t>low = mid+1=8</a:t>
              </a:r>
            </a:p>
            <a:p>
              <a:r>
                <a:rPr lang="en-US" altLang="zh-CN" sz="1800" b="0"/>
                <a:t>high = 9</a:t>
              </a:r>
            </a:p>
            <a:p>
              <a:r>
                <a:rPr lang="en-US" altLang="zh-CN" sz="1800" b="0"/>
                <a:t>mid = (low+high)/2=8</a:t>
              </a:r>
            </a:p>
          </p:txBody>
        </p:sp>
      </p:grpSp>
      <p:sp>
        <p:nvSpPr>
          <p:cNvPr id="163970" name="Text Box 130"/>
          <p:cNvSpPr txBox="1">
            <a:spLocks noChangeArrowheads="1"/>
          </p:cNvSpPr>
          <p:nvPr/>
        </p:nvSpPr>
        <p:spPr bwMode="auto">
          <a:xfrm>
            <a:off x="1042988" y="5949950"/>
            <a:ext cx="3170237" cy="396875"/>
          </a:xfrm>
          <a:prstGeom prst="rect">
            <a:avLst/>
          </a:prstGeom>
          <a:noFill/>
          <a:ln w="9525">
            <a:noFill/>
            <a:miter lim="800000"/>
            <a:headEnd/>
            <a:tailEnd/>
          </a:ln>
        </p:spPr>
        <p:txBody>
          <a:bodyPr wrap="none">
            <a:spAutoFit/>
          </a:bodyPr>
          <a:lstStyle/>
          <a:p>
            <a:r>
              <a:rPr lang="en-US" altLang="zh-CN">
                <a:solidFill>
                  <a:srgbClr val="0000CC"/>
                </a:solidFill>
              </a:rPr>
              <a:t>item = data[mid],</a:t>
            </a:r>
            <a:r>
              <a:rPr lang="zh-CN" altLang="en-US">
                <a:solidFill>
                  <a:srgbClr val="0000CC"/>
                </a:solidFill>
              </a:rPr>
              <a:t>即</a:t>
            </a:r>
            <a:r>
              <a:rPr lang="en-US" altLang="zh-CN">
                <a:solidFill>
                  <a:srgbClr val="0000CC"/>
                </a:solidFill>
              </a:rPr>
              <a:t>62=62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4"/>
                                        </p:tgtEl>
                                        <p:attrNameLst>
                                          <p:attrName>style.visibility</p:attrName>
                                        </p:attrNameLst>
                                      </p:cBhvr>
                                      <p:to>
                                        <p:strVal val="visible"/>
                                      </p:to>
                                    </p:set>
                                    <p:animEffect transition="in" filter="blinds(horizontal)">
                                      <p:cBhvr>
                                        <p:cTn id="7" dur="500"/>
                                        <p:tgtEl>
                                          <p:spTgt spid="1638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5"/>
                                        </p:tgtEl>
                                        <p:attrNameLst>
                                          <p:attrName>style.visibility</p:attrName>
                                        </p:attrNameLst>
                                      </p:cBhvr>
                                      <p:to>
                                        <p:strVal val="visible"/>
                                      </p:to>
                                    </p:set>
                                    <p:animEffect transition="in" filter="blinds(horizontal)">
                                      <p:cBhvr>
                                        <p:cTn id="12" dur="500"/>
                                        <p:tgtEl>
                                          <p:spTgt spid="163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6"/>
                                        </p:tgtEl>
                                        <p:attrNameLst>
                                          <p:attrName>style.visibility</p:attrName>
                                        </p:attrNameLst>
                                      </p:cBhvr>
                                      <p:to>
                                        <p:strVal val="visible"/>
                                      </p:to>
                                    </p:set>
                                    <p:animEffect transition="in" filter="blinds(horizontal)">
                                      <p:cBhvr>
                                        <p:cTn id="17" dur="500"/>
                                        <p:tgtEl>
                                          <p:spTgt spid="163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28"/>
                                        </p:tgtEl>
                                        <p:attrNameLst>
                                          <p:attrName>style.visibility</p:attrName>
                                        </p:attrNameLst>
                                      </p:cBhvr>
                                      <p:to>
                                        <p:strVal val="visible"/>
                                      </p:to>
                                    </p:set>
                                    <p:animEffect transition="in" filter="blinds(horizontal)">
                                      <p:cBhvr>
                                        <p:cTn id="27" dur="500"/>
                                        <p:tgtEl>
                                          <p:spTgt spid="1639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929"/>
                                        </p:tgtEl>
                                        <p:attrNameLst>
                                          <p:attrName>style.visibility</p:attrName>
                                        </p:attrNameLst>
                                      </p:cBhvr>
                                      <p:to>
                                        <p:strVal val="visible"/>
                                      </p:to>
                                    </p:set>
                                    <p:animEffect transition="in" filter="blinds(horizontal)">
                                      <p:cBhvr>
                                        <p:cTn id="32" dur="500"/>
                                        <p:tgtEl>
                                          <p:spTgt spid="1639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970"/>
                                        </p:tgtEl>
                                        <p:attrNameLst>
                                          <p:attrName>style.visibility</p:attrName>
                                        </p:attrNameLst>
                                      </p:cBhvr>
                                      <p:to>
                                        <p:strVal val="visible"/>
                                      </p:to>
                                    </p:set>
                                    <p:animEffect transition="in" filter="blinds(horizontal)">
                                      <p:cBhvr>
                                        <p:cTn id="42" dur="500"/>
                                        <p:tgtEl>
                                          <p:spTgt spid="16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4" grpId="0"/>
      <p:bldP spid="163885" grpId="0"/>
      <p:bldP spid="163886" grpId="0" animBg="1"/>
      <p:bldP spid="163928" grpId="0"/>
      <p:bldP spid="163929" grpId="0" animBg="1"/>
      <p:bldP spid="16397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3"/>
          <p:cNvSpPr>
            <a:spLocks noGrp="1"/>
          </p:cNvSpPr>
          <p:nvPr>
            <p:ph type="ftr" sz="quarter" idx="10"/>
          </p:nvPr>
        </p:nvSpPr>
        <p:spPr>
          <a:noFill/>
        </p:spPr>
        <p:txBody>
          <a:bodyPr/>
          <a:lstStyle/>
          <a:p>
            <a:r>
              <a:rPr lang="en-US" altLang="zh-CN" smtClean="0"/>
              <a:t>构造类型 – 数组和指针</a:t>
            </a:r>
          </a:p>
        </p:txBody>
      </p:sp>
      <p:sp>
        <p:nvSpPr>
          <p:cNvPr id="97283" name="灯片编号占位符 4"/>
          <p:cNvSpPr>
            <a:spLocks noGrp="1"/>
          </p:cNvSpPr>
          <p:nvPr>
            <p:ph type="sldNum" sz="quarter" idx="11"/>
          </p:nvPr>
        </p:nvSpPr>
        <p:spPr>
          <a:noFill/>
        </p:spPr>
        <p:txBody>
          <a:bodyPr/>
          <a:lstStyle/>
          <a:p>
            <a:fld id="{A5A5A117-1998-42A0-B4D5-E9BA658478F4}" type="slidenum">
              <a:rPr lang="en-US" altLang="zh-CN" smtClean="0"/>
              <a:pPr/>
              <a:t>87</a:t>
            </a:fld>
            <a:endParaRPr lang="en-US" altLang="zh-CN" smtClean="0"/>
          </a:p>
        </p:txBody>
      </p:sp>
      <p:sp>
        <p:nvSpPr>
          <p:cNvPr id="97284" name="Rectangle 2"/>
          <p:cNvSpPr>
            <a:spLocks noGrp="1" noChangeArrowheads="1"/>
          </p:cNvSpPr>
          <p:nvPr>
            <p:ph type="title"/>
          </p:nvPr>
        </p:nvSpPr>
        <p:spPr/>
        <p:txBody>
          <a:bodyPr/>
          <a:lstStyle/>
          <a:p>
            <a:r>
              <a:rPr lang="zh-CN" altLang="en-US" smtClean="0">
                <a:ea typeface="宋体" pitchFamily="2" charset="-122"/>
              </a:rPr>
              <a:t>折半查找算法（续）</a:t>
            </a:r>
          </a:p>
        </p:txBody>
      </p:sp>
      <p:sp>
        <p:nvSpPr>
          <p:cNvPr id="97285" name="Rectangle 3"/>
          <p:cNvSpPr>
            <a:spLocks noGrp="1" noChangeArrowheads="1"/>
          </p:cNvSpPr>
          <p:nvPr>
            <p:ph type="body" idx="1"/>
          </p:nvPr>
        </p:nvSpPr>
        <p:spPr/>
        <p:txBody>
          <a:bodyPr/>
          <a:lstStyle/>
          <a:p>
            <a:pPr>
              <a:buFont typeface="Wingdings" pitchFamily="2" charset="2"/>
              <a:buNone/>
            </a:pPr>
            <a:r>
              <a:rPr lang="zh-CN" altLang="en-US" sz="1400" smtClean="0">
                <a:ea typeface="宋体" pitchFamily="2" charset="-122"/>
              </a:rPr>
              <a:t>在有序整数数组中查找给定元素的折半查找算法如下</a:t>
            </a:r>
            <a:r>
              <a:rPr lang="en-US" altLang="zh-CN" sz="1400" smtClean="0">
                <a:ea typeface="宋体" pitchFamily="2" charset="-122"/>
              </a:rPr>
              <a:t>:</a:t>
            </a:r>
          </a:p>
          <a:p>
            <a:pPr>
              <a:buFont typeface="Wingdings" pitchFamily="2" charset="2"/>
              <a:buNone/>
            </a:pPr>
            <a:r>
              <a:rPr lang="en-US" altLang="zh-CN" sz="1400" b="0" smtClean="0">
                <a:ea typeface="宋体" pitchFamily="2" charset="-122"/>
              </a:rPr>
              <a:t>int bsearch(int item, int array[ ], int len)</a:t>
            </a:r>
          </a:p>
          <a:p>
            <a:pPr>
              <a:buFont typeface="Wingdings" pitchFamily="2" charset="2"/>
              <a:buNone/>
            </a:pPr>
            <a:r>
              <a:rPr lang="en-US" altLang="zh-CN" sz="1400" b="0" smtClean="0">
                <a:ea typeface="宋体" pitchFamily="2" charset="-122"/>
              </a:rPr>
              <a:t>{</a:t>
            </a:r>
          </a:p>
          <a:p>
            <a:pPr lvl="1">
              <a:buFont typeface="Wingdings" pitchFamily="2" charset="2"/>
              <a:buNone/>
            </a:pPr>
            <a:r>
              <a:rPr lang="en-US" altLang="zh-CN" sz="1400" smtClean="0">
                <a:ea typeface="宋体" pitchFamily="2" charset="-122"/>
              </a:rPr>
              <a:t>int low=0, high=len-1, mid;</a:t>
            </a:r>
          </a:p>
          <a:p>
            <a:pPr lvl="1">
              <a:buFont typeface="Wingdings" pitchFamily="2" charset="2"/>
              <a:buNone/>
            </a:pPr>
            <a:r>
              <a:rPr lang="en-US" altLang="zh-CN" sz="1400" smtClean="0">
                <a:ea typeface="宋体" pitchFamily="2" charset="-122"/>
              </a:rPr>
              <a:t>while(low &lt;= high){</a:t>
            </a:r>
          </a:p>
          <a:p>
            <a:pPr lvl="2" indent="0">
              <a:buFont typeface="Wingdings" pitchFamily="2" charset="2"/>
              <a:buNone/>
            </a:pPr>
            <a:r>
              <a:rPr lang="en-US" altLang="zh-CN" sz="1400" smtClean="0">
                <a:ea typeface="宋体" pitchFamily="2" charset="-122"/>
              </a:rPr>
              <a:t>mid = (high + low) / 2;</a:t>
            </a:r>
          </a:p>
          <a:p>
            <a:pPr lvl="2" indent="0">
              <a:buFont typeface="Wingdings" pitchFamily="2" charset="2"/>
              <a:buNone/>
            </a:pPr>
            <a:r>
              <a:rPr lang="en-US" altLang="zh-CN" sz="1400" smtClean="0">
                <a:ea typeface="宋体" pitchFamily="2" charset="-122"/>
              </a:rPr>
              <a:t>if(( item &lt; array[mid])</a:t>
            </a:r>
          </a:p>
          <a:p>
            <a:pPr lvl="3" indent="0"/>
            <a:r>
              <a:rPr lang="en-US" altLang="zh-CN" sz="1400" smtClean="0">
                <a:ea typeface="宋体" pitchFamily="2" charset="-122"/>
              </a:rPr>
              <a:t>   high = mid – 1;</a:t>
            </a:r>
          </a:p>
          <a:p>
            <a:pPr lvl="2" indent="0">
              <a:buFont typeface="Wingdings" pitchFamily="2" charset="2"/>
              <a:buNone/>
            </a:pPr>
            <a:r>
              <a:rPr lang="en-US" altLang="zh-CN" sz="1400" smtClean="0">
                <a:ea typeface="宋体" pitchFamily="2" charset="-122"/>
              </a:rPr>
              <a:t>else if ( item &gt; array[mid])</a:t>
            </a:r>
          </a:p>
          <a:p>
            <a:pPr lvl="3" indent="0"/>
            <a:r>
              <a:rPr lang="en-US" altLang="zh-CN" sz="1400" smtClean="0">
                <a:ea typeface="宋体" pitchFamily="2" charset="-122"/>
              </a:rPr>
              <a:t>   low = mid + 1;</a:t>
            </a:r>
          </a:p>
          <a:p>
            <a:pPr lvl="2" indent="0">
              <a:buFont typeface="Wingdings" pitchFamily="2" charset="2"/>
              <a:buNone/>
            </a:pPr>
            <a:r>
              <a:rPr lang="en-US" altLang="zh-CN" sz="1400" smtClean="0">
                <a:ea typeface="宋体" pitchFamily="2" charset="-122"/>
              </a:rPr>
              <a:t>else</a:t>
            </a:r>
          </a:p>
          <a:p>
            <a:pPr lvl="3" indent="0"/>
            <a:r>
              <a:rPr lang="en-US" altLang="zh-CN" sz="1400" smtClean="0">
                <a:ea typeface="宋体" pitchFamily="2" charset="-122"/>
              </a:rPr>
              <a:t>   return (mid);</a:t>
            </a:r>
          </a:p>
          <a:p>
            <a:pPr lvl="1">
              <a:buFont typeface="Wingdings" pitchFamily="2" charset="2"/>
              <a:buNone/>
            </a:pPr>
            <a:r>
              <a:rPr lang="en-US" altLang="zh-CN" sz="1400" smtClean="0">
                <a:ea typeface="宋体" pitchFamily="2" charset="-122"/>
              </a:rPr>
              <a:t>}</a:t>
            </a:r>
          </a:p>
          <a:p>
            <a:pPr lvl="1">
              <a:buFont typeface="Wingdings" pitchFamily="2" charset="2"/>
              <a:buNone/>
            </a:pPr>
            <a:r>
              <a:rPr lang="en-US" altLang="zh-CN" sz="1400" smtClean="0">
                <a:ea typeface="宋体" pitchFamily="2" charset="-122"/>
              </a:rPr>
              <a:t>return -1;</a:t>
            </a:r>
          </a:p>
          <a:p>
            <a:pPr>
              <a:buFont typeface="Wingdings" pitchFamily="2" charset="2"/>
              <a:buNone/>
            </a:pPr>
            <a:r>
              <a:rPr lang="en-US" altLang="zh-CN" sz="1400" b="0" smtClean="0">
                <a:ea typeface="宋体" pitchFamily="2" charset="-122"/>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3"/>
          <p:cNvSpPr>
            <a:spLocks noGrp="1"/>
          </p:cNvSpPr>
          <p:nvPr>
            <p:ph type="ftr" sz="quarter" idx="10"/>
          </p:nvPr>
        </p:nvSpPr>
        <p:spPr>
          <a:noFill/>
        </p:spPr>
        <p:txBody>
          <a:bodyPr/>
          <a:lstStyle/>
          <a:p>
            <a:r>
              <a:rPr lang="en-US" altLang="zh-CN" smtClean="0"/>
              <a:t>构造类型 – 数组和指针</a:t>
            </a:r>
          </a:p>
        </p:txBody>
      </p:sp>
      <p:sp>
        <p:nvSpPr>
          <p:cNvPr id="98307" name="灯片编号占位符 4"/>
          <p:cNvSpPr>
            <a:spLocks noGrp="1"/>
          </p:cNvSpPr>
          <p:nvPr>
            <p:ph type="sldNum" sz="quarter" idx="11"/>
          </p:nvPr>
        </p:nvSpPr>
        <p:spPr>
          <a:noFill/>
        </p:spPr>
        <p:txBody>
          <a:bodyPr/>
          <a:lstStyle/>
          <a:p>
            <a:fld id="{06E4AFE4-8CE3-4FEF-8E0C-FD49065B7A0A}" type="slidenum">
              <a:rPr lang="en-US" altLang="zh-CN" smtClean="0"/>
              <a:pPr/>
              <a:t>88</a:t>
            </a:fld>
            <a:endParaRPr lang="en-US" altLang="zh-CN" smtClean="0"/>
          </a:p>
        </p:txBody>
      </p:sp>
      <p:sp>
        <p:nvSpPr>
          <p:cNvPr id="98308"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5.5</a:t>
            </a:r>
            <a:r>
              <a:rPr lang="zh-CN" altLang="en-US" dirty="0" smtClean="0">
                <a:ea typeface="宋体" pitchFamily="2" charset="-122"/>
              </a:rPr>
              <a:t>：代码实现</a:t>
            </a:r>
          </a:p>
        </p:txBody>
      </p:sp>
      <p:sp>
        <p:nvSpPr>
          <p:cNvPr id="98309" name="Rectangle 3"/>
          <p:cNvSpPr>
            <a:spLocks noGrp="1" noChangeArrowheads="1"/>
          </p:cNvSpPr>
          <p:nvPr>
            <p:ph type="body" idx="1"/>
          </p:nvPr>
        </p:nvSpPr>
        <p:spPr>
          <a:xfrm>
            <a:off x="977900" y="1196975"/>
            <a:ext cx="7105650" cy="5400675"/>
          </a:xfrm>
        </p:spPr>
        <p:txBody>
          <a:bodyPr/>
          <a:lstStyle/>
          <a:p>
            <a:pPr>
              <a:lnSpc>
                <a:spcPct val="70000"/>
              </a:lnSpc>
              <a:spcBef>
                <a:spcPct val="50000"/>
              </a:spcBef>
              <a:buFont typeface="Wingdings" pitchFamily="2" charset="2"/>
              <a:buNone/>
            </a:pPr>
            <a:r>
              <a:rPr lang="en-US" altLang="zh-CN" sz="1400" b="0" smtClean="0">
                <a:ea typeface="宋体" pitchFamily="2" charset="-122"/>
              </a:rPr>
              <a:t>/*c5_4.c</a:t>
            </a:r>
          </a:p>
          <a:p>
            <a:pPr>
              <a:lnSpc>
                <a:spcPct val="70000"/>
              </a:lnSpc>
              <a:spcBef>
                <a:spcPct val="50000"/>
              </a:spcBef>
              <a:buFont typeface="Wingdings" pitchFamily="2" charset="2"/>
              <a:buNone/>
            </a:pPr>
            <a:r>
              <a:rPr lang="en-US" altLang="zh-CN" sz="1400" b="0" smtClean="0">
                <a:ea typeface="宋体" pitchFamily="2" charset="-122"/>
              </a:rPr>
              <a:t>#include &lt;stdio.h&gt;</a:t>
            </a:r>
          </a:p>
          <a:p>
            <a:pPr>
              <a:lnSpc>
                <a:spcPct val="70000"/>
              </a:lnSpc>
              <a:spcBef>
                <a:spcPct val="50000"/>
              </a:spcBef>
              <a:buFont typeface="Wingdings" pitchFamily="2" charset="2"/>
              <a:buNone/>
            </a:pPr>
            <a:r>
              <a:rPr lang="en-US" altLang="zh-CN" sz="1400" b="0" smtClean="0">
                <a:ea typeface="宋体" pitchFamily="2" charset="-122"/>
              </a:rPr>
              <a:t>struct Key {</a:t>
            </a:r>
          </a:p>
          <a:p>
            <a:pPr lvl="1">
              <a:lnSpc>
                <a:spcPct val="70000"/>
              </a:lnSpc>
              <a:spcBef>
                <a:spcPct val="50000"/>
              </a:spcBef>
              <a:buFont typeface="Wingdings" pitchFamily="2" charset="2"/>
              <a:buNone/>
            </a:pPr>
            <a:r>
              <a:rPr lang="en-US" altLang="zh-CN" sz="1400" smtClean="0">
                <a:ea typeface="宋体" pitchFamily="2" charset="-122"/>
              </a:rPr>
              <a:t>char  *keyword;</a:t>
            </a:r>
          </a:p>
          <a:p>
            <a:pPr lvl="1">
              <a:lnSpc>
                <a:spcPct val="70000"/>
              </a:lnSpc>
              <a:spcBef>
                <a:spcPct val="50000"/>
              </a:spcBef>
              <a:buFont typeface="Wingdings" pitchFamily="2" charset="2"/>
              <a:buNone/>
            </a:pPr>
            <a:r>
              <a:rPr lang="en-US" altLang="zh-CN" sz="1400" smtClean="0">
                <a:ea typeface="宋体" pitchFamily="2" charset="-122"/>
              </a:rPr>
              <a:t>int  keycount;</a:t>
            </a:r>
          </a:p>
          <a:p>
            <a:pPr>
              <a:lnSpc>
                <a:spcPct val="70000"/>
              </a:lnSpc>
              <a:spcBef>
                <a:spcPct val="50000"/>
              </a:spcBef>
              <a:buFont typeface="Wingdings" pitchFamily="2" charset="2"/>
              <a:buNone/>
            </a:pPr>
            <a:r>
              <a:rPr lang="en-US" altLang="zh-CN" sz="1400" b="0" smtClean="0">
                <a:ea typeface="宋体" pitchFamily="2" charset="-122"/>
              </a:rPr>
              <a:t>} Keytab[ ] = {</a:t>
            </a:r>
          </a:p>
          <a:p>
            <a:pPr lvl="1">
              <a:lnSpc>
                <a:spcPct val="70000"/>
              </a:lnSpc>
              <a:spcBef>
                <a:spcPct val="50000"/>
              </a:spcBef>
              <a:buFont typeface="Wingdings" pitchFamily="2" charset="2"/>
              <a:buNone/>
            </a:pPr>
            <a:r>
              <a:rPr lang="en-US" altLang="zh-CN" sz="1400" smtClean="0">
                <a:ea typeface="宋体" pitchFamily="2" charset="-122"/>
              </a:rPr>
              <a:t>“auto”, 0,</a:t>
            </a:r>
          </a:p>
          <a:p>
            <a:pPr lvl="1">
              <a:lnSpc>
                <a:spcPct val="70000"/>
              </a:lnSpc>
              <a:spcBef>
                <a:spcPct val="50000"/>
              </a:spcBef>
              <a:buFont typeface="Wingdings" pitchFamily="2" charset="2"/>
              <a:buNone/>
            </a:pPr>
            <a:r>
              <a:rPr lang="en-US" altLang="zh-CN" sz="1400" smtClean="0">
                <a:ea typeface="宋体" pitchFamily="2" charset="-122"/>
              </a:rPr>
              <a:t>“break”, 0,</a:t>
            </a:r>
          </a:p>
          <a:p>
            <a:pPr lvl="1">
              <a:lnSpc>
                <a:spcPct val="70000"/>
              </a:lnSpc>
              <a:spcBef>
                <a:spcPct val="50000"/>
              </a:spcBef>
              <a:buFont typeface="Wingdings" pitchFamily="2" charset="2"/>
              <a:buNone/>
            </a:pPr>
            <a:r>
              <a:rPr lang="en-US" altLang="zh-CN" sz="1400" smtClean="0">
                <a:ea typeface="宋体" pitchFamily="2" charset="-122"/>
              </a:rPr>
              <a:t>“case”, 0,</a:t>
            </a:r>
          </a:p>
          <a:p>
            <a:pPr lvl="1">
              <a:lnSpc>
                <a:spcPct val="70000"/>
              </a:lnSpc>
              <a:spcBef>
                <a:spcPct val="50000"/>
              </a:spcBef>
              <a:buFont typeface="Wingdings" pitchFamily="2" charset="2"/>
              <a:buNone/>
            </a:pPr>
            <a:r>
              <a:rPr lang="en-US" altLang="zh-CN" sz="1400" smtClean="0">
                <a:ea typeface="宋体" pitchFamily="2" charset="-122"/>
              </a:rPr>
              <a:t>…</a:t>
            </a:r>
          </a:p>
          <a:p>
            <a:pPr lvl="1">
              <a:lnSpc>
                <a:spcPct val="70000"/>
              </a:lnSpc>
              <a:spcBef>
                <a:spcPct val="50000"/>
              </a:spcBef>
              <a:buFont typeface="Wingdings" pitchFamily="2" charset="2"/>
              <a:buNone/>
            </a:pPr>
            <a:r>
              <a:rPr lang="en-US" altLang="zh-CN" sz="1400" smtClean="0">
                <a:ea typeface="宋体" pitchFamily="2" charset="-122"/>
              </a:rPr>
              <a:t>“while”, 0</a:t>
            </a:r>
          </a:p>
          <a:p>
            <a:pPr>
              <a:lnSpc>
                <a:spcPct val="70000"/>
              </a:lnSpc>
              <a:spcBef>
                <a:spcPct val="50000"/>
              </a:spcBef>
              <a:buFont typeface="Wingdings" pitchFamily="2" charset="2"/>
              <a:buNone/>
            </a:pPr>
            <a:r>
              <a:rPr lang="en-US" altLang="zh-CN" sz="1400" b="0" smtClean="0">
                <a:ea typeface="宋体" pitchFamily="2" charset="-122"/>
              </a:rPr>
              <a:t>};</a:t>
            </a:r>
          </a:p>
          <a:p>
            <a:pPr>
              <a:lnSpc>
                <a:spcPct val="70000"/>
              </a:lnSpc>
              <a:spcBef>
                <a:spcPct val="50000"/>
              </a:spcBef>
              <a:buFont typeface="Wingdings" pitchFamily="2" charset="2"/>
              <a:buNone/>
            </a:pPr>
            <a:r>
              <a:rPr lang="en-US" altLang="zh-CN" sz="1400" b="0" smtClean="0">
                <a:ea typeface="宋体" pitchFamily="2" charset="-122"/>
              </a:rPr>
              <a:t> #define  MAXWORD  20</a:t>
            </a:r>
          </a:p>
          <a:p>
            <a:pPr>
              <a:lnSpc>
                <a:spcPct val="70000"/>
              </a:lnSpc>
              <a:spcBef>
                <a:spcPct val="50000"/>
              </a:spcBef>
              <a:buFont typeface="Wingdings" pitchFamily="2" charset="2"/>
              <a:buNone/>
            </a:pPr>
            <a:r>
              <a:rPr lang="en-US" altLang="zh-CN" sz="1400" b="0" smtClean="0">
                <a:ea typeface="宋体" pitchFamily="2" charset="-122"/>
              </a:rPr>
              <a:t>#define  NKEYS  </a:t>
            </a:r>
            <a:r>
              <a:rPr lang="en-US" altLang="zh-CN" sz="1400" smtClean="0">
                <a:solidFill>
                  <a:srgbClr val="0033CC"/>
                </a:solidFill>
                <a:ea typeface="宋体" pitchFamily="2" charset="-122"/>
              </a:rPr>
              <a:t>(sizeof(Keytab) / sizeof(struct  Key))</a:t>
            </a:r>
          </a:p>
          <a:p>
            <a:pPr>
              <a:lnSpc>
                <a:spcPct val="70000"/>
              </a:lnSpc>
              <a:spcBef>
                <a:spcPct val="50000"/>
              </a:spcBef>
              <a:buFont typeface="Wingdings" pitchFamily="2" charset="2"/>
              <a:buNone/>
            </a:pPr>
            <a:r>
              <a:rPr lang="en-US" altLang="zh-CN" sz="1400" b="0" smtClean="0">
                <a:ea typeface="宋体" pitchFamily="2" charset="-122"/>
              </a:rPr>
              <a:t>#define  LETTER  ‘a’</a:t>
            </a:r>
          </a:p>
          <a:p>
            <a:pPr>
              <a:lnSpc>
                <a:spcPct val="70000"/>
              </a:lnSpc>
              <a:spcBef>
                <a:spcPct val="50000"/>
              </a:spcBef>
              <a:buFont typeface="Wingdings" pitchFamily="2" charset="2"/>
              <a:buNone/>
            </a:pPr>
            <a:r>
              <a:rPr lang="en-US" altLang="zh-CN" sz="1400" b="0" smtClean="0">
                <a:ea typeface="宋体" pitchFamily="2" charset="-122"/>
              </a:rPr>
              <a:t>#define  DIGIT  ‘0’</a:t>
            </a:r>
          </a:p>
          <a:p>
            <a:pPr>
              <a:lnSpc>
                <a:spcPct val="70000"/>
              </a:lnSpc>
              <a:spcBef>
                <a:spcPct val="50000"/>
              </a:spcBef>
              <a:buFont typeface="Wingdings" pitchFamily="2" charset="2"/>
              <a:buNone/>
            </a:pPr>
            <a:r>
              <a:rPr lang="en-US" altLang="zh-CN" sz="1400" b="0" smtClean="0">
                <a:ea typeface="宋体" pitchFamily="2" charset="-122"/>
              </a:rPr>
              <a:t>struct  Key  *binary(char  *word,  struct Key  tab[ ],  int  n);</a:t>
            </a:r>
          </a:p>
          <a:p>
            <a:pPr>
              <a:lnSpc>
                <a:spcPct val="70000"/>
              </a:lnSpc>
              <a:spcBef>
                <a:spcPct val="50000"/>
              </a:spcBef>
              <a:buFont typeface="Wingdings" pitchFamily="2" charset="2"/>
              <a:buNone/>
            </a:pPr>
            <a:r>
              <a:rPr lang="en-US" altLang="zh-CN" sz="1400" b="0" smtClean="0">
                <a:ea typeface="宋体" pitchFamily="2" charset="-122"/>
              </a:rPr>
              <a:t>char  getword(char  *w,  int lim);</a:t>
            </a:r>
          </a:p>
          <a:p>
            <a:pPr>
              <a:lnSpc>
                <a:spcPct val="70000"/>
              </a:lnSpc>
              <a:spcBef>
                <a:spcPct val="50000"/>
              </a:spcBef>
              <a:buFont typeface="Wingdings" pitchFamily="2" charset="2"/>
              <a:buNone/>
            </a:pPr>
            <a:r>
              <a:rPr lang="en-US" altLang="zh-CN" sz="1400" b="0" smtClean="0">
                <a:ea typeface="宋体" pitchFamily="2" charset="-122"/>
              </a:rPr>
              <a:t>char  type( int c);</a:t>
            </a:r>
          </a:p>
          <a:p>
            <a:pPr>
              <a:lnSpc>
                <a:spcPct val="70000"/>
              </a:lnSpc>
              <a:spcBef>
                <a:spcPct val="50000"/>
              </a:spcBef>
              <a:buFont typeface="Wingdings" pitchFamily="2" charset="2"/>
              <a:buNone/>
            </a:pPr>
            <a:r>
              <a:rPr lang="en-US" altLang="zh-CN" sz="1400" b="0" smtClean="0">
                <a:ea typeface="宋体" pitchFamily="2" charset="-122"/>
              </a:rPr>
              <a:t>void printKey(struct Key  tab[ ],  int  n);</a:t>
            </a:r>
          </a:p>
        </p:txBody>
      </p:sp>
      <p:sp>
        <p:nvSpPr>
          <p:cNvPr id="164868" name="AutoShape 4"/>
          <p:cNvSpPr>
            <a:spLocks noChangeArrowheads="1"/>
          </p:cNvSpPr>
          <p:nvPr/>
        </p:nvSpPr>
        <p:spPr bwMode="auto">
          <a:xfrm>
            <a:off x="6084888" y="1628775"/>
            <a:ext cx="2808287" cy="936625"/>
          </a:xfrm>
          <a:prstGeom prst="wedgeRoundRectCallout">
            <a:avLst>
              <a:gd name="adj1" fmla="val -127333"/>
              <a:gd name="adj2" fmla="val 249829"/>
              <a:gd name="adj3" fmla="val 16667"/>
            </a:avLst>
          </a:prstGeom>
          <a:solidFill>
            <a:schemeClr val="accent1"/>
          </a:solidFill>
          <a:ln w="9525">
            <a:solidFill>
              <a:schemeClr val="tx1"/>
            </a:solidFill>
            <a:miter lim="800000"/>
            <a:headEnd/>
            <a:tailEnd/>
          </a:ln>
        </p:spPr>
        <p:txBody>
          <a:bodyPr/>
          <a:lstStyle/>
          <a:p>
            <a:r>
              <a:rPr lang="zh-CN" altLang="en-US"/>
              <a:t>关键字表长度（即关键字个数）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5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3"/>
          <p:cNvSpPr>
            <a:spLocks noGrp="1"/>
          </p:cNvSpPr>
          <p:nvPr>
            <p:ph type="ftr" sz="quarter" idx="10"/>
          </p:nvPr>
        </p:nvSpPr>
        <p:spPr>
          <a:noFill/>
        </p:spPr>
        <p:txBody>
          <a:bodyPr/>
          <a:lstStyle/>
          <a:p>
            <a:r>
              <a:rPr lang="en-US" altLang="zh-CN" smtClean="0"/>
              <a:t>构造类型 – 数组和指针</a:t>
            </a:r>
          </a:p>
        </p:txBody>
      </p:sp>
      <p:sp>
        <p:nvSpPr>
          <p:cNvPr id="99331" name="灯片编号占位符 4"/>
          <p:cNvSpPr>
            <a:spLocks noGrp="1"/>
          </p:cNvSpPr>
          <p:nvPr>
            <p:ph type="sldNum" sz="quarter" idx="11"/>
          </p:nvPr>
        </p:nvSpPr>
        <p:spPr>
          <a:noFill/>
        </p:spPr>
        <p:txBody>
          <a:bodyPr/>
          <a:lstStyle/>
          <a:p>
            <a:fld id="{B8D7684B-EFFB-48AE-AF74-45F118977DFC}" type="slidenum">
              <a:rPr lang="en-US" altLang="zh-CN" smtClean="0"/>
              <a:pPr/>
              <a:t>89</a:t>
            </a:fld>
            <a:endParaRPr lang="en-US" altLang="zh-CN" smtClean="0"/>
          </a:p>
        </p:txBody>
      </p:sp>
      <p:sp>
        <p:nvSpPr>
          <p:cNvPr id="99332"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5.5</a:t>
            </a:r>
            <a:r>
              <a:rPr lang="zh-CN" altLang="en-US" dirty="0" smtClean="0">
                <a:ea typeface="宋体" pitchFamily="2" charset="-122"/>
              </a:rPr>
              <a:t>：代码实现（续）</a:t>
            </a:r>
          </a:p>
        </p:txBody>
      </p:sp>
      <p:sp>
        <p:nvSpPr>
          <p:cNvPr id="99333" name="Rectangle 3"/>
          <p:cNvSpPr>
            <a:spLocks noGrp="1" noChangeArrowheads="1"/>
          </p:cNvSpPr>
          <p:nvPr>
            <p:ph type="body" idx="1"/>
          </p:nvPr>
        </p:nvSpPr>
        <p:spPr>
          <a:xfrm>
            <a:off x="977900" y="1196975"/>
            <a:ext cx="7105650" cy="4806950"/>
          </a:xfrm>
        </p:spPr>
        <p:txBody>
          <a:bodyPr/>
          <a:lstStyle/>
          <a:p>
            <a:pPr>
              <a:lnSpc>
                <a:spcPct val="70000"/>
              </a:lnSpc>
              <a:buFont typeface="Wingdings" pitchFamily="2" charset="2"/>
              <a:buNone/>
            </a:pPr>
            <a:r>
              <a:rPr lang="en-US" altLang="zh-CN" sz="2000" b="0" smtClean="0">
                <a:ea typeface="宋体" pitchFamily="2" charset="-122"/>
              </a:rPr>
              <a:t>int main( )	/* count  C keyword */</a:t>
            </a:r>
          </a:p>
          <a:p>
            <a:pPr>
              <a:lnSpc>
                <a:spcPct val="70000"/>
              </a:lnSpc>
              <a:buFont typeface="Wingdings" pitchFamily="2" charset="2"/>
              <a:buNone/>
            </a:pPr>
            <a:r>
              <a:rPr lang="en-US" altLang="zh-CN" sz="2000" b="0" smtClean="0">
                <a:ea typeface="宋体" pitchFamily="2" charset="-122"/>
              </a:rPr>
              <a:t>{</a:t>
            </a:r>
          </a:p>
          <a:p>
            <a:pPr lvl="1">
              <a:lnSpc>
                <a:spcPct val="70000"/>
              </a:lnSpc>
              <a:buFont typeface="Wingdings" pitchFamily="2" charset="2"/>
              <a:buNone/>
            </a:pPr>
            <a:r>
              <a:rPr lang="en-US" altLang="zh-CN" sz="2000" smtClean="0">
                <a:ea typeface="宋体" pitchFamily="2" charset="-122"/>
              </a:rPr>
              <a:t>int t;</a:t>
            </a:r>
          </a:p>
          <a:p>
            <a:pPr lvl="1">
              <a:lnSpc>
                <a:spcPct val="70000"/>
              </a:lnSpc>
              <a:buFont typeface="Wingdings" pitchFamily="2" charset="2"/>
              <a:buNone/>
            </a:pPr>
            <a:r>
              <a:rPr lang="en-US" altLang="zh-CN" sz="2000" smtClean="0">
                <a:ea typeface="宋体" pitchFamily="2" charset="-122"/>
              </a:rPr>
              <a:t>char word[MAXWORD];</a:t>
            </a:r>
          </a:p>
          <a:p>
            <a:pPr lvl="1">
              <a:lnSpc>
                <a:spcPct val="70000"/>
              </a:lnSpc>
              <a:buFont typeface="Wingdings" pitchFamily="2" charset="2"/>
              <a:buNone/>
            </a:pPr>
            <a:r>
              <a:rPr lang="en-US" altLang="zh-CN" sz="2000" smtClean="0">
                <a:ea typeface="宋体" pitchFamily="2" charset="-122"/>
              </a:rPr>
              <a:t>struct Key *p;</a:t>
            </a:r>
          </a:p>
          <a:p>
            <a:pPr lvl="1">
              <a:lnSpc>
                <a:spcPct val="70000"/>
              </a:lnSpc>
              <a:buFont typeface="Wingdings" pitchFamily="2" charset="2"/>
              <a:buNone/>
            </a:pPr>
            <a:r>
              <a:rPr lang="en-US" altLang="zh-CN" sz="2000" smtClean="0">
                <a:ea typeface="宋体" pitchFamily="2" charset="-122"/>
              </a:rPr>
              <a:t> </a:t>
            </a:r>
          </a:p>
          <a:p>
            <a:pPr lvl="1">
              <a:lnSpc>
                <a:spcPct val="70000"/>
              </a:lnSpc>
              <a:buFont typeface="Wingdings" pitchFamily="2" charset="2"/>
              <a:buNone/>
            </a:pPr>
            <a:r>
              <a:rPr lang="en-US" altLang="zh-CN" sz="2000" smtClean="0">
                <a:ea typeface="宋体" pitchFamily="2" charset="-122"/>
              </a:rPr>
              <a:t>while((t = getword(word, MAXWORD)) != EOF)</a:t>
            </a:r>
          </a:p>
          <a:p>
            <a:pPr lvl="2" indent="0">
              <a:lnSpc>
                <a:spcPct val="80000"/>
              </a:lnSpc>
              <a:buFont typeface="Wingdings" pitchFamily="2" charset="2"/>
              <a:buNone/>
            </a:pPr>
            <a:r>
              <a:rPr lang="en-US" altLang="zh-CN" sz="2000" smtClean="0">
                <a:ea typeface="宋体" pitchFamily="2" charset="-122"/>
              </a:rPr>
              <a:t>if( t = = LETTER)</a:t>
            </a:r>
          </a:p>
          <a:p>
            <a:pPr lvl="3" indent="0">
              <a:lnSpc>
                <a:spcPct val="80000"/>
              </a:lnSpc>
            </a:pPr>
            <a:r>
              <a:rPr lang="en-US" altLang="zh-CN" sz="1800" smtClean="0">
                <a:ea typeface="宋体" pitchFamily="2" charset="-122"/>
              </a:rPr>
              <a:t>    if(( p = binary(word, Keytab, NKEYS)) != NULL)</a:t>
            </a:r>
          </a:p>
          <a:p>
            <a:pPr lvl="4" indent="0">
              <a:lnSpc>
                <a:spcPct val="80000"/>
              </a:lnSpc>
            </a:pPr>
            <a:r>
              <a:rPr lang="en-US" altLang="zh-CN" sz="1800" smtClean="0">
                <a:ea typeface="宋体" pitchFamily="2" charset="-122"/>
              </a:rPr>
              <a:t>      p-&gt;keycount++;</a:t>
            </a:r>
          </a:p>
          <a:p>
            <a:pPr lvl="1">
              <a:lnSpc>
                <a:spcPct val="70000"/>
              </a:lnSpc>
              <a:buFont typeface="Wingdings" pitchFamily="2" charset="2"/>
              <a:buNone/>
            </a:pPr>
            <a:r>
              <a:rPr lang="en-US" altLang="zh-CN" sz="2000" smtClean="0">
                <a:ea typeface="宋体" pitchFamily="2" charset="-122"/>
              </a:rPr>
              <a:t>printKey(keytab, NKEYS);</a:t>
            </a:r>
          </a:p>
          <a:p>
            <a:pPr lvl="1">
              <a:lnSpc>
                <a:spcPct val="70000"/>
              </a:lnSpc>
              <a:buFont typeface="Wingdings" pitchFamily="2" charset="2"/>
              <a:buNone/>
            </a:pPr>
            <a:r>
              <a:rPr lang="en-US" altLang="zh-CN" sz="2000" smtClean="0">
                <a:ea typeface="宋体" pitchFamily="2" charset="-122"/>
              </a:rPr>
              <a:t>return 0;</a:t>
            </a:r>
          </a:p>
          <a:p>
            <a:pPr>
              <a:lnSpc>
                <a:spcPct val="70000"/>
              </a:lnSpc>
              <a:buFont typeface="Wingdings" pitchFamily="2" charset="2"/>
              <a:buNone/>
            </a:pPr>
            <a:r>
              <a:rPr lang="en-US" altLang="zh-CN" sz="2000" b="0" smtClean="0">
                <a:ea typeface="宋体" pitchFamily="2" charset="-122"/>
              </a:rPr>
              <a:t>}</a:t>
            </a:r>
            <a:endParaRPr lang="en-US" altLang="zh-CN" sz="2000" smtClean="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3"/>
          <p:cNvSpPr>
            <a:spLocks noGrp="1"/>
          </p:cNvSpPr>
          <p:nvPr>
            <p:ph type="ftr" sz="quarter" idx="10"/>
          </p:nvPr>
        </p:nvSpPr>
        <p:spPr>
          <a:noFill/>
        </p:spPr>
        <p:txBody>
          <a:bodyPr/>
          <a:lstStyle/>
          <a:p>
            <a:r>
              <a:rPr lang="en-US" altLang="zh-CN" smtClean="0"/>
              <a:t>构造类型 – 数组和指针</a:t>
            </a:r>
          </a:p>
        </p:txBody>
      </p:sp>
      <p:sp>
        <p:nvSpPr>
          <p:cNvPr id="14339" name="灯片编号占位符 4"/>
          <p:cNvSpPr>
            <a:spLocks noGrp="1"/>
          </p:cNvSpPr>
          <p:nvPr>
            <p:ph type="sldNum" sz="quarter" idx="11"/>
          </p:nvPr>
        </p:nvSpPr>
        <p:spPr>
          <a:noFill/>
        </p:spPr>
        <p:txBody>
          <a:bodyPr/>
          <a:lstStyle/>
          <a:p>
            <a:fld id="{E00A8207-B5F4-4C3C-B503-B4E1422A379A}" type="slidenum">
              <a:rPr lang="en-US" altLang="zh-CN" smtClean="0"/>
              <a:pPr/>
              <a:t>9</a:t>
            </a:fld>
            <a:endParaRPr lang="en-US" altLang="zh-CN" smtClean="0"/>
          </a:p>
        </p:txBody>
      </p:sp>
      <p:sp>
        <p:nvSpPr>
          <p:cNvPr id="14340" name="Rectangle 2"/>
          <p:cNvSpPr>
            <a:spLocks noGrp="1" noChangeArrowheads="1"/>
          </p:cNvSpPr>
          <p:nvPr>
            <p:ph type="title"/>
          </p:nvPr>
        </p:nvSpPr>
        <p:spPr/>
        <p:txBody>
          <a:bodyPr/>
          <a:lstStyle/>
          <a:p>
            <a:r>
              <a:rPr lang="zh-CN" altLang="en-US" smtClean="0">
                <a:ea typeface="宋体" pitchFamily="2" charset="-122"/>
              </a:rPr>
              <a:t>问题</a:t>
            </a:r>
            <a:r>
              <a:rPr lang="en-US" altLang="zh-CN" smtClean="0">
                <a:ea typeface="宋体" pitchFamily="2" charset="-122"/>
              </a:rPr>
              <a:t>5.1</a:t>
            </a:r>
            <a:r>
              <a:rPr lang="zh-CN" altLang="en-US" smtClean="0">
                <a:ea typeface="宋体" pitchFamily="2" charset="-122"/>
              </a:rPr>
              <a:t>：算法设计</a:t>
            </a:r>
          </a:p>
        </p:txBody>
      </p:sp>
      <p:graphicFrame>
        <p:nvGraphicFramePr>
          <p:cNvPr id="128055" name="Group 55"/>
          <p:cNvGraphicFramePr>
            <a:graphicFrameLocks noGrp="1"/>
          </p:cNvGraphicFramePr>
          <p:nvPr>
            <p:ph idx="1"/>
          </p:nvPr>
        </p:nvGraphicFramePr>
        <p:xfrm>
          <a:off x="1260475" y="2347913"/>
          <a:ext cx="2663825" cy="1463040"/>
        </p:xfrm>
        <a:graphic>
          <a:graphicData uri="http://schemas.openxmlformats.org/drawingml/2006/table">
            <a:tbl>
              <a:tblPr/>
              <a:tblGrid>
                <a:gridCol w="649288"/>
                <a:gridCol w="647700"/>
                <a:gridCol w="701675"/>
                <a:gridCol w="665162"/>
              </a:tblGrid>
              <a:tr h="2873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Narrow"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8042" name="Text Box 42"/>
          <p:cNvSpPr txBox="1">
            <a:spLocks noChangeArrowheads="1"/>
          </p:cNvSpPr>
          <p:nvPr/>
        </p:nvSpPr>
        <p:spPr bwMode="auto">
          <a:xfrm>
            <a:off x="1116013" y="1196975"/>
            <a:ext cx="3024187" cy="825500"/>
          </a:xfrm>
          <a:prstGeom prst="rect">
            <a:avLst/>
          </a:prstGeom>
          <a:noFill/>
          <a:ln w="9525">
            <a:noFill/>
            <a:miter lim="800000"/>
            <a:headEnd/>
            <a:tailEnd/>
          </a:ln>
        </p:spPr>
        <p:txBody>
          <a:bodyPr>
            <a:spAutoFit/>
          </a:bodyPr>
          <a:lstStyle/>
          <a:p>
            <a:r>
              <a:rPr lang="zh-CN" altLang="en-US" sz="1600"/>
              <a:t>若</a:t>
            </a:r>
            <a:r>
              <a:rPr lang="en-US" altLang="zh-CN" sz="1600"/>
              <a:t>N</a:t>
            </a:r>
            <a:r>
              <a:rPr lang="zh-CN" altLang="en-US" sz="1600"/>
              <a:t>为所输入的整数（矩阵的阶），则旋转的层数：</a:t>
            </a:r>
          </a:p>
          <a:p>
            <a:pPr lvl="1"/>
            <a:r>
              <a:rPr lang="en-US" altLang="zh-CN" sz="1600">
                <a:solidFill>
                  <a:srgbClr val="0033CC"/>
                </a:solidFill>
              </a:rPr>
              <a:t>L= N/2</a:t>
            </a:r>
            <a:r>
              <a:rPr lang="en-US" altLang="zh-CN" sz="1600"/>
              <a:t> 	</a:t>
            </a:r>
            <a:endParaRPr lang="en-US" altLang="zh-CN" sz="1600" b="0"/>
          </a:p>
        </p:txBody>
      </p:sp>
      <p:grpSp>
        <p:nvGrpSpPr>
          <p:cNvPr id="2" name="Group 47"/>
          <p:cNvGrpSpPr>
            <a:grpSpLocks/>
          </p:cNvGrpSpPr>
          <p:nvPr/>
        </p:nvGrpSpPr>
        <p:grpSpPr bwMode="auto">
          <a:xfrm>
            <a:off x="1260475" y="1987550"/>
            <a:ext cx="2016125" cy="720725"/>
            <a:chOff x="1882" y="1570"/>
            <a:chExt cx="1270" cy="454"/>
          </a:xfrm>
        </p:grpSpPr>
        <p:sp>
          <p:nvSpPr>
            <p:cNvPr id="14403" name="Rectangle 38"/>
            <p:cNvSpPr>
              <a:spLocks noChangeArrowheads="1"/>
            </p:cNvSpPr>
            <p:nvPr/>
          </p:nvSpPr>
          <p:spPr bwMode="auto">
            <a:xfrm>
              <a:off x="1882" y="1797"/>
              <a:ext cx="1270" cy="227"/>
            </a:xfrm>
            <a:prstGeom prst="rect">
              <a:avLst/>
            </a:prstGeom>
            <a:solidFill>
              <a:srgbClr val="FF6600">
                <a:alpha val="49019"/>
              </a:srgbClr>
            </a:solidFill>
            <a:ln w="9525">
              <a:noFill/>
              <a:miter lim="800000"/>
              <a:headEnd/>
              <a:tailEnd/>
            </a:ln>
          </p:spPr>
          <p:txBody>
            <a:bodyPr wrap="none" anchor="ctr">
              <a:spAutoFit/>
            </a:bodyPr>
            <a:lstStyle/>
            <a:p>
              <a:endParaRPr lang="zh-CN" altLang="en-US"/>
            </a:p>
          </p:txBody>
        </p:sp>
        <p:sp>
          <p:nvSpPr>
            <p:cNvPr id="14404" name="Text Box 43"/>
            <p:cNvSpPr txBox="1">
              <a:spLocks noChangeArrowheads="1"/>
            </p:cNvSpPr>
            <p:nvPr/>
          </p:nvSpPr>
          <p:spPr bwMode="auto">
            <a:xfrm>
              <a:off x="2381" y="1570"/>
              <a:ext cx="208" cy="212"/>
            </a:xfrm>
            <a:prstGeom prst="rect">
              <a:avLst/>
            </a:prstGeom>
            <a:noFill/>
            <a:ln w="9525">
              <a:noFill/>
              <a:miter lim="800000"/>
              <a:headEnd/>
              <a:tailEnd/>
            </a:ln>
          </p:spPr>
          <p:txBody>
            <a:bodyPr wrap="none">
              <a:spAutoFit/>
            </a:bodyPr>
            <a:lstStyle/>
            <a:p>
              <a:r>
                <a:rPr lang="en-US" altLang="zh-CN" sz="1600"/>
                <a:t>A</a:t>
              </a:r>
            </a:p>
          </p:txBody>
        </p:sp>
      </p:grpSp>
      <p:grpSp>
        <p:nvGrpSpPr>
          <p:cNvPr id="3" name="Group 48"/>
          <p:cNvGrpSpPr>
            <a:grpSpLocks/>
          </p:cNvGrpSpPr>
          <p:nvPr/>
        </p:nvGrpSpPr>
        <p:grpSpPr bwMode="auto">
          <a:xfrm>
            <a:off x="3278188" y="2347913"/>
            <a:ext cx="1050925" cy="1081087"/>
            <a:chOff x="3152" y="1797"/>
            <a:chExt cx="662" cy="681"/>
          </a:xfrm>
        </p:grpSpPr>
        <p:sp>
          <p:nvSpPr>
            <p:cNvPr id="14401" name="Rectangle 39"/>
            <p:cNvSpPr>
              <a:spLocks noChangeArrowheads="1"/>
            </p:cNvSpPr>
            <p:nvPr/>
          </p:nvSpPr>
          <p:spPr bwMode="auto">
            <a:xfrm>
              <a:off x="3152" y="1797"/>
              <a:ext cx="408" cy="681"/>
            </a:xfrm>
            <a:prstGeom prst="rect">
              <a:avLst/>
            </a:prstGeom>
            <a:solidFill>
              <a:srgbClr val="FFFF00">
                <a:alpha val="47058"/>
              </a:srgbClr>
            </a:solidFill>
            <a:ln w="9525">
              <a:noFill/>
              <a:miter lim="800000"/>
              <a:headEnd/>
              <a:tailEnd/>
            </a:ln>
          </p:spPr>
          <p:txBody>
            <a:bodyPr wrap="none" anchor="ctr">
              <a:spAutoFit/>
            </a:bodyPr>
            <a:lstStyle/>
            <a:p>
              <a:endParaRPr lang="zh-CN" altLang="en-US"/>
            </a:p>
          </p:txBody>
        </p:sp>
        <p:sp>
          <p:nvSpPr>
            <p:cNvPr id="14402" name="Text Box 44"/>
            <p:cNvSpPr txBox="1">
              <a:spLocks noChangeArrowheads="1"/>
            </p:cNvSpPr>
            <p:nvPr/>
          </p:nvSpPr>
          <p:spPr bwMode="auto">
            <a:xfrm>
              <a:off x="3606" y="1979"/>
              <a:ext cx="208" cy="212"/>
            </a:xfrm>
            <a:prstGeom prst="rect">
              <a:avLst/>
            </a:prstGeom>
            <a:noFill/>
            <a:ln w="9525">
              <a:noFill/>
              <a:miter lim="800000"/>
              <a:headEnd/>
              <a:tailEnd/>
            </a:ln>
          </p:spPr>
          <p:txBody>
            <a:bodyPr wrap="none">
              <a:spAutoFit/>
            </a:bodyPr>
            <a:lstStyle/>
            <a:p>
              <a:r>
                <a:rPr lang="en-US" altLang="zh-CN" sz="1600"/>
                <a:t>B</a:t>
              </a:r>
            </a:p>
          </p:txBody>
        </p:sp>
      </p:grpSp>
      <p:grpSp>
        <p:nvGrpSpPr>
          <p:cNvPr id="4" name="Group 49"/>
          <p:cNvGrpSpPr>
            <a:grpSpLocks/>
          </p:cNvGrpSpPr>
          <p:nvPr/>
        </p:nvGrpSpPr>
        <p:grpSpPr bwMode="auto">
          <a:xfrm>
            <a:off x="1908175" y="3429000"/>
            <a:ext cx="2016125" cy="695325"/>
            <a:chOff x="2290" y="2478"/>
            <a:chExt cx="1270" cy="438"/>
          </a:xfrm>
        </p:grpSpPr>
        <p:sp>
          <p:nvSpPr>
            <p:cNvPr id="14399" name="Rectangle 40"/>
            <p:cNvSpPr>
              <a:spLocks noChangeArrowheads="1"/>
            </p:cNvSpPr>
            <p:nvPr/>
          </p:nvSpPr>
          <p:spPr bwMode="auto">
            <a:xfrm>
              <a:off x="2290" y="2478"/>
              <a:ext cx="1270" cy="226"/>
            </a:xfrm>
            <a:prstGeom prst="rect">
              <a:avLst/>
            </a:prstGeom>
            <a:solidFill>
              <a:srgbClr val="00FF00">
                <a:alpha val="47842"/>
              </a:srgbClr>
            </a:solidFill>
            <a:ln w="9525">
              <a:noFill/>
              <a:miter lim="800000"/>
              <a:headEnd/>
              <a:tailEnd/>
            </a:ln>
          </p:spPr>
          <p:txBody>
            <a:bodyPr wrap="none" anchor="ctr">
              <a:spAutoFit/>
            </a:bodyPr>
            <a:lstStyle/>
            <a:p>
              <a:endParaRPr lang="zh-CN" altLang="en-US"/>
            </a:p>
          </p:txBody>
        </p:sp>
        <p:sp>
          <p:nvSpPr>
            <p:cNvPr id="14400" name="Text Box 45"/>
            <p:cNvSpPr txBox="1">
              <a:spLocks noChangeArrowheads="1"/>
            </p:cNvSpPr>
            <p:nvPr/>
          </p:nvSpPr>
          <p:spPr bwMode="auto">
            <a:xfrm>
              <a:off x="2925" y="2704"/>
              <a:ext cx="208" cy="212"/>
            </a:xfrm>
            <a:prstGeom prst="rect">
              <a:avLst/>
            </a:prstGeom>
            <a:noFill/>
            <a:ln w="9525">
              <a:noFill/>
              <a:miter lim="800000"/>
              <a:headEnd/>
              <a:tailEnd/>
            </a:ln>
          </p:spPr>
          <p:txBody>
            <a:bodyPr wrap="none">
              <a:spAutoFit/>
            </a:bodyPr>
            <a:lstStyle/>
            <a:p>
              <a:r>
                <a:rPr lang="en-US" altLang="zh-CN" sz="1600"/>
                <a:t>C</a:t>
              </a:r>
            </a:p>
          </p:txBody>
        </p:sp>
      </p:grpSp>
      <p:grpSp>
        <p:nvGrpSpPr>
          <p:cNvPr id="5" name="Group 50"/>
          <p:cNvGrpSpPr>
            <a:grpSpLocks/>
          </p:cNvGrpSpPr>
          <p:nvPr/>
        </p:nvGrpSpPr>
        <p:grpSpPr bwMode="auto">
          <a:xfrm>
            <a:off x="900113" y="2708275"/>
            <a:ext cx="1008062" cy="1079500"/>
            <a:chOff x="1655" y="2024"/>
            <a:chExt cx="635" cy="680"/>
          </a:xfrm>
        </p:grpSpPr>
        <p:sp>
          <p:nvSpPr>
            <p:cNvPr id="14397" name="Rectangle 41"/>
            <p:cNvSpPr>
              <a:spLocks noChangeArrowheads="1"/>
            </p:cNvSpPr>
            <p:nvPr/>
          </p:nvSpPr>
          <p:spPr bwMode="auto">
            <a:xfrm>
              <a:off x="1882" y="2024"/>
              <a:ext cx="408" cy="680"/>
            </a:xfrm>
            <a:prstGeom prst="rect">
              <a:avLst/>
            </a:prstGeom>
            <a:solidFill>
              <a:srgbClr val="3366FF">
                <a:alpha val="47842"/>
              </a:srgbClr>
            </a:solidFill>
            <a:ln w="9525">
              <a:noFill/>
              <a:miter lim="800000"/>
              <a:headEnd/>
              <a:tailEnd/>
            </a:ln>
          </p:spPr>
          <p:txBody>
            <a:bodyPr wrap="none" anchor="ctr">
              <a:spAutoFit/>
            </a:bodyPr>
            <a:lstStyle/>
            <a:p>
              <a:endParaRPr lang="zh-CN" altLang="en-US"/>
            </a:p>
          </p:txBody>
        </p:sp>
        <p:sp>
          <p:nvSpPr>
            <p:cNvPr id="14398" name="Text Box 46"/>
            <p:cNvSpPr txBox="1">
              <a:spLocks noChangeArrowheads="1"/>
            </p:cNvSpPr>
            <p:nvPr/>
          </p:nvSpPr>
          <p:spPr bwMode="auto">
            <a:xfrm>
              <a:off x="1655" y="2205"/>
              <a:ext cx="208" cy="212"/>
            </a:xfrm>
            <a:prstGeom prst="rect">
              <a:avLst/>
            </a:prstGeom>
            <a:noFill/>
            <a:ln w="9525">
              <a:noFill/>
              <a:miter lim="800000"/>
              <a:headEnd/>
              <a:tailEnd/>
            </a:ln>
          </p:spPr>
          <p:txBody>
            <a:bodyPr wrap="none">
              <a:spAutoFit/>
            </a:bodyPr>
            <a:lstStyle/>
            <a:p>
              <a:r>
                <a:rPr lang="en-US" altLang="zh-CN" sz="1600"/>
                <a:t>D</a:t>
              </a:r>
            </a:p>
          </p:txBody>
        </p:sp>
      </p:grpSp>
      <p:sp>
        <p:nvSpPr>
          <p:cNvPr id="128052" name="Text Box 52"/>
          <p:cNvSpPr txBox="1">
            <a:spLocks noChangeArrowheads="1"/>
          </p:cNvSpPr>
          <p:nvPr/>
        </p:nvSpPr>
        <p:spPr bwMode="auto">
          <a:xfrm>
            <a:off x="4716463" y="1268413"/>
            <a:ext cx="3744912" cy="4202112"/>
          </a:xfrm>
          <a:prstGeom prst="rect">
            <a:avLst/>
          </a:prstGeom>
          <a:noFill/>
          <a:ln w="9525">
            <a:noFill/>
            <a:miter lim="800000"/>
            <a:headEnd/>
            <a:tailEnd/>
          </a:ln>
        </p:spPr>
        <p:txBody>
          <a:bodyPr>
            <a:spAutoFit/>
          </a:bodyPr>
          <a:lstStyle/>
          <a:p>
            <a:pPr>
              <a:spcBef>
                <a:spcPct val="50000"/>
              </a:spcBef>
            </a:pPr>
            <a:r>
              <a:rPr lang="zh-CN" altLang="en-US" sz="1600" b="0"/>
              <a:t>设</a:t>
            </a:r>
            <a:r>
              <a:rPr lang="en-US" altLang="zh-CN" sz="1600" b="0"/>
              <a:t>m</a:t>
            </a:r>
            <a:r>
              <a:rPr lang="zh-CN" altLang="en-US" sz="1600" b="0"/>
              <a:t>当前层</a:t>
            </a:r>
            <a:r>
              <a:rPr lang="en-US" altLang="zh-CN" sz="1600" b="0"/>
              <a:t>(</a:t>
            </a:r>
            <a:r>
              <a:rPr lang="zh-CN" altLang="en-US" sz="1600" b="0"/>
              <a:t>从</a:t>
            </a:r>
            <a:r>
              <a:rPr lang="en-US" altLang="zh-CN" sz="1600" b="0"/>
              <a:t>0</a:t>
            </a:r>
            <a:r>
              <a:rPr lang="zh-CN" altLang="en-US" sz="1600" b="0"/>
              <a:t>开始</a:t>
            </a:r>
            <a:r>
              <a:rPr lang="en-US" altLang="zh-CN" sz="1600" b="0"/>
              <a:t>)</a:t>
            </a:r>
            <a:r>
              <a:rPr lang="zh-CN" altLang="en-US" sz="1600" b="0"/>
              <a:t>，</a:t>
            </a:r>
            <a:r>
              <a:rPr lang="en-US" altLang="zh-CN" sz="1600" b="0"/>
              <a:t>num</a:t>
            </a:r>
            <a:r>
              <a:rPr lang="zh-CN" altLang="en-US" sz="1600" b="0"/>
              <a:t>为要填充的数字，则有：</a:t>
            </a:r>
          </a:p>
          <a:p>
            <a:pPr>
              <a:spcBef>
                <a:spcPct val="50000"/>
              </a:spcBef>
            </a:pPr>
            <a:r>
              <a:rPr lang="en-US" altLang="zh-CN" sz="1800"/>
              <a:t>A</a:t>
            </a:r>
          </a:p>
          <a:p>
            <a:pPr>
              <a:spcBef>
                <a:spcPct val="50000"/>
              </a:spcBef>
            </a:pPr>
            <a:r>
              <a:rPr lang="en-US" altLang="zh-CN" sz="1600" b="0"/>
              <a:t>for(i=m; i&lt;N-m-1; i++)</a:t>
            </a:r>
          </a:p>
          <a:p>
            <a:pPr>
              <a:spcBef>
                <a:spcPct val="50000"/>
              </a:spcBef>
            </a:pPr>
            <a:r>
              <a:rPr lang="en-US" altLang="zh-CN" sz="1600" b="0"/>
              <a:t>    array[m][i] = num++;</a:t>
            </a:r>
          </a:p>
          <a:p>
            <a:r>
              <a:rPr lang="en-US" altLang="zh-CN" sz="1600"/>
              <a:t>B</a:t>
            </a:r>
          </a:p>
          <a:p>
            <a:r>
              <a:rPr lang="en-US" altLang="zh-CN" sz="1600" b="0"/>
              <a:t>for(i=m; i&lt;N-m-1; i++)</a:t>
            </a:r>
          </a:p>
          <a:p>
            <a:r>
              <a:rPr lang="en-US" altLang="zh-CN" sz="1600" b="0"/>
              <a:t>    array[i][N-m-1] = num++;</a:t>
            </a:r>
          </a:p>
          <a:p>
            <a:r>
              <a:rPr lang="en-US" altLang="zh-CN" sz="1600"/>
              <a:t>C</a:t>
            </a:r>
          </a:p>
          <a:p>
            <a:r>
              <a:rPr lang="en-US" altLang="zh-CN" sz="1600" b="0"/>
              <a:t>for(i=m; i&lt;N-m-1; i++)</a:t>
            </a:r>
          </a:p>
          <a:p>
            <a:r>
              <a:rPr lang="en-US" altLang="zh-CN" sz="1600" b="0"/>
              <a:t>    array[N-m-1][N-i-1] = num++;</a:t>
            </a:r>
          </a:p>
          <a:p>
            <a:r>
              <a:rPr lang="en-US" altLang="zh-CN" sz="1600"/>
              <a:t>D</a:t>
            </a:r>
          </a:p>
          <a:p>
            <a:r>
              <a:rPr lang="en-US" altLang="zh-CN" sz="1600" b="0"/>
              <a:t>for(i=m; i&lt;N-m-1; i++)</a:t>
            </a:r>
          </a:p>
          <a:p>
            <a:r>
              <a:rPr lang="en-US" altLang="zh-CN" sz="1600" b="0"/>
              <a:t>    array[N-i-1][m] = num++;</a:t>
            </a:r>
          </a:p>
          <a:p>
            <a:pPr>
              <a:spcBef>
                <a:spcPct val="50000"/>
              </a:spcBef>
            </a:pPr>
            <a:endParaRPr lang="en-US" altLang="zh-CN" sz="1200" b="0"/>
          </a:p>
        </p:txBody>
      </p:sp>
      <p:sp>
        <p:nvSpPr>
          <p:cNvPr id="128053" name="Text Box 53"/>
          <p:cNvSpPr txBox="1">
            <a:spLocks noChangeArrowheads="1"/>
          </p:cNvSpPr>
          <p:nvPr/>
        </p:nvSpPr>
        <p:spPr bwMode="auto">
          <a:xfrm>
            <a:off x="1258888" y="5373688"/>
            <a:ext cx="6553200" cy="825500"/>
          </a:xfrm>
          <a:prstGeom prst="rect">
            <a:avLst/>
          </a:prstGeom>
          <a:noFill/>
          <a:ln w="9525">
            <a:noFill/>
            <a:miter lim="800000"/>
            <a:headEnd/>
            <a:tailEnd/>
          </a:ln>
        </p:spPr>
        <p:txBody>
          <a:bodyPr>
            <a:spAutoFit/>
          </a:bodyPr>
          <a:lstStyle/>
          <a:p>
            <a:r>
              <a:rPr lang="zh-CN" altLang="en-US" sz="1600"/>
              <a:t>注意：</a:t>
            </a:r>
            <a:r>
              <a:rPr lang="zh-CN" altLang="en-US" sz="1600" b="0"/>
              <a:t>当</a:t>
            </a:r>
            <a:r>
              <a:rPr lang="en-US" altLang="zh-CN" sz="1600" b="0"/>
              <a:t>N</a:t>
            </a:r>
            <a:r>
              <a:rPr lang="zh-CN" altLang="en-US" sz="1600" b="0"/>
              <a:t>为奇数时，如</a:t>
            </a:r>
            <a:r>
              <a:rPr lang="en-US" altLang="zh-CN" sz="1600" b="0"/>
              <a:t>N=3</a:t>
            </a:r>
            <a:r>
              <a:rPr lang="zh-CN" altLang="en-US" sz="1600" b="0"/>
              <a:t>，</a:t>
            </a:r>
            <a:r>
              <a:rPr lang="en-US" altLang="zh-CN" sz="1600" b="0"/>
              <a:t>L</a:t>
            </a:r>
            <a:r>
              <a:rPr lang="zh-CN" altLang="en-US" sz="1600" b="0"/>
              <a:t>为</a:t>
            </a:r>
            <a:r>
              <a:rPr lang="en-US" altLang="zh-CN" sz="1600" b="0"/>
              <a:t>1</a:t>
            </a:r>
            <a:r>
              <a:rPr lang="zh-CN" altLang="en-US" sz="1600" b="0"/>
              <a:t>，则只填了一圈数字，中心数字（即最后一个数字）未填。因此，在填完所有层后有：</a:t>
            </a:r>
          </a:p>
          <a:p>
            <a:r>
              <a:rPr lang="zh-CN" altLang="en-US" sz="1600" b="0"/>
              <a:t>	</a:t>
            </a:r>
            <a:r>
              <a:rPr lang="en-US" altLang="zh-CN" sz="1600">
                <a:solidFill>
                  <a:srgbClr val="0033CC"/>
                </a:solidFill>
              </a:rPr>
              <a:t>if(N%2 != 0) array[N/2][N/2] = N*N;</a:t>
            </a:r>
          </a:p>
        </p:txBody>
      </p:sp>
      <p:grpSp>
        <p:nvGrpSpPr>
          <p:cNvPr id="6" name="Group 67"/>
          <p:cNvGrpSpPr>
            <a:grpSpLocks/>
          </p:cNvGrpSpPr>
          <p:nvPr/>
        </p:nvGrpSpPr>
        <p:grpSpPr bwMode="auto">
          <a:xfrm>
            <a:off x="1331913" y="4097338"/>
            <a:ext cx="1508125" cy="1262062"/>
            <a:chOff x="839" y="2581"/>
            <a:chExt cx="950" cy="795"/>
          </a:xfrm>
        </p:grpSpPr>
        <p:sp>
          <p:nvSpPr>
            <p:cNvPr id="14387" name="Rectangle 56"/>
            <p:cNvSpPr>
              <a:spLocks noChangeArrowheads="1"/>
            </p:cNvSpPr>
            <p:nvPr/>
          </p:nvSpPr>
          <p:spPr bwMode="auto">
            <a:xfrm>
              <a:off x="839" y="2659"/>
              <a:ext cx="590" cy="544"/>
            </a:xfrm>
            <a:prstGeom prst="rect">
              <a:avLst/>
            </a:prstGeom>
            <a:noFill/>
            <a:ln w="9525">
              <a:solidFill>
                <a:schemeClr val="tx1"/>
              </a:solidFill>
              <a:miter lim="800000"/>
              <a:headEnd/>
              <a:tailEnd/>
            </a:ln>
          </p:spPr>
          <p:txBody>
            <a:bodyPr anchor="ctr">
              <a:spAutoFit/>
            </a:bodyPr>
            <a:lstStyle/>
            <a:p>
              <a:endParaRPr lang="zh-CN" altLang="en-US"/>
            </a:p>
          </p:txBody>
        </p:sp>
        <p:sp>
          <p:nvSpPr>
            <p:cNvPr id="14388" name="Rectangle 57"/>
            <p:cNvSpPr>
              <a:spLocks noChangeArrowheads="1"/>
            </p:cNvSpPr>
            <p:nvPr/>
          </p:nvSpPr>
          <p:spPr bwMode="auto">
            <a:xfrm>
              <a:off x="930" y="2750"/>
              <a:ext cx="408" cy="363"/>
            </a:xfrm>
            <a:prstGeom prst="rect">
              <a:avLst/>
            </a:prstGeom>
            <a:noFill/>
            <a:ln w="9525">
              <a:solidFill>
                <a:schemeClr val="tx1"/>
              </a:solidFill>
              <a:miter lim="800000"/>
              <a:headEnd/>
              <a:tailEnd/>
            </a:ln>
          </p:spPr>
          <p:txBody>
            <a:bodyPr anchor="ctr">
              <a:spAutoFit/>
            </a:bodyPr>
            <a:lstStyle/>
            <a:p>
              <a:endParaRPr lang="zh-CN" altLang="en-US"/>
            </a:p>
          </p:txBody>
        </p:sp>
        <p:sp>
          <p:nvSpPr>
            <p:cNvPr id="14389" name="Rectangle 58"/>
            <p:cNvSpPr>
              <a:spLocks noChangeArrowheads="1"/>
            </p:cNvSpPr>
            <p:nvPr/>
          </p:nvSpPr>
          <p:spPr bwMode="auto">
            <a:xfrm>
              <a:off x="1020" y="2840"/>
              <a:ext cx="226" cy="181"/>
            </a:xfrm>
            <a:prstGeom prst="rect">
              <a:avLst/>
            </a:prstGeom>
            <a:noFill/>
            <a:ln w="9525">
              <a:solidFill>
                <a:schemeClr val="tx1"/>
              </a:solidFill>
              <a:miter lim="800000"/>
              <a:headEnd/>
              <a:tailEnd/>
            </a:ln>
          </p:spPr>
          <p:txBody>
            <a:bodyPr anchor="ctr">
              <a:spAutoFit/>
            </a:bodyPr>
            <a:lstStyle/>
            <a:p>
              <a:endParaRPr lang="zh-CN" altLang="en-US"/>
            </a:p>
          </p:txBody>
        </p:sp>
        <p:sp>
          <p:nvSpPr>
            <p:cNvPr id="14390" name="Text Box 60"/>
            <p:cNvSpPr txBox="1">
              <a:spLocks noChangeArrowheads="1"/>
            </p:cNvSpPr>
            <p:nvPr/>
          </p:nvSpPr>
          <p:spPr bwMode="auto">
            <a:xfrm>
              <a:off x="1507" y="2581"/>
              <a:ext cx="270" cy="173"/>
            </a:xfrm>
            <a:prstGeom prst="rect">
              <a:avLst/>
            </a:prstGeom>
            <a:noFill/>
            <a:ln w="9525">
              <a:noFill/>
              <a:miter lim="800000"/>
              <a:headEnd/>
              <a:tailEnd/>
            </a:ln>
          </p:spPr>
          <p:txBody>
            <a:bodyPr wrap="none">
              <a:spAutoFit/>
            </a:bodyPr>
            <a:lstStyle/>
            <a:p>
              <a:r>
                <a:rPr lang="en-US" altLang="zh-CN" sz="1200" b="0"/>
                <a:t>6x6</a:t>
              </a:r>
            </a:p>
          </p:txBody>
        </p:sp>
        <p:sp>
          <p:nvSpPr>
            <p:cNvPr id="14391" name="Text Box 61"/>
            <p:cNvSpPr txBox="1">
              <a:spLocks noChangeArrowheads="1"/>
            </p:cNvSpPr>
            <p:nvPr/>
          </p:nvSpPr>
          <p:spPr bwMode="auto">
            <a:xfrm>
              <a:off x="1519" y="2795"/>
              <a:ext cx="270" cy="173"/>
            </a:xfrm>
            <a:prstGeom prst="rect">
              <a:avLst/>
            </a:prstGeom>
            <a:noFill/>
            <a:ln w="9525">
              <a:noFill/>
              <a:miter lim="800000"/>
              <a:headEnd/>
              <a:tailEnd/>
            </a:ln>
          </p:spPr>
          <p:txBody>
            <a:bodyPr wrap="none">
              <a:spAutoFit/>
            </a:bodyPr>
            <a:lstStyle/>
            <a:p>
              <a:r>
                <a:rPr lang="en-US" altLang="zh-CN" sz="1200" b="0"/>
                <a:t>4x4</a:t>
              </a:r>
            </a:p>
          </p:txBody>
        </p:sp>
        <p:sp>
          <p:nvSpPr>
            <p:cNvPr id="14392" name="Text Box 62"/>
            <p:cNvSpPr txBox="1">
              <a:spLocks noChangeArrowheads="1"/>
            </p:cNvSpPr>
            <p:nvPr/>
          </p:nvSpPr>
          <p:spPr bwMode="auto">
            <a:xfrm>
              <a:off x="1519" y="3067"/>
              <a:ext cx="270" cy="173"/>
            </a:xfrm>
            <a:prstGeom prst="rect">
              <a:avLst/>
            </a:prstGeom>
            <a:noFill/>
            <a:ln w="9525">
              <a:noFill/>
              <a:miter lim="800000"/>
              <a:headEnd/>
              <a:tailEnd/>
            </a:ln>
          </p:spPr>
          <p:txBody>
            <a:bodyPr wrap="none">
              <a:spAutoFit/>
            </a:bodyPr>
            <a:lstStyle/>
            <a:p>
              <a:r>
                <a:rPr lang="en-US" altLang="zh-CN" sz="1200" b="0"/>
                <a:t>2x2</a:t>
              </a:r>
            </a:p>
          </p:txBody>
        </p:sp>
        <p:sp>
          <p:nvSpPr>
            <p:cNvPr id="14393" name="Line 63"/>
            <p:cNvSpPr>
              <a:spLocks noChangeShapeType="1"/>
            </p:cNvSpPr>
            <p:nvPr/>
          </p:nvSpPr>
          <p:spPr bwMode="auto">
            <a:xfrm flipH="1">
              <a:off x="1383" y="2704"/>
              <a:ext cx="136" cy="91"/>
            </a:xfrm>
            <a:prstGeom prst="line">
              <a:avLst/>
            </a:prstGeom>
            <a:noFill/>
            <a:ln w="9525">
              <a:solidFill>
                <a:schemeClr val="tx1"/>
              </a:solidFill>
              <a:round/>
              <a:headEnd/>
              <a:tailEnd/>
            </a:ln>
          </p:spPr>
          <p:txBody>
            <a:bodyPr wrap="none">
              <a:spAutoFit/>
            </a:bodyPr>
            <a:lstStyle/>
            <a:p>
              <a:endParaRPr lang="zh-CN" altLang="en-US"/>
            </a:p>
          </p:txBody>
        </p:sp>
        <p:sp>
          <p:nvSpPr>
            <p:cNvPr id="14394" name="Line 64"/>
            <p:cNvSpPr>
              <a:spLocks noChangeShapeType="1"/>
            </p:cNvSpPr>
            <p:nvPr/>
          </p:nvSpPr>
          <p:spPr bwMode="auto">
            <a:xfrm flipH="1">
              <a:off x="1292" y="2886"/>
              <a:ext cx="273" cy="45"/>
            </a:xfrm>
            <a:prstGeom prst="line">
              <a:avLst/>
            </a:prstGeom>
            <a:noFill/>
            <a:ln w="9525">
              <a:solidFill>
                <a:schemeClr val="tx1"/>
              </a:solidFill>
              <a:round/>
              <a:headEnd/>
              <a:tailEnd/>
            </a:ln>
          </p:spPr>
          <p:txBody>
            <a:bodyPr>
              <a:spAutoFit/>
            </a:bodyPr>
            <a:lstStyle/>
            <a:p>
              <a:endParaRPr lang="zh-CN" altLang="en-US"/>
            </a:p>
          </p:txBody>
        </p:sp>
        <p:sp>
          <p:nvSpPr>
            <p:cNvPr id="14395" name="Line 65"/>
            <p:cNvSpPr>
              <a:spLocks noChangeShapeType="1"/>
            </p:cNvSpPr>
            <p:nvPr/>
          </p:nvSpPr>
          <p:spPr bwMode="auto">
            <a:xfrm flipH="1" flipV="1">
              <a:off x="1111" y="2931"/>
              <a:ext cx="408" cy="227"/>
            </a:xfrm>
            <a:prstGeom prst="line">
              <a:avLst/>
            </a:prstGeom>
            <a:noFill/>
            <a:ln w="9525">
              <a:solidFill>
                <a:schemeClr val="tx1"/>
              </a:solidFill>
              <a:round/>
              <a:headEnd/>
              <a:tailEnd/>
            </a:ln>
          </p:spPr>
          <p:txBody>
            <a:bodyPr>
              <a:spAutoFit/>
            </a:bodyPr>
            <a:lstStyle/>
            <a:p>
              <a:endParaRPr lang="zh-CN" altLang="en-US"/>
            </a:p>
          </p:txBody>
        </p:sp>
        <p:sp>
          <p:nvSpPr>
            <p:cNvPr id="14396" name="Text Box 66"/>
            <p:cNvSpPr txBox="1">
              <a:spLocks noChangeArrowheads="1"/>
            </p:cNvSpPr>
            <p:nvPr/>
          </p:nvSpPr>
          <p:spPr bwMode="auto">
            <a:xfrm>
              <a:off x="1020" y="3203"/>
              <a:ext cx="294" cy="173"/>
            </a:xfrm>
            <a:prstGeom prst="rect">
              <a:avLst/>
            </a:prstGeom>
            <a:noFill/>
            <a:ln w="9525">
              <a:noFill/>
              <a:miter lim="800000"/>
              <a:headEnd/>
              <a:tailEnd/>
            </a:ln>
          </p:spPr>
          <p:txBody>
            <a:bodyPr wrap="none">
              <a:spAutoFit/>
            </a:bodyPr>
            <a:lstStyle/>
            <a:p>
              <a:r>
                <a:rPr lang="en-US" altLang="zh-CN" sz="1200"/>
                <a:t>N=6</a:t>
              </a:r>
            </a:p>
          </p:txBody>
        </p:sp>
      </p:grpSp>
      <p:grpSp>
        <p:nvGrpSpPr>
          <p:cNvPr id="7" name="Group 68"/>
          <p:cNvGrpSpPr>
            <a:grpSpLocks/>
          </p:cNvGrpSpPr>
          <p:nvPr/>
        </p:nvGrpSpPr>
        <p:grpSpPr bwMode="auto">
          <a:xfrm>
            <a:off x="2987675" y="4076700"/>
            <a:ext cx="1508125" cy="1262063"/>
            <a:chOff x="839" y="2581"/>
            <a:chExt cx="950" cy="795"/>
          </a:xfrm>
        </p:grpSpPr>
        <p:sp>
          <p:nvSpPr>
            <p:cNvPr id="14377" name="Rectangle 69"/>
            <p:cNvSpPr>
              <a:spLocks noChangeArrowheads="1"/>
            </p:cNvSpPr>
            <p:nvPr/>
          </p:nvSpPr>
          <p:spPr bwMode="auto">
            <a:xfrm>
              <a:off x="839" y="2659"/>
              <a:ext cx="590" cy="544"/>
            </a:xfrm>
            <a:prstGeom prst="rect">
              <a:avLst/>
            </a:prstGeom>
            <a:noFill/>
            <a:ln w="9525">
              <a:solidFill>
                <a:schemeClr val="tx1"/>
              </a:solidFill>
              <a:miter lim="800000"/>
              <a:headEnd/>
              <a:tailEnd/>
            </a:ln>
          </p:spPr>
          <p:txBody>
            <a:bodyPr anchor="ctr">
              <a:spAutoFit/>
            </a:bodyPr>
            <a:lstStyle/>
            <a:p>
              <a:endParaRPr lang="zh-CN" altLang="en-US"/>
            </a:p>
          </p:txBody>
        </p:sp>
        <p:sp>
          <p:nvSpPr>
            <p:cNvPr id="14378" name="Rectangle 70"/>
            <p:cNvSpPr>
              <a:spLocks noChangeArrowheads="1"/>
            </p:cNvSpPr>
            <p:nvPr/>
          </p:nvSpPr>
          <p:spPr bwMode="auto">
            <a:xfrm>
              <a:off x="930" y="2750"/>
              <a:ext cx="408" cy="363"/>
            </a:xfrm>
            <a:prstGeom prst="rect">
              <a:avLst/>
            </a:prstGeom>
            <a:noFill/>
            <a:ln w="9525">
              <a:solidFill>
                <a:schemeClr val="tx1"/>
              </a:solidFill>
              <a:miter lim="800000"/>
              <a:headEnd/>
              <a:tailEnd/>
            </a:ln>
          </p:spPr>
          <p:txBody>
            <a:bodyPr anchor="ctr">
              <a:spAutoFit/>
            </a:bodyPr>
            <a:lstStyle/>
            <a:p>
              <a:endParaRPr lang="zh-CN" altLang="en-US"/>
            </a:p>
          </p:txBody>
        </p:sp>
        <p:sp>
          <p:nvSpPr>
            <p:cNvPr id="14379" name="Rectangle 71"/>
            <p:cNvSpPr>
              <a:spLocks noChangeArrowheads="1"/>
            </p:cNvSpPr>
            <p:nvPr/>
          </p:nvSpPr>
          <p:spPr bwMode="auto">
            <a:xfrm>
              <a:off x="1020" y="2840"/>
              <a:ext cx="226" cy="181"/>
            </a:xfrm>
            <a:prstGeom prst="rect">
              <a:avLst/>
            </a:prstGeom>
            <a:noFill/>
            <a:ln w="9525">
              <a:solidFill>
                <a:schemeClr val="tx1"/>
              </a:solidFill>
              <a:miter lim="800000"/>
              <a:headEnd/>
              <a:tailEnd/>
            </a:ln>
          </p:spPr>
          <p:txBody>
            <a:bodyPr anchor="ctr">
              <a:spAutoFit/>
            </a:bodyPr>
            <a:lstStyle/>
            <a:p>
              <a:endParaRPr lang="zh-CN" altLang="en-US"/>
            </a:p>
          </p:txBody>
        </p:sp>
        <p:sp>
          <p:nvSpPr>
            <p:cNvPr id="14380" name="Text Box 72"/>
            <p:cNvSpPr txBox="1">
              <a:spLocks noChangeArrowheads="1"/>
            </p:cNvSpPr>
            <p:nvPr/>
          </p:nvSpPr>
          <p:spPr bwMode="auto">
            <a:xfrm>
              <a:off x="1507" y="2581"/>
              <a:ext cx="270" cy="173"/>
            </a:xfrm>
            <a:prstGeom prst="rect">
              <a:avLst/>
            </a:prstGeom>
            <a:noFill/>
            <a:ln w="9525">
              <a:noFill/>
              <a:miter lim="800000"/>
              <a:headEnd/>
              <a:tailEnd/>
            </a:ln>
          </p:spPr>
          <p:txBody>
            <a:bodyPr wrap="none">
              <a:spAutoFit/>
            </a:bodyPr>
            <a:lstStyle/>
            <a:p>
              <a:r>
                <a:rPr lang="en-US" altLang="zh-CN" sz="1200" b="0"/>
                <a:t>5x5</a:t>
              </a:r>
            </a:p>
          </p:txBody>
        </p:sp>
        <p:sp>
          <p:nvSpPr>
            <p:cNvPr id="14381" name="Text Box 73"/>
            <p:cNvSpPr txBox="1">
              <a:spLocks noChangeArrowheads="1"/>
            </p:cNvSpPr>
            <p:nvPr/>
          </p:nvSpPr>
          <p:spPr bwMode="auto">
            <a:xfrm>
              <a:off x="1519" y="2795"/>
              <a:ext cx="270" cy="173"/>
            </a:xfrm>
            <a:prstGeom prst="rect">
              <a:avLst/>
            </a:prstGeom>
            <a:noFill/>
            <a:ln w="9525">
              <a:noFill/>
              <a:miter lim="800000"/>
              <a:headEnd/>
              <a:tailEnd/>
            </a:ln>
          </p:spPr>
          <p:txBody>
            <a:bodyPr wrap="none">
              <a:spAutoFit/>
            </a:bodyPr>
            <a:lstStyle/>
            <a:p>
              <a:r>
                <a:rPr lang="en-US" altLang="zh-CN" sz="1200" b="0"/>
                <a:t>3x3</a:t>
              </a:r>
            </a:p>
          </p:txBody>
        </p:sp>
        <p:sp>
          <p:nvSpPr>
            <p:cNvPr id="14382" name="Text Box 74"/>
            <p:cNvSpPr txBox="1">
              <a:spLocks noChangeArrowheads="1"/>
            </p:cNvSpPr>
            <p:nvPr/>
          </p:nvSpPr>
          <p:spPr bwMode="auto">
            <a:xfrm>
              <a:off x="1519" y="3067"/>
              <a:ext cx="270" cy="173"/>
            </a:xfrm>
            <a:prstGeom prst="rect">
              <a:avLst/>
            </a:prstGeom>
            <a:noFill/>
            <a:ln w="9525">
              <a:noFill/>
              <a:miter lim="800000"/>
              <a:headEnd/>
              <a:tailEnd/>
            </a:ln>
          </p:spPr>
          <p:txBody>
            <a:bodyPr wrap="none">
              <a:spAutoFit/>
            </a:bodyPr>
            <a:lstStyle/>
            <a:p>
              <a:r>
                <a:rPr lang="en-US" altLang="zh-CN" sz="1200" b="0"/>
                <a:t>1x1</a:t>
              </a:r>
            </a:p>
          </p:txBody>
        </p:sp>
        <p:sp>
          <p:nvSpPr>
            <p:cNvPr id="14383" name="Line 75"/>
            <p:cNvSpPr>
              <a:spLocks noChangeShapeType="1"/>
            </p:cNvSpPr>
            <p:nvPr/>
          </p:nvSpPr>
          <p:spPr bwMode="auto">
            <a:xfrm flipH="1">
              <a:off x="1383" y="2704"/>
              <a:ext cx="136" cy="91"/>
            </a:xfrm>
            <a:prstGeom prst="line">
              <a:avLst/>
            </a:prstGeom>
            <a:noFill/>
            <a:ln w="9525">
              <a:solidFill>
                <a:schemeClr val="tx1"/>
              </a:solidFill>
              <a:round/>
              <a:headEnd/>
              <a:tailEnd/>
            </a:ln>
          </p:spPr>
          <p:txBody>
            <a:bodyPr wrap="none">
              <a:spAutoFit/>
            </a:bodyPr>
            <a:lstStyle/>
            <a:p>
              <a:endParaRPr lang="zh-CN" altLang="en-US"/>
            </a:p>
          </p:txBody>
        </p:sp>
        <p:sp>
          <p:nvSpPr>
            <p:cNvPr id="14384" name="Line 76"/>
            <p:cNvSpPr>
              <a:spLocks noChangeShapeType="1"/>
            </p:cNvSpPr>
            <p:nvPr/>
          </p:nvSpPr>
          <p:spPr bwMode="auto">
            <a:xfrm flipH="1">
              <a:off x="1292" y="2886"/>
              <a:ext cx="273" cy="45"/>
            </a:xfrm>
            <a:prstGeom prst="line">
              <a:avLst/>
            </a:prstGeom>
            <a:noFill/>
            <a:ln w="9525">
              <a:solidFill>
                <a:schemeClr val="tx1"/>
              </a:solidFill>
              <a:round/>
              <a:headEnd/>
              <a:tailEnd/>
            </a:ln>
          </p:spPr>
          <p:txBody>
            <a:bodyPr>
              <a:spAutoFit/>
            </a:bodyPr>
            <a:lstStyle/>
            <a:p>
              <a:endParaRPr lang="zh-CN" altLang="en-US"/>
            </a:p>
          </p:txBody>
        </p:sp>
        <p:sp>
          <p:nvSpPr>
            <p:cNvPr id="14385" name="Line 77"/>
            <p:cNvSpPr>
              <a:spLocks noChangeShapeType="1"/>
            </p:cNvSpPr>
            <p:nvPr/>
          </p:nvSpPr>
          <p:spPr bwMode="auto">
            <a:xfrm flipH="1" flipV="1">
              <a:off x="1111" y="2931"/>
              <a:ext cx="408" cy="227"/>
            </a:xfrm>
            <a:prstGeom prst="line">
              <a:avLst/>
            </a:prstGeom>
            <a:noFill/>
            <a:ln w="9525">
              <a:solidFill>
                <a:schemeClr val="tx1"/>
              </a:solidFill>
              <a:round/>
              <a:headEnd/>
              <a:tailEnd/>
            </a:ln>
          </p:spPr>
          <p:txBody>
            <a:bodyPr>
              <a:spAutoFit/>
            </a:bodyPr>
            <a:lstStyle/>
            <a:p>
              <a:endParaRPr lang="zh-CN" altLang="en-US"/>
            </a:p>
          </p:txBody>
        </p:sp>
        <p:sp>
          <p:nvSpPr>
            <p:cNvPr id="14386" name="Text Box 78"/>
            <p:cNvSpPr txBox="1">
              <a:spLocks noChangeArrowheads="1"/>
            </p:cNvSpPr>
            <p:nvPr/>
          </p:nvSpPr>
          <p:spPr bwMode="auto">
            <a:xfrm>
              <a:off x="1020" y="3203"/>
              <a:ext cx="294" cy="173"/>
            </a:xfrm>
            <a:prstGeom prst="rect">
              <a:avLst/>
            </a:prstGeom>
            <a:noFill/>
            <a:ln w="9525">
              <a:noFill/>
              <a:miter lim="800000"/>
              <a:headEnd/>
              <a:tailEnd/>
            </a:ln>
          </p:spPr>
          <p:txBody>
            <a:bodyPr wrap="none">
              <a:spAutoFit/>
            </a:bodyPr>
            <a:lstStyle/>
            <a:p>
              <a:r>
                <a:rPr lang="en-US" altLang="zh-CN" sz="1200"/>
                <a:t>N=5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055"/>
                                        </p:tgtEl>
                                        <p:attrNameLst>
                                          <p:attrName>style.visibility</p:attrName>
                                        </p:attrNameLst>
                                      </p:cBhvr>
                                      <p:to>
                                        <p:strVal val="visible"/>
                                      </p:to>
                                    </p:set>
                                    <p:animEffect transition="in" filter="blinds(horizontal)">
                                      <p:cBhvr>
                                        <p:cTn id="7" dur="500"/>
                                        <p:tgtEl>
                                          <p:spTgt spid="1280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8042"/>
                                        </p:tgtEl>
                                        <p:attrNameLst>
                                          <p:attrName>style.visibility</p:attrName>
                                        </p:attrNameLst>
                                      </p:cBhvr>
                                      <p:to>
                                        <p:strVal val="visible"/>
                                      </p:to>
                                    </p:set>
                                    <p:anim calcmode="lin" valueType="num">
                                      <p:cBhvr additive="base">
                                        <p:cTn id="20" dur="500" fill="hold"/>
                                        <p:tgtEl>
                                          <p:spTgt spid="128042"/>
                                        </p:tgtEl>
                                        <p:attrNameLst>
                                          <p:attrName>ppt_x</p:attrName>
                                        </p:attrNameLst>
                                      </p:cBhvr>
                                      <p:tavLst>
                                        <p:tav tm="0">
                                          <p:val>
                                            <p:strVal val="#ppt_x"/>
                                          </p:val>
                                        </p:tav>
                                        <p:tav tm="100000">
                                          <p:val>
                                            <p:strVal val="#ppt_x"/>
                                          </p:val>
                                        </p:tav>
                                      </p:tavLst>
                                    </p:anim>
                                    <p:anim calcmode="lin" valueType="num">
                                      <p:cBhvr additive="base">
                                        <p:cTn id="21" dur="500" fill="hold"/>
                                        <p:tgtEl>
                                          <p:spTgt spid="12804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28052"/>
                                        </p:tgtEl>
                                        <p:attrNameLst>
                                          <p:attrName>style.visibility</p:attrName>
                                        </p:attrNameLst>
                                      </p:cBhvr>
                                      <p:to>
                                        <p:strVal val="visible"/>
                                      </p:to>
                                    </p:set>
                                    <p:animEffect transition="in" filter="blinds(horizontal)">
                                      <p:cBhvr>
                                        <p:cTn id="50" dur="500"/>
                                        <p:tgtEl>
                                          <p:spTgt spid="128052"/>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8053"/>
                                        </p:tgtEl>
                                        <p:attrNameLst>
                                          <p:attrName>style.visibility</p:attrName>
                                        </p:attrNameLst>
                                      </p:cBhvr>
                                      <p:to>
                                        <p:strVal val="visible"/>
                                      </p:to>
                                    </p:set>
                                    <p:anim calcmode="lin" valueType="num">
                                      <p:cBhvr additive="base">
                                        <p:cTn id="55" dur="500" fill="hold"/>
                                        <p:tgtEl>
                                          <p:spTgt spid="128053"/>
                                        </p:tgtEl>
                                        <p:attrNameLst>
                                          <p:attrName>ppt_x</p:attrName>
                                        </p:attrNameLst>
                                      </p:cBhvr>
                                      <p:tavLst>
                                        <p:tav tm="0">
                                          <p:val>
                                            <p:strVal val="#ppt_x"/>
                                          </p:val>
                                        </p:tav>
                                        <p:tav tm="100000">
                                          <p:val>
                                            <p:strVal val="#ppt_x"/>
                                          </p:val>
                                        </p:tav>
                                      </p:tavLst>
                                    </p:anim>
                                    <p:anim calcmode="lin" valueType="num">
                                      <p:cBhvr additive="base">
                                        <p:cTn id="56" dur="500" fill="hold"/>
                                        <p:tgtEl>
                                          <p:spTgt spid="128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42" grpId="0"/>
      <p:bldP spid="128052" grpId="0"/>
      <p:bldP spid="12805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3"/>
          <p:cNvSpPr>
            <a:spLocks noGrp="1"/>
          </p:cNvSpPr>
          <p:nvPr>
            <p:ph type="ftr" sz="quarter" idx="10"/>
          </p:nvPr>
        </p:nvSpPr>
        <p:spPr>
          <a:noFill/>
        </p:spPr>
        <p:txBody>
          <a:bodyPr/>
          <a:lstStyle/>
          <a:p>
            <a:r>
              <a:rPr lang="en-US" altLang="zh-CN" smtClean="0"/>
              <a:t>构造类型 – 数组和指针</a:t>
            </a:r>
          </a:p>
        </p:txBody>
      </p:sp>
      <p:sp>
        <p:nvSpPr>
          <p:cNvPr id="100355" name="灯片编号占位符 4"/>
          <p:cNvSpPr>
            <a:spLocks noGrp="1"/>
          </p:cNvSpPr>
          <p:nvPr>
            <p:ph type="sldNum" sz="quarter" idx="11"/>
          </p:nvPr>
        </p:nvSpPr>
        <p:spPr>
          <a:noFill/>
        </p:spPr>
        <p:txBody>
          <a:bodyPr/>
          <a:lstStyle/>
          <a:p>
            <a:fld id="{B2B83768-F183-47A4-907D-BD628BEBC00F}" type="slidenum">
              <a:rPr lang="en-US" altLang="zh-CN" smtClean="0"/>
              <a:pPr/>
              <a:t>90</a:t>
            </a:fld>
            <a:endParaRPr lang="en-US" altLang="zh-CN" smtClean="0"/>
          </a:p>
        </p:txBody>
      </p:sp>
      <p:sp>
        <p:nvSpPr>
          <p:cNvPr id="100356"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5.5</a:t>
            </a:r>
            <a:r>
              <a:rPr lang="zh-CN" altLang="en-US" dirty="0" smtClean="0">
                <a:ea typeface="宋体" pitchFamily="2" charset="-122"/>
              </a:rPr>
              <a:t>：代码实现（续）</a:t>
            </a:r>
          </a:p>
        </p:txBody>
      </p:sp>
      <p:sp>
        <p:nvSpPr>
          <p:cNvPr id="100357" name="Rectangle 3"/>
          <p:cNvSpPr>
            <a:spLocks noGrp="1" noChangeArrowheads="1"/>
          </p:cNvSpPr>
          <p:nvPr>
            <p:ph type="body" idx="1"/>
          </p:nvPr>
        </p:nvSpPr>
        <p:spPr>
          <a:xfrm>
            <a:off x="977900" y="1268413"/>
            <a:ext cx="7105650" cy="4897437"/>
          </a:xfrm>
        </p:spPr>
        <p:txBody>
          <a:bodyPr/>
          <a:lstStyle/>
          <a:p>
            <a:pPr>
              <a:lnSpc>
                <a:spcPct val="70000"/>
              </a:lnSpc>
              <a:buFont typeface="Wingdings" pitchFamily="2" charset="2"/>
              <a:buNone/>
            </a:pPr>
            <a:r>
              <a:rPr lang="en-US" altLang="zh-CN" sz="1400" b="0" smtClean="0">
                <a:ea typeface="宋体" pitchFamily="2" charset="-122"/>
              </a:rPr>
              <a:t>struct Key *binary(char *word, struct Key tab[ ], int n)</a:t>
            </a:r>
          </a:p>
          <a:p>
            <a:pPr>
              <a:lnSpc>
                <a:spcPct val="70000"/>
              </a:lnSpc>
              <a:buFont typeface="Wingdings" pitchFamily="2" charset="2"/>
              <a:buNone/>
            </a:pPr>
            <a:r>
              <a:rPr lang="en-US" altLang="zh-CN" sz="1400" b="0" smtClean="0">
                <a:ea typeface="宋体" pitchFamily="2" charset="-122"/>
              </a:rPr>
              <a:t>{</a:t>
            </a:r>
          </a:p>
          <a:p>
            <a:pPr lvl="1">
              <a:lnSpc>
                <a:spcPct val="70000"/>
              </a:lnSpc>
              <a:buFont typeface="Wingdings" pitchFamily="2" charset="2"/>
              <a:buNone/>
            </a:pPr>
            <a:r>
              <a:rPr lang="en-US" altLang="zh-CN" sz="1400" smtClean="0">
                <a:ea typeface="宋体" pitchFamily="2" charset="-122"/>
              </a:rPr>
              <a:t>int cond;</a:t>
            </a:r>
          </a:p>
          <a:p>
            <a:pPr lvl="1">
              <a:lnSpc>
                <a:spcPct val="70000"/>
              </a:lnSpc>
              <a:buFont typeface="Wingdings" pitchFamily="2" charset="2"/>
              <a:buNone/>
            </a:pPr>
            <a:r>
              <a:rPr lang="en-US" altLang="zh-CN" sz="1400" smtClean="0">
                <a:ea typeface="宋体" pitchFamily="2" charset="-122"/>
              </a:rPr>
              <a:t>struct Key *low = &amp;tab[0];</a:t>
            </a:r>
          </a:p>
          <a:p>
            <a:pPr lvl="1">
              <a:lnSpc>
                <a:spcPct val="70000"/>
              </a:lnSpc>
              <a:buFont typeface="Wingdings" pitchFamily="2" charset="2"/>
              <a:buNone/>
            </a:pPr>
            <a:r>
              <a:rPr lang="en-US" altLang="zh-CN" sz="1400" smtClean="0">
                <a:ea typeface="宋体" pitchFamily="2" charset="-122"/>
              </a:rPr>
              <a:t>struct Key *high = &amp;tab[n-1];</a:t>
            </a:r>
          </a:p>
          <a:p>
            <a:pPr lvl="1">
              <a:lnSpc>
                <a:spcPct val="70000"/>
              </a:lnSpc>
              <a:buFont typeface="Wingdings" pitchFamily="2" charset="2"/>
              <a:buNone/>
            </a:pPr>
            <a:r>
              <a:rPr lang="en-US" altLang="zh-CN" sz="1400" smtClean="0">
                <a:ea typeface="宋体" pitchFamily="2" charset="-122"/>
              </a:rPr>
              <a:t>struct Key *mid;</a:t>
            </a:r>
          </a:p>
          <a:p>
            <a:pPr lvl="1">
              <a:lnSpc>
                <a:spcPct val="70000"/>
              </a:lnSpc>
              <a:buFont typeface="Wingdings" pitchFamily="2" charset="2"/>
              <a:buNone/>
            </a:pPr>
            <a:r>
              <a:rPr lang="en-US" altLang="zh-CN" sz="1400" smtClean="0">
                <a:ea typeface="宋体" pitchFamily="2" charset="-122"/>
              </a:rPr>
              <a:t> </a:t>
            </a:r>
          </a:p>
          <a:p>
            <a:pPr lvl="1">
              <a:lnSpc>
                <a:spcPct val="70000"/>
              </a:lnSpc>
              <a:buFont typeface="Wingdings" pitchFamily="2" charset="2"/>
              <a:buNone/>
            </a:pPr>
            <a:r>
              <a:rPr lang="en-US" altLang="zh-CN" sz="1400" smtClean="0">
                <a:solidFill>
                  <a:srgbClr val="0000CC"/>
                </a:solidFill>
                <a:ea typeface="宋体" pitchFamily="2" charset="-122"/>
              </a:rPr>
              <a:t>while(low &lt;= high){</a:t>
            </a:r>
          </a:p>
          <a:p>
            <a:pPr lvl="2" indent="0">
              <a:lnSpc>
                <a:spcPct val="80000"/>
              </a:lnSpc>
              <a:buFont typeface="Wingdings" pitchFamily="2" charset="2"/>
              <a:buNone/>
            </a:pPr>
            <a:r>
              <a:rPr lang="en-US" altLang="zh-CN" sz="1400" smtClean="0">
                <a:solidFill>
                  <a:srgbClr val="0000CC"/>
                </a:solidFill>
                <a:ea typeface="宋体" pitchFamily="2" charset="-122"/>
              </a:rPr>
              <a:t>mid = low + (high – low) / 2;</a:t>
            </a:r>
          </a:p>
          <a:p>
            <a:pPr lvl="2" indent="0">
              <a:lnSpc>
                <a:spcPct val="80000"/>
              </a:lnSpc>
              <a:buFont typeface="Wingdings" pitchFamily="2" charset="2"/>
              <a:buNone/>
            </a:pPr>
            <a:r>
              <a:rPr lang="en-US" altLang="zh-CN" sz="1400" smtClean="0">
                <a:solidFill>
                  <a:srgbClr val="0000CC"/>
                </a:solidFill>
                <a:ea typeface="宋体" pitchFamily="2" charset="-122"/>
              </a:rPr>
              <a:t>if((cond = strcmp(word, mid-&gt;keyword)) &lt; 0)</a:t>
            </a:r>
          </a:p>
          <a:p>
            <a:pPr lvl="3" indent="0">
              <a:lnSpc>
                <a:spcPct val="80000"/>
              </a:lnSpc>
            </a:pPr>
            <a:r>
              <a:rPr lang="en-US" altLang="zh-CN" sz="1200" smtClean="0">
                <a:solidFill>
                  <a:srgbClr val="0000CC"/>
                </a:solidFill>
                <a:ea typeface="宋体" pitchFamily="2" charset="-122"/>
              </a:rPr>
              <a:t>   high = mid – 1;</a:t>
            </a:r>
          </a:p>
          <a:p>
            <a:pPr lvl="2" indent="0">
              <a:lnSpc>
                <a:spcPct val="80000"/>
              </a:lnSpc>
              <a:buFont typeface="Wingdings" pitchFamily="2" charset="2"/>
              <a:buNone/>
            </a:pPr>
            <a:r>
              <a:rPr lang="en-US" altLang="zh-CN" sz="1400" smtClean="0">
                <a:solidFill>
                  <a:srgbClr val="0000CC"/>
                </a:solidFill>
                <a:ea typeface="宋体" pitchFamily="2" charset="-122"/>
              </a:rPr>
              <a:t>else if ( cond &gt; 0)</a:t>
            </a:r>
          </a:p>
          <a:p>
            <a:pPr lvl="3" indent="0">
              <a:lnSpc>
                <a:spcPct val="80000"/>
              </a:lnSpc>
            </a:pPr>
            <a:r>
              <a:rPr lang="en-US" altLang="zh-CN" sz="1200" smtClean="0">
                <a:solidFill>
                  <a:srgbClr val="0000CC"/>
                </a:solidFill>
                <a:ea typeface="宋体" pitchFamily="2" charset="-122"/>
              </a:rPr>
              <a:t>   low = mid + 1;</a:t>
            </a:r>
          </a:p>
          <a:p>
            <a:pPr lvl="2" indent="0">
              <a:lnSpc>
                <a:spcPct val="80000"/>
              </a:lnSpc>
              <a:buFont typeface="Wingdings" pitchFamily="2" charset="2"/>
              <a:buNone/>
            </a:pPr>
            <a:r>
              <a:rPr lang="en-US" altLang="zh-CN" sz="1400" smtClean="0">
                <a:solidFill>
                  <a:srgbClr val="0000CC"/>
                </a:solidFill>
                <a:ea typeface="宋体" pitchFamily="2" charset="-122"/>
              </a:rPr>
              <a:t>else</a:t>
            </a:r>
          </a:p>
          <a:p>
            <a:pPr lvl="3" indent="0">
              <a:lnSpc>
                <a:spcPct val="80000"/>
              </a:lnSpc>
            </a:pPr>
            <a:r>
              <a:rPr lang="en-US" altLang="zh-CN" sz="1200" smtClean="0">
                <a:solidFill>
                  <a:srgbClr val="0000CC"/>
                </a:solidFill>
                <a:ea typeface="宋体" pitchFamily="2" charset="-122"/>
              </a:rPr>
              <a:t>   return (mid);</a:t>
            </a:r>
          </a:p>
          <a:p>
            <a:pPr lvl="1">
              <a:lnSpc>
                <a:spcPct val="70000"/>
              </a:lnSpc>
              <a:buFont typeface="Wingdings" pitchFamily="2" charset="2"/>
              <a:buNone/>
            </a:pPr>
            <a:r>
              <a:rPr lang="en-US" altLang="zh-CN" sz="1400" smtClean="0">
                <a:solidFill>
                  <a:srgbClr val="0000CC"/>
                </a:solidFill>
                <a:ea typeface="宋体" pitchFamily="2" charset="-122"/>
              </a:rPr>
              <a:t>}</a:t>
            </a:r>
          </a:p>
          <a:p>
            <a:pPr lvl="1">
              <a:lnSpc>
                <a:spcPct val="70000"/>
              </a:lnSpc>
              <a:buFont typeface="Wingdings" pitchFamily="2" charset="2"/>
              <a:buNone/>
            </a:pPr>
            <a:r>
              <a:rPr lang="en-US" altLang="zh-CN" sz="1400" smtClean="0">
                <a:ea typeface="宋体" pitchFamily="2" charset="-122"/>
              </a:rPr>
              <a:t>return (NULL);</a:t>
            </a:r>
          </a:p>
          <a:p>
            <a:pPr>
              <a:lnSpc>
                <a:spcPct val="70000"/>
              </a:lnSpc>
              <a:buFont typeface="Wingdings" pitchFamily="2" charset="2"/>
              <a:buNone/>
            </a:pPr>
            <a:r>
              <a:rPr lang="en-US" altLang="zh-CN" sz="1400" b="0" smtClean="0">
                <a:ea typeface="宋体" pitchFamily="2" charset="-122"/>
              </a:rPr>
              <a:t>}</a:t>
            </a:r>
            <a:endParaRPr lang="en-US" altLang="zh-CN" sz="1400" smtClean="0">
              <a:ea typeface="宋体" pitchFamily="2" charset="-122"/>
            </a:endParaRPr>
          </a:p>
        </p:txBody>
      </p:sp>
      <p:sp>
        <p:nvSpPr>
          <p:cNvPr id="166916" name="AutoShape 4"/>
          <p:cNvSpPr>
            <a:spLocks noChangeArrowheads="1"/>
          </p:cNvSpPr>
          <p:nvPr/>
        </p:nvSpPr>
        <p:spPr bwMode="auto">
          <a:xfrm>
            <a:off x="6084888" y="1628775"/>
            <a:ext cx="2879725" cy="1800225"/>
          </a:xfrm>
          <a:prstGeom prst="wedgeRoundRectCallout">
            <a:avLst>
              <a:gd name="adj1" fmla="val -84676"/>
              <a:gd name="adj2" fmla="val 49296"/>
              <a:gd name="adj3" fmla="val 16667"/>
            </a:avLst>
          </a:prstGeom>
          <a:solidFill>
            <a:schemeClr val="accent1"/>
          </a:solidFill>
          <a:ln w="9525">
            <a:solidFill>
              <a:schemeClr val="tx1"/>
            </a:solidFill>
            <a:miter lim="800000"/>
            <a:headEnd/>
            <a:tailEnd/>
          </a:ln>
        </p:spPr>
        <p:txBody>
          <a:bodyPr/>
          <a:lstStyle/>
          <a:p>
            <a:r>
              <a:rPr lang="zh-CN" altLang="en-US"/>
              <a:t>折半查找</a:t>
            </a:r>
          </a:p>
          <a:p>
            <a:r>
              <a:rPr lang="zh-CN" altLang="en-US" b="0"/>
              <a:t>注意：基于指针运算的折半查找算法在计算中间元素位置时与前面的不同。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linds(horizontal)">
                                      <p:cBhvr>
                                        <p:cTn id="7" dur="5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页脚占位符 3"/>
          <p:cNvSpPr>
            <a:spLocks noGrp="1"/>
          </p:cNvSpPr>
          <p:nvPr>
            <p:ph type="ftr" sz="quarter" idx="10"/>
          </p:nvPr>
        </p:nvSpPr>
        <p:spPr>
          <a:noFill/>
        </p:spPr>
        <p:txBody>
          <a:bodyPr/>
          <a:lstStyle/>
          <a:p>
            <a:r>
              <a:rPr lang="en-US" altLang="zh-CN" smtClean="0"/>
              <a:t>构造类型 – 数组和指针</a:t>
            </a:r>
          </a:p>
        </p:txBody>
      </p:sp>
      <p:sp>
        <p:nvSpPr>
          <p:cNvPr id="101379" name="灯片编号占位符 4"/>
          <p:cNvSpPr>
            <a:spLocks noGrp="1"/>
          </p:cNvSpPr>
          <p:nvPr>
            <p:ph type="sldNum" sz="quarter" idx="11"/>
          </p:nvPr>
        </p:nvSpPr>
        <p:spPr>
          <a:noFill/>
        </p:spPr>
        <p:txBody>
          <a:bodyPr/>
          <a:lstStyle/>
          <a:p>
            <a:fld id="{C1DBC2A4-A421-45C3-AB22-BF4BFB7138FC}" type="slidenum">
              <a:rPr lang="en-US" altLang="zh-CN" smtClean="0"/>
              <a:pPr/>
              <a:t>91</a:t>
            </a:fld>
            <a:endParaRPr lang="en-US" altLang="zh-CN" smtClean="0"/>
          </a:p>
        </p:txBody>
      </p:sp>
      <p:sp>
        <p:nvSpPr>
          <p:cNvPr id="10138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5.5</a:t>
            </a:r>
            <a:r>
              <a:rPr lang="zh-CN" altLang="en-US" dirty="0" smtClean="0">
                <a:ea typeface="宋体" pitchFamily="2" charset="-122"/>
              </a:rPr>
              <a:t>：代码实现（续）</a:t>
            </a:r>
          </a:p>
        </p:txBody>
      </p:sp>
      <p:sp>
        <p:nvSpPr>
          <p:cNvPr id="101381" name="Rectangle 3"/>
          <p:cNvSpPr>
            <a:spLocks noGrp="1" noChangeArrowheads="1"/>
          </p:cNvSpPr>
          <p:nvPr>
            <p:ph type="body" idx="1"/>
          </p:nvPr>
        </p:nvSpPr>
        <p:spPr/>
        <p:txBody>
          <a:bodyPr/>
          <a:lstStyle/>
          <a:p>
            <a:pPr>
              <a:lnSpc>
                <a:spcPct val="70000"/>
              </a:lnSpc>
              <a:buFont typeface="Wingdings" pitchFamily="2" charset="2"/>
              <a:buNone/>
            </a:pPr>
            <a:r>
              <a:rPr lang="en-US" altLang="zh-CN" sz="1400" b="0" smtClean="0">
                <a:ea typeface="宋体" pitchFamily="2" charset="-122"/>
              </a:rPr>
              <a:t> char getword(char *w, int lim)</a:t>
            </a:r>
          </a:p>
          <a:p>
            <a:pPr>
              <a:lnSpc>
                <a:spcPct val="70000"/>
              </a:lnSpc>
              <a:buFont typeface="Wingdings" pitchFamily="2" charset="2"/>
              <a:buNone/>
            </a:pPr>
            <a:r>
              <a:rPr lang="en-US" altLang="zh-CN" sz="1400" b="0" smtClean="0">
                <a:ea typeface="宋体" pitchFamily="2" charset="-122"/>
              </a:rPr>
              <a:t>{</a:t>
            </a:r>
          </a:p>
          <a:p>
            <a:pPr lvl="1">
              <a:lnSpc>
                <a:spcPct val="70000"/>
              </a:lnSpc>
              <a:buFont typeface="Wingdings" pitchFamily="2" charset="2"/>
              <a:buNone/>
            </a:pPr>
            <a:r>
              <a:rPr lang="en-US" altLang="zh-CN" sz="1400" smtClean="0">
                <a:ea typeface="宋体" pitchFamily="2" charset="-122"/>
              </a:rPr>
              <a:t>int c, t;</a:t>
            </a:r>
          </a:p>
          <a:p>
            <a:pPr lvl="1">
              <a:lnSpc>
                <a:spcPct val="70000"/>
              </a:lnSpc>
              <a:buFont typeface="Wingdings" pitchFamily="2" charset="2"/>
              <a:buNone/>
            </a:pPr>
            <a:r>
              <a:rPr lang="en-US" altLang="zh-CN" sz="1400" smtClean="0">
                <a:ea typeface="宋体" pitchFamily="2" charset="-122"/>
              </a:rPr>
              <a:t> </a:t>
            </a:r>
          </a:p>
          <a:p>
            <a:pPr lvl="1">
              <a:lnSpc>
                <a:spcPct val="70000"/>
              </a:lnSpc>
              <a:buFont typeface="Wingdings" pitchFamily="2" charset="2"/>
              <a:buNone/>
            </a:pPr>
            <a:r>
              <a:rPr lang="en-US" altLang="zh-CN" sz="1400" smtClean="0">
                <a:ea typeface="宋体" pitchFamily="2" charset="-122"/>
              </a:rPr>
              <a:t>if(type(c = *w++ = getchar( )) != LETTER){</a:t>
            </a:r>
          </a:p>
          <a:p>
            <a:pPr lvl="2" indent="0">
              <a:lnSpc>
                <a:spcPct val="80000"/>
              </a:lnSpc>
              <a:buFont typeface="Wingdings" pitchFamily="2" charset="2"/>
              <a:buNone/>
            </a:pPr>
            <a:r>
              <a:rPr lang="en-US" altLang="zh-CN" sz="1400" smtClean="0">
                <a:ea typeface="宋体" pitchFamily="2" charset="-122"/>
              </a:rPr>
              <a:t>*w = ‘\0’;</a:t>
            </a:r>
          </a:p>
          <a:p>
            <a:pPr lvl="2" indent="0">
              <a:lnSpc>
                <a:spcPct val="80000"/>
              </a:lnSpc>
              <a:buFont typeface="Wingdings" pitchFamily="2" charset="2"/>
              <a:buNone/>
            </a:pPr>
            <a:r>
              <a:rPr lang="en-US" altLang="zh-CN" sz="1400" smtClean="0">
                <a:ea typeface="宋体" pitchFamily="2" charset="-122"/>
              </a:rPr>
              <a:t>return ( c);</a:t>
            </a:r>
          </a:p>
          <a:p>
            <a:pPr lvl="1">
              <a:lnSpc>
                <a:spcPct val="70000"/>
              </a:lnSpc>
              <a:buFont typeface="Wingdings" pitchFamily="2" charset="2"/>
              <a:buNone/>
            </a:pPr>
            <a:r>
              <a:rPr lang="en-US" altLang="zh-CN" sz="1400" smtClean="0">
                <a:ea typeface="宋体" pitchFamily="2" charset="-122"/>
              </a:rPr>
              <a:t>}</a:t>
            </a:r>
          </a:p>
          <a:p>
            <a:pPr lvl="1">
              <a:lnSpc>
                <a:spcPct val="70000"/>
              </a:lnSpc>
              <a:buFont typeface="Wingdings" pitchFamily="2" charset="2"/>
              <a:buNone/>
            </a:pPr>
            <a:r>
              <a:rPr lang="en-US" altLang="zh-CN" sz="1400" smtClean="0">
                <a:ea typeface="宋体" pitchFamily="2" charset="-122"/>
              </a:rPr>
              <a:t>while(--lim &gt; 0) {</a:t>
            </a:r>
          </a:p>
          <a:p>
            <a:pPr lvl="2" indent="0">
              <a:lnSpc>
                <a:spcPct val="80000"/>
              </a:lnSpc>
              <a:buFont typeface="Wingdings" pitchFamily="2" charset="2"/>
              <a:buNone/>
            </a:pPr>
            <a:r>
              <a:rPr lang="en-US" altLang="zh-CN" sz="1400" smtClean="0">
                <a:ea typeface="宋体" pitchFamily="2" charset="-122"/>
              </a:rPr>
              <a:t>t = type(c = *w++ = getchar( ));</a:t>
            </a:r>
          </a:p>
          <a:p>
            <a:pPr lvl="2" indent="0">
              <a:lnSpc>
                <a:spcPct val="80000"/>
              </a:lnSpc>
              <a:buFont typeface="Wingdings" pitchFamily="2" charset="2"/>
              <a:buNone/>
            </a:pPr>
            <a:r>
              <a:rPr lang="en-US" altLang="zh-CN" sz="1400" smtClean="0">
                <a:ea typeface="宋体" pitchFamily="2" charset="-122"/>
              </a:rPr>
              <a:t>if( t != LETTER &amp;&amp; t != DIGIT){</a:t>
            </a:r>
          </a:p>
          <a:p>
            <a:pPr lvl="3" indent="0">
              <a:lnSpc>
                <a:spcPct val="80000"/>
              </a:lnSpc>
            </a:pPr>
            <a:r>
              <a:rPr lang="en-US" altLang="zh-CN" sz="1200" smtClean="0">
                <a:ea typeface="宋体" pitchFamily="2" charset="-122"/>
              </a:rPr>
              <a:t>ungetc(c);</a:t>
            </a:r>
          </a:p>
          <a:p>
            <a:pPr lvl="3" indent="0">
              <a:lnSpc>
                <a:spcPct val="80000"/>
              </a:lnSpc>
            </a:pPr>
            <a:r>
              <a:rPr lang="en-US" altLang="zh-CN" sz="1200" smtClean="0">
                <a:ea typeface="宋体" pitchFamily="2" charset="-122"/>
              </a:rPr>
              <a:t>break;</a:t>
            </a:r>
          </a:p>
          <a:p>
            <a:pPr lvl="2" indent="0">
              <a:lnSpc>
                <a:spcPct val="80000"/>
              </a:lnSpc>
              <a:buFont typeface="Wingdings" pitchFamily="2" charset="2"/>
              <a:buNone/>
            </a:pPr>
            <a:r>
              <a:rPr lang="en-US" altLang="zh-CN" sz="1400" smtClean="0">
                <a:ea typeface="宋体" pitchFamily="2" charset="-122"/>
              </a:rPr>
              <a:t>}</a:t>
            </a:r>
          </a:p>
          <a:p>
            <a:pPr lvl="1">
              <a:lnSpc>
                <a:spcPct val="70000"/>
              </a:lnSpc>
              <a:buFont typeface="Wingdings" pitchFamily="2" charset="2"/>
              <a:buNone/>
            </a:pPr>
            <a:r>
              <a:rPr lang="en-US" altLang="zh-CN" sz="1400" smtClean="0">
                <a:ea typeface="宋体" pitchFamily="2" charset="-122"/>
              </a:rPr>
              <a:t>}</a:t>
            </a:r>
          </a:p>
          <a:p>
            <a:pPr lvl="1">
              <a:lnSpc>
                <a:spcPct val="70000"/>
              </a:lnSpc>
              <a:buFont typeface="Wingdings" pitchFamily="2" charset="2"/>
              <a:buNone/>
            </a:pPr>
            <a:r>
              <a:rPr lang="en-US" altLang="zh-CN" sz="1400" smtClean="0">
                <a:ea typeface="宋体" pitchFamily="2" charset="-122"/>
              </a:rPr>
              <a:t>*(w-1) = ‘\0’;</a:t>
            </a:r>
          </a:p>
          <a:p>
            <a:pPr lvl="1">
              <a:lnSpc>
                <a:spcPct val="70000"/>
              </a:lnSpc>
              <a:buFont typeface="Wingdings" pitchFamily="2" charset="2"/>
              <a:buNone/>
            </a:pPr>
            <a:r>
              <a:rPr lang="en-US" altLang="zh-CN" sz="1400" smtClean="0">
                <a:ea typeface="宋体" pitchFamily="2" charset="-122"/>
              </a:rPr>
              <a:t>return ( LETTER);</a:t>
            </a:r>
          </a:p>
          <a:p>
            <a:pPr>
              <a:lnSpc>
                <a:spcPct val="70000"/>
              </a:lnSpc>
              <a:buFont typeface="Wingdings" pitchFamily="2" charset="2"/>
              <a:buNone/>
            </a:pPr>
            <a:r>
              <a:rPr lang="en-US" altLang="zh-CN" sz="1400" b="0" smtClean="0">
                <a:ea typeface="宋体" pitchFamily="2" charset="-122"/>
              </a:rPr>
              <a:t>}</a:t>
            </a:r>
            <a:endParaRPr lang="en-US" altLang="zh-CN" sz="1400" smtClean="0">
              <a:ea typeface="宋体" pitchFamily="2" charset="-122"/>
            </a:endParaRPr>
          </a:p>
        </p:txBody>
      </p:sp>
      <p:sp>
        <p:nvSpPr>
          <p:cNvPr id="6" name="TextBox 5"/>
          <p:cNvSpPr txBox="1"/>
          <p:nvPr/>
        </p:nvSpPr>
        <p:spPr>
          <a:xfrm>
            <a:off x="4067175" y="1125538"/>
            <a:ext cx="5076825" cy="4000500"/>
          </a:xfrm>
          <a:prstGeom prst="rect">
            <a:avLst/>
          </a:prstGeom>
          <a:solidFill>
            <a:schemeClr val="accent1">
              <a:lumMod val="90000"/>
            </a:schemeClr>
          </a:solidFill>
        </p:spPr>
        <p:txBody>
          <a:bodyPr>
            <a:spAutoFit/>
          </a:bodyPr>
          <a:lstStyle/>
          <a:p>
            <a:pPr>
              <a:defRPr/>
            </a:pPr>
            <a:r>
              <a:rPr lang="zh-CN" altLang="en-US" dirty="0">
                <a:solidFill>
                  <a:srgbClr val="0033CC"/>
                </a:solidFill>
              </a:rPr>
              <a:t>如何在一行中识别出标识符？</a:t>
            </a:r>
            <a:endParaRPr lang="en-US" altLang="zh-CN" dirty="0">
              <a:solidFill>
                <a:srgbClr val="0033CC"/>
              </a:solidFill>
            </a:endParaRPr>
          </a:p>
          <a:p>
            <a:pPr>
              <a:defRPr/>
            </a:pPr>
            <a:r>
              <a:rPr lang="en-US" altLang="zh-CN" sz="1800" b="0" dirty="0"/>
              <a:t>...</a:t>
            </a:r>
          </a:p>
          <a:p>
            <a:pPr>
              <a:defRPr/>
            </a:pPr>
            <a:r>
              <a:rPr lang="en-US" altLang="zh-CN" sz="1800" b="0" dirty="0"/>
              <a:t>j = 0;</a:t>
            </a:r>
          </a:p>
          <a:p>
            <a:pPr>
              <a:defRPr/>
            </a:pPr>
            <a:r>
              <a:rPr lang="en-US" altLang="zh-CN" sz="1800" b="0" dirty="0"/>
              <a:t>for(</a:t>
            </a:r>
            <a:r>
              <a:rPr lang="en-US" altLang="zh-CN" sz="1800" b="0" dirty="0" err="1"/>
              <a:t>i</a:t>
            </a:r>
            <a:r>
              <a:rPr lang="en-US" altLang="zh-CN" sz="1800" b="0" dirty="0"/>
              <a:t>=0; line[</a:t>
            </a:r>
            <a:r>
              <a:rPr lang="en-US" altLang="zh-CN" sz="1800" b="0" dirty="0" err="1"/>
              <a:t>i</a:t>
            </a:r>
            <a:r>
              <a:rPr lang="en-US" altLang="zh-CN" sz="1800" b="0" dirty="0"/>
              <a:t>]!=‘\0’; </a:t>
            </a:r>
            <a:r>
              <a:rPr lang="en-US" altLang="zh-CN" sz="1800" b="0" dirty="0" err="1"/>
              <a:t>i</a:t>
            </a:r>
            <a:r>
              <a:rPr lang="en-US" altLang="zh-CN" sz="1800" b="0" dirty="0"/>
              <a:t>++) {</a:t>
            </a:r>
          </a:p>
          <a:p>
            <a:pPr lvl="1">
              <a:defRPr/>
            </a:pPr>
            <a:r>
              <a:rPr lang="en-US" altLang="zh-CN" sz="1800" b="0" dirty="0"/>
              <a:t>if(type(line[</a:t>
            </a:r>
            <a:r>
              <a:rPr lang="en-US" altLang="zh-CN" sz="1800" b="0" dirty="0" err="1"/>
              <a:t>i</a:t>
            </a:r>
            <a:r>
              <a:rPr lang="en-US" altLang="zh-CN" sz="1800" b="0" dirty="0"/>
              <a:t>]) != LETTER) </a:t>
            </a:r>
          </a:p>
          <a:p>
            <a:pPr lvl="2">
              <a:defRPr/>
            </a:pPr>
            <a:r>
              <a:rPr lang="en-US" altLang="zh-CN" sz="1800" b="0" dirty="0"/>
              <a:t>continue;</a:t>
            </a:r>
          </a:p>
          <a:p>
            <a:pPr lvl="1">
              <a:defRPr/>
            </a:pPr>
            <a:r>
              <a:rPr lang="en-US" altLang="zh-CN" sz="1800" b="0" dirty="0"/>
              <a:t>s[j++] = line[</a:t>
            </a:r>
            <a:r>
              <a:rPr lang="en-US" altLang="zh-CN" sz="1800" b="0" dirty="0" err="1"/>
              <a:t>i</a:t>
            </a:r>
            <a:r>
              <a:rPr lang="en-US" altLang="zh-CN" sz="1800" b="0" dirty="0"/>
              <a:t>++];</a:t>
            </a:r>
          </a:p>
          <a:p>
            <a:pPr lvl="1">
              <a:defRPr/>
            </a:pPr>
            <a:r>
              <a:rPr lang="en-US" altLang="zh-CN" sz="1800" b="0" dirty="0"/>
              <a:t>while(line[</a:t>
            </a:r>
            <a:r>
              <a:rPr lang="en-US" altLang="zh-CN" sz="1800" b="0" dirty="0" err="1"/>
              <a:t>i</a:t>
            </a:r>
            <a:r>
              <a:rPr lang="en-US" altLang="zh-CN" sz="1800" b="0" dirty="0"/>
              <a:t>]!=‘\0’&amp;&amp;(type(line[</a:t>
            </a:r>
            <a:r>
              <a:rPr lang="en-US" altLang="zh-CN" sz="1800" b="0" dirty="0" err="1"/>
              <a:t>i</a:t>
            </a:r>
            <a:r>
              <a:rPr lang="en-US" altLang="zh-CN" sz="1800" b="0" dirty="0"/>
              <a:t>])==LETTER || type(line[</a:t>
            </a:r>
            <a:r>
              <a:rPr lang="en-US" altLang="zh-CN" sz="1800" b="0" dirty="0" err="1"/>
              <a:t>i</a:t>
            </a:r>
            <a:r>
              <a:rPr lang="en-US" altLang="zh-CN" sz="1800" b="0" dirty="0"/>
              <a:t>])==DIGTH))</a:t>
            </a:r>
          </a:p>
          <a:p>
            <a:pPr lvl="2">
              <a:defRPr/>
            </a:pPr>
            <a:r>
              <a:rPr lang="en-US" altLang="zh-CN" sz="1800" b="0" dirty="0"/>
              <a:t>s[j++] = line[</a:t>
            </a:r>
            <a:r>
              <a:rPr lang="en-US" altLang="zh-CN" sz="1800" b="0" dirty="0" err="1"/>
              <a:t>i</a:t>
            </a:r>
            <a:r>
              <a:rPr lang="en-US" altLang="zh-CN" sz="1800" b="0" dirty="0"/>
              <a:t>++];</a:t>
            </a:r>
          </a:p>
          <a:p>
            <a:pPr lvl="1">
              <a:defRPr/>
            </a:pPr>
            <a:r>
              <a:rPr lang="en-US" altLang="zh-CN" sz="1800" b="0" dirty="0"/>
              <a:t>s[j]=‘\0’;</a:t>
            </a:r>
          </a:p>
          <a:p>
            <a:pPr lvl="1">
              <a:defRPr/>
            </a:pPr>
            <a:r>
              <a:rPr lang="en-US" altLang="zh-CN" sz="1800" b="0" dirty="0"/>
              <a:t>…</a:t>
            </a:r>
          </a:p>
          <a:p>
            <a:pPr>
              <a:defRPr/>
            </a:pPr>
            <a:r>
              <a:rPr lang="en-US" altLang="zh-CN" sz="1800" b="0" dirty="0"/>
              <a:t>}</a:t>
            </a:r>
          </a:p>
          <a:p>
            <a:pPr>
              <a:defRPr/>
            </a:pPr>
            <a:r>
              <a:rPr lang="en-US" altLang="zh-CN" sz="18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3"/>
          <p:cNvSpPr>
            <a:spLocks noGrp="1"/>
          </p:cNvSpPr>
          <p:nvPr>
            <p:ph type="ftr" sz="quarter" idx="10"/>
          </p:nvPr>
        </p:nvSpPr>
        <p:spPr>
          <a:noFill/>
        </p:spPr>
        <p:txBody>
          <a:bodyPr/>
          <a:lstStyle/>
          <a:p>
            <a:r>
              <a:rPr lang="en-US" altLang="zh-CN" smtClean="0"/>
              <a:t>构造类型 – 数组和指针</a:t>
            </a:r>
          </a:p>
        </p:txBody>
      </p:sp>
      <p:sp>
        <p:nvSpPr>
          <p:cNvPr id="102403" name="灯片编号占位符 4"/>
          <p:cNvSpPr>
            <a:spLocks noGrp="1"/>
          </p:cNvSpPr>
          <p:nvPr>
            <p:ph type="sldNum" sz="quarter" idx="11"/>
          </p:nvPr>
        </p:nvSpPr>
        <p:spPr>
          <a:noFill/>
        </p:spPr>
        <p:txBody>
          <a:bodyPr/>
          <a:lstStyle/>
          <a:p>
            <a:fld id="{083F8B0A-1E95-407F-999F-74F564CB05A9}" type="slidenum">
              <a:rPr lang="en-US" altLang="zh-CN" smtClean="0"/>
              <a:pPr/>
              <a:t>92</a:t>
            </a:fld>
            <a:endParaRPr lang="en-US" altLang="zh-CN" smtClean="0"/>
          </a:p>
        </p:txBody>
      </p:sp>
      <p:sp>
        <p:nvSpPr>
          <p:cNvPr id="102404"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5.5</a:t>
            </a:r>
            <a:r>
              <a:rPr lang="zh-CN" altLang="en-US" dirty="0" smtClean="0">
                <a:ea typeface="宋体" pitchFamily="2" charset="-122"/>
              </a:rPr>
              <a:t>：代码实现（续）</a:t>
            </a:r>
          </a:p>
        </p:txBody>
      </p:sp>
      <p:sp>
        <p:nvSpPr>
          <p:cNvPr id="102405" name="Rectangle 3"/>
          <p:cNvSpPr>
            <a:spLocks noGrp="1" noChangeArrowheads="1"/>
          </p:cNvSpPr>
          <p:nvPr>
            <p:ph type="body" idx="1"/>
          </p:nvPr>
        </p:nvSpPr>
        <p:spPr>
          <a:xfrm>
            <a:off x="977900" y="1196975"/>
            <a:ext cx="7105650" cy="4968875"/>
          </a:xfrm>
        </p:spPr>
        <p:txBody>
          <a:bodyPr/>
          <a:lstStyle/>
          <a:p>
            <a:pPr>
              <a:lnSpc>
                <a:spcPct val="70000"/>
              </a:lnSpc>
              <a:buFont typeface="Wingdings" pitchFamily="2" charset="2"/>
              <a:buNone/>
            </a:pPr>
            <a:r>
              <a:rPr lang="en-US" altLang="zh-CN" sz="1800" b="0" smtClean="0">
                <a:ea typeface="宋体" pitchFamily="2" charset="-122"/>
              </a:rPr>
              <a:t>char type(int c)	/* return type of ASCII character */</a:t>
            </a:r>
          </a:p>
          <a:p>
            <a:pPr>
              <a:lnSpc>
                <a:spcPct val="70000"/>
              </a:lnSpc>
              <a:buFont typeface="Wingdings" pitchFamily="2" charset="2"/>
              <a:buNone/>
            </a:pPr>
            <a:r>
              <a:rPr lang="en-US" altLang="zh-CN" sz="1800" b="0" smtClean="0">
                <a:ea typeface="宋体" pitchFamily="2" charset="-122"/>
              </a:rPr>
              <a:t>{</a:t>
            </a:r>
          </a:p>
          <a:p>
            <a:pPr lvl="1">
              <a:lnSpc>
                <a:spcPct val="70000"/>
              </a:lnSpc>
              <a:buFont typeface="Wingdings" pitchFamily="2" charset="2"/>
              <a:buNone/>
            </a:pPr>
            <a:r>
              <a:rPr lang="en-US" altLang="zh-CN" sz="1800" smtClean="0">
                <a:ea typeface="宋体" pitchFamily="2" charset="-122"/>
              </a:rPr>
              <a:t>if( c &gt;= ‘a’ &amp;&amp; c &lt;= ‘z’ || c &gt;= ‘A’ &amp;&amp; c &lt;= ‘Z’)</a:t>
            </a:r>
          </a:p>
          <a:p>
            <a:pPr lvl="2" indent="0">
              <a:lnSpc>
                <a:spcPct val="80000"/>
              </a:lnSpc>
              <a:buFont typeface="Wingdings" pitchFamily="2" charset="2"/>
              <a:buNone/>
            </a:pPr>
            <a:r>
              <a:rPr lang="en-US" altLang="zh-CN" sz="1800" smtClean="0">
                <a:ea typeface="宋体" pitchFamily="2" charset="-122"/>
              </a:rPr>
              <a:t>return ( LETTER );</a:t>
            </a:r>
          </a:p>
          <a:p>
            <a:pPr lvl="1">
              <a:lnSpc>
                <a:spcPct val="70000"/>
              </a:lnSpc>
              <a:buFont typeface="Wingdings" pitchFamily="2" charset="2"/>
              <a:buNone/>
            </a:pPr>
            <a:r>
              <a:rPr lang="en-US" altLang="zh-CN" sz="1800" smtClean="0">
                <a:ea typeface="宋体" pitchFamily="2" charset="-122"/>
              </a:rPr>
              <a:t>else if ( c &gt;= ‘0’ &amp;&amp; c &lt;= ‘9’)</a:t>
            </a:r>
          </a:p>
          <a:p>
            <a:pPr lvl="2" indent="0">
              <a:lnSpc>
                <a:spcPct val="80000"/>
              </a:lnSpc>
              <a:buFont typeface="Wingdings" pitchFamily="2" charset="2"/>
              <a:buNone/>
            </a:pPr>
            <a:r>
              <a:rPr lang="en-US" altLang="zh-CN" sz="1800" smtClean="0">
                <a:ea typeface="宋体" pitchFamily="2" charset="-122"/>
              </a:rPr>
              <a:t>return ( DIGIT );</a:t>
            </a:r>
          </a:p>
          <a:p>
            <a:pPr lvl="1">
              <a:lnSpc>
                <a:spcPct val="70000"/>
              </a:lnSpc>
              <a:buFont typeface="Wingdings" pitchFamily="2" charset="2"/>
              <a:buNone/>
            </a:pPr>
            <a:r>
              <a:rPr lang="en-US" altLang="zh-CN" sz="1800" smtClean="0">
                <a:ea typeface="宋体" pitchFamily="2" charset="-122"/>
              </a:rPr>
              <a:t>else return (c);</a:t>
            </a:r>
          </a:p>
          <a:p>
            <a:pPr>
              <a:lnSpc>
                <a:spcPct val="70000"/>
              </a:lnSpc>
              <a:buFont typeface="Wingdings" pitchFamily="2" charset="2"/>
              <a:buNone/>
            </a:pPr>
            <a:r>
              <a:rPr lang="en-US" altLang="zh-CN" sz="1800" b="0" smtClean="0">
                <a:ea typeface="宋体" pitchFamily="2" charset="-122"/>
              </a:rPr>
              <a:t>}</a:t>
            </a:r>
          </a:p>
          <a:p>
            <a:pPr>
              <a:lnSpc>
                <a:spcPct val="70000"/>
              </a:lnSpc>
              <a:buFont typeface="Wingdings" pitchFamily="2" charset="2"/>
              <a:buNone/>
            </a:pPr>
            <a:r>
              <a:rPr lang="en-US" altLang="zh-CN" sz="1800" b="0" smtClean="0">
                <a:ea typeface="宋体" pitchFamily="2" charset="-122"/>
              </a:rPr>
              <a:t>void printKey(struct Key  tab[ ],  int  n)</a:t>
            </a:r>
          </a:p>
          <a:p>
            <a:pPr>
              <a:lnSpc>
                <a:spcPct val="70000"/>
              </a:lnSpc>
              <a:buFont typeface="Wingdings" pitchFamily="2" charset="2"/>
              <a:buNone/>
            </a:pPr>
            <a:r>
              <a:rPr lang="en-US" altLang="zh-CN" sz="1800" b="0" smtClean="0">
                <a:ea typeface="宋体" pitchFamily="2" charset="-122"/>
              </a:rPr>
              <a:t>{</a:t>
            </a:r>
          </a:p>
          <a:p>
            <a:pPr>
              <a:lnSpc>
                <a:spcPct val="70000"/>
              </a:lnSpc>
              <a:buFont typeface="Wingdings" pitchFamily="2" charset="2"/>
              <a:buNone/>
            </a:pPr>
            <a:r>
              <a:rPr lang="en-US" altLang="zh-CN" sz="1800" b="0" smtClean="0">
                <a:ea typeface="宋体" pitchFamily="2" charset="-122"/>
              </a:rPr>
              <a:t>        struct Key *p;</a:t>
            </a:r>
          </a:p>
          <a:p>
            <a:pPr lvl="1">
              <a:lnSpc>
                <a:spcPct val="70000"/>
              </a:lnSpc>
              <a:buFont typeface="Wingdings" pitchFamily="2" charset="2"/>
              <a:buNone/>
            </a:pPr>
            <a:r>
              <a:rPr lang="en-US" altLang="zh-CN" sz="1800" smtClean="0">
                <a:ea typeface="宋体" pitchFamily="2" charset="-122"/>
              </a:rPr>
              <a:t>for(p=Keytab, p &lt; Keytab+n; p++)</a:t>
            </a:r>
          </a:p>
          <a:p>
            <a:pPr lvl="2" indent="0">
              <a:lnSpc>
                <a:spcPct val="80000"/>
              </a:lnSpc>
              <a:buFont typeface="Wingdings" pitchFamily="2" charset="2"/>
              <a:buNone/>
            </a:pPr>
            <a:r>
              <a:rPr lang="en-US" altLang="zh-CN" sz="1800" smtClean="0">
                <a:ea typeface="宋体" pitchFamily="2" charset="-122"/>
              </a:rPr>
              <a:t>if(p-&gt;keycount &gt; 0)</a:t>
            </a:r>
          </a:p>
          <a:p>
            <a:pPr lvl="3" indent="0">
              <a:lnSpc>
                <a:spcPct val="80000"/>
              </a:lnSpc>
            </a:pPr>
            <a:r>
              <a:rPr lang="en-US" altLang="zh-CN" sz="1600" smtClean="0">
                <a:ea typeface="宋体" pitchFamily="2" charset="-122"/>
              </a:rPr>
              <a:t>    printf(“%4d%s\n”, p-&gt;keycount, p-&gt;keyword);</a:t>
            </a:r>
          </a:p>
          <a:p>
            <a:pPr>
              <a:lnSpc>
                <a:spcPct val="70000"/>
              </a:lnSpc>
              <a:buFont typeface="Wingdings" pitchFamily="2" charset="2"/>
              <a:buNone/>
            </a:pPr>
            <a:r>
              <a:rPr lang="en-US" altLang="zh-CN" sz="1800" b="0" smtClean="0">
                <a:ea typeface="宋体" pitchFamily="2" charset="-122"/>
              </a:rPr>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smtClean="0">
                <a:ea typeface="宋体" pitchFamily="2" charset="-122"/>
              </a:rPr>
              <a:t>自引用结构</a:t>
            </a:r>
          </a:p>
        </p:txBody>
      </p:sp>
      <p:sp>
        <p:nvSpPr>
          <p:cNvPr id="3" name="内容占位符 2"/>
          <p:cNvSpPr>
            <a:spLocks noGrp="1"/>
          </p:cNvSpPr>
          <p:nvPr>
            <p:ph idx="1"/>
          </p:nvPr>
        </p:nvSpPr>
        <p:spPr/>
        <p:txBody>
          <a:bodyPr/>
          <a:lstStyle/>
          <a:p>
            <a:r>
              <a:rPr lang="zh-CN" altLang="en-US" dirty="0" smtClean="0">
                <a:ea typeface="宋体" pitchFamily="2" charset="-122"/>
              </a:rPr>
              <a:t>问题</a:t>
            </a:r>
            <a:r>
              <a:rPr lang="en-US" altLang="zh-CN" dirty="0" smtClean="0">
                <a:ea typeface="宋体" pitchFamily="2" charset="-122"/>
              </a:rPr>
              <a:t>1</a:t>
            </a:r>
            <a:r>
              <a:rPr lang="zh-CN" altLang="en-US" dirty="0" smtClean="0">
                <a:ea typeface="宋体" pitchFamily="2" charset="-122"/>
              </a:rPr>
              <a:t>：谁是幸存者？</a:t>
            </a:r>
            <a:endParaRPr lang="en-US" altLang="zh-CN" dirty="0" smtClean="0">
              <a:ea typeface="宋体" pitchFamily="2" charset="-122"/>
            </a:endParaRPr>
          </a:p>
          <a:p>
            <a:pPr lvl="1">
              <a:buFont typeface="Wingdings" pitchFamily="2" charset="2"/>
              <a:buNone/>
            </a:pPr>
            <a:r>
              <a:rPr lang="zh-CN" altLang="en-US" sz="1800" dirty="0" smtClean="0"/>
              <a:t>   海盗们曾经玩一种游戏：每当捕获一艏船，船上船员只有一人能幸存。规则如下：船上船员分别编上号，站成一圈；然后从</a:t>
            </a:r>
            <a:r>
              <a:rPr lang="en-US" altLang="zh-CN" sz="1800" dirty="0" smtClean="0"/>
              <a:t>1</a:t>
            </a:r>
            <a:r>
              <a:rPr lang="zh-CN" altLang="en-US" sz="1800" dirty="0" smtClean="0"/>
              <a:t>号船员开始循环数数，每数到</a:t>
            </a:r>
            <a:r>
              <a:rPr lang="en-US" altLang="zh-CN" sz="1800" dirty="0" smtClean="0"/>
              <a:t>13</a:t>
            </a:r>
            <a:r>
              <a:rPr lang="zh-CN" altLang="en-US" sz="1800" dirty="0" smtClean="0"/>
              <a:t>，该船员将被推到海里，直到剩下一个船员。谁是最后的幸存者？</a:t>
            </a:r>
            <a:endParaRPr lang="en-US" altLang="zh-CN" sz="1800" dirty="0" smtClean="0"/>
          </a:p>
          <a:p>
            <a:r>
              <a:rPr lang="zh-CN" altLang="en-US" dirty="0" smtClean="0">
                <a:ea typeface="宋体" pitchFamily="2" charset="-122"/>
              </a:rPr>
              <a:t>问题</a:t>
            </a:r>
            <a:r>
              <a:rPr lang="en-US" altLang="zh-CN" dirty="0" smtClean="0">
                <a:ea typeface="宋体" pitchFamily="2" charset="-122"/>
              </a:rPr>
              <a:t>2</a:t>
            </a:r>
            <a:r>
              <a:rPr lang="zh-CN" altLang="en-US" dirty="0" smtClean="0">
                <a:ea typeface="宋体" pitchFamily="2" charset="-122"/>
              </a:rPr>
              <a:t>：显示文件最后</a:t>
            </a:r>
            <a:r>
              <a:rPr lang="en-US" altLang="zh-CN" dirty="0" smtClean="0">
                <a:ea typeface="宋体" pitchFamily="2" charset="-122"/>
              </a:rPr>
              <a:t>N</a:t>
            </a:r>
            <a:r>
              <a:rPr lang="zh-CN" altLang="en-US" dirty="0" smtClean="0">
                <a:ea typeface="宋体" pitchFamily="2" charset="-122"/>
              </a:rPr>
              <a:t>行。</a:t>
            </a:r>
            <a:endParaRPr lang="en-US" altLang="zh-CN" dirty="0" smtClean="0">
              <a:ea typeface="宋体" pitchFamily="2" charset="-122"/>
            </a:endParaRPr>
          </a:p>
          <a:p>
            <a:r>
              <a:rPr lang="zh-CN" altLang="en-US" dirty="0" smtClean="0">
                <a:ea typeface="宋体" pitchFamily="2" charset="-122"/>
              </a:rPr>
              <a:t>问题</a:t>
            </a:r>
            <a:r>
              <a:rPr lang="en-US" altLang="zh-CN" dirty="0" smtClean="0">
                <a:ea typeface="宋体" pitchFamily="2" charset="-122"/>
              </a:rPr>
              <a:t>3</a:t>
            </a:r>
            <a:r>
              <a:rPr lang="zh-CN" altLang="en-US" dirty="0" smtClean="0">
                <a:ea typeface="宋体" pitchFamily="2" charset="-122"/>
              </a:rPr>
              <a:t>：实现任意两个的多项式相加。</a:t>
            </a:r>
          </a:p>
        </p:txBody>
      </p:sp>
      <p:sp>
        <p:nvSpPr>
          <p:cNvPr id="108548" name="页脚占位符 3"/>
          <p:cNvSpPr>
            <a:spLocks noGrp="1"/>
          </p:cNvSpPr>
          <p:nvPr>
            <p:ph type="ftr" sz="quarter" idx="10"/>
          </p:nvPr>
        </p:nvSpPr>
        <p:spPr>
          <a:noFill/>
        </p:spPr>
        <p:txBody>
          <a:bodyPr/>
          <a:lstStyle/>
          <a:p>
            <a:r>
              <a:rPr lang="en-US" altLang="zh-CN" smtClean="0"/>
              <a:t>构造类型 – 数组和指针</a:t>
            </a:r>
          </a:p>
        </p:txBody>
      </p:sp>
      <p:sp>
        <p:nvSpPr>
          <p:cNvPr id="108549" name="灯片编号占位符 4"/>
          <p:cNvSpPr>
            <a:spLocks noGrp="1"/>
          </p:cNvSpPr>
          <p:nvPr>
            <p:ph type="sldNum" sz="quarter" idx="11"/>
          </p:nvPr>
        </p:nvSpPr>
        <p:spPr>
          <a:noFill/>
        </p:spPr>
        <p:txBody>
          <a:bodyPr/>
          <a:lstStyle/>
          <a:p>
            <a:fld id="{E8E4C20B-E466-4CE5-A695-2069E732CD3A}" type="slidenum">
              <a:rPr lang="en-US" altLang="zh-CN" smtClean="0"/>
              <a:pPr/>
              <a:t>93</a:t>
            </a:fld>
            <a:endParaRPr lang="en-US" altLang="zh-CN" smtClean="0"/>
          </a:p>
        </p:txBody>
      </p:sp>
      <p:sp>
        <p:nvSpPr>
          <p:cNvPr id="6" name="AutoShape 4"/>
          <p:cNvSpPr>
            <a:spLocks noChangeArrowheads="1"/>
          </p:cNvSpPr>
          <p:nvPr/>
        </p:nvSpPr>
        <p:spPr bwMode="auto">
          <a:xfrm>
            <a:off x="5651500" y="3933825"/>
            <a:ext cx="3492500" cy="1223963"/>
          </a:xfrm>
          <a:prstGeom prst="wedgeRoundRectCallout">
            <a:avLst>
              <a:gd name="adj1" fmla="val -74727"/>
              <a:gd name="adj2" fmla="val -68097"/>
              <a:gd name="adj3" fmla="val 16667"/>
            </a:avLst>
          </a:prstGeom>
          <a:solidFill>
            <a:schemeClr val="accent1"/>
          </a:solidFill>
          <a:ln w="9525">
            <a:solidFill>
              <a:schemeClr val="tx1"/>
            </a:solidFill>
            <a:miter lim="800000"/>
            <a:headEnd/>
            <a:tailEnd/>
          </a:ln>
        </p:spPr>
        <p:txBody>
          <a:bodyPr/>
          <a:lstStyle/>
          <a:p>
            <a:r>
              <a:rPr lang="zh-CN" altLang="en-US" b="0"/>
              <a:t>由于打印前我们无法知道文件的总行数，</a:t>
            </a:r>
            <a:r>
              <a:rPr lang="zh-CN" altLang="en-US" b="0">
                <a:solidFill>
                  <a:srgbClr val="0000CC"/>
                </a:solidFill>
              </a:rPr>
              <a:t>如何在程序中组织这类数据？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页脚占位符 3"/>
          <p:cNvSpPr>
            <a:spLocks noGrp="1"/>
          </p:cNvSpPr>
          <p:nvPr>
            <p:ph type="ftr" sz="quarter" idx="10"/>
          </p:nvPr>
        </p:nvSpPr>
        <p:spPr>
          <a:noFill/>
        </p:spPr>
        <p:txBody>
          <a:bodyPr/>
          <a:lstStyle/>
          <a:p>
            <a:r>
              <a:rPr lang="en-US" altLang="zh-CN" smtClean="0"/>
              <a:t>构造类型 – 数组和指针</a:t>
            </a:r>
          </a:p>
        </p:txBody>
      </p:sp>
      <p:sp>
        <p:nvSpPr>
          <p:cNvPr id="109571" name="灯片编号占位符 4"/>
          <p:cNvSpPr>
            <a:spLocks noGrp="1"/>
          </p:cNvSpPr>
          <p:nvPr>
            <p:ph type="sldNum" sz="quarter" idx="11"/>
          </p:nvPr>
        </p:nvSpPr>
        <p:spPr>
          <a:noFill/>
        </p:spPr>
        <p:txBody>
          <a:bodyPr/>
          <a:lstStyle/>
          <a:p>
            <a:fld id="{89769508-045C-44C3-A4B8-AE5ADCCC7EDD}" type="slidenum">
              <a:rPr lang="en-US" altLang="zh-CN" smtClean="0"/>
              <a:pPr/>
              <a:t>94</a:t>
            </a:fld>
            <a:endParaRPr lang="en-US" altLang="zh-CN" smtClean="0"/>
          </a:p>
        </p:txBody>
      </p:sp>
      <p:sp>
        <p:nvSpPr>
          <p:cNvPr id="109572" name="Rectangle 2"/>
          <p:cNvSpPr>
            <a:spLocks noGrp="1" noChangeArrowheads="1"/>
          </p:cNvSpPr>
          <p:nvPr>
            <p:ph type="title"/>
          </p:nvPr>
        </p:nvSpPr>
        <p:spPr/>
        <p:txBody>
          <a:bodyPr/>
          <a:lstStyle/>
          <a:p>
            <a:r>
              <a:rPr lang="zh-CN" altLang="en-US" smtClean="0">
                <a:ea typeface="宋体" pitchFamily="2" charset="-122"/>
              </a:rPr>
              <a:t>自引用结构（续）</a:t>
            </a:r>
          </a:p>
        </p:txBody>
      </p:sp>
      <p:sp>
        <p:nvSpPr>
          <p:cNvPr id="169987" name="Rectangle 3"/>
          <p:cNvSpPr>
            <a:spLocks noGrp="1" noChangeArrowheads="1"/>
          </p:cNvSpPr>
          <p:nvPr>
            <p:ph type="body" idx="1"/>
          </p:nvPr>
        </p:nvSpPr>
        <p:spPr/>
        <p:txBody>
          <a:bodyPr/>
          <a:lstStyle/>
          <a:p>
            <a:r>
              <a:rPr lang="zh-CN" altLang="en-US" smtClean="0">
                <a:ea typeface="宋体" pitchFamily="2" charset="-122"/>
              </a:rPr>
              <a:t>（大）数据的组织与存储方式</a:t>
            </a:r>
          </a:p>
          <a:p>
            <a:pPr lvl="1"/>
            <a:r>
              <a:rPr lang="zh-CN" altLang="en-US" smtClean="0">
                <a:ea typeface="宋体" pitchFamily="2" charset="-122"/>
              </a:rPr>
              <a:t>顺序存放，如数组</a:t>
            </a:r>
            <a:endParaRPr lang="en-US" altLang="zh-CN" smtClean="0">
              <a:ea typeface="宋体" pitchFamily="2" charset="-122"/>
            </a:endParaRPr>
          </a:p>
          <a:p>
            <a:pPr lvl="2"/>
            <a:r>
              <a:rPr lang="zh-CN" altLang="en-US" smtClean="0">
                <a:latin typeface="楷体" pitchFamily="49" charset="-122"/>
                <a:ea typeface="楷体" pitchFamily="49" charset="-122"/>
              </a:rPr>
              <a:t>需要连续空间</a:t>
            </a:r>
            <a:endParaRPr lang="en-US" altLang="zh-CN" smtClean="0">
              <a:latin typeface="楷体" pitchFamily="49" charset="-122"/>
              <a:ea typeface="楷体" pitchFamily="49" charset="-122"/>
            </a:endParaRPr>
          </a:p>
          <a:p>
            <a:pPr lvl="2"/>
            <a:r>
              <a:rPr lang="zh-CN" altLang="en-US" smtClean="0">
                <a:latin typeface="楷体" pitchFamily="49" charset="-122"/>
                <a:ea typeface="楷体" pitchFamily="49" charset="-122"/>
              </a:rPr>
              <a:t>数据项的插入或删除操作需要移动大量数据</a:t>
            </a:r>
          </a:p>
          <a:p>
            <a:pPr lvl="1"/>
            <a:r>
              <a:rPr lang="zh-CN" altLang="en-US" smtClean="0">
                <a:ea typeface="宋体" pitchFamily="2" charset="-122"/>
              </a:rPr>
              <a:t>非顺序（链式）存放，如链表，二叉树等</a:t>
            </a:r>
            <a:endParaRPr lang="en-US" altLang="zh-CN" smtClean="0">
              <a:ea typeface="宋体" pitchFamily="2" charset="-122"/>
            </a:endParaRPr>
          </a:p>
          <a:p>
            <a:pPr lvl="2"/>
            <a:r>
              <a:rPr lang="zh-CN" altLang="en-US" smtClean="0">
                <a:latin typeface="楷体" pitchFamily="49" charset="-122"/>
                <a:ea typeface="楷体" pitchFamily="49" charset="-122"/>
              </a:rPr>
              <a:t>不需要连续空间</a:t>
            </a:r>
            <a:endParaRPr lang="en-US" altLang="zh-CN" smtClean="0">
              <a:latin typeface="楷体" pitchFamily="49" charset="-122"/>
              <a:ea typeface="楷体" pitchFamily="49" charset="-122"/>
            </a:endParaRPr>
          </a:p>
          <a:p>
            <a:pPr lvl="2"/>
            <a:r>
              <a:rPr lang="zh-CN" altLang="en-US" smtClean="0">
                <a:latin typeface="楷体" pitchFamily="49" charset="-122"/>
                <a:ea typeface="楷体" pitchFamily="49" charset="-122"/>
              </a:rPr>
              <a:t>数据项的插入或删除操作非常简单</a:t>
            </a:r>
            <a:endParaRPr lang="en-US" altLang="zh-CN" smtClean="0">
              <a:latin typeface="楷体" pitchFamily="49" charset="-122"/>
              <a:ea typeface="楷体" pitchFamily="49" charset="-122"/>
            </a:endParaRPr>
          </a:p>
        </p:txBody>
      </p:sp>
      <p:sp>
        <p:nvSpPr>
          <p:cNvPr id="169989" name="AutoShape 5"/>
          <p:cNvSpPr>
            <a:spLocks noChangeArrowheads="1"/>
          </p:cNvSpPr>
          <p:nvPr/>
        </p:nvSpPr>
        <p:spPr bwMode="auto">
          <a:xfrm>
            <a:off x="5651500" y="5229200"/>
            <a:ext cx="3492500" cy="1223962"/>
          </a:xfrm>
          <a:prstGeom prst="wedgeRoundRectCallout">
            <a:avLst>
              <a:gd name="adj1" fmla="val -35385"/>
              <a:gd name="adj2" fmla="val -80715"/>
              <a:gd name="adj3" fmla="val 16667"/>
            </a:avLst>
          </a:prstGeom>
          <a:solidFill>
            <a:schemeClr val="accent1"/>
          </a:solidFill>
          <a:ln w="9525">
            <a:solidFill>
              <a:schemeClr val="tx1"/>
            </a:solidFill>
            <a:miter lim="800000"/>
            <a:headEnd/>
            <a:tailEnd/>
          </a:ln>
        </p:spPr>
        <p:txBody>
          <a:bodyPr/>
          <a:lstStyle/>
          <a:p>
            <a:r>
              <a:rPr lang="zh-CN" altLang="en-US" b="0" dirty="0">
                <a:solidFill>
                  <a:srgbClr val="0000CC"/>
                </a:solidFill>
              </a:rPr>
              <a:t>优点：</a:t>
            </a:r>
          </a:p>
          <a:p>
            <a:r>
              <a:rPr lang="en-US" altLang="zh-CN" b="0" dirty="0">
                <a:solidFill>
                  <a:srgbClr val="0000CC"/>
                </a:solidFill>
              </a:rPr>
              <a:t>1</a:t>
            </a:r>
            <a:r>
              <a:rPr lang="zh-CN" altLang="en-US" b="0" dirty="0">
                <a:solidFill>
                  <a:srgbClr val="0000CC"/>
                </a:solidFill>
              </a:rPr>
              <a:t>）动态管理（增减数据）</a:t>
            </a:r>
          </a:p>
          <a:p>
            <a:r>
              <a:rPr lang="en-US" altLang="zh-CN" b="0" dirty="0">
                <a:solidFill>
                  <a:srgbClr val="0000CC"/>
                </a:solidFill>
              </a:rPr>
              <a:t>2</a:t>
            </a:r>
            <a:r>
              <a:rPr lang="zh-CN" altLang="en-US" b="0" dirty="0">
                <a:solidFill>
                  <a:srgbClr val="0000CC"/>
                </a:solidFill>
              </a:rPr>
              <a:t>）不需要连续空间</a:t>
            </a:r>
          </a:p>
        </p:txBody>
      </p:sp>
      <p:sp>
        <p:nvSpPr>
          <p:cNvPr id="169990" name="Text Box 6"/>
          <p:cNvSpPr txBox="1">
            <a:spLocks noChangeArrowheads="1"/>
          </p:cNvSpPr>
          <p:nvPr/>
        </p:nvSpPr>
        <p:spPr bwMode="auto">
          <a:xfrm>
            <a:off x="1619250" y="5013325"/>
            <a:ext cx="2663825" cy="854075"/>
          </a:xfrm>
          <a:prstGeom prst="rect">
            <a:avLst/>
          </a:prstGeom>
          <a:noFill/>
          <a:ln w="9525">
            <a:noFill/>
            <a:miter lim="800000"/>
            <a:headEnd/>
            <a:tailEnd/>
          </a:ln>
        </p:spPr>
        <p:txBody>
          <a:bodyPr>
            <a:spAutoFit/>
          </a:bodyPr>
          <a:lstStyle/>
          <a:p>
            <a:pPr>
              <a:spcBef>
                <a:spcPct val="50000"/>
              </a:spcBef>
            </a:pPr>
            <a:r>
              <a:rPr lang="zh-CN" altLang="en-US"/>
              <a:t>如何构造？</a:t>
            </a:r>
          </a:p>
          <a:p>
            <a:pPr>
              <a:spcBef>
                <a:spcPct val="50000"/>
              </a:spcBef>
            </a:pPr>
            <a:r>
              <a:rPr lang="zh-CN" altLang="en-US">
                <a:solidFill>
                  <a:srgbClr val="0000CC"/>
                </a:solidFill>
              </a:rPr>
              <a:t>自引用结构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2" dur="500"/>
                                        <p:tgtEl>
                                          <p:spTgt spid="16998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5" dur="500"/>
                                        <p:tgtEl>
                                          <p:spTgt spid="16998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18" dur="500"/>
                                        <p:tgtEl>
                                          <p:spTgt spid="16998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3" dur="500"/>
                                        <p:tgtEl>
                                          <p:spTgt spid="16998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26" dur="500"/>
                                        <p:tgtEl>
                                          <p:spTgt spid="16998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69987">
                                            <p:txEl>
                                              <p:pRg st="6" end="6"/>
                                            </p:txEl>
                                          </p:spTgt>
                                        </p:tgtEl>
                                        <p:attrNameLst>
                                          <p:attrName>style.visibility</p:attrName>
                                        </p:attrNameLst>
                                      </p:cBhvr>
                                      <p:to>
                                        <p:strVal val="visible"/>
                                      </p:to>
                                    </p:set>
                                    <p:animEffect transition="in" filter="blinds(horizontal)">
                                      <p:cBhvr>
                                        <p:cTn id="29" dur="500"/>
                                        <p:tgtEl>
                                          <p:spTgt spid="16998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69989"/>
                                        </p:tgtEl>
                                        <p:attrNameLst>
                                          <p:attrName>style.visibility</p:attrName>
                                        </p:attrNameLst>
                                      </p:cBhvr>
                                      <p:to>
                                        <p:strVal val="visible"/>
                                      </p:to>
                                    </p:set>
                                    <p:animEffect transition="in" filter="blinds(horizontal)">
                                      <p:cBhvr>
                                        <p:cTn id="34" dur="500"/>
                                        <p:tgtEl>
                                          <p:spTgt spid="16998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69990">
                                            <p:txEl>
                                              <p:pRg st="0" end="0"/>
                                            </p:txEl>
                                          </p:spTgt>
                                        </p:tgtEl>
                                        <p:attrNameLst>
                                          <p:attrName>style.visibility</p:attrName>
                                        </p:attrNameLst>
                                      </p:cBhvr>
                                      <p:to>
                                        <p:strVal val="visible"/>
                                      </p:to>
                                    </p:set>
                                    <p:animEffect transition="in" filter="blinds(horizontal)">
                                      <p:cBhvr>
                                        <p:cTn id="39" dur="500"/>
                                        <p:tgtEl>
                                          <p:spTgt spid="169990">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69990">
                                            <p:txEl>
                                              <p:pRg st="1" end="1"/>
                                            </p:txEl>
                                          </p:spTgt>
                                        </p:tgtEl>
                                        <p:attrNameLst>
                                          <p:attrName>style.visibility</p:attrName>
                                        </p:attrNameLst>
                                      </p:cBhvr>
                                      <p:to>
                                        <p:strVal val="visible"/>
                                      </p:to>
                                    </p:set>
                                    <p:animEffect transition="in" filter="blinds(horizontal)">
                                      <p:cBhvr>
                                        <p:cTn id="44" dur="500"/>
                                        <p:tgtEl>
                                          <p:spTgt spid="1699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3"/>
          <p:cNvSpPr>
            <a:spLocks noGrp="1"/>
          </p:cNvSpPr>
          <p:nvPr>
            <p:ph type="ftr" sz="quarter" idx="10"/>
          </p:nvPr>
        </p:nvSpPr>
        <p:spPr>
          <a:noFill/>
        </p:spPr>
        <p:txBody>
          <a:bodyPr/>
          <a:lstStyle/>
          <a:p>
            <a:r>
              <a:rPr lang="en-US" altLang="zh-CN" smtClean="0"/>
              <a:t>构造类型 – 数组和指针</a:t>
            </a:r>
          </a:p>
        </p:txBody>
      </p:sp>
      <p:sp>
        <p:nvSpPr>
          <p:cNvPr id="110595" name="灯片编号占位符 4"/>
          <p:cNvSpPr>
            <a:spLocks noGrp="1"/>
          </p:cNvSpPr>
          <p:nvPr>
            <p:ph type="sldNum" sz="quarter" idx="11"/>
          </p:nvPr>
        </p:nvSpPr>
        <p:spPr>
          <a:noFill/>
        </p:spPr>
        <p:txBody>
          <a:bodyPr/>
          <a:lstStyle/>
          <a:p>
            <a:fld id="{38D4157F-2FBE-42D2-9230-22E871D3DD56}" type="slidenum">
              <a:rPr lang="en-US" altLang="zh-CN" smtClean="0"/>
              <a:pPr/>
              <a:t>95</a:t>
            </a:fld>
            <a:endParaRPr lang="en-US" altLang="zh-CN" smtClean="0"/>
          </a:p>
        </p:txBody>
      </p:sp>
      <p:sp>
        <p:nvSpPr>
          <p:cNvPr id="110596" name="Rectangle 2"/>
          <p:cNvSpPr>
            <a:spLocks noGrp="1" noChangeArrowheads="1"/>
          </p:cNvSpPr>
          <p:nvPr>
            <p:ph type="title"/>
          </p:nvPr>
        </p:nvSpPr>
        <p:spPr/>
        <p:txBody>
          <a:bodyPr/>
          <a:lstStyle/>
          <a:p>
            <a:r>
              <a:rPr lang="zh-CN" altLang="en-US" smtClean="0">
                <a:ea typeface="宋体" pitchFamily="2" charset="-122"/>
              </a:rPr>
              <a:t>自引用结构（续）</a:t>
            </a:r>
          </a:p>
        </p:txBody>
      </p:sp>
      <p:sp>
        <p:nvSpPr>
          <p:cNvPr id="110597" name="Rectangle 3"/>
          <p:cNvSpPr>
            <a:spLocks noGrp="1" noChangeArrowheads="1"/>
          </p:cNvSpPr>
          <p:nvPr>
            <p:ph type="body" idx="1"/>
          </p:nvPr>
        </p:nvSpPr>
        <p:spPr/>
        <p:txBody>
          <a:bodyPr/>
          <a:lstStyle/>
          <a:p>
            <a:pPr marL="457200" indent="-457200"/>
            <a:r>
              <a:rPr lang="zh-CN" altLang="en-US" smtClean="0">
                <a:ea typeface="宋体" pitchFamily="2" charset="-122"/>
              </a:rPr>
              <a:t>自引用结构其成员分为两部分：</a:t>
            </a:r>
          </a:p>
          <a:p>
            <a:pPr marL="850900" lvl="1" indent="-457200">
              <a:buFont typeface="Wingdings" pitchFamily="2" charset="2"/>
              <a:buAutoNum type="arabicPeriod"/>
            </a:pPr>
            <a:r>
              <a:rPr lang="zh-CN" altLang="en-US" smtClean="0">
                <a:ea typeface="宋体" pitchFamily="2" charset="-122"/>
              </a:rPr>
              <a:t>各种实际数据成员；</a:t>
            </a:r>
          </a:p>
          <a:p>
            <a:pPr marL="850900" lvl="1" indent="-457200">
              <a:buFont typeface="Wingdings" pitchFamily="2" charset="2"/>
              <a:buAutoNum type="arabicPeriod"/>
            </a:pPr>
            <a:r>
              <a:rPr lang="zh-CN" altLang="en-US" smtClean="0">
                <a:ea typeface="宋体" pitchFamily="2" charset="-122"/>
              </a:rPr>
              <a:t>一个或几个指向自身结构的指针；</a:t>
            </a:r>
          </a:p>
        </p:txBody>
      </p:sp>
      <p:grpSp>
        <p:nvGrpSpPr>
          <p:cNvPr id="2" name="Group 4"/>
          <p:cNvGrpSpPr>
            <a:grpSpLocks/>
          </p:cNvGrpSpPr>
          <p:nvPr/>
        </p:nvGrpSpPr>
        <p:grpSpPr bwMode="auto">
          <a:xfrm>
            <a:off x="1187450" y="3357563"/>
            <a:ext cx="7345363" cy="1943100"/>
            <a:chOff x="748" y="2115"/>
            <a:chExt cx="4627" cy="1224"/>
          </a:xfrm>
        </p:grpSpPr>
        <p:sp>
          <p:nvSpPr>
            <p:cNvPr id="110599" name="Text Box 5"/>
            <p:cNvSpPr txBox="1">
              <a:spLocks noChangeArrowheads="1"/>
            </p:cNvSpPr>
            <p:nvPr/>
          </p:nvSpPr>
          <p:spPr bwMode="auto">
            <a:xfrm>
              <a:off x="748" y="2115"/>
              <a:ext cx="2570" cy="826"/>
            </a:xfrm>
            <a:prstGeom prst="rect">
              <a:avLst/>
            </a:prstGeom>
            <a:solidFill>
              <a:schemeClr val="accent1"/>
            </a:solidFill>
            <a:ln w="9525">
              <a:noFill/>
              <a:miter lim="800000"/>
              <a:headEnd/>
              <a:tailEnd/>
            </a:ln>
          </p:spPr>
          <p:txBody>
            <a:bodyPr wrap="none">
              <a:spAutoFit/>
            </a:bodyPr>
            <a:lstStyle/>
            <a:p>
              <a:r>
                <a:rPr lang="en-US" altLang="zh-CN"/>
                <a:t>struct </a:t>
              </a:r>
              <a:r>
                <a:rPr lang="en-US" altLang="zh-CN">
                  <a:solidFill>
                    <a:srgbClr val="3333FF"/>
                  </a:solidFill>
                </a:rPr>
                <a:t>Type</a:t>
              </a:r>
              <a:r>
                <a:rPr lang="en-US" altLang="zh-CN"/>
                <a:t> {</a:t>
              </a:r>
            </a:p>
            <a:p>
              <a:r>
                <a:rPr lang="en-US" altLang="zh-CN"/>
                <a:t>      data_member;	// </a:t>
              </a:r>
              <a:r>
                <a:rPr lang="zh-CN" altLang="en-US"/>
                <a:t>如 </a:t>
              </a:r>
              <a:r>
                <a:rPr lang="en-US" altLang="zh-CN"/>
                <a:t>int n;</a:t>
              </a:r>
            </a:p>
            <a:p>
              <a:r>
                <a:rPr lang="en-US" altLang="zh-CN"/>
                <a:t>      struct </a:t>
              </a:r>
              <a:r>
                <a:rPr lang="en-US" altLang="zh-CN">
                  <a:solidFill>
                    <a:srgbClr val="3333FF"/>
                  </a:solidFill>
                </a:rPr>
                <a:t>Type</a:t>
              </a:r>
              <a:r>
                <a:rPr lang="en-US" altLang="zh-CN"/>
                <a:t> *link;</a:t>
              </a:r>
            </a:p>
            <a:p>
              <a:r>
                <a:rPr lang="en-US" altLang="zh-CN"/>
                <a:t>};</a:t>
              </a:r>
            </a:p>
          </p:txBody>
        </p:sp>
        <p:sp>
          <p:nvSpPr>
            <p:cNvPr id="110600" name="Rectangle 6"/>
            <p:cNvSpPr>
              <a:spLocks noChangeArrowheads="1"/>
            </p:cNvSpPr>
            <p:nvPr/>
          </p:nvSpPr>
          <p:spPr bwMode="auto">
            <a:xfrm>
              <a:off x="3833" y="2160"/>
              <a:ext cx="1088" cy="1179"/>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110601" name="Line 7"/>
            <p:cNvSpPr>
              <a:spLocks noChangeShapeType="1"/>
            </p:cNvSpPr>
            <p:nvPr/>
          </p:nvSpPr>
          <p:spPr bwMode="auto">
            <a:xfrm>
              <a:off x="3833" y="2750"/>
              <a:ext cx="1134" cy="0"/>
            </a:xfrm>
            <a:prstGeom prst="line">
              <a:avLst/>
            </a:prstGeom>
            <a:noFill/>
            <a:ln w="9525">
              <a:solidFill>
                <a:schemeClr val="tx1"/>
              </a:solidFill>
              <a:round/>
              <a:headEnd/>
              <a:tailEnd/>
            </a:ln>
          </p:spPr>
          <p:txBody>
            <a:bodyPr wrap="none">
              <a:spAutoFit/>
            </a:bodyPr>
            <a:lstStyle/>
            <a:p>
              <a:endParaRPr lang="zh-CN" altLang="en-US"/>
            </a:p>
          </p:txBody>
        </p:sp>
        <p:sp>
          <p:nvSpPr>
            <p:cNvPr id="110602" name="Text Box 8"/>
            <p:cNvSpPr txBox="1">
              <a:spLocks noChangeArrowheads="1"/>
            </p:cNvSpPr>
            <p:nvPr/>
          </p:nvSpPr>
          <p:spPr bwMode="auto">
            <a:xfrm>
              <a:off x="3956" y="2293"/>
              <a:ext cx="445" cy="250"/>
            </a:xfrm>
            <a:prstGeom prst="rect">
              <a:avLst/>
            </a:prstGeom>
            <a:noFill/>
            <a:ln w="9525">
              <a:noFill/>
              <a:miter lim="800000"/>
              <a:headEnd/>
              <a:tailEnd/>
            </a:ln>
          </p:spPr>
          <p:txBody>
            <a:bodyPr wrap="none">
              <a:spAutoFit/>
            </a:bodyPr>
            <a:lstStyle/>
            <a:p>
              <a:r>
                <a:rPr lang="en-US" altLang="zh-CN"/>
                <a:t>data</a:t>
              </a:r>
            </a:p>
          </p:txBody>
        </p:sp>
        <p:sp>
          <p:nvSpPr>
            <p:cNvPr id="110603" name="Freeform 9"/>
            <p:cNvSpPr>
              <a:spLocks/>
            </p:cNvSpPr>
            <p:nvPr/>
          </p:nvSpPr>
          <p:spPr bwMode="auto">
            <a:xfrm>
              <a:off x="4241" y="2659"/>
              <a:ext cx="1134" cy="454"/>
            </a:xfrm>
            <a:custGeom>
              <a:avLst/>
              <a:gdLst>
                <a:gd name="T0" fmla="*/ 0 w 1134"/>
                <a:gd name="T1" fmla="*/ 23 h 476"/>
                <a:gd name="T2" fmla="*/ 771 w 1134"/>
                <a:gd name="T3" fmla="*/ 23 h 476"/>
                <a:gd name="T4" fmla="*/ 1134 w 1134"/>
                <a:gd name="T5" fmla="*/ 0 h 476"/>
                <a:gd name="T6" fmla="*/ 0 60000 65536"/>
                <a:gd name="T7" fmla="*/ 0 60000 65536"/>
                <a:gd name="T8" fmla="*/ 0 60000 65536"/>
                <a:gd name="T9" fmla="*/ 0 w 1134"/>
                <a:gd name="T10" fmla="*/ 0 h 476"/>
                <a:gd name="T11" fmla="*/ 1134 w 1134"/>
                <a:gd name="T12" fmla="*/ 476 h 476"/>
              </a:gdLst>
              <a:ahLst/>
              <a:cxnLst>
                <a:cxn ang="T6">
                  <a:pos x="T0" y="T1"/>
                </a:cxn>
                <a:cxn ang="T7">
                  <a:pos x="T2" y="T3"/>
                </a:cxn>
                <a:cxn ang="T8">
                  <a:pos x="T4" y="T5"/>
                </a:cxn>
              </a:cxnLst>
              <a:rect l="T9" t="T10" r="T11" b="T12"/>
              <a:pathLst>
                <a:path w="1134" h="476">
                  <a:moveTo>
                    <a:pt x="0" y="408"/>
                  </a:moveTo>
                  <a:cubicBezTo>
                    <a:pt x="291" y="442"/>
                    <a:pt x="582" y="476"/>
                    <a:pt x="771" y="408"/>
                  </a:cubicBezTo>
                  <a:cubicBezTo>
                    <a:pt x="960" y="340"/>
                    <a:pt x="1073" y="68"/>
                    <a:pt x="1134" y="0"/>
                  </a:cubicBezTo>
                </a:path>
              </a:pathLst>
            </a:custGeom>
            <a:noFill/>
            <a:ln w="9525">
              <a:solidFill>
                <a:schemeClr val="tx1"/>
              </a:solidFill>
              <a:round/>
              <a:headEnd/>
              <a:tailEnd type="stealth" w="lg" len="lg"/>
            </a:ln>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3"/>
          <p:cNvSpPr>
            <a:spLocks noGrp="1"/>
          </p:cNvSpPr>
          <p:nvPr>
            <p:ph type="ftr" sz="quarter" idx="10"/>
          </p:nvPr>
        </p:nvSpPr>
        <p:spPr>
          <a:noFill/>
        </p:spPr>
        <p:txBody>
          <a:bodyPr/>
          <a:lstStyle/>
          <a:p>
            <a:r>
              <a:rPr lang="en-US" altLang="zh-CN" smtClean="0"/>
              <a:t>构造类型 – 数组和指针</a:t>
            </a:r>
          </a:p>
        </p:txBody>
      </p:sp>
      <p:sp>
        <p:nvSpPr>
          <p:cNvPr id="111619" name="灯片编号占位符 4"/>
          <p:cNvSpPr>
            <a:spLocks noGrp="1"/>
          </p:cNvSpPr>
          <p:nvPr>
            <p:ph type="sldNum" sz="quarter" idx="11"/>
          </p:nvPr>
        </p:nvSpPr>
        <p:spPr>
          <a:noFill/>
        </p:spPr>
        <p:txBody>
          <a:bodyPr/>
          <a:lstStyle/>
          <a:p>
            <a:fld id="{CA7B2171-06F5-49E3-8CE7-482A366EEE65}" type="slidenum">
              <a:rPr lang="en-US" altLang="zh-CN" smtClean="0"/>
              <a:pPr/>
              <a:t>96</a:t>
            </a:fld>
            <a:endParaRPr lang="en-US" altLang="zh-CN" smtClean="0"/>
          </a:p>
        </p:txBody>
      </p:sp>
      <p:sp>
        <p:nvSpPr>
          <p:cNvPr id="111620" name="Rectangle 2"/>
          <p:cNvSpPr>
            <a:spLocks noGrp="1" noChangeArrowheads="1"/>
          </p:cNvSpPr>
          <p:nvPr>
            <p:ph type="title"/>
          </p:nvPr>
        </p:nvSpPr>
        <p:spPr/>
        <p:txBody>
          <a:bodyPr/>
          <a:lstStyle/>
          <a:p>
            <a:r>
              <a:rPr lang="zh-CN" altLang="en-US" smtClean="0">
                <a:ea typeface="宋体" pitchFamily="2" charset="-122"/>
              </a:rPr>
              <a:t>自引用结构（续）</a:t>
            </a:r>
          </a:p>
        </p:txBody>
      </p:sp>
      <p:sp>
        <p:nvSpPr>
          <p:cNvPr id="172035" name="Rectangle 3"/>
          <p:cNvSpPr>
            <a:spLocks noGrp="1" noChangeArrowheads="1"/>
          </p:cNvSpPr>
          <p:nvPr>
            <p:ph type="body" idx="1"/>
          </p:nvPr>
        </p:nvSpPr>
        <p:spPr/>
        <p:txBody>
          <a:bodyPr/>
          <a:lstStyle/>
          <a:p>
            <a:pPr>
              <a:lnSpc>
                <a:spcPct val="70000"/>
              </a:lnSpc>
            </a:pPr>
            <a:r>
              <a:rPr lang="zh-CN" altLang="en-US" sz="2000" smtClean="0">
                <a:ea typeface="宋体" pitchFamily="2" charset="-122"/>
              </a:rPr>
              <a:t>链表结构</a:t>
            </a:r>
          </a:p>
          <a:p>
            <a:pPr lvl="1">
              <a:lnSpc>
                <a:spcPct val="70000"/>
              </a:lnSpc>
              <a:buFont typeface="Wingdings" pitchFamily="2" charset="2"/>
              <a:buNone/>
            </a:pPr>
            <a:r>
              <a:rPr lang="en-US" altLang="zh-CN" sz="2000" smtClean="0">
                <a:ea typeface="宋体" pitchFamily="2" charset="-122"/>
              </a:rPr>
              <a:t>struct  word {</a:t>
            </a:r>
          </a:p>
          <a:p>
            <a:pPr lvl="2" indent="0">
              <a:lnSpc>
                <a:spcPct val="80000"/>
              </a:lnSpc>
              <a:buFont typeface="Wingdings" pitchFamily="2" charset="2"/>
              <a:buNone/>
            </a:pPr>
            <a:r>
              <a:rPr lang="en-US" altLang="zh-CN" sz="2000" smtClean="0">
                <a:ea typeface="宋体" pitchFamily="2" charset="-122"/>
              </a:rPr>
              <a:t>char *name;</a:t>
            </a:r>
          </a:p>
          <a:p>
            <a:pPr lvl="2" indent="0">
              <a:lnSpc>
                <a:spcPct val="80000"/>
              </a:lnSpc>
              <a:buFont typeface="Wingdings" pitchFamily="2" charset="2"/>
              <a:buNone/>
            </a:pPr>
            <a:r>
              <a:rPr lang="en-US" altLang="zh-CN" sz="2000" smtClean="0">
                <a:ea typeface="宋体" pitchFamily="2" charset="-122"/>
              </a:rPr>
              <a:t>int count;</a:t>
            </a:r>
          </a:p>
          <a:p>
            <a:pPr lvl="2" indent="0">
              <a:lnSpc>
                <a:spcPct val="80000"/>
              </a:lnSpc>
              <a:buFont typeface="Wingdings" pitchFamily="2" charset="2"/>
              <a:buNone/>
            </a:pPr>
            <a:r>
              <a:rPr lang="en-US" altLang="zh-CN" sz="2000" smtClean="0">
                <a:ea typeface="宋体" pitchFamily="2" charset="-122"/>
              </a:rPr>
              <a:t>struct word *next;</a:t>
            </a:r>
          </a:p>
          <a:p>
            <a:pPr lvl="1">
              <a:lnSpc>
                <a:spcPct val="70000"/>
              </a:lnSpc>
              <a:buFont typeface="Wingdings" pitchFamily="2" charset="2"/>
              <a:buNone/>
            </a:pPr>
            <a:r>
              <a:rPr lang="en-US" altLang="zh-CN" sz="2000" smtClean="0">
                <a:ea typeface="宋体" pitchFamily="2" charset="-122"/>
              </a:rPr>
              <a:t>} *base;</a:t>
            </a:r>
          </a:p>
          <a:p>
            <a:pPr>
              <a:lnSpc>
                <a:spcPct val="70000"/>
              </a:lnSpc>
            </a:pPr>
            <a:r>
              <a:rPr lang="zh-CN" altLang="en-US" sz="2000" smtClean="0">
                <a:ea typeface="宋体" pitchFamily="2" charset="-122"/>
              </a:rPr>
              <a:t>二叉树结构</a:t>
            </a:r>
          </a:p>
          <a:p>
            <a:pPr lvl="1">
              <a:lnSpc>
                <a:spcPct val="70000"/>
              </a:lnSpc>
              <a:buFont typeface="Wingdings" pitchFamily="2" charset="2"/>
              <a:buNone/>
            </a:pPr>
            <a:r>
              <a:rPr lang="en-US" altLang="zh-CN" sz="2000" smtClean="0">
                <a:ea typeface="宋体" pitchFamily="2" charset="-122"/>
              </a:rPr>
              <a:t>struct tnode {</a:t>
            </a:r>
          </a:p>
          <a:p>
            <a:pPr lvl="2" indent="0">
              <a:lnSpc>
                <a:spcPct val="80000"/>
              </a:lnSpc>
              <a:buFont typeface="Wingdings" pitchFamily="2" charset="2"/>
              <a:buNone/>
            </a:pPr>
            <a:r>
              <a:rPr lang="en-US" altLang="zh-CN" sz="2000" smtClean="0">
                <a:ea typeface="宋体" pitchFamily="2" charset="-122"/>
              </a:rPr>
              <a:t>char *word;</a:t>
            </a:r>
          </a:p>
          <a:p>
            <a:pPr lvl="2" indent="0">
              <a:lnSpc>
                <a:spcPct val="80000"/>
              </a:lnSpc>
              <a:buFont typeface="Wingdings" pitchFamily="2" charset="2"/>
              <a:buNone/>
            </a:pPr>
            <a:r>
              <a:rPr lang="en-US" altLang="zh-CN" sz="2000" smtClean="0">
                <a:ea typeface="宋体" pitchFamily="2" charset="-122"/>
              </a:rPr>
              <a:t>int count;</a:t>
            </a:r>
          </a:p>
          <a:p>
            <a:pPr lvl="2" indent="0">
              <a:lnSpc>
                <a:spcPct val="80000"/>
              </a:lnSpc>
              <a:buFont typeface="Wingdings" pitchFamily="2" charset="2"/>
              <a:buNone/>
            </a:pPr>
            <a:r>
              <a:rPr lang="en-US" altLang="zh-CN" sz="2000" smtClean="0">
                <a:ea typeface="宋体" pitchFamily="2" charset="-122"/>
              </a:rPr>
              <a:t>struct  tnode *left;</a:t>
            </a:r>
          </a:p>
          <a:p>
            <a:pPr lvl="2" indent="0">
              <a:lnSpc>
                <a:spcPct val="80000"/>
              </a:lnSpc>
              <a:buFont typeface="Wingdings" pitchFamily="2" charset="2"/>
              <a:buNone/>
            </a:pPr>
            <a:r>
              <a:rPr lang="en-US" altLang="zh-CN" sz="2000" smtClean="0">
                <a:ea typeface="宋体" pitchFamily="2" charset="-122"/>
              </a:rPr>
              <a:t>struct  tnode *right;</a:t>
            </a:r>
          </a:p>
          <a:p>
            <a:pPr lvl="1">
              <a:lnSpc>
                <a:spcPct val="70000"/>
              </a:lnSpc>
              <a:buFont typeface="Wingdings" pitchFamily="2" charset="2"/>
              <a:buNone/>
            </a:pPr>
            <a:r>
              <a:rPr lang="en-US" altLang="zh-CN" sz="2000" smtClean="0">
                <a:ea typeface="宋体" pitchFamily="2" charset="-122"/>
              </a:rPr>
              <a:t>} *root;</a:t>
            </a:r>
          </a:p>
        </p:txBody>
      </p:sp>
      <p:grpSp>
        <p:nvGrpSpPr>
          <p:cNvPr id="2" name="Group 4"/>
          <p:cNvGrpSpPr>
            <a:grpSpLocks/>
          </p:cNvGrpSpPr>
          <p:nvPr/>
        </p:nvGrpSpPr>
        <p:grpSpPr bwMode="auto">
          <a:xfrm>
            <a:off x="3733800" y="1752600"/>
            <a:ext cx="4876800" cy="1219200"/>
            <a:chOff x="2280" y="12240"/>
            <a:chExt cx="7560" cy="1080"/>
          </a:xfrm>
        </p:grpSpPr>
        <p:sp>
          <p:nvSpPr>
            <p:cNvPr id="111650" name="Text Box 5"/>
            <p:cNvSpPr txBox="1">
              <a:spLocks noChangeArrowheads="1"/>
            </p:cNvSpPr>
            <p:nvPr/>
          </p:nvSpPr>
          <p:spPr bwMode="auto">
            <a:xfrm>
              <a:off x="2280" y="12240"/>
              <a:ext cx="1080" cy="360"/>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base</a:t>
              </a:r>
            </a:p>
          </p:txBody>
        </p:sp>
        <p:sp>
          <p:nvSpPr>
            <p:cNvPr id="111651" name="Rectangle 6"/>
            <p:cNvSpPr>
              <a:spLocks noChangeArrowheads="1"/>
            </p:cNvSpPr>
            <p:nvPr/>
          </p:nvSpPr>
          <p:spPr bwMode="auto">
            <a:xfrm>
              <a:off x="432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2" name="Rectangle 7"/>
            <p:cNvSpPr>
              <a:spLocks noChangeArrowheads="1"/>
            </p:cNvSpPr>
            <p:nvPr/>
          </p:nvSpPr>
          <p:spPr bwMode="auto">
            <a:xfrm>
              <a:off x="624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3" name="Rectangle 8"/>
            <p:cNvSpPr>
              <a:spLocks noChangeArrowheads="1"/>
            </p:cNvSpPr>
            <p:nvPr/>
          </p:nvSpPr>
          <p:spPr bwMode="auto">
            <a:xfrm>
              <a:off x="816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4" name="Line 9"/>
            <p:cNvSpPr>
              <a:spLocks noChangeShapeType="1"/>
            </p:cNvSpPr>
            <p:nvPr/>
          </p:nvSpPr>
          <p:spPr bwMode="auto">
            <a:xfrm>
              <a:off x="4320" y="12600"/>
              <a:ext cx="1080" cy="0"/>
            </a:xfrm>
            <a:prstGeom prst="line">
              <a:avLst/>
            </a:prstGeom>
            <a:noFill/>
            <a:ln w="9525">
              <a:solidFill>
                <a:srgbClr val="000000"/>
              </a:solidFill>
              <a:round/>
              <a:headEnd/>
              <a:tailEnd/>
            </a:ln>
          </p:spPr>
          <p:txBody>
            <a:bodyPr/>
            <a:lstStyle/>
            <a:p>
              <a:endParaRPr lang="zh-CN" altLang="en-US"/>
            </a:p>
          </p:txBody>
        </p:sp>
        <p:sp>
          <p:nvSpPr>
            <p:cNvPr id="111655" name="Line 10"/>
            <p:cNvSpPr>
              <a:spLocks noChangeShapeType="1"/>
            </p:cNvSpPr>
            <p:nvPr/>
          </p:nvSpPr>
          <p:spPr bwMode="auto">
            <a:xfrm>
              <a:off x="4320" y="12960"/>
              <a:ext cx="1080" cy="0"/>
            </a:xfrm>
            <a:prstGeom prst="line">
              <a:avLst/>
            </a:prstGeom>
            <a:noFill/>
            <a:ln w="9525">
              <a:solidFill>
                <a:srgbClr val="000000"/>
              </a:solidFill>
              <a:round/>
              <a:headEnd/>
              <a:tailEnd/>
            </a:ln>
          </p:spPr>
          <p:txBody>
            <a:bodyPr/>
            <a:lstStyle/>
            <a:p>
              <a:endParaRPr lang="zh-CN" altLang="en-US"/>
            </a:p>
          </p:txBody>
        </p:sp>
        <p:sp>
          <p:nvSpPr>
            <p:cNvPr id="111656" name="Line 11"/>
            <p:cNvSpPr>
              <a:spLocks noChangeShapeType="1"/>
            </p:cNvSpPr>
            <p:nvPr/>
          </p:nvSpPr>
          <p:spPr bwMode="auto">
            <a:xfrm>
              <a:off x="6240" y="12600"/>
              <a:ext cx="1080" cy="0"/>
            </a:xfrm>
            <a:prstGeom prst="line">
              <a:avLst/>
            </a:prstGeom>
            <a:noFill/>
            <a:ln w="9525">
              <a:solidFill>
                <a:srgbClr val="000000"/>
              </a:solidFill>
              <a:round/>
              <a:headEnd/>
              <a:tailEnd/>
            </a:ln>
          </p:spPr>
          <p:txBody>
            <a:bodyPr/>
            <a:lstStyle/>
            <a:p>
              <a:endParaRPr lang="zh-CN" altLang="en-US"/>
            </a:p>
          </p:txBody>
        </p:sp>
        <p:sp>
          <p:nvSpPr>
            <p:cNvPr id="111657" name="Line 12"/>
            <p:cNvSpPr>
              <a:spLocks noChangeShapeType="1"/>
            </p:cNvSpPr>
            <p:nvPr/>
          </p:nvSpPr>
          <p:spPr bwMode="auto">
            <a:xfrm>
              <a:off x="6240" y="12960"/>
              <a:ext cx="1080" cy="0"/>
            </a:xfrm>
            <a:prstGeom prst="line">
              <a:avLst/>
            </a:prstGeom>
            <a:noFill/>
            <a:ln w="9525">
              <a:solidFill>
                <a:srgbClr val="000000"/>
              </a:solidFill>
              <a:round/>
              <a:headEnd/>
              <a:tailEnd/>
            </a:ln>
          </p:spPr>
          <p:txBody>
            <a:bodyPr/>
            <a:lstStyle/>
            <a:p>
              <a:endParaRPr lang="zh-CN" altLang="en-US"/>
            </a:p>
          </p:txBody>
        </p:sp>
        <p:sp>
          <p:nvSpPr>
            <p:cNvPr id="111658" name="Line 13"/>
            <p:cNvSpPr>
              <a:spLocks noChangeShapeType="1"/>
            </p:cNvSpPr>
            <p:nvPr/>
          </p:nvSpPr>
          <p:spPr bwMode="auto">
            <a:xfrm>
              <a:off x="8160" y="12600"/>
              <a:ext cx="1080" cy="0"/>
            </a:xfrm>
            <a:prstGeom prst="line">
              <a:avLst/>
            </a:prstGeom>
            <a:noFill/>
            <a:ln w="9525">
              <a:solidFill>
                <a:srgbClr val="000000"/>
              </a:solidFill>
              <a:round/>
              <a:headEnd/>
              <a:tailEnd/>
            </a:ln>
          </p:spPr>
          <p:txBody>
            <a:bodyPr/>
            <a:lstStyle/>
            <a:p>
              <a:endParaRPr lang="zh-CN" altLang="en-US"/>
            </a:p>
          </p:txBody>
        </p:sp>
        <p:sp>
          <p:nvSpPr>
            <p:cNvPr id="111659" name="Line 14"/>
            <p:cNvSpPr>
              <a:spLocks noChangeShapeType="1"/>
            </p:cNvSpPr>
            <p:nvPr/>
          </p:nvSpPr>
          <p:spPr bwMode="auto">
            <a:xfrm>
              <a:off x="8160" y="12960"/>
              <a:ext cx="1080" cy="0"/>
            </a:xfrm>
            <a:prstGeom prst="line">
              <a:avLst/>
            </a:prstGeom>
            <a:noFill/>
            <a:ln w="9525">
              <a:solidFill>
                <a:srgbClr val="000000"/>
              </a:solidFill>
              <a:round/>
              <a:headEnd/>
              <a:tailEnd/>
            </a:ln>
          </p:spPr>
          <p:txBody>
            <a:bodyPr/>
            <a:lstStyle/>
            <a:p>
              <a:endParaRPr lang="zh-CN" altLang="en-US"/>
            </a:p>
          </p:txBody>
        </p:sp>
        <p:sp>
          <p:nvSpPr>
            <p:cNvPr id="111660" name="Text Box 15"/>
            <p:cNvSpPr txBox="1">
              <a:spLocks noChangeArrowheads="1"/>
            </p:cNvSpPr>
            <p:nvPr/>
          </p:nvSpPr>
          <p:spPr bwMode="auto">
            <a:xfrm>
              <a:off x="432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int</a:t>
              </a:r>
            </a:p>
          </p:txBody>
        </p:sp>
        <p:sp>
          <p:nvSpPr>
            <p:cNvPr id="111661" name="Text Box 16"/>
            <p:cNvSpPr txBox="1">
              <a:spLocks noChangeArrowheads="1"/>
            </p:cNvSpPr>
            <p:nvPr/>
          </p:nvSpPr>
          <p:spPr bwMode="auto">
            <a:xfrm>
              <a:off x="432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5</a:t>
              </a:r>
              <a:endParaRPr lang="en-US" altLang="zh-CN" sz="1000" b="0">
                <a:latin typeface="Times New Roman" pitchFamily="18" charset="0"/>
              </a:endParaRPr>
            </a:p>
          </p:txBody>
        </p:sp>
        <p:sp>
          <p:nvSpPr>
            <p:cNvPr id="111662" name="Text Box 17"/>
            <p:cNvSpPr txBox="1">
              <a:spLocks noChangeArrowheads="1"/>
            </p:cNvSpPr>
            <p:nvPr/>
          </p:nvSpPr>
          <p:spPr bwMode="auto">
            <a:xfrm>
              <a:off x="624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float</a:t>
              </a:r>
            </a:p>
          </p:txBody>
        </p:sp>
        <p:sp>
          <p:nvSpPr>
            <p:cNvPr id="111663" name="Text Box 18"/>
            <p:cNvSpPr txBox="1">
              <a:spLocks noChangeArrowheads="1"/>
            </p:cNvSpPr>
            <p:nvPr/>
          </p:nvSpPr>
          <p:spPr bwMode="auto">
            <a:xfrm>
              <a:off x="624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2</a:t>
              </a:r>
              <a:r>
                <a:rPr lang="en-US" altLang="zh-CN" sz="1000" b="0">
                  <a:latin typeface="Times New Roman" pitchFamily="18" charset="0"/>
                </a:rPr>
                <a:t> </a:t>
              </a:r>
            </a:p>
          </p:txBody>
        </p:sp>
        <p:sp>
          <p:nvSpPr>
            <p:cNvPr id="111664" name="Text Box 19"/>
            <p:cNvSpPr txBox="1">
              <a:spLocks noChangeArrowheads="1"/>
            </p:cNvSpPr>
            <p:nvPr/>
          </p:nvSpPr>
          <p:spPr bwMode="auto">
            <a:xfrm>
              <a:off x="816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char</a:t>
              </a:r>
            </a:p>
          </p:txBody>
        </p:sp>
        <p:sp>
          <p:nvSpPr>
            <p:cNvPr id="111665" name="Text Box 20"/>
            <p:cNvSpPr txBox="1">
              <a:spLocks noChangeArrowheads="1"/>
            </p:cNvSpPr>
            <p:nvPr/>
          </p:nvSpPr>
          <p:spPr bwMode="auto">
            <a:xfrm>
              <a:off x="816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4</a:t>
              </a:r>
            </a:p>
          </p:txBody>
        </p:sp>
        <p:sp>
          <p:nvSpPr>
            <p:cNvPr id="111666" name="Line 21"/>
            <p:cNvSpPr>
              <a:spLocks noChangeShapeType="1"/>
            </p:cNvSpPr>
            <p:nvPr/>
          </p:nvSpPr>
          <p:spPr bwMode="auto">
            <a:xfrm>
              <a:off x="3240" y="12360"/>
              <a:ext cx="960" cy="0"/>
            </a:xfrm>
            <a:prstGeom prst="line">
              <a:avLst/>
            </a:prstGeom>
            <a:noFill/>
            <a:ln w="9525">
              <a:solidFill>
                <a:srgbClr val="000000"/>
              </a:solidFill>
              <a:round/>
              <a:headEnd/>
              <a:tailEnd type="triangle" w="med" len="med"/>
            </a:ln>
          </p:spPr>
          <p:txBody>
            <a:bodyPr/>
            <a:lstStyle/>
            <a:p>
              <a:endParaRPr lang="zh-CN" altLang="en-US"/>
            </a:p>
          </p:txBody>
        </p:sp>
        <p:sp>
          <p:nvSpPr>
            <p:cNvPr id="111667" name="Line 22"/>
            <p:cNvSpPr>
              <a:spLocks noChangeShapeType="1"/>
            </p:cNvSpPr>
            <p:nvPr/>
          </p:nvSpPr>
          <p:spPr bwMode="auto">
            <a:xfrm flipV="1">
              <a:off x="5280" y="12360"/>
              <a:ext cx="960" cy="720"/>
            </a:xfrm>
            <a:prstGeom prst="line">
              <a:avLst/>
            </a:prstGeom>
            <a:noFill/>
            <a:ln w="9525">
              <a:solidFill>
                <a:srgbClr val="000000"/>
              </a:solidFill>
              <a:round/>
              <a:headEnd/>
              <a:tailEnd type="triangle" w="med" len="med"/>
            </a:ln>
          </p:spPr>
          <p:txBody>
            <a:bodyPr/>
            <a:lstStyle/>
            <a:p>
              <a:endParaRPr lang="zh-CN" altLang="en-US"/>
            </a:p>
          </p:txBody>
        </p:sp>
        <p:sp>
          <p:nvSpPr>
            <p:cNvPr id="111668" name="Line 23"/>
            <p:cNvSpPr>
              <a:spLocks noChangeShapeType="1"/>
            </p:cNvSpPr>
            <p:nvPr/>
          </p:nvSpPr>
          <p:spPr bwMode="auto">
            <a:xfrm flipV="1">
              <a:off x="7080" y="12360"/>
              <a:ext cx="1080" cy="720"/>
            </a:xfrm>
            <a:prstGeom prst="line">
              <a:avLst/>
            </a:prstGeom>
            <a:noFill/>
            <a:ln w="9525">
              <a:solidFill>
                <a:srgbClr val="000000"/>
              </a:solidFill>
              <a:round/>
              <a:headEnd/>
              <a:tailEnd type="triangle" w="med" len="med"/>
            </a:ln>
          </p:spPr>
          <p:txBody>
            <a:bodyPr/>
            <a:lstStyle/>
            <a:p>
              <a:endParaRPr lang="zh-CN" altLang="en-US"/>
            </a:p>
          </p:txBody>
        </p:sp>
        <p:sp>
          <p:nvSpPr>
            <p:cNvPr id="111669" name="Line 24"/>
            <p:cNvSpPr>
              <a:spLocks noChangeShapeType="1"/>
            </p:cNvSpPr>
            <p:nvPr/>
          </p:nvSpPr>
          <p:spPr bwMode="auto">
            <a:xfrm flipV="1">
              <a:off x="9000" y="12360"/>
              <a:ext cx="840" cy="720"/>
            </a:xfrm>
            <a:prstGeom prst="line">
              <a:avLst/>
            </a:prstGeom>
            <a:noFill/>
            <a:ln w="9525">
              <a:solidFill>
                <a:srgbClr val="000000"/>
              </a:solidFill>
              <a:round/>
              <a:headEnd/>
              <a:tailEnd type="triangle" w="med" len="med"/>
            </a:ln>
          </p:spPr>
          <p:txBody>
            <a:bodyPr/>
            <a:lstStyle/>
            <a:p>
              <a:endParaRPr lang="zh-CN" altLang="en-US"/>
            </a:p>
          </p:txBody>
        </p:sp>
      </p:grpSp>
      <p:grpSp>
        <p:nvGrpSpPr>
          <p:cNvPr id="3" name="Group 25"/>
          <p:cNvGrpSpPr>
            <a:grpSpLocks/>
          </p:cNvGrpSpPr>
          <p:nvPr/>
        </p:nvGrpSpPr>
        <p:grpSpPr bwMode="auto">
          <a:xfrm>
            <a:off x="4343400" y="3505200"/>
            <a:ext cx="3657600" cy="2286000"/>
            <a:chOff x="2640" y="2760"/>
            <a:chExt cx="4560" cy="2640"/>
          </a:xfrm>
        </p:grpSpPr>
        <p:sp>
          <p:nvSpPr>
            <p:cNvPr id="111624" name="Text Box 26"/>
            <p:cNvSpPr txBox="1">
              <a:spLocks noChangeArrowheads="1"/>
            </p:cNvSpPr>
            <p:nvPr/>
          </p:nvSpPr>
          <p:spPr bwMode="auto">
            <a:xfrm>
              <a:off x="2640" y="2880"/>
              <a:ext cx="1080" cy="360"/>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root</a:t>
              </a:r>
            </a:p>
          </p:txBody>
        </p:sp>
        <p:grpSp>
          <p:nvGrpSpPr>
            <p:cNvPr id="111625" name="Group 27"/>
            <p:cNvGrpSpPr>
              <a:grpSpLocks/>
            </p:cNvGrpSpPr>
            <p:nvPr/>
          </p:nvGrpSpPr>
          <p:grpSpPr bwMode="auto">
            <a:xfrm>
              <a:off x="3000" y="4920"/>
              <a:ext cx="1200" cy="480"/>
              <a:chOff x="5040" y="2880"/>
              <a:chExt cx="1200" cy="480"/>
            </a:xfrm>
          </p:grpSpPr>
          <p:sp>
            <p:nvSpPr>
              <p:cNvPr id="111647" name="Rectangle 28"/>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8" name="Line 29"/>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9" name="Line 30"/>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6" name="Group 31"/>
            <p:cNvGrpSpPr>
              <a:grpSpLocks/>
            </p:cNvGrpSpPr>
            <p:nvPr/>
          </p:nvGrpSpPr>
          <p:grpSpPr bwMode="auto">
            <a:xfrm>
              <a:off x="4080" y="3840"/>
              <a:ext cx="1200" cy="480"/>
              <a:chOff x="5040" y="2880"/>
              <a:chExt cx="1200" cy="480"/>
            </a:xfrm>
          </p:grpSpPr>
          <p:sp>
            <p:nvSpPr>
              <p:cNvPr id="111644" name="Rectangle 32"/>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5" name="Line 33"/>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6" name="Line 34"/>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7" name="Group 35"/>
            <p:cNvGrpSpPr>
              <a:grpSpLocks/>
            </p:cNvGrpSpPr>
            <p:nvPr/>
          </p:nvGrpSpPr>
          <p:grpSpPr bwMode="auto">
            <a:xfrm>
              <a:off x="6000" y="3840"/>
              <a:ext cx="1200" cy="480"/>
              <a:chOff x="5040" y="2880"/>
              <a:chExt cx="1200" cy="480"/>
            </a:xfrm>
          </p:grpSpPr>
          <p:sp>
            <p:nvSpPr>
              <p:cNvPr id="111641" name="Rectangle 36"/>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2" name="Line 37"/>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3" name="Line 38"/>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8" name="Group 39"/>
            <p:cNvGrpSpPr>
              <a:grpSpLocks/>
            </p:cNvGrpSpPr>
            <p:nvPr/>
          </p:nvGrpSpPr>
          <p:grpSpPr bwMode="auto">
            <a:xfrm>
              <a:off x="5040" y="2760"/>
              <a:ext cx="1200" cy="480"/>
              <a:chOff x="5040" y="2880"/>
              <a:chExt cx="1200" cy="480"/>
            </a:xfrm>
          </p:grpSpPr>
          <p:sp>
            <p:nvSpPr>
              <p:cNvPr id="111638" name="Rectangle 40"/>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39" name="Line 41"/>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0" name="Line 42"/>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9" name="Group 43"/>
            <p:cNvGrpSpPr>
              <a:grpSpLocks/>
            </p:cNvGrpSpPr>
            <p:nvPr/>
          </p:nvGrpSpPr>
          <p:grpSpPr bwMode="auto">
            <a:xfrm>
              <a:off x="5040" y="4920"/>
              <a:ext cx="1200" cy="480"/>
              <a:chOff x="5040" y="2880"/>
              <a:chExt cx="1200" cy="480"/>
            </a:xfrm>
          </p:grpSpPr>
          <p:sp>
            <p:nvSpPr>
              <p:cNvPr id="111635" name="Rectangle 44"/>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36" name="Line 45"/>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37" name="Line 46"/>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sp>
          <p:nvSpPr>
            <p:cNvPr id="111630" name="Line 47"/>
            <p:cNvSpPr>
              <a:spLocks noChangeShapeType="1"/>
            </p:cNvSpPr>
            <p:nvPr/>
          </p:nvSpPr>
          <p:spPr bwMode="auto">
            <a:xfrm flipH="1">
              <a:off x="4680" y="3120"/>
              <a:ext cx="600" cy="720"/>
            </a:xfrm>
            <a:prstGeom prst="line">
              <a:avLst/>
            </a:prstGeom>
            <a:noFill/>
            <a:ln w="9525">
              <a:solidFill>
                <a:srgbClr val="000000"/>
              </a:solidFill>
              <a:round/>
              <a:headEnd/>
              <a:tailEnd type="triangle" w="med" len="med"/>
            </a:ln>
          </p:spPr>
          <p:txBody>
            <a:bodyPr/>
            <a:lstStyle/>
            <a:p>
              <a:endParaRPr lang="zh-CN" altLang="en-US"/>
            </a:p>
          </p:txBody>
        </p:sp>
        <p:sp>
          <p:nvSpPr>
            <p:cNvPr id="111631" name="Line 48"/>
            <p:cNvSpPr>
              <a:spLocks noChangeShapeType="1"/>
            </p:cNvSpPr>
            <p:nvPr/>
          </p:nvSpPr>
          <p:spPr bwMode="auto">
            <a:xfrm>
              <a:off x="5880" y="312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2" name="Line 49"/>
            <p:cNvSpPr>
              <a:spLocks noChangeShapeType="1"/>
            </p:cNvSpPr>
            <p:nvPr/>
          </p:nvSpPr>
          <p:spPr bwMode="auto">
            <a:xfrm flipH="1">
              <a:off x="3600" y="420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3" name="Line 50"/>
            <p:cNvSpPr>
              <a:spLocks noChangeShapeType="1"/>
            </p:cNvSpPr>
            <p:nvPr/>
          </p:nvSpPr>
          <p:spPr bwMode="auto">
            <a:xfrm>
              <a:off x="4920" y="420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4" name="Line 51"/>
            <p:cNvSpPr>
              <a:spLocks noChangeShapeType="1"/>
            </p:cNvSpPr>
            <p:nvPr/>
          </p:nvSpPr>
          <p:spPr bwMode="auto">
            <a:xfrm>
              <a:off x="3600" y="3000"/>
              <a:ext cx="1320"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0" fill="hold"/>
                                        <p:tgtEl>
                                          <p:spTgt spid="2"/>
                                        </p:tgtEl>
                                        <p:attrNameLst>
                                          <p:attrName>ppt_x</p:attrName>
                                        </p:attrNameLst>
                                      </p:cBhvr>
                                      <p:tavLst>
                                        <p:tav tm="0">
                                          <p:val>
                                            <p:strVal val="1+#ppt_w/2"/>
                                          </p:val>
                                        </p:tav>
                                        <p:tav tm="100000">
                                          <p:val>
                                            <p:strVal val="#ppt_x"/>
                                          </p:val>
                                        </p:tav>
                                      </p:tavLst>
                                    </p:anim>
                                    <p:anim calcmode="lin" valueType="num">
                                      <p:cBhvr additive="base">
                                        <p:cTn id="28" dur="5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33" dur="500"/>
                                        <p:tgtEl>
                                          <p:spTgt spid="17203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36" dur="500"/>
                                        <p:tgtEl>
                                          <p:spTgt spid="172035">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9" dur="500"/>
                                        <p:tgtEl>
                                          <p:spTgt spid="172035">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42" dur="500"/>
                                        <p:tgtEl>
                                          <p:spTgt spid="172035">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72035">
                                            <p:txEl>
                                              <p:pRg st="10" end="10"/>
                                            </p:txEl>
                                          </p:spTgt>
                                        </p:tgtEl>
                                        <p:attrNameLst>
                                          <p:attrName>style.visibility</p:attrName>
                                        </p:attrNameLst>
                                      </p:cBhvr>
                                      <p:to>
                                        <p:strVal val="visible"/>
                                      </p:to>
                                    </p:set>
                                    <p:animEffect transition="in" filter="blinds(horizontal)">
                                      <p:cBhvr>
                                        <p:cTn id="45" dur="500"/>
                                        <p:tgtEl>
                                          <p:spTgt spid="172035">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72035">
                                            <p:txEl>
                                              <p:pRg st="11" end="11"/>
                                            </p:txEl>
                                          </p:spTgt>
                                        </p:tgtEl>
                                        <p:attrNameLst>
                                          <p:attrName>style.visibility</p:attrName>
                                        </p:attrNameLst>
                                      </p:cBhvr>
                                      <p:to>
                                        <p:strVal val="visible"/>
                                      </p:to>
                                    </p:set>
                                    <p:animEffect transition="in" filter="blinds(horizontal)">
                                      <p:cBhvr>
                                        <p:cTn id="48" dur="500"/>
                                        <p:tgtEl>
                                          <p:spTgt spid="172035">
                                            <p:txEl>
                                              <p:pRg st="11" end="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72035">
                                            <p:txEl>
                                              <p:pRg st="12" end="12"/>
                                            </p:txEl>
                                          </p:spTgt>
                                        </p:tgtEl>
                                        <p:attrNameLst>
                                          <p:attrName>style.visibility</p:attrName>
                                        </p:attrNameLst>
                                      </p:cBhvr>
                                      <p:to>
                                        <p:strVal val="visible"/>
                                      </p:to>
                                    </p:set>
                                    <p:animEffect transition="in" filter="blinds(horizontal)">
                                      <p:cBhvr>
                                        <p:cTn id="51" dur="500"/>
                                        <p:tgtEl>
                                          <p:spTgt spid="172035">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7" presetClass="entr" presetSubtype="2"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0" fill="hold"/>
                                        <p:tgtEl>
                                          <p:spTgt spid="3"/>
                                        </p:tgtEl>
                                        <p:attrNameLst>
                                          <p:attrName>ppt_x</p:attrName>
                                        </p:attrNameLst>
                                      </p:cBhvr>
                                      <p:tavLst>
                                        <p:tav tm="0">
                                          <p:val>
                                            <p:strVal val="1+#ppt_w/2"/>
                                          </p:val>
                                        </p:tav>
                                        <p:tav tm="100000">
                                          <p:val>
                                            <p:strVal val="#ppt_x"/>
                                          </p:val>
                                        </p:tav>
                                      </p:tavLst>
                                    </p:anim>
                                    <p:anim calcmode="lin" valueType="num">
                                      <p:cBhvr additive="base">
                                        <p:cTn id="57" dur="5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3"/>
          <p:cNvSpPr>
            <a:spLocks noGrp="1"/>
          </p:cNvSpPr>
          <p:nvPr>
            <p:ph type="ftr" sz="quarter" idx="10"/>
          </p:nvPr>
        </p:nvSpPr>
        <p:spPr>
          <a:noFill/>
        </p:spPr>
        <p:txBody>
          <a:bodyPr/>
          <a:lstStyle/>
          <a:p>
            <a:r>
              <a:rPr lang="en-US" altLang="zh-CN" smtClean="0"/>
              <a:t>构造类型 – 数组和指针</a:t>
            </a:r>
          </a:p>
        </p:txBody>
      </p:sp>
      <p:sp>
        <p:nvSpPr>
          <p:cNvPr id="112643" name="灯片编号占位符 4"/>
          <p:cNvSpPr>
            <a:spLocks noGrp="1"/>
          </p:cNvSpPr>
          <p:nvPr>
            <p:ph type="sldNum" sz="quarter" idx="11"/>
          </p:nvPr>
        </p:nvSpPr>
        <p:spPr>
          <a:noFill/>
        </p:spPr>
        <p:txBody>
          <a:bodyPr/>
          <a:lstStyle/>
          <a:p>
            <a:fld id="{F25DAD6B-81EB-44AF-8AC9-4EDA9858E14E}" type="slidenum">
              <a:rPr lang="en-US" altLang="zh-CN" smtClean="0"/>
              <a:pPr/>
              <a:t>97</a:t>
            </a:fld>
            <a:endParaRPr lang="en-US" altLang="zh-CN" smtClean="0"/>
          </a:p>
        </p:txBody>
      </p:sp>
      <p:sp>
        <p:nvSpPr>
          <p:cNvPr id="112644" name="Rectangle 2"/>
          <p:cNvSpPr>
            <a:spLocks noGrp="1" noChangeArrowheads="1"/>
          </p:cNvSpPr>
          <p:nvPr>
            <p:ph type="title"/>
          </p:nvPr>
        </p:nvSpPr>
        <p:spPr/>
        <p:txBody>
          <a:bodyPr/>
          <a:lstStyle/>
          <a:p>
            <a:r>
              <a:rPr lang="zh-CN" altLang="en-US" smtClean="0">
                <a:ea typeface="宋体" pitchFamily="2" charset="-122"/>
              </a:rPr>
              <a:t>自引用结构（续）</a:t>
            </a:r>
          </a:p>
        </p:txBody>
      </p:sp>
      <p:sp>
        <p:nvSpPr>
          <p:cNvPr id="173059" name="Rectangle 3"/>
          <p:cNvSpPr>
            <a:spLocks noGrp="1" noChangeArrowheads="1"/>
          </p:cNvSpPr>
          <p:nvPr>
            <p:ph type="body" idx="1"/>
          </p:nvPr>
        </p:nvSpPr>
        <p:spPr/>
        <p:txBody>
          <a:bodyPr/>
          <a:lstStyle/>
          <a:p>
            <a:pPr>
              <a:lnSpc>
                <a:spcPct val="70000"/>
              </a:lnSpc>
              <a:buFont typeface="Wingdings" pitchFamily="2" charset="2"/>
              <a:buNone/>
            </a:pPr>
            <a:r>
              <a:rPr lang="zh-CN" altLang="en-US" sz="1400" smtClean="0">
                <a:ea typeface="宋体" pitchFamily="2" charset="-122"/>
              </a:rPr>
              <a:t>下面通过示例说明如何构造、使用一个链表：</a:t>
            </a:r>
          </a:p>
          <a:p>
            <a:pPr>
              <a:lnSpc>
                <a:spcPct val="70000"/>
              </a:lnSpc>
              <a:buFont typeface="Wingdings" pitchFamily="2" charset="2"/>
              <a:buNone/>
            </a:pPr>
            <a:r>
              <a:rPr lang="zh-CN" altLang="en-US" sz="1400" smtClean="0">
                <a:ea typeface="宋体" pitchFamily="2" charset="-122"/>
              </a:rPr>
              <a:t>链表结构：</a:t>
            </a:r>
          </a:p>
          <a:p>
            <a:pPr lvl="1">
              <a:lnSpc>
                <a:spcPct val="70000"/>
              </a:lnSpc>
              <a:buFont typeface="Wingdings" pitchFamily="2" charset="2"/>
              <a:buNone/>
            </a:pPr>
            <a:r>
              <a:rPr lang="en-US" altLang="zh-CN" sz="1400" smtClean="0">
                <a:ea typeface="宋体" pitchFamily="2" charset="-122"/>
              </a:rPr>
              <a:t>struct link {</a:t>
            </a:r>
          </a:p>
          <a:p>
            <a:pPr lvl="2" indent="0">
              <a:lnSpc>
                <a:spcPct val="80000"/>
              </a:lnSpc>
              <a:buFont typeface="Wingdings" pitchFamily="2" charset="2"/>
              <a:buNone/>
            </a:pPr>
            <a:r>
              <a:rPr lang="en-US" altLang="zh-CN" sz="1400" smtClean="0">
                <a:ea typeface="宋体" pitchFamily="2" charset="-122"/>
              </a:rPr>
              <a:t>int n;</a:t>
            </a:r>
          </a:p>
          <a:p>
            <a:pPr lvl="2" indent="0">
              <a:lnSpc>
                <a:spcPct val="80000"/>
              </a:lnSpc>
              <a:buFont typeface="Wingdings" pitchFamily="2" charset="2"/>
              <a:buNone/>
            </a:pPr>
            <a:r>
              <a:rPr lang="en-US" altLang="zh-CN" sz="1400" smtClean="0">
                <a:ea typeface="宋体" pitchFamily="2" charset="-122"/>
              </a:rPr>
              <a:t>struct link *next;</a:t>
            </a:r>
          </a:p>
          <a:p>
            <a:pPr lvl="1">
              <a:lnSpc>
                <a:spcPct val="80000"/>
              </a:lnSpc>
              <a:buFont typeface="Wingdings" pitchFamily="2" charset="2"/>
              <a:buNone/>
            </a:pPr>
            <a:r>
              <a:rPr lang="en-US" altLang="zh-CN" sz="1400" smtClean="0">
                <a:ea typeface="宋体" pitchFamily="2" charset="-122"/>
              </a:rPr>
              <a:t>};</a:t>
            </a:r>
          </a:p>
          <a:p>
            <a:pPr>
              <a:lnSpc>
                <a:spcPct val="70000"/>
              </a:lnSpc>
              <a:buFont typeface="Wingdings" pitchFamily="2" charset="2"/>
              <a:buNone/>
            </a:pPr>
            <a:r>
              <a:rPr lang="en-US" altLang="zh-CN" sz="1400" smtClean="0">
                <a:ea typeface="宋体" pitchFamily="2" charset="-122"/>
              </a:rPr>
              <a:t>1) </a:t>
            </a:r>
            <a:r>
              <a:rPr lang="zh-CN" altLang="en-US" sz="1400" smtClean="0">
                <a:ea typeface="宋体" pitchFamily="2" charset="-122"/>
              </a:rPr>
              <a:t>创建链表：</a:t>
            </a:r>
          </a:p>
          <a:p>
            <a:pPr lvl="1">
              <a:lnSpc>
                <a:spcPct val="70000"/>
              </a:lnSpc>
              <a:buFont typeface="Wingdings" pitchFamily="2" charset="2"/>
              <a:buNone/>
            </a:pPr>
            <a:r>
              <a:rPr lang="en-US" altLang="zh-CN" sz="1400" smtClean="0">
                <a:ea typeface="宋体" pitchFamily="2" charset="-122"/>
              </a:rPr>
              <a:t>struct link *first, *p;</a:t>
            </a:r>
          </a:p>
          <a:p>
            <a:pPr lvl="1">
              <a:lnSpc>
                <a:spcPct val="70000"/>
              </a:lnSpc>
              <a:buFont typeface="Wingdings" pitchFamily="2" charset="2"/>
              <a:buNone/>
            </a:pPr>
            <a:r>
              <a:rPr lang="en-US" altLang="zh-CN" sz="1400" smtClean="0">
                <a:ea typeface="宋体" pitchFamily="2" charset="-122"/>
              </a:rPr>
              <a:t>p = first = (struct link *)malloc(sizeof(struct link));</a:t>
            </a:r>
          </a:p>
          <a:p>
            <a:pPr lvl="1">
              <a:lnSpc>
                <a:spcPct val="70000"/>
              </a:lnSpc>
              <a:buFont typeface="Wingdings" pitchFamily="2" charset="2"/>
              <a:buNone/>
            </a:pPr>
            <a:r>
              <a:rPr lang="en-US" altLang="zh-CN" sz="1400" smtClean="0">
                <a:ea typeface="宋体" pitchFamily="2" charset="-122"/>
              </a:rPr>
              <a:t>p-&gt;n = 0;</a:t>
            </a:r>
          </a:p>
          <a:p>
            <a:pPr lvl="1">
              <a:lnSpc>
                <a:spcPct val="70000"/>
              </a:lnSpc>
              <a:buFont typeface="Wingdings" pitchFamily="2" charset="2"/>
              <a:buNone/>
            </a:pPr>
            <a:r>
              <a:rPr lang="en-US" altLang="zh-CN" sz="1400" smtClean="0">
                <a:ea typeface="宋体" pitchFamily="2" charset="-122"/>
              </a:rPr>
              <a:t>p-&gt;next = NULL;</a:t>
            </a:r>
          </a:p>
          <a:p>
            <a:pPr lvl="1">
              <a:lnSpc>
                <a:spcPct val="70000"/>
              </a:lnSpc>
              <a:buFont typeface="Wingdings" pitchFamily="2" charset="2"/>
              <a:buNone/>
            </a:pPr>
            <a:r>
              <a:rPr lang="en-US" altLang="zh-CN" sz="1400" smtClean="0">
                <a:ea typeface="宋体" pitchFamily="2" charset="-122"/>
              </a:rPr>
              <a:t>for(i=1; i&lt; 10; i++){</a:t>
            </a:r>
          </a:p>
          <a:p>
            <a:pPr lvl="2" indent="0">
              <a:lnSpc>
                <a:spcPct val="80000"/>
              </a:lnSpc>
              <a:buFont typeface="Wingdings" pitchFamily="2" charset="2"/>
              <a:buNone/>
            </a:pPr>
            <a:r>
              <a:rPr lang="en-US" altLang="zh-CN" sz="1400" smtClean="0">
                <a:ea typeface="宋体" pitchFamily="2" charset="-122"/>
              </a:rPr>
              <a:t>p-&gt;next = (struct link *)malloc(sizeof(struct link));</a:t>
            </a:r>
          </a:p>
          <a:p>
            <a:pPr lvl="2" indent="0">
              <a:lnSpc>
                <a:spcPct val="80000"/>
              </a:lnSpc>
              <a:buFont typeface="Wingdings" pitchFamily="2" charset="2"/>
              <a:buNone/>
            </a:pPr>
            <a:r>
              <a:rPr lang="en-US" altLang="zh-CN" sz="1400" smtClean="0">
                <a:ea typeface="宋体" pitchFamily="2" charset="-122"/>
              </a:rPr>
              <a:t>p = p-&gt;next;</a:t>
            </a:r>
          </a:p>
          <a:p>
            <a:pPr lvl="2" indent="0">
              <a:lnSpc>
                <a:spcPct val="80000"/>
              </a:lnSpc>
              <a:buFont typeface="Wingdings" pitchFamily="2" charset="2"/>
              <a:buNone/>
            </a:pPr>
            <a:r>
              <a:rPr lang="en-US" altLang="zh-CN" sz="1400" smtClean="0">
                <a:ea typeface="宋体" pitchFamily="2" charset="-122"/>
              </a:rPr>
              <a:t>p-&gt;n = i;</a:t>
            </a:r>
          </a:p>
          <a:p>
            <a:pPr lvl="2" indent="0">
              <a:lnSpc>
                <a:spcPct val="80000"/>
              </a:lnSpc>
              <a:buFont typeface="Wingdings" pitchFamily="2" charset="2"/>
              <a:buNone/>
            </a:pPr>
            <a:r>
              <a:rPr lang="en-US" altLang="zh-CN" sz="1400" smtClean="0">
                <a:ea typeface="宋体" pitchFamily="2" charset="-122"/>
              </a:rPr>
              <a:t>p-&gt;next = NULL;</a:t>
            </a:r>
          </a:p>
          <a:p>
            <a:pPr lvl="1">
              <a:lnSpc>
                <a:spcPct val="70000"/>
              </a:lnSpc>
              <a:buFont typeface="Wingdings" pitchFamily="2" charset="2"/>
              <a:buNone/>
            </a:pPr>
            <a:r>
              <a:rPr lang="en-US" altLang="zh-CN" sz="1400" smtClean="0">
                <a:ea typeface="宋体" pitchFamily="2" charset="-122"/>
              </a:rPr>
              <a:t>}</a:t>
            </a:r>
          </a:p>
        </p:txBody>
      </p:sp>
      <p:grpSp>
        <p:nvGrpSpPr>
          <p:cNvPr id="2" name="Group 4"/>
          <p:cNvGrpSpPr>
            <a:grpSpLocks/>
          </p:cNvGrpSpPr>
          <p:nvPr/>
        </p:nvGrpSpPr>
        <p:grpSpPr bwMode="auto">
          <a:xfrm>
            <a:off x="1979613" y="5589588"/>
            <a:ext cx="2012950" cy="838200"/>
            <a:chOff x="1056" y="3120"/>
            <a:chExt cx="1268" cy="528"/>
          </a:xfrm>
        </p:grpSpPr>
        <p:sp>
          <p:nvSpPr>
            <p:cNvPr id="112659" name="Rectangle 5"/>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60" name="Line 6"/>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61" name="Text Box 7"/>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2662" name="Freeform 8"/>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63" name="Text Box 9"/>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grpSp>
        <p:nvGrpSpPr>
          <p:cNvPr id="3" name="Group 10"/>
          <p:cNvGrpSpPr>
            <a:grpSpLocks/>
          </p:cNvGrpSpPr>
          <p:nvPr/>
        </p:nvGrpSpPr>
        <p:grpSpPr bwMode="auto">
          <a:xfrm>
            <a:off x="3276600" y="5589588"/>
            <a:ext cx="2012950" cy="838200"/>
            <a:chOff x="1056" y="3120"/>
            <a:chExt cx="1268" cy="528"/>
          </a:xfrm>
        </p:grpSpPr>
        <p:sp>
          <p:nvSpPr>
            <p:cNvPr id="112654" name="Rectangle 11"/>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55" name="Line 12"/>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56" name="Text Box 13"/>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2657" name="Freeform 14"/>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58" name="Text Box 15"/>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grpSp>
        <p:nvGrpSpPr>
          <p:cNvPr id="4" name="Group 16"/>
          <p:cNvGrpSpPr>
            <a:grpSpLocks/>
          </p:cNvGrpSpPr>
          <p:nvPr/>
        </p:nvGrpSpPr>
        <p:grpSpPr bwMode="auto">
          <a:xfrm>
            <a:off x="4572000" y="5589588"/>
            <a:ext cx="2012950" cy="838200"/>
            <a:chOff x="1056" y="3120"/>
            <a:chExt cx="1268" cy="528"/>
          </a:xfrm>
        </p:grpSpPr>
        <p:sp>
          <p:nvSpPr>
            <p:cNvPr id="112649" name="Rectangle 17"/>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50" name="Line 18"/>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51" name="Text Box 19"/>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2652" name="Freeform 20"/>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53" name="Text Box 21"/>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059">
                                            <p:txEl>
                                              <p:pRg st="1" end="1"/>
                                            </p:txEl>
                                          </p:spTgt>
                                        </p:tgtEl>
                                        <p:attrNameLst>
                                          <p:attrName>style.visibility</p:attrName>
                                        </p:attrNameLst>
                                      </p:cBhvr>
                                      <p:to>
                                        <p:strVal val="visible"/>
                                      </p:to>
                                    </p:set>
                                    <p:animEffect transition="in" filter="blinds(horizontal)">
                                      <p:cBhvr>
                                        <p:cTn id="7" dur="500"/>
                                        <p:tgtEl>
                                          <p:spTgt spid="17305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3059">
                                            <p:txEl>
                                              <p:pRg st="2" end="2"/>
                                            </p:txEl>
                                          </p:spTgt>
                                        </p:tgtEl>
                                        <p:attrNameLst>
                                          <p:attrName>style.visibility</p:attrName>
                                        </p:attrNameLst>
                                      </p:cBhvr>
                                      <p:to>
                                        <p:strVal val="visible"/>
                                      </p:to>
                                    </p:set>
                                    <p:animEffect transition="in" filter="blinds(horizontal)">
                                      <p:cBhvr>
                                        <p:cTn id="10" dur="500"/>
                                        <p:tgtEl>
                                          <p:spTgt spid="17305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3059">
                                            <p:txEl>
                                              <p:pRg st="3" end="3"/>
                                            </p:txEl>
                                          </p:spTgt>
                                        </p:tgtEl>
                                        <p:attrNameLst>
                                          <p:attrName>style.visibility</p:attrName>
                                        </p:attrNameLst>
                                      </p:cBhvr>
                                      <p:to>
                                        <p:strVal val="visible"/>
                                      </p:to>
                                    </p:set>
                                    <p:animEffect transition="in" filter="blinds(horizontal)">
                                      <p:cBhvr>
                                        <p:cTn id="13" dur="500"/>
                                        <p:tgtEl>
                                          <p:spTgt spid="17305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3059">
                                            <p:txEl>
                                              <p:pRg st="4" end="4"/>
                                            </p:txEl>
                                          </p:spTgt>
                                        </p:tgtEl>
                                        <p:attrNameLst>
                                          <p:attrName>style.visibility</p:attrName>
                                        </p:attrNameLst>
                                      </p:cBhvr>
                                      <p:to>
                                        <p:strVal val="visible"/>
                                      </p:to>
                                    </p:set>
                                    <p:animEffect transition="in" filter="blinds(horizontal)">
                                      <p:cBhvr>
                                        <p:cTn id="16" dur="500"/>
                                        <p:tgtEl>
                                          <p:spTgt spid="17305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3059">
                                            <p:txEl>
                                              <p:pRg st="5" end="5"/>
                                            </p:txEl>
                                          </p:spTgt>
                                        </p:tgtEl>
                                        <p:attrNameLst>
                                          <p:attrName>style.visibility</p:attrName>
                                        </p:attrNameLst>
                                      </p:cBhvr>
                                      <p:to>
                                        <p:strVal val="visible"/>
                                      </p:to>
                                    </p:set>
                                    <p:animEffect transition="in" filter="blinds(horizontal)">
                                      <p:cBhvr>
                                        <p:cTn id="19" dur="500"/>
                                        <p:tgtEl>
                                          <p:spTgt spid="17305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73059">
                                            <p:txEl>
                                              <p:pRg st="6" end="6"/>
                                            </p:txEl>
                                          </p:spTgt>
                                        </p:tgtEl>
                                        <p:attrNameLst>
                                          <p:attrName>style.visibility</p:attrName>
                                        </p:attrNameLst>
                                      </p:cBhvr>
                                      <p:to>
                                        <p:strVal val="visible"/>
                                      </p:to>
                                    </p:set>
                                    <p:animEffect transition="in" filter="blinds(horizontal)">
                                      <p:cBhvr>
                                        <p:cTn id="24" dur="500"/>
                                        <p:tgtEl>
                                          <p:spTgt spid="17305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73059">
                                            <p:txEl>
                                              <p:pRg st="7" end="7"/>
                                            </p:txEl>
                                          </p:spTgt>
                                        </p:tgtEl>
                                        <p:attrNameLst>
                                          <p:attrName>style.visibility</p:attrName>
                                        </p:attrNameLst>
                                      </p:cBhvr>
                                      <p:to>
                                        <p:strVal val="visible"/>
                                      </p:to>
                                    </p:set>
                                    <p:animEffect transition="in" filter="blinds(horizontal)">
                                      <p:cBhvr>
                                        <p:cTn id="27" dur="500"/>
                                        <p:tgtEl>
                                          <p:spTgt spid="17305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73059">
                                            <p:txEl>
                                              <p:pRg st="8" end="8"/>
                                            </p:txEl>
                                          </p:spTgt>
                                        </p:tgtEl>
                                        <p:attrNameLst>
                                          <p:attrName>style.visibility</p:attrName>
                                        </p:attrNameLst>
                                      </p:cBhvr>
                                      <p:to>
                                        <p:strVal val="visible"/>
                                      </p:to>
                                    </p:set>
                                    <p:animEffect transition="in" filter="blinds(horizontal)">
                                      <p:cBhvr>
                                        <p:cTn id="30" dur="500"/>
                                        <p:tgtEl>
                                          <p:spTgt spid="173059">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73059">
                                            <p:txEl>
                                              <p:pRg st="9" end="9"/>
                                            </p:txEl>
                                          </p:spTgt>
                                        </p:tgtEl>
                                        <p:attrNameLst>
                                          <p:attrName>style.visibility</p:attrName>
                                        </p:attrNameLst>
                                      </p:cBhvr>
                                      <p:to>
                                        <p:strVal val="visible"/>
                                      </p:to>
                                    </p:set>
                                    <p:animEffect transition="in" filter="blinds(horizontal)">
                                      <p:cBhvr>
                                        <p:cTn id="33" dur="500"/>
                                        <p:tgtEl>
                                          <p:spTgt spid="173059">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73059">
                                            <p:txEl>
                                              <p:pRg st="10" end="10"/>
                                            </p:txEl>
                                          </p:spTgt>
                                        </p:tgtEl>
                                        <p:attrNameLst>
                                          <p:attrName>style.visibility</p:attrName>
                                        </p:attrNameLst>
                                      </p:cBhvr>
                                      <p:to>
                                        <p:strVal val="visible"/>
                                      </p:to>
                                    </p:set>
                                    <p:animEffect transition="in" filter="blinds(horizontal)">
                                      <p:cBhvr>
                                        <p:cTn id="36" dur="500"/>
                                        <p:tgtEl>
                                          <p:spTgt spid="173059">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73059">
                                            <p:txEl>
                                              <p:pRg st="11" end="11"/>
                                            </p:txEl>
                                          </p:spTgt>
                                        </p:tgtEl>
                                        <p:attrNameLst>
                                          <p:attrName>style.visibility</p:attrName>
                                        </p:attrNameLst>
                                      </p:cBhvr>
                                      <p:to>
                                        <p:strVal val="visible"/>
                                      </p:to>
                                    </p:set>
                                    <p:animEffect transition="in" filter="blinds(horizontal)">
                                      <p:cBhvr>
                                        <p:cTn id="39" dur="500"/>
                                        <p:tgtEl>
                                          <p:spTgt spid="173059">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73059">
                                            <p:txEl>
                                              <p:pRg st="12" end="12"/>
                                            </p:txEl>
                                          </p:spTgt>
                                        </p:tgtEl>
                                        <p:attrNameLst>
                                          <p:attrName>style.visibility</p:attrName>
                                        </p:attrNameLst>
                                      </p:cBhvr>
                                      <p:to>
                                        <p:strVal val="visible"/>
                                      </p:to>
                                    </p:set>
                                    <p:animEffect transition="in" filter="blinds(horizontal)">
                                      <p:cBhvr>
                                        <p:cTn id="42" dur="500"/>
                                        <p:tgtEl>
                                          <p:spTgt spid="173059">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73059">
                                            <p:txEl>
                                              <p:pRg st="13" end="13"/>
                                            </p:txEl>
                                          </p:spTgt>
                                        </p:tgtEl>
                                        <p:attrNameLst>
                                          <p:attrName>style.visibility</p:attrName>
                                        </p:attrNameLst>
                                      </p:cBhvr>
                                      <p:to>
                                        <p:strVal val="visible"/>
                                      </p:to>
                                    </p:set>
                                    <p:animEffect transition="in" filter="blinds(horizontal)">
                                      <p:cBhvr>
                                        <p:cTn id="45" dur="500"/>
                                        <p:tgtEl>
                                          <p:spTgt spid="173059">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73059">
                                            <p:txEl>
                                              <p:pRg st="14" end="14"/>
                                            </p:txEl>
                                          </p:spTgt>
                                        </p:tgtEl>
                                        <p:attrNameLst>
                                          <p:attrName>style.visibility</p:attrName>
                                        </p:attrNameLst>
                                      </p:cBhvr>
                                      <p:to>
                                        <p:strVal val="visible"/>
                                      </p:to>
                                    </p:set>
                                    <p:animEffect transition="in" filter="blinds(horizontal)">
                                      <p:cBhvr>
                                        <p:cTn id="48" dur="500"/>
                                        <p:tgtEl>
                                          <p:spTgt spid="173059">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73059">
                                            <p:txEl>
                                              <p:pRg st="15" end="15"/>
                                            </p:txEl>
                                          </p:spTgt>
                                        </p:tgtEl>
                                        <p:attrNameLst>
                                          <p:attrName>style.visibility</p:attrName>
                                        </p:attrNameLst>
                                      </p:cBhvr>
                                      <p:to>
                                        <p:strVal val="visible"/>
                                      </p:to>
                                    </p:set>
                                    <p:animEffect transition="in" filter="blinds(horizontal)">
                                      <p:cBhvr>
                                        <p:cTn id="51" dur="500"/>
                                        <p:tgtEl>
                                          <p:spTgt spid="173059">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73059">
                                            <p:txEl>
                                              <p:pRg st="16" end="16"/>
                                            </p:txEl>
                                          </p:spTgt>
                                        </p:tgtEl>
                                        <p:attrNameLst>
                                          <p:attrName>style.visibility</p:attrName>
                                        </p:attrNameLst>
                                      </p:cBhvr>
                                      <p:to>
                                        <p:strVal val="visible"/>
                                      </p:to>
                                    </p:set>
                                    <p:animEffect transition="in" filter="blinds(horizontal)">
                                      <p:cBhvr>
                                        <p:cTn id="54" dur="500"/>
                                        <p:tgtEl>
                                          <p:spTgt spid="173059">
                                            <p:txEl>
                                              <p:pRg st="16" end="1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7" presetClass="entr" presetSubtype="4"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0" fill="hold"/>
                                        <p:tgtEl>
                                          <p:spTgt spid="2"/>
                                        </p:tgtEl>
                                        <p:attrNameLst>
                                          <p:attrName>ppt_x</p:attrName>
                                        </p:attrNameLst>
                                      </p:cBhvr>
                                      <p:tavLst>
                                        <p:tav tm="0">
                                          <p:val>
                                            <p:strVal val="#ppt_x"/>
                                          </p:val>
                                        </p:tav>
                                        <p:tav tm="100000">
                                          <p:val>
                                            <p:strVal val="#ppt_x"/>
                                          </p:val>
                                        </p:tav>
                                      </p:tavLst>
                                    </p:anim>
                                    <p:anim calcmode="lin" valueType="num">
                                      <p:cBhvr additive="base">
                                        <p:cTn id="60"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7" presetClass="entr" presetSubtype="2"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 calcmode="lin" valueType="num">
                                      <p:cBhvr additive="base">
                                        <p:cTn id="65" dur="5000" fill="hold"/>
                                        <p:tgtEl>
                                          <p:spTgt spid="3"/>
                                        </p:tgtEl>
                                        <p:attrNameLst>
                                          <p:attrName>ppt_x</p:attrName>
                                        </p:attrNameLst>
                                      </p:cBhvr>
                                      <p:tavLst>
                                        <p:tav tm="0">
                                          <p:val>
                                            <p:strVal val="1+#ppt_w/2"/>
                                          </p:val>
                                        </p:tav>
                                        <p:tav tm="100000">
                                          <p:val>
                                            <p:strVal val="#ppt_x"/>
                                          </p:val>
                                        </p:tav>
                                      </p:tavLst>
                                    </p:anim>
                                    <p:anim calcmode="lin" valueType="num">
                                      <p:cBhvr additive="base">
                                        <p:cTn id="66"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7" presetClass="entr" presetSubtype="2"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0" fill="hold"/>
                                        <p:tgtEl>
                                          <p:spTgt spid="4"/>
                                        </p:tgtEl>
                                        <p:attrNameLst>
                                          <p:attrName>ppt_x</p:attrName>
                                        </p:attrNameLst>
                                      </p:cBhvr>
                                      <p:tavLst>
                                        <p:tav tm="0">
                                          <p:val>
                                            <p:strVal val="1+#ppt_w/2"/>
                                          </p:val>
                                        </p:tav>
                                        <p:tav tm="100000">
                                          <p:val>
                                            <p:strVal val="#ppt_x"/>
                                          </p:val>
                                        </p:tav>
                                      </p:tavLst>
                                    </p:anim>
                                    <p:anim calcmode="lin" valueType="num">
                                      <p:cBhvr additive="base">
                                        <p:cTn id="72" dur="5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3"/>
          <p:cNvSpPr>
            <a:spLocks noGrp="1"/>
          </p:cNvSpPr>
          <p:nvPr>
            <p:ph type="ftr" sz="quarter" idx="10"/>
          </p:nvPr>
        </p:nvSpPr>
        <p:spPr>
          <a:noFill/>
        </p:spPr>
        <p:txBody>
          <a:bodyPr/>
          <a:lstStyle/>
          <a:p>
            <a:r>
              <a:rPr lang="en-US" altLang="zh-CN" smtClean="0"/>
              <a:t>构造类型 – 数组和指针</a:t>
            </a:r>
          </a:p>
        </p:txBody>
      </p:sp>
      <p:sp>
        <p:nvSpPr>
          <p:cNvPr id="113667" name="灯片编号占位符 4"/>
          <p:cNvSpPr>
            <a:spLocks noGrp="1"/>
          </p:cNvSpPr>
          <p:nvPr>
            <p:ph type="sldNum" sz="quarter" idx="11"/>
          </p:nvPr>
        </p:nvSpPr>
        <p:spPr>
          <a:noFill/>
        </p:spPr>
        <p:txBody>
          <a:bodyPr/>
          <a:lstStyle/>
          <a:p>
            <a:fld id="{22D8E201-68DD-4941-856A-98BF8C39D514}" type="slidenum">
              <a:rPr lang="en-US" altLang="zh-CN" smtClean="0"/>
              <a:pPr/>
              <a:t>98</a:t>
            </a:fld>
            <a:endParaRPr lang="en-US" altLang="zh-CN" smtClean="0"/>
          </a:p>
        </p:txBody>
      </p:sp>
      <p:sp>
        <p:nvSpPr>
          <p:cNvPr id="113668" name="Rectangle 2"/>
          <p:cNvSpPr>
            <a:spLocks noGrp="1" noChangeArrowheads="1"/>
          </p:cNvSpPr>
          <p:nvPr>
            <p:ph type="title"/>
          </p:nvPr>
        </p:nvSpPr>
        <p:spPr/>
        <p:txBody>
          <a:bodyPr/>
          <a:lstStyle/>
          <a:p>
            <a:r>
              <a:rPr lang="zh-CN" altLang="en-US" smtClean="0">
                <a:ea typeface="宋体" pitchFamily="2" charset="-122"/>
              </a:rPr>
              <a:t>自引用结构（续）</a:t>
            </a:r>
          </a:p>
        </p:txBody>
      </p:sp>
      <p:sp>
        <p:nvSpPr>
          <p:cNvPr id="113669" name="Rectangle 3"/>
          <p:cNvSpPr>
            <a:spLocks noGrp="1" noChangeArrowheads="1"/>
          </p:cNvSpPr>
          <p:nvPr>
            <p:ph type="body" idx="1"/>
          </p:nvPr>
        </p:nvSpPr>
        <p:spPr/>
        <p:txBody>
          <a:bodyPr/>
          <a:lstStyle/>
          <a:p>
            <a:pPr>
              <a:lnSpc>
                <a:spcPct val="80000"/>
              </a:lnSpc>
              <a:buFont typeface="Wingdings" pitchFamily="2" charset="2"/>
              <a:buNone/>
            </a:pPr>
            <a:r>
              <a:rPr lang="en-US" altLang="zh-CN" smtClean="0">
                <a:ea typeface="宋体" pitchFamily="2" charset="-122"/>
              </a:rPr>
              <a:t>2</a:t>
            </a:r>
            <a:r>
              <a:rPr lang="zh-CN" altLang="en-US" smtClean="0">
                <a:ea typeface="宋体" pitchFamily="2" charset="-122"/>
              </a:rPr>
              <a:t>）插入一个节点：</a:t>
            </a:r>
          </a:p>
          <a:p>
            <a:pPr lvl="1">
              <a:lnSpc>
                <a:spcPct val="80000"/>
              </a:lnSpc>
              <a:buFont typeface="Wingdings" pitchFamily="2" charset="2"/>
              <a:buNone/>
            </a:pPr>
            <a:r>
              <a:rPr lang="en-US" altLang="zh-CN" smtClean="0">
                <a:ea typeface="宋体" pitchFamily="2" charset="-122"/>
              </a:rPr>
              <a:t>p1-&gt;next = p-&gt;next;</a:t>
            </a:r>
          </a:p>
          <a:p>
            <a:pPr lvl="1">
              <a:lnSpc>
                <a:spcPct val="80000"/>
              </a:lnSpc>
              <a:buFont typeface="Wingdings" pitchFamily="2" charset="2"/>
              <a:buNone/>
            </a:pPr>
            <a:r>
              <a:rPr lang="en-US" altLang="zh-CN" smtClean="0">
                <a:ea typeface="宋体" pitchFamily="2" charset="-122"/>
              </a:rPr>
              <a:t>p-&gt;next = p1;</a:t>
            </a:r>
          </a:p>
          <a:p>
            <a:pPr>
              <a:lnSpc>
                <a:spcPct val="80000"/>
              </a:lnSpc>
            </a:pPr>
            <a:endParaRPr lang="en-US" altLang="zh-CN" smtClean="0">
              <a:ea typeface="宋体" pitchFamily="2" charset="-122"/>
            </a:endParaRPr>
          </a:p>
          <a:p>
            <a:pPr>
              <a:lnSpc>
                <a:spcPct val="80000"/>
              </a:lnSpc>
            </a:pPr>
            <a:endParaRPr lang="en-US" altLang="zh-CN" smtClean="0">
              <a:ea typeface="宋体" pitchFamily="2" charset="-122"/>
            </a:endParaRPr>
          </a:p>
          <a:p>
            <a:pPr>
              <a:lnSpc>
                <a:spcPct val="80000"/>
              </a:lnSpc>
              <a:buFont typeface="Wingdings" pitchFamily="2" charset="2"/>
              <a:buNone/>
            </a:pPr>
            <a:r>
              <a:rPr lang="en-US" altLang="zh-CN" smtClean="0">
                <a:ea typeface="宋体" pitchFamily="2" charset="-122"/>
              </a:rPr>
              <a:t>3</a:t>
            </a:r>
            <a:r>
              <a:rPr lang="zh-CN" altLang="en-US" smtClean="0">
                <a:ea typeface="宋体" pitchFamily="2" charset="-122"/>
              </a:rPr>
              <a:t>）删除一个节点：</a:t>
            </a:r>
          </a:p>
          <a:p>
            <a:pPr lvl="1">
              <a:lnSpc>
                <a:spcPct val="80000"/>
              </a:lnSpc>
              <a:buFont typeface="Wingdings" pitchFamily="2" charset="2"/>
              <a:buNone/>
            </a:pPr>
            <a:r>
              <a:rPr lang="en-US" altLang="zh-CN" smtClean="0">
                <a:ea typeface="宋体" pitchFamily="2" charset="-122"/>
              </a:rPr>
              <a:t>q = p-&gt;next;</a:t>
            </a:r>
          </a:p>
          <a:p>
            <a:pPr lvl="1">
              <a:lnSpc>
                <a:spcPct val="80000"/>
              </a:lnSpc>
              <a:buFont typeface="Wingdings" pitchFamily="2" charset="2"/>
              <a:buNone/>
            </a:pPr>
            <a:r>
              <a:rPr lang="en-US" altLang="zh-CN" smtClean="0">
                <a:ea typeface="宋体" pitchFamily="2" charset="-122"/>
              </a:rPr>
              <a:t>p-&gt;next = p-&gt;next-&gt;next;</a:t>
            </a:r>
          </a:p>
          <a:p>
            <a:pPr lvl="1">
              <a:lnSpc>
                <a:spcPct val="80000"/>
              </a:lnSpc>
              <a:buFont typeface="Wingdings" pitchFamily="2" charset="2"/>
              <a:buNone/>
            </a:pPr>
            <a:r>
              <a:rPr lang="en-US" altLang="zh-CN" smtClean="0">
                <a:ea typeface="宋体" pitchFamily="2" charset="-122"/>
              </a:rPr>
              <a:t>free(q);</a:t>
            </a:r>
          </a:p>
        </p:txBody>
      </p:sp>
      <p:grpSp>
        <p:nvGrpSpPr>
          <p:cNvPr id="113670" name="Group 4"/>
          <p:cNvGrpSpPr>
            <a:grpSpLocks/>
          </p:cNvGrpSpPr>
          <p:nvPr/>
        </p:nvGrpSpPr>
        <p:grpSpPr bwMode="auto">
          <a:xfrm>
            <a:off x="3779838" y="1484313"/>
            <a:ext cx="2057400" cy="1219200"/>
            <a:chOff x="1973" y="1512"/>
            <a:chExt cx="1296" cy="768"/>
          </a:xfrm>
        </p:grpSpPr>
        <p:grpSp>
          <p:nvGrpSpPr>
            <p:cNvPr id="113704" name="Group 5"/>
            <p:cNvGrpSpPr>
              <a:grpSpLocks/>
            </p:cNvGrpSpPr>
            <p:nvPr/>
          </p:nvGrpSpPr>
          <p:grpSpPr bwMode="auto">
            <a:xfrm>
              <a:off x="1973" y="1752"/>
              <a:ext cx="1268" cy="528"/>
              <a:chOff x="1056" y="3120"/>
              <a:chExt cx="1268" cy="528"/>
            </a:xfrm>
          </p:grpSpPr>
          <p:sp>
            <p:nvSpPr>
              <p:cNvPr id="113709" name="Rectangle 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10" name="Line 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11" name="Text Box 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3712" name="Freeform 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13" name="Text Box 1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705" name="Rectangle 11"/>
            <p:cNvSpPr>
              <a:spLocks noChangeArrowheads="1"/>
            </p:cNvSpPr>
            <p:nvPr/>
          </p:nvSpPr>
          <p:spPr bwMode="auto">
            <a:xfrm>
              <a:off x="2789" y="1800"/>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6" name="Line 12"/>
            <p:cNvSpPr>
              <a:spLocks noChangeShapeType="1"/>
            </p:cNvSpPr>
            <p:nvPr/>
          </p:nvSpPr>
          <p:spPr bwMode="auto">
            <a:xfrm>
              <a:off x="2789" y="2040"/>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7" name="Text Box 13"/>
            <p:cNvSpPr txBox="1">
              <a:spLocks noChangeArrowheads="1"/>
            </p:cNvSpPr>
            <p:nvPr/>
          </p:nvSpPr>
          <p:spPr bwMode="auto">
            <a:xfrm>
              <a:off x="2933" y="1752"/>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708" name="Text Box 14"/>
            <p:cNvSpPr txBox="1">
              <a:spLocks noChangeArrowheads="1"/>
            </p:cNvSpPr>
            <p:nvPr/>
          </p:nvSpPr>
          <p:spPr bwMode="auto">
            <a:xfrm>
              <a:off x="2837" y="151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grpSp>
        <p:nvGrpSpPr>
          <p:cNvPr id="113671" name="Group 15"/>
          <p:cNvGrpSpPr>
            <a:grpSpLocks/>
          </p:cNvGrpSpPr>
          <p:nvPr/>
        </p:nvGrpSpPr>
        <p:grpSpPr bwMode="auto">
          <a:xfrm>
            <a:off x="6372225" y="1844675"/>
            <a:ext cx="2012950" cy="838200"/>
            <a:chOff x="1056" y="3120"/>
            <a:chExt cx="1268" cy="528"/>
          </a:xfrm>
        </p:grpSpPr>
        <p:sp>
          <p:nvSpPr>
            <p:cNvPr id="113699" name="Rectangle 1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0" name="Line 1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1" name="Text Box 1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702" name="Freeform 1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03" name="Text Box 2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672" name="Rectangle 21"/>
          <p:cNvSpPr>
            <a:spLocks noChangeArrowheads="1"/>
          </p:cNvSpPr>
          <p:nvPr/>
        </p:nvSpPr>
        <p:spPr bwMode="auto">
          <a:xfrm>
            <a:off x="5867400" y="3162300"/>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73" name="Line 22"/>
          <p:cNvSpPr>
            <a:spLocks noChangeShapeType="1"/>
          </p:cNvSpPr>
          <p:nvPr/>
        </p:nvSpPr>
        <p:spPr bwMode="auto">
          <a:xfrm>
            <a:off x="5867400" y="3543300"/>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74" name="Text Box 23"/>
          <p:cNvSpPr txBox="1">
            <a:spLocks noChangeArrowheads="1"/>
          </p:cNvSpPr>
          <p:nvPr/>
        </p:nvSpPr>
        <p:spPr bwMode="auto">
          <a:xfrm>
            <a:off x="6096000" y="3086100"/>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3</a:t>
            </a:r>
          </a:p>
        </p:txBody>
      </p:sp>
      <p:sp>
        <p:nvSpPr>
          <p:cNvPr id="174104" name="Freeform 24"/>
          <p:cNvSpPr>
            <a:spLocks/>
          </p:cNvSpPr>
          <p:nvPr/>
        </p:nvSpPr>
        <p:spPr bwMode="auto">
          <a:xfrm>
            <a:off x="6070600" y="2095500"/>
            <a:ext cx="977900" cy="1676400"/>
          </a:xfrm>
          <a:custGeom>
            <a:avLst/>
            <a:gdLst>
              <a:gd name="T0" fmla="*/ 2147483647 w 616"/>
              <a:gd name="T1" fmla="*/ 2147483647 h 1056"/>
              <a:gd name="T2" fmla="*/ 2147483647 w 616"/>
              <a:gd name="T3" fmla="*/ 2147483647 h 1056"/>
              <a:gd name="T4" fmla="*/ 2147483647 w 616"/>
              <a:gd name="T5" fmla="*/ 2147483647 h 1056"/>
              <a:gd name="T6" fmla="*/ 2147483647 w 616"/>
              <a:gd name="T7" fmla="*/ 2147483647 h 1056"/>
              <a:gd name="T8" fmla="*/ 2147483647 w 616"/>
              <a:gd name="T9" fmla="*/ 0 h 1056"/>
              <a:gd name="T10" fmla="*/ 0 60000 65536"/>
              <a:gd name="T11" fmla="*/ 0 60000 65536"/>
              <a:gd name="T12" fmla="*/ 0 60000 65536"/>
              <a:gd name="T13" fmla="*/ 0 60000 65536"/>
              <a:gd name="T14" fmla="*/ 0 60000 65536"/>
              <a:gd name="T15" fmla="*/ 0 w 616"/>
              <a:gd name="T16" fmla="*/ 0 h 1056"/>
              <a:gd name="T17" fmla="*/ 616 w 616"/>
              <a:gd name="T18" fmla="*/ 1056 h 1056"/>
            </a:gdLst>
            <a:ahLst/>
            <a:cxnLst>
              <a:cxn ang="T10">
                <a:pos x="T0" y="T1"/>
              </a:cxn>
              <a:cxn ang="T11">
                <a:pos x="T2" y="T3"/>
              </a:cxn>
              <a:cxn ang="T12">
                <a:pos x="T4" y="T5"/>
              </a:cxn>
              <a:cxn ang="T13">
                <a:pos x="T6" y="T7"/>
              </a:cxn>
              <a:cxn ang="T14">
                <a:pos x="T8" y="T9"/>
              </a:cxn>
            </a:cxnLst>
            <a:rect l="T15" t="T16" r="T17" b="T18"/>
            <a:pathLst>
              <a:path w="616" h="1056">
                <a:moveTo>
                  <a:pt x="112" y="1056"/>
                </a:moveTo>
                <a:cubicBezTo>
                  <a:pt x="268" y="1048"/>
                  <a:pt x="424" y="1040"/>
                  <a:pt x="496" y="960"/>
                </a:cubicBezTo>
                <a:cubicBezTo>
                  <a:pt x="568" y="880"/>
                  <a:pt x="616" y="656"/>
                  <a:pt x="544" y="576"/>
                </a:cubicBezTo>
                <a:cubicBezTo>
                  <a:pt x="472" y="496"/>
                  <a:pt x="128" y="576"/>
                  <a:pt x="64" y="480"/>
                </a:cubicBezTo>
                <a:cubicBezTo>
                  <a:pt x="0" y="384"/>
                  <a:pt x="80" y="192"/>
                  <a:pt x="160"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74105" name="Freeform 25"/>
          <p:cNvSpPr>
            <a:spLocks/>
          </p:cNvSpPr>
          <p:nvPr/>
        </p:nvSpPr>
        <p:spPr bwMode="auto">
          <a:xfrm>
            <a:off x="5524500" y="2260600"/>
            <a:ext cx="495300" cy="1143000"/>
          </a:xfrm>
          <a:custGeom>
            <a:avLst/>
            <a:gdLst>
              <a:gd name="T0" fmla="*/ 2147483647 w 312"/>
              <a:gd name="T1" fmla="*/ 2147483647 h 720"/>
              <a:gd name="T2" fmla="*/ 2147483647 w 312"/>
              <a:gd name="T3" fmla="*/ 2147483647 h 720"/>
              <a:gd name="T4" fmla="*/ 2147483647 w 312"/>
              <a:gd name="T5" fmla="*/ 2147483647 h 720"/>
              <a:gd name="T6" fmla="*/ 2147483647 w 312"/>
              <a:gd name="T7" fmla="*/ 2147483647 h 720"/>
              <a:gd name="T8" fmla="*/ 0 60000 65536"/>
              <a:gd name="T9" fmla="*/ 0 60000 65536"/>
              <a:gd name="T10" fmla="*/ 0 60000 65536"/>
              <a:gd name="T11" fmla="*/ 0 60000 65536"/>
              <a:gd name="T12" fmla="*/ 0 w 312"/>
              <a:gd name="T13" fmla="*/ 0 h 720"/>
              <a:gd name="T14" fmla="*/ 312 w 312"/>
              <a:gd name="T15" fmla="*/ 720 h 720"/>
            </a:gdLst>
            <a:ahLst/>
            <a:cxnLst>
              <a:cxn ang="T8">
                <a:pos x="T0" y="T1"/>
              </a:cxn>
              <a:cxn ang="T9">
                <a:pos x="T2" y="T3"/>
              </a:cxn>
              <a:cxn ang="T10">
                <a:pos x="T4" y="T5"/>
              </a:cxn>
              <a:cxn ang="T11">
                <a:pos x="T6" y="T7"/>
              </a:cxn>
            </a:cxnLst>
            <a:rect l="T12" t="T13" r="T14" b="T15"/>
            <a:pathLst>
              <a:path w="312" h="720">
                <a:moveTo>
                  <a:pt x="24" y="88"/>
                </a:moveTo>
                <a:cubicBezTo>
                  <a:pt x="168" y="44"/>
                  <a:pt x="312" y="0"/>
                  <a:pt x="312" y="88"/>
                </a:cubicBezTo>
                <a:cubicBezTo>
                  <a:pt x="312" y="176"/>
                  <a:pt x="48" y="512"/>
                  <a:pt x="24" y="616"/>
                </a:cubicBezTo>
                <a:cubicBezTo>
                  <a:pt x="0" y="720"/>
                  <a:pt x="84" y="716"/>
                  <a:pt x="168" y="7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7" name="Text Box 26"/>
          <p:cNvSpPr txBox="1">
            <a:spLocks noChangeArrowheads="1"/>
          </p:cNvSpPr>
          <p:nvPr/>
        </p:nvSpPr>
        <p:spPr bwMode="auto">
          <a:xfrm>
            <a:off x="5867400" y="2781300"/>
            <a:ext cx="438150" cy="396875"/>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p1</a:t>
            </a:r>
          </a:p>
        </p:txBody>
      </p:sp>
      <p:sp>
        <p:nvSpPr>
          <p:cNvPr id="174107" name="Freeform 27"/>
          <p:cNvSpPr>
            <a:spLocks/>
          </p:cNvSpPr>
          <p:nvPr/>
        </p:nvSpPr>
        <p:spPr bwMode="auto">
          <a:xfrm>
            <a:off x="5508625" y="2060575"/>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9" name="Rectangle 28"/>
          <p:cNvSpPr>
            <a:spLocks noChangeArrowheads="1"/>
          </p:cNvSpPr>
          <p:nvPr/>
        </p:nvSpPr>
        <p:spPr bwMode="auto">
          <a:xfrm>
            <a:off x="4540250" y="4995863"/>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80" name="Line 29"/>
          <p:cNvSpPr>
            <a:spLocks noChangeShapeType="1"/>
          </p:cNvSpPr>
          <p:nvPr/>
        </p:nvSpPr>
        <p:spPr bwMode="auto">
          <a:xfrm>
            <a:off x="4540250" y="5376863"/>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81" name="Text Box 30"/>
          <p:cNvSpPr txBox="1">
            <a:spLocks noChangeArrowheads="1"/>
          </p:cNvSpPr>
          <p:nvPr/>
        </p:nvSpPr>
        <p:spPr bwMode="auto">
          <a:xfrm>
            <a:off x="4768850" y="4919663"/>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74111" name="Freeform 31"/>
          <p:cNvSpPr>
            <a:spLocks/>
          </p:cNvSpPr>
          <p:nvPr/>
        </p:nvSpPr>
        <p:spPr bwMode="auto">
          <a:xfrm>
            <a:off x="4921250" y="5148263"/>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3" name="Text Box 32"/>
          <p:cNvSpPr txBox="1">
            <a:spLocks noChangeArrowheads="1"/>
          </p:cNvSpPr>
          <p:nvPr/>
        </p:nvSpPr>
        <p:spPr bwMode="auto">
          <a:xfrm>
            <a:off x="7054850" y="5013325"/>
            <a:ext cx="793750" cy="366713"/>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nvGrpSpPr>
          <p:cNvPr id="113684" name="Group 33"/>
          <p:cNvGrpSpPr>
            <a:grpSpLocks/>
          </p:cNvGrpSpPr>
          <p:nvPr/>
        </p:nvGrpSpPr>
        <p:grpSpPr bwMode="auto">
          <a:xfrm>
            <a:off x="7131050" y="4919663"/>
            <a:ext cx="2012950" cy="838200"/>
            <a:chOff x="1056" y="3120"/>
            <a:chExt cx="1268" cy="528"/>
          </a:xfrm>
        </p:grpSpPr>
        <p:sp>
          <p:nvSpPr>
            <p:cNvPr id="113694" name="Rectangle 34"/>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5" name="Line 35"/>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6" name="Text Box 36"/>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697" name="Freeform 37"/>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8" name="Text Box 38"/>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74119" name="Freeform 39"/>
          <p:cNvSpPr>
            <a:spLocks/>
          </p:cNvSpPr>
          <p:nvPr/>
        </p:nvSpPr>
        <p:spPr bwMode="auto">
          <a:xfrm>
            <a:off x="4932363" y="4652963"/>
            <a:ext cx="2209800" cy="927100"/>
          </a:xfrm>
          <a:custGeom>
            <a:avLst/>
            <a:gdLst>
              <a:gd name="T0" fmla="*/ 0 w 1392"/>
              <a:gd name="T1" fmla="*/ 2147483647 h 584"/>
              <a:gd name="T2" fmla="*/ 2147483647 w 1392"/>
              <a:gd name="T3" fmla="*/ 2147483647 h 584"/>
              <a:gd name="T4" fmla="*/ 2147483647 w 1392"/>
              <a:gd name="T5" fmla="*/ 2147483647 h 584"/>
              <a:gd name="T6" fmla="*/ 2147483647 w 1392"/>
              <a:gd name="T7" fmla="*/ 2147483647 h 584"/>
              <a:gd name="T8" fmla="*/ 2147483647 w 1392"/>
              <a:gd name="T9" fmla="*/ 2147483647 h 584"/>
              <a:gd name="T10" fmla="*/ 0 60000 65536"/>
              <a:gd name="T11" fmla="*/ 0 60000 65536"/>
              <a:gd name="T12" fmla="*/ 0 60000 65536"/>
              <a:gd name="T13" fmla="*/ 0 60000 65536"/>
              <a:gd name="T14" fmla="*/ 0 60000 65536"/>
              <a:gd name="T15" fmla="*/ 0 w 1392"/>
              <a:gd name="T16" fmla="*/ 0 h 584"/>
              <a:gd name="T17" fmla="*/ 1392 w 1392"/>
              <a:gd name="T18" fmla="*/ 584 h 584"/>
            </a:gdLst>
            <a:ahLst/>
            <a:cxnLst>
              <a:cxn ang="T10">
                <a:pos x="T0" y="T1"/>
              </a:cxn>
              <a:cxn ang="T11">
                <a:pos x="T2" y="T3"/>
              </a:cxn>
              <a:cxn ang="T12">
                <a:pos x="T4" y="T5"/>
              </a:cxn>
              <a:cxn ang="T13">
                <a:pos x="T6" y="T7"/>
              </a:cxn>
              <a:cxn ang="T14">
                <a:pos x="T8" y="T9"/>
              </a:cxn>
            </a:cxnLst>
            <a:rect l="T15" t="T16" r="T17" b="T18"/>
            <a:pathLst>
              <a:path w="1392" h="584">
                <a:moveTo>
                  <a:pt x="0" y="552"/>
                </a:moveTo>
                <a:cubicBezTo>
                  <a:pt x="124" y="568"/>
                  <a:pt x="248" y="584"/>
                  <a:pt x="336" y="504"/>
                </a:cubicBezTo>
                <a:cubicBezTo>
                  <a:pt x="424" y="424"/>
                  <a:pt x="408" y="144"/>
                  <a:pt x="528" y="72"/>
                </a:cubicBezTo>
                <a:cubicBezTo>
                  <a:pt x="648" y="0"/>
                  <a:pt x="912" y="32"/>
                  <a:pt x="1056" y="72"/>
                </a:cubicBezTo>
                <a:cubicBezTo>
                  <a:pt x="1200" y="112"/>
                  <a:pt x="1296" y="212"/>
                  <a:pt x="1392" y="3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6" name="Text Box 40"/>
          <p:cNvSpPr txBox="1">
            <a:spLocks noChangeArrowheads="1"/>
          </p:cNvSpPr>
          <p:nvPr/>
        </p:nvSpPr>
        <p:spPr bwMode="auto">
          <a:xfrm>
            <a:off x="4768850" y="4538663"/>
            <a:ext cx="311150" cy="396875"/>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nvGrpSpPr>
          <p:cNvPr id="6" name="Group 41"/>
          <p:cNvGrpSpPr>
            <a:grpSpLocks/>
          </p:cNvGrpSpPr>
          <p:nvPr/>
        </p:nvGrpSpPr>
        <p:grpSpPr bwMode="auto">
          <a:xfrm>
            <a:off x="5759450" y="4538663"/>
            <a:ext cx="1295400" cy="1219200"/>
            <a:chOff x="3628" y="2859"/>
            <a:chExt cx="816" cy="768"/>
          </a:xfrm>
        </p:grpSpPr>
        <p:sp>
          <p:nvSpPr>
            <p:cNvPr id="113688" name="Text Box 42"/>
            <p:cNvSpPr txBox="1">
              <a:spLocks noChangeArrowheads="1"/>
            </p:cNvSpPr>
            <p:nvPr/>
          </p:nvSpPr>
          <p:spPr bwMode="auto">
            <a:xfrm>
              <a:off x="3628" y="3158"/>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sp>
          <p:nvSpPr>
            <p:cNvPr id="113689" name="Rectangle 43"/>
            <p:cNvSpPr>
              <a:spLocks noChangeArrowheads="1"/>
            </p:cNvSpPr>
            <p:nvPr/>
          </p:nvSpPr>
          <p:spPr bwMode="auto">
            <a:xfrm>
              <a:off x="3676" y="3147"/>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0" name="Line 44"/>
            <p:cNvSpPr>
              <a:spLocks noChangeShapeType="1"/>
            </p:cNvSpPr>
            <p:nvPr/>
          </p:nvSpPr>
          <p:spPr bwMode="auto">
            <a:xfrm>
              <a:off x="3676" y="3387"/>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1" name="Text Box 45"/>
            <p:cNvSpPr txBox="1">
              <a:spLocks noChangeArrowheads="1"/>
            </p:cNvSpPr>
            <p:nvPr/>
          </p:nvSpPr>
          <p:spPr bwMode="auto">
            <a:xfrm>
              <a:off x="3820" y="3099"/>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692" name="Freeform 46"/>
            <p:cNvSpPr>
              <a:spLocks/>
            </p:cNvSpPr>
            <p:nvPr/>
          </p:nvSpPr>
          <p:spPr bwMode="auto">
            <a:xfrm>
              <a:off x="3916" y="3243"/>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3" name="Text Box 47"/>
            <p:cNvSpPr txBox="1">
              <a:spLocks noChangeArrowheads="1"/>
            </p:cNvSpPr>
            <p:nvPr/>
          </p:nvSpPr>
          <p:spPr bwMode="auto">
            <a:xfrm>
              <a:off x="3820" y="2859"/>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q</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04"/>
                                        </p:tgtEl>
                                        <p:attrNameLst>
                                          <p:attrName>style.visibility</p:attrName>
                                        </p:attrNameLst>
                                      </p:cBhvr>
                                      <p:to>
                                        <p:strVal val="visible"/>
                                      </p:to>
                                    </p:set>
                                    <p:anim calcmode="lin" valueType="num">
                                      <p:cBhvr additive="base">
                                        <p:cTn id="7" dur="500" fill="hold"/>
                                        <p:tgtEl>
                                          <p:spTgt spid="174104"/>
                                        </p:tgtEl>
                                        <p:attrNameLst>
                                          <p:attrName>ppt_x</p:attrName>
                                        </p:attrNameLst>
                                      </p:cBhvr>
                                      <p:tavLst>
                                        <p:tav tm="0">
                                          <p:val>
                                            <p:strVal val="1+#ppt_w/2"/>
                                          </p:val>
                                        </p:tav>
                                        <p:tav tm="100000">
                                          <p:val>
                                            <p:strVal val="#ppt_x"/>
                                          </p:val>
                                        </p:tav>
                                      </p:tavLst>
                                    </p:anim>
                                    <p:anim calcmode="lin" valueType="num">
                                      <p:cBhvr additive="base">
                                        <p:cTn id="8"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74107"/>
                                        </p:tgtEl>
                                        <p:attrNameLst>
                                          <p:attrName>style.visibility</p:attrName>
                                        </p:attrNameLst>
                                      </p:cBhvr>
                                      <p:to>
                                        <p:strVal val="hidden"/>
                                      </p:to>
                                    </p:set>
                                  </p:childTnLst>
                                </p:cTn>
                              </p:par>
                            </p:childTnLst>
                          </p:cTn>
                        </p:par>
                        <p:par>
                          <p:cTn id="13" fill="hold">
                            <p:stCondLst>
                              <p:cond delay="0"/>
                            </p:stCondLst>
                            <p:childTnLst>
                              <p:par>
                                <p:cTn id="14" presetID="2" presetClass="entr" presetSubtype="8" fill="hold" grpId="0" nodeType="afterEffect">
                                  <p:stCondLst>
                                    <p:cond delay="0"/>
                                  </p:stCondLst>
                                  <p:childTnLst>
                                    <p:set>
                                      <p:cBhvr>
                                        <p:cTn id="15" dur="1" fill="hold">
                                          <p:stCondLst>
                                            <p:cond delay="0"/>
                                          </p:stCondLst>
                                        </p:cTn>
                                        <p:tgtEl>
                                          <p:spTgt spid="174105"/>
                                        </p:tgtEl>
                                        <p:attrNameLst>
                                          <p:attrName>style.visibility</p:attrName>
                                        </p:attrNameLst>
                                      </p:cBhvr>
                                      <p:to>
                                        <p:strVal val="visible"/>
                                      </p:to>
                                    </p:set>
                                    <p:anim calcmode="lin" valueType="num">
                                      <p:cBhvr additive="base">
                                        <p:cTn id="16" dur="500" fill="hold"/>
                                        <p:tgtEl>
                                          <p:spTgt spid="174105"/>
                                        </p:tgtEl>
                                        <p:attrNameLst>
                                          <p:attrName>ppt_x</p:attrName>
                                        </p:attrNameLst>
                                      </p:cBhvr>
                                      <p:tavLst>
                                        <p:tav tm="0">
                                          <p:val>
                                            <p:strVal val="0-#ppt_w/2"/>
                                          </p:val>
                                        </p:tav>
                                        <p:tav tm="100000">
                                          <p:val>
                                            <p:strVal val="#ppt_x"/>
                                          </p:val>
                                        </p:tav>
                                      </p:tavLst>
                                    </p:anim>
                                    <p:anim calcmode="lin" valueType="num">
                                      <p:cBhvr additive="base">
                                        <p:cTn id="17" dur="500" fill="hold"/>
                                        <p:tgtEl>
                                          <p:spTgt spid="17410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74111"/>
                                        </p:tgtEl>
                                        <p:attrNameLst>
                                          <p:attrName>style.visibility</p:attrName>
                                        </p:attrNameLst>
                                      </p:cBhvr>
                                      <p:to>
                                        <p:strVal val="hidden"/>
                                      </p:to>
                                    </p:set>
                                  </p:childTnLst>
                                </p:cTn>
                              </p:par>
                            </p:childTnLst>
                          </p:cTn>
                        </p:par>
                        <p:par>
                          <p:cTn id="22" fill="hold">
                            <p:stCondLst>
                              <p:cond delay="0"/>
                            </p:stCondLst>
                            <p:childTnLst>
                              <p:par>
                                <p:cTn id="23" presetID="2" presetClass="entr" presetSubtype="8" fill="hold" grpId="0" nodeType="afterEffect">
                                  <p:stCondLst>
                                    <p:cond delay="0"/>
                                  </p:stCondLst>
                                  <p:childTnLst>
                                    <p:set>
                                      <p:cBhvr>
                                        <p:cTn id="24" dur="1" fill="hold">
                                          <p:stCondLst>
                                            <p:cond delay="0"/>
                                          </p:stCondLst>
                                        </p:cTn>
                                        <p:tgtEl>
                                          <p:spTgt spid="174119"/>
                                        </p:tgtEl>
                                        <p:attrNameLst>
                                          <p:attrName>style.visibility</p:attrName>
                                        </p:attrNameLst>
                                      </p:cBhvr>
                                      <p:to>
                                        <p:strVal val="visible"/>
                                      </p:to>
                                    </p:set>
                                    <p:anim calcmode="lin" valueType="num">
                                      <p:cBhvr additive="base">
                                        <p:cTn id="25" dur="500" fill="hold"/>
                                        <p:tgtEl>
                                          <p:spTgt spid="174119"/>
                                        </p:tgtEl>
                                        <p:attrNameLst>
                                          <p:attrName>ppt_x</p:attrName>
                                        </p:attrNameLst>
                                      </p:cBhvr>
                                      <p:tavLst>
                                        <p:tav tm="0">
                                          <p:val>
                                            <p:strVal val="0-#ppt_w/2"/>
                                          </p:val>
                                        </p:tav>
                                        <p:tav tm="100000">
                                          <p:val>
                                            <p:strVal val="#ppt_x"/>
                                          </p:val>
                                        </p:tav>
                                      </p:tavLst>
                                    </p:anim>
                                    <p:anim calcmode="lin" valueType="num">
                                      <p:cBhvr additive="base">
                                        <p:cTn id="26" dur="500" fill="hold"/>
                                        <p:tgtEl>
                                          <p:spTgt spid="1741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p:bldP spid="174105" grpId="0" animBg="1"/>
      <p:bldP spid="174107" grpId="0" animBg="1"/>
      <p:bldP spid="174111" grpId="0" animBg="1"/>
      <p:bldP spid="17411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3"/>
          <p:cNvSpPr>
            <a:spLocks noGrp="1"/>
          </p:cNvSpPr>
          <p:nvPr>
            <p:ph type="ftr" sz="quarter" idx="10"/>
          </p:nvPr>
        </p:nvSpPr>
        <p:spPr>
          <a:noFill/>
        </p:spPr>
        <p:txBody>
          <a:bodyPr/>
          <a:lstStyle/>
          <a:p>
            <a:r>
              <a:rPr lang="en-US" altLang="zh-CN" smtClean="0"/>
              <a:t>构造类型 – 数组和指针</a:t>
            </a:r>
          </a:p>
        </p:txBody>
      </p:sp>
      <p:sp>
        <p:nvSpPr>
          <p:cNvPr id="114691" name="灯片编号占位符 4"/>
          <p:cNvSpPr>
            <a:spLocks noGrp="1"/>
          </p:cNvSpPr>
          <p:nvPr>
            <p:ph type="sldNum" sz="quarter" idx="11"/>
          </p:nvPr>
        </p:nvSpPr>
        <p:spPr>
          <a:noFill/>
        </p:spPr>
        <p:txBody>
          <a:bodyPr/>
          <a:lstStyle/>
          <a:p>
            <a:fld id="{F9006A6A-1EAA-4A54-8A55-1E37DF35400F}" type="slidenum">
              <a:rPr lang="en-US" altLang="zh-CN" smtClean="0"/>
              <a:pPr/>
              <a:t>99</a:t>
            </a:fld>
            <a:endParaRPr lang="en-US" altLang="zh-CN" smtClean="0"/>
          </a:p>
        </p:txBody>
      </p:sp>
      <p:sp>
        <p:nvSpPr>
          <p:cNvPr id="114692"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5.7</a:t>
            </a:r>
          </a:p>
        </p:txBody>
      </p:sp>
      <p:sp>
        <p:nvSpPr>
          <p:cNvPr id="114693" name="Rectangle 3"/>
          <p:cNvSpPr>
            <a:spLocks noGrp="1" noChangeArrowheads="1"/>
          </p:cNvSpPr>
          <p:nvPr>
            <p:ph type="body" idx="1"/>
          </p:nvPr>
        </p:nvSpPr>
        <p:spPr/>
        <p:txBody>
          <a:bodyPr/>
          <a:lstStyle/>
          <a:p>
            <a:r>
              <a:rPr lang="zh-CN" altLang="en-US" smtClean="0">
                <a:ea typeface="宋体" pitchFamily="2" charset="-122"/>
              </a:rPr>
              <a:t>问题：命令</a:t>
            </a:r>
            <a:r>
              <a:rPr lang="en-US" altLang="zh-CN" smtClean="0">
                <a:ea typeface="宋体" pitchFamily="2" charset="-122"/>
              </a:rPr>
              <a:t>tail</a:t>
            </a:r>
            <a:r>
              <a:rPr lang="zh-CN" altLang="en-US" smtClean="0">
                <a:ea typeface="宋体" pitchFamily="2" charset="-122"/>
              </a:rPr>
              <a:t>用来显示一个文件的最后</a:t>
            </a:r>
            <a:r>
              <a:rPr lang="en-US" altLang="zh-CN" smtClean="0">
                <a:ea typeface="宋体" pitchFamily="2" charset="-122"/>
              </a:rPr>
              <a:t>n</a:t>
            </a:r>
            <a:r>
              <a:rPr lang="zh-CN" altLang="en-US" smtClean="0">
                <a:ea typeface="宋体" pitchFamily="2" charset="-122"/>
              </a:rPr>
              <a:t>行。其格式为：</a:t>
            </a:r>
          </a:p>
          <a:p>
            <a:pPr marL="458788" lvl="1" indent="-65088">
              <a:buFont typeface="Wingdings" pitchFamily="2" charset="2"/>
              <a:buNone/>
            </a:pPr>
            <a:r>
              <a:rPr lang="en-US" altLang="zh-CN" smtClean="0">
                <a:ea typeface="宋体" pitchFamily="2" charset="-122"/>
              </a:rPr>
              <a:t>tail [-n] filename</a:t>
            </a:r>
          </a:p>
          <a:p>
            <a:pPr marL="458788" lvl="1" indent="-65088">
              <a:buFont typeface="Wingdings" pitchFamily="2" charset="2"/>
              <a:buNone/>
            </a:pPr>
            <a:r>
              <a:rPr lang="zh-CN" altLang="en-US" smtClean="0">
                <a:ea typeface="宋体" pitchFamily="2" charset="-122"/>
              </a:rPr>
              <a:t>其中：</a:t>
            </a:r>
          </a:p>
          <a:p>
            <a:pPr marL="458788" lvl="1" indent="-65088">
              <a:buFont typeface="Wingdings" pitchFamily="2" charset="2"/>
              <a:buNone/>
            </a:pPr>
            <a:r>
              <a:rPr lang="en-US" altLang="zh-CN" smtClean="0">
                <a:ea typeface="宋体" pitchFamily="2" charset="-122"/>
              </a:rPr>
              <a:t>-n </a:t>
            </a:r>
            <a:r>
              <a:rPr lang="zh-CN" altLang="en-US" smtClean="0">
                <a:ea typeface="宋体" pitchFamily="2" charset="-122"/>
              </a:rPr>
              <a:t>：</a:t>
            </a:r>
            <a:r>
              <a:rPr lang="en-US" altLang="zh-CN" smtClean="0">
                <a:ea typeface="宋体" pitchFamily="2" charset="-122"/>
              </a:rPr>
              <a:t>n</a:t>
            </a:r>
            <a:r>
              <a:rPr lang="zh-CN" altLang="en-US" smtClean="0">
                <a:ea typeface="宋体" pitchFamily="2" charset="-122"/>
              </a:rPr>
              <a:t>表示需要显示的行数，省略时</a:t>
            </a:r>
            <a:r>
              <a:rPr lang="en-US" altLang="zh-CN" smtClean="0">
                <a:ea typeface="宋体" pitchFamily="2" charset="-122"/>
              </a:rPr>
              <a:t>n</a:t>
            </a:r>
            <a:r>
              <a:rPr lang="zh-CN" altLang="en-US" smtClean="0">
                <a:ea typeface="宋体" pitchFamily="2" charset="-122"/>
              </a:rPr>
              <a:t>的值为</a:t>
            </a:r>
            <a:r>
              <a:rPr lang="en-US" altLang="zh-CN" smtClean="0">
                <a:ea typeface="宋体" pitchFamily="2" charset="-122"/>
              </a:rPr>
              <a:t>10</a:t>
            </a:r>
            <a:r>
              <a:rPr lang="zh-CN" altLang="en-US" smtClean="0">
                <a:ea typeface="宋体" pitchFamily="2" charset="-122"/>
              </a:rPr>
              <a:t>。</a:t>
            </a:r>
          </a:p>
          <a:p>
            <a:pPr marL="458788" lvl="1" indent="-65088">
              <a:buFont typeface="Wingdings" pitchFamily="2" charset="2"/>
              <a:buNone/>
            </a:pPr>
            <a:r>
              <a:rPr lang="en-US" altLang="zh-CN" smtClean="0">
                <a:ea typeface="宋体" pitchFamily="2" charset="-122"/>
              </a:rPr>
              <a:t>filename </a:t>
            </a:r>
            <a:r>
              <a:rPr lang="zh-CN" altLang="en-US" smtClean="0">
                <a:ea typeface="宋体" pitchFamily="2" charset="-122"/>
              </a:rPr>
              <a:t>：给定文件名。</a:t>
            </a:r>
          </a:p>
          <a:p>
            <a:pPr marL="458788" lvl="1" indent="-65088">
              <a:lnSpc>
                <a:spcPct val="80000"/>
              </a:lnSpc>
              <a:buFont typeface="Wingdings" pitchFamily="2" charset="2"/>
              <a:buNone/>
            </a:pPr>
            <a:r>
              <a:rPr lang="zh-CN" altLang="en-US" smtClean="0">
                <a:ea typeface="宋体" pitchFamily="2" charset="-122"/>
              </a:rPr>
              <a:t>如，命令</a:t>
            </a:r>
            <a:r>
              <a:rPr lang="en-US" altLang="zh-CN" smtClean="0">
                <a:ea typeface="宋体" pitchFamily="2" charset="-122"/>
              </a:rPr>
              <a:t>tail –20 example.txt </a:t>
            </a:r>
            <a:r>
              <a:rPr lang="zh-CN" altLang="en-US" smtClean="0">
                <a:ea typeface="宋体" pitchFamily="2" charset="-122"/>
              </a:rPr>
              <a:t>表示显示文件</a:t>
            </a:r>
            <a:r>
              <a:rPr lang="en-US" altLang="zh-CN" smtClean="0">
                <a:ea typeface="宋体" pitchFamily="2" charset="-122"/>
              </a:rPr>
              <a:t>example.txt</a:t>
            </a:r>
            <a:r>
              <a:rPr lang="zh-CN" altLang="en-US" smtClean="0">
                <a:ea typeface="宋体" pitchFamily="2" charset="-122"/>
              </a:rPr>
              <a:t>的最后</a:t>
            </a:r>
            <a:r>
              <a:rPr lang="en-US" altLang="zh-CN" smtClean="0">
                <a:ea typeface="宋体" pitchFamily="2" charset="-122"/>
              </a:rPr>
              <a:t>20</a:t>
            </a:r>
            <a:r>
              <a:rPr lang="zh-CN" altLang="en-US" smtClean="0">
                <a:ea typeface="宋体" pitchFamily="2" charset="-122"/>
              </a:rPr>
              <a:t>行。实现该程序，该程序应具有一定的错误处理能力，如能处理非法命令参数和非法文件名。</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课程模板1</Template>
  <TotalTime>22411</TotalTime>
  <Words>10355</Words>
  <Application>Microsoft Office PowerPoint</Application>
  <PresentationFormat>全屏显示(4:3)</PresentationFormat>
  <Paragraphs>2154</Paragraphs>
  <Slides>113</Slides>
  <Notes>109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15" baseType="lpstr">
      <vt:lpstr>BUAA2</vt:lpstr>
      <vt:lpstr>Document</vt:lpstr>
      <vt:lpstr>程序设计基础 (C Programming)</vt:lpstr>
      <vt:lpstr>本章目标</vt:lpstr>
      <vt:lpstr>问题5.1：旋转矩阵</vt:lpstr>
      <vt:lpstr>问题5.1：问题分析</vt:lpstr>
      <vt:lpstr>二维（多维）数组</vt:lpstr>
      <vt:lpstr>二维（多维）数组初始化</vt:lpstr>
      <vt:lpstr>二维（多维）数组使用*</vt:lpstr>
      <vt:lpstr>二维（多维）数组使用</vt:lpstr>
      <vt:lpstr>问题5.1：算法设计</vt:lpstr>
      <vt:lpstr>问题5.1：算法设计</vt:lpstr>
      <vt:lpstr>问题5.1：代码实现</vt:lpstr>
      <vt:lpstr>问题5.1：常见问题分析</vt:lpstr>
      <vt:lpstr>问题5.1：另一种解题思路</vt:lpstr>
      <vt:lpstr>指针</vt:lpstr>
      <vt:lpstr>指针定义</vt:lpstr>
      <vt:lpstr>指针运算符</vt:lpstr>
      <vt:lpstr>指针和地址（续）</vt:lpstr>
      <vt:lpstr>指针和地址（续）</vt:lpstr>
      <vt:lpstr>指针和地址（续）</vt:lpstr>
      <vt:lpstr>动态内存管理（malloc与free）*</vt:lpstr>
      <vt:lpstr>指针运算</vt:lpstr>
      <vt:lpstr>指针运算（续）</vt:lpstr>
      <vt:lpstr>幻灯片 23</vt:lpstr>
      <vt:lpstr>指针运算（续）</vt:lpstr>
      <vt:lpstr>幻灯片 25</vt:lpstr>
      <vt:lpstr>指针运算（续）</vt:lpstr>
      <vt:lpstr>指针运算（续）</vt:lpstr>
      <vt:lpstr>问题5.3</vt:lpstr>
      <vt:lpstr>问题5.3：算法设计</vt:lpstr>
      <vt:lpstr>问题5.3：代码实现</vt:lpstr>
      <vt:lpstr>问题5.3：代码实现（续）</vt:lpstr>
      <vt:lpstr>问题5.3：常见问题分析</vt:lpstr>
      <vt:lpstr>常用标准字符串库函数</vt:lpstr>
      <vt:lpstr>问题5.3：指针方式实现</vt:lpstr>
      <vt:lpstr>问题5.3：代码实现（指针方式）（续）</vt:lpstr>
      <vt:lpstr>问题5.3：代码实现（指针方式）（续）</vt:lpstr>
      <vt:lpstr>指针作为函数参数</vt:lpstr>
      <vt:lpstr>指针作为函数参数（续）</vt:lpstr>
      <vt:lpstr>指针作为函数参数（续）</vt:lpstr>
      <vt:lpstr>指针和数组</vt:lpstr>
      <vt:lpstr>指针和数组（续）</vt:lpstr>
      <vt:lpstr>指针和数组（续）</vt:lpstr>
      <vt:lpstr>指针和数组（续）</vt:lpstr>
      <vt:lpstr>指针和数组（续）</vt:lpstr>
      <vt:lpstr>指针和数组（续）</vt:lpstr>
      <vt:lpstr>指针和数组（续）</vt:lpstr>
      <vt:lpstr>指针和数组（续）*</vt:lpstr>
      <vt:lpstr>指针数组</vt:lpstr>
      <vt:lpstr>指针数组（续）</vt:lpstr>
      <vt:lpstr>指针数组（续）</vt:lpstr>
      <vt:lpstr>指针数组（续）</vt:lpstr>
      <vt:lpstr>指针数组（续）</vt:lpstr>
      <vt:lpstr>二维数组指针运算*</vt:lpstr>
      <vt:lpstr>指针数组（续）</vt:lpstr>
      <vt:lpstr>指针数组（续）</vt:lpstr>
      <vt:lpstr>问题5.4</vt:lpstr>
      <vt:lpstr>问题5.4：算法分析</vt:lpstr>
      <vt:lpstr>问题5.4：代码实现</vt:lpstr>
      <vt:lpstr>问题5.4：如何运行命令行程序</vt:lpstr>
      <vt:lpstr>问题5.4：如何运行命令行程序（续）</vt:lpstr>
      <vt:lpstr>函数指针*</vt:lpstr>
      <vt:lpstr>函数指针*（续）</vt:lpstr>
      <vt:lpstr>函数指针*（续）</vt:lpstr>
      <vt:lpstr>典型错误案例分析</vt:lpstr>
      <vt:lpstr>典型错误案例分析（续）</vt:lpstr>
      <vt:lpstr>问题5.5</vt:lpstr>
      <vt:lpstr>问题5.5：问题分析</vt:lpstr>
      <vt:lpstr>结构说明</vt:lpstr>
      <vt:lpstr>结构说明（续）</vt:lpstr>
      <vt:lpstr>结构说明（续）</vt:lpstr>
      <vt:lpstr>结构变量说明（续）</vt:lpstr>
      <vt:lpstr>类型定义（typedef）</vt:lpstr>
      <vt:lpstr>类型定义（续）</vt:lpstr>
      <vt:lpstr>结构说明（续）：结构嵌套</vt:lpstr>
      <vt:lpstr>结构说明（续）</vt:lpstr>
      <vt:lpstr>结构变量初始化</vt:lpstr>
      <vt:lpstr>结构成员的引用</vt:lpstr>
      <vt:lpstr>结构成员的引用（续）</vt:lpstr>
      <vt:lpstr>结构成员的引用（续）</vt:lpstr>
      <vt:lpstr>结构成员的引用（续）</vt:lpstr>
      <vt:lpstr>结构数组</vt:lpstr>
      <vt:lpstr>问题5.5：问题分析</vt:lpstr>
      <vt:lpstr>问题5.5：算法设计</vt:lpstr>
      <vt:lpstr>顺序查找算法</vt:lpstr>
      <vt:lpstr>折半查找算法（binary search）</vt:lpstr>
      <vt:lpstr>折半查找算法（续）</vt:lpstr>
      <vt:lpstr>折半查找算法（续）</vt:lpstr>
      <vt:lpstr>问题5.5：代码实现</vt:lpstr>
      <vt:lpstr>问题5.5：代码实现（续）</vt:lpstr>
      <vt:lpstr>问题5.5：代码实现（续）</vt:lpstr>
      <vt:lpstr>问题5.5：代码实现（续）</vt:lpstr>
      <vt:lpstr>问题5.5：代码实现（续）</vt:lpstr>
      <vt:lpstr>自引用结构</vt:lpstr>
      <vt:lpstr>自引用结构（续）</vt:lpstr>
      <vt:lpstr>自引用结构（续）</vt:lpstr>
      <vt:lpstr>自引用结构（续）</vt:lpstr>
      <vt:lpstr>自引用结构（续）</vt:lpstr>
      <vt:lpstr>自引用结构（续）</vt:lpstr>
      <vt:lpstr>问题5.7</vt:lpstr>
      <vt:lpstr>问题5.7：问题分析</vt:lpstr>
      <vt:lpstr>问题5.7：算法设计</vt:lpstr>
      <vt:lpstr>问题5.7：算法设计（续）</vt:lpstr>
      <vt:lpstr>问题5.7：算法设计（续）</vt:lpstr>
      <vt:lpstr>问题5.7：代码实现（循环链表）</vt:lpstr>
      <vt:lpstr>问题5.7：代码实现</vt:lpstr>
      <vt:lpstr>问题5.7：代码实现</vt:lpstr>
      <vt:lpstr>自引用结构使用总结*</vt:lpstr>
      <vt:lpstr>联合（union）*</vt:lpstr>
      <vt:lpstr>联合（union）（续）*</vt:lpstr>
      <vt:lpstr>联合（union）（续）*</vt:lpstr>
      <vt:lpstr>联合（union）（续）*</vt:lpstr>
      <vt:lpstr>联合（union）（续）*</vt:lpstr>
      <vt:lpstr>本讲结束！</vt:lpstr>
    </vt:vector>
  </TitlesOfParts>
  <Company>MC SYSTEM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高级语言程序设计(一) (C Programming)</dc:title>
  <dc:creator>YHH</dc:creator>
  <cp:lastModifiedBy>晏海华</cp:lastModifiedBy>
  <cp:revision>411</cp:revision>
  <dcterms:created xsi:type="dcterms:W3CDTF">2005-11-20T14:53:51Z</dcterms:created>
  <dcterms:modified xsi:type="dcterms:W3CDTF">2016-01-30T03:50:25Z</dcterms:modified>
</cp:coreProperties>
</file>