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7" r:id="rId2"/>
    <p:sldId id="258" r:id="rId3"/>
    <p:sldId id="262" r:id="rId4"/>
    <p:sldId id="301" r:id="rId5"/>
    <p:sldId id="259" r:id="rId6"/>
    <p:sldId id="263" r:id="rId7"/>
    <p:sldId id="307" r:id="rId8"/>
    <p:sldId id="260" r:id="rId9"/>
    <p:sldId id="261" r:id="rId10"/>
    <p:sldId id="264" r:id="rId11"/>
    <p:sldId id="296" r:id="rId12"/>
    <p:sldId id="297" r:id="rId13"/>
    <p:sldId id="298" r:id="rId14"/>
    <p:sldId id="306" r:id="rId15"/>
    <p:sldId id="299" r:id="rId16"/>
    <p:sldId id="281" r:id="rId17"/>
    <p:sldId id="30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0" r:id="rId28"/>
    <p:sldId id="303" r:id="rId29"/>
    <p:sldId id="289" r:id="rId30"/>
    <p:sldId id="290" r:id="rId31"/>
    <p:sldId id="291" r:id="rId32"/>
    <p:sldId id="266" r:id="rId33"/>
    <p:sldId id="267" r:id="rId34"/>
    <p:sldId id="268" r:id="rId35"/>
    <p:sldId id="269" r:id="rId36"/>
    <p:sldId id="270" r:id="rId37"/>
    <p:sldId id="305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25" end="49"/>
    <p:penClr>
      <a:srgbClr val="FF0000"/>
    </p:penClr>
  </p:showPr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F466B29-E4A5-42C1-806A-608AA90A9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DA0F9-F55F-48B8-9DB5-B9551504A091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3DA85-E063-494C-AA1F-07ABF3B62045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40814-EDF9-4E43-BE1C-270FB624D6B7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D7C25-BAC6-495B-B9B3-5C03CE98CBAB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2C348-1C6D-4258-8082-BB07AF7C41B3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F1FB7-8661-4236-A19A-9E7FD65C573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第八讲讲到位置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01657-EA3D-4563-A2E1-31CE968BFAFE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485CF-E33F-43CB-9C2C-35FB5BB589DA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10BAE-5811-43C6-99D0-41650CF643F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C14C2-A118-4F9E-B54F-6EEE35CD0C69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44531-DC5B-4DB4-9256-A3BE4F00321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F32A2-6DB9-4209-B715-1BA59CFA6121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DD738-10D3-468B-BCBF-50974486154E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F590B-C846-4FE7-A8BA-261940C1FEDA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955ED-6313-4726-9FC8-E17156178D3A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CF30E-2797-44B1-AAED-4780A41D0285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DBAE4-7C3B-47C5-BD2E-99A73B1B1495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C4DAD-E12F-412E-B2E3-8257EFDE150C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4F9EA-A3A9-4555-9861-246B2C8CE2CF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E45F0-14FE-473D-AAAB-4A78C71C1E5A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A5660-C9E7-4044-944C-A43F7131CD7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6899E-E6CD-40A6-AEB4-00974B57F6B5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31BF0-F0CC-400E-84AB-EC6C73F13B4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228F2-C515-40C8-BC23-B7F9A4E15F71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C9213-028A-4F73-AC2C-C8B7219E5653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3CF7F-4BD6-40DC-9669-0F162BBA8AC1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93BEE-F1FE-41A7-B6CD-C5CF0782382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BC437-22D6-4089-A3F7-CB5591381D30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03F8A-44C7-460B-8F00-9140F0FF559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DB578-1916-4F2D-B5F7-EEF615C260C8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9FCB0-DB96-4513-9B33-0E0C6B2DFFEE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08D8A-3482-4BD9-9EC5-AD4D650D3CED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3D532-7B53-4303-81FA-1C9375D71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1325" y="153988"/>
            <a:ext cx="2046288" cy="5849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7700" y="153988"/>
            <a:ext cx="5991225" cy="5849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38C16-FB00-4295-A020-7471B395D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1EA64-C754-4EC1-A2F7-775F478E4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6925" y="1447800"/>
            <a:ext cx="3476625" cy="220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6925" y="3802063"/>
            <a:ext cx="3476625" cy="2201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7C651-8C91-48AA-AE94-D79943F4D3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04E8C-638B-4B2C-82B6-ECCB48FF4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1C96-C58D-4BA0-A25D-D5E772723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9A5-3BB1-4250-9062-BF5B6CB09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DC594-F0E9-45C7-9ECA-FB494EDAE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34561-7FD2-4286-8292-0004550F0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BE7D2-B0A5-4439-9B66-D1FFF2C56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4107-5E8F-4F2E-885A-3D476211A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76B6B-C49E-4619-89E3-489D22FE8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9448D312-08CE-4071-B4E3-1AF25C80A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8" descr="snap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</p:sldLayoutIdLst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indent="109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indent="4524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indent="7953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23825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程序设计</a:t>
            </a:r>
            <a:r>
              <a:rPr lang="zh-CN" altLang="en-US" dirty="0" smtClean="0">
                <a:ea typeface="宋体" pitchFamily="2" charset="-122"/>
              </a:rPr>
              <a:t>基础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sz="3800" dirty="0" smtClean="0">
                <a:ea typeface="宋体" pitchFamily="2" charset="-122"/>
              </a:rPr>
              <a:t>(C Programming)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415008"/>
          </a:xfrm>
          <a:noFill/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3200" dirty="0" smtClean="0">
                <a:ea typeface="宋体" pitchFamily="2" charset="-122"/>
              </a:rPr>
              <a:t>第四讲：程序设计方法</a:t>
            </a:r>
            <a:r>
              <a:rPr lang="en-US" altLang="zh-CN" sz="3200" dirty="0" smtClean="0">
                <a:ea typeface="宋体" pitchFamily="2" charset="-122"/>
              </a:rPr>
              <a:t>-</a:t>
            </a:r>
            <a:r>
              <a:rPr lang="zh-CN" altLang="en-US" sz="3200" dirty="0" smtClean="0">
                <a:ea typeface="宋体" pitchFamily="2" charset="-122"/>
              </a:rPr>
              <a:t>模块化与算法设计</a:t>
            </a:r>
            <a:endParaRPr lang="en-US" altLang="zh-CN" sz="3200" dirty="0" smtClean="0">
              <a:ea typeface="宋体" pitchFamily="2" charset="-122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zh-CN" altLang="en-US" sz="3200" dirty="0" smtClean="0">
                <a:ea typeface="宋体" pitchFamily="2" charset="-122"/>
              </a:rPr>
              <a:t>北航计算学院 晏海华</a:t>
            </a:r>
            <a:endParaRPr lang="en-US" altLang="zh-CN" sz="32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BE1663-D4DF-4151-9719-B0B1CC8B246B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：测试（续）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其它考虑点：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要查找的串在一行的头、尾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要查找的串在文件中不存在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D67B90-F7A0-435A-9E6C-F2E5111D072C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：思考</a:t>
            </a:r>
            <a:r>
              <a:rPr lang="en-US" altLang="zh-CN" smtClean="0">
                <a:ea typeface="宋体" pitchFamily="2" charset="-122"/>
              </a:rPr>
              <a:t>1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问题</a:t>
            </a:r>
            <a:r>
              <a:rPr lang="en-US" altLang="zh-CN" dirty="0" smtClean="0">
                <a:ea typeface="宋体" pitchFamily="2" charset="-122"/>
              </a:rPr>
              <a:t>4.1</a:t>
            </a:r>
            <a:r>
              <a:rPr lang="zh-CN" altLang="en-US" dirty="0" smtClean="0">
                <a:ea typeface="宋体" pitchFamily="2" charset="-122"/>
              </a:rPr>
              <a:t>实现了大小写相关的字符串查找，即字符串”</a:t>
            </a:r>
            <a:r>
              <a:rPr lang="en-US" altLang="zh-CN" dirty="0" smtClean="0">
                <a:ea typeface="宋体" pitchFamily="2" charset="-122"/>
              </a:rPr>
              <a:t>the”</a:t>
            </a:r>
            <a:r>
              <a:rPr lang="zh-CN" altLang="en-US" dirty="0" smtClean="0">
                <a:ea typeface="宋体" pitchFamily="2" charset="-122"/>
              </a:rPr>
              <a:t>和”</a:t>
            </a:r>
            <a:r>
              <a:rPr lang="en-US" altLang="zh-CN" dirty="0" smtClean="0">
                <a:ea typeface="宋体" pitchFamily="2" charset="-122"/>
              </a:rPr>
              <a:t>The”</a:t>
            </a:r>
            <a:r>
              <a:rPr lang="zh-CN" altLang="en-US" dirty="0" smtClean="0">
                <a:ea typeface="宋体" pitchFamily="2" charset="-122"/>
              </a:rPr>
              <a:t>是不同字符串。请实现</a:t>
            </a:r>
            <a:r>
              <a:rPr lang="zh-CN" altLang="en-US" dirty="0" smtClean="0">
                <a:solidFill>
                  <a:srgbClr val="0000CC"/>
                </a:solidFill>
                <a:ea typeface="宋体" pitchFamily="2" charset="-122"/>
              </a:rPr>
              <a:t>大小写无关</a:t>
            </a:r>
            <a:r>
              <a:rPr lang="zh-CN" altLang="en-US" dirty="0" smtClean="0">
                <a:ea typeface="宋体" pitchFamily="2" charset="-122"/>
              </a:rPr>
              <a:t>的字符串查找。</a:t>
            </a:r>
          </a:p>
          <a:p>
            <a:r>
              <a:rPr lang="zh-CN" altLang="en-US" dirty="0" smtClean="0">
                <a:ea typeface="宋体" pitchFamily="2" charset="-122"/>
              </a:rPr>
              <a:t>算法分析：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在比较字符时，可将比较字符均转换为小写或大写既可实现大小写无关查找。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设函数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char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tolower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(char c)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用于将字符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转换为相应小写字符，则上面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index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可改为：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3923928" y="2420938"/>
            <a:ext cx="5220072" cy="3862596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index(char s[ ], char t[ ])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{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, j, k;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 =0; s[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] != ‘\0’;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++){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for(j=</a:t>
            </a:r>
            <a:r>
              <a:rPr lang="en-US" altLang="zh-CN" sz="1400" b="0" dirty="0" err="1">
                <a:latin typeface="Times New Roman" pitchFamily="18" charset="0"/>
              </a:rPr>
              <a:t>i,k</a:t>
            </a:r>
            <a:r>
              <a:rPr lang="en-US" altLang="zh-CN" sz="1400" b="0" dirty="0">
                <a:latin typeface="Times New Roman" pitchFamily="18" charset="0"/>
              </a:rPr>
              <a:t>=0;t[k]!=‘\0’&amp;&amp;</a:t>
            </a:r>
            <a:r>
              <a:rPr lang="en-US" altLang="zh-CN" sz="1400" dirty="0" err="1">
                <a:solidFill>
                  <a:srgbClr val="0000CC"/>
                </a:solidFill>
                <a:latin typeface="Times New Roman" pitchFamily="18" charset="0"/>
              </a:rPr>
              <a:t>tolower</a:t>
            </a:r>
            <a:r>
              <a:rPr lang="en-US" altLang="zh-CN" sz="1400" dirty="0">
                <a:solidFill>
                  <a:srgbClr val="0000CC"/>
                </a:solidFill>
                <a:latin typeface="Times New Roman" pitchFamily="18" charset="0"/>
              </a:rPr>
              <a:t>(s[j])== </a:t>
            </a:r>
            <a:r>
              <a:rPr lang="en-US" altLang="zh-CN" sz="1400" dirty="0" err="1">
                <a:solidFill>
                  <a:srgbClr val="0000CC"/>
                </a:solidFill>
                <a:latin typeface="Times New Roman" pitchFamily="18" charset="0"/>
              </a:rPr>
              <a:t>tolower</a:t>
            </a:r>
            <a:r>
              <a:rPr lang="en-US" altLang="zh-CN" sz="1400" dirty="0">
                <a:solidFill>
                  <a:srgbClr val="0000CC"/>
                </a:solidFill>
                <a:latin typeface="Times New Roman" pitchFamily="18" charset="0"/>
              </a:rPr>
              <a:t>(t[k])</a:t>
            </a:r>
            <a:r>
              <a:rPr lang="en-US" altLang="zh-CN" sz="1400" b="0" dirty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        j++,k++)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if(t[k] == ‘\0’)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);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-1);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724400-2BDC-44E6-91AA-04C63028D2EC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：函数</a:t>
            </a:r>
            <a:r>
              <a:rPr lang="en-US" altLang="zh-CN" smtClean="0">
                <a:ea typeface="宋体" pitchFamily="2" charset="-122"/>
              </a:rPr>
              <a:t>tolower</a:t>
            </a:r>
            <a:r>
              <a:rPr lang="zh-CN" altLang="en-US" smtClean="0">
                <a:ea typeface="宋体" pitchFamily="2" charset="-122"/>
              </a:rPr>
              <a:t>实现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方法一：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char  </a:t>
            </a:r>
            <a:r>
              <a:rPr lang="en-US" altLang="zh-CN" sz="1400" dirty="0" err="1" smtClean="0">
                <a:ea typeface="宋体" pitchFamily="2" charset="-122"/>
              </a:rPr>
              <a:t>tolower</a:t>
            </a:r>
            <a:r>
              <a:rPr lang="en-US" altLang="zh-CN" sz="1400" dirty="0" smtClean="0">
                <a:ea typeface="宋体" pitchFamily="2" charset="-122"/>
              </a:rPr>
              <a:t>(char c)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	if( c &gt;=‘A’ &amp;&amp; c&lt;=‘Z’)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		return ‘a’ – ‘A’ + c;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	return c;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} </a:t>
            </a:r>
          </a:p>
          <a:p>
            <a:r>
              <a:rPr lang="zh-CN" altLang="en-US" dirty="0" smtClean="0">
                <a:ea typeface="宋体" pitchFamily="2" charset="-122"/>
              </a:rPr>
              <a:t>方法二：对于象</a:t>
            </a:r>
            <a:r>
              <a:rPr lang="en-US" altLang="zh-CN" dirty="0" err="1" smtClean="0">
                <a:ea typeface="宋体" pitchFamily="2" charset="-122"/>
              </a:rPr>
              <a:t>tolower</a:t>
            </a:r>
            <a:r>
              <a:rPr lang="zh-CN" altLang="en-US" dirty="0" smtClean="0">
                <a:ea typeface="宋体" pitchFamily="2" charset="-122"/>
              </a:rPr>
              <a:t>这样功能简单的函数，可以用宏函数来实现。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CC"/>
                </a:solidFill>
                <a:ea typeface="宋体" pitchFamily="2" charset="-122"/>
              </a:rPr>
              <a:t>#define </a:t>
            </a:r>
            <a:r>
              <a:rPr lang="en-US" altLang="zh-CN" sz="1800" b="1" dirty="0" err="1" smtClean="0">
                <a:solidFill>
                  <a:srgbClr val="0000CC"/>
                </a:solidFill>
                <a:ea typeface="宋体" pitchFamily="2" charset="-122"/>
              </a:rPr>
              <a:t>tolower</a:t>
            </a:r>
            <a:r>
              <a:rPr lang="en-US" altLang="zh-CN" sz="1800" b="1" dirty="0" smtClean="0">
                <a:solidFill>
                  <a:srgbClr val="0000CC"/>
                </a:solidFill>
                <a:ea typeface="宋体" pitchFamily="2" charset="-122"/>
              </a:rPr>
              <a:t>(c) 	(c&gt;=‘A’&amp;&amp;c&lt;=‘Z’ ? ‘</a:t>
            </a:r>
            <a:r>
              <a:rPr lang="en-US" altLang="zh-CN" sz="1800" b="1" dirty="0" err="1" smtClean="0">
                <a:solidFill>
                  <a:srgbClr val="0000CC"/>
                </a:solidFill>
                <a:ea typeface="宋体" pitchFamily="2" charset="-122"/>
              </a:rPr>
              <a:t>a’-’A’+c:c</a:t>
            </a:r>
            <a:r>
              <a:rPr lang="en-US" altLang="zh-CN" sz="1800" b="1" dirty="0" smtClean="0">
                <a:solidFill>
                  <a:srgbClr val="0000CC"/>
                </a:solidFill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53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C867F0-A123-4CB6-8A01-85013F17989A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预处理程序：</a:t>
            </a:r>
            <a:r>
              <a:rPr lang="en-US" altLang="zh-CN" smtClean="0">
                <a:ea typeface="宋体" pitchFamily="2" charset="-122"/>
              </a:rPr>
              <a:t>define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105650" cy="45561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zh-CN" altLang="en-US" sz="2000" b="0" dirty="0" smtClean="0">
                <a:ea typeface="宋体" pitchFamily="2" charset="-122"/>
              </a:rPr>
              <a:t>定义函数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宏定义还可带变元（参数）：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i="1" dirty="0" smtClean="0">
                <a:solidFill>
                  <a:srgbClr val="0000CC"/>
                </a:solidFill>
                <a:ea typeface="宋体" pitchFamily="2" charset="-122"/>
              </a:rPr>
              <a:t>#define  </a:t>
            </a:r>
            <a:r>
              <a:rPr lang="zh-CN" altLang="en-US" sz="2000" b="1" i="1" dirty="0" smtClean="0">
                <a:solidFill>
                  <a:srgbClr val="0000CC"/>
                </a:solidFill>
                <a:ea typeface="宋体" pitchFamily="2" charset="-122"/>
              </a:rPr>
              <a:t>标识符</a:t>
            </a:r>
            <a:r>
              <a:rPr lang="en-US" altLang="zh-CN" sz="2000" b="1" i="1" dirty="0" smtClean="0">
                <a:solidFill>
                  <a:srgbClr val="0000CC"/>
                </a:solidFill>
                <a:ea typeface="宋体" pitchFamily="2" charset="-122"/>
              </a:rPr>
              <a:t>(</a:t>
            </a:r>
            <a:r>
              <a:rPr lang="zh-CN" altLang="en-US" sz="2000" b="1" i="1" dirty="0" smtClean="0">
                <a:solidFill>
                  <a:srgbClr val="0000CC"/>
                </a:solidFill>
                <a:ea typeface="宋体" pitchFamily="2" charset="-122"/>
              </a:rPr>
              <a:t>参数</a:t>
            </a:r>
            <a:r>
              <a:rPr lang="en-US" altLang="zh-CN" sz="2000" b="1" i="1" dirty="0" smtClean="0">
                <a:solidFill>
                  <a:srgbClr val="0000CC"/>
                </a:solidFill>
                <a:ea typeface="宋体" pitchFamily="2" charset="-122"/>
              </a:rPr>
              <a:t>1, </a:t>
            </a:r>
            <a:r>
              <a:rPr lang="zh-CN" altLang="en-US" sz="2000" b="1" i="1" dirty="0" smtClean="0">
                <a:solidFill>
                  <a:srgbClr val="0000CC"/>
                </a:solidFill>
                <a:ea typeface="宋体" pitchFamily="2" charset="-122"/>
              </a:rPr>
              <a:t>参数</a:t>
            </a:r>
            <a:r>
              <a:rPr lang="en-US" altLang="zh-CN" sz="2000" b="1" i="1" dirty="0" smtClean="0">
                <a:solidFill>
                  <a:srgbClr val="0000CC"/>
                </a:solidFill>
                <a:ea typeface="宋体" pitchFamily="2" charset="-122"/>
              </a:rPr>
              <a:t>2,…)</a:t>
            </a:r>
            <a:r>
              <a:rPr lang="zh-CN" altLang="en-US" sz="2000" b="1" i="1" dirty="0" smtClean="0">
                <a:solidFill>
                  <a:srgbClr val="0000CC"/>
                </a:solidFill>
                <a:ea typeface="宋体" pitchFamily="2" charset="-122"/>
              </a:rPr>
              <a:t>	  单词串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如：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#define	max(A,B)   ((A)&gt;(B)?(A):(B))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于是语句</a:t>
            </a:r>
            <a:r>
              <a:rPr lang="en-US" altLang="zh-CN" sz="2000" dirty="0" smtClean="0">
                <a:ea typeface="宋体" pitchFamily="2" charset="-122"/>
              </a:rPr>
              <a:t>x = max(</a:t>
            </a:r>
            <a:r>
              <a:rPr lang="en-US" altLang="zh-CN" sz="2000" dirty="0" err="1" smtClean="0">
                <a:ea typeface="宋体" pitchFamily="2" charset="-122"/>
              </a:rPr>
              <a:t>p+q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r+s</a:t>
            </a:r>
            <a:r>
              <a:rPr lang="en-US" altLang="zh-CN" sz="2000" dirty="0" smtClean="0">
                <a:ea typeface="宋体" pitchFamily="2" charset="-122"/>
              </a:rPr>
              <a:t>); </a:t>
            </a:r>
            <a:r>
              <a:rPr lang="zh-CN" altLang="en-US" sz="2000" dirty="0" smtClean="0">
                <a:ea typeface="宋体" pitchFamily="2" charset="-122"/>
              </a:rPr>
              <a:t>被替换为：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x = ((</a:t>
            </a:r>
            <a:r>
              <a:rPr lang="en-US" altLang="zh-CN" sz="2000" dirty="0" err="1" smtClean="0">
                <a:ea typeface="宋体" pitchFamily="2" charset="-122"/>
              </a:rPr>
              <a:t>p+q</a:t>
            </a:r>
            <a:r>
              <a:rPr lang="en-US" altLang="zh-CN" sz="2000" dirty="0" smtClean="0">
                <a:ea typeface="宋体" pitchFamily="2" charset="-122"/>
              </a:rPr>
              <a:t>) &gt; (</a:t>
            </a:r>
            <a:r>
              <a:rPr lang="en-US" altLang="zh-CN" sz="2000" dirty="0" err="1" smtClean="0">
                <a:ea typeface="宋体" pitchFamily="2" charset="-122"/>
              </a:rPr>
              <a:t>r+s</a:t>
            </a:r>
            <a:r>
              <a:rPr lang="en-US" altLang="zh-CN" sz="2000" dirty="0" smtClean="0">
                <a:ea typeface="宋体" pitchFamily="2" charset="-122"/>
              </a:rPr>
              <a:t>) ? (</a:t>
            </a:r>
            <a:r>
              <a:rPr lang="en-US" altLang="zh-CN" sz="2000" dirty="0" err="1" smtClean="0">
                <a:ea typeface="宋体" pitchFamily="2" charset="-122"/>
              </a:rPr>
              <a:t>p+q</a:t>
            </a:r>
            <a:r>
              <a:rPr lang="en-US" altLang="zh-CN" sz="2000" dirty="0" smtClean="0">
                <a:ea typeface="宋体" pitchFamily="2" charset="-122"/>
              </a:rPr>
              <a:t>) : (</a:t>
            </a:r>
            <a:r>
              <a:rPr lang="en-US" altLang="zh-CN" sz="2000" dirty="0" err="1" smtClean="0">
                <a:ea typeface="宋体" pitchFamily="2" charset="-122"/>
              </a:rPr>
              <a:t>r+s</a:t>
            </a:r>
            <a:r>
              <a:rPr lang="en-US" altLang="zh-CN" sz="2000" dirty="0" smtClean="0">
                <a:ea typeface="宋体" pitchFamily="2" charset="-122"/>
              </a:rPr>
              <a:t>));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注意：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zh-CN" altLang="en-US" sz="2000" dirty="0" smtClean="0">
                <a:solidFill>
                  <a:srgbClr val="0000CC"/>
                </a:solidFill>
                <a:ea typeface="宋体" pitchFamily="2" charset="-122"/>
              </a:rPr>
              <a:t>宏定义名与参数间不能有空格，如</a:t>
            </a:r>
            <a:r>
              <a:rPr lang="en-US" altLang="zh-CN" sz="2000" dirty="0" smtClean="0">
                <a:solidFill>
                  <a:srgbClr val="0000CC"/>
                </a:solidFill>
                <a:ea typeface="宋体" pitchFamily="2" charset="-122"/>
              </a:rPr>
              <a:t>max(A,B); 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zh-CN" altLang="en-US" sz="2000" dirty="0" smtClean="0">
                <a:solidFill>
                  <a:srgbClr val="0000CC"/>
                </a:solidFill>
                <a:ea typeface="宋体" pitchFamily="2" charset="-122"/>
              </a:rPr>
              <a:t>参数应用括号括起来，如</a:t>
            </a:r>
            <a:r>
              <a:rPr lang="en-US" altLang="zh-CN" sz="2000" dirty="0" smtClean="0">
                <a:solidFill>
                  <a:srgbClr val="0000CC"/>
                </a:solidFill>
                <a:ea typeface="宋体" pitchFamily="2" charset="-122"/>
              </a:rPr>
              <a:t>(A)&gt;(B)?(A) : (B) </a:t>
            </a:r>
          </a:p>
          <a:p>
            <a:pPr marL="381000" indent="-381000">
              <a:lnSpc>
                <a:spcPct val="80000"/>
              </a:lnSpc>
            </a:pPr>
            <a:endParaRPr lang="en-US" altLang="zh-CN" sz="2000" dirty="0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02756" name="AutoShape 4"/>
          <p:cNvSpPr>
            <a:spLocks noChangeArrowheads="1"/>
          </p:cNvSpPr>
          <p:nvPr/>
        </p:nvSpPr>
        <p:spPr bwMode="auto">
          <a:xfrm>
            <a:off x="6588224" y="2636912"/>
            <a:ext cx="2232025" cy="647700"/>
          </a:xfrm>
          <a:prstGeom prst="wedgeRoundRectCallout">
            <a:avLst>
              <a:gd name="adj1" fmla="val -89018"/>
              <a:gd name="adj2" fmla="val 251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dirty="0"/>
              <a:t>?:</a:t>
            </a:r>
            <a:r>
              <a:rPr lang="zh-CN" altLang="en-US" dirty="0"/>
              <a:t>为条件运算符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2555875" y="4005263"/>
            <a:ext cx="5627688" cy="901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342000" tIns="298800" rIns="342000" bIns="298800">
            <a:spAutoFit/>
          </a:bodyPr>
          <a:lstStyle/>
          <a:p>
            <a:r>
              <a:rPr lang="en-US" altLang="zh-CN">
                <a:solidFill>
                  <a:srgbClr val="2B02A0"/>
                </a:solidFill>
                <a:latin typeface="Times New Roman" pitchFamily="18" charset="0"/>
              </a:rPr>
              <a:t>#define isupper(c )   (c &gt;=‘A’ &amp;&amp; c&lt;=‘Z’)?1:0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常用标准库函数：字符类型判断和转换</a:t>
            </a:r>
            <a:r>
              <a:rPr lang="en-US" altLang="zh-CN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ctype.h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isalpha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	</a:t>
            </a:r>
            <a:r>
              <a:rPr lang="zh-CN" altLang="en-US" dirty="0" smtClean="0"/>
              <a:t>是否是字母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isdigit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	</a:t>
            </a:r>
            <a:r>
              <a:rPr lang="zh-CN" altLang="en-US" dirty="0" smtClean="0"/>
              <a:t>是否是数字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islower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	</a:t>
            </a:r>
            <a:r>
              <a:rPr lang="zh-CN" altLang="en-US" dirty="0" smtClean="0"/>
              <a:t>是否是小写字母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isupper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	</a:t>
            </a:r>
            <a:r>
              <a:rPr lang="zh-CN" altLang="en-US" dirty="0" smtClean="0"/>
              <a:t>是否是大写字母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isspace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	</a:t>
            </a:r>
            <a:r>
              <a:rPr lang="zh-CN" altLang="en-US" dirty="0" smtClean="0"/>
              <a:t>是否是空白字符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tolower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	</a:t>
            </a:r>
            <a:r>
              <a:rPr lang="zh-CN" altLang="en-US" dirty="0" smtClean="0"/>
              <a:t>将大写字母为小写字母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toupper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c)	</a:t>
            </a:r>
            <a:r>
              <a:rPr lang="zh-CN" altLang="en-US" dirty="0" smtClean="0"/>
              <a:t>将小写字母为大写字母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…</a:t>
            </a: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第三讲：程序设计方法-问题分析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4323B3-4FF5-4F45-AF09-0F9021E1AA6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911975" y="1340768"/>
            <a:ext cx="2232025" cy="864096"/>
          </a:xfrm>
          <a:prstGeom prst="wedgeRoundRectCallout">
            <a:avLst>
              <a:gd name="adj1" fmla="val -56927"/>
              <a:gd name="adj2" fmla="val 1163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 dirty="0" smtClean="0">
                <a:latin typeface="楷体" pitchFamily="49" charset="-122"/>
                <a:ea typeface="楷体" pitchFamily="49" charset="-122"/>
              </a:rPr>
              <a:t>它们都是用宏函数实现的。</a:t>
            </a:r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63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06ABD5-BF65-49CC-B4B0-5C2AAA5BC4FB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：思考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（代码实现）</a:t>
            </a:r>
          </a:p>
        </p:txBody>
      </p:sp>
      <p:sp>
        <p:nvSpPr>
          <p:cNvPr id="203780" name="Text Box 4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6975"/>
            <a:ext cx="3698875" cy="5661025"/>
          </a:xfrm>
          <a:noFill/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#define MAXLINE  1000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smtClean="0">
                <a:solidFill>
                  <a:srgbClr val="0000CC"/>
                </a:solidFill>
                <a:ea typeface="宋体" pitchFamily="2" charset="-122"/>
              </a:rPr>
              <a:t>#define tolower(c)  (c&gt;=‘A’&amp;&amp;c&lt;=‘Z’ ? ‘a’-’A’+c:c)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int index(char s[ ], char t[ ]);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int main( 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    char filename[64], s[81], line[MAXLINE];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    FILE *fp;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	scanf("%s", filename);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	scanf("%s", s);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	if((fp = fopen(filename, "r")) == NULL){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		printf("Can't open file %s!\n", filename);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		return 1;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	while(fgets(line, 81, fp) !=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        if(index(line, s) &gt;= 0)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            printf("%s", line);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    return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smtClean="0">
                <a:ea typeface="宋体" pitchFamily="2" charset="-122"/>
              </a:rPr>
              <a:t>}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3995738" y="0"/>
            <a:ext cx="5148262" cy="38147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int index(char s[ ], char t[ ])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{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int i, j, k;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for(i =0; s[i] != ‘\0’; i++){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for(j=i,k=0;t[k]!=‘\0’&amp;&amp;</a:t>
            </a:r>
            <a:r>
              <a:rPr lang="en-US" altLang="zh-CN" sz="1400">
                <a:solidFill>
                  <a:srgbClr val="0000CC"/>
                </a:solidFill>
                <a:latin typeface="Times New Roman" pitchFamily="18" charset="0"/>
              </a:rPr>
              <a:t>tolower(s[j])== tolower(t[k])</a:t>
            </a:r>
            <a:r>
              <a:rPr lang="en-US" altLang="zh-CN" sz="1400" b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        j++,k++)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if(t[k] == ‘\0’)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return ( i);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}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return ( -1);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3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3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37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37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37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37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37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4B7352-1348-4A32-A79B-867AB19BDD48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4.2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105650" cy="49688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问题描述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某班有不超过</a:t>
            </a:r>
            <a:r>
              <a:rPr lang="en-US" altLang="zh-CN" sz="1400" dirty="0" smtClean="0">
                <a:ea typeface="宋体" pitchFamily="2" charset="-122"/>
              </a:rPr>
              <a:t>200</a:t>
            </a:r>
            <a:r>
              <a:rPr lang="zh-CN" altLang="en-US" sz="1400" dirty="0" smtClean="0">
                <a:ea typeface="宋体" pitchFamily="2" charset="-122"/>
              </a:rPr>
              <a:t>名的学生，从文件中输入某班学生成绩，对输入成绩按由高到低进行排序，并输出到另一个文件中。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输入形式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从文件</a:t>
            </a:r>
            <a:r>
              <a:rPr lang="en-US" altLang="zh-CN" sz="1400" dirty="0" err="1" smtClean="0">
                <a:ea typeface="宋体" pitchFamily="2" charset="-122"/>
              </a:rPr>
              <a:t>scorelist.in</a:t>
            </a:r>
            <a:r>
              <a:rPr lang="zh-CN" altLang="en-US" sz="1400" dirty="0" smtClean="0">
                <a:ea typeface="宋体" pitchFamily="2" charset="-122"/>
              </a:rPr>
              <a:t>中读入学生成绩，学生成绩以整数形式按行存放。注意，学生成绩数目不确定。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输出形式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将排序结果按行写到文件</a:t>
            </a:r>
            <a:r>
              <a:rPr lang="en-US" altLang="zh-CN" sz="1400" dirty="0" err="1" smtClean="0">
                <a:ea typeface="宋体" pitchFamily="2" charset="-122"/>
              </a:rPr>
              <a:t>sorelist.out</a:t>
            </a:r>
            <a:r>
              <a:rPr lang="zh-CN" altLang="en-US" sz="1400" dirty="0" smtClean="0">
                <a:ea typeface="宋体" pitchFamily="2" charset="-122"/>
              </a:rPr>
              <a:t>中。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样例输入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若文件</a:t>
            </a:r>
            <a:r>
              <a:rPr lang="en-US" altLang="zh-CN" sz="1400" dirty="0" err="1" smtClean="0">
                <a:ea typeface="宋体" pitchFamily="2" charset="-122"/>
              </a:rPr>
              <a:t>scorelist.in</a:t>
            </a:r>
            <a:r>
              <a:rPr lang="zh-CN" altLang="en-US" sz="1400" dirty="0" smtClean="0">
                <a:ea typeface="宋体" pitchFamily="2" charset="-122"/>
              </a:rPr>
              <a:t>中有如下成绩</a:t>
            </a:r>
            <a:r>
              <a:rPr lang="en-US" altLang="zh-CN" sz="1400" dirty="0" smtClean="0">
                <a:ea typeface="宋体" pitchFamily="2" charset="-122"/>
              </a:rPr>
              <a:t>: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58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75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62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86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98</a:t>
            </a:r>
          </a:p>
          <a:p>
            <a:pPr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样例输出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程序运行结束后文件</a:t>
            </a:r>
            <a:r>
              <a:rPr lang="en-US" altLang="zh-CN" sz="1400" dirty="0" err="1" smtClean="0">
                <a:ea typeface="宋体" pitchFamily="2" charset="-122"/>
              </a:rPr>
              <a:t>scorelist.out</a:t>
            </a:r>
            <a:r>
              <a:rPr lang="zh-CN" altLang="en-US" sz="1400" dirty="0" smtClean="0">
                <a:ea typeface="宋体" pitchFamily="2" charset="-122"/>
              </a:rPr>
              <a:t>中内容为：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98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86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75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62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：问题分析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7900" y="1447800"/>
            <a:ext cx="7265988" cy="4556125"/>
          </a:xfrm>
        </p:spPr>
        <p:txBody>
          <a:bodyPr/>
          <a:lstStyle/>
          <a:p>
            <a:r>
              <a:rPr lang="zh-CN" altLang="en-US" sz="1800" smtClean="0">
                <a:ea typeface="宋体" pitchFamily="2" charset="-122"/>
              </a:rPr>
              <a:t>数据结构分析</a:t>
            </a:r>
            <a:endParaRPr lang="en-US" altLang="zh-CN" sz="1800" smtClean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int  scorelist[200];  /* </a:t>
            </a:r>
            <a:r>
              <a:rPr lang="zh-CN" altLang="en-US" sz="1600" smtClean="0">
                <a:ea typeface="宋体" pitchFamily="2" charset="-122"/>
              </a:rPr>
              <a:t>题目要求最多只有</a:t>
            </a:r>
            <a:r>
              <a:rPr lang="en-US" altLang="zh-CN" sz="1600" smtClean="0">
                <a:ea typeface="宋体" pitchFamily="2" charset="-122"/>
              </a:rPr>
              <a:t>200</a:t>
            </a:r>
            <a:r>
              <a:rPr lang="zh-CN" altLang="en-US" sz="1600" smtClean="0">
                <a:ea typeface="宋体" pitchFamily="2" charset="-122"/>
              </a:rPr>
              <a:t>名学生</a:t>
            </a:r>
            <a:r>
              <a:rPr lang="en-US" altLang="zh-CN" sz="1600" smtClean="0">
                <a:ea typeface="宋体" pitchFamily="2" charset="-122"/>
              </a:rPr>
              <a:t>*/</a:t>
            </a:r>
          </a:p>
          <a:p>
            <a:r>
              <a:rPr lang="zh-CN" altLang="en-US" sz="1800" smtClean="0">
                <a:ea typeface="宋体" pitchFamily="2" charset="-122"/>
              </a:rPr>
              <a:t>数据输入：</a:t>
            </a:r>
            <a:r>
              <a:rPr lang="zh-CN" altLang="en-US" sz="1800" b="0" smtClean="0">
                <a:ea typeface="宋体" pitchFamily="2" charset="-122"/>
              </a:rPr>
              <a:t>如何从文件中读入数目不确定的数据（本题要求最多不超过</a:t>
            </a:r>
            <a:r>
              <a:rPr lang="en-US" altLang="zh-CN" sz="1800" b="0" smtClean="0">
                <a:ea typeface="宋体" pitchFamily="2" charset="-122"/>
              </a:rPr>
              <a:t>200</a:t>
            </a:r>
            <a:r>
              <a:rPr lang="zh-CN" altLang="en-US" sz="1800" b="0" smtClean="0">
                <a:ea typeface="宋体" pitchFamily="2" charset="-122"/>
              </a:rPr>
              <a:t>）？即如何判断输入结束或已读到文件尾？</a:t>
            </a:r>
            <a:endParaRPr lang="en-US" altLang="zh-CN" sz="1800" b="0" smtClean="0">
              <a:ea typeface="宋体" pitchFamily="2" charset="-122"/>
            </a:endParaRPr>
          </a:p>
          <a:p>
            <a:pPr lvl="1"/>
            <a:r>
              <a:rPr lang="zh-CN" altLang="en-US" sz="1600" smtClean="0">
                <a:ea typeface="宋体" pitchFamily="2" charset="-122"/>
              </a:rPr>
              <a:t>方法一：</a:t>
            </a:r>
            <a:endParaRPr lang="en-US" altLang="zh-CN" sz="1600" smtClean="0">
              <a:ea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while(!</a:t>
            </a:r>
            <a:r>
              <a:rPr lang="en-US" altLang="zh-CN" sz="1600" smtClean="0">
                <a:solidFill>
                  <a:srgbClr val="0000CC"/>
                </a:solidFill>
                <a:ea typeface="宋体" pitchFamily="2" charset="-122"/>
              </a:rPr>
              <a:t>feof</a:t>
            </a:r>
            <a:r>
              <a:rPr lang="en-US" altLang="zh-CN" sz="1600" smtClean="0">
                <a:ea typeface="宋体" pitchFamily="2" charset="-122"/>
              </a:rPr>
              <a:t>(in</a:t>
            </a:r>
            <a:r>
              <a:rPr lang="en-US" altLang="zh-CN" sz="1200" smtClean="0">
                <a:ea typeface="宋体" pitchFamily="2" charset="-122"/>
              </a:rPr>
              <a:t>))      /*</a:t>
            </a:r>
            <a:r>
              <a:rPr lang="zh-CN" altLang="en-US" sz="1200" smtClean="0">
                <a:ea typeface="宋体" pitchFamily="2" charset="-122"/>
              </a:rPr>
              <a:t>函数</a:t>
            </a:r>
            <a:r>
              <a:rPr lang="en-US" altLang="zh-CN" sz="1200" smtClean="0">
                <a:ea typeface="宋体" pitchFamily="2" charset="-122"/>
              </a:rPr>
              <a:t>feof</a:t>
            </a:r>
            <a:r>
              <a:rPr lang="zh-CN" altLang="en-US" sz="1200" smtClean="0">
                <a:ea typeface="宋体" pitchFamily="2" charset="-122"/>
              </a:rPr>
              <a:t>用来测试是否已读写到文件尾</a:t>
            </a:r>
            <a:r>
              <a:rPr lang="en-US" altLang="zh-CN" sz="1200" smtClean="0">
                <a:ea typeface="宋体" pitchFamily="2" charset="-122"/>
              </a:rPr>
              <a:t>,</a:t>
            </a:r>
            <a:r>
              <a:rPr lang="zh-CN" altLang="en-US" sz="1200" smtClean="0">
                <a:ea typeface="宋体" pitchFamily="2" charset="-122"/>
              </a:rPr>
              <a:t>若到文件尾</a:t>
            </a:r>
            <a:r>
              <a:rPr lang="en-US" altLang="zh-CN" sz="1200" smtClean="0">
                <a:ea typeface="宋体" pitchFamily="2" charset="-122"/>
              </a:rPr>
              <a:t>,</a:t>
            </a:r>
            <a:r>
              <a:rPr lang="zh-CN" altLang="en-US" sz="1200" smtClean="0">
                <a:ea typeface="宋体" pitchFamily="2" charset="-122"/>
              </a:rPr>
              <a:t>则返回</a:t>
            </a:r>
            <a:r>
              <a:rPr lang="en-US" altLang="zh-CN" sz="1200" smtClean="0">
                <a:ea typeface="宋体" pitchFamily="2" charset="-122"/>
              </a:rPr>
              <a:t>1,</a:t>
            </a:r>
            <a:r>
              <a:rPr lang="zh-CN" altLang="en-US" sz="1200" smtClean="0">
                <a:ea typeface="宋体" pitchFamily="2" charset="-122"/>
              </a:rPr>
              <a:t>否则返回</a:t>
            </a:r>
            <a:r>
              <a:rPr lang="en-US" altLang="zh-CN" sz="1200" smtClean="0">
                <a:ea typeface="宋体" pitchFamily="2" charset="-122"/>
              </a:rPr>
              <a:t>0</a:t>
            </a:r>
            <a:r>
              <a:rPr lang="zh-CN" altLang="en-US" sz="1200" smtClean="0">
                <a:ea typeface="宋体" pitchFamily="2" charset="-122"/>
              </a:rPr>
              <a:t>。</a:t>
            </a:r>
            <a:r>
              <a:rPr lang="en-US" altLang="zh-CN" sz="1200" smtClean="0">
                <a:ea typeface="宋体" pitchFamily="2" charset="-122"/>
              </a:rPr>
              <a:t>*/</a:t>
            </a:r>
            <a:endParaRPr lang="en-US" altLang="zh-CN" sz="1600" smtClean="0">
              <a:ea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    </a:t>
            </a:r>
            <a:r>
              <a:rPr lang="en-US" altLang="zh-CN" sz="1600" smtClean="0">
                <a:solidFill>
                  <a:srgbClr val="0000CC"/>
                </a:solidFill>
                <a:ea typeface="宋体" pitchFamily="2" charset="-122"/>
              </a:rPr>
              <a:t>fscanf</a:t>
            </a:r>
            <a:r>
              <a:rPr lang="en-US" altLang="zh-CN" sz="1600" smtClean="0">
                <a:ea typeface="宋体" pitchFamily="2" charset="-122"/>
              </a:rPr>
              <a:t>(</a:t>
            </a:r>
            <a:r>
              <a:rPr lang="en-US" altLang="zh-CN" sz="1600" smtClean="0">
                <a:solidFill>
                  <a:srgbClr val="0000CC"/>
                </a:solidFill>
                <a:ea typeface="宋体" pitchFamily="2" charset="-122"/>
              </a:rPr>
              <a:t>in</a:t>
            </a:r>
            <a:r>
              <a:rPr lang="en-US" altLang="zh-CN" sz="1600" smtClean="0">
                <a:ea typeface="宋体" pitchFamily="2" charset="-122"/>
              </a:rPr>
              <a:t>, “%d ”, &amp;scorelist[n++]);</a:t>
            </a:r>
          </a:p>
          <a:p>
            <a:pPr lvl="1"/>
            <a:r>
              <a:rPr lang="zh-CN" altLang="en-US" sz="1600" smtClean="0">
                <a:ea typeface="宋体" pitchFamily="2" charset="-122"/>
              </a:rPr>
              <a:t>方法二：</a:t>
            </a:r>
            <a:endParaRPr lang="en-US" altLang="zh-CN" sz="1600" smtClean="0">
              <a:ea typeface="宋体" pitchFamily="2" charset="-122"/>
            </a:endParaRPr>
          </a:p>
          <a:p>
            <a:pPr lvl="2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smtClean="0">
                <a:ea typeface="宋体" pitchFamily="2" charset="-122"/>
              </a:rPr>
              <a:t> while(fscanf(in,“%d”,&amp;scorelist[n]</a:t>
            </a:r>
            <a:r>
              <a:rPr lang="en-US" altLang="zh-CN" sz="1600" smtClean="0">
                <a:ea typeface="宋体" pitchFamily="2" charset="-122"/>
              </a:rPr>
              <a:t> </a:t>
            </a:r>
            <a:r>
              <a:rPr lang="en-US" altLang="zh-CN" sz="1400" smtClean="0">
                <a:solidFill>
                  <a:srgbClr val="0000CC"/>
                </a:solidFill>
                <a:ea typeface="宋体" pitchFamily="2" charset="-122"/>
              </a:rPr>
              <a:t>)&gt;0)   </a:t>
            </a:r>
            <a:r>
              <a:rPr lang="en-US" altLang="zh-CN" sz="1400" smtClean="0">
                <a:ea typeface="宋体" pitchFamily="2" charset="-122"/>
              </a:rPr>
              <a:t>/* </a:t>
            </a:r>
            <a:r>
              <a:rPr lang="zh-CN" altLang="en-US" sz="1400" smtClean="0">
                <a:ea typeface="宋体" pitchFamily="2" charset="-122"/>
              </a:rPr>
              <a:t>函数</a:t>
            </a:r>
            <a:r>
              <a:rPr lang="en-US" altLang="zh-CN" sz="1400" smtClean="0">
                <a:ea typeface="宋体" pitchFamily="2" charset="-122"/>
              </a:rPr>
              <a:t>fscanf</a:t>
            </a:r>
            <a:r>
              <a:rPr lang="zh-CN" altLang="en-US" sz="1400" smtClean="0">
                <a:ea typeface="宋体" pitchFamily="2" charset="-122"/>
              </a:rPr>
              <a:t>返回成功读入数据的个数</a:t>
            </a:r>
            <a:r>
              <a:rPr lang="en-US" altLang="zh-CN" sz="1400" smtClean="0">
                <a:ea typeface="宋体" pitchFamily="2" charset="-122"/>
              </a:rPr>
              <a:t>*/</a:t>
            </a:r>
          </a:p>
          <a:p>
            <a:pPr lvl="2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smtClean="0">
                <a:ea typeface="宋体" pitchFamily="2" charset="-122"/>
              </a:rPr>
              <a:t>     n++;</a:t>
            </a:r>
            <a:endParaRPr lang="en-US" altLang="zh-CN" sz="1600" smtClean="0">
              <a:ea typeface="宋体" pitchFamily="2" charset="-122"/>
            </a:endParaRPr>
          </a:p>
          <a:p>
            <a:r>
              <a:rPr lang="zh-CN" altLang="en-US" sz="1800" smtClean="0">
                <a:ea typeface="宋体" pitchFamily="2" charset="-122"/>
              </a:rPr>
              <a:t>数据处理：</a:t>
            </a:r>
            <a:r>
              <a:rPr lang="zh-CN" altLang="en-US" sz="1800" b="0" smtClean="0">
                <a:ea typeface="宋体" pitchFamily="2" charset="-122"/>
              </a:rPr>
              <a:t>即对输入数据进行排序。单独设一个函数对整数集进行排序（模块化）。</a:t>
            </a:r>
            <a:endParaRPr lang="en-US" altLang="zh-CN" sz="1800" smtClean="0">
              <a:ea typeface="宋体" pitchFamily="2" charset="-122"/>
            </a:endParaRPr>
          </a:p>
          <a:p>
            <a:pPr lvl="1"/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946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E014B5-1479-4BA8-824D-FBEC9589D73A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D3BD40-9C73-44A3-9E5C-5F4788F16CAC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：算法分析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问题可分解为如下几个</a:t>
            </a:r>
            <a:endParaRPr lang="en-US" altLang="zh-CN" dirty="0" smtClean="0">
              <a:ea typeface="宋体" pitchFamily="2" charset="-122"/>
            </a:endParaRPr>
          </a:p>
          <a:p>
            <a:pPr indent="-11113">
              <a:buNone/>
            </a:pPr>
            <a:r>
              <a:rPr lang="zh-CN" altLang="en-US" dirty="0" smtClean="0">
                <a:ea typeface="宋体" pitchFamily="2" charset="-122"/>
              </a:rPr>
              <a:t>步骤：</a:t>
            </a:r>
          </a:p>
        </p:txBody>
      </p:sp>
      <p:sp>
        <p:nvSpPr>
          <p:cNvPr id="174091" name="AutoShape 11"/>
          <p:cNvSpPr>
            <a:spLocks noChangeArrowheads="1"/>
          </p:cNvSpPr>
          <p:nvPr/>
        </p:nvSpPr>
        <p:spPr bwMode="auto">
          <a:xfrm>
            <a:off x="4643438" y="908050"/>
            <a:ext cx="4500562" cy="2376488"/>
          </a:xfrm>
          <a:prstGeom prst="wedgeRoundRectCallout">
            <a:avLst>
              <a:gd name="adj1" fmla="val -58606"/>
              <a:gd name="adj2" fmla="val 683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算法：</a:t>
            </a:r>
          </a:p>
          <a:p>
            <a:pPr lvl="1"/>
            <a:r>
              <a:rPr lang="en-US" altLang="zh-CN" sz="1600" b="0"/>
              <a:t>int socrelist[NUM],n=0;</a:t>
            </a:r>
          </a:p>
          <a:p>
            <a:pPr lvl="1"/>
            <a:r>
              <a:rPr lang="en-US" altLang="zh-CN" sz="1600" b="0"/>
              <a:t>while(!</a:t>
            </a:r>
            <a:r>
              <a:rPr lang="en-US" altLang="zh-CN" sz="1600">
                <a:solidFill>
                  <a:srgbClr val="0000CC"/>
                </a:solidFill>
              </a:rPr>
              <a:t>feof</a:t>
            </a:r>
            <a:r>
              <a:rPr lang="en-US" altLang="zh-CN" sz="1600" b="0"/>
              <a:t>(in))</a:t>
            </a:r>
          </a:p>
          <a:p>
            <a:pPr lvl="1"/>
            <a:r>
              <a:rPr lang="en-US" altLang="zh-CN" sz="1600" b="0"/>
              <a:t>    </a:t>
            </a:r>
            <a:r>
              <a:rPr lang="en-US" altLang="zh-CN" sz="1600">
                <a:solidFill>
                  <a:srgbClr val="0000CC"/>
                </a:solidFill>
              </a:rPr>
              <a:t>fscanf</a:t>
            </a:r>
            <a:r>
              <a:rPr lang="en-US" altLang="zh-CN" sz="1600" b="0"/>
              <a:t>(</a:t>
            </a:r>
            <a:r>
              <a:rPr lang="en-US" altLang="zh-CN" sz="1600">
                <a:solidFill>
                  <a:srgbClr val="0000CC"/>
                </a:solidFill>
              </a:rPr>
              <a:t>in</a:t>
            </a:r>
            <a:r>
              <a:rPr lang="en-US" altLang="zh-CN" sz="1600" b="0"/>
              <a:t>, “%d”, &amp;scorelist[n++]);</a:t>
            </a:r>
          </a:p>
          <a:p>
            <a:pPr lvl="1"/>
            <a:r>
              <a:rPr lang="zh-CN" altLang="en-US" sz="1600" b="0"/>
              <a:t>函数</a:t>
            </a:r>
            <a:r>
              <a:rPr lang="en-US" altLang="zh-CN" sz="1600" b="0"/>
              <a:t>feof</a:t>
            </a:r>
            <a:r>
              <a:rPr lang="zh-CN" altLang="en-US" sz="1600" b="0"/>
              <a:t>用来测试是否已读写到文件尾</a:t>
            </a:r>
            <a:r>
              <a:rPr lang="en-US" altLang="zh-CN" sz="1600" b="0"/>
              <a:t>,</a:t>
            </a:r>
            <a:r>
              <a:rPr lang="zh-CN" altLang="en-US" sz="1600" b="0"/>
              <a:t>若到文件尾</a:t>
            </a:r>
            <a:r>
              <a:rPr lang="en-US" altLang="zh-CN" sz="1600" b="0"/>
              <a:t>,</a:t>
            </a:r>
            <a:r>
              <a:rPr lang="zh-CN" altLang="en-US" sz="1600" b="0"/>
              <a:t>则返回</a:t>
            </a:r>
            <a:r>
              <a:rPr lang="en-US" altLang="zh-CN" sz="1600" b="0"/>
              <a:t>1,</a:t>
            </a:r>
            <a:r>
              <a:rPr lang="zh-CN" altLang="en-US" sz="1600" b="0"/>
              <a:t>否则返回</a:t>
            </a:r>
            <a:r>
              <a:rPr lang="en-US" altLang="zh-CN" sz="1600" b="0"/>
              <a:t>0</a:t>
            </a:r>
            <a:r>
              <a:rPr lang="zh-CN" altLang="en-US" sz="1600" b="0"/>
              <a:t>。</a:t>
            </a:r>
          </a:p>
          <a:p>
            <a:pPr lvl="1"/>
            <a:r>
              <a:rPr lang="zh-CN" altLang="en-US" sz="1600" b="0"/>
              <a:t>函数</a:t>
            </a:r>
            <a:r>
              <a:rPr lang="en-US" altLang="zh-CN" sz="1600" b="0"/>
              <a:t>fscanf</a:t>
            </a:r>
            <a:r>
              <a:rPr lang="zh-CN" altLang="en-US" sz="1600" b="0"/>
              <a:t>用来从文件中读数据。与标准输入</a:t>
            </a:r>
            <a:r>
              <a:rPr lang="en-US" altLang="zh-CN" sz="1600" b="0"/>
              <a:t>scanf</a:t>
            </a:r>
            <a:r>
              <a:rPr lang="zh-CN" altLang="en-US" sz="1600" b="0"/>
              <a:t>不同的是第一个参数为文件指针。</a:t>
            </a:r>
            <a:endParaRPr lang="zh-CN" altLang="en-US" b="0"/>
          </a:p>
        </p:txBody>
      </p:sp>
      <p:sp>
        <p:nvSpPr>
          <p:cNvPr id="174092" name="AutoShape 12"/>
          <p:cNvSpPr>
            <a:spLocks noChangeArrowheads="1"/>
          </p:cNvSpPr>
          <p:nvPr/>
        </p:nvSpPr>
        <p:spPr bwMode="auto">
          <a:xfrm>
            <a:off x="4643438" y="4652963"/>
            <a:ext cx="4500562" cy="1871662"/>
          </a:xfrm>
          <a:prstGeom prst="wedgeRoundRectCallout">
            <a:avLst>
              <a:gd name="adj1" fmla="val -58958"/>
              <a:gd name="adj2" fmla="val -31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算法：</a:t>
            </a:r>
          </a:p>
          <a:p>
            <a:pPr lvl="1"/>
            <a:r>
              <a:rPr lang="en-US" altLang="zh-CN" b="0"/>
              <a:t>for(i=0; i&lt;n; i++)</a:t>
            </a:r>
          </a:p>
          <a:p>
            <a:pPr lvl="1"/>
            <a:r>
              <a:rPr lang="en-US" altLang="zh-CN" b="0"/>
              <a:t>    </a:t>
            </a:r>
            <a:r>
              <a:rPr lang="en-US" altLang="zh-CN">
                <a:solidFill>
                  <a:srgbClr val="0000CC"/>
                </a:solidFill>
              </a:rPr>
              <a:t>fprintf</a:t>
            </a:r>
            <a:r>
              <a:rPr lang="en-US" altLang="zh-CN" b="0"/>
              <a:t>(</a:t>
            </a:r>
            <a:r>
              <a:rPr lang="en-US" altLang="zh-CN">
                <a:solidFill>
                  <a:srgbClr val="0000CC"/>
                </a:solidFill>
              </a:rPr>
              <a:t>out</a:t>
            </a:r>
            <a:r>
              <a:rPr lang="en-US" altLang="zh-CN" b="0"/>
              <a:t>,“%d “,scorelist[i]);</a:t>
            </a:r>
          </a:p>
          <a:p>
            <a:pPr lvl="1"/>
            <a:r>
              <a:rPr lang="zh-CN" altLang="en-US" sz="1600" b="0"/>
              <a:t>函数</a:t>
            </a:r>
            <a:r>
              <a:rPr lang="en-US" altLang="zh-CN" sz="1600" b="0"/>
              <a:t>fprintf</a:t>
            </a:r>
            <a:r>
              <a:rPr lang="zh-CN" altLang="en-US" sz="1600" b="0"/>
              <a:t>用来输出数据到文件中。与标准输出</a:t>
            </a:r>
            <a:r>
              <a:rPr lang="en-US" altLang="zh-CN" sz="1600" b="0"/>
              <a:t>printf</a:t>
            </a:r>
            <a:r>
              <a:rPr lang="zh-CN" altLang="en-US" sz="1600" b="0"/>
              <a:t>不同的是第一个参数为文件指针。</a:t>
            </a:r>
          </a:p>
          <a:p>
            <a:pPr lvl="1"/>
            <a:endParaRPr lang="en-US" altLang="zh-CN" sz="1600" b="0"/>
          </a:p>
        </p:txBody>
      </p:sp>
      <p:sp>
        <p:nvSpPr>
          <p:cNvPr id="174093" name="AutoShape 13"/>
          <p:cNvSpPr>
            <a:spLocks noChangeArrowheads="1"/>
          </p:cNvSpPr>
          <p:nvPr/>
        </p:nvSpPr>
        <p:spPr bwMode="auto">
          <a:xfrm>
            <a:off x="4643438" y="2852738"/>
            <a:ext cx="4500562" cy="1800225"/>
          </a:xfrm>
          <a:prstGeom prst="wedgeRoundRectCallout">
            <a:avLst>
              <a:gd name="adj1" fmla="val -60546"/>
              <a:gd name="adj2" fmla="val 503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算法：</a:t>
            </a:r>
          </a:p>
          <a:p>
            <a:pPr lvl="1"/>
            <a:r>
              <a:rPr lang="zh-CN" altLang="en-US" b="0"/>
              <a:t>设一个函数专门用来对学生成绩进行排序，函数原型为：</a:t>
            </a:r>
          </a:p>
          <a:p>
            <a:pPr lvl="1"/>
            <a:r>
              <a:rPr lang="en-US" altLang="zh-CN" b="0"/>
              <a:t>void sortScore(int list[], int len 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79712" y="3068960"/>
            <a:ext cx="2232025" cy="2835275"/>
            <a:chOff x="1338" y="1752"/>
            <a:chExt cx="1406" cy="1786"/>
          </a:xfrm>
        </p:grpSpPr>
        <p:sp>
          <p:nvSpPr>
            <p:cNvPr id="20491" name="Text Box 5"/>
            <p:cNvSpPr txBox="1">
              <a:spLocks noChangeArrowheads="1"/>
            </p:cNvSpPr>
            <p:nvPr/>
          </p:nvSpPr>
          <p:spPr bwMode="auto">
            <a:xfrm>
              <a:off x="1338" y="2251"/>
              <a:ext cx="14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从文件中读入学生成绩</a:t>
              </a:r>
            </a:p>
          </p:txBody>
        </p:sp>
        <p:sp>
          <p:nvSpPr>
            <p:cNvPr id="20492" name="Text Box 6"/>
            <p:cNvSpPr txBox="1">
              <a:spLocks noChangeArrowheads="1"/>
            </p:cNvSpPr>
            <p:nvPr/>
          </p:nvSpPr>
          <p:spPr bwMode="auto">
            <a:xfrm>
              <a:off x="1338" y="2795"/>
              <a:ext cx="14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对学生成绩排序</a:t>
              </a:r>
            </a:p>
          </p:txBody>
        </p:sp>
        <p:sp>
          <p:nvSpPr>
            <p:cNvPr id="20493" name="Text Box 7"/>
            <p:cNvSpPr txBox="1">
              <a:spLocks noChangeArrowheads="1"/>
            </p:cNvSpPr>
            <p:nvPr/>
          </p:nvSpPr>
          <p:spPr bwMode="auto">
            <a:xfrm>
              <a:off x="1338" y="3340"/>
              <a:ext cx="140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输出排序后成绩到文件中</a:t>
              </a:r>
            </a:p>
          </p:txBody>
        </p:sp>
        <p:sp>
          <p:nvSpPr>
            <p:cNvPr id="20494" name="Line 8"/>
            <p:cNvSpPr>
              <a:spLocks noChangeShapeType="1"/>
            </p:cNvSpPr>
            <p:nvPr/>
          </p:nvSpPr>
          <p:spPr bwMode="auto">
            <a:xfrm>
              <a:off x="1973" y="197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5" name="Line 9"/>
            <p:cNvSpPr>
              <a:spLocks noChangeShapeType="1"/>
            </p:cNvSpPr>
            <p:nvPr/>
          </p:nvSpPr>
          <p:spPr bwMode="auto">
            <a:xfrm>
              <a:off x="1973" y="247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0"/>
            <p:cNvSpPr>
              <a:spLocks noChangeShapeType="1"/>
            </p:cNvSpPr>
            <p:nvPr/>
          </p:nvSpPr>
          <p:spPr bwMode="auto">
            <a:xfrm>
              <a:off x="1973" y="302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Text Box 20"/>
            <p:cNvSpPr txBox="1">
              <a:spLocks noChangeArrowheads="1"/>
            </p:cNvSpPr>
            <p:nvPr/>
          </p:nvSpPr>
          <p:spPr bwMode="auto">
            <a:xfrm>
              <a:off x="1338" y="1752"/>
              <a:ext cx="14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/>
                <a:t>打开输入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输出文件</a:t>
              </a:r>
            </a:p>
          </p:txBody>
        </p:sp>
      </p:grpSp>
      <p:sp>
        <p:nvSpPr>
          <p:cNvPr id="174102" name="AutoShape 22"/>
          <p:cNvSpPr>
            <a:spLocks noChangeArrowheads="1"/>
          </p:cNvSpPr>
          <p:nvPr/>
        </p:nvSpPr>
        <p:spPr bwMode="auto">
          <a:xfrm>
            <a:off x="4643438" y="0"/>
            <a:ext cx="4500562" cy="1700213"/>
          </a:xfrm>
          <a:prstGeom prst="wedgeRoundRectCallout">
            <a:avLst>
              <a:gd name="adj1" fmla="val -58606"/>
              <a:gd name="adj2" fmla="val 1153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算法：</a:t>
            </a:r>
          </a:p>
          <a:p>
            <a:pPr lvl="1"/>
            <a:r>
              <a:rPr lang="en-US" altLang="zh-CN" b="0"/>
              <a:t>FILE *in, *out;</a:t>
            </a:r>
          </a:p>
          <a:p>
            <a:pPr lvl="1"/>
            <a:r>
              <a:rPr lang="en-US" altLang="zh-CN" b="0"/>
              <a:t>in = fopen(“scorelist.in”, “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en-US" altLang="zh-CN" b="0"/>
              <a:t>”);</a:t>
            </a:r>
          </a:p>
          <a:p>
            <a:pPr lvl="1"/>
            <a:r>
              <a:rPr lang="en-US" altLang="zh-CN" b="0"/>
              <a:t>out = fopen(“scorelist.out”,”</a:t>
            </a:r>
            <a:r>
              <a:rPr lang="en-US" altLang="zh-CN">
                <a:solidFill>
                  <a:srgbClr val="0000CC"/>
                </a:solidFill>
              </a:rPr>
              <a:t>w</a:t>
            </a:r>
            <a:r>
              <a:rPr lang="en-US" altLang="zh-CN" b="0"/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1" grpId="0" animBg="1"/>
      <p:bldP spid="174092" grpId="0" animBg="1"/>
      <p:bldP spid="174093" grpId="0" animBg="1"/>
      <p:bldP spid="1741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D163BD-6181-4EAD-A660-D42307D99758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 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：算法分析</a:t>
            </a:r>
            <a:r>
              <a:rPr lang="en-US" altLang="zh-CN" smtClean="0">
                <a:ea typeface="宋体" pitchFamily="2" charset="-122"/>
              </a:rPr>
              <a:t>- </a:t>
            </a:r>
            <a:r>
              <a:rPr lang="zh-CN" altLang="en-US" smtClean="0">
                <a:ea typeface="宋体" pitchFamily="2" charset="-122"/>
              </a:rPr>
              <a:t>选择排序（续）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>
                <a:ea typeface="宋体" pitchFamily="2" charset="-122"/>
              </a:rPr>
              <a:t>有许多经典的算法用来对数据进行排序，如选择排序（</a:t>
            </a:r>
            <a:r>
              <a:rPr lang="en-US" altLang="zh-CN" b="0" dirty="0" smtClean="0">
                <a:ea typeface="宋体" pitchFamily="2" charset="-122"/>
              </a:rPr>
              <a:t>selection sort</a:t>
            </a:r>
            <a:r>
              <a:rPr lang="zh-CN" altLang="en-US" b="0" dirty="0" smtClean="0">
                <a:ea typeface="宋体" pitchFamily="2" charset="-122"/>
              </a:rPr>
              <a:t>）、插入排序（</a:t>
            </a:r>
            <a:r>
              <a:rPr lang="en-US" altLang="zh-CN" b="0" dirty="0" smtClean="0">
                <a:ea typeface="宋体" pitchFamily="2" charset="-122"/>
              </a:rPr>
              <a:t>insertion sort</a:t>
            </a:r>
            <a:r>
              <a:rPr lang="zh-CN" altLang="en-US" b="0" dirty="0" smtClean="0">
                <a:ea typeface="宋体" pitchFamily="2" charset="-122"/>
              </a:rPr>
              <a:t>）和快速排序（</a:t>
            </a:r>
            <a:r>
              <a:rPr lang="en-US" altLang="zh-CN" b="0" dirty="0" smtClean="0">
                <a:ea typeface="宋体" pitchFamily="2" charset="-122"/>
              </a:rPr>
              <a:t>quick sort</a:t>
            </a:r>
            <a:r>
              <a:rPr lang="zh-CN" altLang="en-US" b="0" dirty="0" smtClean="0">
                <a:ea typeface="宋体" pitchFamily="2" charset="-122"/>
              </a:rPr>
              <a:t>）等。有关排序算法及分析主要在</a:t>
            </a:r>
            <a:r>
              <a:rPr lang="en-US" altLang="zh-CN" b="0" dirty="0" smtClean="0">
                <a:ea typeface="宋体" pitchFamily="2" charset="-122"/>
              </a:rPr>
              <a:t>《</a:t>
            </a:r>
            <a:r>
              <a:rPr lang="zh-CN" altLang="en-US" b="0" dirty="0" smtClean="0">
                <a:ea typeface="宋体" pitchFamily="2" charset="-122"/>
              </a:rPr>
              <a:t>数据结构</a:t>
            </a:r>
            <a:r>
              <a:rPr lang="en-US" altLang="zh-CN" b="0" dirty="0" smtClean="0">
                <a:ea typeface="宋体" pitchFamily="2" charset="-122"/>
              </a:rPr>
              <a:t>》</a:t>
            </a:r>
            <a:r>
              <a:rPr lang="zh-CN" altLang="en-US" b="0" dirty="0" smtClean="0">
                <a:ea typeface="宋体" pitchFamily="2" charset="-122"/>
              </a:rPr>
              <a:t>课程中讲授。</a:t>
            </a:r>
          </a:p>
          <a:p>
            <a:r>
              <a:rPr lang="zh-CN" altLang="en-US" b="0" dirty="0" smtClean="0">
                <a:ea typeface="宋体" pitchFamily="2" charset="-122"/>
              </a:rPr>
              <a:t>在问题</a:t>
            </a:r>
            <a:r>
              <a:rPr lang="en-US" altLang="zh-CN" b="0" dirty="0" smtClean="0">
                <a:ea typeface="宋体" pitchFamily="2" charset="-122"/>
              </a:rPr>
              <a:t>4.2</a:t>
            </a:r>
            <a:r>
              <a:rPr lang="zh-CN" altLang="en-US" b="0" dirty="0" smtClean="0">
                <a:ea typeface="宋体" pitchFamily="2" charset="-122"/>
              </a:rPr>
              <a:t>中将使用常用的</a:t>
            </a:r>
            <a:r>
              <a:rPr lang="zh-CN" altLang="en-US" dirty="0" smtClean="0">
                <a:solidFill>
                  <a:srgbClr val="0000CC"/>
                </a:solidFill>
                <a:ea typeface="宋体" pitchFamily="2" charset="-122"/>
              </a:rPr>
              <a:t>选择排序</a:t>
            </a:r>
            <a:r>
              <a:rPr lang="zh-CN" altLang="en-US" b="0" dirty="0" smtClean="0">
                <a:ea typeface="宋体" pitchFamily="2" charset="-122"/>
              </a:rPr>
              <a:t>算法对学生成绩进行排序。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FFDCD1-7504-454F-8360-760204C1F2C8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本章目标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进一步掌握模块化设计思想</a:t>
            </a:r>
          </a:p>
          <a:p>
            <a:r>
              <a:rPr lang="zh-CN" altLang="en-US" smtClean="0">
                <a:ea typeface="宋体" pitchFamily="2" charset="-122"/>
              </a:rPr>
              <a:t>掌握常用的数据查找及排序方法</a:t>
            </a:r>
          </a:p>
          <a:p>
            <a:r>
              <a:rPr lang="zh-CN" altLang="en-US" smtClean="0">
                <a:ea typeface="宋体" pitchFamily="2" charset="-122"/>
              </a:rPr>
              <a:t>掌握全局变量</a:t>
            </a:r>
          </a:p>
          <a:p>
            <a:r>
              <a:rPr lang="zh-CN" altLang="en-US" smtClean="0">
                <a:ea typeface="宋体" pitchFamily="2" charset="-122"/>
              </a:rPr>
              <a:t>了解递归程序设计思想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49BB82-6DCE-4B99-B37F-F93E4497EEC6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 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：算法分析</a:t>
            </a:r>
            <a:r>
              <a:rPr lang="en-US" altLang="zh-CN" smtClean="0">
                <a:ea typeface="宋体" pitchFamily="2" charset="-122"/>
              </a:rPr>
              <a:t>- </a:t>
            </a:r>
            <a:r>
              <a:rPr lang="zh-CN" altLang="en-US" smtClean="0">
                <a:ea typeface="宋体" pitchFamily="2" charset="-122"/>
              </a:rPr>
              <a:t>选择排序（续）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>
                <a:ea typeface="宋体" pitchFamily="2" charset="-122"/>
              </a:rPr>
              <a:t>选择排序的核心思想是：</a:t>
            </a:r>
            <a:endParaRPr lang="en-US" altLang="zh-CN" b="0" dirty="0" smtClean="0">
              <a:ea typeface="宋体" pitchFamily="2" charset="-122"/>
            </a:endParaRPr>
          </a:p>
          <a:p>
            <a:pPr lvl="1"/>
            <a:r>
              <a:rPr lang="zh-CN" altLang="en-US" b="0" dirty="0" smtClean="0">
                <a:latin typeface="楷体" pitchFamily="49" charset="-122"/>
                <a:ea typeface="楷体" pitchFamily="49" charset="-122"/>
              </a:rPr>
              <a:t>找到数组中未排序部分的最大元素；</a:t>
            </a:r>
            <a:endParaRPr lang="en-US" altLang="zh-CN" b="0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b="0" dirty="0" smtClean="0">
                <a:latin typeface="楷体" pitchFamily="49" charset="-122"/>
                <a:ea typeface="楷体" pitchFamily="49" charset="-122"/>
              </a:rPr>
              <a:t>然后将其移到未排序部分的最前端（从大至小排序）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b="0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重复上述步骤，直到所有元素都排好序。</a:t>
            </a:r>
            <a:endParaRPr lang="en-US" altLang="zh-CN" b="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b="0" dirty="0" smtClean="0">
                <a:latin typeface="楷体" pitchFamily="49" charset="-122"/>
                <a:ea typeface="楷体" pitchFamily="49" charset="-122"/>
              </a:rPr>
              <a:t>即首先在整个数组中查找最大元素，将其换到第一个位置；然后从数组中第二个元素开始查找最大元素，以此类推。下面以图示来说明：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CA7D52-0169-4EDC-8DCF-7EC05802BF45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 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：算法分析</a:t>
            </a:r>
            <a:r>
              <a:rPr lang="en-US" altLang="zh-CN" smtClean="0">
                <a:ea typeface="宋体" pitchFamily="2" charset="-122"/>
              </a:rPr>
              <a:t>- </a:t>
            </a:r>
            <a:r>
              <a:rPr lang="zh-CN" altLang="en-US" smtClean="0">
                <a:ea typeface="宋体" pitchFamily="2" charset="-122"/>
              </a:rPr>
              <a:t>选择排序（续）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8175" y="1341438"/>
            <a:ext cx="4427538" cy="792162"/>
            <a:chOff x="1020" y="663"/>
            <a:chExt cx="2789" cy="499"/>
          </a:xfrm>
        </p:grpSpPr>
        <p:sp>
          <p:nvSpPr>
            <p:cNvPr id="23648" name="Rectangle 4"/>
            <p:cNvSpPr>
              <a:spLocks noChangeArrowheads="1"/>
            </p:cNvSpPr>
            <p:nvPr/>
          </p:nvSpPr>
          <p:spPr bwMode="auto">
            <a:xfrm>
              <a:off x="1020" y="890"/>
              <a:ext cx="2767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9" name="Line 5"/>
            <p:cNvSpPr>
              <a:spLocks noChangeShapeType="1"/>
            </p:cNvSpPr>
            <p:nvPr/>
          </p:nvSpPr>
          <p:spPr bwMode="auto">
            <a:xfrm>
              <a:off x="138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0" name="Text Box 6"/>
            <p:cNvSpPr txBox="1">
              <a:spLocks noChangeArrowheads="1"/>
            </p:cNvSpPr>
            <p:nvPr/>
          </p:nvSpPr>
          <p:spPr bwMode="auto">
            <a:xfrm>
              <a:off x="106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16</a:t>
              </a:r>
            </a:p>
          </p:txBody>
        </p:sp>
        <p:sp>
          <p:nvSpPr>
            <p:cNvPr id="23651" name="Line 7"/>
            <p:cNvSpPr>
              <a:spLocks noChangeShapeType="1"/>
            </p:cNvSpPr>
            <p:nvPr/>
          </p:nvSpPr>
          <p:spPr bwMode="auto">
            <a:xfrm>
              <a:off x="165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2" name="Line 8"/>
            <p:cNvSpPr>
              <a:spLocks noChangeShapeType="1"/>
            </p:cNvSpPr>
            <p:nvPr/>
          </p:nvSpPr>
          <p:spPr bwMode="auto">
            <a:xfrm>
              <a:off x="192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3" name="Line 9"/>
            <p:cNvSpPr>
              <a:spLocks noChangeShapeType="1"/>
            </p:cNvSpPr>
            <p:nvPr/>
          </p:nvSpPr>
          <p:spPr bwMode="auto">
            <a:xfrm>
              <a:off x="2200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4" name="Line 10"/>
            <p:cNvSpPr>
              <a:spLocks noChangeShapeType="1"/>
            </p:cNvSpPr>
            <p:nvPr/>
          </p:nvSpPr>
          <p:spPr bwMode="auto">
            <a:xfrm>
              <a:off x="2472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5" name="Line 11"/>
            <p:cNvSpPr>
              <a:spLocks noChangeShapeType="1"/>
            </p:cNvSpPr>
            <p:nvPr/>
          </p:nvSpPr>
          <p:spPr bwMode="auto">
            <a:xfrm>
              <a:off x="2744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6" name="Line 12"/>
            <p:cNvSpPr>
              <a:spLocks noChangeShapeType="1"/>
            </p:cNvSpPr>
            <p:nvPr/>
          </p:nvSpPr>
          <p:spPr bwMode="auto">
            <a:xfrm>
              <a:off x="2971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7" name="Line 13"/>
            <p:cNvSpPr>
              <a:spLocks noChangeShapeType="1"/>
            </p:cNvSpPr>
            <p:nvPr/>
          </p:nvSpPr>
          <p:spPr bwMode="auto">
            <a:xfrm>
              <a:off x="324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8" name="Line 14"/>
            <p:cNvSpPr>
              <a:spLocks noChangeShapeType="1"/>
            </p:cNvSpPr>
            <p:nvPr/>
          </p:nvSpPr>
          <p:spPr bwMode="auto">
            <a:xfrm>
              <a:off x="351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9" name="Line 15"/>
            <p:cNvSpPr>
              <a:spLocks noChangeShapeType="1"/>
            </p:cNvSpPr>
            <p:nvPr/>
          </p:nvSpPr>
          <p:spPr bwMode="auto">
            <a:xfrm>
              <a:off x="378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0" name="Text Box 16"/>
            <p:cNvSpPr txBox="1">
              <a:spLocks noChangeArrowheads="1"/>
            </p:cNvSpPr>
            <p:nvPr/>
          </p:nvSpPr>
          <p:spPr bwMode="auto">
            <a:xfrm>
              <a:off x="1338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661" name="Text Box 17"/>
            <p:cNvSpPr txBox="1">
              <a:spLocks noChangeArrowheads="1"/>
            </p:cNvSpPr>
            <p:nvPr/>
          </p:nvSpPr>
          <p:spPr bwMode="auto">
            <a:xfrm>
              <a:off x="165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24</a:t>
              </a:r>
            </a:p>
          </p:txBody>
        </p:sp>
        <p:sp>
          <p:nvSpPr>
            <p:cNvPr id="23662" name="Text Box 18"/>
            <p:cNvSpPr txBox="1">
              <a:spLocks noChangeArrowheads="1"/>
            </p:cNvSpPr>
            <p:nvPr/>
          </p:nvSpPr>
          <p:spPr bwMode="auto">
            <a:xfrm>
              <a:off x="1927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663" name="Text Box 19"/>
            <p:cNvSpPr txBox="1">
              <a:spLocks noChangeArrowheads="1"/>
            </p:cNvSpPr>
            <p:nvPr/>
          </p:nvSpPr>
          <p:spPr bwMode="auto">
            <a:xfrm>
              <a:off x="2200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25</a:t>
              </a:r>
            </a:p>
          </p:txBody>
        </p:sp>
        <p:sp>
          <p:nvSpPr>
            <p:cNvPr id="23664" name="Text Box 20"/>
            <p:cNvSpPr txBox="1">
              <a:spLocks noChangeArrowheads="1"/>
            </p:cNvSpPr>
            <p:nvPr/>
          </p:nvSpPr>
          <p:spPr bwMode="auto">
            <a:xfrm>
              <a:off x="242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62</a:t>
              </a:r>
            </a:p>
          </p:txBody>
        </p:sp>
        <p:sp>
          <p:nvSpPr>
            <p:cNvPr id="23665" name="Text Box 21"/>
            <p:cNvSpPr txBox="1">
              <a:spLocks noChangeArrowheads="1"/>
            </p:cNvSpPr>
            <p:nvPr/>
          </p:nvSpPr>
          <p:spPr bwMode="auto">
            <a:xfrm>
              <a:off x="2699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45</a:t>
              </a:r>
            </a:p>
          </p:txBody>
        </p:sp>
        <p:sp>
          <p:nvSpPr>
            <p:cNvPr id="23666" name="Text Box 22"/>
            <p:cNvSpPr txBox="1">
              <a:spLocks noChangeArrowheads="1"/>
            </p:cNvSpPr>
            <p:nvPr/>
          </p:nvSpPr>
          <p:spPr bwMode="auto">
            <a:xfrm>
              <a:off x="2971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667" name="Text Box 23"/>
            <p:cNvSpPr txBox="1">
              <a:spLocks noChangeArrowheads="1"/>
            </p:cNvSpPr>
            <p:nvPr/>
          </p:nvSpPr>
          <p:spPr bwMode="auto">
            <a:xfrm>
              <a:off x="3243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65</a:t>
              </a:r>
            </a:p>
          </p:txBody>
        </p:sp>
        <p:sp>
          <p:nvSpPr>
            <p:cNvPr id="23668" name="Text Box 24"/>
            <p:cNvSpPr txBox="1">
              <a:spLocks noChangeArrowheads="1"/>
            </p:cNvSpPr>
            <p:nvPr/>
          </p:nvSpPr>
          <p:spPr bwMode="auto">
            <a:xfrm>
              <a:off x="351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669" name="Text Box 25"/>
            <p:cNvSpPr txBox="1">
              <a:spLocks noChangeArrowheads="1"/>
            </p:cNvSpPr>
            <p:nvPr/>
          </p:nvSpPr>
          <p:spPr bwMode="auto">
            <a:xfrm>
              <a:off x="1338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3670" name="Text Box 26"/>
            <p:cNvSpPr txBox="1">
              <a:spLocks noChangeArrowheads="1"/>
            </p:cNvSpPr>
            <p:nvPr/>
          </p:nvSpPr>
          <p:spPr bwMode="auto">
            <a:xfrm>
              <a:off x="1066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23671" name="Text Box 27"/>
            <p:cNvSpPr txBox="1">
              <a:spLocks noChangeArrowheads="1"/>
            </p:cNvSpPr>
            <p:nvPr/>
          </p:nvSpPr>
          <p:spPr bwMode="auto">
            <a:xfrm>
              <a:off x="1927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3672" name="Text Box 28"/>
            <p:cNvSpPr txBox="1">
              <a:spLocks noChangeArrowheads="1"/>
            </p:cNvSpPr>
            <p:nvPr/>
          </p:nvSpPr>
          <p:spPr bwMode="auto">
            <a:xfrm>
              <a:off x="1655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3673" name="Text Box 29"/>
            <p:cNvSpPr txBox="1">
              <a:spLocks noChangeArrowheads="1"/>
            </p:cNvSpPr>
            <p:nvPr/>
          </p:nvSpPr>
          <p:spPr bwMode="auto">
            <a:xfrm>
              <a:off x="2200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674" name="Text Box 30"/>
            <p:cNvSpPr txBox="1">
              <a:spLocks noChangeArrowheads="1"/>
            </p:cNvSpPr>
            <p:nvPr/>
          </p:nvSpPr>
          <p:spPr bwMode="auto">
            <a:xfrm>
              <a:off x="2744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3675" name="Text Box 31"/>
            <p:cNvSpPr txBox="1">
              <a:spLocks noChangeArrowheads="1"/>
            </p:cNvSpPr>
            <p:nvPr/>
          </p:nvSpPr>
          <p:spPr bwMode="auto">
            <a:xfrm>
              <a:off x="2472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676" name="Text Box 32"/>
            <p:cNvSpPr txBox="1">
              <a:spLocks noChangeArrowheads="1"/>
            </p:cNvSpPr>
            <p:nvPr/>
          </p:nvSpPr>
          <p:spPr bwMode="auto">
            <a:xfrm>
              <a:off x="3243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677" name="Text Box 33"/>
            <p:cNvSpPr txBox="1">
              <a:spLocks noChangeArrowheads="1"/>
            </p:cNvSpPr>
            <p:nvPr/>
          </p:nvSpPr>
          <p:spPr bwMode="auto">
            <a:xfrm>
              <a:off x="2971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678" name="Text Box 34"/>
            <p:cNvSpPr txBox="1">
              <a:spLocks noChangeArrowheads="1"/>
            </p:cNvSpPr>
            <p:nvPr/>
          </p:nvSpPr>
          <p:spPr bwMode="auto">
            <a:xfrm>
              <a:off x="3515" y="66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9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908175" y="2112963"/>
            <a:ext cx="4392613" cy="396875"/>
            <a:chOff x="1202" y="1331"/>
            <a:chExt cx="2767" cy="250"/>
          </a:xfrm>
        </p:grpSpPr>
        <p:sp>
          <p:nvSpPr>
            <p:cNvPr id="23643" name="Line 36"/>
            <p:cNvSpPr>
              <a:spLocks noChangeShapeType="1"/>
            </p:cNvSpPr>
            <p:nvPr/>
          </p:nvSpPr>
          <p:spPr bwMode="auto">
            <a:xfrm>
              <a:off x="1202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4" name="Line 37"/>
            <p:cNvSpPr>
              <a:spLocks noChangeShapeType="1"/>
            </p:cNvSpPr>
            <p:nvPr/>
          </p:nvSpPr>
          <p:spPr bwMode="auto">
            <a:xfrm>
              <a:off x="3969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5" name="Line 38"/>
            <p:cNvSpPr>
              <a:spLocks noChangeShapeType="1"/>
            </p:cNvSpPr>
            <p:nvPr/>
          </p:nvSpPr>
          <p:spPr bwMode="auto">
            <a:xfrm flipH="1">
              <a:off x="1202" y="1480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6" name="Text Box 39"/>
            <p:cNvSpPr txBox="1">
              <a:spLocks noChangeArrowheads="1"/>
            </p:cNvSpPr>
            <p:nvPr/>
          </p:nvSpPr>
          <p:spPr bwMode="auto">
            <a:xfrm>
              <a:off x="2096" y="1331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0"/>
                <a:t>未排序</a:t>
              </a:r>
            </a:p>
          </p:txBody>
        </p:sp>
        <p:sp>
          <p:nvSpPr>
            <p:cNvPr id="23647" name="Line 40"/>
            <p:cNvSpPr>
              <a:spLocks noChangeShapeType="1"/>
            </p:cNvSpPr>
            <p:nvPr/>
          </p:nvSpPr>
          <p:spPr bwMode="auto">
            <a:xfrm>
              <a:off x="2699" y="148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193" name="AutoShape 41"/>
          <p:cNvSpPr>
            <a:spLocks noChangeArrowheads="1"/>
          </p:cNvSpPr>
          <p:nvPr/>
        </p:nvSpPr>
        <p:spPr bwMode="auto">
          <a:xfrm>
            <a:off x="6877050" y="620713"/>
            <a:ext cx="1873250" cy="720725"/>
          </a:xfrm>
          <a:prstGeom prst="wedgeRoundRectCallout">
            <a:avLst>
              <a:gd name="adj1" fmla="val -107968"/>
              <a:gd name="adj2" fmla="val 112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最大元素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195513" y="960438"/>
            <a:ext cx="3600450" cy="668337"/>
            <a:chOff x="1383" y="605"/>
            <a:chExt cx="2268" cy="421"/>
          </a:xfrm>
        </p:grpSpPr>
        <p:sp>
          <p:nvSpPr>
            <p:cNvPr id="23638" name="Line 43"/>
            <p:cNvSpPr>
              <a:spLocks noChangeShapeType="1"/>
            </p:cNvSpPr>
            <p:nvPr/>
          </p:nvSpPr>
          <p:spPr bwMode="auto">
            <a:xfrm>
              <a:off x="1383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39" name="Line 44"/>
            <p:cNvSpPr>
              <a:spLocks noChangeShapeType="1"/>
            </p:cNvSpPr>
            <p:nvPr/>
          </p:nvSpPr>
          <p:spPr bwMode="auto">
            <a:xfrm>
              <a:off x="3606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0" name="Text Box 45"/>
            <p:cNvSpPr txBox="1">
              <a:spLocks noChangeArrowheads="1"/>
            </p:cNvSpPr>
            <p:nvPr/>
          </p:nvSpPr>
          <p:spPr bwMode="auto">
            <a:xfrm>
              <a:off x="2278" y="60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0"/>
                <a:t>交换</a:t>
              </a:r>
            </a:p>
          </p:txBody>
        </p:sp>
        <p:sp>
          <p:nvSpPr>
            <p:cNvPr id="23641" name="Line 46"/>
            <p:cNvSpPr>
              <a:spLocks noChangeShapeType="1"/>
            </p:cNvSpPr>
            <p:nvPr/>
          </p:nvSpPr>
          <p:spPr bwMode="auto">
            <a:xfrm>
              <a:off x="1383" y="79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2" name="Line 47"/>
            <p:cNvSpPr>
              <a:spLocks noChangeShapeType="1"/>
            </p:cNvSpPr>
            <p:nvPr/>
          </p:nvSpPr>
          <p:spPr bwMode="auto">
            <a:xfrm>
              <a:off x="2789" y="79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835150" y="3644900"/>
            <a:ext cx="4427538" cy="792163"/>
            <a:chOff x="1020" y="663"/>
            <a:chExt cx="2789" cy="499"/>
          </a:xfrm>
        </p:grpSpPr>
        <p:sp>
          <p:nvSpPr>
            <p:cNvPr id="23607" name="Rectangle 49"/>
            <p:cNvSpPr>
              <a:spLocks noChangeArrowheads="1"/>
            </p:cNvSpPr>
            <p:nvPr/>
          </p:nvSpPr>
          <p:spPr bwMode="auto">
            <a:xfrm>
              <a:off x="1020" y="890"/>
              <a:ext cx="2767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8" name="Line 50"/>
            <p:cNvSpPr>
              <a:spLocks noChangeShapeType="1"/>
            </p:cNvSpPr>
            <p:nvPr/>
          </p:nvSpPr>
          <p:spPr bwMode="auto">
            <a:xfrm>
              <a:off x="138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9" name="Text Box 51"/>
            <p:cNvSpPr txBox="1">
              <a:spLocks noChangeArrowheads="1"/>
            </p:cNvSpPr>
            <p:nvPr/>
          </p:nvSpPr>
          <p:spPr bwMode="auto">
            <a:xfrm>
              <a:off x="106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65</a:t>
              </a:r>
            </a:p>
          </p:txBody>
        </p:sp>
        <p:sp>
          <p:nvSpPr>
            <p:cNvPr id="23610" name="Line 52"/>
            <p:cNvSpPr>
              <a:spLocks noChangeShapeType="1"/>
            </p:cNvSpPr>
            <p:nvPr/>
          </p:nvSpPr>
          <p:spPr bwMode="auto">
            <a:xfrm>
              <a:off x="165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1" name="Line 53"/>
            <p:cNvSpPr>
              <a:spLocks noChangeShapeType="1"/>
            </p:cNvSpPr>
            <p:nvPr/>
          </p:nvSpPr>
          <p:spPr bwMode="auto">
            <a:xfrm>
              <a:off x="192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2" name="Line 54"/>
            <p:cNvSpPr>
              <a:spLocks noChangeShapeType="1"/>
            </p:cNvSpPr>
            <p:nvPr/>
          </p:nvSpPr>
          <p:spPr bwMode="auto">
            <a:xfrm>
              <a:off x="2200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3" name="Line 55"/>
            <p:cNvSpPr>
              <a:spLocks noChangeShapeType="1"/>
            </p:cNvSpPr>
            <p:nvPr/>
          </p:nvSpPr>
          <p:spPr bwMode="auto">
            <a:xfrm>
              <a:off x="2472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4" name="Line 56"/>
            <p:cNvSpPr>
              <a:spLocks noChangeShapeType="1"/>
            </p:cNvSpPr>
            <p:nvPr/>
          </p:nvSpPr>
          <p:spPr bwMode="auto">
            <a:xfrm>
              <a:off x="2744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5" name="Line 57"/>
            <p:cNvSpPr>
              <a:spLocks noChangeShapeType="1"/>
            </p:cNvSpPr>
            <p:nvPr/>
          </p:nvSpPr>
          <p:spPr bwMode="auto">
            <a:xfrm>
              <a:off x="2971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6" name="Line 58"/>
            <p:cNvSpPr>
              <a:spLocks noChangeShapeType="1"/>
            </p:cNvSpPr>
            <p:nvPr/>
          </p:nvSpPr>
          <p:spPr bwMode="auto">
            <a:xfrm>
              <a:off x="324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7" name="Line 59"/>
            <p:cNvSpPr>
              <a:spLocks noChangeShapeType="1"/>
            </p:cNvSpPr>
            <p:nvPr/>
          </p:nvSpPr>
          <p:spPr bwMode="auto">
            <a:xfrm>
              <a:off x="351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8" name="Line 60"/>
            <p:cNvSpPr>
              <a:spLocks noChangeShapeType="1"/>
            </p:cNvSpPr>
            <p:nvPr/>
          </p:nvSpPr>
          <p:spPr bwMode="auto">
            <a:xfrm>
              <a:off x="378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9" name="Text Box 61"/>
            <p:cNvSpPr txBox="1">
              <a:spLocks noChangeArrowheads="1"/>
            </p:cNvSpPr>
            <p:nvPr/>
          </p:nvSpPr>
          <p:spPr bwMode="auto">
            <a:xfrm>
              <a:off x="1338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620" name="Text Box 62"/>
            <p:cNvSpPr txBox="1">
              <a:spLocks noChangeArrowheads="1"/>
            </p:cNvSpPr>
            <p:nvPr/>
          </p:nvSpPr>
          <p:spPr bwMode="auto">
            <a:xfrm>
              <a:off x="165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24</a:t>
              </a:r>
            </a:p>
          </p:txBody>
        </p:sp>
        <p:sp>
          <p:nvSpPr>
            <p:cNvPr id="23621" name="Text Box 63"/>
            <p:cNvSpPr txBox="1">
              <a:spLocks noChangeArrowheads="1"/>
            </p:cNvSpPr>
            <p:nvPr/>
          </p:nvSpPr>
          <p:spPr bwMode="auto">
            <a:xfrm>
              <a:off x="1927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622" name="Text Box 64"/>
            <p:cNvSpPr txBox="1">
              <a:spLocks noChangeArrowheads="1"/>
            </p:cNvSpPr>
            <p:nvPr/>
          </p:nvSpPr>
          <p:spPr bwMode="auto">
            <a:xfrm>
              <a:off x="2200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25</a:t>
              </a:r>
            </a:p>
          </p:txBody>
        </p:sp>
        <p:sp>
          <p:nvSpPr>
            <p:cNvPr id="23623" name="Text Box 65"/>
            <p:cNvSpPr txBox="1">
              <a:spLocks noChangeArrowheads="1"/>
            </p:cNvSpPr>
            <p:nvPr/>
          </p:nvSpPr>
          <p:spPr bwMode="auto">
            <a:xfrm>
              <a:off x="242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62</a:t>
              </a:r>
            </a:p>
          </p:txBody>
        </p:sp>
        <p:sp>
          <p:nvSpPr>
            <p:cNvPr id="23624" name="Text Box 66"/>
            <p:cNvSpPr txBox="1">
              <a:spLocks noChangeArrowheads="1"/>
            </p:cNvSpPr>
            <p:nvPr/>
          </p:nvSpPr>
          <p:spPr bwMode="auto">
            <a:xfrm>
              <a:off x="2699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45</a:t>
              </a:r>
            </a:p>
          </p:txBody>
        </p:sp>
        <p:sp>
          <p:nvSpPr>
            <p:cNvPr id="23625" name="Text Box 67"/>
            <p:cNvSpPr txBox="1">
              <a:spLocks noChangeArrowheads="1"/>
            </p:cNvSpPr>
            <p:nvPr/>
          </p:nvSpPr>
          <p:spPr bwMode="auto">
            <a:xfrm>
              <a:off x="2971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626" name="Text Box 68"/>
            <p:cNvSpPr txBox="1">
              <a:spLocks noChangeArrowheads="1"/>
            </p:cNvSpPr>
            <p:nvPr/>
          </p:nvSpPr>
          <p:spPr bwMode="auto">
            <a:xfrm>
              <a:off x="3243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16</a:t>
              </a:r>
            </a:p>
          </p:txBody>
        </p:sp>
        <p:sp>
          <p:nvSpPr>
            <p:cNvPr id="23627" name="Text Box 69"/>
            <p:cNvSpPr txBox="1">
              <a:spLocks noChangeArrowheads="1"/>
            </p:cNvSpPr>
            <p:nvPr/>
          </p:nvSpPr>
          <p:spPr bwMode="auto">
            <a:xfrm>
              <a:off x="351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628" name="Text Box 70"/>
            <p:cNvSpPr txBox="1">
              <a:spLocks noChangeArrowheads="1"/>
            </p:cNvSpPr>
            <p:nvPr/>
          </p:nvSpPr>
          <p:spPr bwMode="auto">
            <a:xfrm>
              <a:off x="1338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3629" name="Text Box 71"/>
            <p:cNvSpPr txBox="1">
              <a:spLocks noChangeArrowheads="1"/>
            </p:cNvSpPr>
            <p:nvPr/>
          </p:nvSpPr>
          <p:spPr bwMode="auto">
            <a:xfrm>
              <a:off x="1066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23630" name="Text Box 72"/>
            <p:cNvSpPr txBox="1">
              <a:spLocks noChangeArrowheads="1"/>
            </p:cNvSpPr>
            <p:nvPr/>
          </p:nvSpPr>
          <p:spPr bwMode="auto">
            <a:xfrm>
              <a:off x="1927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3631" name="Text Box 73"/>
            <p:cNvSpPr txBox="1">
              <a:spLocks noChangeArrowheads="1"/>
            </p:cNvSpPr>
            <p:nvPr/>
          </p:nvSpPr>
          <p:spPr bwMode="auto">
            <a:xfrm>
              <a:off x="1655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3632" name="Text Box 74"/>
            <p:cNvSpPr txBox="1">
              <a:spLocks noChangeArrowheads="1"/>
            </p:cNvSpPr>
            <p:nvPr/>
          </p:nvSpPr>
          <p:spPr bwMode="auto">
            <a:xfrm>
              <a:off x="2200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633" name="Text Box 75"/>
            <p:cNvSpPr txBox="1">
              <a:spLocks noChangeArrowheads="1"/>
            </p:cNvSpPr>
            <p:nvPr/>
          </p:nvSpPr>
          <p:spPr bwMode="auto">
            <a:xfrm>
              <a:off x="2744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3634" name="Text Box 76"/>
            <p:cNvSpPr txBox="1">
              <a:spLocks noChangeArrowheads="1"/>
            </p:cNvSpPr>
            <p:nvPr/>
          </p:nvSpPr>
          <p:spPr bwMode="auto">
            <a:xfrm>
              <a:off x="2472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635" name="Text Box 77"/>
            <p:cNvSpPr txBox="1">
              <a:spLocks noChangeArrowheads="1"/>
            </p:cNvSpPr>
            <p:nvPr/>
          </p:nvSpPr>
          <p:spPr bwMode="auto">
            <a:xfrm>
              <a:off x="3243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636" name="Text Box 78"/>
            <p:cNvSpPr txBox="1">
              <a:spLocks noChangeArrowheads="1"/>
            </p:cNvSpPr>
            <p:nvPr/>
          </p:nvSpPr>
          <p:spPr bwMode="auto">
            <a:xfrm>
              <a:off x="2971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637" name="Text Box 79"/>
            <p:cNvSpPr txBox="1">
              <a:spLocks noChangeArrowheads="1"/>
            </p:cNvSpPr>
            <p:nvPr/>
          </p:nvSpPr>
          <p:spPr bwMode="auto">
            <a:xfrm>
              <a:off x="3515" y="66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9</a:t>
              </a:r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2411413" y="4437063"/>
            <a:ext cx="3816350" cy="701675"/>
            <a:chOff x="1202" y="1331"/>
            <a:chExt cx="2767" cy="442"/>
          </a:xfrm>
        </p:grpSpPr>
        <p:sp>
          <p:nvSpPr>
            <p:cNvPr id="23602" name="Line 81"/>
            <p:cNvSpPr>
              <a:spLocks noChangeShapeType="1"/>
            </p:cNvSpPr>
            <p:nvPr/>
          </p:nvSpPr>
          <p:spPr bwMode="auto">
            <a:xfrm>
              <a:off x="1202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3" name="Line 82"/>
            <p:cNvSpPr>
              <a:spLocks noChangeShapeType="1"/>
            </p:cNvSpPr>
            <p:nvPr/>
          </p:nvSpPr>
          <p:spPr bwMode="auto">
            <a:xfrm>
              <a:off x="3969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4" name="Line 83"/>
            <p:cNvSpPr>
              <a:spLocks noChangeShapeType="1"/>
            </p:cNvSpPr>
            <p:nvPr/>
          </p:nvSpPr>
          <p:spPr bwMode="auto">
            <a:xfrm flipH="1">
              <a:off x="1202" y="1480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5" name="Text Box 84"/>
            <p:cNvSpPr txBox="1">
              <a:spLocks noChangeArrowheads="1"/>
            </p:cNvSpPr>
            <p:nvPr/>
          </p:nvSpPr>
          <p:spPr bwMode="auto">
            <a:xfrm>
              <a:off x="2096" y="1331"/>
              <a:ext cx="5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0"/>
                <a:t>未排序</a:t>
              </a:r>
            </a:p>
          </p:txBody>
        </p:sp>
        <p:sp>
          <p:nvSpPr>
            <p:cNvPr id="23606" name="Line 85"/>
            <p:cNvSpPr>
              <a:spLocks noChangeShapeType="1"/>
            </p:cNvSpPr>
            <p:nvPr/>
          </p:nvSpPr>
          <p:spPr bwMode="auto">
            <a:xfrm>
              <a:off x="2699" y="148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238" name="AutoShape 86"/>
          <p:cNvSpPr>
            <a:spLocks noChangeArrowheads="1"/>
          </p:cNvSpPr>
          <p:nvPr/>
        </p:nvSpPr>
        <p:spPr bwMode="auto">
          <a:xfrm>
            <a:off x="6659563" y="2276475"/>
            <a:ext cx="1873250" cy="720725"/>
          </a:xfrm>
          <a:prstGeom prst="wedgeRoundRectCallout">
            <a:avLst>
              <a:gd name="adj1" fmla="val -167032"/>
              <a:gd name="adj2" fmla="val 1872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最大元素</a:t>
            </a: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2555875" y="3068638"/>
            <a:ext cx="1871663" cy="668337"/>
            <a:chOff x="1383" y="605"/>
            <a:chExt cx="2268" cy="421"/>
          </a:xfrm>
        </p:grpSpPr>
        <p:sp>
          <p:nvSpPr>
            <p:cNvPr id="23597" name="Line 88"/>
            <p:cNvSpPr>
              <a:spLocks noChangeShapeType="1"/>
            </p:cNvSpPr>
            <p:nvPr/>
          </p:nvSpPr>
          <p:spPr bwMode="auto">
            <a:xfrm>
              <a:off x="1383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8" name="Line 89"/>
            <p:cNvSpPr>
              <a:spLocks noChangeShapeType="1"/>
            </p:cNvSpPr>
            <p:nvPr/>
          </p:nvSpPr>
          <p:spPr bwMode="auto">
            <a:xfrm>
              <a:off x="3606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9" name="Text Box 90"/>
            <p:cNvSpPr txBox="1">
              <a:spLocks noChangeArrowheads="1"/>
            </p:cNvSpPr>
            <p:nvPr/>
          </p:nvSpPr>
          <p:spPr bwMode="auto">
            <a:xfrm>
              <a:off x="2278" y="605"/>
              <a:ext cx="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0"/>
                <a:t>交换</a:t>
              </a:r>
            </a:p>
          </p:txBody>
        </p:sp>
        <p:sp>
          <p:nvSpPr>
            <p:cNvPr id="23600" name="Line 91"/>
            <p:cNvSpPr>
              <a:spLocks noChangeShapeType="1"/>
            </p:cNvSpPr>
            <p:nvPr/>
          </p:nvSpPr>
          <p:spPr bwMode="auto">
            <a:xfrm>
              <a:off x="1383" y="79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1" name="Line 92"/>
            <p:cNvSpPr>
              <a:spLocks noChangeShapeType="1"/>
            </p:cNvSpPr>
            <p:nvPr/>
          </p:nvSpPr>
          <p:spPr bwMode="auto">
            <a:xfrm>
              <a:off x="2789" y="79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835150" y="5300663"/>
            <a:ext cx="4427538" cy="792162"/>
            <a:chOff x="1020" y="663"/>
            <a:chExt cx="2789" cy="499"/>
          </a:xfrm>
        </p:grpSpPr>
        <p:sp>
          <p:nvSpPr>
            <p:cNvPr id="23566" name="Rectangle 94"/>
            <p:cNvSpPr>
              <a:spLocks noChangeArrowheads="1"/>
            </p:cNvSpPr>
            <p:nvPr/>
          </p:nvSpPr>
          <p:spPr bwMode="auto">
            <a:xfrm>
              <a:off x="1020" y="890"/>
              <a:ext cx="2767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7" name="Line 95"/>
            <p:cNvSpPr>
              <a:spLocks noChangeShapeType="1"/>
            </p:cNvSpPr>
            <p:nvPr/>
          </p:nvSpPr>
          <p:spPr bwMode="auto">
            <a:xfrm>
              <a:off x="138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Text Box 96"/>
            <p:cNvSpPr txBox="1">
              <a:spLocks noChangeArrowheads="1"/>
            </p:cNvSpPr>
            <p:nvPr/>
          </p:nvSpPr>
          <p:spPr bwMode="auto">
            <a:xfrm>
              <a:off x="106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65</a:t>
              </a:r>
            </a:p>
          </p:txBody>
        </p:sp>
        <p:sp>
          <p:nvSpPr>
            <p:cNvPr id="23569" name="Line 97"/>
            <p:cNvSpPr>
              <a:spLocks noChangeShapeType="1"/>
            </p:cNvSpPr>
            <p:nvPr/>
          </p:nvSpPr>
          <p:spPr bwMode="auto">
            <a:xfrm>
              <a:off x="165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0" name="Line 98"/>
            <p:cNvSpPr>
              <a:spLocks noChangeShapeType="1"/>
            </p:cNvSpPr>
            <p:nvPr/>
          </p:nvSpPr>
          <p:spPr bwMode="auto">
            <a:xfrm>
              <a:off x="192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1" name="Line 99"/>
            <p:cNvSpPr>
              <a:spLocks noChangeShapeType="1"/>
            </p:cNvSpPr>
            <p:nvPr/>
          </p:nvSpPr>
          <p:spPr bwMode="auto">
            <a:xfrm>
              <a:off x="2200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Line 100"/>
            <p:cNvSpPr>
              <a:spLocks noChangeShapeType="1"/>
            </p:cNvSpPr>
            <p:nvPr/>
          </p:nvSpPr>
          <p:spPr bwMode="auto">
            <a:xfrm>
              <a:off x="2472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Line 101"/>
            <p:cNvSpPr>
              <a:spLocks noChangeShapeType="1"/>
            </p:cNvSpPr>
            <p:nvPr/>
          </p:nvSpPr>
          <p:spPr bwMode="auto">
            <a:xfrm>
              <a:off x="2744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4" name="Line 102"/>
            <p:cNvSpPr>
              <a:spLocks noChangeShapeType="1"/>
            </p:cNvSpPr>
            <p:nvPr/>
          </p:nvSpPr>
          <p:spPr bwMode="auto">
            <a:xfrm>
              <a:off x="2971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5" name="Line 103"/>
            <p:cNvSpPr>
              <a:spLocks noChangeShapeType="1"/>
            </p:cNvSpPr>
            <p:nvPr/>
          </p:nvSpPr>
          <p:spPr bwMode="auto">
            <a:xfrm>
              <a:off x="324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6" name="Line 104"/>
            <p:cNvSpPr>
              <a:spLocks noChangeShapeType="1"/>
            </p:cNvSpPr>
            <p:nvPr/>
          </p:nvSpPr>
          <p:spPr bwMode="auto">
            <a:xfrm>
              <a:off x="351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7" name="Line 105"/>
            <p:cNvSpPr>
              <a:spLocks noChangeShapeType="1"/>
            </p:cNvSpPr>
            <p:nvPr/>
          </p:nvSpPr>
          <p:spPr bwMode="auto">
            <a:xfrm>
              <a:off x="378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8" name="Text Box 106"/>
            <p:cNvSpPr txBox="1">
              <a:spLocks noChangeArrowheads="1"/>
            </p:cNvSpPr>
            <p:nvPr/>
          </p:nvSpPr>
          <p:spPr bwMode="auto">
            <a:xfrm>
              <a:off x="1338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62</a:t>
              </a:r>
            </a:p>
          </p:txBody>
        </p:sp>
        <p:sp>
          <p:nvSpPr>
            <p:cNvPr id="23579" name="Text Box 107"/>
            <p:cNvSpPr txBox="1">
              <a:spLocks noChangeArrowheads="1"/>
            </p:cNvSpPr>
            <p:nvPr/>
          </p:nvSpPr>
          <p:spPr bwMode="auto">
            <a:xfrm>
              <a:off x="165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24</a:t>
              </a:r>
            </a:p>
          </p:txBody>
        </p:sp>
        <p:sp>
          <p:nvSpPr>
            <p:cNvPr id="23580" name="Text Box 108"/>
            <p:cNvSpPr txBox="1">
              <a:spLocks noChangeArrowheads="1"/>
            </p:cNvSpPr>
            <p:nvPr/>
          </p:nvSpPr>
          <p:spPr bwMode="auto">
            <a:xfrm>
              <a:off x="1927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581" name="Text Box 109"/>
            <p:cNvSpPr txBox="1">
              <a:spLocks noChangeArrowheads="1"/>
            </p:cNvSpPr>
            <p:nvPr/>
          </p:nvSpPr>
          <p:spPr bwMode="auto">
            <a:xfrm>
              <a:off x="2200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25</a:t>
              </a:r>
            </a:p>
          </p:txBody>
        </p:sp>
        <p:sp>
          <p:nvSpPr>
            <p:cNvPr id="23582" name="Text Box 110"/>
            <p:cNvSpPr txBox="1">
              <a:spLocks noChangeArrowheads="1"/>
            </p:cNvSpPr>
            <p:nvPr/>
          </p:nvSpPr>
          <p:spPr bwMode="auto">
            <a:xfrm>
              <a:off x="242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583" name="Text Box 111"/>
            <p:cNvSpPr txBox="1">
              <a:spLocks noChangeArrowheads="1"/>
            </p:cNvSpPr>
            <p:nvPr/>
          </p:nvSpPr>
          <p:spPr bwMode="auto">
            <a:xfrm>
              <a:off x="2699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45</a:t>
              </a:r>
            </a:p>
          </p:txBody>
        </p:sp>
        <p:sp>
          <p:nvSpPr>
            <p:cNvPr id="23584" name="Text Box 112"/>
            <p:cNvSpPr txBox="1">
              <a:spLocks noChangeArrowheads="1"/>
            </p:cNvSpPr>
            <p:nvPr/>
          </p:nvSpPr>
          <p:spPr bwMode="auto">
            <a:xfrm>
              <a:off x="2971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585" name="Text Box 113"/>
            <p:cNvSpPr txBox="1">
              <a:spLocks noChangeArrowheads="1"/>
            </p:cNvSpPr>
            <p:nvPr/>
          </p:nvSpPr>
          <p:spPr bwMode="auto">
            <a:xfrm>
              <a:off x="3243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16</a:t>
              </a:r>
            </a:p>
          </p:txBody>
        </p:sp>
        <p:sp>
          <p:nvSpPr>
            <p:cNvPr id="23586" name="Text Box 114"/>
            <p:cNvSpPr txBox="1">
              <a:spLocks noChangeArrowheads="1"/>
            </p:cNvSpPr>
            <p:nvPr/>
          </p:nvSpPr>
          <p:spPr bwMode="auto">
            <a:xfrm>
              <a:off x="351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87" name="Text Box 115"/>
            <p:cNvSpPr txBox="1">
              <a:spLocks noChangeArrowheads="1"/>
            </p:cNvSpPr>
            <p:nvPr/>
          </p:nvSpPr>
          <p:spPr bwMode="auto">
            <a:xfrm>
              <a:off x="1338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3588" name="Text Box 116"/>
            <p:cNvSpPr txBox="1">
              <a:spLocks noChangeArrowheads="1"/>
            </p:cNvSpPr>
            <p:nvPr/>
          </p:nvSpPr>
          <p:spPr bwMode="auto">
            <a:xfrm>
              <a:off x="1066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23589" name="Text Box 117"/>
            <p:cNvSpPr txBox="1">
              <a:spLocks noChangeArrowheads="1"/>
            </p:cNvSpPr>
            <p:nvPr/>
          </p:nvSpPr>
          <p:spPr bwMode="auto">
            <a:xfrm>
              <a:off x="1927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3590" name="Text Box 118"/>
            <p:cNvSpPr txBox="1">
              <a:spLocks noChangeArrowheads="1"/>
            </p:cNvSpPr>
            <p:nvPr/>
          </p:nvSpPr>
          <p:spPr bwMode="auto">
            <a:xfrm>
              <a:off x="1655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3591" name="Text Box 119"/>
            <p:cNvSpPr txBox="1">
              <a:spLocks noChangeArrowheads="1"/>
            </p:cNvSpPr>
            <p:nvPr/>
          </p:nvSpPr>
          <p:spPr bwMode="auto">
            <a:xfrm>
              <a:off x="2200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592" name="Text Box 120"/>
            <p:cNvSpPr txBox="1">
              <a:spLocks noChangeArrowheads="1"/>
            </p:cNvSpPr>
            <p:nvPr/>
          </p:nvSpPr>
          <p:spPr bwMode="auto">
            <a:xfrm>
              <a:off x="2744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3593" name="Text Box 121"/>
            <p:cNvSpPr txBox="1">
              <a:spLocks noChangeArrowheads="1"/>
            </p:cNvSpPr>
            <p:nvPr/>
          </p:nvSpPr>
          <p:spPr bwMode="auto">
            <a:xfrm>
              <a:off x="2472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594" name="Text Box 122"/>
            <p:cNvSpPr txBox="1">
              <a:spLocks noChangeArrowheads="1"/>
            </p:cNvSpPr>
            <p:nvPr/>
          </p:nvSpPr>
          <p:spPr bwMode="auto">
            <a:xfrm>
              <a:off x="3243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595" name="Text Box 123"/>
            <p:cNvSpPr txBox="1">
              <a:spLocks noChangeArrowheads="1"/>
            </p:cNvSpPr>
            <p:nvPr/>
          </p:nvSpPr>
          <p:spPr bwMode="auto">
            <a:xfrm>
              <a:off x="2971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596" name="Text Box 124"/>
            <p:cNvSpPr txBox="1">
              <a:spLocks noChangeArrowheads="1"/>
            </p:cNvSpPr>
            <p:nvPr/>
          </p:nvSpPr>
          <p:spPr bwMode="auto">
            <a:xfrm>
              <a:off x="3515" y="66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7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3" grpId="0" animBg="1"/>
      <p:bldP spid="1772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45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905DD0-246A-491B-A553-CECA3D4388A8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 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：算法分析</a:t>
            </a:r>
            <a:r>
              <a:rPr lang="en-US" altLang="zh-CN" smtClean="0">
                <a:ea typeface="宋体" pitchFamily="2" charset="-122"/>
              </a:rPr>
              <a:t>- </a:t>
            </a:r>
            <a:r>
              <a:rPr lang="zh-CN" altLang="en-US" smtClean="0">
                <a:ea typeface="宋体" pitchFamily="2" charset="-122"/>
              </a:rPr>
              <a:t>选择排序（续）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 smtClean="0">
                <a:ea typeface="宋体" pitchFamily="2" charset="-122"/>
              </a:rPr>
              <a:t>选择排序包括以下步骤：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zh-CN" altLang="en-US" smtClean="0">
                <a:ea typeface="楷体_GB2312" pitchFamily="49" charset="-122"/>
              </a:rPr>
              <a:t>找到最大元素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zh-CN" altLang="en-US" smtClean="0">
                <a:ea typeface="楷体_GB2312" pitchFamily="49" charset="-122"/>
              </a:rPr>
              <a:t>将最大元素移到未排序部分的第一个位置上</a:t>
            </a:r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5148263" y="836712"/>
            <a:ext cx="3995737" cy="1512168"/>
          </a:xfrm>
          <a:prstGeom prst="wedgeRoundRectCallout">
            <a:avLst>
              <a:gd name="adj1" fmla="val -76961"/>
              <a:gd name="adj2" fmla="val 370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b="0"/>
              <a:t>index = 0;</a:t>
            </a:r>
          </a:p>
          <a:p>
            <a:r>
              <a:rPr lang="en-US" altLang="zh-CN" sz="1800" b="0"/>
              <a:t>for(i=0; i&lt;N; i++)</a:t>
            </a:r>
          </a:p>
          <a:p>
            <a:r>
              <a:rPr lang="en-US" altLang="zh-CN" sz="1800" b="0"/>
              <a:t>    if(array[index] &lt; array[i])</a:t>
            </a:r>
          </a:p>
          <a:p>
            <a:r>
              <a:rPr lang="en-US" altLang="zh-CN" sz="1800" b="0"/>
              <a:t>        index = i;</a:t>
            </a:r>
          </a:p>
          <a:p>
            <a:endParaRPr lang="en-US" altLang="zh-CN" sz="1800" b="0"/>
          </a:p>
          <a:p>
            <a:pPr algn="ctr"/>
            <a:endParaRPr lang="en-US" altLang="zh-CN"/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5148263" y="3644900"/>
            <a:ext cx="3995737" cy="2232025"/>
          </a:xfrm>
          <a:prstGeom prst="wedgeRoundRectCallout">
            <a:avLst>
              <a:gd name="adj1" fmla="val -75111"/>
              <a:gd name="adj2" fmla="val -807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 dirty="0"/>
              <a:t>通过交换两个元素即可。如：</a:t>
            </a:r>
          </a:p>
          <a:p>
            <a:pPr lvl="1"/>
            <a:r>
              <a:rPr lang="en-US" altLang="zh-CN" sz="1800" b="0" dirty="0" err="1" smtClean="0"/>
              <a:t>tmp</a:t>
            </a:r>
            <a:r>
              <a:rPr lang="en-US" altLang="zh-CN" sz="1800" b="0" dirty="0" smtClean="0"/>
              <a:t> </a:t>
            </a:r>
            <a:r>
              <a:rPr lang="en-US" altLang="zh-CN" sz="1800" b="0" dirty="0"/>
              <a:t>= 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];</a:t>
            </a:r>
          </a:p>
          <a:p>
            <a:pPr lvl="1"/>
            <a:r>
              <a:rPr lang="en-US" altLang="zh-CN" sz="1800" b="0" dirty="0"/>
              <a:t>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 = array[index];</a:t>
            </a:r>
          </a:p>
          <a:p>
            <a:pPr lvl="1"/>
            <a:r>
              <a:rPr lang="en-US" altLang="zh-CN" sz="1800" b="0" dirty="0"/>
              <a:t>array[index] = </a:t>
            </a:r>
            <a:r>
              <a:rPr lang="en-US" altLang="zh-CN" sz="1800" b="0" dirty="0" err="1"/>
              <a:t>tmp</a:t>
            </a:r>
            <a:r>
              <a:rPr lang="en-US" altLang="zh-CN" sz="1800" b="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891418-B91D-4B7C-8022-20511782E013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 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：代码实现（排序函数）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25538"/>
            <a:ext cx="7105650" cy="487838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void sortArray(int array[], int n)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int i,j,tmp, index;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for(i=0; i&lt;n; i++) {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  index = i;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  for (j=i; j&lt;n; j++) 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      if(array[index] &lt; array[j])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          index = j;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   tmp = array[i];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   array[i] = array[index];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   array[index] = tmp;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    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    }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smtClean="0">
                <a:ea typeface="宋体" pitchFamily="2" charset="-122"/>
              </a:rPr>
              <a:t>}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2349500"/>
            <a:ext cx="6264275" cy="1439863"/>
            <a:chOff x="884" y="1616"/>
            <a:chExt cx="3946" cy="907"/>
          </a:xfrm>
        </p:grpSpPr>
        <p:sp>
          <p:nvSpPr>
            <p:cNvPr id="25610" name="Rectangle 5"/>
            <p:cNvSpPr>
              <a:spLocks noChangeArrowheads="1"/>
            </p:cNvSpPr>
            <p:nvPr/>
          </p:nvSpPr>
          <p:spPr bwMode="auto">
            <a:xfrm>
              <a:off x="3560" y="1933"/>
              <a:ext cx="916" cy="250"/>
            </a:xfrm>
            <a:prstGeom prst="rect">
              <a:avLst/>
            </a:prstGeom>
            <a:solidFill>
              <a:schemeClr val="accent1">
                <a:alpha val="38823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/>
                <a:t>找最大元素</a:t>
              </a:r>
            </a:p>
          </p:txBody>
        </p:sp>
        <p:sp>
          <p:nvSpPr>
            <p:cNvPr id="25611" name="Rectangle 6"/>
            <p:cNvSpPr>
              <a:spLocks noChangeArrowheads="1"/>
            </p:cNvSpPr>
            <p:nvPr/>
          </p:nvSpPr>
          <p:spPr bwMode="auto">
            <a:xfrm>
              <a:off x="884" y="1616"/>
              <a:ext cx="3946" cy="907"/>
            </a:xfrm>
            <a:prstGeom prst="rect">
              <a:avLst/>
            </a:prstGeom>
            <a:solidFill>
              <a:srgbClr val="0000FF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57313" y="3786188"/>
            <a:ext cx="6264275" cy="1152525"/>
            <a:chOff x="884" y="2568"/>
            <a:chExt cx="3946" cy="726"/>
          </a:xfrm>
        </p:grpSpPr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016" y="2750"/>
              <a:ext cx="1621" cy="442"/>
            </a:xfrm>
            <a:prstGeom prst="rect">
              <a:avLst/>
            </a:prstGeom>
            <a:solidFill>
              <a:srgbClr val="33CCCC">
                <a:alpha val="4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/>
                <a:t>将最大元素移到未排序部分的头部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884" y="2568"/>
              <a:ext cx="3946" cy="726"/>
            </a:xfrm>
            <a:prstGeom prst="rect">
              <a:avLst/>
            </a:prstGeom>
            <a:solidFill>
              <a:srgbClr val="33CCCC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37F815-4225-4105-B613-713B64544CE3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 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：代码实现（主函数）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1" y="1341438"/>
            <a:ext cx="4176514" cy="4556125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#include &lt;</a:t>
            </a:r>
            <a:r>
              <a:rPr lang="en-US" altLang="zh-CN" sz="1400" b="0" dirty="0" err="1" smtClean="0">
                <a:ea typeface="宋体" pitchFamily="2" charset="-122"/>
              </a:rPr>
              <a:t>stdio.h</a:t>
            </a:r>
            <a:r>
              <a:rPr lang="en-US" altLang="zh-CN" sz="1400" b="0" dirty="0" smtClean="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#define NUM 200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void </a:t>
            </a:r>
            <a:r>
              <a:rPr lang="en-US" altLang="zh-CN" sz="1400" b="0" dirty="0" err="1" smtClean="0">
                <a:ea typeface="宋体" pitchFamily="2" charset="-122"/>
              </a:rPr>
              <a:t>sortArray</a:t>
            </a:r>
            <a:r>
              <a:rPr lang="en-US" altLang="zh-CN" sz="1400" b="0" dirty="0" smtClean="0">
                <a:ea typeface="宋体" pitchFamily="2" charset="-122"/>
              </a:rPr>
              <a:t>(</a:t>
            </a: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array[], </a:t>
            </a: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main()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</a:t>
            </a: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</a:t>
            </a:r>
            <a:r>
              <a:rPr lang="en-US" altLang="zh-CN" sz="1400" b="0" dirty="0" err="1" smtClean="0">
                <a:ea typeface="宋体" pitchFamily="2" charset="-122"/>
              </a:rPr>
              <a:t>scorelist</a:t>
            </a:r>
            <a:r>
              <a:rPr lang="en-US" altLang="zh-CN" sz="1400" b="0" dirty="0" smtClean="0">
                <a:ea typeface="宋体" pitchFamily="2" charset="-122"/>
              </a:rPr>
              <a:t>[NUM], 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, n=0;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FILE *in, *out;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if((in = </a:t>
            </a:r>
            <a:r>
              <a:rPr lang="en-US" altLang="zh-CN" sz="1400" b="0" dirty="0" err="1" smtClean="0">
                <a:ea typeface="宋体" pitchFamily="2" charset="-122"/>
              </a:rPr>
              <a:t>fopen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scorelist.in","r</a:t>
            </a:r>
            <a:r>
              <a:rPr lang="en-US" altLang="zh-CN" sz="1400" b="0" dirty="0" smtClean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	 </a:t>
            </a:r>
            <a:r>
              <a:rPr lang="en-US" altLang="zh-CN" sz="1400" b="0" dirty="0" err="1" smtClean="0">
                <a:ea typeface="宋体" pitchFamily="2" charset="-122"/>
              </a:rPr>
              <a:t>printf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Cann't</a:t>
            </a:r>
            <a:r>
              <a:rPr lang="en-US" altLang="zh-CN" sz="1400" b="0" dirty="0" smtClean="0">
                <a:ea typeface="宋体" pitchFamily="2" charset="-122"/>
              </a:rPr>
              <a:t> open file </a:t>
            </a:r>
            <a:r>
              <a:rPr lang="en-US" altLang="zh-CN" sz="1400" b="0" dirty="0" err="1" smtClean="0">
                <a:ea typeface="宋体" pitchFamily="2" charset="-122"/>
              </a:rPr>
              <a:t>scorelist.in</a:t>
            </a:r>
            <a:r>
              <a:rPr lang="en-US" altLang="zh-CN" sz="1400" b="0" dirty="0" smtClean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	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if((out = </a:t>
            </a:r>
            <a:r>
              <a:rPr lang="en-US" altLang="zh-CN" sz="1400" b="0" dirty="0" err="1" smtClean="0">
                <a:ea typeface="宋体" pitchFamily="2" charset="-122"/>
              </a:rPr>
              <a:t>fopen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scorelist.out","w</a:t>
            </a:r>
            <a:r>
              <a:rPr lang="en-US" altLang="zh-CN" sz="1400" b="0" dirty="0" smtClean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	 </a:t>
            </a:r>
            <a:r>
              <a:rPr lang="en-US" altLang="zh-CN" sz="1400" b="0" dirty="0" err="1" smtClean="0">
                <a:ea typeface="宋体" pitchFamily="2" charset="-122"/>
              </a:rPr>
              <a:t>printf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Cann't</a:t>
            </a:r>
            <a:r>
              <a:rPr lang="en-US" altLang="zh-CN" sz="1400" b="0" dirty="0" smtClean="0">
                <a:ea typeface="宋体" pitchFamily="2" charset="-122"/>
              </a:rPr>
              <a:t> open file </a:t>
            </a:r>
            <a:r>
              <a:rPr lang="en-US" altLang="zh-CN" sz="1400" b="0" dirty="0" err="1" smtClean="0">
                <a:ea typeface="宋体" pitchFamily="2" charset="-122"/>
              </a:rPr>
              <a:t>scorelist.out</a:t>
            </a:r>
            <a:r>
              <a:rPr lang="en-US" altLang="zh-CN" sz="1400" b="0" dirty="0" smtClean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	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while(!</a:t>
            </a:r>
            <a:r>
              <a:rPr lang="en-US" altLang="zh-CN" sz="1400" b="0" dirty="0" err="1" smtClean="0">
                <a:ea typeface="宋体" pitchFamily="2" charset="-122"/>
              </a:rPr>
              <a:t>feof</a:t>
            </a:r>
            <a:r>
              <a:rPr lang="en-US" altLang="zh-CN" sz="1400" b="0" dirty="0" smtClean="0">
                <a:ea typeface="宋体" pitchFamily="2" charset="-122"/>
              </a:rPr>
              <a:t>(in))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		</a:t>
            </a:r>
            <a:r>
              <a:rPr lang="en-US" altLang="zh-CN" sz="1400" b="0" dirty="0" err="1" smtClean="0">
                <a:ea typeface="宋体" pitchFamily="2" charset="-122"/>
              </a:rPr>
              <a:t>fscanf</a:t>
            </a:r>
            <a:r>
              <a:rPr lang="en-US" altLang="zh-CN" sz="1400" b="0" dirty="0" smtClean="0">
                <a:ea typeface="宋体" pitchFamily="2" charset="-122"/>
              </a:rPr>
              <a:t>(in,"%</a:t>
            </a:r>
            <a:r>
              <a:rPr lang="en-US" altLang="zh-CN" sz="1400" b="0" dirty="0" err="1" smtClean="0">
                <a:ea typeface="宋体" pitchFamily="2" charset="-122"/>
              </a:rPr>
              <a:t>d",&amp;scorelist</a:t>
            </a:r>
            <a:r>
              <a:rPr lang="en-US" altLang="zh-CN" sz="1400" b="0" dirty="0" smtClean="0">
                <a:ea typeface="宋体" pitchFamily="2" charset="-122"/>
              </a:rPr>
              <a:t>[n++]</a:t>
            </a:r>
            <a:r>
              <a:rPr lang="en-US" altLang="zh-CN" sz="1600" b="0" dirty="0" smtClean="0">
                <a:ea typeface="宋体" pitchFamily="2" charset="-122"/>
              </a:rPr>
              <a:t> </a:t>
            </a:r>
            <a:r>
              <a:rPr lang="en-US" altLang="zh-CN" sz="1400" b="0" dirty="0" smtClean="0">
                <a:ea typeface="宋体" pitchFamily="2" charset="-122"/>
              </a:rPr>
              <a:t>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 smtClean="0">
                <a:ea typeface="宋体" pitchFamily="2" charset="-122"/>
              </a:rPr>
              <a:t>    </a:t>
            </a:r>
            <a:r>
              <a:rPr lang="en-US" altLang="zh-CN" sz="1400" b="0" dirty="0" err="1" smtClean="0">
                <a:ea typeface="宋体" pitchFamily="2" charset="-122"/>
              </a:rPr>
              <a:t>sortArray</a:t>
            </a:r>
            <a:r>
              <a:rPr lang="en-US" altLang="zh-CN" sz="1400" b="0" dirty="0" smtClean="0">
                <a:ea typeface="宋体" pitchFamily="2" charset="-122"/>
              </a:rPr>
              <a:t>(</a:t>
            </a:r>
            <a:r>
              <a:rPr lang="en-US" altLang="zh-CN" sz="1400" b="0" dirty="0" err="1" smtClean="0">
                <a:ea typeface="宋体" pitchFamily="2" charset="-122"/>
              </a:rPr>
              <a:t>scorelist</a:t>
            </a:r>
            <a:r>
              <a:rPr lang="en-US" altLang="zh-CN" sz="1400" b="0" dirty="0" smtClean="0">
                <a:ea typeface="宋体" pitchFamily="2" charset="-122"/>
              </a:rPr>
              <a:t>,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for(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=0; 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&lt;n; 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++)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		</a:t>
            </a:r>
            <a:r>
              <a:rPr lang="en-US" altLang="zh-CN" sz="1400" b="0" dirty="0" err="1" smtClean="0">
                <a:ea typeface="宋体" pitchFamily="2" charset="-122"/>
              </a:rPr>
              <a:t>fprintf</a:t>
            </a:r>
            <a:r>
              <a:rPr lang="en-US" altLang="zh-CN" sz="1400" b="0" dirty="0" smtClean="0">
                <a:ea typeface="宋体" pitchFamily="2" charset="-122"/>
              </a:rPr>
              <a:t>(out, "%d\</a:t>
            </a:r>
            <a:r>
              <a:rPr lang="en-US" altLang="zh-CN" sz="1400" b="0" dirty="0" err="1" smtClean="0">
                <a:ea typeface="宋体" pitchFamily="2" charset="-122"/>
              </a:rPr>
              <a:t>n",scorelist</a:t>
            </a:r>
            <a:r>
              <a:rPr lang="en-US" altLang="zh-CN" sz="1400" b="0" dirty="0" smtClean="0">
                <a:ea typeface="宋体" pitchFamily="2" charset="-122"/>
              </a:rPr>
              <a:t>[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]);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</a:t>
            </a:r>
            <a:r>
              <a:rPr lang="en-US" altLang="zh-CN" sz="1400" b="0" dirty="0" err="1" smtClean="0">
                <a:ea typeface="宋体" pitchFamily="2" charset="-122"/>
              </a:rPr>
              <a:t>fclose</a:t>
            </a:r>
            <a:r>
              <a:rPr lang="en-US" altLang="zh-CN" sz="1400" b="0" dirty="0" smtClean="0">
                <a:ea typeface="宋体" pitchFamily="2" charset="-122"/>
              </a:rPr>
              <a:t>(in); </a:t>
            </a:r>
            <a:r>
              <a:rPr lang="en-US" altLang="zh-CN" sz="1400" b="0" dirty="0" err="1" smtClean="0">
                <a:ea typeface="宋体" pitchFamily="2" charset="-122"/>
              </a:rPr>
              <a:t>fclose</a:t>
            </a:r>
            <a:r>
              <a:rPr lang="en-US" altLang="zh-CN" sz="1400" b="0" dirty="0" smtClean="0">
                <a:ea typeface="宋体" pitchFamily="2" charset="-122"/>
              </a:rPr>
              <a:t>(out);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return 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}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5076825" y="1125538"/>
            <a:ext cx="3671888" cy="54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900"/>
              <a:t>一种模块化更好的实现</a:t>
            </a:r>
            <a:r>
              <a:rPr lang="en-US" altLang="zh-CN" sz="900"/>
              <a:t>:</a:t>
            </a:r>
          </a:p>
          <a:p>
            <a:r>
              <a:rPr lang="en-US" altLang="zh-CN" sz="900"/>
              <a:t>#include &lt;stdio.h&gt;</a:t>
            </a:r>
          </a:p>
          <a:p>
            <a:r>
              <a:rPr lang="en-US" altLang="zh-CN" sz="900"/>
              <a:t>#define NUM 200</a:t>
            </a:r>
          </a:p>
          <a:p>
            <a:r>
              <a:rPr lang="en-US" altLang="zh-CN" sz="900"/>
              <a:t>int readList(int array[ ]);</a:t>
            </a:r>
          </a:p>
          <a:p>
            <a:r>
              <a:rPr lang="en-US" altLang="zh-CN" sz="900"/>
              <a:t>void sortArray(int array[ ], int n);</a:t>
            </a:r>
          </a:p>
          <a:p>
            <a:r>
              <a:rPr lang="en-US" altLang="zh-CN" sz="900"/>
              <a:t>void writeList(int array[ ], int n);</a:t>
            </a:r>
          </a:p>
          <a:p>
            <a:r>
              <a:rPr lang="en-US" altLang="zh-CN" sz="900"/>
              <a:t>int main()</a:t>
            </a:r>
          </a:p>
          <a:p>
            <a:r>
              <a:rPr lang="en-US" altLang="zh-CN" sz="900"/>
              <a:t>{</a:t>
            </a:r>
          </a:p>
          <a:p>
            <a:r>
              <a:rPr lang="en-US" altLang="zh-CN" sz="900"/>
              <a:t>    int scorelist[NUM], n;</a:t>
            </a:r>
          </a:p>
          <a:p>
            <a:r>
              <a:rPr lang="en-US" altLang="zh-CN" sz="900"/>
              <a:t>    n = readList(scorelist);</a:t>
            </a:r>
          </a:p>
          <a:p>
            <a:r>
              <a:rPr lang="en-US" altLang="zh-CN" sz="900"/>
              <a:t>    sortArray(scorelist, n);</a:t>
            </a:r>
          </a:p>
          <a:p>
            <a:r>
              <a:rPr lang="en-US" altLang="zh-CN" sz="900"/>
              <a:t>    writeList(scorelist, n);</a:t>
            </a:r>
          </a:p>
          <a:p>
            <a:r>
              <a:rPr lang="en-US" altLang="zh-CN" sz="900"/>
              <a:t>    return 0;</a:t>
            </a:r>
          </a:p>
          <a:p>
            <a:r>
              <a:rPr lang="en-US" altLang="zh-CN" sz="900"/>
              <a:t>}</a:t>
            </a:r>
          </a:p>
          <a:p>
            <a:r>
              <a:rPr lang="en-US" altLang="zh-CN" sz="900"/>
              <a:t>int readList(int array[ ])</a:t>
            </a:r>
          </a:p>
          <a:p>
            <a:r>
              <a:rPr lang="en-US" altLang="zh-CN" sz="900"/>
              <a:t>{</a:t>
            </a:r>
          </a:p>
          <a:p>
            <a:r>
              <a:rPr lang="en-US" altLang="zh-CN" sz="900"/>
              <a:t>    FILE *in;</a:t>
            </a:r>
          </a:p>
          <a:p>
            <a:r>
              <a:rPr lang="en-US" altLang="zh-CN" sz="900"/>
              <a:t>    int n=0;</a:t>
            </a:r>
          </a:p>
          <a:p>
            <a:r>
              <a:rPr lang="en-US" altLang="zh-CN" sz="900"/>
              <a:t>    if((in = fopen("scorelist.in","r")) == NULL){</a:t>
            </a:r>
          </a:p>
          <a:p>
            <a:r>
              <a:rPr lang="en-US" altLang="zh-CN" sz="900"/>
              <a:t>        printf("Cann't open file scorelist.in!\n");</a:t>
            </a:r>
          </a:p>
          <a:p>
            <a:r>
              <a:rPr lang="en-US" altLang="zh-CN" sz="900"/>
              <a:t>        exit(1);</a:t>
            </a:r>
          </a:p>
          <a:p>
            <a:r>
              <a:rPr lang="en-US" altLang="zh-CN" sz="900"/>
              <a:t>     }</a:t>
            </a:r>
          </a:p>
          <a:p>
            <a:r>
              <a:rPr lang="en-US" altLang="zh-CN" sz="900"/>
              <a:t>    while(!feof(in))</a:t>
            </a:r>
          </a:p>
          <a:p>
            <a:r>
              <a:rPr lang="en-US" altLang="zh-CN" sz="900"/>
              <a:t>        fscanf(in,"%d",&amp;array[n++] );</a:t>
            </a:r>
          </a:p>
          <a:p>
            <a:r>
              <a:rPr lang="en-US" altLang="zh-CN" sz="900"/>
              <a:t>    fclose(in);</a:t>
            </a:r>
          </a:p>
          <a:p>
            <a:r>
              <a:rPr lang="en-US" altLang="zh-CN" sz="900"/>
              <a:t>    return n;</a:t>
            </a:r>
          </a:p>
          <a:p>
            <a:r>
              <a:rPr lang="en-US" altLang="zh-CN" sz="900"/>
              <a:t>}</a:t>
            </a:r>
          </a:p>
          <a:p>
            <a:r>
              <a:rPr lang="en-US" altLang="zh-CN" sz="900"/>
              <a:t>void writeList(int array[ ], int n)</a:t>
            </a:r>
          </a:p>
          <a:p>
            <a:r>
              <a:rPr lang="en-US" altLang="zh-CN" sz="900"/>
              <a:t>{</a:t>
            </a:r>
          </a:p>
          <a:p>
            <a:r>
              <a:rPr lang="en-US" altLang="zh-CN" sz="900"/>
              <a:t>    FILE *out;</a:t>
            </a:r>
          </a:p>
          <a:p>
            <a:r>
              <a:rPr lang="en-US" altLang="zh-CN" sz="900"/>
              <a:t>    int i;</a:t>
            </a:r>
          </a:p>
          <a:p>
            <a:r>
              <a:rPr lang="en-US" altLang="zh-CN" sz="900"/>
              <a:t>    if((out = fopen("scorelist.out","w")) == NULL){</a:t>
            </a:r>
          </a:p>
          <a:p>
            <a:r>
              <a:rPr lang="en-US" altLang="zh-CN" sz="900"/>
              <a:t>        printf("Cann't open file scorelist.out!\n");</a:t>
            </a:r>
          </a:p>
          <a:p>
            <a:r>
              <a:rPr lang="en-US" altLang="zh-CN" sz="900"/>
              <a:t>        exit(1);</a:t>
            </a:r>
          </a:p>
          <a:p>
            <a:r>
              <a:rPr lang="en-US" altLang="zh-CN" sz="900"/>
              <a:t>     }</a:t>
            </a:r>
          </a:p>
          <a:p>
            <a:r>
              <a:rPr lang="en-US" altLang="zh-CN" sz="900"/>
              <a:t>     for(i=0; i&lt;n; i++)</a:t>
            </a:r>
          </a:p>
          <a:p>
            <a:r>
              <a:rPr lang="en-US" altLang="zh-CN" sz="900"/>
              <a:t>         fprintf(out, "%d\n",array[i]);</a:t>
            </a:r>
          </a:p>
          <a:p>
            <a:r>
              <a:rPr lang="en-US" altLang="zh-CN" sz="900"/>
              <a:t>    fclose(out);</a:t>
            </a:r>
          </a:p>
          <a:p>
            <a:r>
              <a:rPr lang="en-US" altLang="zh-CN" sz="9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76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393345-2FC3-4C8D-91E5-F2177EAD9F9A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 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：测试及常见问题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3644900"/>
            <a:ext cx="7105650" cy="1927225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若文件</a:t>
            </a:r>
            <a:r>
              <a:rPr lang="en-US" altLang="zh-CN" smtClean="0">
                <a:ea typeface="宋体" pitchFamily="2" charset="-122"/>
              </a:rPr>
              <a:t>scorelist.in</a:t>
            </a:r>
            <a:r>
              <a:rPr lang="zh-CN" altLang="en-US" smtClean="0">
                <a:ea typeface="宋体" pitchFamily="2" charset="-122"/>
              </a:rPr>
              <a:t>文件尾有一个回车，</a:t>
            </a:r>
            <a:r>
              <a:rPr lang="zh-CN" altLang="en-US" smtClean="0">
                <a:solidFill>
                  <a:srgbClr val="0000CC"/>
                </a:solidFill>
                <a:ea typeface="宋体" pitchFamily="2" charset="-122"/>
              </a:rPr>
              <a:t>则会发生什么现象</a:t>
            </a:r>
            <a:r>
              <a:rPr lang="zh-CN" altLang="en-US" smtClean="0">
                <a:ea typeface="宋体" pitchFamily="2" charset="-122"/>
              </a:rPr>
              <a:t>？如何调试？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116013" y="1484313"/>
            <a:ext cx="3001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若文件</a:t>
            </a:r>
            <a:r>
              <a:rPr lang="en-US" altLang="zh-CN" sz="1800"/>
              <a:t>scorelist.in</a:t>
            </a:r>
            <a:r>
              <a:rPr lang="zh-CN" altLang="en-US" sz="1800"/>
              <a:t>内容为：</a:t>
            </a:r>
          </a:p>
          <a:p>
            <a:pPr lvl="1"/>
            <a:r>
              <a:rPr lang="en-US" altLang="zh-CN" sz="1800" b="0"/>
              <a:t>58</a:t>
            </a:r>
          </a:p>
          <a:p>
            <a:pPr lvl="1"/>
            <a:r>
              <a:rPr lang="en-US" altLang="zh-CN" sz="1800" b="0"/>
              <a:t>75</a:t>
            </a:r>
          </a:p>
          <a:p>
            <a:pPr lvl="1"/>
            <a:r>
              <a:rPr lang="en-US" altLang="zh-CN" sz="1800" b="0"/>
              <a:t>62</a:t>
            </a:r>
          </a:p>
          <a:p>
            <a:pPr lvl="1"/>
            <a:r>
              <a:rPr lang="en-US" altLang="zh-CN" sz="1800" b="0"/>
              <a:t>86</a:t>
            </a:r>
          </a:p>
          <a:p>
            <a:pPr lvl="1"/>
            <a:r>
              <a:rPr lang="en-US" altLang="zh-CN" sz="1800" b="0"/>
              <a:t>98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4500563" y="1484313"/>
            <a:ext cx="40751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程序运行后文件</a:t>
            </a:r>
            <a:r>
              <a:rPr lang="en-US" altLang="zh-CN" sz="1800"/>
              <a:t>scorelist.out</a:t>
            </a:r>
            <a:r>
              <a:rPr lang="zh-CN" altLang="en-US" sz="1800"/>
              <a:t>内容为：</a:t>
            </a:r>
          </a:p>
          <a:p>
            <a:pPr lvl="1"/>
            <a:r>
              <a:rPr lang="en-US" altLang="zh-CN" sz="1800" b="0"/>
              <a:t>98</a:t>
            </a:r>
          </a:p>
          <a:p>
            <a:pPr lvl="1"/>
            <a:r>
              <a:rPr lang="en-US" altLang="zh-CN" sz="1800" b="0"/>
              <a:t>86</a:t>
            </a:r>
          </a:p>
          <a:p>
            <a:pPr lvl="1"/>
            <a:r>
              <a:rPr lang="en-US" altLang="zh-CN" sz="1800" b="0"/>
              <a:t>75</a:t>
            </a:r>
          </a:p>
          <a:p>
            <a:pPr lvl="1"/>
            <a:r>
              <a:rPr lang="en-US" altLang="zh-CN" sz="1800" b="0"/>
              <a:t>62</a:t>
            </a:r>
          </a:p>
          <a:p>
            <a:pPr lvl="1"/>
            <a:r>
              <a:rPr lang="en-US" altLang="zh-CN" sz="1800" b="0"/>
              <a:t>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/>
      <p:bldP spid="1843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第四讲：程序设计方法-模块化与算法设计</a:t>
            </a:r>
            <a:endParaRPr lang="en-US" altLang="zh-CN" dirty="0" smtClean="0"/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28254E-7B6E-4F82-A0B2-D2D98FD38BC1}" type="slidenum">
              <a:rPr lang="en-US" altLang="zh-CN" smtClean="0"/>
              <a:pPr/>
              <a:t>26</a:t>
            </a:fld>
            <a:endParaRPr lang="en-US" altLang="zh-CN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问题 </a:t>
            </a:r>
            <a:r>
              <a:rPr lang="en-US" altLang="zh-CN" dirty="0" smtClean="0">
                <a:ea typeface="宋体" pitchFamily="2" charset="-122"/>
              </a:rPr>
              <a:t>4.2</a:t>
            </a:r>
            <a:r>
              <a:rPr lang="zh-CN" altLang="en-US" dirty="0" smtClean="0">
                <a:ea typeface="宋体" pitchFamily="2" charset="-122"/>
              </a:rPr>
              <a:t>：修改主函数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3738116" cy="4897437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#include &lt;</a:t>
            </a:r>
            <a:r>
              <a:rPr lang="en-US" altLang="zh-CN" sz="1400" b="0" dirty="0" err="1" smtClean="0">
                <a:ea typeface="宋体" pitchFamily="2" charset="-122"/>
              </a:rPr>
              <a:t>stdio.h</a:t>
            </a:r>
            <a:r>
              <a:rPr lang="en-US" altLang="zh-CN" sz="1400" b="0" dirty="0" smtClean="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#define NUM 200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void </a:t>
            </a:r>
            <a:r>
              <a:rPr lang="en-US" altLang="zh-CN" sz="1400" b="0" dirty="0" err="1" smtClean="0">
                <a:ea typeface="宋体" pitchFamily="2" charset="-122"/>
              </a:rPr>
              <a:t>sortArray</a:t>
            </a:r>
            <a:r>
              <a:rPr lang="en-US" altLang="zh-CN" sz="1400" b="0" dirty="0" smtClean="0">
                <a:ea typeface="宋体" pitchFamily="2" charset="-122"/>
              </a:rPr>
              <a:t>(</a:t>
            </a: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array[], </a:t>
            </a: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main()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</a:t>
            </a: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</a:t>
            </a:r>
            <a:r>
              <a:rPr lang="en-US" altLang="zh-CN" sz="1400" b="0" dirty="0" err="1" smtClean="0">
                <a:ea typeface="宋体" pitchFamily="2" charset="-122"/>
              </a:rPr>
              <a:t>scorelist</a:t>
            </a:r>
            <a:r>
              <a:rPr lang="en-US" altLang="zh-CN" sz="1400" b="0" dirty="0" smtClean="0">
                <a:ea typeface="宋体" pitchFamily="2" charset="-122"/>
              </a:rPr>
              <a:t>[NUM], 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, n=0;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FILE *in, *out;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if((in = </a:t>
            </a:r>
            <a:r>
              <a:rPr lang="en-US" altLang="zh-CN" sz="1400" b="0" dirty="0" err="1" smtClean="0">
                <a:ea typeface="宋体" pitchFamily="2" charset="-122"/>
              </a:rPr>
              <a:t>fopen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scorelist.in","r</a:t>
            </a:r>
            <a:r>
              <a:rPr lang="en-US" altLang="zh-CN" sz="1400" b="0" dirty="0" smtClean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	 </a:t>
            </a:r>
            <a:r>
              <a:rPr lang="en-US" altLang="zh-CN" sz="1400" b="0" dirty="0" err="1" smtClean="0">
                <a:ea typeface="宋体" pitchFamily="2" charset="-122"/>
              </a:rPr>
              <a:t>printf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Cann't</a:t>
            </a:r>
            <a:r>
              <a:rPr lang="en-US" altLang="zh-CN" sz="1400" b="0" dirty="0" smtClean="0">
                <a:ea typeface="宋体" pitchFamily="2" charset="-122"/>
              </a:rPr>
              <a:t> open file </a:t>
            </a:r>
            <a:r>
              <a:rPr lang="en-US" altLang="zh-CN" sz="1400" b="0" dirty="0" err="1" smtClean="0">
                <a:ea typeface="宋体" pitchFamily="2" charset="-122"/>
              </a:rPr>
              <a:t>scorelist.in</a:t>
            </a:r>
            <a:r>
              <a:rPr lang="en-US" altLang="zh-CN" sz="1400" b="0" dirty="0" smtClean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	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if((out = </a:t>
            </a:r>
            <a:r>
              <a:rPr lang="en-US" altLang="zh-CN" sz="1400" b="0" dirty="0" err="1" smtClean="0">
                <a:ea typeface="宋体" pitchFamily="2" charset="-122"/>
              </a:rPr>
              <a:t>fopen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scorelist.out","w</a:t>
            </a:r>
            <a:r>
              <a:rPr lang="en-US" altLang="zh-CN" sz="1400" b="0" dirty="0" smtClean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	 </a:t>
            </a:r>
            <a:r>
              <a:rPr lang="en-US" altLang="zh-CN" sz="1400" b="0" dirty="0" err="1" smtClean="0">
                <a:ea typeface="宋体" pitchFamily="2" charset="-122"/>
              </a:rPr>
              <a:t>printf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Cann't</a:t>
            </a:r>
            <a:r>
              <a:rPr lang="en-US" altLang="zh-CN" sz="1400" b="0" dirty="0" smtClean="0">
                <a:ea typeface="宋体" pitchFamily="2" charset="-122"/>
              </a:rPr>
              <a:t> open file </a:t>
            </a:r>
            <a:r>
              <a:rPr lang="en-US" altLang="zh-CN" sz="1400" b="0" dirty="0" err="1" smtClean="0">
                <a:ea typeface="宋体" pitchFamily="2" charset="-122"/>
              </a:rPr>
              <a:t>scorelist.out</a:t>
            </a:r>
            <a:r>
              <a:rPr lang="en-US" altLang="zh-CN" sz="1400" b="0" dirty="0" smtClean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	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</a:t>
            </a:r>
            <a:r>
              <a:rPr lang="en-US" altLang="zh-CN" sz="1400" dirty="0" smtClean="0">
                <a:solidFill>
                  <a:srgbClr val="0000CC"/>
                </a:solidFill>
                <a:ea typeface="宋体" pitchFamily="2" charset="-122"/>
              </a:rPr>
              <a:t>while(</a:t>
            </a:r>
            <a:r>
              <a:rPr lang="en-US" altLang="zh-CN" sz="1400" dirty="0" err="1" smtClean="0">
                <a:solidFill>
                  <a:srgbClr val="0000CC"/>
                </a:solidFill>
                <a:ea typeface="宋体" pitchFamily="2" charset="-122"/>
              </a:rPr>
              <a:t>fscanf</a:t>
            </a:r>
            <a:r>
              <a:rPr lang="en-US" altLang="zh-CN" sz="1400" dirty="0" smtClean="0">
                <a:solidFill>
                  <a:srgbClr val="0000CC"/>
                </a:solidFill>
                <a:ea typeface="宋体" pitchFamily="2" charset="-122"/>
              </a:rPr>
              <a:t>(in,"%</a:t>
            </a:r>
            <a:r>
              <a:rPr lang="en-US" altLang="zh-CN" sz="1400" dirty="0" err="1" smtClean="0">
                <a:solidFill>
                  <a:srgbClr val="0000CC"/>
                </a:solidFill>
                <a:ea typeface="宋体" pitchFamily="2" charset="-122"/>
              </a:rPr>
              <a:t>d",&amp;scorelist</a:t>
            </a:r>
            <a:r>
              <a:rPr lang="en-US" altLang="zh-CN" sz="1400" dirty="0" smtClean="0">
                <a:solidFill>
                  <a:srgbClr val="0000CC"/>
                </a:solidFill>
                <a:ea typeface="宋体" pitchFamily="2" charset="-122"/>
              </a:rPr>
              <a:t>[n]</a:t>
            </a:r>
            <a:r>
              <a:rPr lang="en-US" altLang="zh-CN" sz="1600" dirty="0" smtClean="0">
                <a:solidFill>
                  <a:srgbClr val="0000CC"/>
                </a:solidFill>
                <a:ea typeface="宋体" pitchFamily="2" charset="-122"/>
              </a:rPr>
              <a:t> </a:t>
            </a:r>
            <a:r>
              <a:rPr lang="en-US" altLang="zh-CN" sz="1400" dirty="0" smtClean="0">
                <a:solidFill>
                  <a:srgbClr val="0000CC"/>
                </a:solidFill>
                <a:ea typeface="宋体" pitchFamily="2" charset="-122"/>
              </a:rPr>
              <a:t>)&gt;0)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dirty="0" smtClean="0">
                <a:solidFill>
                  <a:srgbClr val="0000CC"/>
                </a:solidFill>
                <a:ea typeface="宋体" pitchFamily="2" charset="-122"/>
              </a:rPr>
              <a:t>     		n++;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 smtClean="0">
                <a:ea typeface="宋体" pitchFamily="2" charset="-122"/>
              </a:rPr>
              <a:t>    </a:t>
            </a:r>
            <a:r>
              <a:rPr lang="en-US" altLang="zh-CN" sz="1400" b="0" dirty="0" err="1" smtClean="0">
                <a:ea typeface="宋体" pitchFamily="2" charset="-122"/>
              </a:rPr>
              <a:t>sortArray</a:t>
            </a:r>
            <a:r>
              <a:rPr lang="en-US" altLang="zh-CN" sz="1400" b="0" dirty="0" smtClean="0">
                <a:ea typeface="宋体" pitchFamily="2" charset="-122"/>
              </a:rPr>
              <a:t>(</a:t>
            </a:r>
            <a:r>
              <a:rPr lang="en-US" altLang="zh-CN" sz="1400" b="0" dirty="0" err="1" smtClean="0">
                <a:ea typeface="宋体" pitchFamily="2" charset="-122"/>
              </a:rPr>
              <a:t>scorelist</a:t>
            </a:r>
            <a:r>
              <a:rPr lang="en-US" altLang="zh-CN" sz="1400" b="0" dirty="0" smtClean="0">
                <a:ea typeface="宋体" pitchFamily="2" charset="-122"/>
              </a:rPr>
              <a:t>,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for(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=0; 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&lt;n; 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++)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		</a:t>
            </a:r>
            <a:r>
              <a:rPr lang="en-US" altLang="zh-CN" sz="1400" b="0" dirty="0" err="1" smtClean="0">
                <a:ea typeface="宋体" pitchFamily="2" charset="-122"/>
              </a:rPr>
              <a:t>fprintf</a:t>
            </a:r>
            <a:r>
              <a:rPr lang="en-US" altLang="zh-CN" sz="1400" b="0" dirty="0" smtClean="0">
                <a:ea typeface="宋体" pitchFamily="2" charset="-122"/>
              </a:rPr>
              <a:t>(out, "%d\</a:t>
            </a:r>
            <a:r>
              <a:rPr lang="en-US" altLang="zh-CN" sz="1400" b="0" dirty="0" err="1" smtClean="0">
                <a:ea typeface="宋体" pitchFamily="2" charset="-122"/>
              </a:rPr>
              <a:t>n",scorelist</a:t>
            </a:r>
            <a:r>
              <a:rPr lang="en-US" altLang="zh-CN" sz="1400" b="0" dirty="0" smtClean="0">
                <a:ea typeface="宋体" pitchFamily="2" charset="-122"/>
              </a:rPr>
              <a:t>[</a:t>
            </a:r>
            <a:r>
              <a:rPr lang="en-US" altLang="zh-CN" sz="1400" b="0" dirty="0" err="1" smtClean="0">
                <a:ea typeface="宋体" pitchFamily="2" charset="-122"/>
              </a:rPr>
              <a:t>i</a:t>
            </a:r>
            <a:r>
              <a:rPr lang="en-US" altLang="zh-CN" sz="1400" b="0" dirty="0" smtClean="0">
                <a:ea typeface="宋体" pitchFamily="2" charset="-122"/>
              </a:rPr>
              <a:t>]);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return 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}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67486" y="1340768"/>
            <a:ext cx="4176514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#include &lt;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stdio.h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&gt;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#define NUM 200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sortArray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array[],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n);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main()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{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[NUM],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n=0;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FILE *in, *out;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if((in =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fopen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scorelist.in","r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")) == NULL){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Cann't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open file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scorelist.in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!\n");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return 1;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}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if((out =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fopen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scorelist.out","w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")) == NULL){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Cann't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open file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scorelist.out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!\n");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return 1;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}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while(!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feof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(in))</a:t>
            </a:r>
          </a:p>
          <a:p>
            <a:pPr marL="279400" lvl="0" indent="-27940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		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fscanf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,"%d  </a:t>
            </a:r>
            <a:r>
              <a:rPr lang="en-US" altLang="zh-CN" sz="1400" kern="0" dirty="0" smtClean="0">
                <a:solidFill>
                  <a:srgbClr val="0000CC"/>
                </a:solidFill>
              </a:rPr>
              <a:t>"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,&amp;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[n++]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sortArray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n);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for(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=0;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&lt;n;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++)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		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fprintf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(out, "%d\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n",scorelist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fclose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(in);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fclose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(out);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return 0;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976" y="371703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296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AEDB20-728C-4D78-8359-096EA0215658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 </a:t>
            </a:r>
            <a:r>
              <a:rPr lang="en-US" altLang="zh-CN" smtClean="0">
                <a:ea typeface="宋体" pitchFamily="2" charset="-122"/>
              </a:rPr>
              <a:t>4.2</a:t>
            </a:r>
            <a:r>
              <a:rPr lang="zh-CN" altLang="en-US" smtClean="0">
                <a:ea typeface="宋体" pitchFamily="2" charset="-122"/>
              </a:rPr>
              <a:t>：另一个常用排序方法</a:t>
            </a:r>
          </a:p>
        </p:txBody>
      </p:sp>
      <p:sp>
        <p:nvSpPr>
          <p:cNvPr id="182275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void sortArray(int array[], int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int i, j, tmp;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for(i=0; i&lt;n;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    for(j=i; j&lt;n; j++){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        if(array[i] &lt; array[j]){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            tmp = array[i];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            array[i] = array[j];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            array[j] = tmp;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 smtClean="0">
                <a:ea typeface="宋体" pitchFamily="2" charset="-122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40200" y="4868863"/>
            <a:ext cx="424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从本质上看它还是一种选择排序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有关排序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977900" y="1447800"/>
            <a:ext cx="7265988" cy="4556125"/>
          </a:xfrm>
        </p:spPr>
        <p:txBody>
          <a:bodyPr/>
          <a:lstStyle/>
          <a:p>
            <a:r>
              <a:rPr lang="zh-CN" altLang="en-US" sz="2000" dirty="0" smtClean="0">
                <a:ea typeface="宋体" pitchFamily="2" charset="-122"/>
              </a:rPr>
              <a:t>从问题</a:t>
            </a:r>
            <a:r>
              <a:rPr lang="en-US" altLang="zh-CN" sz="2000" dirty="0" smtClean="0">
                <a:ea typeface="宋体" pitchFamily="2" charset="-122"/>
              </a:rPr>
              <a:t>4.2</a:t>
            </a:r>
            <a:r>
              <a:rPr lang="zh-CN" altLang="en-US" sz="2000" dirty="0" smtClean="0">
                <a:ea typeface="宋体" pitchFamily="2" charset="-122"/>
              </a:rPr>
              <a:t>可知如何用一种排序方法（如选择排序）对数值类（字符、整数、浮点数）数据集进行排序。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dirty="0" smtClean="0">
                <a:ea typeface="宋体" pitchFamily="2" charset="-122"/>
              </a:rPr>
              <a:t>如何对字符串数据集排序（如英文单词、人名等）？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如何存储字符串数据？指针数组、二维字符数组等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如何比较字符串大小？字符串比较函数</a:t>
            </a:r>
            <a:r>
              <a:rPr lang="en-US" altLang="zh-CN" sz="2000" dirty="0" err="1" smtClean="0">
                <a:ea typeface="宋体" pitchFamily="2" charset="-122"/>
              </a:rPr>
              <a:t>strcmp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358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672539-A10F-4C74-8B98-092988B0827D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368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2B67CA-400D-4243-A514-1FAD1632EC45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外部变量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外部变量（</a:t>
            </a:r>
            <a:r>
              <a:rPr lang="en-US" altLang="zh-CN" dirty="0" smtClean="0">
                <a:ea typeface="宋体" pitchFamily="2" charset="-122"/>
              </a:rPr>
              <a:t>global variable </a:t>
            </a:r>
            <a:r>
              <a:rPr lang="zh-CN" altLang="en-US" dirty="0" smtClean="0">
                <a:ea typeface="宋体" pitchFamily="2" charset="-122"/>
              </a:rPr>
              <a:t>）：在函数外面定义的变量。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作用域（</a:t>
            </a:r>
            <a:r>
              <a:rPr lang="en-US" altLang="zh-CN" dirty="0" smtClean="0">
                <a:ea typeface="宋体" pitchFamily="2" charset="-122"/>
              </a:rPr>
              <a:t>scope</a:t>
            </a:r>
            <a:r>
              <a:rPr lang="zh-CN" altLang="en-US" dirty="0" smtClean="0">
                <a:ea typeface="宋体" pitchFamily="2" charset="-122"/>
              </a:rPr>
              <a:t>）为整个程序，即可在程序的所有函数中使用。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外部变量有隐含初值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。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生存期（</a:t>
            </a:r>
            <a:r>
              <a:rPr lang="en-US" altLang="zh-CN" dirty="0" smtClean="0">
                <a:ea typeface="宋体" pitchFamily="2" charset="-122"/>
              </a:rPr>
              <a:t>life cycle</a:t>
            </a:r>
            <a:r>
              <a:rPr lang="zh-CN" altLang="en-US" dirty="0" smtClean="0">
                <a:ea typeface="宋体" pitchFamily="2" charset="-122"/>
              </a:rPr>
              <a:t>）：外部变量（存储空间）在程序执行过程中始终存在（静态存储分配）。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EF90AD-0E20-409E-AB76-5FF809CA5676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7105650" cy="4806950"/>
          </a:xfrm>
        </p:spPr>
        <p:txBody>
          <a:bodyPr/>
          <a:lstStyle/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问题描述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从文件中查找包含给定字符串的行。</a:t>
            </a:r>
          </a:p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输入形式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从标准输入中分两行分别输入被查找的文件及要查找的字符串（中间不含空格）。</a:t>
            </a:r>
          </a:p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输出形式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在屏幕上输出文件中包含给定字符串的行。</a:t>
            </a:r>
          </a:p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样例输入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在键盘输入如下文件名及字符串</a:t>
            </a:r>
            <a:r>
              <a:rPr lang="en-US" altLang="zh-CN" sz="1400" dirty="0" smtClean="0">
                <a:ea typeface="宋体" pitchFamily="2" charset="-122"/>
              </a:rPr>
              <a:t>: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test.txt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the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文件</a:t>
            </a:r>
            <a:r>
              <a:rPr lang="en-US" altLang="zh-CN" sz="1400" dirty="0" smtClean="0">
                <a:ea typeface="宋体" pitchFamily="2" charset="-122"/>
              </a:rPr>
              <a:t>test.txt</a:t>
            </a:r>
            <a:r>
              <a:rPr lang="zh-CN" altLang="en-US" sz="1400" dirty="0" smtClean="0">
                <a:ea typeface="宋体" pitchFamily="2" charset="-122"/>
              </a:rPr>
              <a:t>内容如下：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Now is the time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for all good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men to come to the aid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of their party</a:t>
            </a:r>
          </a:p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【</a:t>
            </a:r>
            <a:r>
              <a:rPr lang="zh-CN" altLang="en-US" sz="1400" dirty="0" smtClean="0">
                <a:ea typeface="宋体" pitchFamily="2" charset="-122"/>
              </a:rPr>
              <a:t>样例输出</a:t>
            </a:r>
            <a:r>
              <a:rPr lang="en-US" altLang="zh-CN" sz="1400" dirty="0" smtClean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 smtClean="0">
                <a:ea typeface="宋体" pitchFamily="2" charset="-122"/>
              </a:rPr>
              <a:t>屏幕输出为：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this is</a:t>
            </a:r>
            <a:r>
              <a:rPr lang="en-US" altLang="zh-CN" sz="1400" b="1" dirty="0" smtClean="0">
                <a:ea typeface="宋体" pitchFamily="2" charset="-122"/>
              </a:rPr>
              <a:t> </a:t>
            </a:r>
            <a:r>
              <a:rPr lang="en-US" altLang="zh-CN" sz="1400" dirty="0" smtClean="0">
                <a:ea typeface="宋体" pitchFamily="2" charset="-122"/>
              </a:rPr>
              <a:t>the time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men to come to the aid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 smtClean="0">
                <a:ea typeface="宋体" pitchFamily="2" charset="-122"/>
              </a:rPr>
              <a:t>of their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378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98B2F5-CD42-4E4A-A69C-1E27064D1228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外部变量说明（</a:t>
            </a:r>
            <a:r>
              <a:rPr lang="en-US" altLang="zh-CN" smtClean="0">
                <a:ea typeface="宋体" pitchFamily="2" charset="-122"/>
              </a:rPr>
              <a:t>extern</a:t>
            </a:r>
            <a:r>
              <a:rPr lang="zh-CN" altLang="en-US" smtClean="0">
                <a:ea typeface="宋体" pitchFamily="2" charset="-122"/>
              </a:rPr>
              <a:t>）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>
                <a:ea typeface="宋体" pitchFamily="2" charset="-122"/>
              </a:rPr>
              <a:t>C</a:t>
            </a:r>
            <a:r>
              <a:rPr lang="zh-CN" altLang="en-US" b="0" smtClean="0">
                <a:ea typeface="宋体" pitchFamily="2" charset="-122"/>
              </a:rPr>
              <a:t>程序可以分别放在几个文件上，每个文件可作为一个编译单位分别编译。外部变量只需在某个文件上定义一次，其它文件若要引用此变量时，应用</a:t>
            </a:r>
            <a:r>
              <a:rPr lang="en-US" altLang="zh-CN" b="0" smtClean="0">
                <a:ea typeface="宋体" pitchFamily="2" charset="-122"/>
              </a:rPr>
              <a:t>extern</a:t>
            </a:r>
            <a:r>
              <a:rPr lang="zh-CN" altLang="en-US" b="0" smtClean="0">
                <a:ea typeface="宋体" pitchFamily="2" charset="-122"/>
              </a:rPr>
              <a:t>加以说明。（外部变量定义时不必加</a:t>
            </a:r>
            <a:r>
              <a:rPr lang="en-US" altLang="zh-CN" b="0" smtClean="0">
                <a:ea typeface="宋体" pitchFamily="2" charset="-122"/>
              </a:rPr>
              <a:t>extern</a:t>
            </a:r>
            <a:r>
              <a:rPr lang="zh-CN" altLang="en-US" b="0" smtClean="0">
                <a:ea typeface="宋体" pitchFamily="2" charset="-122"/>
              </a:rPr>
              <a:t>关键字。</a:t>
            </a:r>
          </a:p>
          <a:p>
            <a:r>
              <a:rPr lang="zh-CN" altLang="en-US" b="0" smtClean="0">
                <a:ea typeface="宋体" pitchFamily="2" charset="-122"/>
              </a:rPr>
              <a:t>在同一文件中，若前面的函数要引用后面定义的外部（在函数之外）变量时，也应在函数里加以</a:t>
            </a:r>
            <a:r>
              <a:rPr lang="en-US" altLang="zh-CN" b="0" smtClean="0">
                <a:ea typeface="宋体" pitchFamily="2" charset="-122"/>
              </a:rPr>
              <a:t>extern</a:t>
            </a:r>
            <a:r>
              <a:rPr lang="zh-CN" altLang="en-US" b="0" smtClean="0">
                <a:ea typeface="宋体" pitchFamily="2" charset="-122"/>
              </a:rPr>
              <a:t>说明。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08400" y="3068638"/>
            <a:ext cx="3714750" cy="20621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/* t1.c */</a:t>
            </a:r>
          </a:p>
          <a:p>
            <a:r>
              <a:rPr lang="en-US" altLang="zh-CN" sz="1600"/>
              <a:t>int  N;</a:t>
            </a:r>
          </a:p>
          <a:p>
            <a:r>
              <a:rPr lang="en-US" altLang="zh-CN" sz="1600"/>
              <a:t>main()</a:t>
            </a:r>
          </a:p>
          <a:p>
            <a:r>
              <a:rPr lang="en-US" altLang="zh-CN" sz="1600"/>
              <a:t>{</a:t>
            </a:r>
          </a:p>
          <a:p>
            <a:r>
              <a:rPr lang="en-US" altLang="zh-CN" sz="1600"/>
              <a:t>       …</a:t>
            </a:r>
          </a:p>
          <a:p>
            <a:r>
              <a:rPr lang="en-US" altLang="zh-CN" sz="1600"/>
              <a:t>       N =  …</a:t>
            </a:r>
          </a:p>
          <a:p>
            <a:r>
              <a:rPr lang="en-US" altLang="zh-CN" sz="1600"/>
              <a:t>       …</a:t>
            </a:r>
          </a:p>
          <a:p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03800" y="4005263"/>
            <a:ext cx="3714750" cy="20621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/* t2.c */</a:t>
            </a:r>
          </a:p>
          <a:p>
            <a:r>
              <a:rPr lang="en-US" altLang="zh-CN" sz="1600"/>
              <a:t>extern int  N;</a:t>
            </a:r>
          </a:p>
          <a:p>
            <a:r>
              <a:rPr lang="en-US" altLang="zh-CN" sz="1600"/>
              <a:t>fun()</a:t>
            </a:r>
          </a:p>
          <a:p>
            <a:r>
              <a:rPr lang="en-US" altLang="zh-CN" sz="1600"/>
              <a:t>{</a:t>
            </a:r>
          </a:p>
          <a:p>
            <a:r>
              <a:rPr lang="en-US" altLang="zh-CN" sz="1600"/>
              <a:t>       …</a:t>
            </a:r>
          </a:p>
          <a:p>
            <a:r>
              <a:rPr lang="en-US" altLang="zh-CN" sz="1600"/>
              <a:t>       N =  …</a:t>
            </a:r>
          </a:p>
          <a:p>
            <a:r>
              <a:rPr lang="en-US" altLang="zh-CN" sz="1600"/>
              <a:t>       …</a:t>
            </a:r>
          </a:p>
          <a:p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29250" y="4303713"/>
            <a:ext cx="3714750" cy="255428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extern int  N;</a:t>
            </a:r>
          </a:p>
          <a:p>
            <a:r>
              <a:rPr lang="en-US" altLang="zh-CN" sz="1600"/>
              <a:t>main()</a:t>
            </a:r>
          </a:p>
          <a:p>
            <a:r>
              <a:rPr lang="en-US" altLang="zh-CN" sz="1600"/>
              <a:t>{</a:t>
            </a:r>
          </a:p>
          <a:p>
            <a:r>
              <a:rPr lang="en-US" altLang="zh-CN" sz="1600"/>
              <a:t>       …</a:t>
            </a:r>
          </a:p>
          <a:p>
            <a:r>
              <a:rPr lang="en-US" altLang="zh-CN" sz="1600"/>
              <a:t>       N =  …</a:t>
            </a:r>
          </a:p>
          <a:p>
            <a:r>
              <a:rPr lang="en-US" altLang="zh-CN" sz="1600"/>
              <a:t>       …</a:t>
            </a:r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int N=0;</a:t>
            </a:r>
          </a:p>
          <a:p>
            <a:r>
              <a:rPr lang="en-US" altLang="zh-CN" sz="1600"/>
              <a:t>void fun()</a:t>
            </a:r>
          </a:p>
          <a:p>
            <a:r>
              <a:rPr lang="en-US" altLang="zh-CN" sz="1600"/>
              <a:t>{ … 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81D9BA-325E-413F-884E-970DFDCF6B54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外部变量说明（</a:t>
            </a:r>
            <a:r>
              <a:rPr lang="en-US" altLang="zh-CN" smtClean="0">
                <a:ea typeface="宋体" pitchFamily="2" charset="-122"/>
              </a:rPr>
              <a:t>extern</a:t>
            </a:r>
            <a:r>
              <a:rPr lang="zh-CN" altLang="en-US" smtClean="0">
                <a:ea typeface="宋体" pitchFamily="2" charset="-122"/>
              </a:rPr>
              <a:t>）（续）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smtClean="0">
                <a:ea typeface="宋体" pitchFamily="2" charset="-122"/>
              </a:rPr>
              <a:t>例如，对问题</a:t>
            </a:r>
            <a:r>
              <a:rPr lang="en-US" altLang="zh-CN" sz="1800" b="0" smtClean="0">
                <a:ea typeface="宋体" pitchFamily="2" charset="-122"/>
              </a:rPr>
              <a:t>4.2</a:t>
            </a:r>
            <a:r>
              <a:rPr lang="zh-CN" altLang="en-US" sz="1800" b="0" smtClean="0">
                <a:ea typeface="宋体" pitchFamily="2" charset="-122"/>
              </a:rPr>
              <a:t>的代码实现中，如果外部变量</a:t>
            </a:r>
            <a:r>
              <a:rPr lang="en-US" altLang="zh-CN" sz="1800" b="0" smtClean="0">
                <a:ea typeface="宋体" pitchFamily="2" charset="-122"/>
              </a:rPr>
              <a:t>N</a:t>
            </a:r>
            <a:r>
              <a:rPr lang="zh-CN" altLang="en-US" sz="1800" b="0" smtClean="0">
                <a:ea typeface="宋体" pitchFamily="2" charset="-122"/>
              </a:rPr>
              <a:t>不在程序头部定义，则需要用</a:t>
            </a:r>
            <a:r>
              <a:rPr lang="en-US" altLang="zh-CN" sz="1800" b="0" smtClean="0">
                <a:ea typeface="宋体" pitchFamily="2" charset="-122"/>
              </a:rPr>
              <a:t>extern</a:t>
            </a:r>
            <a:r>
              <a:rPr lang="zh-CN" altLang="en-US" sz="1800" b="0" smtClean="0">
                <a:ea typeface="宋体" pitchFamily="2" charset="-122"/>
              </a:rPr>
              <a:t>加以说明。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…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CC"/>
                </a:solidFill>
                <a:ea typeface="宋体" pitchFamily="2" charset="-122"/>
              </a:rPr>
              <a:t>extern int N;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main()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…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0000CC"/>
                </a:solidFill>
                <a:ea typeface="宋体" pitchFamily="2" charset="-122"/>
              </a:rPr>
              <a:t>int N = 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void insertData(int array[], int data)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…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3203848" y="3501008"/>
            <a:ext cx="1800225" cy="792162"/>
          </a:xfrm>
          <a:prstGeom prst="wedgeRoundRectCallout">
            <a:avLst>
              <a:gd name="adj1" fmla="val -84745"/>
              <a:gd name="adj2" fmla="val 495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sz="1800"/>
              <a:t>外部变量定义</a:t>
            </a: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3203848" y="2132856"/>
            <a:ext cx="1800225" cy="792162"/>
          </a:xfrm>
          <a:prstGeom prst="wedgeRoundRectCallout">
            <a:avLst>
              <a:gd name="adj1" fmla="val -80512"/>
              <a:gd name="adj2" fmla="val 34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sz="1800"/>
              <a:t>外部变量说明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页脚占位符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029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0ABDC5-9F6C-43C9-9C09-8E3665432C20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递归（</a:t>
            </a:r>
            <a:r>
              <a:rPr lang="en-US" altLang="zh-CN" smtClean="0">
                <a:ea typeface="宋体" pitchFamily="2" charset="-122"/>
              </a:rPr>
              <a:t>Recursion</a:t>
            </a:r>
            <a:r>
              <a:rPr lang="zh-CN" altLang="en-US" smtClean="0">
                <a:ea typeface="宋体" pitchFamily="2" charset="-122"/>
              </a:rPr>
              <a:t>）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7123113" cy="4556125"/>
          </a:xfrm>
        </p:spPr>
        <p:txBody>
          <a:bodyPr/>
          <a:lstStyle/>
          <a:p>
            <a:r>
              <a:rPr lang="zh-CN" altLang="en-US" sz="2000" smtClean="0">
                <a:ea typeface="宋体" pitchFamily="2" charset="-122"/>
              </a:rPr>
              <a:t>通过调用自身解决问题的过程称为递归。递归是解决某些复杂问题的有效方法。如：</a:t>
            </a:r>
          </a:p>
          <a:p>
            <a:endParaRPr lang="en-US" altLang="zh-CN" sz="2000" smtClean="0">
              <a:ea typeface="宋体" pitchFamily="2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339975" y="2565400"/>
          <a:ext cx="3240088" cy="1809750"/>
        </p:xfrm>
        <a:graphic>
          <a:graphicData uri="http://schemas.openxmlformats.org/presentationml/2006/ole">
            <p:oleObj spid="_x0000_s1026" name="公式" r:id="rId4" imgW="1104840" imgH="71100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411413" y="4365625"/>
          <a:ext cx="3303587" cy="1238250"/>
        </p:xfrm>
        <a:graphic>
          <a:graphicData uri="http://schemas.openxmlformats.org/presentationml/2006/ole">
            <p:oleObj spid="_x0000_s1027" name="公式" r:id="rId5" imgW="12189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3EA122-0624-4B70-AFEC-07BD37BF3483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递归（续）</a:t>
            </a:r>
          </a:p>
        </p:txBody>
      </p:sp>
      <p:sp>
        <p:nvSpPr>
          <p:cNvPr id="167939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b="0" smtClean="0">
                <a:ea typeface="宋体" pitchFamily="2" charset="-122"/>
              </a:rPr>
              <a:t>例：求</a:t>
            </a:r>
            <a:r>
              <a:rPr lang="en-US" altLang="zh-CN" sz="1800" b="0" smtClean="0">
                <a:ea typeface="宋体" pitchFamily="2" charset="-122"/>
              </a:rPr>
              <a:t>n!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#include &lt;stdio.h&gt;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fact(int n);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main( 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printf(“3!=%d, 5!=%d\n”, fact(3), fact(5));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int fact(int n)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if( n &lt;= 1)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    return ( 1);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else 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   return ( n *</a:t>
            </a:r>
            <a:r>
              <a:rPr lang="en-US" altLang="zh-CN" sz="1600" b="1" smtClean="0">
                <a:solidFill>
                  <a:srgbClr val="0000CC"/>
                </a:solidFill>
                <a:ea typeface="宋体" pitchFamily="2" charset="-122"/>
              </a:rPr>
              <a:t> fact(n-1)</a:t>
            </a:r>
            <a:r>
              <a:rPr lang="en-US" altLang="zh-CN" sz="1600" smtClean="0">
                <a:ea typeface="宋体" pitchFamily="2" charset="-122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 b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3903663" y="1249363"/>
            <a:ext cx="4268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在</a:t>
            </a:r>
            <a:r>
              <a:rPr lang="en-US" altLang="zh-CN">
                <a:solidFill>
                  <a:srgbClr val="0000CC"/>
                </a:solidFill>
              </a:rPr>
              <a:t>C</a:t>
            </a:r>
            <a:r>
              <a:rPr lang="zh-CN" altLang="en-US">
                <a:solidFill>
                  <a:srgbClr val="0000CC"/>
                </a:solidFill>
              </a:rPr>
              <a:t>语言中，一个函数直接或间接调用自已称为递归。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7086600" y="5715000"/>
            <a:ext cx="685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Times New Roman" pitchFamily="18" charset="0"/>
              </a:rPr>
              <a:t>1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800600" y="3581400"/>
            <a:ext cx="1219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Times New Roman" pitchFamily="18" charset="0"/>
              </a:rPr>
              <a:t>fact(3)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5410200" y="4267200"/>
            <a:ext cx="1219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Times New Roman" pitchFamily="18" charset="0"/>
              </a:rPr>
              <a:t>3*fact(2)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6019800" y="4953000"/>
            <a:ext cx="1219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Times New Roman" pitchFamily="18" charset="0"/>
              </a:rPr>
              <a:t>2*fact(1)</a:t>
            </a:r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5334000" y="39624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5943600" y="45720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6705600" y="53340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77000" y="4419600"/>
            <a:ext cx="1600200" cy="609600"/>
            <a:chOff x="4080" y="2784"/>
            <a:chExt cx="1008" cy="384"/>
          </a:xfrm>
        </p:grpSpPr>
        <p:sp>
          <p:nvSpPr>
            <p:cNvPr id="40981" name="Text Box 13"/>
            <p:cNvSpPr txBox="1">
              <a:spLocks noChangeArrowheads="1"/>
            </p:cNvSpPr>
            <p:nvPr/>
          </p:nvSpPr>
          <p:spPr bwMode="auto">
            <a:xfrm>
              <a:off x="4320" y="2784"/>
              <a:ext cx="76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0000CC"/>
                  </a:solidFill>
                  <a:latin typeface="Times New Roman" pitchFamily="18" charset="0"/>
                </a:rPr>
                <a:t>2*1</a:t>
              </a:r>
            </a:p>
          </p:txBody>
        </p:sp>
        <p:sp>
          <p:nvSpPr>
            <p:cNvPr id="40982" name="Freeform 14"/>
            <p:cNvSpPr>
              <a:spLocks/>
            </p:cNvSpPr>
            <p:nvPr/>
          </p:nvSpPr>
          <p:spPr bwMode="auto">
            <a:xfrm>
              <a:off x="4080" y="2832"/>
              <a:ext cx="328" cy="336"/>
            </a:xfrm>
            <a:custGeom>
              <a:avLst/>
              <a:gdLst>
                <a:gd name="T0" fmla="*/ 240 w 328"/>
                <a:gd name="T1" fmla="*/ 336 h 336"/>
                <a:gd name="T2" fmla="*/ 288 w 328"/>
                <a:gd name="T3" fmla="*/ 96 h 336"/>
                <a:gd name="T4" fmla="*/ 0 w 328"/>
                <a:gd name="T5" fmla="*/ 0 h 336"/>
                <a:gd name="T6" fmla="*/ 0 60000 65536"/>
                <a:gd name="T7" fmla="*/ 0 60000 65536"/>
                <a:gd name="T8" fmla="*/ 0 60000 65536"/>
                <a:gd name="T9" fmla="*/ 0 w 328"/>
                <a:gd name="T10" fmla="*/ 0 h 336"/>
                <a:gd name="T11" fmla="*/ 328 w 32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336">
                  <a:moveTo>
                    <a:pt x="240" y="336"/>
                  </a:moveTo>
                  <a:cubicBezTo>
                    <a:pt x="284" y="244"/>
                    <a:pt x="328" y="152"/>
                    <a:pt x="288" y="96"/>
                  </a:cubicBezTo>
                  <a:cubicBezTo>
                    <a:pt x="248" y="40"/>
                    <a:pt x="48" y="16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62600" y="3657600"/>
            <a:ext cx="1676400" cy="609600"/>
            <a:chOff x="3504" y="2304"/>
            <a:chExt cx="1056" cy="384"/>
          </a:xfrm>
        </p:grpSpPr>
        <p:sp>
          <p:nvSpPr>
            <p:cNvPr id="40979" name="Freeform 16"/>
            <p:cNvSpPr>
              <a:spLocks/>
            </p:cNvSpPr>
            <p:nvPr/>
          </p:nvSpPr>
          <p:spPr bwMode="auto">
            <a:xfrm>
              <a:off x="3504" y="2352"/>
              <a:ext cx="328" cy="336"/>
            </a:xfrm>
            <a:custGeom>
              <a:avLst/>
              <a:gdLst>
                <a:gd name="T0" fmla="*/ 240 w 328"/>
                <a:gd name="T1" fmla="*/ 336 h 336"/>
                <a:gd name="T2" fmla="*/ 288 w 328"/>
                <a:gd name="T3" fmla="*/ 96 h 336"/>
                <a:gd name="T4" fmla="*/ 0 w 328"/>
                <a:gd name="T5" fmla="*/ 0 h 336"/>
                <a:gd name="T6" fmla="*/ 0 60000 65536"/>
                <a:gd name="T7" fmla="*/ 0 60000 65536"/>
                <a:gd name="T8" fmla="*/ 0 60000 65536"/>
                <a:gd name="T9" fmla="*/ 0 w 328"/>
                <a:gd name="T10" fmla="*/ 0 h 336"/>
                <a:gd name="T11" fmla="*/ 328 w 32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336">
                  <a:moveTo>
                    <a:pt x="240" y="336"/>
                  </a:moveTo>
                  <a:cubicBezTo>
                    <a:pt x="284" y="244"/>
                    <a:pt x="328" y="152"/>
                    <a:pt x="288" y="96"/>
                  </a:cubicBezTo>
                  <a:cubicBezTo>
                    <a:pt x="248" y="40"/>
                    <a:pt x="48" y="16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Text Box 17"/>
            <p:cNvSpPr txBox="1">
              <a:spLocks noChangeArrowheads="1"/>
            </p:cNvSpPr>
            <p:nvPr/>
          </p:nvSpPr>
          <p:spPr bwMode="auto">
            <a:xfrm>
              <a:off x="3792" y="2304"/>
              <a:ext cx="76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0000CC"/>
                  </a:solidFill>
                  <a:latin typeface="Times New Roman" pitchFamily="18" charset="0"/>
                </a:rPr>
                <a:t>3*2*1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010400" y="5181600"/>
            <a:ext cx="1600200" cy="609600"/>
            <a:chOff x="4416" y="3264"/>
            <a:chExt cx="1008" cy="384"/>
          </a:xfrm>
        </p:grpSpPr>
        <p:sp>
          <p:nvSpPr>
            <p:cNvPr id="40977" name="Freeform 19"/>
            <p:cNvSpPr>
              <a:spLocks/>
            </p:cNvSpPr>
            <p:nvPr/>
          </p:nvSpPr>
          <p:spPr bwMode="auto">
            <a:xfrm>
              <a:off x="4416" y="3312"/>
              <a:ext cx="328" cy="336"/>
            </a:xfrm>
            <a:custGeom>
              <a:avLst/>
              <a:gdLst>
                <a:gd name="T0" fmla="*/ 240 w 328"/>
                <a:gd name="T1" fmla="*/ 336 h 336"/>
                <a:gd name="T2" fmla="*/ 288 w 328"/>
                <a:gd name="T3" fmla="*/ 96 h 336"/>
                <a:gd name="T4" fmla="*/ 0 w 328"/>
                <a:gd name="T5" fmla="*/ 0 h 336"/>
                <a:gd name="T6" fmla="*/ 0 60000 65536"/>
                <a:gd name="T7" fmla="*/ 0 60000 65536"/>
                <a:gd name="T8" fmla="*/ 0 60000 65536"/>
                <a:gd name="T9" fmla="*/ 0 w 328"/>
                <a:gd name="T10" fmla="*/ 0 h 336"/>
                <a:gd name="T11" fmla="*/ 328 w 32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336">
                  <a:moveTo>
                    <a:pt x="240" y="336"/>
                  </a:moveTo>
                  <a:cubicBezTo>
                    <a:pt x="284" y="244"/>
                    <a:pt x="328" y="152"/>
                    <a:pt x="288" y="96"/>
                  </a:cubicBezTo>
                  <a:cubicBezTo>
                    <a:pt x="248" y="40"/>
                    <a:pt x="48" y="16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Text Box 20"/>
            <p:cNvSpPr txBox="1">
              <a:spLocks noChangeArrowheads="1"/>
            </p:cNvSpPr>
            <p:nvPr/>
          </p:nvSpPr>
          <p:spPr bwMode="auto">
            <a:xfrm>
              <a:off x="4656" y="3264"/>
              <a:ext cx="76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42" grpId="0"/>
      <p:bldP spid="167943" grpId="0"/>
      <p:bldP spid="167944" grpId="0"/>
      <p:bldP spid="167945" grpId="0" animBg="1"/>
      <p:bldP spid="167946" grpId="0" animBg="1"/>
      <p:bldP spid="1679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419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562A38-02C3-4F17-9396-C13D5036109B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递归（续）</a:t>
            </a:r>
          </a:p>
        </p:txBody>
      </p:sp>
      <p:sp>
        <p:nvSpPr>
          <p:cNvPr id="41989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0" smtClean="0">
                <a:ea typeface="宋体" pitchFamily="2" charset="-122"/>
              </a:rPr>
              <a:t>递归算法十分简洁，编译后得到的目标代码也很短，但它并不节省（实际上还要增加）运行时所需的时间和空间，因为它必须维持一个要处理的值的栈。 此外，递归算法并不是语言必须的，不用它同样可以实现相应功能，如上例中，递归函数</a:t>
            </a:r>
            <a:r>
              <a:rPr lang="en-US" altLang="zh-CN" sz="2000" b="0" smtClean="0">
                <a:ea typeface="宋体" pitchFamily="2" charset="-122"/>
              </a:rPr>
              <a:t>fact</a:t>
            </a:r>
            <a:r>
              <a:rPr lang="zh-CN" altLang="en-US" sz="2000" b="0" smtClean="0">
                <a:ea typeface="宋体" pitchFamily="2" charset="-122"/>
              </a:rPr>
              <a:t>可用非递归方法 实现：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int fact(int n)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{</a:t>
            </a:r>
          </a:p>
          <a:p>
            <a:pPr lvl="2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int f ;</a:t>
            </a:r>
          </a:p>
          <a:p>
            <a:pPr lvl="2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for(f=1; n&gt;0;  n--)</a:t>
            </a:r>
          </a:p>
          <a:p>
            <a:pPr lvl="3" indent="0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   f *= n;</a:t>
            </a:r>
          </a:p>
          <a:p>
            <a:pPr lvl="3" indent="0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return ( f);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}</a:t>
            </a:r>
            <a:endParaRPr lang="en-US" altLang="zh-CN" sz="2000" b="1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4301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8D107-31F3-414B-B7A2-9AADD19E4669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827088" y="1125538"/>
            <a:ext cx="7467600" cy="4895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zh-CN" altLang="en-US" sz="1600">
                <a:latin typeface="Times New Roman" pitchFamily="18" charset="0"/>
              </a:rPr>
              <a:t>例：汉诺塔</a:t>
            </a:r>
            <a:r>
              <a:rPr lang="en-US" altLang="zh-CN" sz="1600">
                <a:latin typeface="Times New Roman" pitchFamily="18" charset="0"/>
              </a:rPr>
              <a:t>(hanoi tower)</a:t>
            </a:r>
            <a:r>
              <a:rPr lang="zh-CN" altLang="en-US" sz="1600">
                <a:latin typeface="Times New Roman" pitchFamily="18" charset="0"/>
              </a:rPr>
              <a:t>游戏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void hanoi( int n, char x, char y, char z)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{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if( n &gt; 0 ) {</a:t>
            </a:r>
          </a:p>
          <a:p>
            <a:pPr lvl="2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hanoi(n-1, x, z, y);</a:t>
            </a:r>
          </a:p>
          <a:p>
            <a:pPr lvl="2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printf(“MOVE %d: %c </a:t>
            </a:r>
            <a:r>
              <a:rPr lang="en-US" altLang="zh-CN" sz="1600" b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1600" b="0">
                <a:latin typeface="Times New Roman" pitchFamily="18" charset="0"/>
              </a:rPr>
              <a:t> %c\n”, n, x, z);</a:t>
            </a:r>
          </a:p>
          <a:p>
            <a:pPr lvl="2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hanoi(n-1, y, x, z);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main( 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{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int n;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printf(“Please input the number of hanoi tower:”);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scanf(“%d”, &amp;n);</a:t>
            </a:r>
          </a:p>
          <a:p>
            <a:pPr lvl="1"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hanoi(n, ‘A’, ‘B’, ‘C’);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53000" y="3429000"/>
            <a:ext cx="1752600" cy="1600200"/>
            <a:chOff x="1776" y="2160"/>
            <a:chExt cx="1104" cy="1008"/>
          </a:xfrm>
        </p:grpSpPr>
        <p:sp>
          <p:nvSpPr>
            <p:cNvPr id="43037" name="Rectangle 4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Rectangle 5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Text Box 6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1800" y="3429000"/>
            <a:ext cx="1752600" cy="1600200"/>
            <a:chOff x="1776" y="2160"/>
            <a:chExt cx="1104" cy="1008"/>
          </a:xfrm>
        </p:grpSpPr>
        <p:sp>
          <p:nvSpPr>
            <p:cNvPr id="43034" name="Rectangle 8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5" name="Rectangle 9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6" name="Text Box 10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934200" y="3429000"/>
            <a:ext cx="1752600" cy="1600200"/>
            <a:chOff x="1776" y="2160"/>
            <a:chExt cx="1104" cy="1008"/>
          </a:xfrm>
        </p:grpSpPr>
        <p:sp>
          <p:nvSpPr>
            <p:cNvPr id="43031" name="Rectangle 12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Rectangle 13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Text Box 14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9999" name="Rectangle 15"/>
          <p:cNvSpPr>
            <a:spLocks noChangeArrowheads="1"/>
          </p:cNvSpPr>
          <p:nvPr/>
        </p:nvSpPr>
        <p:spPr bwMode="auto">
          <a:xfrm>
            <a:off x="3124200" y="42672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>
            <a:off x="3276600" y="4038600"/>
            <a:ext cx="1143000" cy="228600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1" name="Rectangle 17"/>
          <p:cNvSpPr>
            <a:spLocks noChangeArrowheads="1"/>
          </p:cNvSpPr>
          <p:nvPr/>
        </p:nvSpPr>
        <p:spPr bwMode="auto">
          <a:xfrm>
            <a:off x="3429000" y="3810000"/>
            <a:ext cx="838200" cy="228600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795963" y="260350"/>
            <a:ext cx="3348037" cy="2232025"/>
            <a:chOff x="3651" y="164"/>
            <a:chExt cx="1950" cy="1361"/>
          </a:xfrm>
        </p:grpSpPr>
        <p:sp>
          <p:nvSpPr>
            <p:cNvPr id="43029" name="AutoShape 19"/>
            <p:cNvSpPr>
              <a:spLocks noChangeArrowheads="1"/>
            </p:cNvSpPr>
            <p:nvPr/>
          </p:nvSpPr>
          <p:spPr bwMode="auto">
            <a:xfrm>
              <a:off x="3651" y="164"/>
              <a:ext cx="1950" cy="1361"/>
            </a:xfrm>
            <a:prstGeom prst="cloudCallout">
              <a:avLst>
                <a:gd name="adj1" fmla="val -68819"/>
                <a:gd name="adj2" fmla="val 70426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43030" name="Text Box 20"/>
            <p:cNvSpPr txBox="1">
              <a:spLocks noChangeArrowheads="1"/>
            </p:cNvSpPr>
            <p:nvPr/>
          </p:nvSpPr>
          <p:spPr bwMode="auto">
            <a:xfrm>
              <a:off x="3956" y="404"/>
              <a:ext cx="1555" cy="8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400" b="0">
                  <a:latin typeface="Times New Roman" pitchFamily="18" charset="0"/>
                </a:rPr>
                <a:t>如果要移动</a:t>
              </a:r>
              <a:r>
                <a:rPr lang="en-US" altLang="zh-CN" sz="1400" b="0">
                  <a:latin typeface="Times New Roman" pitchFamily="18" charset="0"/>
                </a:rPr>
                <a:t>64</a:t>
              </a:r>
              <a:r>
                <a:rPr lang="zh-CN" altLang="en-US" sz="1400" b="0">
                  <a:latin typeface="Times New Roman" pitchFamily="18" charset="0"/>
                </a:rPr>
                <a:t>个盘子</a:t>
              </a:r>
              <a:r>
                <a:rPr lang="en-US" altLang="zh-CN" sz="1400" b="0">
                  <a:latin typeface="Times New Roman" pitchFamily="18" charset="0"/>
                </a:rPr>
                <a:t>,</a:t>
              </a:r>
              <a:r>
                <a:rPr lang="zh-CN" altLang="en-US" sz="1400" b="0">
                  <a:latin typeface="Times New Roman" pitchFamily="18" charset="0"/>
                </a:rPr>
                <a:t>则移动次数为</a:t>
              </a:r>
              <a:r>
                <a:rPr lang="en-US" altLang="zh-CN" sz="1400" b="0">
                  <a:latin typeface="Times New Roman" pitchFamily="18" charset="0"/>
                </a:rPr>
                <a:t>2</a:t>
              </a:r>
              <a:r>
                <a:rPr lang="en-US" altLang="zh-CN" sz="1400" b="0" baseline="30000">
                  <a:latin typeface="Times New Roman" pitchFamily="18" charset="0"/>
                </a:rPr>
                <a:t>64</a:t>
              </a:r>
              <a:r>
                <a:rPr lang="en-US" altLang="zh-CN" sz="1400" b="0">
                  <a:latin typeface="Times New Roman" pitchFamily="18" charset="0"/>
                </a:rPr>
                <a:t>-1.</a:t>
              </a:r>
              <a:r>
                <a:rPr lang="zh-CN" altLang="en-US" sz="1400" b="0">
                  <a:latin typeface="Times New Roman" pitchFamily="18" charset="0"/>
                </a:rPr>
                <a:t>如果每秒移动一个盘子</a:t>
              </a:r>
              <a:r>
                <a:rPr lang="en-US" altLang="zh-CN" sz="1400" b="0">
                  <a:latin typeface="Times New Roman" pitchFamily="18" charset="0"/>
                </a:rPr>
                <a:t>,</a:t>
              </a:r>
              <a:r>
                <a:rPr lang="zh-CN" altLang="en-US" sz="1400" b="0">
                  <a:latin typeface="Times New Roman" pitchFamily="18" charset="0"/>
                </a:rPr>
                <a:t>则需要约</a:t>
              </a:r>
              <a:r>
                <a:rPr lang="en-US" altLang="zh-CN" sz="1400" b="0">
                  <a:latin typeface="Times New Roman" pitchFamily="18" charset="0"/>
                </a:rPr>
                <a:t>5*10</a:t>
              </a:r>
              <a:r>
                <a:rPr lang="en-US" altLang="zh-CN" sz="1400" b="0" baseline="30000">
                  <a:latin typeface="Times New Roman" pitchFamily="18" charset="0"/>
                </a:rPr>
                <a:t>11</a:t>
              </a:r>
              <a:r>
                <a:rPr lang="zh-CN" altLang="en-US" sz="1400" b="0">
                  <a:latin typeface="Times New Roman" pitchFamily="18" charset="0"/>
                </a:rPr>
                <a:t>年</a:t>
              </a:r>
              <a:r>
                <a:rPr lang="en-US" altLang="zh-CN" sz="1400" b="0">
                  <a:latin typeface="Times New Roman" pitchFamily="18" charset="0"/>
                </a:rPr>
                <a:t>.</a:t>
              </a:r>
              <a:r>
                <a:rPr lang="zh-CN" altLang="en-US" sz="1400" b="0">
                  <a:latin typeface="Times New Roman" pitchFamily="18" charset="0"/>
                </a:rPr>
                <a:t>一般认为地球的寿命为</a:t>
              </a:r>
              <a:r>
                <a:rPr lang="en-US" altLang="zh-CN" sz="1400" b="0">
                  <a:latin typeface="Times New Roman" pitchFamily="18" charset="0"/>
                </a:rPr>
                <a:t>50</a:t>
              </a:r>
              <a:r>
                <a:rPr lang="zh-CN" altLang="en-US" sz="1400" b="0">
                  <a:latin typeface="Times New Roman" pitchFamily="18" charset="0"/>
                </a:rPr>
                <a:t>亿年</a:t>
              </a:r>
              <a:r>
                <a:rPr lang="en-US" altLang="zh-CN" sz="1400" b="0">
                  <a:latin typeface="Times New Roman" pitchFamily="18" charset="0"/>
                </a:rPr>
                <a:t>(</a:t>
              </a:r>
              <a:r>
                <a:rPr lang="zh-CN" altLang="en-US" sz="1400" b="0">
                  <a:latin typeface="Times New Roman" pitchFamily="18" charset="0"/>
                </a:rPr>
                <a:t>约</a:t>
              </a:r>
              <a:r>
                <a:rPr lang="en-US" altLang="zh-CN" sz="1400" b="0">
                  <a:latin typeface="Times New Roman" pitchFamily="18" charset="0"/>
                </a:rPr>
                <a:t>5*10</a:t>
              </a:r>
              <a:r>
                <a:rPr lang="en-US" altLang="zh-CN" sz="1400" b="0" baseline="30000">
                  <a:latin typeface="Times New Roman" pitchFamily="18" charset="0"/>
                </a:rPr>
                <a:t>9</a:t>
              </a:r>
              <a:r>
                <a:rPr lang="en-US" altLang="zh-CN" sz="1400" b="0">
                  <a:latin typeface="Times New Roman" pitchFamily="18" charset="0"/>
                </a:rPr>
                <a:t>).</a:t>
              </a:r>
            </a:p>
            <a:p>
              <a:r>
                <a:rPr lang="zh-CN" altLang="en-US" sz="1400" b="0">
                  <a:latin typeface="Times New Roman" pitchFamily="18" charset="0"/>
                </a:rPr>
                <a:t>以每秒</a:t>
              </a:r>
              <a:r>
                <a:rPr lang="en-US" altLang="zh-CN" sz="1400" b="0">
                  <a:latin typeface="Times New Roman" pitchFamily="18" charset="0"/>
                </a:rPr>
                <a:t>10</a:t>
              </a:r>
              <a:r>
                <a:rPr lang="zh-CN" altLang="en-US" sz="1400" b="0">
                  <a:latin typeface="Times New Roman" pitchFamily="18" charset="0"/>
                </a:rPr>
                <a:t>亿次的移动速度计算</a:t>
              </a:r>
              <a:r>
                <a:rPr lang="en-US" altLang="zh-CN" sz="1400" b="0">
                  <a:latin typeface="Times New Roman" pitchFamily="18" charset="0"/>
                </a:rPr>
                <a:t>,</a:t>
              </a:r>
              <a:r>
                <a:rPr lang="zh-CN" altLang="en-US" sz="1400" b="0">
                  <a:latin typeface="Times New Roman" pitchFamily="18" charset="0"/>
                </a:rPr>
                <a:t>约需要</a:t>
              </a:r>
              <a:r>
                <a:rPr lang="en-US" altLang="zh-CN" sz="1400" b="0">
                  <a:latin typeface="Times New Roman" pitchFamily="18" charset="0"/>
                </a:rPr>
                <a:t>500</a:t>
              </a:r>
              <a:r>
                <a:rPr lang="zh-CN" altLang="en-US" sz="1400" b="0">
                  <a:latin typeface="Times New Roman" pitchFamily="18" charset="0"/>
                </a:rPr>
                <a:t>年</a:t>
              </a:r>
              <a:r>
                <a:rPr lang="en-US" altLang="zh-CN" sz="1400" b="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43020" name="Rectangle 21"/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Arial Narrow" pitchFamily="34" charset="0"/>
              </a:rPr>
              <a:t>问题</a:t>
            </a:r>
            <a:r>
              <a:rPr lang="en-US" altLang="zh-CN" sz="2400">
                <a:solidFill>
                  <a:schemeClr val="tx2"/>
                </a:solidFill>
                <a:latin typeface="Arial Narrow" pitchFamily="34" charset="0"/>
              </a:rPr>
              <a:t>4.3</a:t>
            </a:r>
            <a:r>
              <a:rPr lang="zh-CN" altLang="en-US" sz="2400">
                <a:solidFill>
                  <a:schemeClr val="tx2"/>
                </a:solidFill>
                <a:latin typeface="Arial Narrow" pitchFamily="34" charset="0"/>
              </a:rPr>
              <a:t>： 一个经典递归程序示例：</a:t>
            </a:r>
            <a:r>
              <a:rPr lang="en-US" altLang="zh-CN" sz="2400">
                <a:solidFill>
                  <a:schemeClr val="tx2"/>
                </a:solidFill>
                <a:latin typeface="Arial Narrow" pitchFamily="34" charset="0"/>
              </a:rPr>
              <a:t>hanoi</a:t>
            </a:r>
            <a:r>
              <a:rPr lang="zh-CN" altLang="en-US" sz="2400">
                <a:solidFill>
                  <a:schemeClr val="tx2"/>
                </a:solidFill>
                <a:latin typeface="Arial Narrow" pitchFamily="34" charset="0"/>
              </a:rPr>
              <a:t>（汉诺塔）游戏*</a:t>
            </a:r>
          </a:p>
        </p:txBody>
      </p:sp>
      <p:sp>
        <p:nvSpPr>
          <p:cNvPr id="170006" name="Rectangle 22"/>
          <p:cNvSpPr>
            <a:spLocks noChangeArrowheads="1"/>
          </p:cNvSpPr>
          <p:nvPr/>
        </p:nvSpPr>
        <p:spPr bwMode="auto">
          <a:xfrm>
            <a:off x="7380288" y="4292600"/>
            <a:ext cx="838200" cy="228600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7" name="Rectangle 23"/>
          <p:cNvSpPr>
            <a:spLocks noChangeArrowheads="1"/>
          </p:cNvSpPr>
          <p:nvPr/>
        </p:nvSpPr>
        <p:spPr bwMode="auto">
          <a:xfrm>
            <a:off x="5219700" y="4292600"/>
            <a:ext cx="1143000" cy="228600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8" name="Rectangle 24"/>
          <p:cNvSpPr>
            <a:spLocks noChangeArrowheads="1"/>
          </p:cNvSpPr>
          <p:nvPr/>
        </p:nvSpPr>
        <p:spPr bwMode="auto">
          <a:xfrm>
            <a:off x="5364163" y="4076700"/>
            <a:ext cx="838200" cy="228600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9" name="Rectangle 25"/>
          <p:cNvSpPr>
            <a:spLocks noChangeArrowheads="1"/>
          </p:cNvSpPr>
          <p:nvPr/>
        </p:nvSpPr>
        <p:spPr bwMode="auto">
          <a:xfrm>
            <a:off x="7092950" y="42926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0" name="Rectangle 26"/>
          <p:cNvSpPr>
            <a:spLocks noChangeArrowheads="1"/>
          </p:cNvSpPr>
          <p:nvPr/>
        </p:nvSpPr>
        <p:spPr bwMode="auto">
          <a:xfrm>
            <a:off x="3419475" y="4221163"/>
            <a:ext cx="838200" cy="300037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1" name="Rectangle 27"/>
          <p:cNvSpPr>
            <a:spLocks noChangeArrowheads="1"/>
          </p:cNvSpPr>
          <p:nvPr/>
        </p:nvSpPr>
        <p:spPr bwMode="auto">
          <a:xfrm>
            <a:off x="7235825" y="4076700"/>
            <a:ext cx="1143000" cy="228600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2" name="Rectangle 28"/>
          <p:cNvSpPr>
            <a:spLocks noChangeArrowheads="1"/>
          </p:cNvSpPr>
          <p:nvPr/>
        </p:nvSpPr>
        <p:spPr bwMode="auto">
          <a:xfrm>
            <a:off x="7380288" y="3789363"/>
            <a:ext cx="838200" cy="300037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71938" y="1000125"/>
            <a:ext cx="5072062" cy="2554288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该游戏是印度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Brahama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寺庙僧侣们的一项工作。传说在开创世界之初，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Brahama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寺庙拥有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根钻石的柱子，其中一根柱子上有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个金子做的盘子。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个盘子从下至上按由大到小的顺序叠放。僧侣的工作是把这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个盘子从第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根柱子移动到第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根柱子，移动规则为：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每次只能移动一个盘子；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移动的盘子必须放在其中的一根柱子上；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大盘子在移动过程中不能放在小盘子上。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僧侣们被告知一旦他们把所有的盘子从第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根柱子上移动到第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根柱子上，整个世界也就末日到了。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69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69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9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69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69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69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69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69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69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69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9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69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9" grpId="0" animBg="1"/>
      <p:bldP spid="169999" grpId="1" animBg="1"/>
      <p:bldP spid="170000" grpId="0" animBg="1"/>
      <p:bldP spid="170000" grpId="1" animBg="1"/>
      <p:bldP spid="170001" grpId="0" animBg="1"/>
      <p:bldP spid="170001" grpId="1" animBg="1"/>
      <p:bldP spid="170006" grpId="0" animBg="1"/>
      <p:bldP spid="170006" grpId="1" animBg="1"/>
      <p:bldP spid="170007" grpId="0" animBg="1"/>
      <p:bldP spid="170007" grpId="1" animBg="1"/>
      <p:bldP spid="170008" grpId="0" animBg="1"/>
      <p:bldP spid="170008" grpId="1" animBg="1"/>
      <p:bldP spid="170009" grpId="0" animBg="1"/>
      <p:bldP spid="170010" grpId="0" animBg="1"/>
      <p:bldP spid="170010" grpId="1" animBg="1"/>
      <p:bldP spid="170011" grpId="0" animBg="1"/>
      <p:bldP spid="170012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481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929A5B-EB64-41C5-B10E-6D2FAD4CC1BD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递归（续）：递归问题总结*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mtClean="0">
                <a:ea typeface="宋体" pitchFamily="2" charset="-122"/>
              </a:rPr>
              <a:t>通常包含如下特性的问题适合应用递归方法解决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mtClean="0">
                <a:ea typeface="宋体" pitchFamily="2" charset="-122"/>
              </a:rPr>
              <a:t>问题包含一个</a:t>
            </a:r>
            <a:r>
              <a:rPr lang="en-US" altLang="zh-CN" smtClean="0">
                <a:ea typeface="宋体" pitchFamily="2" charset="-122"/>
              </a:rPr>
              <a:t>(</a:t>
            </a:r>
            <a:r>
              <a:rPr lang="zh-CN" altLang="en-US" smtClean="0">
                <a:ea typeface="宋体" pitchFamily="2" charset="-122"/>
              </a:rPr>
              <a:t>或多个</a:t>
            </a:r>
            <a:r>
              <a:rPr lang="en-US" altLang="zh-CN" smtClean="0">
                <a:ea typeface="宋体" pitchFamily="2" charset="-122"/>
              </a:rPr>
              <a:t>)</a:t>
            </a:r>
            <a:r>
              <a:rPr lang="zh-CN" altLang="en-US" smtClean="0">
                <a:ea typeface="宋体" pitchFamily="2" charset="-122"/>
              </a:rPr>
              <a:t>基本实例，如 </a:t>
            </a:r>
            <a:r>
              <a:rPr lang="en-US" altLang="zh-CN" smtClean="0">
                <a:ea typeface="宋体" pitchFamily="2" charset="-122"/>
              </a:rPr>
              <a:t>0! = 1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mtClean="0">
                <a:ea typeface="宋体" pitchFamily="2" charset="-122"/>
              </a:rPr>
              <a:t>问题的解可以简化为包含比当前问题更简单一步的问题的解，并且最终问题解可归结到基本实例，如 </a:t>
            </a:r>
            <a:r>
              <a:rPr lang="en-US" altLang="zh-CN" smtClean="0">
                <a:ea typeface="宋体" pitchFamily="2" charset="-122"/>
              </a:rPr>
              <a:t>n! = n*(n-1)!, 0!=1</a:t>
            </a:r>
            <a:r>
              <a:rPr lang="zh-CN" altLang="en-US" smtClean="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隶书" pitchFamily="49" charset="-122"/>
                <a:ea typeface="隶书" pitchFamily="49" charset="-122"/>
              </a:rPr>
              <a:t>本讲结束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7105650" cy="4556125"/>
          </a:xfrm>
        </p:spPr>
        <p:txBody>
          <a:bodyPr/>
          <a:lstStyle/>
          <a:p>
            <a:r>
              <a:rPr lang="zh-CN" altLang="en-US" sz="2000" dirty="0" smtClean="0">
                <a:ea typeface="宋体" pitchFamily="2" charset="-122"/>
              </a:rPr>
              <a:t>数据结构设计：</a:t>
            </a:r>
            <a:r>
              <a:rPr lang="zh-CN" altLang="en-US" sz="2000" b="0" dirty="0" smtClean="0">
                <a:ea typeface="宋体" pitchFamily="2" charset="-122"/>
              </a:rPr>
              <a:t>分析问题描述，显然需要三个</a:t>
            </a:r>
            <a:r>
              <a:rPr lang="zh-CN" altLang="en-US" sz="2000" dirty="0" smtClean="0">
                <a:solidFill>
                  <a:srgbClr val="0000CC"/>
                </a:solidFill>
                <a:ea typeface="宋体" pitchFamily="2" charset="-122"/>
              </a:rPr>
              <a:t>字符数组</a:t>
            </a:r>
            <a:r>
              <a:rPr lang="zh-CN" altLang="en-US" sz="2000" b="0" dirty="0" smtClean="0">
                <a:ea typeface="宋体" pitchFamily="2" charset="-122"/>
              </a:rPr>
              <a:t>变量，分别存放</a:t>
            </a:r>
            <a:r>
              <a:rPr lang="zh-CN" altLang="en-US" sz="2000" b="0" dirty="0" smtClean="0">
                <a:solidFill>
                  <a:srgbClr val="0000CC"/>
                </a:solidFill>
                <a:ea typeface="宋体" pitchFamily="2" charset="-122"/>
              </a:rPr>
              <a:t>文件名</a:t>
            </a:r>
            <a:r>
              <a:rPr lang="zh-CN" altLang="en-US" sz="2000" b="0" dirty="0" smtClean="0">
                <a:ea typeface="宋体" pitchFamily="2" charset="-122"/>
              </a:rPr>
              <a:t>、要查找的</a:t>
            </a:r>
            <a:r>
              <a:rPr lang="zh-CN" altLang="en-US" sz="2000" b="0" dirty="0" smtClean="0">
                <a:solidFill>
                  <a:srgbClr val="0000CC"/>
                </a:solidFill>
                <a:ea typeface="宋体" pitchFamily="2" charset="-122"/>
              </a:rPr>
              <a:t>字符串</a:t>
            </a:r>
            <a:r>
              <a:rPr lang="zh-CN" altLang="en-US" sz="2000" b="0" dirty="0" smtClean="0">
                <a:ea typeface="宋体" pitchFamily="2" charset="-122"/>
              </a:rPr>
              <a:t>及从文件中读入的</a:t>
            </a:r>
            <a:r>
              <a:rPr lang="zh-CN" altLang="en-US" sz="2000" b="0" dirty="0" smtClean="0">
                <a:solidFill>
                  <a:srgbClr val="0000CC"/>
                </a:solidFill>
                <a:ea typeface="宋体" pitchFamily="2" charset="-122"/>
              </a:rPr>
              <a:t>行</a:t>
            </a:r>
            <a:r>
              <a:rPr lang="zh-CN" altLang="en-US" sz="2000" b="0" dirty="0" smtClean="0">
                <a:ea typeface="宋体" pitchFamily="2" charset="-122"/>
              </a:rPr>
              <a:t>。</a:t>
            </a:r>
            <a:endParaRPr lang="en-US" altLang="zh-CN" sz="2000" b="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ea typeface="宋体" pitchFamily="2" charset="-122"/>
              </a:rPr>
              <a:t>char   filename[32],  </a:t>
            </a:r>
            <a:r>
              <a:rPr lang="en-US" altLang="zh-CN" sz="1600" dirty="0" err="1" smtClean="0">
                <a:ea typeface="宋体" pitchFamily="2" charset="-122"/>
              </a:rPr>
              <a:t>str</a:t>
            </a:r>
            <a:r>
              <a:rPr lang="en-US" altLang="zh-CN" sz="1600" dirty="0" smtClean="0">
                <a:ea typeface="宋体" pitchFamily="2" charset="-122"/>
              </a:rPr>
              <a:t>[81], line[1024];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 smtClean="0">
                <a:ea typeface="宋体" pitchFamily="2" charset="-122"/>
              </a:rPr>
              <a:t>（一个文件名长度通常不超过</a:t>
            </a:r>
            <a:r>
              <a:rPr lang="en-US" altLang="zh-CN" sz="1600" dirty="0" smtClean="0">
                <a:ea typeface="宋体" pitchFamily="2" charset="-122"/>
              </a:rPr>
              <a:t>32</a:t>
            </a:r>
            <a:r>
              <a:rPr lang="zh-CN" altLang="en-US" sz="1600" dirty="0" smtClean="0">
                <a:ea typeface="宋体" pitchFamily="2" charset="-122"/>
              </a:rPr>
              <a:t>个字符；屏幕上一行通常显示</a:t>
            </a:r>
            <a:r>
              <a:rPr lang="en-US" altLang="zh-CN" sz="1600" dirty="0" smtClean="0">
                <a:ea typeface="宋体" pitchFamily="2" charset="-122"/>
              </a:rPr>
              <a:t>80</a:t>
            </a:r>
            <a:r>
              <a:rPr lang="zh-CN" altLang="en-US" sz="1600" dirty="0" smtClean="0">
                <a:ea typeface="宋体" pitchFamily="2" charset="-122"/>
              </a:rPr>
              <a:t>个字符；而</a:t>
            </a:r>
            <a:r>
              <a:rPr lang="en-US" altLang="zh-CN" sz="1600" dirty="0" smtClean="0">
                <a:ea typeface="宋体" pitchFamily="2" charset="-122"/>
              </a:rPr>
              <a:t>1024</a:t>
            </a:r>
            <a:r>
              <a:rPr lang="zh-CN" altLang="en-US" sz="1600" dirty="0" smtClean="0">
                <a:ea typeface="宋体" pitchFamily="2" charset="-122"/>
              </a:rPr>
              <a:t>是一般文件的最大物理行长度。当然这些取决于具体系统实现。）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zh-CN" altLang="en-US" sz="2000" dirty="0" smtClean="0">
                <a:ea typeface="宋体" pitchFamily="2" charset="-122"/>
              </a:rPr>
              <a:t>数据输入</a:t>
            </a:r>
            <a:endParaRPr lang="en-US" altLang="zh-CN" sz="2000" b="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用</a:t>
            </a:r>
            <a:r>
              <a:rPr lang="en-US" altLang="zh-CN" sz="2000" dirty="0" err="1" smtClean="0">
                <a:ea typeface="宋体" pitchFamily="2" charset="-122"/>
              </a:rPr>
              <a:t>scanf</a:t>
            </a:r>
            <a:r>
              <a:rPr lang="en-US" altLang="zh-CN" sz="2000" dirty="0" smtClean="0">
                <a:ea typeface="宋体" pitchFamily="2" charset="-122"/>
              </a:rPr>
              <a:t>(“%s…)</a:t>
            </a:r>
            <a:r>
              <a:rPr lang="zh-CN" altLang="en-US" sz="2000" dirty="0" smtClean="0">
                <a:ea typeface="宋体" pitchFamily="2" charset="-122"/>
              </a:rPr>
              <a:t>读入文件名和要查找的串。（中间不能有空格）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从文件中读入一行是简单的方法是用</a:t>
            </a:r>
            <a:r>
              <a:rPr lang="en-US" altLang="zh-CN" sz="2000" dirty="0" err="1" smtClean="0">
                <a:ea typeface="宋体" pitchFamily="2" charset="-122"/>
              </a:rPr>
              <a:t>fgets</a:t>
            </a:r>
            <a:r>
              <a:rPr lang="en-US" altLang="zh-CN" sz="2000" dirty="0" smtClean="0">
                <a:ea typeface="宋体" pitchFamily="2" charset="-122"/>
              </a:rPr>
              <a:t>(…)</a:t>
            </a:r>
            <a:r>
              <a:rPr lang="zh-CN" altLang="en-US" sz="2000" dirty="0" smtClean="0">
                <a:ea typeface="宋体" pitchFamily="2" charset="-122"/>
              </a:rPr>
              <a:t>函数。（为何不能用</a:t>
            </a:r>
            <a:r>
              <a:rPr lang="en-US" altLang="zh-CN" sz="2000" dirty="0" err="1" smtClean="0">
                <a:ea typeface="宋体" pitchFamily="2" charset="-122"/>
              </a:rPr>
              <a:t>fscanf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fp</a:t>
            </a:r>
            <a:r>
              <a:rPr lang="en-US" altLang="zh-CN" sz="2000" dirty="0" smtClean="0">
                <a:ea typeface="宋体" pitchFamily="2" charset="-122"/>
              </a:rPr>
              <a:t>,“%s…)</a:t>
            </a:r>
          </a:p>
          <a:p>
            <a:r>
              <a:rPr lang="zh-CN" altLang="en-US" sz="2000" dirty="0" smtClean="0">
                <a:ea typeface="宋体" pitchFamily="2" charset="-122"/>
              </a:rPr>
              <a:t>数据处理</a:t>
            </a:r>
            <a:r>
              <a:rPr lang="zh-CN" altLang="en-US" sz="2000" b="0" dirty="0" smtClean="0">
                <a:ea typeface="宋体" pitchFamily="2" charset="-122"/>
              </a:rPr>
              <a:t>：主要处理就是要从所读入的一行中查找给定的字符串（即从一个字符串中查找另一个字符串）。可用一个单独的函数</a:t>
            </a:r>
            <a:r>
              <a:rPr lang="en-US" altLang="zh-CN" sz="2000" b="0" dirty="0" smtClean="0">
                <a:ea typeface="宋体" pitchFamily="2" charset="-122"/>
              </a:rPr>
              <a:t>index</a:t>
            </a:r>
            <a:r>
              <a:rPr lang="zh-CN" altLang="en-US" sz="2000" b="0" dirty="0" smtClean="0">
                <a:ea typeface="宋体" pitchFamily="2" charset="-122"/>
              </a:rPr>
              <a:t>实现在一个字符串中查找另一个字符串。（体现模块化思想）</a:t>
            </a: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04EDD9-BE5F-4C5B-AE4E-C104030FD72A}" type="slidenum">
              <a:rPr lang="en-US" altLang="zh-CN" smtClean="0"/>
              <a:pPr/>
              <a:t>4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1A73AB-5815-46E6-8542-0295D93639A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：算法设计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smtClean="0">
                <a:ea typeface="宋体" pitchFamily="2" charset="-122"/>
              </a:rPr>
              <a:t>设</a:t>
            </a:r>
            <a:r>
              <a:rPr lang="en-US" altLang="zh-CN" sz="1800" b="0" smtClean="0">
                <a:ea typeface="宋体" pitchFamily="2" charset="-122"/>
              </a:rPr>
              <a:t>int index(char s[ ], char t[ ])</a:t>
            </a:r>
            <a:r>
              <a:rPr lang="zh-CN" altLang="en-US" sz="1800" b="0" smtClean="0">
                <a:ea typeface="宋体" pitchFamily="2" charset="-122"/>
              </a:rPr>
              <a:t>函数用来在字符串</a:t>
            </a:r>
            <a:r>
              <a:rPr lang="en-US" altLang="zh-CN" sz="1800" b="0" smtClean="0">
                <a:ea typeface="宋体" pitchFamily="2" charset="-122"/>
              </a:rPr>
              <a:t>s</a:t>
            </a:r>
            <a:r>
              <a:rPr lang="zh-CN" altLang="en-US" sz="1800" b="0" smtClean="0">
                <a:ea typeface="宋体" pitchFamily="2" charset="-122"/>
              </a:rPr>
              <a:t>中查找字符串</a:t>
            </a:r>
            <a:r>
              <a:rPr lang="en-US" altLang="zh-CN" sz="1800" b="0" smtClean="0">
                <a:ea typeface="宋体" pitchFamily="2" charset="-122"/>
              </a:rPr>
              <a:t>t</a:t>
            </a:r>
            <a:r>
              <a:rPr lang="zh-CN" altLang="en-US" sz="1800" b="0" smtClean="0">
                <a:ea typeface="宋体" pitchFamily="2" charset="-122"/>
              </a:rPr>
              <a:t>。若找到则返回</a:t>
            </a:r>
            <a:r>
              <a:rPr lang="en-US" altLang="zh-CN" sz="1800" b="0" smtClean="0">
                <a:ea typeface="宋体" pitchFamily="2" charset="-122"/>
              </a:rPr>
              <a:t>t</a:t>
            </a:r>
            <a:r>
              <a:rPr lang="zh-CN" altLang="en-US" sz="1800" b="0" smtClean="0">
                <a:ea typeface="宋体" pitchFamily="2" charset="-122"/>
              </a:rPr>
              <a:t>在</a:t>
            </a:r>
            <a:r>
              <a:rPr lang="en-US" altLang="zh-CN" sz="1800" b="0" smtClean="0">
                <a:ea typeface="宋体" pitchFamily="2" charset="-122"/>
              </a:rPr>
              <a:t>s</a:t>
            </a:r>
            <a:r>
              <a:rPr lang="zh-CN" altLang="en-US" sz="1800" b="0" smtClean="0">
                <a:ea typeface="宋体" pitchFamily="2" charset="-122"/>
              </a:rPr>
              <a:t>中出现的位置，否则返回</a:t>
            </a:r>
            <a:r>
              <a:rPr lang="en-US" altLang="zh-CN" sz="1800" b="0" smtClean="0">
                <a:ea typeface="宋体" pitchFamily="2" charset="-122"/>
              </a:rPr>
              <a:t>-1</a:t>
            </a:r>
            <a:r>
              <a:rPr lang="zh-CN" altLang="en-US" sz="1800" b="0" smtClean="0">
                <a:ea typeface="宋体" pitchFamily="2" charset="-122"/>
              </a:rPr>
              <a:t>。其主要查找算法如下：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8175" y="2276475"/>
            <a:ext cx="5246688" cy="865188"/>
            <a:chOff x="1202" y="1434"/>
            <a:chExt cx="3305" cy="545"/>
          </a:xfrm>
        </p:grpSpPr>
        <p:grpSp>
          <p:nvGrpSpPr>
            <p:cNvPr id="8219" name="Group 5"/>
            <p:cNvGrpSpPr>
              <a:grpSpLocks/>
            </p:cNvGrpSpPr>
            <p:nvPr/>
          </p:nvGrpSpPr>
          <p:grpSpPr bwMode="auto">
            <a:xfrm>
              <a:off x="1202" y="1434"/>
              <a:ext cx="2313" cy="545"/>
              <a:chOff x="1202" y="1434"/>
              <a:chExt cx="2313" cy="545"/>
            </a:xfrm>
          </p:grpSpPr>
          <p:sp>
            <p:nvSpPr>
              <p:cNvPr id="8222" name="Rectangle 6"/>
              <p:cNvSpPr>
                <a:spLocks noChangeArrowheads="1"/>
              </p:cNvSpPr>
              <p:nvPr/>
            </p:nvSpPr>
            <p:spPr bwMode="auto">
              <a:xfrm>
                <a:off x="1247" y="1661"/>
                <a:ext cx="2268" cy="3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3" name="Line 7"/>
              <p:cNvSpPr>
                <a:spLocks noChangeShapeType="1"/>
              </p:cNvSpPr>
              <p:nvPr/>
            </p:nvSpPr>
            <p:spPr bwMode="auto">
              <a:xfrm>
                <a:off x="1383" y="166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4" name="Line 8"/>
              <p:cNvSpPr>
                <a:spLocks noChangeShapeType="1"/>
              </p:cNvSpPr>
              <p:nvPr/>
            </p:nvSpPr>
            <p:spPr bwMode="auto">
              <a:xfrm>
                <a:off x="1519" y="166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5" name="Line 9"/>
              <p:cNvSpPr>
                <a:spLocks noChangeShapeType="1"/>
              </p:cNvSpPr>
              <p:nvPr/>
            </p:nvSpPr>
            <p:spPr bwMode="auto">
              <a:xfrm>
                <a:off x="1655" y="166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6" name="Text Box 10"/>
              <p:cNvSpPr txBox="1">
                <a:spLocks noChangeArrowheads="1"/>
              </p:cNvSpPr>
              <p:nvPr/>
            </p:nvSpPr>
            <p:spPr bwMode="auto">
              <a:xfrm>
                <a:off x="1882" y="170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</a:t>
                </a:r>
              </a:p>
            </p:txBody>
          </p:sp>
          <p:sp>
            <p:nvSpPr>
              <p:cNvPr id="8227" name="Text Box 11"/>
              <p:cNvSpPr txBox="1">
                <a:spLocks noChangeArrowheads="1"/>
              </p:cNvSpPr>
              <p:nvPr/>
            </p:nvSpPr>
            <p:spPr bwMode="auto">
              <a:xfrm>
                <a:off x="1202" y="1434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8228" name="Text Box 12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8229" name="Text Box 13"/>
              <p:cNvSpPr txBox="1">
                <a:spLocks noChangeArrowheads="1"/>
              </p:cNvSpPr>
              <p:nvPr/>
            </p:nvSpPr>
            <p:spPr bwMode="auto">
              <a:xfrm>
                <a:off x="1474" y="1434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</p:grpSp>
        <p:sp>
          <p:nvSpPr>
            <p:cNvPr id="8220" name="Text Box 14"/>
            <p:cNvSpPr txBox="1">
              <a:spLocks noChangeArrowheads="1"/>
            </p:cNvSpPr>
            <p:nvPr/>
          </p:nvSpPr>
          <p:spPr bwMode="auto">
            <a:xfrm>
              <a:off x="1202" y="14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8221" name="Text Box 15"/>
            <p:cNvSpPr txBox="1">
              <a:spLocks noChangeArrowheads="1"/>
            </p:cNvSpPr>
            <p:nvPr/>
          </p:nvSpPr>
          <p:spPr bwMode="auto">
            <a:xfrm>
              <a:off x="3911" y="164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0"/>
                <a:t>输入串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8175" y="2636838"/>
            <a:ext cx="1460500" cy="901700"/>
            <a:chOff x="1202" y="2205"/>
            <a:chExt cx="920" cy="568"/>
          </a:xfrm>
        </p:grpSpPr>
        <p:grpSp>
          <p:nvGrpSpPr>
            <p:cNvPr id="8212" name="Group 17"/>
            <p:cNvGrpSpPr>
              <a:grpSpLocks/>
            </p:cNvGrpSpPr>
            <p:nvPr/>
          </p:nvGrpSpPr>
          <p:grpSpPr bwMode="auto">
            <a:xfrm>
              <a:off x="1202" y="2205"/>
              <a:ext cx="920" cy="568"/>
              <a:chOff x="1144" y="2432"/>
              <a:chExt cx="920" cy="568"/>
            </a:xfrm>
          </p:grpSpPr>
          <p:sp>
            <p:nvSpPr>
              <p:cNvPr id="8214" name="Rectangle 18"/>
              <p:cNvSpPr>
                <a:spLocks noChangeArrowheads="1"/>
              </p:cNvSpPr>
              <p:nvPr/>
            </p:nvSpPr>
            <p:spPr bwMode="auto">
              <a:xfrm>
                <a:off x="1202" y="2432"/>
                <a:ext cx="862" cy="31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5" name="Line 19"/>
              <p:cNvSpPr>
                <a:spLocks noChangeShapeType="1"/>
              </p:cNvSpPr>
              <p:nvPr/>
            </p:nvSpPr>
            <p:spPr bwMode="auto">
              <a:xfrm>
                <a:off x="1338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6" name="Line 20"/>
              <p:cNvSpPr>
                <a:spLocks noChangeShapeType="1"/>
              </p:cNvSpPr>
              <p:nvPr/>
            </p:nvSpPr>
            <p:spPr bwMode="auto">
              <a:xfrm>
                <a:off x="1474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7" name="Text Box 21"/>
              <p:cNvSpPr txBox="1">
                <a:spLocks noChangeArrowheads="1"/>
              </p:cNvSpPr>
              <p:nvPr/>
            </p:nvSpPr>
            <p:spPr bwMode="auto">
              <a:xfrm>
                <a:off x="1144" y="27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8218" name="Text Box 22"/>
              <p:cNvSpPr txBox="1">
                <a:spLocks noChangeArrowheads="1"/>
              </p:cNvSpPr>
              <p:nvPr/>
            </p:nvSpPr>
            <p:spPr bwMode="auto">
              <a:xfrm>
                <a:off x="1280" y="2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213" name="Text Box 23"/>
            <p:cNvSpPr txBox="1">
              <a:spLocks noChangeArrowheads="1"/>
            </p:cNvSpPr>
            <p:nvPr/>
          </p:nvSpPr>
          <p:spPr bwMode="auto">
            <a:xfrm>
              <a:off x="1610" y="2251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0"/>
                <a:t>给定串</a:t>
              </a:r>
            </a:p>
          </p:txBody>
        </p:sp>
      </p:grp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1042988" y="5516563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主要算法分析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24075" y="2636838"/>
            <a:ext cx="1460500" cy="901700"/>
            <a:chOff x="1202" y="2205"/>
            <a:chExt cx="920" cy="568"/>
          </a:xfrm>
        </p:grpSpPr>
        <p:grpSp>
          <p:nvGrpSpPr>
            <p:cNvPr id="8205" name="Group 26"/>
            <p:cNvGrpSpPr>
              <a:grpSpLocks/>
            </p:cNvGrpSpPr>
            <p:nvPr/>
          </p:nvGrpSpPr>
          <p:grpSpPr bwMode="auto">
            <a:xfrm>
              <a:off x="1202" y="2205"/>
              <a:ext cx="920" cy="568"/>
              <a:chOff x="1144" y="2432"/>
              <a:chExt cx="920" cy="568"/>
            </a:xfrm>
          </p:grpSpPr>
          <p:sp>
            <p:nvSpPr>
              <p:cNvPr id="8207" name="Rectangle 27"/>
              <p:cNvSpPr>
                <a:spLocks noChangeArrowheads="1"/>
              </p:cNvSpPr>
              <p:nvPr/>
            </p:nvSpPr>
            <p:spPr bwMode="auto">
              <a:xfrm>
                <a:off x="1202" y="2432"/>
                <a:ext cx="862" cy="31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8" name="Line 28"/>
              <p:cNvSpPr>
                <a:spLocks noChangeShapeType="1"/>
              </p:cNvSpPr>
              <p:nvPr/>
            </p:nvSpPr>
            <p:spPr bwMode="auto">
              <a:xfrm>
                <a:off x="1338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9" name="Line 29"/>
              <p:cNvSpPr>
                <a:spLocks noChangeShapeType="1"/>
              </p:cNvSpPr>
              <p:nvPr/>
            </p:nvSpPr>
            <p:spPr bwMode="auto">
              <a:xfrm>
                <a:off x="1474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0" name="Text Box 30"/>
              <p:cNvSpPr txBox="1">
                <a:spLocks noChangeArrowheads="1"/>
              </p:cNvSpPr>
              <p:nvPr/>
            </p:nvSpPr>
            <p:spPr bwMode="auto">
              <a:xfrm>
                <a:off x="1144" y="27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8211" name="Text Box 31"/>
              <p:cNvSpPr txBox="1">
                <a:spLocks noChangeArrowheads="1"/>
              </p:cNvSpPr>
              <p:nvPr/>
            </p:nvSpPr>
            <p:spPr bwMode="auto">
              <a:xfrm>
                <a:off x="1280" y="2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206" name="Text Box 32"/>
            <p:cNvSpPr txBox="1">
              <a:spLocks noChangeArrowheads="1"/>
            </p:cNvSpPr>
            <p:nvPr/>
          </p:nvSpPr>
          <p:spPr bwMode="auto">
            <a:xfrm>
              <a:off x="1610" y="2251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0"/>
                <a:t>给定串</a:t>
              </a:r>
            </a:p>
          </p:txBody>
        </p:sp>
      </p:grpSp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3132138" y="4221163"/>
            <a:ext cx="51863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latin typeface="楷体" pitchFamily="49" charset="-122"/>
                <a:ea typeface="楷体" pitchFamily="49" charset="-122"/>
              </a:rPr>
              <a:t>在字符串</a:t>
            </a:r>
            <a:r>
              <a:rPr lang="en-US" altLang="zh-CN" b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b="0">
                <a:latin typeface="楷体" pitchFamily="49" charset="-122"/>
                <a:ea typeface="楷体" pitchFamily="49" charset="-122"/>
              </a:rPr>
              <a:t>中查找字符串</a:t>
            </a:r>
            <a:r>
              <a:rPr lang="en-US" altLang="zh-CN" b="0">
                <a:latin typeface="楷体" pitchFamily="49" charset="-122"/>
                <a:ea typeface="楷体" pitchFamily="49" charset="-122"/>
              </a:rPr>
              <a:t>t </a:t>
            </a:r>
            <a:r>
              <a:rPr lang="zh-CN" altLang="en-US" b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b="0">
                <a:latin typeface="楷体" pitchFamily="49" charset="-122"/>
                <a:ea typeface="楷体" pitchFamily="49" charset="-122"/>
              </a:rPr>
              <a:t>for(i=0; s[i] != ‘\0’; i++)</a:t>
            </a:r>
          </a:p>
          <a:p>
            <a:r>
              <a:rPr lang="en-US" altLang="zh-CN" b="0">
                <a:latin typeface="楷体" pitchFamily="49" charset="-122"/>
                <a:ea typeface="楷体" pitchFamily="49" charset="-122"/>
              </a:rPr>
              <a:t>    for(j=i,k=0; t[k] != ‘\0; j++,k++)</a:t>
            </a:r>
          </a:p>
          <a:p>
            <a:r>
              <a:rPr lang="en-US" altLang="zh-CN" b="0">
                <a:latin typeface="楷体" pitchFamily="49" charset="-122"/>
                <a:ea typeface="楷体" pitchFamily="49" charset="-122"/>
              </a:rPr>
              <a:t>        s[j]</a:t>
            </a:r>
            <a:r>
              <a:rPr lang="zh-CN" altLang="en-US" b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b="0">
                <a:latin typeface="楷体" pitchFamily="49" charset="-122"/>
                <a:ea typeface="楷体" pitchFamily="49" charset="-122"/>
              </a:rPr>
              <a:t>t[k]</a:t>
            </a:r>
            <a:r>
              <a:rPr lang="zh-CN" altLang="en-US" b="0">
                <a:latin typeface="楷体" pitchFamily="49" charset="-122"/>
                <a:ea typeface="楷体" pitchFamily="49" charset="-122"/>
              </a:rPr>
              <a:t>进行比较</a:t>
            </a:r>
          </a:p>
        </p:txBody>
      </p:sp>
      <p:sp>
        <p:nvSpPr>
          <p:cNvPr id="159778" name="AutoShape 34"/>
          <p:cNvSpPr>
            <a:spLocks noChangeArrowheads="1"/>
          </p:cNvSpPr>
          <p:nvPr/>
        </p:nvSpPr>
        <p:spPr bwMode="auto">
          <a:xfrm>
            <a:off x="6876256" y="3284984"/>
            <a:ext cx="1728788" cy="825500"/>
          </a:xfrm>
          <a:prstGeom prst="wedgeRoundRectCallout">
            <a:avLst>
              <a:gd name="adj1" fmla="val -49950"/>
              <a:gd name="adj2" fmla="val 1047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b="0"/>
              <a:t>遍历输入字符串中每个字符</a:t>
            </a:r>
          </a:p>
        </p:txBody>
      </p:sp>
      <p:sp>
        <p:nvSpPr>
          <p:cNvPr id="159779" name="AutoShape 35"/>
          <p:cNvSpPr>
            <a:spLocks noChangeArrowheads="1"/>
          </p:cNvSpPr>
          <p:nvPr/>
        </p:nvSpPr>
        <p:spPr bwMode="auto">
          <a:xfrm>
            <a:off x="6876256" y="5373216"/>
            <a:ext cx="1944688" cy="1223963"/>
          </a:xfrm>
          <a:prstGeom prst="wedgeRoundRectCallout">
            <a:avLst>
              <a:gd name="adj1" fmla="val -53823"/>
              <a:gd name="adj2" fmla="val -6429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b="0" dirty="0"/>
              <a:t>依次与给定串中每个字符比较。</a:t>
            </a:r>
          </a:p>
          <a:p>
            <a:r>
              <a:rPr lang="en-US" altLang="zh-CN" sz="1800" b="0" dirty="0"/>
              <a:t>j</a:t>
            </a:r>
            <a:r>
              <a:rPr lang="zh-CN" altLang="en-US" sz="1800" b="0" dirty="0"/>
              <a:t>为</a:t>
            </a:r>
            <a:r>
              <a:rPr lang="en-US" altLang="zh-CN" sz="1800" b="0" dirty="0"/>
              <a:t>s</a:t>
            </a:r>
            <a:r>
              <a:rPr lang="zh-CN" altLang="en-US" sz="1800" b="0" dirty="0"/>
              <a:t>中每次开始比较的位置。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59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8" grpId="0"/>
      <p:bldP spid="159777" grpId="0"/>
      <p:bldP spid="159778" grpId="0" animBg="1"/>
      <p:bldP spid="1597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92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12E23C-A0EE-460E-9FE7-12560BB5BFCA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：算法设计（续）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主函数算法如下：</a:t>
            </a:r>
          </a:p>
          <a:p>
            <a:pPr marL="458788" lvl="1" indent="-65088">
              <a:buFont typeface="Wingdings" pitchFamily="2" charset="2"/>
              <a:buNone/>
            </a:pPr>
            <a:endParaRPr lang="zh-CN" altLang="en-US" sz="1600" dirty="0" smtClean="0">
              <a:latin typeface="楷体_GB2312" pitchFamily="49" charset="-122"/>
              <a:ea typeface="楷体_GB2312" pitchFamily="49" charset="-122"/>
            </a:endParaRP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设变量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filename,s,line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分别用于存储文件名、查找串及文件中一行；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从标准输入中读入文件名和要查找的串到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filename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中；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以读方式打开文件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filename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while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文件中还有内容时读一行到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line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中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if index(line, s) &gt;= 0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line;</a:t>
            </a:r>
          </a:p>
        </p:txBody>
      </p:sp>
      <p:sp>
        <p:nvSpPr>
          <p:cNvPr id="163844" name="AutoShape 4"/>
          <p:cNvSpPr>
            <a:spLocks noChangeArrowheads="1"/>
          </p:cNvSpPr>
          <p:nvPr/>
        </p:nvSpPr>
        <p:spPr bwMode="auto">
          <a:xfrm>
            <a:off x="4787900" y="4365104"/>
            <a:ext cx="4356100" cy="1584325"/>
          </a:xfrm>
          <a:prstGeom prst="wedgeRoundRectCallout">
            <a:avLst>
              <a:gd name="adj1" fmla="val -45175"/>
              <a:gd name="adj2" fmla="val -922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/>
              <a:t>如何从文件中读入一行？</a:t>
            </a:r>
          </a:p>
          <a:p>
            <a:pPr lvl="1"/>
            <a:endParaRPr lang="zh-CN" altLang="en-US" sz="1400" dirty="0">
              <a:solidFill>
                <a:srgbClr val="2B02A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char  *</a:t>
            </a:r>
            <a:r>
              <a:rPr lang="en-US" altLang="zh-CN" sz="1400" dirty="0" err="1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fgets</a:t>
            </a:r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(char </a:t>
            </a:r>
            <a:r>
              <a:rPr lang="en-US" altLang="zh-CN" sz="1400" dirty="0" smtClean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s[ ], </a:t>
            </a:r>
            <a:r>
              <a:rPr lang="en-US" altLang="zh-CN" sz="1400" dirty="0" err="1" smtClean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1400" dirty="0" smtClean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 n</a:t>
            </a:r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1400" dirty="0" smtClean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FILE  </a:t>
            </a:r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1400" dirty="0" err="1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400" b="0" dirty="0" err="1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上读入一行（不超过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个字符），放入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字符数组中。返回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高级程序设计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F038D0-8CCD-46DC-B499-D6554080222D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行输入</a:t>
            </a:r>
            <a:r>
              <a:rPr lang="en-US" altLang="zh-CN" dirty="0" smtClean="0">
                <a:ea typeface="宋体" pitchFamily="2" charset="-122"/>
              </a:rPr>
              <a:t>/</a:t>
            </a:r>
            <a:r>
              <a:rPr lang="zh-CN" altLang="en-US" dirty="0" smtClean="0">
                <a:ea typeface="宋体" pitchFamily="2" charset="-122"/>
              </a:rPr>
              <a:t>输出</a:t>
            </a:r>
            <a:r>
              <a:rPr lang="en-US" altLang="zh-CN" dirty="0" smtClean="0">
                <a:ea typeface="宋体" pitchFamily="2" charset="-122"/>
              </a:rPr>
              <a:t>*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47800"/>
            <a:ext cx="7920236" cy="455612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char  *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fgets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(char  s[ ],  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  n,  FILE  *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fp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从</a:t>
            </a:r>
            <a:r>
              <a:rPr lang="en-US" altLang="zh-CN" sz="2000" dirty="0" err="1" smtClean="0">
                <a:ea typeface="宋体" pitchFamily="2" charset="-122"/>
              </a:rPr>
              <a:t>fp</a:t>
            </a:r>
            <a:r>
              <a:rPr lang="zh-CN" altLang="en-US" sz="2000" dirty="0" smtClean="0">
                <a:ea typeface="宋体" pitchFamily="2" charset="-122"/>
              </a:rPr>
              <a:t>上最多读入</a:t>
            </a:r>
            <a:r>
              <a:rPr lang="en-US" altLang="zh-CN" sz="2000" dirty="0" smtClean="0">
                <a:ea typeface="宋体" pitchFamily="2" charset="-122"/>
              </a:rPr>
              <a:t>n-1</a:t>
            </a:r>
            <a:r>
              <a:rPr lang="zh-CN" altLang="en-US" sz="2000" dirty="0" smtClean="0">
                <a:ea typeface="宋体" pitchFamily="2" charset="-122"/>
              </a:rPr>
              <a:t>个字符，放入</a:t>
            </a:r>
            <a:r>
              <a:rPr lang="en-US" altLang="zh-CN" sz="2000" dirty="0" smtClean="0">
                <a:ea typeface="宋体" pitchFamily="2" charset="-122"/>
              </a:rPr>
              <a:t>s </a:t>
            </a:r>
            <a:r>
              <a:rPr lang="zh-CN" altLang="en-US" sz="2000" dirty="0" smtClean="0">
                <a:ea typeface="宋体" pitchFamily="2" charset="-122"/>
              </a:rPr>
              <a:t>字符数组中。返回</a:t>
            </a:r>
            <a:r>
              <a:rPr lang="en-US" altLang="zh-CN" sz="2000" dirty="0" smtClean="0">
                <a:ea typeface="宋体" pitchFamily="2" charset="-122"/>
              </a:rPr>
              <a:t>s</a:t>
            </a:r>
            <a:r>
              <a:rPr lang="zh-CN" altLang="en-US" sz="2000" dirty="0" smtClean="0">
                <a:ea typeface="宋体" pitchFamily="2" charset="-122"/>
              </a:rPr>
              <a:t>或</a:t>
            </a:r>
            <a:r>
              <a:rPr lang="en-US" altLang="zh-CN" sz="2000" dirty="0" smtClean="0">
                <a:ea typeface="宋体" pitchFamily="2" charset="-122"/>
              </a:rPr>
              <a:t>NULL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2B02A0"/>
                </a:solidFill>
                <a:ea typeface="宋体" pitchFamily="2" charset="-122"/>
              </a:rPr>
              <a:t> 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fputs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( char  s[ ],  FILE  *</a:t>
            </a:r>
            <a:r>
              <a:rPr lang="en-US" altLang="zh-CN" sz="2000" b="1" dirty="0" err="1" smtClean="0">
                <a:solidFill>
                  <a:srgbClr val="2B02A0"/>
                </a:solidFill>
                <a:ea typeface="宋体" pitchFamily="2" charset="-122"/>
              </a:rPr>
              <a:t>fp</a:t>
            </a:r>
            <a:r>
              <a:rPr lang="en-US" altLang="zh-CN" sz="2000" b="1" dirty="0" smtClean="0">
                <a:solidFill>
                  <a:srgbClr val="2B02A0"/>
                </a:solidFill>
                <a:ea typeface="宋体" pitchFamily="2" charset="-12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把字符串</a:t>
            </a:r>
            <a:r>
              <a:rPr lang="en-US" altLang="zh-CN" sz="2000" dirty="0" smtClean="0">
                <a:ea typeface="宋体" pitchFamily="2" charset="-122"/>
              </a:rPr>
              <a:t>s</a:t>
            </a:r>
            <a:r>
              <a:rPr lang="zh-CN" altLang="en-US" sz="2000" dirty="0" smtClean="0">
                <a:ea typeface="宋体" pitchFamily="2" charset="-122"/>
              </a:rPr>
              <a:t>（不一定含</a:t>
            </a:r>
            <a:r>
              <a:rPr lang="en-US" altLang="zh-CN" sz="2000" dirty="0" smtClean="0">
                <a:ea typeface="宋体" pitchFamily="2" charset="-122"/>
              </a:rPr>
              <a:t>\n</a:t>
            </a:r>
            <a:r>
              <a:rPr lang="zh-CN" altLang="en-US" sz="2000" dirty="0" smtClean="0">
                <a:ea typeface="宋体" pitchFamily="2" charset="-122"/>
              </a:rPr>
              <a:t>）写入文件</a:t>
            </a:r>
            <a:r>
              <a:rPr lang="en-US" altLang="zh-CN" sz="2000" dirty="0" err="1" smtClean="0">
                <a:ea typeface="宋体" pitchFamily="2" charset="-122"/>
              </a:rPr>
              <a:t>fp</a:t>
            </a:r>
            <a:r>
              <a:rPr lang="zh-CN" altLang="en-US" sz="2000" dirty="0" smtClean="0">
                <a:ea typeface="宋体" pitchFamily="2" charset="-122"/>
              </a:rPr>
              <a:t>中。返回非负数或</a:t>
            </a:r>
            <a:r>
              <a:rPr lang="en-US" altLang="zh-CN" sz="2000" dirty="0" smtClean="0">
                <a:ea typeface="宋体" pitchFamily="2" charset="-122"/>
              </a:rPr>
              <a:t>EOF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 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fgets</a:t>
            </a:r>
            <a:r>
              <a:rPr lang="zh-CN" altLang="en-US" sz="2000" dirty="0" smtClean="0">
                <a:ea typeface="宋体" pitchFamily="2" charset="-122"/>
              </a:rPr>
              <a:t>在</a:t>
            </a:r>
            <a:r>
              <a:rPr lang="en-US" altLang="zh-CN" sz="2000" dirty="0" smtClean="0">
                <a:ea typeface="宋体" pitchFamily="2" charset="-122"/>
              </a:rPr>
              <a:t>s</a:t>
            </a:r>
            <a:r>
              <a:rPr lang="zh-CN" altLang="en-US" sz="2000" dirty="0" smtClean="0">
                <a:ea typeface="宋体" pitchFamily="2" charset="-122"/>
              </a:rPr>
              <a:t>最后加换行字符（与</a:t>
            </a:r>
            <a:r>
              <a:rPr lang="en-US" altLang="zh-CN" sz="2000" dirty="0" smtClean="0">
                <a:ea typeface="宋体" pitchFamily="2" charset="-122"/>
              </a:rPr>
              <a:t>gets</a:t>
            </a:r>
            <a:r>
              <a:rPr lang="zh-CN" altLang="en-US" sz="2000" dirty="0" smtClean="0">
                <a:ea typeface="宋体" pitchFamily="2" charset="-122"/>
              </a:rPr>
              <a:t>不同）；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fputs</a:t>
            </a:r>
            <a:r>
              <a:rPr lang="zh-CN" altLang="en-US" sz="2000" dirty="0" smtClean="0">
                <a:ea typeface="宋体" pitchFamily="2" charset="-122"/>
              </a:rPr>
              <a:t>不在输出后加换行字符（与</a:t>
            </a:r>
            <a:r>
              <a:rPr lang="en-US" altLang="zh-CN" sz="2000" dirty="0" smtClean="0">
                <a:ea typeface="宋体" pitchFamily="2" charset="-122"/>
              </a:rPr>
              <a:t>puts</a:t>
            </a:r>
            <a:r>
              <a:rPr lang="zh-CN" altLang="en-US" sz="2000" dirty="0" smtClean="0">
                <a:ea typeface="宋体" pitchFamily="2" charset="-122"/>
              </a:rPr>
              <a:t>不同）；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fgets</a:t>
            </a:r>
            <a:r>
              <a:rPr lang="zh-CN" altLang="en-US" sz="2000" dirty="0" smtClean="0">
                <a:ea typeface="宋体" pitchFamily="2" charset="-122"/>
              </a:rPr>
              <a:t>能设置字符的最大个数，因此，相比函数</a:t>
            </a:r>
            <a:r>
              <a:rPr lang="en-US" altLang="zh-CN" sz="2000" dirty="0" smtClean="0">
                <a:ea typeface="宋体" pitchFamily="2" charset="-122"/>
              </a:rPr>
              <a:t>gets</a:t>
            </a:r>
            <a:r>
              <a:rPr lang="zh-CN" altLang="en-US" sz="2000" dirty="0" smtClean="0">
                <a:ea typeface="宋体" pitchFamily="2" charset="-122"/>
              </a:rPr>
              <a:t>，它更安全。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371B00-D07F-4F81-92BF-EF0D5C303608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：代码实现</a:t>
            </a:r>
          </a:p>
        </p:txBody>
      </p:sp>
      <p:sp>
        <p:nvSpPr>
          <p:cNvPr id="160771" name="Text Box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6975"/>
            <a:ext cx="3698875" cy="5040313"/>
          </a:xfrm>
          <a:noFill/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#include &lt;</a:t>
            </a:r>
            <a:r>
              <a:rPr lang="en-US" altLang="zh-CN" sz="1400" b="0" dirty="0" err="1" smtClean="0">
                <a:ea typeface="宋体" pitchFamily="2" charset="-122"/>
              </a:rPr>
              <a:t>stdio.h</a:t>
            </a:r>
            <a:r>
              <a:rPr lang="en-US" altLang="zh-CN" sz="1400" b="0" dirty="0" smtClean="0">
                <a:ea typeface="宋体" pitchFamily="2" charset="-122"/>
              </a:rPr>
              <a:t>&gt;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#define MAXLINE  1000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index(char s[ ], char t[ ]);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int</a:t>
            </a:r>
            <a:r>
              <a:rPr lang="en-US" altLang="zh-CN" sz="1400" b="0" dirty="0" smtClean="0">
                <a:ea typeface="宋体" pitchFamily="2" charset="-122"/>
              </a:rPr>
              <a:t> main( 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  char filename[64], s[81], line[MAXLINE];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  FILE *</a:t>
            </a:r>
            <a:r>
              <a:rPr lang="en-US" altLang="zh-CN" sz="1400" b="0" dirty="0" err="1" smtClean="0">
                <a:ea typeface="宋体" pitchFamily="2" charset="-122"/>
              </a:rPr>
              <a:t>fp</a:t>
            </a:r>
            <a:r>
              <a:rPr lang="en-US" altLang="zh-CN" sz="1400" b="0" dirty="0" smtClean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</a:t>
            </a:r>
            <a:r>
              <a:rPr lang="en-US" altLang="zh-CN" sz="1400" b="0" dirty="0" err="1" smtClean="0">
                <a:ea typeface="宋体" pitchFamily="2" charset="-122"/>
              </a:rPr>
              <a:t>scanf</a:t>
            </a:r>
            <a:r>
              <a:rPr lang="en-US" altLang="zh-CN" sz="1400" b="0" dirty="0" smtClean="0">
                <a:ea typeface="宋体" pitchFamily="2" charset="-122"/>
              </a:rPr>
              <a:t>("%s", filename);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</a:t>
            </a:r>
            <a:r>
              <a:rPr lang="en-US" altLang="zh-CN" sz="1400" b="0" dirty="0" err="1" smtClean="0">
                <a:ea typeface="宋体" pitchFamily="2" charset="-122"/>
              </a:rPr>
              <a:t>scanf</a:t>
            </a:r>
            <a:r>
              <a:rPr lang="en-US" altLang="zh-CN" sz="1400" b="0" dirty="0" smtClean="0">
                <a:ea typeface="宋体" pitchFamily="2" charset="-122"/>
              </a:rPr>
              <a:t>("%s", s);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if((</a:t>
            </a:r>
            <a:r>
              <a:rPr lang="en-US" altLang="zh-CN" sz="1400" b="0" dirty="0" err="1" smtClean="0">
                <a:ea typeface="宋体" pitchFamily="2" charset="-122"/>
              </a:rPr>
              <a:t>fp</a:t>
            </a:r>
            <a:r>
              <a:rPr lang="en-US" altLang="zh-CN" sz="1400" b="0" dirty="0" smtClean="0">
                <a:ea typeface="宋体" pitchFamily="2" charset="-122"/>
              </a:rPr>
              <a:t> = </a:t>
            </a:r>
            <a:r>
              <a:rPr lang="en-US" altLang="zh-CN" sz="1400" b="0" dirty="0" err="1" smtClean="0">
                <a:ea typeface="宋体" pitchFamily="2" charset="-122"/>
              </a:rPr>
              <a:t>fopen</a:t>
            </a:r>
            <a:r>
              <a:rPr lang="en-US" altLang="zh-CN" sz="1400" b="0" dirty="0" smtClean="0">
                <a:ea typeface="宋体" pitchFamily="2" charset="-122"/>
              </a:rPr>
              <a:t>(filename, "r")) == NULL){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      </a:t>
            </a:r>
            <a:r>
              <a:rPr lang="en-US" altLang="zh-CN" sz="1400" b="0" dirty="0" err="1" smtClean="0">
                <a:ea typeface="宋体" pitchFamily="2" charset="-122"/>
              </a:rPr>
              <a:t>printf</a:t>
            </a:r>
            <a:r>
              <a:rPr lang="en-US" altLang="zh-CN" sz="1400" b="0" dirty="0" smtClean="0">
                <a:ea typeface="宋体" pitchFamily="2" charset="-122"/>
              </a:rPr>
              <a:t>("Can't open file %s!\n", filename);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      return 1;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	while(</a:t>
            </a:r>
            <a:r>
              <a:rPr lang="en-US" altLang="zh-CN" sz="1400" b="0" dirty="0" err="1" smtClean="0">
                <a:ea typeface="宋体" pitchFamily="2" charset="-122"/>
              </a:rPr>
              <a:t>fgets</a:t>
            </a:r>
            <a:r>
              <a:rPr lang="en-US" altLang="zh-CN" sz="1400" b="0" dirty="0" smtClean="0">
                <a:ea typeface="宋体" pitchFamily="2" charset="-122"/>
              </a:rPr>
              <a:t>(line, MAXLINE-1, </a:t>
            </a:r>
            <a:r>
              <a:rPr lang="en-US" altLang="zh-CN" sz="1400" b="0" dirty="0" err="1" smtClean="0">
                <a:ea typeface="宋体" pitchFamily="2" charset="-122"/>
              </a:rPr>
              <a:t>fp</a:t>
            </a:r>
            <a:r>
              <a:rPr lang="en-US" altLang="zh-CN" sz="1400" b="0" dirty="0" smtClean="0">
                <a:ea typeface="宋体" pitchFamily="2" charset="-122"/>
              </a:rPr>
              <a:t>) !=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       if(index(line, s) &gt;= 0)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           </a:t>
            </a:r>
            <a:r>
              <a:rPr lang="en-US" altLang="zh-CN" sz="1400" b="0" dirty="0" err="1" smtClean="0">
                <a:ea typeface="宋体" pitchFamily="2" charset="-122"/>
              </a:rPr>
              <a:t>printf</a:t>
            </a:r>
            <a:r>
              <a:rPr lang="en-US" altLang="zh-CN" sz="1400" b="0" dirty="0" smtClean="0">
                <a:ea typeface="宋体" pitchFamily="2" charset="-122"/>
              </a:rPr>
              <a:t>("%s", line);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       return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smtClean="0">
                <a:ea typeface="宋体" pitchFamily="2" charset="-122"/>
              </a:rPr>
              <a:t>}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4284663" y="1196975"/>
            <a:ext cx="4500562" cy="349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int index(char s[ ], char t[ ])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{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int i, j, k;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for(i =0; s[i] != ‘\0’; i++){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for(j=i,k=0;t[k]!=‘\0’&amp;&amp;s[j]==t[k]; j++,k++)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if(t[k] == ‘\0’)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return ( i);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}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return ( -1);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>
                <a:latin typeface="Times New Roman" pitchFamily="18" charset="0"/>
              </a:rPr>
              <a:t>}</a:t>
            </a:r>
          </a:p>
        </p:txBody>
      </p:sp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3059832" y="1"/>
            <a:ext cx="2881312" cy="1196752"/>
          </a:xfrm>
          <a:prstGeom prst="wedgeRoundRectCallout">
            <a:avLst>
              <a:gd name="adj1" fmla="val -80308"/>
              <a:gd name="adj2" fmla="val 243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/>
              <a:t>使用</a:t>
            </a:r>
            <a:r>
              <a:rPr lang="en-US" altLang="zh-CN" sz="1400" b="0"/>
              <a:t>scanf</a:t>
            </a:r>
            <a:r>
              <a:rPr lang="zh-CN" altLang="en-US" sz="1400" b="0"/>
              <a:t>的缺点是不能输入带空格的字符串。可换成</a:t>
            </a:r>
          </a:p>
          <a:p>
            <a:r>
              <a:rPr lang="en-US" altLang="zh-CN" sz="1400" b="0">
                <a:solidFill>
                  <a:srgbClr val="0000CC"/>
                </a:solidFill>
              </a:rPr>
              <a:t>gets(s);</a:t>
            </a:r>
          </a:p>
          <a:p>
            <a:r>
              <a:rPr lang="zh-CN" altLang="en-US" sz="1400" b="0"/>
              <a:t>来实现查找带空格的字符串（即查找一个句子）。</a:t>
            </a:r>
          </a:p>
        </p:txBody>
      </p:sp>
      <p:sp>
        <p:nvSpPr>
          <p:cNvPr id="160776" name="AutoShape 8"/>
          <p:cNvSpPr>
            <a:spLocks noChangeArrowheads="1"/>
          </p:cNvSpPr>
          <p:nvPr/>
        </p:nvSpPr>
        <p:spPr bwMode="auto">
          <a:xfrm>
            <a:off x="3203848" y="5013176"/>
            <a:ext cx="2881313" cy="1008063"/>
          </a:xfrm>
          <a:prstGeom prst="wedgeRoundRectCallout">
            <a:avLst>
              <a:gd name="adj1" fmla="val -39988"/>
              <a:gd name="adj2" fmla="val -1603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/>
              <a:t>由于打开一个文件操作可能失败</a:t>
            </a:r>
            <a:r>
              <a:rPr lang="en-US" altLang="zh-CN" sz="1400" b="0"/>
              <a:t>(</a:t>
            </a:r>
            <a:r>
              <a:rPr lang="zh-CN" altLang="en-US" sz="1400" b="0"/>
              <a:t>如打开一个读文件不存在</a:t>
            </a:r>
            <a:r>
              <a:rPr lang="en-US" altLang="zh-CN" sz="1400" b="0"/>
              <a:t>)</a:t>
            </a:r>
            <a:r>
              <a:rPr lang="zh-CN" altLang="en-US" sz="1400" b="0"/>
              <a:t>，因此，好的风格应判断</a:t>
            </a:r>
            <a:r>
              <a:rPr lang="en-US" altLang="zh-CN" sz="1400" b="0"/>
              <a:t>fopen</a:t>
            </a:r>
            <a:r>
              <a:rPr lang="zh-CN" altLang="en-US" sz="1400" b="0"/>
              <a:t>函数的返回值，进行错误处理。</a:t>
            </a:r>
          </a:p>
        </p:txBody>
      </p:sp>
      <p:sp>
        <p:nvSpPr>
          <p:cNvPr id="160777" name="AutoShape 9"/>
          <p:cNvSpPr>
            <a:spLocks noChangeArrowheads="1"/>
          </p:cNvSpPr>
          <p:nvPr/>
        </p:nvSpPr>
        <p:spPr bwMode="auto">
          <a:xfrm>
            <a:off x="6156176" y="4437062"/>
            <a:ext cx="2987824" cy="1512217"/>
          </a:xfrm>
          <a:prstGeom prst="wedgeRoundRectCallout">
            <a:avLst>
              <a:gd name="adj1" fmla="val -41804"/>
              <a:gd name="adj2" fmla="val -1235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400" b="0" dirty="0"/>
              <a:t>注意：前面循环结束时有两种情况：</a:t>
            </a:r>
            <a:endParaRPr lang="en-US" altLang="zh-CN" sz="1400" b="0" dirty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400" b="0" dirty="0"/>
              <a:t>找到相应子串，即</a:t>
            </a:r>
            <a:r>
              <a:rPr lang="en-US" altLang="zh-CN" sz="1400" b="0" dirty="0"/>
              <a:t>t[k]==‘\0’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400" b="0" dirty="0"/>
              <a:t>没有找到，即</a:t>
            </a:r>
            <a:r>
              <a:rPr lang="en-US" altLang="zh-CN" sz="1400" b="0" dirty="0"/>
              <a:t>s[j] != t[k]</a:t>
            </a:r>
          </a:p>
          <a:p>
            <a:pPr marL="342900" indent="-342900">
              <a:defRPr/>
            </a:pPr>
            <a:r>
              <a:rPr lang="zh-CN" altLang="en-US" sz="1400" b="0" dirty="0"/>
              <a:t>因此要依据</a:t>
            </a:r>
            <a:r>
              <a:rPr lang="en-US" altLang="zh-CN" sz="1400" b="0" dirty="0"/>
              <a:t>t[k]==‘\0’</a:t>
            </a:r>
            <a:r>
              <a:rPr lang="zh-CN" altLang="en-US" sz="1400" b="0" dirty="0"/>
              <a:t>来判断查找是否成功。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979712" y="6137275"/>
            <a:ext cx="2881312" cy="720725"/>
          </a:xfrm>
          <a:prstGeom prst="wedgeRoundRectCallout">
            <a:avLst>
              <a:gd name="adj1" fmla="val -20198"/>
              <a:gd name="adj2" fmla="val -187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/>
              <a:t>读到文件结束时</a:t>
            </a:r>
            <a:r>
              <a:rPr lang="en-US" altLang="zh-CN" sz="1400" b="0"/>
              <a:t>fgets</a:t>
            </a:r>
            <a:r>
              <a:rPr lang="zh-CN" altLang="en-US" sz="1400" b="0"/>
              <a:t>返回</a:t>
            </a:r>
            <a:r>
              <a:rPr lang="en-US" altLang="zh-CN" sz="1400" b="0"/>
              <a:t>NULL</a:t>
            </a:r>
            <a:r>
              <a:rPr lang="zh-CN" altLang="en-US" sz="1400" b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0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0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4" grpId="0" animBg="1"/>
      <p:bldP spid="160776" grpId="0" animBg="1"/>
      <p:bldP spid="16077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第四讲：程序设计方法-模块化与算法设计</a:t>
            </a:r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08B1FE-8BD7-4073-8065-4443D1FEFF2A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问题</a:t>
            </a:r>
            <a:r>
              <a:rPr lang="en-US" altLang="zh-CN" smtClean="0">
                <a:ea typeface="宋体" pitchFamily="2" charset="-122"/>
              </a:rPr>
              <a:t>4.1</a:t>
            </a:r>
            <a:r>
              <a:rPr lang="zh-CN" altLang="en-US" smtClean="0">
                <a:ea typeface="宋体" pitchFamily="2" charset="-122"/>
              </a:rPr>
              <a:t>：测试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908175" y="1557338"/>
            <a:ext cx="5543550" cy="3902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当要查找的文件为”</a:t>
            </a:r>
            <a:r>
              <a:rPr lang="en-US" altLang="zh-CN" b="0">
                <a:latin typeface="Times New Roman" pitchFamily="18" charset="0"/>
              </a:rPr>
              <a:t>test.txt”,</a:t>
            </a:r>
            <a:r>
              <a:rPr lang="zh-CN" altLang="en-US" b="0">
                <a:latin typeface="Times New Roman" pitchFamily="18" charset="0"/>
              </a:rPr>
              <a:t>查找的串为”</a:t>
            </a:r>
            <a:r>
              <a:rPr lang="en-US" altLang="zh-CN" b="0">
                <a:latin typeface="Times New Roman" pitchFamily="18" charset="0"/>
              </a:rPr>
              <a:t>the”</a:t>
            </a:r>
            <a:r>
              <a:rPr lang="zh-CN" altLang="en-US" b="0">
                <a:latin typeface="Times New Roman" pitchFamily="18" charset="0"/>
              </a:rPr>
              <a:t>，且文件</a:t>
            </a:r>
            <a:r>
              <a:rPr lang="en-US" altLang="zh-CN" b="0">
                <a:latin typeface="Times New Roman" pitchFamily="18" charset="0"/>
              </a:rPr>
              <a:t>test.txt</a:t>
            </a:r>
            <a:r>
              <a:rPr lang="zh-CN" altLang="en-US" b="0">
                <a:latin typeface="Times New Roman" pitchFamily="18" charset="0"/>
              </a:rPr>
              <a:t>中内容为：</a:t>
            </a:r>
          </a:p>
          <a:p>
            <a:pPr lvl="1" algn="just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Now is the time</a:t>
            </a:r>
          </a:p>
          <a:p>
            <a:pPr lvl="1" algn="just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for all good</a:t>
            </a:r>
          </a:p>
          <a:p>
            <a:pPr lvl="1" algn="just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men to come to the aid</a:t>
            </a:r>
          </a:p>
          <a:p>
            <a:pPr lvl="1" algn="just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of their party</a:t>
            </a:r>
          </a:p>
          <a:p>
            <a:pPr algn="just"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则屏幕输出：</a:t>
            </a:r>
          </a:p>
          <a:p>
            <a:pPr lvl="1"/>
            <a:r>
              <a:rPr lang="en-US" altLang="zh-CN" b="0">
                <a:solidFill>
                  <a:srgbClr val="0000CC"/>
                </a:solidFill>
              </a:rPr>
              <a:t>this is</a:t>
            </a:r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lang="en-US" altLang="zh-CN" b="0" i="1" u="sng">
                <a:solidFill>
                  <a:srgbClr val="0000CC"/>
                </a:solidFill>
              </a:rPr>
              <a:t>the</a:t>
            </a:r>
            <a:r>
              <a:rPr lang="en-US" altLang="zh-CN" b="0">
                <a:solidFill>
                  <a:srgbClr val="0000CC"/>
                </a:solidFill>
              </a:rPr>
              <a:t> time</a:t>
            </a:r>
          </a:p>
          <a:p>
            <a:pPr lvl="1"/>
            <a:r>
              <a:rPr lang="en-US" altLang="zh-CN" b="0">
                <a:solidFill>
                  <a:srgbClr val="0000CC"/>
                </a:solidFill>
              </a:rPr>
              <a:t>men to come to </a:t>
            </a:r>
            <a:r>
              <a:rPr lang="en-US" altLang="zh-CN" b="0" i="1" u="sng">
                <a:solidFill>
                  <a:srgbClr val="0000CC"/>
                </a:solidFill>
              </a:rPr>
              <a:t>the</a:t>
            </a:r>
            <a:r>
              <a:rPr lang="en-US" altLang="zh-CN" b="0">
                <a:solidFill>
                  <a:srgbClr val="0000CC"/>
                </a:solidFill>
              </a:rPr>
              <a:t> aid</a:t>
            </a:r>
          </a:p>
          <a:p>
            <a:pPr lvl="1"/>
            <a:r>
              <a:rPr lang="en-US" altLang="zh-CN" b="0">
                <a:solidFill>
                  <a:srgbClr val="0000CC"/>
                </a:solidFill>
              </a:rPr>
              <a:t>of </a:t>
            </a:r>
            <a:r>
              <a:rPr lang="en-US" altLang="zh-CN" b="0" i="1" u="sng">
                <a:solidFill>
                  <a:srgbClr val="0000CC"/>
                </a:solidFill>
              </a:rPr>
              <a:t>the</a:t>
            </a:r>
            <a:r>
              <a:rPr lang="en-US" altLang="zh-CN" b="0">
                <a:solidFill>
                  <a:srgbClr val="0000CC"/>
                </a:solidFill>
              </a:rPr>
              <a:t>ir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BUAA2</Template>
  <TotalTime>17429</TotalTime>
  <Words>3859</Words>
  <Application>Microsoft Office PowerPoint</Application>
  <PresentationFormat>全屏显示(4:3)</PresentationFormat>
  <Paragraphs>741</Paragraphs>
  <Slides>37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BUAA2</vt:lpstr>
      <vt:lpstr>公式</vt:lpstr>
      <vt:lpstr>程序设计基础 (C Programming)</vt:lpstr>
      <vt:lpstr>本章目标</vt:lpstr>
      <vt:lpstr>问题4.1</vt:lpstr>
      <vt:lpstr>问题4.1：问题分析</vt:lpstr>
      <vt:lpstr>问题4.1：算法设计</vt:lpstr>
      <vt:lpstr>问题4.1：算法设计（续）</vt:lpstr>
      <vt:lpstr>行输入/输出*</vt:lpstr>
      <vt:lpstr>问题4.1：代码实现</vt:lpstr>
      <vt:lpstr>问题4.1：测试</vt:lpstr>
      <vt:lpstr>问题4.1：测试（续）</vt:lpstr>
      <vt:lpstr>问题4.1：思考1</vt:lpstr>
      <vt:lpstr>问题4.1：函数tolower实现</vt:lpstr>
      <vt:lpstr>预处理程序：define</vt:lpstr>
      <vt:lpstr>常用标准库函数：字符类型判断和转换*</vt:lpstr>
      <vt:lpstr>问题4.1：思考1（代码实现）</vt:lpstr>
      <vt:lpstr>问题4.2</vt:lpstr>
      <vt:lpstr>问题4.2：问题分析</vt:lpstr>
      <vt:lpstr>问题4.2：算法分析</vt:lpstr>
      <vt:lpstr>问题 4.2：算法分析- 选择排序（续）</vt:lpstr>
      <vt:lpstr>问题 4.2：算法分析- 选择排序（续）</vt:lpstr>
      <vt:lpstr>问题 4.2：算法分析- 选择排序（续）</vt:lpstr>
      <vt:lpstr>问题 4.2：算法分析- 选择排序（续）</vt:lpstr>
      <vt:lpstr>问题 4.2：代码实现（排序函数）</vt:lpstr>
      <vt:lpstr>问题 4.2：代码实现（主函数）</vt:lpstr>
      <vt:lpstr>问题 4.2：测试及常见问题</vt:lpstr>
      <vt:lpstr>问题 4.2：修改主函数</vt:lpstr>
      <vt:lpstr>问题 4.2：另一个常用排序方法</vt:lpstr>
      <vt:lpstr>有关排序</vt:lpstr>
      <vt:lpstr>外部变量</vt:lpstr>
      <vt:lpstr>外部变量说明（extern）</vt:lpstr>
      <vt:lpstr>外部变量说明（extern）（续）</vt:lpstr>
      <vt:lpstr>递归（Recursion）</vt:lpstr>
      <vt:lpstr>递归（续）</vt:lpstr>
      <vt:lpstr>递归（续）</vt:lpstr>
      <vt:lpstr>幻灯片 35</vt:lpstr>
      <vt:lpstr>递归（续）：递归问题总结*</vt:lpstr>
      <vt:lpstr>本讲结束</vt:lpstr>
    </vt:vector>
  </TitlesOfParts>
  <Company>SEI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高级语言程序设计(一) (C Programming)</dc:title>
  <dc:creator>YHH</dc:creator>
  <cp:lastModifiedBy>晏海华</cp:lastModifiedBy>
  <cp:revision>348</cp:revision>
  <dcterms:created xsi:type="dcterms:W3CDTF">2005-09-01T10:12:17Z</dcterms:created>
  <dcterms:modified xsi:type="dcterms:W3CDTF">2016-01-30T03:40:12Z</dcterms:modified>
</cp:coreProperties>
</file>