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76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18" r:id="rId13"/>
    <p:sldId id="321" r:id="rId14"/>
    <p:sldId id="319" r:id="rId15"/>
    <p:sldId id="320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2" r:id="rId25"/>
    <p:sldId id="331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5"/>
    <p:sldId id="345" r:id="rId36"/>
    <p:sldId id="341" r:id="rId37"/>
    <p:sldId id="342" r:id="rId38"/>
    <p:sldId id="343" r:id="rId39"/>
    <p:sldId id="344" r:id="rId40"/>
    <p:sldId id="346" r:id="rId41"/>
    <p:sldId id="347" r:id="rId42"/>
    <p:sldId id="348" r:id="rId43"/>
  </p:sldIdLst>
  <p:sldSz cx="9144000" cy="6858000" type="screen4x3"/>
  <p:notesSz cx="6858000" cy="9144000"/>
  <p:defaultTextStyle>
    <a:defPPr>
      <a:defRPr lang="zh-CN"/>
    </a:defPPr>
    <a:lvl1pPr marL="0" lvl="0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0E3"/>
    <a:srgbClr val="FFCCFF"/>
    <a:srgbClr val="FC1C04"/>
    <a:srgbClr val="FF6600"/>
    <a:srgbClr val="FF3300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8" autoAdjust="0"/>
    <p:restoredTop sz="95400" autoAdjust="0"/>
  </p:normalViewPr>
  <p:slideViewPr>
    <p:cSldViewPr>
      <p:cViewPr>
        <p:scale>
          <a:sx n="80" d="100"/>
          <a:sy n="80" d="100"/>
        </p:scale>
        <p:origin x="124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页眉占位符 12697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sz="1200" b="0" dirty="0"/>
          </a:p>
        </p:txBody>
      </p:sp>
      <p:sp>
        <p:nvSpPr>
          <p:cNvPr id="126979" name="日期占位符 12697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b="0" dirty="0"/>
          </a:p>
        </p:txBody>
      </p:sp>
      <p:sp>
        <p:nvSpPr>
          <p:cNvPr id="126980" name="幻灯片图像占位符 126979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6981" name="文本占位符 126980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6982" name="页脚占位符 12698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sz="1200" b="0" dirty="0"/>
          </a:p>
        </p:txBody>
      </p:sp>
      <p:sp>
        <p:nvSpPr>
          <p:cNvPr id="126983" name="灯片编号占位符 12698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altLang="zh-CN" sz="1200" b="0" dirty="0"/>
            </a:fld>
            <a:endParaRPr lang="zh-CN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b="0" smtClean="0"/>
            </a:fld>
            <a:endParaRPr lang="zh-CN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121" descr="lib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88" y="4641850"/>
            <a:ext cx="2411412" cy="22161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123" name="对象 5122"/>
          <p:cNvGraphicFramePr/>
          <p:nvPr/>
        </p:nvGraphicFramePr>
        <p:xfrm>
          <a:off x="0" y="6524625"/>
          <a:ext cx="91440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5816600" imgH="317500" progId="Photoshop.Image.8">
                  <p:embed/>
                </p:oleObj>
              </mc:Choice>
              <mc:Fallback>
                <p:oleObj name="" r:id="rId3" imgW="5816600" imgH="317500" progId="Photoshop.Imag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524625"/>
                        <a:ext cx="9144000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图片 51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6" name="标题 5125"/>
          <p:cNvSpPr>
            <a:spLocks noGrp="1"/>
          </p:cNvSpPr>
          <p:nvPr>
            <p:ph type="ctrTitle" hasCustomPrompt="1"/>
          </p:nvPr>
        </p:nvSpPr>
        <p:spPr>
          <a:xfrm>
            <a:off x="684213" y="1196975"/>
            <a:ext cx="7773987" cy="19446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4800" b="1">
                <a:solidFill>
                  <a:schemeClr val="tx1"/>
                </a:solidFill>
                <a:ea typeface="楷体_GB2312" pitchFamily="49" charset="-122"/>
              </a:defRPr>
            </a:lvl1pPr>
          </a:lstStyle>
          <a:p>
            <a:pPr lvl="0"/>
            <a:r>
              <a:rPr lang="zh-CN" altLang="en-US" dirty="0"/>
              <a:t>本科毕设题目</a:t>
            </a:r>
            <a:endParaRPr lang="zh-CN" altLang="en-US" dirty="0"/>
          </a:p>
        </p:txBody>
      </p:sp>
      <p:sp>
        <p:nvSpPr>
          <p:cNvPr id="5127" name="副标题 5126"/>
          <p:cNvSpPr>
            <a:spLocks noGrp="1"/>
          </p:cNvSpPr>
          <p:nvPr>
            <p:ph type="subTitle" idx="1"/>
          </p:nvPr>
        </p:nvSpPr>
        <p:spPr>
          <a:xfrm>
            <a:off x="1187450" y="3716338"/>
            <a:ext cx="6697663" cy="2089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0">
                <a:ea typeface="楷体_GB2312" pitchFamily="49" charset="-122"/>
              </a:defRPr>
            </a:lvl1pPr>
            <a:lvl2pPr marL="457200" lvl="1" indent="0" algn="ctr">
              <a:buNone/>
              <a:defRPr b="0">
                <a:ea typeface="楷体_GB2312" pitchFamily="49" charset="-122"/>
              </a:defRPr>
            </a:lvl2pPr>
            <a:lvl3pPr marL="914400" lvl="2" indent="0" algn="ctr">
              <a:buNone/>
              <a:defRPr b="0">
                <a:ea typeface="楷体_GB2312" pitchFamily="49" charset="-122"/>
              </a:defRPr>
            </a:lvl3pPr>
            <a:lvl4pPr marL="1371600" lvl="3" indent="0" algn="ctr">
              <a:buNone/>
              <a:defRPr b="0">
                <a:ea typeface="楷体_GB2312" pitchFamily="49" charset="-122"/>
              </a:defRPr>
            </a:lvl4pPr>
            <a:lvl5pPr marL="1828800" lvl="4" indent="0" algn="ctr">
              <a:buNone/>
              <a:defRPr b="0">
                <a:ea typeface="楷体_GB2312" pitchFamily="49" charset="-122"/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3188" y="0"/>
            <a:ext cx="2151063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28488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51605" cy="51450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2645" y="981075"/>
            <a:ext cx="3951605" cy="51450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097" descr="未标题-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847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1" name="文本框 4100"/>
          <p:cNvSpPr txBox="1"/>
          <p:nvPr/>
        </p:nvSpPr>
        <p:spPr>
          <a:xfrm>
            <a:off x="179388" y="6381750"/>
            <a:ext cx="22161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>
              <a:buClrTx/>
            </a:pPr>
            <a:r>
              <a:rPr lang="zh-CN" altLang="en-US" sz="2000" b="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电子信息工程学院</a:t>
            </a:r>
            <a:endParaRPr lang="zh-CN" altLang="en-US" sz="2000" b="0">
              <a:solidFill>
                <a:schemeClr val="bg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102" name="标题 4101"/>
          <p:cNvSpPr>
            <a:spLocks noGrp="1"/>
          </p:cNvSpPr>
          <p:nvPr>
            <p:ph type="title"/>
          </p:nvPr>
        </p:nvSpPr>
        <p:spPr>
          <a:xfrm>
            <a:off x="0" y="0"/>
            <a:ext cx="6300788" cy="836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103" name="文本占位符 4102"/>
          <p:cNvSpPr>
            <a:spLocks noGrp="1"/>
          </p:cNvSpPr>
          <p:nvPr>
            <p:ph type="body" idx="1"/>
          </p:nvPr>
        </p:nvSpPr>
        <p:spPr>
          <a:xfrm>
            <a:off x="539750" y="981075"/>
            <a:ext cx="8064500" cy="51450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rgbClr val="FFCCFF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标题 165891"/>
          <p:cNvSpPr>
            <a:spLocks noGrp="1"/>
          </p:cNvSpPr>
          <p:nvPr>
            <p:ph type="ctrTitle"/>
          </p:nvPr>
        </p:nvSpPr>
        <p:spPr>
          <a:xfrm>
            <a:off x="684213" y="1771650"/>
            <a:ext cx="7773987" cy="1944688"/>
          </a:xfrm>
        </p:spPr>
        <p:txBody>
          <a:bodyPr anchor="ctr"/>
          <a:lstStyle/>
          <a:p>
            <a:pPr defTabSz="914400"/>
            <a:r>
              <a:rPr lang="zh-CN" altLang="en-US" kern="1200" baseline="0" dirty="0">
                <a:latin typeface="Arial" panose="020B0604020202020204" pitchFamily="34" charset="0"/>
                <a:ea typeface="楷体_GB2312" pitchFamily="49" charset="-122"/>
              </a:rPr>
              <a:t>数据结构与程序设计基础</a:t>
            </a:r>
            <a:br>
              <a:rPr lang="zh-CN" altLang="en-US" kern="1200" baseline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zh-CN" altLang="en-US" kern="1200" baseline="0" dirty="0">
                <a:latin typeface="Arial" panose="020B0604020202020204" pitchFamily="34" charset="0"/>
                <a:ea typeface="楷体_GB2312" pitchFamily="49" charset="-122"/>
              </a:rPr>
              <a:t>—</a:t>
            </a:r>
            <a:r>
              <a:rPr lang="en-US" altLang="zh-CN" kern="1200" baseline="0" dirty="0">
                <a:latin typeface="Arial" panose="020B0604020202020204" pitchFamily="34" charset="0"/>
                <a:ea typeface="楷体_GB2312" pitchFamily="49" charset="-122"/>
              </a:rPr>
              <a:t>— IDE</a:t>
            </a:r>
            <a:r>
              <a:rPr lang="zh-CN" altLang="en-US" kern="1200" baseline="0" dirty="0">
                <a:latin typeface="Arial" panose="020B0604020202020204" pitchFamily="34" charset="0"/>
                <a:ea typeface="楷体_GB2312" pitchFamily="49" charset="-122"/>
              </a:rPr>
              <a:t>使用教程</a:t>
            </a:r>
            <a:endParaRPr lang="zh-CN" altLang="en-US" kern="1200" baseline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5893" name="副标题 165892"/>
          <p:cNvSpPr>
            <a:spLocks noGrp="1"/>
          </p:cNvSpPr>
          <p:nvPr>
            <p:ph type="subTitle" idx="1"/>
          </p:nvPr>
        </p:nvSpPr>
        <p:spPr>
          <a:xfrm>
            <a:off x="1187450" y="4149725"/>
            <a:ext cx="6697663" cy="1655763"/>
          </a:xfrm>
        </p:spPr>
        <p:txBody>
          <a:bodyPr anchor="t"/>
          <a:lstStyle/>
          <a:p>
            <a:pPr defTabSz="914400">
              <a:lnSpc>
                <a:spcPct val="90000"/>
              </a:lnSpc>
            </a:pPr>
            <a:r>
              <a:rPr lang="zh-CN" altLang="en-US" sz="3600" kern="1200" baseline="0" dirty="0">
                <a:latin typeface="Arial" panose="020B0604020202020204" pitchFamily="34" charset="0"/>
                <a:ea typeface="楷体_GB2312" pitchFamily="49" charset="-122"/>
              </a:rPr>
              <a:t>计算机学院</a:t>
            </a:r>
            <a:endParaRPr lang="zh-CN" altLang="en-US" sz="3600" kern="1200" baseline="0">
              <a:latin typeface="Arial" panose="020B0604020202020204" pitchFamily="34" charset="0"/>
              <a:ea typeface="楷体_GB2312" pitchFamily="49" charset="-122"/>
            </a:endParaRPr>
          </a:p>
          <a:p>
            <a:pPr defTabSz="914400">
              <a:lnSpc>
                <a:spcPct val="90000"/>
              </a:lnSpc>
            </a:pPr>
            <a:endParaRPr lang="zh-CN" altLang="en-US" sz="3600" kern="1200" baseline="0" dirty="0">
              <a:latin typeface="Arial" panose="020B0604020202020204" pitchFamily="34" charset="0"/>
              <a:ea typeface="楷体_GB2312" pitchFamily="49" charset="-122"/>
            </a:endParaRPr>
          </a:p>
          <a:p>
            <a:pPr defTabSz="914400">
              <a:lnSpc>
                <a:spcPct val="90000"/>
              </a:lnSpc>
            </a:pPr>
            <a:r>
              <a:rPr lang="en-US" altLang="zh-CN" sz="2400" kern="1200" baseline="0" dirty="0">
                <a:latin typeface="Arial" panose="020B0604020202020204" pitchFamily="34" charset="0"/>
                <a:ea typeface="楷体_GB2312" pitchFamily="49" charset="-122"/>
              </a:rPr>
              <a:t>2017</a:t>
            </a:r>
            <a:r>
              <a:rPr lang="zh-CN" altLang="en-US" sz="2400" kern="1200" baseline="0" dirty="0">
                <a:latin typeface="Arial" panose="020B0604020202020204" pitchFamily="34" charset="0"/>
                <a:ea typeface="楷体_GB2312" pitchFamily="49" charset="-122"/>
              </a:rPr>
              <a:t>年</a:t>
            </a:r>
            <a:r>
              <a:rPr lang="en-US" altLang="zh-CN" sz="2400" kern="1200" baseline="0" dirty="0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400" kern="1200" baseline="0" dirty="0">
                <a:latin typeface="Arial" panose="020B0604020202020204" pitchFamily="34" charset="0"/>
                <a:ea typeface="楷体_GB2312" pitchFamily="49" charset="-122"/>
              </a:rPr>
              <a:t>月</a:t>
            </a:r>
            <a:endParaRPr lang="zh-CN" altLang="en-US" sz="2400" kern="1200" baseline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Code::Blocks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160" y="1014730"/>
            <a:ext cx="80899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编译</a:t>
            </a:r>
            <a:endParaRPr lang="zh-CN" altLang="en-US" sz="2400"/>
          </a:p>
        </p:txBody>
      </p:sp>
      <p:pic>
        <p:nvPicPr>
          <p:cNvPr id="4" name="图片 3" descr="C:\Users\vickyFox\Desktop\图片4.png图片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16560" y="2538730"/>
            <a:ext cx="4513580" cy="41897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697230" y="1758950"/>
            <a:ext cx="8526780" cy="415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/>
              <a:t>按快捷键“Ctrl + F9”或工具栏的      ，下方Build log窗口会出现下面的编译信息。</a:t>
            </a:r>
            <a:endParaRPr lang="zh-CN" altLang="en-US" sz="1800" b="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826770" y="4886960"/>
            <a:ext cx="7616190" cy="415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/>
              <a:t>这表示没有错误。</a:t>
            </a:r>
            <a:endParaRPr lang="zh-CN" altLang="en-US" sz="1800" b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070" y="1814195"/>
            <a:ext cx="247650" cy="209550"/>
          </a:xfrm>
          <a:prstGeom prst="rect">
            <a:avLst/>
          </a:prstGeom>
        </p:spPr>
      </p:pic>
      <p:cxnSp>
        <p:nvCxnSpPr>
          <p:cNvPr id="11" name="曲线连接符 10"/>
          <p:cNvCxnSpPr>
            <a:stCxn id="9" idx="2"/>
          </p:cNvCxnSpPr>
          <p:nvPr/>
        </p:nvCxnSpPr>
        <p:spPr>
          <a:xfrm rot="5400000">
            <a:off x="2830830" y="1388110"/>
            <a:ext cx="901065" cy="2171065"/>
          </a:xfrm>
          <a:prstGeom prst="curved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2254250"/>
            <a:ext cx="549275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Code::Blocks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160" y="1014730"/>
            <a:ext cx="80899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编译</a:t>
            </a:r>
            <a:endParaRPr lang="zh-CN" altLang="en-US" sz="24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97230" y="1758950"/>
            <a:ext cx="7065645" cy="415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/>
              <a:t>如果代码有错误，会报出具体出错原因，如下：</a:t>
            </a:r>
            <a:endParaRPr lang="zh-CN" altLang="en-US" sz="1800" b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030" y="2495550"/>
            <a:ext cx="688594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Code::Blocks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160" y="1014730"/>
            <a:ext cx="80899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运行</a:t>
            </a:r>
            <a:endParaRPr lang="zh-CN" altLang="en-US" sz="24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97230" y="1758950"/>
            <a:ext cx="7065645" cy="352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/>
              <a:t>鼠标点击菜单栏上的绿色三角形或按快捷键F9可以直接运行程序。</a:t>
            </a:r>
            <a:endParaRPr lang="zh-CN" altLang="en-US" sz="1800" b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790" y="4025900"/>
            <a:ext cx="4428490" cy="1352550"/>
          </a:xfrm>
          <a:prstGeom prst="rect">
            <a:avLst/>
          </a:prstGeom>
        </p:spPr>
      </p:pic>
      <p:pic>
        <p:nvPicPr>
          <p:cNvPr id="7" name="图片 6" descr="C:\Users\vickyFox\Desktop\图片1.png图片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9790" y="2395855"/>
            <a:ext cx="5419090" cy="71437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859790" y="3472815"/>
            <a:ext cx="7065645" cy="352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/>
              <a:t>运行后能看到如下界面：</a:t>
            </a:r>
            <a:endParaRPr lang="zh-CN" altLang="en-US" sz="1800"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Code::Blocks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160" y="1014730"/>
            <a:ext cx="80899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调试</a:t>
            </a:r>
            <a:endParaRPr lang="zh-CN" altLang="en-US" sz="2400"/>
          </a:p>
        </p:txBody>
      </p:sp>
      <p:pic>
        <p:nvPicPr>
          <p:cNvPr id="3" name="图片 2" descr="C:\Users\vickyFox\Desktop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13263" y="1973580"/>
            <a:ext cx="4208780" cy="2277745"/>
          </a:xfrm>
          <a:prstGeom prst="rect">
            <a:avLst/>
          </a:prstGeom>
        </p:spPr>
      </p:pic>
      <p:pic>
        <p:nvPicPr>
          <p:cNvPr id="4" name="图片 3" descr="C:\Users\vickyFox\Desktop\图片6.png图片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85060" y="5048568"/>
            <a:ext cx="6560185" cy="147256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372745" y="2689860"/>
            <a:ext cx="3476625" cy="8451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/>
              <a:t>可以用菜单里的</a:t>
            </a:r>
            <a:r>
              <a:rPr lang="en-US" altLang="zh-CN" sz="1800" b="0"/>
              <a:t>Debug</a:t>
            </a:r>
            <a:r>
              <a:rPr lang="zh-CN" altLang="en-US" sz="1800" b="0"/>
              <a:t>菜单，也可以用调试工具栏</a:t>
            </a:r>
            <a:endParaRPr lang="zh-CN" altLang="en-US" sz="1800" b="0"/>
          </a:p>
        </p:txBody>
      </p:sp>
      <p:sp>
        <p:nvSpPr>
          <p:cNvPr id="7" name="矩形 6"/>
          <p:cNvSpPr/>
          <p:nvPr/>
        </p:nvSpPr>
        <p:spPr>
          <a:xfrm>
            <a:off x="504825" y="5333365"/>
            <a:ext cx="1029335" cy="2743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1480" y="5333365"/>
            <a:ext cx="120840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调试工具栏</a:t>
            </a:r>
            <a:endParaRPr lang="zh-CN" altLang="en-US"/>
          </a:p>
        </p:txBody>
      </p:sp>
      <p:cxnSp>
        <p:nvCxnSpPr>
          <p:cNvPr id="9" name="曲线连接符 8"/>
          <p:cNvCxnSpPr>
            <a:stCxn id="8" idx="3"/>
          </p:cNvCxnSpPr>
          <p:nvPr/>
        </p:nvCxnSpPr>
        <p:spPr>
          <a:xfrm>
            <a:off x="1619885" y="5470525"/>
            <a:ext cx="720090" cy="19050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0" y="1581785"/>
            <a:ext cx="5347970" cy="49637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Code::Blocks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160" y="1014730"/>
            <a:ext cx="467423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用</a:t>
            </a:r>
            <a:r>
              <a:rPr lang="en-US" altLang="zh-CN" sz="2400"/>
              <a:t>Run to Cursor,Next Line</a:t>
            </a:r>
            <a:r>
              <a:rPr lang="zh-CN" altLang="en-US" sz="2400"/>
              <a:t>调试</a:t>
            </a:r>
            <a:endParaRPr lang="zh-CN" altLang="en-US" sz="2400"/>
          </a:p>
        </p:txBody>
      </p:sp>
      <p:sp>
        <p:nvSpPr>
          <p:cNvPr id="4" name="圆角矩形标注 3"/>
          <p:cNvSpPr/>
          <p:nvPr/>
        </p:nvSpPr>
        <p:spPr>
          <a:xfrm rot="10800000">
            <a:off x="2562225" y="4095115"/>
            <a:ext cx="1727835" cy="448310"/>
          </a:xfrm>
          <a:prstGeom prst="wedgeRoundRectCallout">
            <a:avLst>
              <a:gd name="adj1" fmla="val -44046"/>
              <a:gd name="adj2" fmla="val 1005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60650" y="4095115"/>
            <a:ext cx="153035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设计一个求圆面积的程序</a:t>
            </a:r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 rot="10800000">
            <a:off x="6704330" y="6208395"/>
            <a:ext cx="1506855" cy="410845"/>
          </a:xfrm>
          <a:prstGeom prst="wedgeRoundRectCallout">
            <a:avLst>
              <a:gd name="adj1" fmla="val 43858"/>
              <a:gd name="adj2" fmla="val 1214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04330" y="6185535"/>
            <a:ext cx="14198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程序经</a:t>
            </a:r>
            <a:r>
              <a:rPr lang="en-US" altLang="zh-CN"/>
              <a:t>build</a:t>
            </a:r>
            <a:r>
              <a:rPr lang="zh-CN" altLang="en-US"/>
              <a:t>没有语法错误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1705" y="1638935"/>
            <a:ext cx="5347970" cy="49637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" y="1638935"/>
            <a:ext cx="1725295" cy="2941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Code::Blocks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160" y="1014730"/>
            <a:ext cx="467423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用</a:t>
            </a:r>
            <a:r>
              <a:rPr lang="en-US" altLang="zh-CN" sz="2400"/>
              <a:t>Run to Cursor,Next Line</a:t>
            </a:r>
            <a:r>
              <a:rPr lang="zh-CN" altLang="en-US" sz="2400"/>
              <a:t>调试</a:t>
            </a:r>
            <a:endParaRPr lang="zh-CN" altLang="en-US" sz="2400"/>
          </a:p>
        </p:txBody>
      </p:sp>
      <p:sp>
        <p:nvSpPr>
          <p:cNvPr id="4" name="圆角矩形标注 3"/>
          <p:cNvSpPr/>
          <p:nvPr/>
        </p:nvSpPr>
        <p:spPr>
          <a:xfrm rot="10800000">
            <a:off x="2282190" y="4069715"/>
            <a:ext cx="1727835" cy="448310"/>
          </a:xfrm>
          <a:prstGeom prst="wedgeRoundRectCallout">
            <a:avLst>
              <a:gd name="adj1" fmla="val -44046"/>
              <a:gd name="adj2" fmla="val 1005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85035" y="4156710"/>
            <a:ext cx="182499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）先将光标置于第</a:t>
            </a:r>
            <a:r>
              <a:rPr lang="en-US" altLang="zh-CN"/>
              <a:t>8</a:t>
            </a:r>
            <a:r>
              <a:rPr lang="zh-CN" altLang="en-US"/>
              <a:t>行</a:t>
            </a:r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166995" y="1127125"/>
            <a:ext cx="2734310" cy="756285"/>
          </a:xfrm>
          <a:prstGeom prst="wedgeRoundRectCallout">
            <a:avLst>
              <a:gd name="adj1" fmla="val -145680"/>
              <a:gd name="adj2" fmla="val 858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52720" y="1184910"/>
            <a:ext cx="25622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2</a:t>
            </a:r>
            <a:r>
              <a:rPr lang="zh-CN" altLang="en-US"/>
              <a:t>）点</a:t>
            </a:r>
            <a:r>
              <a:rPr lang="en-US" altLang="zh-CN"/>
              <a:t>Run to Cursor(</a:t>
            </a:r>
            <a:r>
              <a:rPr lang="zh-CN" altLang="en-US"/>
              <a:t>或键盘</a:t>
            </a:r>
            <a:r>
              <a:rPr lang="en-US" altLang="zh-CN"/>
              <a:t>F4)</a:t>
            </a:r>
            <a:r>
              <a:rPr lang="zh-CN" altLang="en-US"/>
              <a:t>。这时第</a:t>
            </a:r>
            <a:r>
              <a:rPr lang="en-US" altLang="zh-CN"/>
              <a:t>8</a:t>
            </a:r>
            <a:r>
              <a:rPr lang="zh-CN" altLang="en-US"/>
              <a:t>行前会有小黄三角，表示执行到第</a:t>
            </a:r>
            <a:r>
              <a:rPr lang="en-US" altLang="zh-CN"/>
              <a:t>8</a:t>
            </a:r>
            <a:r>
              <a:rPr lang="zh-CN" altLang="en-US"/>
              <a:t>行</a:t>
            </a:r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 rot="10800000">
            <a:off x="605790" y="2794635"/>
            <a:ext cx="1727835" cy="1108710"/>
          </a:xfrm>
          <a:prstGeom prst="wedgeRoundRectCallout">
            <a:avLst>
              <a:gd name="adj1" fmla="val -68596"/>
              <a:gd name="adj2" fmla="val 984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6895" y="2897505"/>
            <a:ext cx="182499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）再点</a:t>
            </a:r>
            <a:r>
              <a:rPr lang="en-US" altLang="zh-CN"/>
              <a:t>Next Line</a:t>
            </a:r>
            <a:endParaRPr lang="en-US" altLang="zh-CN"/>
          </a:p>
          <a:p>
            <a:r>
              <a:rPr lang="zh-CN" altLang="en-US"/>
              <a:t>（或键盘</a:t>
            </a:r>
            <a:r>
              <a:rPr lang="en-US" altLang="zh-CN"/>
              <a:t>F7</a:t>
            </a:r>
            <a:r>
              <a:rPr lang="zh-CN" altLang="en-US"/>
              <a:t>），此时执行第</a:t>
            </a:r>
            <a:r>
              <a:rPr lang="en-US" altLang="zh-CN"/>
              <a:t>8</a:t>
            </a:r>
            <a:r>
              <a:rPr lang="zh-CN" altLang="en-US"/>
              <a:t>行，</a:t>
            </a:r>
            <a:r>
              <a:rPr lang="en-US" altLang="zh-CN"/>
              <a:t>DOS</a:t>
            </a:r>
            <a:r>
              <a:rPr lang="zh-CN" altLang="en-US"/>
              <a:t>窗口显示</a:t>
            </a:r>
            <a:r>
              <a:rPr lang="en-US" altLang="zh-CN"/>
              <a:t>input the radius,</a:t>
            </a:r>
            <a:r>
              <a:rPr lang="zh-CN" altLang="en-US"/>
              <a:t>小黄三角移到第</a:t>
            </a:r>
            <a:r>
              <a:rPr lang="en-US" altLang="zh-CN"/>
              <a:t>9</a:t>
            </a:r>
            <a:r>
              <a:rPr lang="zh-CN" altLang="en-US"/>
              <a:t>行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rcRect b="7466"/>
          <a:stretch>
            <a:fillRect/>
          </a:stretch>
        </p:blipFill>
        <p:spPr>
          <a:xfrm>
            <a:off x="963930" y="2340610"/>
            <a:ext cx="5781040" cy="39903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Code::Blocks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160" y="1014730"/>
            <a:ext cx="467423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用</a:t>
            </a:r>
            <a:r>
              <a:rPr lang="en-US" altLang="zh-CN" sz="2400"/>
              <a:t>Run to Cursor,Next Line</a:t>
            </a:r>
            <a:r>
              <a:rPr lang="zh-CN" altLang="en-US" sz="2400"/>
              <a:t>调试</a:t>
            </a:r>
            <a:endParaRPr lang="zh-CN" altLang="en-US" sz="2400"/>
          </a:p>
        </p:txBody>
      </p:sp>
      <p:sp>
        <p:nvSpPr>
          <p:cNvPr id="7" name="圆角矩形标注 6"/>
          <p:cNvSpPr/>
          <p:nvPr/>
        </p:nvSpPr>
        <p:spPr>
          <a:xfrm>
            <a:off x="2387600" y="1546225"/>
            <a:ext cx="1705610" cy="756285"/>
          </a:xfrm>
          <a:prstGeom prst="wedgeRoundRectCallout">
            <a:avLst>
              <a:gd name="adj1" fmla="val -44192"/>
              <a:gd name="adj2" fmla="val 1212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27910" y="1604645"/>
            <a:ext cx="18249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</a:t>
            </a:r>
            <a:r>
              <a:rPr lang="zh-CN" altLang="en-US"/>
              <a:t>）继续点</a:t>
            </a:r>
            <a:r>
              <a:rPr lang="en-US" altLang="zh-CN"/>
              <a:t>Next Line</a:t>
            </a:r>
            <a:r>
              <a:rPr lang="zh-CN" altLang="en-US"/>
              <a:t>执行下一步。执行到第</a:t>
            </a:r>
            <a:r>
              <a:rPr lang="en-US" altLang="zh-CN"/>
              <a:t>8</a:t>
            </a:r>
            <a:r>
              <a:rPr lang="zh-CN" altLang="en-US"/>
              <a:t>行时，需要输入半径。</a:t>
            </a:r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 rot="10800000">
            <a:off x="3716020" y="5078730"/>
            <a:ext cx="1506855" cy="410845"/>
          </a:xfrm>
          <a:prstGeom prst="wedgeRoundRectCallout">
            <a:avLst>
              <a:gd name="adj1" fmla="val 43858"/>
              <a:gd name="adj2" fmla="val 1214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59200" y="5055870"/>
            <a:ext cx="14198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2</a:t>
            </a:r>
            <a:r>
              <a:rPr lang="zh-CN" altLang="en-US"/>
              <a:t>）可以继续点击</a:t>
            </a:r>
            <a:r>
              <a:rPr lang="en-US" altLang="zh-CN"/>
              <a:t>Next Line</a:t>
            </a:r>
            <a:endParaRPr lang="en-US" altLang="zh-CN"/>
          </a:p>
        </p:txBody>
      </p:sp>
      <p:sp>
        <p:nvSpPr>
          <p:cNvPr id="10" name="圆角矩形标注 9"/>
          <p:cNvSpPr/>
          <p:nvPr/>
        </p:nvSpPr>
        <p:spPr>
          <a:xfrm>
            <a:off x="6064885" y="1546225"/>
            <a:ext cx="1512570" cy="648335"/>
          </a:xfrm>
          <a:prstGeom prst="wedgeRoundRectCallout">
            <a:avLst>
              <a:gd name="adj1" fmla="val -231108"/>
              <a:gd name="adj2" fmla="val 1508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111240" y="1641475"/>
            <a:ext cx="14198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3</a:t>
            </a:r>
            <a:r>
              <a:rPr lang="zh-CN" altLang="en-US"/>
              <a:t>）调试结束，点</a:t>
            </a:r>
            <a:r>
              <a:rPr lang="en-US" altLang="zh-CN"/>
              <a:t>Stop debugger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9920" y="1586865"/>
            <a:ext cx="5621655" cy="52177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Code::Blocks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160" y="1014730"/>
            <a:ext cx="467423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用</a:t>
            </a:r>
            <a:r>
              <a:rPr lang="en-US" altLang="zh-CN" sz="2400"/>
              <a:t>Run to Cursor,Next Line</a:t>
            </a:r>
            <a:r>
              <a:rPr lang="zh-CN" altLang="en-US" sz="2400"/>
              <a:t>调试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423535" y="1014730"/>
            <a:ext cx="220472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点击</a:t>
            </a:r>
            <a:r>
              <a:rPr lang="en-US" altLang="zh-CN"/>
              <a:t>Debugging Windows</a:t>
            </a:r>
            <a:r>
              <a:rPr lang="zh-CN" altLang="en-US"/>
              <a:t>，勾选</a:t>
            </a:r>
            <a:r>
              <a:rPr lang="en-US" altLang="zh-CN"/>
              <a:t>Watches</a:t>
            </a:r>
            <a:endParaRPr lang="en-US" altLang="zh-CN"/>
          </a:p>
        </p:txBody>
      </p:sp>
      <p:cxnSp>
        <p:nvCxnSpPr>
          <p:cNvPr id="7" name="曲线连接符 6"/>
          <p:cNvCxnSpPr/>
          <p:nvPr/>
        </p:nvCxnSpPr>
        <p:spPr>
          <a:xfrm flipV="1">
            <a:off x="3636010" y="1471930"/>
            <a:ext cx="1878965" cy="732790"/>
          </a:xfrm>
          <a:prstGeom prst="curvedConnector3">
            <a:avLst>
              <a:gd name="adj1" fmla="val 50017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7160" y="5491480"/>
            <a:ext cx="1445895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可以在</a:t>
            </a:r>
            <a:r>
              <a:rPr lang="en-US" altLang="zh-CN"/>
              <a:t>watches</a:t>
            </a:r>
            <a:r>
              <a:rPr lang="zh-CN" altLang="en-US"/>
              <a:t>中观察变量的变化</a:t>
            </a:r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8780000">
            <a:off x="1536065" y="5470525"/>
            <a:ext cx="413385" cy="200025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Code::Blocks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160" y="1014730"/>
            <a:ext cx="326009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调试：跟踪自定义函数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4142105" y="3229610"/>
            <a:ext cx="372364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/>
              <a:t>程序中有了自定义函数，而之前的</a:t>
            </a:r>
            <a:r>
              <a:rPr lang="en-US" altLang="zh-CN" sz="1600"/>
              <a:t>Next Line</a:t>
            </a:r>
            <a:r>
              <a:rPr lang="zh-CN" altLang="en-US" sz="1600"/>
              <a:t>方法只能直接跳到主程序中的下一行，将自定义函数当做一个整体对待。所以我们需要一种方法来追踪可能发生在自定义函数中的错误</a:t>
            </a:r>
            <a:endParaRPr lang="zh-CN" altLang="en-US" sz="1600"/>
          </a:p>
        </p:txBody>
      </p:sp>
      <p:pic>
        <p:nvPicPr>
          <p:cNvPr id="2" name="图片 1" descr="C:\Users\vickyFox\Desktop\图片6.png图片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8130" y="2108200"/>
            <a:ext cx="3504565" cy="34283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310" y="2161540"/>
            <a:ext cx="6513195" cy="3975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Code::Blocks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160" y="1014730"/>
            <a:ext cx="326009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调试：跟踪自定义函数</a:t>
            </a:r>
            <a:endParaRPr lang="zh-CN" altLang="en-US" sz="2400"/>
          </a:p>
        </p:txBody>
      </p:sp>
      <p:sp>
        <p:nvSpPr>
          <p:cNvPr id="4" name="圆角矩形标注 3"/>
          <p:cNvSpPr/>
          <p:nvPr/>
        </p:nvSpPr>
        <p:spPr>
          <a:xfrm rot="10800000">
            <a:off x="2404745" y="5035550"/>
            <a:ext cx="1727835" cy="448310"/>
          </a:xfrm>
          <a:prstGeom prst="wedgeRoundRectCallout">
            <a:avLst>
              <a:gd name="adj1" fmla="val -44046"/>
              <a:gd name="adj2" fmla="val 1005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04745" y="5122545"/>
            <a:ext cx="172783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</a:t>
            </a:r>
            <a:r>
              <a:rPr lang="zh-CN" altLang="en-US"/>
              <a:t>）单步执行到第</a:t>
            </a:r>
            <a:r>
              <a:rPr lang="en-US" altLang="zh-CN"/>
              <a:t>10</a:t>
            </a:r>
            <a:r>
              <a:rPr lang="zh-CN" altLang="en-US"/>
              <a:t>行</a:t>
            </a:r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4909820" y="1423035"/>
            <a:ext cx="1512570" cy="648335"/>
          </a:xfrm>
          <a:prstGeom prst="wedgeRoundRectCallout">
            <a:avLst>
              <a:gd name="adj1" fmla="val -170361"/>
              <a:gd name="adj2" fmla="val 1460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09820" y="1471930"/>
            <a:ext cx="15125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2</a:t>
            </a:r>
            <a:r>
              <a:rPr lang="zh-CN" altLang="en-US"/>
              <a:t>）要进到自定义函数里面，点</a:t>
            </a:r>
            <a:r>
              <a:rPr lang="en-US" altLang="zh-CN"/>
              <a:t>Step into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1455738" y="2434908"/>
            <a:ext cx="5791200" cy="423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j-cs"/>
              </a:rPr>
              <a:t>Code::Blocks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j-cs"/>
              </a:rPr>
              <a:t>Dev-C++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j-cs"/>
              </a:rPr>
              <a:t>Visual Studio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40" y="1061085"/>
            <a:ext cx="322707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000"/>
              <a:t>实验环境</a:t>
            </a:r>
            <a:endParaRPr lang="zh-CN" altLang="en-US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811020"/>
            <a:ext cx="6727190" cy="42373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Code::Blocks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160" y="1014730"/>
            <a:ext cx="326009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调试：跟踪自定义函数</a:t>
            </a:r>
            <a:endParaRPr lang="zh-CN" altLang="en-US" sz="2400"/>
          </a:p>
        </p:txBody>
      </p:sp>
      <p:sp>
        <p:nvSpPr>
          <p:cNvPr id="6" name="圆角矩形标注 5"/>
          <p:cNvSpPr/>
          <p:nvPr/>
        </p:nvSpPr>
        <p:spPr>
          <a:xfrm rot="10800000">
            <a:off x="2482850" y="5702935"/>
            <a:ext cx="1727835" cy="448310"/>
          </a:xfrm>
          <a:prstGeom prst="wedgeRoundRectCallout">
            <a:avLst>
              <a:gd name="adj1" fmla="val -44046"/>
              <a:gd name="adj2" fmla="val 1005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82850" y="5789930"/>
            <a:ext cx="172783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</a:t>
            </a:r>
            <a:r>
              <a:rPr lang="zh-CN" altLang="en-US"/>
              <a:t>）进入自定义函数</a:t>
            </a:r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 rot="10800000">
            <a:off x="353060" y="4101465"/>
            <a:ext cx="1727835" cy="909955"/>
          </a:xfrm>
          <a:prstGeom prst="wedgeRoundRectCallout">
            <a:avLst>
              <a:gd name="adj1" fmla="val -60437"/>
              <a:gd name="adj2" fmla="val -875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3060" y="4188460"/>
            <a:ext cx="172783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watches</a:t>
            </a:r>
            <a:r>
              <a:rPr lang="zh-CN" altLang="en-US"/>
              <a:t>里面显示的是现在调用的函数的局部变量，还有形式参数</a:t>
            </a:r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4721225" y="1076960"/>
            <a:ext cx="1512570" cy="648335"/>
          </a:xfrm>
          <a:prstGeom prst="wedgeRoundRectCallout">
            <a:avLst>
              <a:gd name="adj1" fmla="val -161041"/>
              <a:gd name="adj2" fmla="val 1472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21225" y="1106170"/>
            <a:ext cx="15748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3</a:t>
            </a:r>
            <a:r>
              <a:rPr lang="zh-CN" altLang="en-US"/>
              <a:t>）可以持续单步下去，想要退出自定义函数时点</a:t>
            </a:r>
            <a:r>
              <a:rPr lang="en-US" altLang="zh-CN"/>
              <a:t>Step out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Code::Blocks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160" y="1014730"/>
            <a:ext cx="24186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调试：使用断点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02310" y="1737360"/>
            <a:ext cx="803846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charset="0"/>
              <a:buChar char="ü"/>
            </a:pPr>
            <a:r>
              <a:rPr lang="zh-CN" altLang="en-US" sz="2400"/>
              <a:t>单步执行</a:t>
            </a:r>
            <a:endParaRPr lang="zh-CN" altLang="en-US" sz="2400"/>
          </a:p>
          <a:p>
            <a:pPr marL="171450" indent="-171450" algn="l">
              <a:buFont typeface="Wingdings" panose="05000000000000000000" charset="0"/>
              <a:buChar char="ü"/>
            </a:pPr>
            <a:endParaRPr lang="zh-CN" altLang="en-US" sz="2400"/>
          </a:p>
          <a:p>
            <a:pPr marL="171450" indent="-171450" algn="l">
              <a:buFont typeface="Wingdings" panose="05000000000000000000" charset="0"/>
              <a:buChar char="ü"/>
            </a:pPr>
            <a:endParaRPr lang="zh-CN" altLang="en-US" sz="2400"/>
          </a:p>
          <a:p>
            <a:pPr marL="171450" indent="-171450" algn="l">
              <a:buFont typeface="Wingdings" panose="05000000000000000000" charset="0"/>
              <a:buChar char="ü"/>
            </a:pPr>
            <a:endParaRPr lang="zh-CN" altLang="en-US" sz="2400"/>
          </a:p>
          <a:p>
            <a:pPr marL="171450" indent="-171450" algn="l">
              <a:buFont typeface="Wingdings" panose="05000000000000000000" charset="0"/>
              <a:buChar char="ü"/>
            </a:pPr>
            <a:r>
              <a:rPr lang="zh-CN" altLang="en-US" sz="2400"/>
              <a:t>运行到光标</a:t>
            </a:r>
            <a:endParaRPr lang="zh-CN" altLang="en-US" sz="2400"/>
          </a:p>
          <a:p>
            <a:pPr marL="171450" indent="-171450" algn="l">
              <a:buFont typeface="Wingdings" panose="05000000000000000000" charset="0"/>
              <a:buChar char="ü"/>
            </a:pPr>
            <a:endParaRPr lang="zh-CN" altLang="en-US" sz="2400"/>
          </a:p>
          <a:p>
            <a:pPr marL="171450" indent="-171450" algn="l">
              <a:buFont typeface="Wingdings" panose="05000000000000000000" charset="0"/>
              <a:buChar char="ü"/>
            </a:pPr>
            <a:endParaRPr lang="zh-CN" altLang="en-US" sz="2400"/>
          </a:p>
          <a:p>
            <a:pPr marL="171450" indent="-171450" algn="l">
              <a:buFont typeface="Wingdings" panose="05000000000000000000" charset="0"/>
              <a:buChar char="ü"/>
            </a:pPr>
            <a:endParaRPr lang="zh-CN" altLang="en-US" sz="2400"/>
          </a:p>
          <a:p>
            <a:pPr marL="171450" indent="-171450" algn="l">
              <a:buFont typeface="Wingdings" panose="05000000000000000000" charset="0"/>
              <a:buChar char="ü"/>
            </a:pPr>
            <a:r>
              <a:rPr lang="zh-CN" altLang="en-US" sz="2400"/>
              <a:t>设置断点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401445" y="2339975"/>
            <a:ext cx="51396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800"/>
              <a:t>每执行一步断一下，看每一步干了什么</a:t>
            </a:r>
            <a:endParaRPr lang="zh-CN" altLang="en-US" sz="180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800"/>
              <a:t>方式：</a:t>
            </a:r>
            <a:r>
              <a:rPr lang="en-US" altLang="zh-CN" sz="1800"/>
              <a:t>Next Line/Step into/Step out</a:t>
            </a:r>
            <a:endParaRPr lang="en-US" altLang="zh-CN" sz="1800"/>
          </a:p>
        </p:txBody>
      </p:sp>
      <p:sp>
        <p:nvSpPr>
          <p:cNvPr id="7" name="文本框 6"/>
          <p:cNvSpPr txBox="1"/>
          <p:nvPr/>
        </p:nvSpPr>
        <p:spPr>
          <a:xfrm>
            <a:off x="1401445" y="3747135"/>
            <a:ext cx="708787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800"/>
              <a:t>运行到光标所在位置，光标所在位置相当于是一个断点，很方便</a:t>
            </a:r>
            <a:endParaRPr lang="zh-CN" altLang="en-US" sz="180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800"/>
              <a:t>只能指定一个地方</a:t>
            </a:r>
            <a:endParaRPr lang="zh-CN" altLang="en-US" sz="180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800"/>
              <a:t>方式：</a:t>
            </a:r>
            <a:r>
              <a:rPr lang="en-US" altLang="zh-CN" sz="1800"/>
              <a:t>Run to Cursor</a:t>
            </a:r>
            <a:endParaRPr lang="en-US" altLang="zh-CN" sz="1800"/>
          </a:p>
        </p:txBody>
      </p:sp>
      <p:sp>
        <p:nvSpPr>
          <p:cNvPr id="8" name="文本框 7"/>
          <p:cNvSpPr txBox="1"/>
          <p:nvPr/>
        </p:nvSpPr>
        <p:spPr>
          <a:xfrm>
            <a:off x="1401445" y="5212080"/>
            <a:ext cx="51396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800"/>
              <a:t>任意指定到哪儿断开，可以设置多个断点</a:t>
            </a:r>
            <a:endParaRPr lang="zh-CN" altLang="en-US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9520" y="1843405"/>
            <a:ext cx="6824345" cy="40532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7159" y="1014730"/>
            <a:ext cx="249999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调试：使用断点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Code::Blocks</a:t>
            </a:r>
            <a:endParaRPr lang="en-US" altLang="zh-CN" sz="3200">
              <a:solidFill>
                <a:schemeClr val="bg1"/>
              </a:solidFill>
            </a:endParaRPr>
          </a:p>
        </p:txBody>
      </p:sp>
      <p:cxnSp>
        <p:nvCxnSpPr>
          <p:cNvPr id="3" name="曲线连接符 2"/>
          <p:cNvCxnSpPr/>
          <p:nvPr/>
        </p:nvCxnSpPr>
        <p:spPr>
          <a:xfrm rot="10800000">
            <a:off x="1186815" y="4218940"/>
            <a:ext cx="3241040" cy="433705"/>
          </a:xfrm>
          <a:prstGeom prst="curvedConnector3">
            <a:avLst>
              <a:gd name="adj1" fmla="val 4998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rot="10800000">
            <a:off x="1188085" y="4291330"/>
            <a:ext cx="3239770" cy="1082040"/>
          </a:xfrm>
          <a:prstGeom prst="curvedConnector3">
            <a:avLst>
              <a:gd name="adj1" fmla="val 4998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7155" y="3864610"/>
            <a:ext cx="1090930" cy="1371600"/>
          </a:xfrm>
          <a:prstGeom prst="rect">
            <a:avLst/>
          </a:prstGeom>
          <a:solidFill>
            <a:srgbClr val="BBE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1）在行号后面单击鼠标，将设置断点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2）可以根据需要设置多个断点（本例2个）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658360" y="1139825"/>
            <a:ext cx="1512570" cy="648335"/>
          </a:xfrm>
          <a:prstGeom prst="wedgeRoundRectCallout">
            <a:avLst>
              <a:gd name="adj1" fmla="val -176070"/>
              <a:gd name="adj2" fmla="val 1436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99940" y="1235075"/>
            <a:ext cx="16294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3</a:t>
            </a:r>
            <a:r>
              <a:rPr lang="zh-CN" altLang="en-US"/>
              <a:t>）设置好断点后点击</a:t>
            </a:r>
            <a:r>
              <a:rPr lang="en-US" altLang="zh-CN"/>
              <a:t>“Debug/Continue”</a:t>
            </a:r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 rot="10800000">
            <a:off x="2672080" y="5597525"/>
            <a:ext cx="1727835" cy="448310"/>
          </a:xfrm>
          <a:prstGeom prst="wedgeRoundRectCallout">
            <a:avLst>
              <a:gd name="adj1" fmla="val -44046"/>
              <a:gd name="adj2" fmla="val 1005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155" y="5684520"/>
            <a:ext cx="179768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4</a:t>
            </a:r>
            <a:r>
              <a:rPr lang="zh-CN" altLang="en-US"/>
              <a:t>）程序执行第一个断点</a:t>
            </a:r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 rot="10800000">
            <a:off x="1070610" y="2658110"/>
            <a:ext cx="1727835" cy="448310"/>
          </a:xfrm>
          <a:prstGeom prst="wedgeRoundRectCallout">
            <a:avLst>
              <a:gd name="adj1" fmla="val -44046"/>
              <a:gd name="adj2" fmla="val 1005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39520" y="2745105"/>
            <a:ext cx="179768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5</a:t>
            </a:r>
            <a:r>
              <a:rPr lang="zh-CN" altLang="en-US"/>
              <a:t>）再点这里</a:t>
            </a:r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 rot="10800000">
            <a:off x="6170930" y="5273675"/>
            <a:ext cx="1718945" cy="410845"/>
          </a:xfrm>
          <a:prstGeom prst="wedgeRoundRectCallout">
            <a:avLst>
              <a:gd name="adj1" fmla="val 66697"/>
              <a:gd name="adj2" fmla="val 1940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092190" y="5373370"/>
            <a:ext cx="179768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6</a:t>
            </a:r>
            <a:r>
              <a:rPr lang="zh-CN" altLang="en-US"/>
              <a:t>）程序执行第</a:t>
            </a:r>
            <a:r>
              <a:rPr lang="en-US" altLang="zh-CN"/>
              <a:t>2</a:t>
            </a:r>
            <a:r>
              <a:rPr lang="zh-CN" altLang="en-US"/>
              <a:t>个断点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1463358" y="2434908"/>
            <a:ext cx="5791200" cy="423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j-cs"/>
              </a:rPr>
              <a:t>Code::Blocks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j-cs"/>
              </a:rPr>
              <a:t>Dev-C++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j-cs"/>
              </a:rPr>
              <a:t>Visual Studio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40" y="1061085"/>
            <a:ext cx="322707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000"/>
              <a:t>实验环境</a:t>
            </a:r>
            <a:endParaRPr lang="zh-CN" altLang="en-US"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Dev-C++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150" y="1139190"/>
            <a:ext cx="173482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创建新工程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85" y="2174875"/>
            <a:ext cx="7064375" cy="409765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546100" y="1758950"/>
            <a:ext cx="8526780" cy="415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sz="1800" b="0"/>
              <a:t>在主菜单中选择“</a:t>
            </a:r>
            <a:r>
              <a:rPr lang="zh-CN" sz="1800" b="0"/>
              <a:t>文件</a:t>
            </a:r>
            <a:r>
              <a:rPr sz="1800" b="0"/>
              <a:t> -&gt; </a:t>
            </a:r>
            <a:r>
              <a:rPr lang="zh-CN" sz="1800" b="0"/>
              <a:t>新建</a:t>
            </a:r>
            <a:r>
              <a:rPr sz="1800" b="0"/>
              <a:t> -&gt; </a:t>
            </a:r>
            <a:r>
              <a:rPr lang="zh-CN" sz="1800" b="0"/>
              <a:t>项目</a:t>
            </a:r>
            <a:r>
              <a:rPr sz="1800" b="0"/>
              <a:t>”</a:t>
            </a:r>
            <a:r>
              <a:rPr lang="zh-CN" altLang="en-US" sz="1800" b="0"/>
              <a:t>：</a:t>
            </a:r>
            <a:endParaRPr lang="zh-CN" altLang="en-US" sz="1800" b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Dev-C++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150" y="1139190"/>
            <a:ext cx="173482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创建新工程</a:t>
            </a:r>
            <a:endParaRPr lang="zh-CN" altLang="en-US" sz="24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326390" y="2096770"/>
            <a:ext cx="3647440" cy="895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 dirty="0"/>
              <a:t>点击控制台程序，选择</a:t>
            </a:r>
            <a:r>
              <a:rPr lang="en-US" altLang="zh-CN" sz="1800" b="0" dirty="0"/>
              <a:t>C</a:t>
            </a:r>
            <a:r>
              <a:rPr lang="zh-CN" altLang="en-US" sz="1800" b="0" dirty="0"/>
              <a:t>项目，填入项目名称</a:t>
            </a:r>
            <a:endParaRPr lang="zh-CN" altLang="en-US" sz="1800" b="0" dirty="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5370830" y="4713605"/>
            <a:ext cx="3388995" cy="8153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/>
              <a:t>选择项目存放的路径，工程创建完成，可以编辑代码。</a:t>
            </a:r>
            <a:endParaRPr lang="zh-CN" altLang="en-US" sz="1800" b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5795" y="1211580"/>
            <a:ext cx="4016375" cy="24231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3744595"/>
            <a:ext cx="5193665" cy="27533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vickyFox\Desktop\图片7.png图片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606993" y="2846070"/>
            <a:ext cx="6112510" cy="32404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Dev-C++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530" y="922020"/>
            <a:ext cx="863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编译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671830" y="1550670"/>
            <a:ext cx="8526780" cy="415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/>
              <a:t>有如下</a:t>
            </a:r>
            <a:r>
              <a:rPr lang="en-US" sz="1800" b="0"/>
              <a:t>3</a:t>
            </a:r>
            <a:r>
              <a:rPr lang="zh-CN" altLang="en-US" sz="1800" b="0"/>
              <a:t>种方法：</a:t>
            </a:r>
            <a:endParaRPr lang="zh-CN" altLang="en-US" sz="1800" b="0"/>
          </a:p>
          <a:p>
            <a:pPr marL="0" indent="0">
              <a:buNone/>
            </a:pPr>
            <a:r>
              <a:rPr lang="en-US" sz="1800" b="0"/>
              <a:t>1)</a:t>
            </a:r>
            <a:r>
              <a:rPr sz="1800" b="0"/>
              <a:t>在主菜单中选择“</a:t>
            </a:r>
            <a:r>
              <a:rPr lang="zh-CN" sz="1800" b="0"/>
              <a:t>运行</a:t>
            </a:r>
            <a:r>
              <a:rPr sz="1800" b="0"/>
              <a:t> -&gt; </a:t>
            </a:r>
            <a:r>
              <a:rPr lang="zh-CN" sz="1800" b="0"/>
              <a:t>编译</a:t>
            </a:r>
            <a:r>
              <a:rPr sz="1800" b="0"/>
              <a:t>”</a:t>
            </a:r>
            <a:endParaRPr sz="1800" b="0"/>
          </a:p>
          <a:p>
            <a:pPr marL="0" indent="0">
              <a:buNone/>
            </a:pPr>
            <a:r>
              <a:rPr lang="en-US" sz="1800" b="0"/>
              <a:t>2)</a:t>
            </a:r>
            <a:r>
              <a:rPr lang="zh-CN" sz="1800" b="0"/>
              <a:t>点击工具栏中的编译按钮</a:t>
            </a:r>
            <a:r>
              <a:rPr lang="zh-CN" altLang="en-US" sz="1800" b="0"/>
              <a:t>：</a:t>
            </a:r>
            <a:endParaRPr lang="zh-CN" altLang="en-US" sz="1800" b="0"/>
          </a:p>
          <a:p>
            <a:pPr marL="0" indent="0">
              <a:buNone/>
            </a:pPr>
            <a:r>
              <a:rPr lang="en-US" altLang="zh-CN" sz="1800" b="0"/>
              <a:t>3)ctrl+F9</a:t>
            </a:r>
            <a:endParaRPr lang="en-US" altLang="zh-CN" sz="1800" b="0"/>
          </a:p>
        </p:txBody>
      </p:sp>
      <p:sp>
        <p:nvSpPr>
          <p:cNvPr id="8" name="圆角矩形标注 7"/>
          <p:cNvSpPr/>
          <p:nvPr/>
        </p:nvSpPr>
        <p:spPr>
          <a:xfrm rot="10800000">
            <a:off x="2239645" y="5786120"/>
            <a:ext cx="1342390" cy="448310"/>
          </a:xfrm>
          <a:prstGeom prst="wedgeRoundRectCallout">
            <a:avLst>
              <a:gd name="adj1" fmla="val -44046"/>
              <a:gd name="adj2" fmla="val 1005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15210" y="5818505"/>
            <a:ext cx="1190625" cy="415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/>
              <a:t>没有错误</a:t>
            </a:r>
            <a:endParaRPr lang="zh-CN" altLang="en-US" sz="1800" b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Dev-C++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530" y="922020"/>
            <a:ext cx="863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运行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671830" y="1550670"/>
            <a:ext cx="8526780" cy="415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/>
              <a:t>有如下</a:t>
            </a:r>
            <a:r>
              <a:rPr lang="en-US" altLang="zh-CN" sz="1800" b="0"/>
              <a:t>3</a:t>
            </a:r>
            <a:r>
              <a:rPr lang="zh-CN" altLang="en-US" sz="1800" b="0"/>
              <a:t>种方法：</a:t>
            </a:r>
            <a:endParaRPr lang="zh-CN" altLang="en-US" sz="1800" b="0"/>
          </a:p>
          <a:p>
            <a:pPr marL="0" indent="0">
              <a:buNone/>
            </a:pPr>
            <a:r>
              <a:rPr lang="en-US" sz="1800" b="0"/>
              <a:t>1)</a:t>
            </a:r>
            <a:r>
              <a:rPr sz="1800" b="0"/>
              <a:t>在主菜单中选择“</a:t>
            </a:r>
            <a:r>
              <a:rPr lang="zh-CN" sz="1800" b="0"/>
              <a:t>运行</a:t>
            </a:r>
            <a:r>
              <a:rPr sz="1800" b="0"/>
              <a:t> -&gt; </a:t>
            </a:r>
            <a:r>
              <a:rPr lang="zh-CN" sz="1800" b="0"/>
              <a:t>运行</a:t>
            </a:r>
            <a:r>
              <a:rPr sz="1800" b="0"/>
              <a:t>”</a:t>
            </a:r>
            <a:endParaRPr sz="1800" b="0"/>
          </a:p>
          <a:p>
            <a:pPr marL="0" indent="0">
              <a:buNone/>
            </a:pPr>
            <a:r>
              <a:rPr lang="en-US" sz="1800" b="0"/>
              <a:t>2)</a:t>
            </a:r>
            <a:r>
              <a:rPr lang="zh-CN" sz="1800" b="0"/>
              <a:t>点击工具栏中的运行按钮    </a:t>
            </a:r>
            <a:endParaRPr lang="zh-CN" altLang="en-US" sz="1800" b="0"/>
          </a:p>
          <a:p>
            <a:pPr marL="0" indent="0">
              <a:buNone/>
            </a:pPr>
            <a:r>
              <a:rPr lang="en-US" altLang="zh-CN" sz="1800" b="0"/>
              <a:t>3)ctrl+F10</a:t>
            </a:r>
            <a:endParaRPr lang="en-US" altLang="zh-CN" sz="1800" b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130" y="3155315"/>
            <a:ext cx="3683000" cy="2116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420" y="2270760"/>
            <a:ext cx="228600" cy="257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50" y="2826385"/>
            <a:ext cx="5967095" cy="31635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C:\Users\vickyFox\Desktop\图片8.png图片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04670" y="1747203"/>
            <a:ext cx="6113780" cy="4067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Dev-C++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530" y="922020"/>
            <a:ext cx="863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调试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671830" y="1550670"/>
            <a:ext cx="8526780" cy="415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zh-CN" altLang="en-US" sz="1800" b="0"/>
          </a:p>
          <a:p>
            <a:pPr marL="0" indent="0">
              <a:buNone/>
            </a:pPr>
            <a:endParaRPr lang="en-US" altLang="zh-CN" sz="1800" b="0"/>
          </a:p>
        </p:txBody>
      </p:sp>
      <p:sp>
        <p:nvSpPr>
          <p:cNvPr id="10" name="圆角矩形标注 9"/>
          <p:cNvSpPr/>
          <p:nvPr/>
        </p:nvSpPr>
        <p:spPr>
          <a:xfrm>
            <a:off x="1095375" y="2169160"/>
            <a:ext cx="1512570" cy="1119505"/>
          </a:xfrm>
          <a:prstGeom prst="wedgeRoundRectCallout">
            <a:avLst>
              <a:gd name="adj1" fmla="val 96851"/>
              <a:gd name="adj2" fmla="val 75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95705" y="2225675"/>
            <a:ext cx="131127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</a:t>
            </a:r>
            <a:r>
              <a:rPr lang="zh-CN" altLang="en-US"/>
              <a:t>）点击行号设置断点，断点行变红。可设置多个断点（本例</a:t>
            </a:r>
            <a:r>
              <a:rPr lang="en-US" altLang="zh-CN"/>
              <a:t>2</a:t>
            </a:r>
            <a:r>
              <a:rPr lang="zh-CN" altLang="en-US"/>
              <a:t>个）</a:t>
            </a:r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5811520" y="1190625"/>
            <a:ext cx="1375410" cy="461645"/>
          </a:xfrm>
          <a:prstGeom prst="wedgeRoundRectCallout">
            <a:avLst>
              <a:gd name="adj1" fmla="val -69898"/>
              <a:gd name="adj2" fmla="val 1365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97880" y="1284605"/>
            <a:ext cx="154749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2</a:t>
            </a:r>
            <a:r>
              <a:rPr lang="zh-CN" altLang="en-US"/>
              <a:t>）点击调试</a:t>
            </a:r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 rot="10800000">
            <a:off x="278130" y="4245610"/>
            <a:ext cx="1342390" cy="448310"/>
          </a:xfrm>
          <a:prstGeom prst="wedgeRoundRectCallout">
            <a:avLst>
              <a:gd name="adj1" fmla="val -179801"/>
              <a:gd name="adj2" fmla="val 672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8125" y="4245610"/>
            <a:ext cx="1422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3</a:t>
            </a:r>
            <a:r>
              <a:rPr lang="zh-CN" altLang="en-US" dirty="0"/>
              <a:t>）执行断点处程序，断点行变蓝</a:t>
            </a:r>
            <a:endParaRPr lang="zh-CN" altLang="en-US" dirty="0"/>
          </a:p>
        </p:txBody>
      </p:sp>
      <p:sp>
        <p:nvSpPr>
          <p:cNvPr id="14" name="圆角矩形标注 13"/>
          <p:cNvSpPr/>
          <p:nvPr/>
        </p:nvSpPr>
        <p:spPr>
          <a:xfrm rot="10800000">
            <a:off x="4353560" y="5565775"/>
            <a:ext cx="1718945" cy="615950"/>
          </a:xfrm>
          <a:prstGeom prst="wedgeRoundRectCallout">
            <a:avLst>
              <a:gd name="adj1" fmla="val 43858"/>
              <a:gd name="adj2" fmla="val 1214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19600" y="5542280"/>
            <a:ext cx="15875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4</a:t>
            </a:r>
            <a:r>
              <a:rPr lang="zh-CN" altLang="en-US"/>
              <a:t>）可点击这里的按钮继续调试，也可以按快捷键调试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6530" y="922020"/>
            <a:ext cx="863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调试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Dev-C++</a:t>
            </a:r>
            <a:endParaRPr lang="en-US" altLang="zh-CN" sz="32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735" y="2117725"/>
            <a:ext cx="5638165" cy="904875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5765165" y="1598930"/>
            <a:ext cx="1375410" cy="461645"/>
          </a:xfrm>
          <a:prstGeom prst="wedgeRoundRectCallout">
            <a:avLst>
              <a:gd name="adj1" fmla="val -61911"/>
              <a:gd name="adj2" fmla="val 1432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2548890" y="1379220"/>
            <a:ext cx="1512570" cy="369570"/>
          </a:xfrm>
          <a:prstGeom prst="wedgeRoundRectCallout">
            <a:avLst>
              <a:gd name="adj1" fmla="val 62552"/>
              <a:gd name="adj2" fmla="val 2515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 rot="10800000">
            <a:off x="1689735" y="3354070"/>
            <a:ext cx="1342390" cy="448310"/>
          </a:xfrm>
          <a:prstGeom prst="wedgeRoundRectCallout">
            <a:avLst>
              <a:gd name="adj1" fmla="val -163434"/>
              <a:gd name="adj2" fmla="val 1497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 rot="10800000">
            <a:off x="5593080" y="3270250"/>
            <a:ext cx="1718945" cy="615950"/>
          </a:xfrm>
          <a:prstGeom prst="wedgeRoundRectCallout">
            <a:avLst>
              <a:gd name="adj1" fmla="val 43858"/>
              <a:gd name="adj2" fmla="val 1214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65165" y="1692275"/>
            <a:ext cx="154749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跳到下一个断点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3965" y="1426845"/>
            <a:ext cx="154749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单步执行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89735" y="3441065"/>
            <a:ext cx="154749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进入自定义函数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79440" y="3441065"/>
            <a:ext cx="154749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跳出自定义函数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/>
        </p:nvSpPr>
        <p:spPr>
          <a:xfrm>
            <a:off x="308610" y="3954145"/>
            <a:ext cx="8526780" cy="2293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/>
              <a:t>快捷键：</a:t>
            </a:r>
            <a:endParaRPr lang="zh-CN" altLang="en-US" sz="1800" b="0"/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800" b="0"/>
              <a:t>F7:进一步执行当前行，并跳到下一行</a:t>
            </a:r>
            <a:endParaRPr lang="zh-CN" altLang="en-US" sz="1800" b="0"/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800" b="0"/>
              <a:t>F4:添加查看</a:t>
            </a:r>
            <a:endParaRPr lang="zh-CN" altLang="en-US" sz="1800" b="0"/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800" b="0"/>
              <a:t>ctrl + F7 跳到下一断点，</a:t>
            </a:r>
            <a:endParaRPr lang="zh-CN" altLang="en-US" sz="1800" b="0"/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800" b="0"/>
              <a:t>shift + F4 跳到光标所在行，并在该行设置断点</a:t>
            </a:r>
            <a:endParaRPr lang="zh-CN" altLang="en-US" sz="1800" b="0"/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800" b="0"/>
              <a:t>用鼠标选择源文件中的变量名，然后按 F4 也可以查看变量的值，该变量会出现在左边的监测列表中</a:t>
            </a:r>
            <a:endParaRPr lang="zh-CN" altLang="en-US" sz="1800"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Code::Blocks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436245" y="1098550"/>
            <a:ext cx="8526780" cy="7067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/>
              <a:t>Code::Blocks 是一个开放源码的全功能的跨平台C/C++集成开发环境</a:t>
            </a:r>
            <a:r>
              <a:rPr lang="en-US" altLang="zh-CN" sz="1800" b="0"/>
              <a:t>,</a:t>
            </a:r>
            <a:r>
              <a:rPr lang="zh-CN" altLang="en-US" sz="1800" b="0"/>
              <a:t>由纯粹的C++语言开发完成，它使用了著名的图形界面库wxWidget(2.6.2 unicode)版。</a:t>
            </a:r>
            <a:endParaRPr lang="zh-CN" altLang="en-US" sz="1800" b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0" y="1805305"/>
            <a:ext cx="5528310" cy="480187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1455738" y="2434908"/>
            <a:ext cx="5791200" cy="423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j-cs"/>
              </a:rPr>
              <a:t>Code::Blocks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j-cs"/>
              </a:rPr>
              <a:t>Dev-C++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j-cs"/>
              </a:rPr>
              <a:t>Visual Studio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40" y="1061085"/>
            <a:ext cx="322707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000"/>
              <a:t>实验环境</a:t>
            </a:r>
            <a:endParaRPr lang="zh-CN" altLang="en-US" sz="4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Visual Studio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150" y="1139190"/>
            <a:ext cx="173482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创建新工程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24" y="2297691"/>
            <a:ext cx="7354232" cy="396044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546100" y="1758950"/>
            <a:ext cx="8526780" cy="415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 dirty="0"/>
              <a:t>可以</a:t>
            </a:r>
            <a:r>
              <a:rPr sz="1800" b="0" dirty="0" err="1" smtClean="0"/>
              <a:t>在主菜单中选择</a:t>
            </a:r>
            <a:r>
              <a:rPr sz="1800" b="0" dirty="0" smtClean="0"/>
              <a:t>“</a:t>
            </a:r>
            <a:r>
              <a:rPr lang="zh-CN" altLang="en-US" sz="1800" b="0" dirty="0"/>
              <a:t>文件</a:t>
            </a:r>
            <a:r>
              <a:rPr sz="1800" b="0" dirty="0" smtClean="0"/>
              <a:t> </a:t>
            </a:r>
            <a:r>
              <a:rPr sz="1800" b="0" dirty="0"/>
              <a:t>-&gt; </a:t>
            </a:r>
            <a:r>
              <a:rPr lang="zh-CN" altLang="en-US" sz="1800" b="0" dirty="0"/>
              <a:t>新建</a:t>
            </a:r>
            <a:r>
              <a:rPr sz="1800" b="0" dirty="0" smtClean="0"/>
              <a:t> </a:t>
            </a:r>
            <a:r>
              <a:rPr sz="1800" b="0" dirty="0"/>
              <a:t>-&gt; </a:t>
            </a:r>
            <a:r>
              <a:rPr lang="zh-CN" altLang="en-US" sz="1800" b="0" dirty="0"/>
              <a:t>项目</a:t>
            </a:r>
            <a:r>
              <a:rPr sz="1800" b="0" dirty="0" smtClean="0"/>
              <a:t>”</a:t>
            </a:r>
            <a:r>
              <a:rPr lang="zh-CN" altLang="en-US" sz="1800" b="0" dirty="0" smtClean="0"/>
              <a:t>，或者点击主屏幕</a:t>
            </a:r>
            <a:r>
              <a:rPr lang="zh-CN" altLang="en-US" sz="1800" b="0" dirty="0"/>
              <a:t>的“新建项目” ：</a:t>
            </a:r>
            <a:endParaRPr lang="zh-CN" altLang="en-US" sz="1800" b="0" dirty="0"/>
          </a:p>
        </p:txBody>
      </p:sp>
      <p:cxnSp>
        <p:nvCxnSpPr>
          <p:cNvPr id="9" name="曲线连接符 8"/>
          <p:cNvCxnSpPr/>
          <p:nvPr/>
        </p:nvCxnSpPr>
        <p:spPr>
          <a:xfrm rot="10800000" flipV="1">
            <a:off x="3923928" y="2132856"/>
            <a:ext cx="3672408" cy="151216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Visual Studio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150" y="1139190"/>
            <a:ext cx="173482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创建新工程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664" y="2325141"/>
            <a:ext cx="6292159" cy="4361429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611560" y="1772816"/>
            <a:ext cx="8064896" cy="37589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 dirty="0" smtClean="0"/>
              <a:t>在</a:t>
            </a:r>
            <a:r>
              <a:rPr lang="en-US" altLang="zh-CN" sz="1800" b="0" dirty="0" smtClean="0"/>
              <a:t>Visual C++</a:t>
            </a:r>
            <a:r>
              <a:rPr lang="zh-CN" altLang="en-US" sz="1800" b="0" dirty="0" smtClean="0"/>
              <a:t>中，点击</a:t>
            </a:r>
            <a:r>
              <a:rPr lang="en-US" altLang="zh-CN" sz="1800" b="0" dirty="0" smtClean="0"/>
              <a:t>Win32</a:t>
            </a:r>
            <a:r>
              <a:rPr lang="zh-CN" altLang="en-US" sz="1800" b="0" dirty="0" smtClean="0"/>
              <a:t>控制台程序，</a:t>
            </a:r>
            <a:r>
              <a:rPr lang="zh-CN" altLang="en-US" sz="1800" b="0" dirty="0"/>
              <a:t>填入项目</a:t>
            </a:r>
            <a:r>
              <a:rPr lang="zh-CN" altLang="en-US" sz="1800" b="0" dirty="0" smtClean="0"/>
              <a:t>名称，选择存储路径</a:t>
            </a:r>
            <a:endParaRPr lang="zh-CN" altLang="en-US" sz="1800" b="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04943"/>
            <a:ext cx="6507858" cy="43861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Visual Studio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4150" y="1139190"/>
            <a:ext cx="173482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创建新工程</a:t>
            </a:r>
            <a:endParaRPr lang="zh-CN" altLang="en-US" sz="24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11560" y="1772816"/>
            <a:ext cx="8064896" cy="37589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 dirty="0" smtClean="0"/>
              <a:t>选择空项目，我们不需要预编译头。</a:t>
            </a:r>
            <a:endParaRPr lang="zh-CN" altLang="en-US" sz="1800" b="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2527" b="8022"/>
          <a:stretch>
            <a:fillRect/>
          </a:stretch>
        </p:blipFill>
        <p:spPr>
          <a:xfrm>
            <a:off x="1259632" y="2176898"/>
            <a:ext cx="6624736" cy="446449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Visual Studio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4150" y="1139190"/>
            <a:ext cx="173482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创建新工程</a:t>
            </a:r>
            <a:endParaRPr lang="zh-CN" altLang="en-US" sz="24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11560" y="1732647"/>
            <a:ext cx="8352928" cy="37589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 dirty="0"/>
              <a:t>新建一</a:t>
            </a:r>
            <a:r>
              <a:rPr lang="zh-CN" altLang="en-US" sz="1800" b="0" dirty="0" smtClean="0"/>
              <a:t>个代码文件来编写我们自己的代码。右键单击项目名称</a:t>
            </a:r>
            <a:r>
              <a:rPr lang="en-US" altLang="zh-CN" sz="1800" b="0" dirty="0" smtClean="0"/>
              <a:t>-&gt;</a:t>
            </a:r>
            <a:r>
              <a:rPr lang="zh-CN" altLang="en-US" sz="1800" b="0" dirty="0" smtClean="0"/>
              <a:t>添加</a:t>
            </a:r>
            <a:r>
              <a:rPr lang="en-US" altLang="zh-CN" sz="1800" b="0" dirty="0" smtClean="0"/>
              <a:t>-&gt;</a:t>
            </a:r>
            <a:r>
              <a:rPr lang="zh-CN" altLang="en-US" sz="1800" b="0" dirty="0" smtClean="0"/>
              <a:t>新建项：</a:t>
            </a:r>
            <a:endParaRPr lang="zh-CN" altLang="en-US" sz="1800" b="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Visual Studio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150" y="1139190"/>
            <a:ext cx="173482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创建新工程</a:t>
            </a:r>
            <a:endParaRPr lang="zh-CN" altLang="en-US" sz="24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11560" y="1788170"/>
            <a:ext cx="8352928" cy="37589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 dirty="0" smtClean="0"/>
              <a:t>选择</a:t>
            </a:r>
            <a:r>
              <a:rPr lang="en-US" altLang="zh-CN" sz="1800" b="0" dirty="0" smtClean="0"/>
              <a:t>C++</a:t>
            </a:r>
            <a:r>
              <a:rPr lang="zh-CN" altLang="en-US" sz="1800" b="0" dirty="0" smtClean="0"/>
              <a:t>文件，填入文件名称，注意把后缀名改为“</a:t>
            </a:r>
            <a:r>
              <a:rPr lang="en-US" altLang="zh-CN" sz="1800" b="0" dirty="0" smtClean="0"/>
              <a:t>.c</a:t>
            </a:r>
            <a:r>
              <a:rPr lang="zh-CN" altLang="en-US" sz="1800" b="0" dirty="0" smtClean="0"/>
              <a:t>”：</a:t>
            </a:r>
            <a:endParaRPr lang="zh-CN" altLang="en-US" sz="1800" b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970" y="2339081"/>
            <a:ext cx="5841707" cy="398253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Visual Studio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150" y="1139190"/>
            <a:ext cx="173482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创建新工程</a:t>
            </a:r>
            <a:endParaRPr lang="zh-CN" altLang="en-US" sz="24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11560" y="1788170"/>
            <a:ext cx="8352928" cy="37589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 dirty="0"/>
              <a:t>如图</a:t>
            </a:r>
            <a:r>
              <a:rPr lang="zh-CN" altLang="en-US" sz="1800" b="0" dirty="0" smtClean="0"/>
              <a:t>已添加了</a:t>
            </a:r>
            <a:r>
              <a:rPr lang="en-US" altLang="zh-CN" sz="1800" b="0" dirty="0" smtClean="0"/>
              <a:t>main</a:t>
            </a:r>
            <a:r>
              <a:rPr lang="zh-CN" altLang="en-US" sz="1800" b="0" dirty="0" smtClean="0"/>
              <a:t>文件，可以编辑自己的代码。</a:t>
            </a:r>
            <a:endParaRPr lang="zh-CN" altLang="en-US" sz="18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648" y="2355849"/>
            <a:ext cx="5590415" cy="402717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Visual Studio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150" y="1139190"/>
            <a:ext cx="93146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编译</a:t>
            </a:r>
            <a:endParaRPr lang="zh-CN" altLang="en-US" sz="2400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11560" y="1732647"/>
            <a:ext cx="8352928" cy="37589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800" b="0" dirty="0" smtClean="0"/>
              <a:t>Ctrl+F7</a:t>
            </a:r>
            <a:r>
              <a:rPr lang="zh-CN" altLang="en-US" sz="1800" b="0" dirty="0" smtClean="0"/>
              <a:t>或点击菜单栏上的“生成”</a:t>
            </a:r>
            <a:r>
              <a:rPr lang="en-US" altLang="zh-CN" sz="1800" b="0" dirty="0" smtClean="0"/>
              <a:t>-&gt;</a:t>
            </a:r>
            <a:r>
              <a:rPr lang="zh-CN" altLang="en-US" sz="1800" b="0" dirty="0" smtClean="0"/>
              <a:t>“编译”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en-US" altLang="zh-CN" sz="1800" b="0" dirty="0" smtClean="0"/>
              <a:t>F7</a:t>
            </a:r>
            <a:r>
              <a:rPr lang="zh-CN" altLang="en-US" sz="1800" b="0" dirty="0" smtClean="0"/>
              <a:t>或点击菜单栏上的“生成”</a:t>
            </a:r>
            <a:r>
              <a:rPr lang="en-US" altLang="zh-CN" sz="1800" b="0" dirty="0" smtClean="0"/>
              <a:t>-&gt;</a:t>
            </a:r>
            <a:r>
              <a:rPr lang="zh-CN" altLang="en-US" sz="1800" b="0" dirty="0" smtClean="0"/>
              <a:t>“生成解决方案”</a:t>
            </a:r>
            <a:endParaRPr lang="en-US" altLang="zh-CN" sz="1800" b="0" dirty="0" smtClean="0"/>
          </a:p>
          <a:p>
            <a:pPr marL="0" indent="0">
              <a:buNone/>
            </a:pPr>
            <a:endParaRPr lang="zh-CN" altLang="en-US" sz="1800" b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672" y="2564904"/>
            <a:ext cx="5644331" cy="406601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4150" y="1139190"/>
            <a:ext cx="93146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运行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Visual Studio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11560" y="1692879"/>
            <a:ext cx="8352928" cy="37589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800" b="0" dirty="0" smtClean="0"/>
              <a:t>Ctrl+F5</a:t>
            </a:r>
            <a:r>
              <a:rPr lang="zh-CN" altLang="en-US" sz="1800" b="0" dirty="0" smtClean="0"/>
              <a:t>或者点击“调试”</a:t>
            </a:r>
            <a:r>
              <a:rPr lang="en-US" altLang="zh-CN" sz="1800" b="0" dirty="0" smtClean="0"/>
              <a:t>-&gt;</a:t>
            </a:r>
            <a:r>
              <a:rPr lang="zh-CN" altLang="en-US" sz="1800" b="0" dirty="0" smtClean="0"/>
              <a:t>“开始执行”</a:t>
            </a:r>
            <a:endParaRPr lang="en-US" altLang="zh-CN" sz="1800" b="0" dirty="0" smtClean="0"/>
          </a:p>
          <a:p>
            <a:pPr marL="0" indent="0">
              <a:buNone/>
            </a:pPr>
            <a:endParaRPr lang="zh-CN" altLang="en-US" sz="1800" b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266" y="2276872"/>
            <a:ext cx="7876579" cy="402675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41" y="1956033"/>
            <a:ext cx="6523245" cy="45479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Visual Studio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150" y="1139190"/>
            <a:ext cx="93146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调试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88" y="2169883"/>
            <a:ext cx="1656184" cy="1095218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 rot="10800000">
            <a:off x="1641398" y="4412527"/>
            <a:ext cx="1342390" cy="448310"/>
          </a:xfrm>
          <a:prstGeom prst="wedgeRoundRectCallout">
            <a:avLst>
              <a:gd name="adj1" fmla="val -163434"/>
              <a:gd name="adj2" fmla="val 1497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15982" y="4426591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</a:t>
            </a:r>
            <a:r>
              <a:rPr lang="zh-CN" altLang="en-US" dirty="0" smtClean="0"/>
              <a:t>）点击左边栏或</a:t>
            </a:r>
            <a:r>
              <a:rPr lang="en-US" altLang="zh-CN" dirty="0" smtClean="0"/>
              <a:t>F9</a:t>
            </a:r>
            <a:r>
              <a:rPr lang="zh-CN" altLang="en-US" dirty="0" smtClean="0"/>
              <a:t>键设置断点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4499992" y="1268760"/>
            <a:ext cx="1656184" cy="789913"/>
          </a:xfrm>
          <a:prstGeom prst="wedgeRoundRectCallout">
            <a:avLst>
              <a:gd name="adj1" fmla="val -60118"/>
              <a:gd name="adj2" fmla="val 792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99992" y="134055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2</a:t>
            </a:r>
            <a:r>
              <a:rPr lang="zh-CN" altLang="en-US" dirty="0" smtClean="0"/>
              <a:t>）点击绿三角形调试或者点击菜单栏中的调试</a:t>
            </a:r>
            <a:endParaRPr lang="zh-CN" altLang="en-US" dirty="0"/>
          </a:p>
        </p:txBody>
      </p:sp>
      <p:sp>
        <p:nvSpPr>
          <p:cNvPr id="11" name="圆角矩形标注 10"/>
          <p:cNvSpPr/>
          <p:nvPr/>
        </p:nvSpPr>
        <p:spPr>
          <a:xfrm rot="10800000">
            <a:off x="4437230" y="5013176"/>
            <a:ext cx="1718945" cy="307975"/>
          </a:xfrm>
          <a:prstGeom prst="wedgeRoundRectCallout">
            <a:avLst>
              <a:gd name="adj1" fmla="val 43858"/>
              <a:gd name="adj2" fmla="val 1796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99992" y="5044152"/>
            <a:ext cx="142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3</a:t>
            </a:r>
            <a:r>
              <a:rPr lang="zh-CN" altLang="en-US" dirty="0" smtClean="0"/>
              <a:t>）执行到断点处</a:t>
            </a:r>
            <a:endParaRPr lang="zh-CN" altLang="en-US" dirty="0"/>
          </a:p>
        </p:txBody>
      </p:sp>
      <p:sp>
        <p:nvSpPr>
          <p:cNvPr id="14" name="圆角矩形标注 13"/>
          <p:cNvSpPr/>
          <p:nvPr/>
        </p:nvSpPr>
        <p:spPr>
          <a:xfrm rot="10800000">
            <a:off x="2123728" y="5823556"/>
            <a:ext cx="1342390" cy="448310"/>
          </a:xfrm>
          <a:prstGeom prst="wedgeRoundRectCallout">
            <a:avLst>
              <a:gd name="adj1" fmla="val -120026"/>
              <a:gd name="adj2" fmla="val 897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123728" y="5852053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4</a:t>
            </a:r>
            <a:r>
              <a:rPr lang="zh-CN" altLang="en-US" dirty="0" smtClean="0"/>
              <a:t>）在这里观察程序调试情况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Code::Blocks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150" y="1147445"/>
            <a:ext cx="173482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创建新工程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546100" y="1758950"/>
            <a:ext cx="8526780" cy="415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/>
              <a:t>点击主屏幕的</a:t>
            </a:r>
            <a:r>
              <a:rPr lang="en-US" altLang="zh-CN" sz="1800" b="0"/>
              <a:t>“create a project”</a:t>
            </a:r>
            <a:r>
              <a:rPr lang="zh-CN" altLang="en-US" sz="1800" b="0"/>
              <a:t>连接：</a:t>
            </a:r>
            <a:endParaRPr lang="zh-CN" altLang="en-US" sz="1800" b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1010" y="2446655"/>
            <a:ext cx="5257165" cy="340931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Visual Studio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150" y="1139190"/>
            <a:ext cx="93146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调试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00" y="2060848"/>
            <a:ext cx="4600047" cy="4636604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3275856" y="897029"/>
            <a:ext cx="1656184" cy="789913"/>
          </a:xfrm>
          <a:prstGeom prst="wedgeRoundRectCallout">
            <a:avLst>
              <a:gd name="adj1" fmla="val 7373"/>
              <a:gd name="adj2" fmla="val 1273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47864" y="96881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可以</a:t>
            </a:r>
            <a:r>
              <a:rPr lang="zh-CN" altLang="en-US" dirty="0" smtClean="0"/>
              <a:t>点击调试菜单或者是工具栏中的选项继续调试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679848"/>
            <a:ext cx="2981325" cy="381000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5000600" y="3142543"/>
            <a:ext cx="1656184" cy="358465"/>
          </a:xfrm>
          <a:prstGeom prst="wedgeRoundRectCallout">
            <a:avLst>
              <a:gd name="adj1" fmla="val -66783"/>
              <a:gd name="adj2" fmla="val 225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76056" y="318327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追踪自定义函数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 rot="10800000">
            <a:off x="1939671" y="4509120"/>
            <a:ext cx="1342390" cy="448310"/>
          </a:xfrm>
          <a:prstGeom prst="wedgeRoundRectCallout">
            <a:avLst>
              <a:gd name="adj1" fmla="val -120026"/>
              <a:gd name="adj2" fmla="val 897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23728" y="4594775"/>
            <a:ext cx="142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单步执行</a:t>
            </a:r>
            <a:endParaRPr lang="zh-CN" altLang="en-US" dirty="0"/>
          </a:p>
        </p:txBody>
      </p:sp>
      <p:sp>
        <p:nvSpPr>
          <p:cNvPr id="12" name="圆角矩形标注 11"/>
          <p:cNvSpPr/>
          <p:nvPr/>
        </p:nvSpPr>
        <p:spPr>
          <a:xfrm rot="10800000">
            <a:off x="4543033" y="4945242"/>
            <a:ext cx="1718945" cy="307975"/>
          </a:xfrm>
          <a:prstGeom prst="wedgeRoundRectCallout">
            <a:avLst>
              <a:gd name="adj1" fmla="val 43858"/>
              <a:gd name="adj2" fmla="val 1796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77612" y="497621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跳出</a:t>
            </a:r>
            <a:r>
              <a:rPr lang="zh-CN" altLang="en-US" dirty="0" smtClean="0"/>
              <a:t>自定义函数</a:t>
            </a:r>
            <a:endParaRPr lang="zh-CN" altLang="en-US" dirty="0"/>
          </a:p>
        </p:txBody>
      </p:sp>
      <p:sp>
        <p:nvSpPr>
          <p:cNvPr id="14" name="圆角矩形标注 13"/>
          <p:cNvSpPr/>
          <p:nvPr/>
        </p:nvSpPr>
        <p:spPr>
          <a:xfrm>
            <a:off x="6763526" y="2392376"/>
            <a:ext cx="1656184" cy="740446"/>
          </a:xfrm>
          <a:prstGeom prst="wedgeRoundRectCallout">
            <a:avLst>
              <a:gd name="adj1" fmla="val -169628"/>
              <a:gd name="adj2" fmla="val 138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797241" y="253176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继续执行</a:t>
            </a:r>
            <a:r>
              <a:rPr lang="zh-CN" altLang="en-US" dirty="0" smtClean="0"/>
              <a:t>程序到下一个断点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Code::Blocks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150" y="1147445"/>
            <a:ext cx="173482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创建新工程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546100" y="1758950"/>
            <a:ext cx="8526780" cy="415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sz="1800" b="0" dirty="0" err="1"/>
              <a:t>或者在主菜单中选择“File</a:t>
            </a:r>
            <a:r>
              <a:rPr sz="1800" b="0" dirty="0"/>
              <a:t> -&gt; New -&gt; Project”</a:t>
            </a:r>
            <a:r>
              <a:rPr lang="zh-CN" altLang="en-US" sz="1800" b="0" dirty="0"/>
              <a:t>：</a:t>
            </a:r>
            <a:endParaRPr lang="zh-CN" altLang="en-US" sz="18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20418"/>
          <a:stretch>
            <a:fillRect/>
          </a:stretch>
        </p:blipFill>
        <p:spPr>
          <a:xfrm>
            <a:off x="1583055" y="2174875"/>
            <a:ext cx="6084570" cy="4438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Code::Blocks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150" y="1147445"/>
            <a:ext cx="173482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创建新工程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546100" y="1758950"/>
            <a:ext cx="8526780" cy="415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zh-CN" altLang="en-US" sz="1800" b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88975" y="1758950"/>
            <a:ext cx="8526780" cy="415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/>
              <a:t>在弹出的菜单中选择“Console application”,这是控制台程序的意思。</a:t>
            </a:r>
            <a:endParaRPr lang="zh-CN" altLang="en-US" sz="1800" b="0"/>
          </a:p>
        </p:txBody>
      </p:sp>
      <p:pic>
        <p:nvPicPr>
          <p:cNvPr id="6" name="图片 5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730" y="2254885"/>
            <a:ext cx="5819140" cy="4342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Code::Blocks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150" y="1147445"/>
            <a:ext cx="173482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创建新工程</a:t>
            </a:r>
            <a:endParaRPr lang="zh-CN" altLang="en-US" sz="24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97230" y="1758950"/>
            <a:ext cx="8526780" cy="415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/>
              <a:t>这里选择开发语言，我们选C。</a:t>
            </a:r>
            <a:endParaRPr lang="zh-CN" altLang="en-US" sz="1800" b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335" y="2252345"/>
            <a:ext cx="5123815" cy="4190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Code::Blocks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160" y="1014730"/>
            <a:ext cx="173482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创建新工程</a:t>
            </a:r>
            <a:endParaRPr lang="zh-CN" altLang="en-US" sz="24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79755" y="1609090"/>
            <a:ext cx="8526780" cy="8553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/>
              <a:t>这里“Project title”填你要创建的工程名，“Folder to create project in”选择你要保存工程文件的目录。后面两个是自动生成的工程文件，和工程文件的位置。每个工程都对应一个工程文件。</a:t>
            </a:r>
            <a:endParaRPr lang="zh-CN" altLang="en-US" sz="1800" b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1980" y="2535555"/>
            <a:ext cx="5123815" cy="4190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130" y="180340"/>
            <a:ext cx="34378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Code::Blocks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160" y="1014730"/>
            <a:ext cx="173482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创建新工程</a:t>
            </a:r>
            <a:endParaRPr lang="zh-CN" altLang="en-US" sz="24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7160" y="2261870"/>
            <a:ext cx="3062605" cy="2717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0000"/>
              </a:buClr>
              <a:buFont typeface="Wingdings" panose="05000000000000000000" charset="0"/>
              <a:buChar char="ü"/>
            </a:pPr>
            <a:r>
              <a:rPr sz="1600" b="0"/>
              <a:t>后面全部选择默认选项，直接Next</a:t>
            </a:r>
            <a:r>
              <a:rPr lang="zh-CN" altLang="en-US" sz="1600" b="0"/>
              <a:t>。</a:t>
            </a:r>
            <a:endParaRPr lang="zh-CN" altLang="en-US" sz="1600" b="0"/>
          </a:p>
          <a:p>
            <a:pPr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zh-CN" altLang="en-US" sz="1600" b="0"/>
              <a:t>工程创建完成。在左边Projects窗口中，我们能够看到创建好的工程里默认有一个名为“main.c”的文件。里面默认生成了一段打印“Hello world!”的代码。你可以在这里开始自己的编程练习。</a:t>
            </a:r>
            <a:endParaRPr lang="zh-CN" altLang="en-US" sz="1600" b="0"/>
          </a:p>
          <a:p>
            <a:pPr>
              <a:buNone/>
            </a:pPr>
            <a:endParaRPr lang="zh-CN" altLang="en-US" sz="1800" b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0" y="1334770"/>
            <a:ext cx="5504180" cy="5109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北航ppt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2816</Words>
  <Application>WPS 演示</Application>
  <PresentationFormat>全屏显示(4:3)</PresentationFormat>
  <Paragraphs>345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Arial</vt:lpstr>
      <vt:lpstr>宋体</vt:lpstr>
      <vt:lpstr>Wingdings</vt:lpstr>
      <vt:lpstr>楷体_GB2312</vt:lpstr>
      <vt:lpstr>Wingdings</vt:lpstr>
      <vt:lpstr>华文宋体</vt:lpstr>
      <vt:lpstr>新宋体</vt:lpstr>
      <vt:lpstr>微软雅黑</vt:lpstr>
      <vt:lpstr>仿宋_GB2312</vt:lpstr>
      <vt:lpstr>仿宋</vt:lpstr>
      <vt:lpstr>仿宋_GB2312</vt:lpstr>
      <vt:lpstr>华文新魏</vt:lpstr>
      <vt:lpstr>北航ppt模板</vt:lpstr>
      <vt:lpstr>Photoshop.Image.8</vt:lpstr>
      <vt:lpstr>数据结构与程序设计基础 —— IDE使用教程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starcraft</dc:creator>
  <cp:lastModifiedBy>vickyFox</cp:lastModifiedBy>
  <cp:revision>112</cp:revision>
  <dcterms:created xsi:type="dcterms:W3CDTF">2008-04-14T01:03:00Z</dcterms:created>
  <dcterms:modified xsi:type="dcterms:W3CDTF">2017-02-23T04:09:23Z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